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F058D-94EA-4D3C-BBDD-892C7D9F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3229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Alphabet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Classication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onv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21BC43-88EB-43D9-AE6D-F889EE00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12051"/>
            <a:ext cx="9448800" cy="685800"/>
          </a:xfrm>
        </p:spPr>
        <p:txBody>
          <a:bodyPr/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Corso di Fondamenti di Visione Artificiale e Biometria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219959-5766-4854-9621-BCD5D059E450}"/>
              </a:ext>
            </a:extLst>
          </p:cNvPr>
          <p:cNvSpPr txBox="1"/>
          <p:nvPr/>
        </p:nvSpPr>
        <p:spPr>
          <a:xfrm>
            <a:off x="2175222" y="3997851"/>
            <a:ext cx="257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Docente: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Michele Nappi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0A4096-0B27-4F8A-8235-550FD9C17F8B}"/>
              </a:ext>
            </a:extLst>
          </p:cNvPr>
          <p:cNvSpPr txBox="1"/>
          <p:nvPr/>
        </p:nvSpPr>
        <p:spPr>
          <a:xfrm>
            <a:off x="5549764" y="3975583"/>
            <a:ext cx="257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Studenti: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Mauro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Vitrone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Nunzia Esposito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Sara Volpe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1C52F5-0FA4-494F-B95E-74D80654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02" y="514103"/>
            <a:ext cx="4781642" cy="8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861" y="764373"/>
            <a:ext cx="9306339" cy="1293028"/>
          </a:xfrm>
        </p:spPr>
        <p:txBody>
          <a:bodyPr/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Developments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923104" cy="533267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rete con le migliori prestazioni sia per quanto riguarda il tempo di esecuzione che la percentuale di predizione è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Lo scopo di questo progetto è quello di paragonare le varie reti basandosi sullo stesso ambiente lavorativo. 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il futuro si potrebbe usare una macchina con hardware migliore che permetta di allenare altre reti come VGG-16 e VGG-19.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Altro possibile approccio potrebbe essere quello di cercare i parametri ottimali per ogni rete e poi confrontare le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9235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Learning &amp;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it-IT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6404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conoscenza di un dominio sorgente per risolvere un nuovo problema;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Indispensabile quando la quantità di dati a disposizione non è sufficiente per allenare un modello accurato;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Argomento del TL sono 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Networks;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CNN è un tipo particolare di rete neurale, utilizzata soprattutto per l’image processing;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strati nascosti di una CNN consistono tipicamente di strati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convoluzionali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di pooling, strati completamente connessi e livelli di normalizzazione;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strati iniziali apprendono caratteristiche generali, mentre gli ultimi riflettono la natura specifica del task.</a:t>
            </a:r>
          </a:p>
        </p:txBody>
      </p:sp>
    </p:spTree>
    <p:extLst>
      <p:ext uri="{BB962C8B-B14F-4D97-AF65-F5344CB8AC3E}">
        <p14:creationId xmlns:p14="http://schemas.microsoft.com/office/powerpoint/2010/main" val="3376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406270" cy="44977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Sostituzione degli strati ad alto livello di reti neurali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-allenate;</a:t>
            </a:r>
          </a:p>
          <a:p>
            <a:pPr>
              <a:lnSpc>
                <a:spcPct val="20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Scelta dei parametri migliori per il training;</a:t>
            </a:r>
          </a:p>
          <a:p>
            <a:pPr>
              <a:lnSpc>
                <a:spcPct val="20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Classificazione delle lettere maiuscole scritte a mano;</a:t>
            </a:r>
          </a:p>
          <a:p>
            <a:pPr>
              <a:lnSpc>
                <a:spcPct val="20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Confronto delle performance e valori di accuratezza delle nuove reti.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0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77608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Le reti utilizzate sono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GoogLeNet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Inception-v3, ResNet-50 e ResNet-101;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ogni rete abbiamo estratto tutti 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eccetto gli ultimi 3 che abbiamo rimpiazzato con:</a:t>
            </a:r>
          </a:p>
          <a:p>
            <a:pPr lvl="1">
              <a:lnSpc>
                <a:spcPct val="114000"/>
              </a:lnSpc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Fully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l’input dei neuroni sono messi insieme per l’identificazione dei particolari;</a:t>
            </a:r>
          </a:p>
          <a:p>
            <a:pPr lvl="1">
              <a:lnSpc>
                <a:spcPct val="114000"/>
              </a:lnSpc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funzione che per ogni campione valuta la probabilità di appartenenza alle classi;</a:t>
            </a:r>
          </a:p>
          <a:p>
            <a:pPr lvl="1">
              <a:lnSpc>
                <a:spcPct val="114000"/>
              </a:lnSpc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Output: restituisce i valori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 le etichette delle classi;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Fully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abbiamo aumentato i valori del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WeightLearnRateFactor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BiasLearnRateFactor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 modo da velocizzare l’apprendimento;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le reti di dimensioni maggiori abbiamo effettuato un operazione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freezing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dei primi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affinché non ci fosse l’aggiornamento dei pesi, quindi un training più veloce.</a:t>
            </a:r>
          </a:p>
        </p:txBody>
      </p:sp>
    </p:spTree>
    <p:extLst>
      <p:ext uri="{BB962C8B-B14F-4D97-AF65-F5344CB8AC3E}">
        <p14:creationId xmlns:p14="http://schemas.microsoft.com/office/powerpoint/2010/main" val="221358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Method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923104" cy="480258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nostro dataset è la fusione di due set di immagini con la stessa struttura di 26 cartelle, per un totale di 13 mila immagini;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Abbiamo diviso il dataset in due, l’85% per le fasi di apprendimento ed il 15%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finale;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Un’ulteriore suddivisione è stata fatta sul primo set, usando il 70% per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ed il 30% per la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Ogni rete richiede che le immagine di input abbiano una dimensione specifica, questa non corrispondeva con quella del nostro dataset;</a:t>
            </a:r>
          </a:p>
          <a:p>
            <a:pPr>
              <a:lnSpc>
                <a:spcPct val="114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Abbiamo effettuato operazioni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augmentation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per effettuare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delle immagini e prevenire l’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della rete.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923104" cy="5332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nostro approccio si è basato sull’utilizzo degli stessi parametri per tutte le reti effettuando il training a parità di hardware;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parametri di training scelti sono quelli che hanno portato ad un’alta accuratezza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Nella funzione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trainingOptions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abbiamo effettuato il seguente assegnamento di valori:</a:t>
            </a: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MiniBatchSize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numero di immagini da valutare per ogni iterazione, il valore scelto è di 64;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MaxEpochs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numero massimo di epoche del training, il valore scelto è 14;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InitialLearnRate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tasso di apprendimento, il valore scelto è 0.001;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modalità di mescolamento delle immagini, con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every-epoch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avviene per ogni epoca; </a:t>
            </a: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ValidationFrequency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frequenza, in base alle iterazioni,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il valore scelto è 32;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ValidationPatience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ferma il training in base a quante volte 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perdità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 è maggiore della più piccola passata, il valore scelto è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7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AA915-5490-4F37-8DBE-7C976E1B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923104" cy="5332675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39D058-5AF9-4617-9C1E-BBB84CA0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057401"/>
            <a:ext cx="8971111" cy="445581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53E467-5451-4BB0-91DA-45AE3FC7EC82}"/>
              </a:ext>
            </a:extLst>
          </p:cNvPr>
          <p:cNvSpPr txBox="1"/>
          <p:nvPr/>
        </p:nvSpPr>
        <p:spPr>
          <a:xfrm>
            <a:off x="9296400" y="2057401"/>
            <a:ext cx="27624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figura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l’esecuzione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del training.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Il plot in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blu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rappresenta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l’incremento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validation accuracy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durante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epoche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mentre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l’altro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indica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decrescita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validation loss.</a:t>
            </a:r>
          </a:p>
        </p:txBody>
      </p:sp>
    </p:spTree>
    <p:extLst>
      <p:ext uri="{BB962C8B-B14F-4D97-AF65-F5344CB8AC3E}">
        <p14:creationId xmlns:p14="http://schemas.microsoft.com/office/powerpoint/2010/main" val="31259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(3)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39D058-5AF9-4617-9C1E-BBB84CA0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2" y="2057401"/>
            <a:ext cx="8567590" cy="445581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53E467-5451-4BB0-91DA-45AE3FC7EC82}"/>
              </a:ext>
            </a:extLst>
          </p:cNvPr>
          <p:cNvSpPr txBox="1"/>
          <p:nvPr/>
        </p:nvSpPr>
        <p:spPr>
          <a:xfrm>
            <a:off x="9296400" y="2057401"/>
            <a:ext cx="26634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figura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la confusion matrix,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rappresenta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predizione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quella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lettera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una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classi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elementi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diagonale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predizioni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esatte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restanti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falsi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47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F084-E774-4565-8FF4-318F309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1831445-94E3-4849-A42B-E20670BB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784158"/>
              </p:ext>
            </p:extLst>
          </p:nvPr>
        </p:nvGraphicFramePr>
        <p:xfrm>
          <a:off x="685800" y="2193925"/>
          <a:ext cx="10820399" cy="320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9104">
                  <a:extLst>
                    <a:ext uri="{9D8B030D-6E8A-4147-A177-3AD203B41FA5}">
                      <a16:colId xmlns:a16="http://schemas.microsoft.com/office/drawing/2014/main" val="3492281983"/>
                    </a:ext>
                  </a:extLst>
                </a:gridCol>
                <a:gridCol w="2425148">
                  <a:extLst>
                    <a:ext uri="{9D8B030D-6E8A-4147-A177-3AD203B41FA5}">
                      <a16:colId xmlns:a16="http://schemas.microsoft.com/office/drawing/2014/main" val="2536937389"/>
                    </a:ext>
                  </a:extLst>
                </a:gridCol>
                <a:gridCol w="2064969">
                  <a:extLst>
                    <a:ext uri="{9D8B030D-6E8A-4147-A177-3AD203B41FA5}">
                      <a16:colId xmlns:a16="http://schemas.microsoft.com/office/drawing/2014/main" val="2375822738"/>
                    </a:ext>
                  </a:extLst>
                </a:gridCol>
                <a:gridCol w="2275589">
                  <a:extLst>
                    <a:ext uri="{9D8B030D-6E8A-4147-A177-3AD203B41FA5}">
                      <a16:colId xmlns:a16="http://schemas.microsoft.com/office/drawing/2014/main" val="431933284"/>
                    </a:ext>
                  </a:extLst>
                </a:gridCol>
                <a:gridCol w="2275589">
                  <a:extLst>
                    <a:ext uri="{9D8B030D-6E8A-4147-A177-3AD203B41FA5}">
                      <a16:colId xmlns:a16="http://schemas.microsoft.com/office/drawing/2014/main" val="1892069762"/>
                    </a:ext>
                  </a:extLst>
                </a:gridCol>
              </a:tblGrid>
              <a:tr h="531076">
                <a:tc>
                  <a:txBody>
                    <a:bodyPr/>
                    <a:lstStyle/>
                    <a:p>
                      <a:endParaRPr lang="it-IT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r>
                        <a:rPr lang="it-IT" sz="2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it-IT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r>
                        <a:rPr lang="it-IT" sz="2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</a:t>
                      </a:r>
                      <a:endParaRPr lang="it-IT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</a:t>
                      </a:r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it-IT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</a:t>
                      </a:r>
                      <a:r>
                        <a:rPr lang="it-IT" sz="2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7312"/>
                  </a:ext>
                </a:extLst>
              </a:tr>
              <a:tr h="531076">
                <a:tc>
                  <a:txBody>
                    <a:bodyPr/>
                    <a:lstStyle/>
                    <a:p>
                      <a:r>
                        <a:rPr lang="it-IT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AlexNet</a:t>
                      </a:r>
                      <a:endParaRPr lang="it-IT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98,66%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98,78%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</a:t>
                      </a:r>
                      <a:r>
                        <a:rPr lang="it-IT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8174"/>
                  </a:ext>
                </a:extLst>
              </a:tr>
              <a:tr h="531076">
                <a:tc>
                  <a:txBody>
                    <a:bodyPr/>
                    <a:lstStyle/>
                    <a:p>
                      <a:r>
                        <a:rPr lang="it-IT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GoogLeNet</a:t>
                      </a:r>
                      <a:endParaRPr lang="it-IT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96,83%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0,1291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96,35%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 </a:t>
                      </a:r>
                      <a:r>
                        <a:rPr lang="it-IT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60953"/>
                  </a:ext>
                </a:extLst>
              </a:tr>
              <a:tr h="546308">
                <a:tc>
                  <a:txBody>
                    <a:bodyPr/>
                    <a:lstStyle/>
                    <a:p>
                      <a:r>
                        <a:rPr lang="it-IT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Inception-v3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97,79%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98,17%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148 </a:t>
                      </a:r>
                      <a:r>
                        <a:rPr lang="it-IT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39780"/>
                  </a:ext>
                </a:extLst>
              </a:tr>
              <a:tr h="531076">
                <a:tc>
                  <a:txBody>
                    <a:bodyPr/>
                    <a:lstStyle/>
                    <a:p>
                      <a:r>
                        <a:rPr lang="it-IT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97,76%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0,1174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98,02%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 </a:t>
                      </a:r>
                      <a:r>
                        <a:rPr lang="it-IT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63335"/>
                  </a:ext>
                </a:extLst>
              </a:tr>
              <a:tr h="531076">
                <a:tc>
                  <a:txBody>
                    <a:bodyPr/>
                    <a:lstStyle/>
                    <a:p>
                      <a:r>
                        <a:rPr lang="it-IT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97,22%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0,1686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97,01%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 </a:t>
                      </a:r>
                      <a:r>
                        <a:rPr lang="it-IT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it-IT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0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11693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291</TotalTime>
  <Words>780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Scia di vapore</vt:lpstr>
      <vt:lpstr>Alphabet Classication with ConvNets</vt:lpstr>
      <vt:lpstr>Transfer Learning &amp; CNNs</vt:lpstr>
      <vt:lpstr>Overview del progetto</vt:lpstr>
      <vt:lpstr>Transfer Method</vt:lpstr>
      <vt:lpstr>Transfer Method (2)</vt:lpstr>
      <vt:lpstr>Transfer experiments</vt:lpstr>
      <vt:lpstr>Transfer experiments (2)</vt:lpstr>
      <vt:lpstr>Transfer experiments (3)</vt:lpstr>
      <vt:lpstr>Results</vt:lpstr>
      <vt:lpstr>Conclusion &amp; Further Developments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Tritone</dc:creator>
  <cp:lastModifiedBy>Tritone</cp:lastModifiedBy>
  <cp:revision>33</cp:revision>
  <dcterms:created xsi:type="dcterms:W3CDTF">2018-06-14T07:30:04Z</dcterms:created>
  <dcterms:modified xsi:type="dcterms:W3CDTF">2018-06-15T07:52:02Z</dcterms:modified>
</cp:coreProperties>
</file>