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321" r:id="rId2"/>
    <p:sldId id="322" r:id="rId3"/>
    <p:sldId id="280" r:id="rId4"/>
    <p:sldId id="319" r:id="rId5"/>
    <p:sldId id="283" r:id="rId6"/>
    <p:sldId id="285" r:id="rId7"/>
    <p:sldId id="323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20" r:id="rId22"/>
    <p:sldId id="299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276" r:id="rId3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19" d="100"/>
          <a:sy n="119" d="100"/>
        </p:scale>
        <p:origin x="-18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79A8A3-D0FD-7F47-AA11-738C9D187DD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0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57A0617-0BA2-0140-AE57-AAEBBB2A60C5}" type="slidenum">
              <a:rPr lang="pt-BR" sz="1200"/>
              <a:pPr/>
              <a:t>3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534432D-C69F-5049-8090-27B07FD1A0DF}" type="slidenum">
              <a:rPr lang="pt-BR" sz="1200"/>
              <a:pPr/>
              <a:t>13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34F35C5-522C-934E-9A71-AE6BB4682B33}" type="slidenum">
              <a:rPr lang="pt-BR" sz="1200"/>
              <a:pPr/>
              <a:t>14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65344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8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A6A35B4-DC1F-6143-A9F0-1AAD112F793E}" type="slidenum">
              <a:rPr lang="pt-BR" sz="1200"/>
              <a:pPr/>
              <a:t>15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395235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71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15CD4DC-D13B-734D-A3B9-AE81518EB395}" type="slidenum">
              <a:rPr lang="pt-BR" sz="1200"/>
              <a:pPr/>
              <a:t>16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3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33C9566-E0A7-1745-B03E-1EAD604E6A5C}" type="slidenum">
              <a:rPr lang="pt-BR" sz="1200"/>
              <a:pPr/>
              <a:t>17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351797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4B0713E-8EB1-D845-8DAC-1A5D9A04739F}" type="slidenum">
              <a:rPr lang="pt-BR" sz="1200"/>
              <a:pPr/>
              <a:t>18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7F0E011-1706-5F40-802B-9C7E04BA17BC}" type="slidenum">
              <a:rPr lang="pt-BR" sz="1200"/>
              <a:pPr/>
              <a:t>19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70CFA7C-D385-B842-994A-BF656924E927}" type="slidenum">
              <a:rPr lang="pt-BR" sz="1200"/>
              <a:pPr/>
              <a:t>20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222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0D5C110-B16C-4643-BD3C-F7A3B1CBEE50}" type="slidenum">
              <a:rPr lang="pt-BR" sz="1200"/>
              <a:pPr/>
              <a:t>21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7827941-3306-0447-A3A4-B59F99889090}" type="slidenum">
              <a:rPr lang="pt-BR" sz="1200"/>
              <a:pPr/>
              <a:t>22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DCB3515-1109-034E-95F0-78951825286D}" type="slidenum">
              <a:rPr lang="pt-BR" sz="1200"/>
              <a:pPr/>
              <a:t>4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427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328F3AD-93E3-EA4C-919F-3C1CBC18D414}" type="slidenum">
              <a:rPr lang="pt-BR" sz="1200"/>
              <a:pPr/>
              <a:t>23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206AD2A-B9D2-0F4D-A879-B8A299393C9E}" type="slidenum">
              <a:rPr lang="pt-BR" sz="1200"/>
              <a:pPr/>
              <a:t>24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EC95340-58F3-2F4B-8A20-EABCF0FBA81F}" type="slidenum">
              <a:rPr lang="pt-BR" sz="1200"/>
              <a:pPr/>
              <a:t>25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EB3B912-E698-D746-9BAC-2B86FB01C13B}" type="slidenum">
              <a:rPr lang="pt-BR" sz="1200"/>
              <a:pPr/>
              <a:t>26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F312F66-174D-9D49-B4E1-764F089B8B56}" type="slidenum">
              <a:rPr lang="pt-BR" sz="1200"/>
              <a:pPr/>
              <a:t>27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0D21DAF-9177-B042-9327-01590702ACC6}" type="slidenum">
              <a:rPr lang="pt-BR" sz="1200"/>
              <a:pPr/>
              <a:t>28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4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3717C7C-3D92-4F4E-9F2E-0B4C744EA9D9}" type="slidenum">
              <a:rPr lang="pt-BR" sz="1200"/>
              <a:pPr/>
              <a:t>29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A75C15-064B-6B46-8097-BAC553B73F33}" type="slidenum">
              <a:rPr lang="pt-BR" sz="1200"/>
              <a:pPr/>
              <a:t>30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24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B4983C0-0E71-B54F-831F-627852A03792}" type="slidenum">
              <a:rPr lang="pt-BR" sz="1200"/>
              <a:pPr/>
              <a:t>31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186C121-4B20-184D-8DC2-BA9AB493636A}" type="slidenum">
              <a:rPr lang="pt-BR" sz="1200"/>
              <a:pPr/>
              <a:t>5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69E7C9F-6364-6540-9239-1DD2FEE0E955}" type="slidenum">
              <a:rPr lang="pt-BR" sz="1200"/>
              <a:pPr/>
              <a:t>6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A114440-5CCB-1146-AFA4-6ABC1FA4D396}" type="slidenum">
              <a:rPr lang="pt-BR" sz="1200"/>
              <a:pPr/>
              <a:t>8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6102914-DB9D-3042-9065-4758C736A75D}" type="slidenum">
              <a:rPr lang="pt-BR" sz="1200"/>
              <a:pPr/>
              <a:t>9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E75371-263D-E041-9406-F9E402ED62FF}" type="slidenum">
              <a:rPr lang="pt-BR" sz="1200"/>
              <a:pPr/>
              <a:t>10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8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69BF798-AA0C-3547-9D03-7B982810B58F}" type="slidenum">
              <a:rPr lang="pt-BR" sz="1200"/>
              <a:pPr/>
              <a:t>11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0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675596C-00CC-B34B-BC73-43A798C58FC0}" type="slidenum">
              <a:rPr lang="pt-BR" sz="1200"/>
              <a:pPr/>
              <a:t>12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3904E-6635-554F-B0D0-CEB471CAEB8F}" type="datetime1">
              <a:rPr lang="pt-BR"/>
              <a:pPr/>
              <a:t>01/04/15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8A9C5-BF78-264F-B8CF-7DCDDDFCE44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8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A3C5BB-2BA7-D04A-8F25-9BF658333E23}" type="datetime1">
              <a:rPr lang="pt-BR"/>
              <a:pPr/>
              <a:t>01/04/15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6FC4C-86D5-564C-909C-7EDD395EBD6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95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5CA17-A5ED-164A-A8EB-684A01A7999D}" type="datetime1">
              <a:rPr lang="pt-BR"/>
              <a:pPr/>
              <a:t>01/04/15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D75D4-2DA4-9349-926D-9BAB93C68F4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54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BEE4A-39CC-3C4B-9349-A88E2BEB28A9}" type="datetime1">
              <a:rPr lang="pt-BR"/>
              <a:pPr/>
              <a:t>01/04/15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B50447-F740-1441-B594-268BDE682D3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20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445D62-D023-CB4C-A893-8D42C61B29D7}" type="datetime1">
              <a:rPr lang="pt-BR"/>
              <a:pPr/>
              <a:t>01/04/15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154608-313F-334D-9390-22C76E398F8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0EF7B-214D-A042-B45F-76C7AF240976}" type="datetime1">
              <a:rPr lang="pt-BR"/>
              <a:pPr/>
              <a:t>01/04/15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B172F-1865-EC40-AF7D-50A744BEE00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03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07A7A-7BE7-FC43-8A95-09D9C0BE4D44}" type="datetime1">
              <a:rPr lang="pt-BR"/>
              <a:pPr/>
              <a:t>01/04/15</a:t>
            </a:fld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E9FBD-6D27-E947-BFB5-8A6AC41BAC0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C95E9-0E3A-784A-8A4C-9E8D2517C02B}" type="datetime1">
              <a:rPr lang="pt-BR"/>
              <a:pPr/>
              <a:t>01/04/15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E52BB-3385-554E-98CB-573C6E5C897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02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5A067-5DB0-5D43-9369-D6E1E45F7A3F}" type="datetime1">
              <a:rPr lang="pt-BR"/>
              <a:pPr/>
              <a:t>01/04/15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1AE46-3A9A-2742-B422-63DDFB5341B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35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0BBB4-6B09-5B44-BC9D-2B70DDDB702B}" type="datetime1">
              <a:rPr lang="pt-BR"/>
              <a:pPr/>
              <a:t>01/04/15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355A2-C7CC-B64D-9388-886E99470F8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96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02916-3D40-9746-AA9C-C1D9C7CCAF62}" type="datetime1">
              <a:rPr lang="pt-BR"/>
              <a:pPr/>
              <a:t>01/04/15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BR"/>
              <a:t>Mineração de Dados - Aula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533B50-0C5B-8C4D-AE87-A14F1FA3537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41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E48C5F7-AC89-6948-BB69-32769947BE00}" type="datetime1">
              <a:rPr lang="pt-BR"/>
              <a:pPr/>
              <a:t>01/04/15</a:t>
            </a:fld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pt-BR"/>
              <a:t>Mineração de Dados - Aula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2CDB1EF-4211-8B45-B114-CD631FD236F9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wmf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1338" y="1697038"/>
            <a:ext cx="8081962" cy="365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endParaRPr lang="en-US" sz="200"/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5400">
                <a:latin typeface="Arial" charset="0"/>
              </a:rPr>
              <a:t>Parte II: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endParaRPr lang="en-US" sz="800">
              <a:latin typeface="Arial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5400" u="sng">
                <a:latin typeface="Arial" charset="0"/>
              </a:rPr>
              <a:t>Classificação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endParaRPr lang="en-US" sz="800">
              <a:latin typeface="Arial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4800">
                <a:latin typeface="Arial" charset="0"/>
              </a:rPr>
              <a:t>Árvores de Decisão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endParaRPr lang="en-US" sz="2800">
              <a:solidFill>
                <a:srgbClr val="32946A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2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3A0A19C-2E13-6649-BA52-31A07C9791A4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2293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BC73A51-A618-304C-AA22-8F9BEB17A746}" type="slidenum">
              <a:rPr lang="pt-BR" sz="1400">
                <a:latin typeface="Arial" charset="0"/>
                <a:cs typeface="Arial" charset="0"/>
              </a:rPr>
              <a:pPr/>
              <a:t>1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1600200"/>
            <a:ext cx="8178800" cy="46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endParaRPr lang="pt-BR" sz="800"/>
          </a:p>
          <a:p>
            <a:pPr defTabSz="762000"/>
            <a:r>
              <a:rPr lang="pt-BR" sz="1400"/>
              <a:t>		</a:t>
            </a:r>
            <a:r>
              <a:rPr lang="pt-BR" sz="1600" u="sng"/>
              <a:t>ID	Salary	Age	Employment	Group</a:t>
            </a:r>
            <a:endParaRPr lang="pt-BR" sz="1600"/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6	60K	35	Industry		B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11	60K	35	Industry		B</a:t>
            </a:r>
          </a:p>
          <a:p>
            <a:pPr defTabSz="762000"/>
            <a:r>
              <a:rPr lang="pt-BR" sz="1600"/>
              <a:t>		12	70K	30	Industry		B</a:t>
            </a:r>
          </a:p>
          <a:p>
            <a:pPr defTabSz="762000"/>
            <a:r>
              <a:rPr lang="pt-BR" sz="1600"/>
              <a:t>		13 	60K	30	Industry 		A</a:t>
            </a:r>
          </a:p>
          <a:p>
            <a:pPr defTabSz="762000"/>
            <a:r>
              <a:rPr lang="pt-BR" sz="1600"/>
              <a:t> </a:t>
            </a:r>
          </a:p>
          <a:p>
            <a:pPr defTabSz="762000"/>
            <a:r>
              <a:rPr lang="pt-BR" sz="1600"/>
              <a:t>Regras:</a:t>
            </a:r>
          </a:p>
          <a:p>
            <a:pPr defTabSz="762000"/>
            <a:r>
              <a:rPr lang="pt-BR" sz="1600"/>
              <a:t>      </a:t>
            </a:r>
          </a:p>
          <a:p>
            <a:pPr defTabSz="762000"/>
            <a:r>
              <a:rPr lang="pt-BR" sz="1600"/>
              <a:t>   (Salary&gt;50K) and (Age&lt;=40) and (Employment=Industry) =&gt; Group=B		erro: 25%</a:t>
            </a:r>
          </a:p>
          <a:p>
            <a:pPr defTabSz="762000"/>
            <a:r>
              <a:rPr lang="pt-BR" sz="1600"/>
              <a:t>   	</a:t>
            </a:r>
          </a:p>
        </p:txBody>
      </p:sp>
      <p:sp>
        <p:nvSpPr>
          <p:cNvPr id="20483" name="Rectangle 7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484" name="Rectangle 8"/>
          <p:cNvSpPr>
            <a:spLocks noChangeArrowheads="1"/>
          </p:cNvSpPr>
          <p:nvPr/>
        </p:nvSpPr>
        <p:spPr bwMode="auto">
          <a:xfrm>
            <a:off x="165100" y="495300"/>
            <a:ext cx="862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200" u="sng">
                <a:solidFill>
                  <a:schemeClr val="tx2"/>
                </a:solidFill>
                <a:latin typeface="Arial" charset="0"/>
              </a:rPr>
              <a:t>Taxa de Erro de uma Regra</a:t>
            </a:r>
          </a:p>
        </p:txBody>
      </p:sp>
      <p:sp>
        <p:nvSpPr>
          <p:cNvPr id="20485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79B0A5-C8D4-3A40-BCB1-9BBEA6FB34A9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2048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0FA4246-9D3B-CA4B-8A09-8D20AD57E994}" type="slidenum">
              <a:rPr lang="pt-BR" sz="1400">
                <a:latin typeface="Arial" charset="0"/>
                <a:cs typeface="Arial" charset="0"/>
              </a:rPr>
              <a:pPr/>
              <a:t>10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88963" y="1628775"/>
            <a:ext cx="81788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1400"/>
              <a:t>		</a:t>
            </a:r>
            <a:r>
              <a:rPr lang="pt-BR" sz="1600" u="sng"/>
              <a:t>ID	Salary	Age	Employment	Group</a:t>
            </a:r>
            <a:endParaRPr lang="pt-BR" sz="1600"/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7	60K	35	Self		A</a:t>
            </a:r>
          </a:p>
          <a:p>
            <a:pPr defTabSz="762000"/>
            <a:r>
              <a:rPr lang="pt-BR" sz="1600"/>
              <a:t>		8	70K	30	Self		A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10	70K	35	Self		B</a:t>
            </a:r>
          </a:p>
          <a:p>
            <a:pPr defTabSz="762000"/>
            <a:r>
              <a:rPr lang="pt-BR" sz="1400"/>
              <a:t>		</a:t>
            </a:r>
          </a:p>
          <a:p>
            <a:pPr defTabSz="762000"/>
            <a:r>
              <a:rPr lang="pt-BR" sz="1400"/>
              <a:t>		</a:t>
            </a:r>
          </a:p>
          <a:p>
            <a:pPr defTabSz="762000"/>
            <a:endParaRPr lang="pt-BR" sz="800"/>
          </a:p>
          <a:p>
            <a:pPr defTabSz="762000"/>
            <a:endParaRPr lang="pt-BR" sz="800"/>
          </a:p>
          <a:p>
            <a:pPr defTabSz="762000"/>
            <a:r>
              <a:rPr lang="pt-BR" sz="1600"/>
              <a:t>Regras:</a:t>
            </a:r>
          </a:p>
          <a:p>
            <a:pPr defTabSz="762000"/>
            <a:r>
              <a:rPr lang="pt-BR" sz="1600"/>
              <a:t>         </a:t>
            </a:r>
          </a:p>
          <a:p>
            <a:pPr defTabSz="762000"/>
            <a:r>
              <a:rPr lang="pt-BR" sz="1600"/>
              <a:t>   (Salary&gt;50K) and (Age&lt;=40) and (Employment=Self) =&gt; Group=A		erro: 33%</a:t>
            </a:r>
          </a:p>
          <a:p>
            <a:pPr defTabSz="762000"/>
            <a:r>
              <a:rPr lang="pt-BR" sz="1600"/>
              <a:t>	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65100" y="495300"/>
            <a:ext cx="862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200" u="sng">
                <a:solidFill>
                  <a:schemeClr val="tx2"/>
                </a:solidFill>
                <a:latin typeface="Arial" charset="0"/>
              </a:rPr>
              <a:t>Taxa de Erro de uma Regra</a:t>
            </a:r>
          </a:p>
        </p:txBody>
      </p:sp>
      <p:sp>
        <p:nvSpPr>
          <p:cNvPr id="21509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F9A88F-B93A-A74E-B82C-21F0DC75D821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2151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9AE786-B249-AC4B-AAB2-6EBE6D511A7E}" type="slidenum">
              <a:rPr lang="pt-BR" sz="1400">
                <a:latin typeface="Arial" charset="0"/>
                <a:cs typeface="Arial" charset="0"/>
              </a:rPr>
              <a:pPr/>
              <a:t>11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82613" y="1624013"/>
            <a:ext cx="8178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1600"/>
              <a:t>		</a:t>
            </a:r>
            <a:r>
              <a:rPr lang="pt-BR" sz="1600" u="sng"/>
              <a:t>ID	Salary	Age	Employment	Group</a:t>
            </a:r>
            <a:endParaRPr lang="pt-BR" sz="1600"/>
          </a:p>
          <a:p>
            <a:pPr defTabSz="762000"/>
            <a:r>
              <a:rPr lang="pt-BR" sz="1600"/>
              <a:t>		 </a:t>
            </a:r>
          </a:p>
          <a:p>
            <a:pPr defTabSz="762000"/>
            <a:endParaRPr lang="pt-BR" sz="1600"/>
          </a:p>
          <a:p>
            <a:pPr defTabSz="762000"/>
            <a:endParaRPr lang="pt-BR" sz="1600"/>
          </a:p>
          <a:p>
            <a:pPr defTabSz="762000"/>
            <a:endParaRPr lang="pt-BR" sz="1600"/>
          </a:p>
          <a:p>
            <a:pPr defTabSz="762000"/>
            <a:r>
              <a:rPr lang="pt-BR" sz="1600"/>
              <a:t>		5	70K	30	Academia	B</a:t>
            </a:r>
          </a:p>
          <a:p>
            <a:pPr defTabSz="762000"/>
            <a:endParaRPr lang="pt-BR" sz="1600"/>
          </a:p>
          <a:p>
            <a:pPr defTabSz="762000"/>
            <a:endParaRPr lang="pt-BR" sz="1600"/>
          </a:p>
          <a:p>
            <a:pPr defTabSz="762000"/>
            <a:endParaRPr lang="pt-BR" sz="1600"/>
          </a:p>
          <a:p>
            <a:pPr defTabSz="762000"/>
            <a:endParaRPr lang="pt-BR" sz="1400"/>
          </a:p>
          <a:p>
            <a:pPr defTabSz="762000"/>
            <a:endParaRPr lang="pt-BR" sz="1400"/>
          </a:p>
          <a:p>
            <a:pPr defTabSz="762000"/>
            <a:endParaRPr lang="pt-BR" sz="1400"/>
          </a:p>
          <a:p>
            <a:pPr defTabSz="762000"/>
            <a:endParaRPr lang="pt-BR" sz="1400"/>
          </a:p>
          <a:p>
            <a:pPr defTabSz="762000"/>
            <a:endParaRPr lang="pt-BR" sz="1400"/>
          </a:p>
          <a:p>
            <a:pPr defTabSz="762000"/>
            <a:r>
              <a:rPr lang="pt-BR" sz="1600"/>
              <a:t>Regras:</a:t>
            </a:r>
            <a:endParaRPr lang="pt-BR" sz="2000"/>
          </a:p>
          <a:p>
            <a:pPr defTabSz="762000"/>
            <a:endParaRPr lang="pt-BR" sz="2000"/>
          </a:p>
          <a:p>
            <a:pPr defTabSz="762000"/>
            <a:r>
              <a:rPr lang="pt-BR" sz="1600"/>
              <a:t>   (Salary&gt;50K) and (Age&lt;=40) and (Employment=Academia) =&gt; Group=B	erro: 0%</a:t>
            </a:r>
          </a:p>
          <a:p>
            <a:pPr defTabSz="762000"/>
            <a:r>
              <a:rPr lang="pt-BR" sz="1600"/>
              <a:t>   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65100" y="495300"/>
            <a:ext cx="862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200" u="sng">
                <a:solidFill>
                  <a:schemeClr val="tx2"/>
                </a:solidFill>
                <a:latin typeface="Arial" charset="0"/>
              </a:rPr>
              <a:t>Taxa de Erro de uma Regra</a:t>
            </a:r>
          </a:p>
        </p:txBody>
      </p:sp>
      <p:sp>
        <p:nvSpPr>
          <p:cNvPr id="22533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747E7EC-E64B-9047-AB17-2AA26A6A2149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2253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02A7DAF-9B95-1F4F-B07D-A44576DD5F61}" type="slidenum">
              <a:rPr lang="pt-BR" sz="1400">
                <a:latin typeface="Arial" charset="0"/>
                <a:cs typeface="Arial" charset="0"/>
              </a:rPr>
              <a:pPr/>
              <a:t>12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82613" y="1624013"/>
            <a:ext cx="8178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1600"/>
              <a:t>		</a:t>
            </a:r>
            <a:r>
              <a:rPr lang="pt-BR" sz="1600" u="sng"/>
              <a:t>ID	Salary	Age	Employment	Group</a:t>
            </a:r>
            <a:endParaRPr lang="pt-BR" sz="1600"/>
          </a:p>
          <a:p>
            <a:pPr defTabSz="762000"/>
            <a:r>
              <a:rPr lang="pt-BR" sz="1600"/>
              <a:t> </a:t>
            </a:r>
          </a:p>
          <a:p>
            <a:pPr defTabSz="762000"/>
            <a:endParaRPr lang="pt-BR" sz="1600"/>
          </a:p>
          <a:p>
            <a:pPr defTabSz="762000"/>
            <a:r>
              <a:rPr lang="pt-BR" sz="1600"/>
              <a:t>		3	70K	50	Academia	C</a:t>
            </a:r>
          </a:p>
          <a:p>
            <a:pPr defTabSz="762000"/>
            <a:r>
              <a:rPr lang="pt-BR" sz="1600"/>
              <a:t>		4	60K	45	Self		C</a:t>
            </a:r>
          </a:p>
          <a:p>
            <a:pPr defTabSz="762000"/>
            <a:endParaRPr lang="pt-BR" sz="1600"/>
          </a:p>
          <a:p>
            <a:pPr defTabSz="762000"/>
            <a:endParaRPr lang="pt-BR" sz="1600"/>
          </a:p>
          <a:p>
            <a:pPr defTabSz="762000"/>
            <a:endParaRPr lang="pt-BR" sz="1400"/>
          </a:p>
          <a:p>
            <a:pPr defTabSz="762000"/>
            <a:endParaRPr lang="pt-BR" sz="1400"/>
          </a:p>
          <a:p>
            <a:pPr defTabSz="762000"/>
            <a:endParaRPr lang="pt-BR" sz="1400"/>
          </a:p>
          <a:p>
            <a:pPr defTabSz="762000"/>
            <a:endParaRPr lang="pt-BR" sz="1400"/>
          </a:p>
          <a:p>
            <a:pPr defTabSz="762000"/>
            <a:endParaRPr lang="pt-BR" sz="1400"/>
          </a:p>
          <a:p>
            <a:pPr defTabSz="762000"/>
            <a:endParaRPr lang="pt-BR" sz="1400"/>
          </a:p>
          <a:p>
            <a:pPr defTabSz="762000"/>
            <a:endParaRPr lang="pt-BR" sz="1400"/>
          </a:p>
          <a:p>
            <a:pPr defTabSz="762000"/>
            <a:r>
              <a:rPr lang="pt-BR" sz="1600"/>
              <a:t>Regras:</a:t>
            </a:r>
            <a:endParaRPr lang="pt-BR" sz="2000"/>
          </a:p>
          <a:p>
            <a:pPr defTabSz="762000"/>
            <a:endParaRPr lang="pt-BR" sz="1600"/>
          </a:p>
          <a:p>
            <a:pPr defTabSz="762000"/>
            <a:r>
              <a:rPr lang="pt-BR" sz="1600"/>
              <a:t>   (Salary&gt;50K) and (Age&gt;40) =&gt; Group=C					erro: 0%	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556" name="Rectangle 43"/>
          <p:cNvSpPr>
            <a:spLocks noChangeArrowheads="1"/>
          </p:cNvSpPr>
          <p:nvPr/>
        </p:nvSpPr>
        <p:spPr bwMode="auto">
          <a:xfrm>
            <a:off x="165100" y="495300"/>
            <a:ext cx="862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200" u="sng">
                <a:solidFill>
                  <a:schemeClr val="tx2"/>
                </a:solidFill>
                <a:latin typeface="Arial" charset="0"/>
              </a:rPr>
              <a:t>Taxa de Erro de uma Regra</a:t>
            </a:r>
          </a:p>
        </p:txBody>
      </p:sp>
      <p:sp>
        <p:nvSpPr>
          <p:cNvPr id="23557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E290F81-E17B-7547-8218-BB260BE677C0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2355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A85A62C-E635-654F-9C4A-294BF087D609}" type="slidenum">
              <a:rPr lang="pt-BR" sz="1400">
                <a:latin typeface="Arial" charset="0"/>
                <a:cs typeface="Arial" charset="0"/>
              </a:rPr>
              <a:pPr/>
              <a:t>13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69913" y="1598613"/>
            <a:ext cx="8178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2000">
                <a:latin typeface="Arial" charset="0"/>
              </a:rPr>
              <a:t>A taxa de erro total de uma árvore de decisão equivale à soma</a:t>
            </a:r>
          </a:p>
          <a:p>
            <a:pPr defTabSz="762000"/>
            <a:r>
              <a:rPr lang="pt-BR" sz="2000">
                <a:latin typeface="Arial" charset="0"/>
              </a:rPr>
              <a:t>ponderada das taxas de erro de cada folha, considerando-se a</a:t>
            </a:r>
          </a:p>
          <a:p>
            <a:pPr defTabSz="762000"/>
            <a:r>
              <a:rPr lang="pt-BR" sz="2000">
                <a:latin typeface="Arial" charset="0"/>
              </a:rPr>
              <a:t>probabilidade, associada a cada folha, de um elemento do domínio </a:t>
            </a:r>
          </a:p>
          <a:p>
            <a:pPr defTabSz="762000"/>
            <a:r>
              <a:rPr lang="pt-BR" sz="2000">
                <a:latin typeface="Arial" charset="0"/>
              </a:rPr>
              <a:t>ser representado por ela. [Berry&amp;Linoff]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454650" y="2698750"/>
            <a:ext cx="9017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503863" y="2740025"/>
            <a:ext cx="765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800"/>
              <a:t>Salary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5365750" y="3155950"/>
            <a:ext cx="2413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6216650" y="3155950"/>
            <a:ext cx="2159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216650" y="3536950"/>
            <a:ext cx="7493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342063" y="3602038"/>
            <a:ext cx="7112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1800"/>
              <a:t>Age</a:t>
            </a:r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4845050" y="3536950"/>
            <a:ext cx="9779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4894263" y="3600450"/>
            <a:ext cx="885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Group B</a:t>
            </a:r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4311650" y="5213350"/>
            <a:ext cx="9779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360863" y="5276850"/>
            <a:ext cx="885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Group B</a:t>
            </a:r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6673850" y="4375150"/>
            <a:ext cx="9779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6723063" y="4438650"/>
            <a:ext cx="885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Group C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5060950" y="4832350"/>
            <a:ext cx="2413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6826250" y="3994150"/>
            <a:ext cx="2159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302250" y="4375150"/>
            <a:ext cx="1206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275263" y="4438650"/>
            <a:ext cx="12334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Employment</a:t>
            </a:r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H="1">
            <a:off x="6127750" y="3994150"/>
            <a:ext cx="2413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6521450" y="4832350"/>
            <a:ext cx="2159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>
            <a:off x="6445250" y="5213350"/>
            <a:ext cx="9779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6494463" y="5276850"/>
            <a:ext cx="8969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Group A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4818063" y="3167063"/>
            <a:ext cx="6873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400"/>
              <a:t>&lt;=50K</a:t>
            </a: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342063" y="3167063"/>
            <a:ext cx="5873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400"/>
              <a:t>&gt;50K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5732463" y="4005263"/>
            <a:ext cx="5588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400"/>
              <a:t>&lt;=40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7027863" y="4005263"/>
            <a:ext cx="4587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400"/>
              <a:t>&gt;40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4284663" y="4843463"/>
            <a:ext cx="9032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400"/>
              <a:t>Academia</a:t>
            </a:r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>
            <a:off x="5378450" y="5213350"/>
            <a:ext cx="9779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5427663" y="5276850"/>
            <a:ext cx="885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Group B</a:t>
            </a:r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5905500" y="48323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5199063" y="4843463"/>
            <a:ext cx="773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400"/>
              <a:t>Industry</a:t>
            </a: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6113463" y="4843463"/>
            <a:ext cx="4667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400"/>
              <a:t>Self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5427663" y="5734050"/>
            <a:ext cx="9223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erro:0,25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6570663" y="5734050"/>
            <a:ext cx="9223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erro:0,33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931863" y="3416300"/>
            <a:ext cx="33083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2000">
                <a:latin typeface="Arial" charset="0"/>
              </a:rPr>
              <a:t>Erro total = 0,25*X + 0,33*Y</a:t>
            </a:r>
          </a:p>
          <a:p>
            <a:pPr defTabSz="762000"/>
            <a:r>
              <a:rPr lang="pt-BR" sz="2000">
                <a:latin typeface="Arial" charset="0"/>
              </a:rPr>
              <a:t>	X = 4/13</a:t>
            </a:r>
          </a:p>
          <a:p>
            <a:pPr defTabSz="762000"/>
            <a:r>
              <a:rPr lang="pt-BR" sz="2000">
                <a:latin typeface="Arial" charset="0"/>
              </a:rPr>
              <a:t>	Y = 3/13</a:t>
            </a:r>
          </a:p>
          <a:p>
            <a:pPr defTabSz="762000"/>
            <a:r>
              <a:rPr lang="pt-BR" sz="2000">
                <a:latin typeface="Arial" charset="0"/>
              </a:rPr>
              <a:t>Erro total = 0,15</a:t>
            </a: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165100" y="495300"/>
            <a:ext cx="862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200" u="sng">
                <a:solidFill>
                  <a:schemeClr val="tx2"/>
                </a:solidFill>
                <a:latin typeface="Arial" charset="0"/>
              </a:rPr>
              <a:t>Taxa de Erro de uma Árvore de Decisão</a:t>
            </a:r>
          </a:p>
        </p:txBody>
      </p:sp>
      <p:sp>
        <p:nvSpPr>
          <p:cNvPr id="24613" name="Rectangle 40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614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C49E43D-39DC-9344-90EA-9FF25954D705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24615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8C1CD0B-1328-334A-96DD-77DD7ED56B69}" type="slidenum">
              <a:rPr lang="pt-BR" sz="1400">
                <a:latin typeface="Arial" charset="0"/>
                <a:cs typeface="Arial" charset="0"/>
              </a:rPr>
              <a:pPr/>
              <a:t>14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52400" y="457200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solidFill>
                  <a:schemeClr val="tx2"/>
                </a:solidFill>
                <a:latin typeface="Arial" charset="0"/>
              </a:rPr>
              <a:t>Mineração de Árvores de Decisão</a:t>
            </a:r>
            <a:endParaRPr lang="pt-BR" sz="3500" u="sng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33400" y="167640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pt-BR" sz="2800" u="sng">
                <a:latin typeface="Arial" charset="0"/>
              </a:rPr>
              <a:t>Algoritmo ID3</a:t>
            </a:r>
            <a:endParaRPr lang="pt-BR" b="1" u="sng">
              <a:latin typeface="Aria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endParaRPr lang="pt-BR" sz="800" b="1" u="sng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pt-BR">
                <a:latin typeface="Arial" charset="0"/>
              </a:rPr>
              <a:t>	</a:t>
            </a:r>
            <a:r>
              <a:rPr lang="pt-BR">
                <a:latin typeface="Arial" charset="0"/>
                <a:sym typeface="Symbol" charset="0"/>
              </a:rPr>
              <a:t> </a:t>
            </a:r>
            <a:r>
              <a:rPr lang="pt-BR">
                <a:latin typeface="Arial" charset="0"/>
              </a:rPr>
              <a:t>utilizado para construir árvores de decisão.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pt-BR" sz="100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pt-BR">
                <a:latin typeface="Arial" charset="0"/>
              </a:rPr>
              <a:t>    Entrada: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charset="0"/>
              <a:buChar char="ü"/>
            </a:pPr>
            <a:r>
              <a:rPr lang="pt-BR" sz="2000">
                <a:latin typeface="Arial" charset="0"/>
              </a:rPr>
              <a:t>base de treinamento que contém os registros,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charset="0"/>
              <a:buChar char="ü"/>
            </a:pPr>
            <a:r>
              <a:rPr lang="pt-BR" sz="2000">
                <a:latin typeface="Arial" charset="0"/>
              </a:rPr>
              <a:t>lista dos atributos independentes,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charset="0"/>
              <a:buChar char="ü"/>
            </a:pPr>
            <a:r>
              <a:rPr lang="pt-BR" sz="2000">
                <a:latin typeface="Arial" charset="0"/>
              </a:rPr>
              <a:t>definição do atributo dependente (classe).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charset="0"/>
              <a:buChar char="ü"/>
            </a:pPr>
            <a:endParaRPr lang="pt-BR" sz="80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charset="0"/>
              <a:buNone/>
            </a:pPr>
            <a:r>
              <a:rPr lang="pt-BR">
                <a:latin typeface="Arial" charset="0"/>
              </a:rPr>
              <a:t>    Saída: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ü"/>
            </a:pPr>
            <a:r>
              <a:rPr lang="pt-BR" sz="2000">
                <a:latin typeface="Arial" charset="0"/>
              </a:rPr>
              <a:t>Árvore de decisão que permite definir o valor da classe de       um novo registro a partir de seus atributos independentes.</a:t>
            </a:r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05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4030DC5-BFA0-1546-A345-F65B8083E9D2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2560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B97551E-0A60-8447-A489-57E550413F2E}" type="slidenum">
              <a:rPr lang="pt-BR" sz="1400">
                <a:latin typeface="Arial" charset="0"/>
                <a:cs typeface="Arial" charset="0"/>
              </a:rPr>
              <a:pPr/>
              <a:t>15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52400" y="419100"/>
            <a:ext cx="8915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solidFill>
                  <a:schemeClr val="tx2"/>
                </a:solidFill>
                <a:latin typeface="Arial" charset="0"/>
              </a:rPr>
              <a:t>Algoritmo ID3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68300" y="1720850"/>
            <a:ext cx="60769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pt-BR" sz="1600" u="sng">
                <a:latin typeface="Arial" charset="0"/>
              </a:rPr>
              <a:t>Gera Nó</a:t>
            </a:r>
            <a:r>
              <a:rPr lang="pt-BR" sz="1600">
                <a:latin typeface="Arial" charset="0"/>
              </a:rPr>
              <a:t> (conj. de registros, lista de atributos independentes)</a:t>
            </a:r>
          </a:p>
          <a:p>
            <a:pPr marL="266700" lvl="1">
              <a:spcBef>
                <a:spcPct val="20000"/>
              </a:spcBef>
            </a:pPr>
            <a:r>
              <a:rPr lang="pt-BR" sz="1600" u="sng">
                <a:latin typeface="Arial" charset="0"/>
              </a:rPr>
              <a:t>Verificar</a:t>
            </a:r>
            <a:r>
              <a:rPr lang="pt-BR" sz="1600">
                <a:latin typeface="Arial" charset="0"/>
              </a:rPr>
              <a:t> a quantas classes distintas pertencem os registros desta partição dos dados;</a:t>
            </a:r>
          </a:p>
          <a:p>
            <a:pPr marL="266700" lvl="1">
              <a:spcBef>
                <a:spcPct val="20000"/>
              </a:spcBef>
            </a:pPr>
            <a:r>
              <a:rPr lang="pt-BR" sz="1600" u="sng">
                <a:latin typeface="Arial" charset="0"/>
              </a:rPr>
              <a:t>Se</a:t>
            </a:r>
            <a:r>
              <a:rPr lang="pt-BR" sz="1600">
                <a:latin typeface="Arial" charset="0"/>
              </a:rPr>
              <a:t> número de classes &gt; 1</a:t>
            </a:r>
          </a:p>
          <a:p>
            <a:pPr marL="266700" lvl="1">
              <a:spcBef>
                <a:spcPct val="20000"/>
              </a:spcBef>
            </a:pPr>
            <a:r>
              <a:rPr lang="pt-BR" sz="1600">
                <a:latin typeface="Arial" charset="0"/>
              </a:rPr>
              <a:t>    </a:t>
            </a:r>
            <a:r>
              <a:rPr lang="pt-BR" sz="1600" u="sng">
                <a:latin typeface="Arial" charset="0"/>
              </a:rPr>
              <a:t>Se</a:t>
            </a:r>
            <a:r>
              <a:rPr lang="pt-BR" sz="1600">
                <a:latin typeface="Arial" charset="0"/>
              </a:rPr>
              <a:t> atributos independentes restantes &gt; 0</a:t>
            </a:r>
          </a:p>
          <a:p>
            <a:pPr marL="628650" lvl="2" indent="19050">
              <a:spcBef>
                <a:spcPct val="20000"/>
              </a:spcBef>
            </a:pPr>
            <a:r>
              <a:rPr lang="pt-BR" sz="1600" u="sng">
                <a:latin typeface="Arial" charset="0"/>
              </a:rPr>
              <a:t>Escolher</a:t>
            </a:r>
            <a:r>
              <a:rPr lang="pt-BR" sz="1600">
                <a:latin typeface="Arial" charset="0"/>
              </a:rPr>
              <a:t> o atributo independente adequado para representar o nó corrente;</a:t>
            </a:r>
          </a:p>
          <a:p>
            <a:pPr marL="628650" lvl="2" indent="19050">
              <a:spcBef>
                <a:spcPct val="20000"/>
              </a:spcBef>
            </a:pPr>
            <a:r>
              <a:rPr lang="pt-BR" sz="1600" u="sng">
                <a:latin typeface="Arial" charset="0"/>
              </a:rPr>
              <a:t>Para</a:t>
            </a:r>
            <a:r>
              <a:rPr lang="pt-BR" sz="1600">
                <a:latin typeface="Arial" charset="0"/>
              </a:rPr>
              <a:t> cada possível valor do atributo independente que representa o nó corrente:</a:t>
            </a:r>
          </a:p>
          <a:p>
            <a:pPr marL="1352550" lvl="3">
              <a:spcBef>
                <a:spcPct val="20000"/>
              </a:spcBef>
            </a:pPr>
            <a:r>
              <a:rPr lang="pt-BR" sz="1600" u="sng">
                <a:latin typeface="Arial" charset="0"/>
              </a:rPr>
              <a:t>Gera Nó</a:t>
            </a:r>
            <a:r>
              <a:rPr lang="pt-BR" sz="1600">
                <a:latin typeface="Arial" charset="0"/>
              </a:rPr>
              <a:t> (respectiva partição, atributos independentes restantes);</a:t>
            </a:r>
          </a:p>
          <a:p>
            <a:pPr marL="266700" lvl="1">
              <a:spcBef>
                <a:spcPct val="20000"/>
              </a:spcBef>
            </a:pPr>
            <a:r>
              <a:rPr lang="pt-BR" sz="1600">
                <a:latin typeface="Arial" charset="0"/>
              </a:rPr>
              <a:t>    </a:t>
            </a:r>
            <a:r>
              <a:rPr lang="pt-BR" sz="1600" u="sng">
                <a:latin typeface="Arial" charset="0"/>
              </a:rPr>
              <a:t>Senão</a:t>
            </a:r>
          </a:p>
          <a:p>
            <a:pPr marL="628650" lvl="2" indent="19050">
              <a:spcBef>
                <a:spcPct val="20000"/>
              </a:spcBef>
            </a:pPr>
            <a:r>
              <a:rPr lang="pt-BR" sz="1600" u="sng">
                <a:latin typeface="Arial" charset="0"/>
              </a:rPr>
              <a:t>Criar</a:t>
            </a:r>
            <a:r>
              <a:rPr lang="pt-BR" sz="1600">
                <a:latin typeface="Arial" charset="0"/>
              </a:rPr>
              <a:t> folha com a classe predominante e sua taxa de erro;</a:t>
            </a:r>
          </a:p>
          <a:p>
            <a:pPr marL="266700" lvl="1">
              <a:spcBef>
                <a:spcPct val="20000"/>
              </a:spcBef>
            </a:pPr>
            <a:r>
              <a:rPr lang="pt-BR" sz="1600" u="sng">
                <a:latin typeface="Arial" charset="0"/>
              </a:rPr>
              <a:t>Senão</a:t>
            </a:r>
            <a:endParaRPr lang="pt-BR" sz="1600">
              <a:latin typeface="Arial" charset="0"/>
            </a:endParaRPr>
          </a:p>
          <a:p>
            <a:pPr marL="628650" lvl="2" indent="19050">
              <a:spcBef>
                <a:spcPct val="20000"/>
              </a:spcBef>
            </a:pPr>
            <a:r>
              <a:rPr lang="pt-BR" sz="1600" u="sng">
                <a:latin typeface="Arial" charset="0"/>
              </a:rPr>
              <a:t>Criar</a:t>
            </a:r>
            <a:r>
              <a:rPr lang="pt-BR" sz="1600">
                <a:latin typeface="Arial" charset="0"/>
              </a:rPr>
              <a:t> folha com a respectiva classe (taxa de erro=0)</a:t>
            </a:r>
            <a:endParaRPr lang="pt-BR" sz="1600" u="sng">
              <a:latin typeface="Arial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597650" y="2038350"/>
            <a:ext cx="876300" cy="476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657975" y="213836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/>
              <a:t>Salário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>
            <a:off x="6559550" y="2514600"/>
            <a:ext cx="495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6159500" y="2933700"/>
            <a:ext cx="704850" cy="361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96025" y="2957513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/>
              <a:t>B</a:t>
            </a:r>
            <a:endParaRPr lang="pt-BR" sz="2200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7289800" y="2844800"/>
            <a:ext cx="876300" cy="476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6997700" y="2514600"/>
            <a:ext cx="72390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7419975" y="2919413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/>
              <a:t>Idade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7778750" y="3314700"/>
            <a:ext cx="3619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6637" name="Group 13"/>
          <p:cNvGrpSpPr>
            <a:grpSpLocks/>
          </p:cNvGrpSpPr>
          <p:nvPr/>
        </p:nvGrpSpPr>
        <p:grpSpPr bwMode="auto">
          <a:xfrm>
            <a:off x="7842250" y="3778250"/>
            <a:ext cx="704850" cy="361950"/>
            <a:chOff x="4684" y="3460"/>
            <a:chExt cx="444" cy="228"/>
          </a:xfrm>
        </p:grpSpPr>
        <p:sp>
          <p:nvSpPr>
            <p:cNvPr id="26660" name="Oval 14"/>
            <p:cNvSpPr>
              <a:spLocks noChangeArrowheads="1"/>
            </p:cNvSpPr>
            <p:nvPr/>
          </p:nvSpPr>
          <p:spPr bwMode="auto">
            <a:xfrm>
              <a:off x="4684" y="3460"/>
              <a:ext cx="444" cy="2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61" name="Text Box 15"/>
            <p:cNvSpPr txBox="1">
              <a:spLocks noChangeArrowheads="1"/>
            </p:cNvSpPr>
            <p:nvPr/>
          </p:nvSpPr>
          <p:spPr bwMode="auto">
            <a:xfrm>
              <a:off x="4826" y="347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pt-BR" sz="1600"/>
                <a:t>C</a:t>
              </a:r>
            </a:p>
          </p:txBody>
        </p:sp>
      </p:grpSp>
      <p:sp>
        <p:nvSpPr>
          <p:cNvPr id="26638" name="Rectangle 16"/>
          <p:cNvSpPr>
            <a:spLocks noChangeArrowheads="1"/>
          </p:cNvSpPr>
          <p:nvPr/>
        </p:nvSpPr>
        <p:spPr bwMode="auto">
          <a:xfrm>
            <a:off x="6905625" y="3789363"/>
            <a:ext cx="82708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39" name="Line 17"/>
          <p:cNvSpPr>
            <a:spLocks noChangeShapeType="1"/>
          </p:cNvSpPr>
          <p:nvPr/>
        </p:nvSpPr>
        <p:spPr bwMode="auto">
          <a:xfrm flipH="1">
            <a:off x="7302500" y="3314700"/>
            <a:ext cx="314325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640" name="Text Box 18"/>
          <p:cNvSpPr txBox="1">
            <a:spLocks noChangeArrowheads="1"/>
          </p:cNvSpPr>
          <p:nvPr/>
        </p:nvSpPr>
        <p:spPr bwMode="auto">
          <a:xfrm>
            <a:off x="6867525" y="3852863"/>
            <a:ext cx="912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/>
              <a:t>T. Empr.</a:t>
            </a:r>
          </a:p>
        </p:txBody>
      </p:sp>
      <p:grpSp>
        <p:nvGrpSpPr>
          <p:cNvPr id="26641" name="Group 19"/>
          <p:cNvGrpSpPr>
            <a:grpSpLocks/>
          </p:cNvGrpSpPr>
          <p:nvPr/>
        </p:nvGrpSpPr>
        <p:grpSpPr bwMode="auto">
          <a:xfrm>
            <a:off x="6546850" y="4229100"/>
            <a:ext cx="704850" cy="836613"/>
            <a:chOff x="3964" y="2904"/>
            <a:chExt cx="444" cy="527"/>
          </a:xfrm>
        </p:grpSpPr>
        <p:sp>
          <p:nvSpPr>
            <p:cNvPr id="26656" name="Line 20"/>
            <p:cNvSpPr>
              <a:spLocks noChangeShapeType="1"/>
            </p:cNvSpPr>
            <p:nvPr/>
          </p:nvSpPr>
          <p:spPr bwMode="auto">
            <a:xfrm flipH="1">
              <a:off x="4164" y="2904"/>
              <a:ext cx="2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6657" name="Group 21"/>
            <p:cNvGrpSpPr>
              <a:grpSpLocks/>
            </p:cNvGrpSpPr>
            <p:nvPr/>
          </p:nvGrpSpPr>
          <p:grpSpPr bwMode="auto">
            <a:xfrm>
              <a:off x="3964" y="3196"/>
              <a:ext cx="444" cy="235"/>
              <a:chOff x="3532" y="3388"/>
              <a:chExt cx="444" cy="235"/>
            </a:xfrm>
          </p:grpSpPr>
          <p:sp>
            <p:nvSpPr>
              <p:cNvPr id="26658" name="Oval 22"/>
              <p:cNvSpPr>
                <a:spLocks noChangeArrowheads="1"/>
              </p:cNvSpPr>
              <p:nvPr/>
            </p:nvSpPr>
            <p:spPr bwMode="auto">
              <a:xfrm>
                <a:off x="3532" y="3388"/>
                <a:ext cx="444" cy="2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659" name="Text Box 23"/>
              <p:cNvSpPr txBox="1">
                <a:spLocks noChangeArrowheads="1"/>
              </p:cNvSpPr>
              <p:nvPr/>
            </p:nvSpPr>
            <p:spPr bwMode="auto">
              <a:xfrm>
                <a:off x="3650" y="3411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pt-BR" sz="1600"/>
                  <a:t>B</a:t>
                </a:r>
              </a:p>
            </p:txBody>
          </p:sp>
        </p:grpSp>
      </p:grpSp>
      <p:sp>
        <p:nvSpPr>
          <p:cNvPr id="26642" name="Text Box 24"/>
          <p:cNvSpPr txBox="1">
            <a:spLocks noChangeArrowheads="1"/>
          </p:cNvSpPr>
          <p:nvPr/>
        </p:nvSpPr>
        <p:spPr bwMode="auto">
          <a:xfrm>
            <a:off x="6042025" y="4259263"/>
            <a:ext cx="1031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400">
                <a:latin typeface="Arial" charset="0"/>
              </a:rPr>
              <a:t>Ind., Pesq.</a:t>
            </a:r>
            <a:endParaRPr lang="pt-BR" sz="1600"/>
          </a:p>
        </p:txBody>
      </p:sp>
      <p:grpSp>
        <p:nvGrpSpPr>
          <p:cNvPr id="26643" name="Group 25"/>
          <p:cNvGrpSpPr>
            <a:grpSpLocks/>
          </p:cNvGrpSpPr>
          <p:nvPr/>
        </p:nvGrpSpPr>
        <p:grpSpPr bwMode="auto">
          <a:xfrm>
            <a:off x="7404100" y="4229100"/>
            <a:ext cx="704850" cy="817563"/>
            <a:chOff x="4504" y="2904"/>
            <a:chExt cx="444" cy="515"/>
          </a:xfrm>
        </p:grpSpPr>
        <p:sp>
          <p:nvSpPr>
            <p:cNvPr id="26652" name="Line 26"/>
            <p:cNvSpPr>
              <a:spLocks noChangeShapeType="1"/>
            </p:cNvSpPr>
            <p:nvPr/>
          </p:nvSpPr>
          <p:spPr bwMode="auto">
            <a:xfrm>
              <a:off x="4524" y="2904"/>
              <a:ext cx="204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6653" name="Group 27"/>
            <p:cNvGrpSpPr>
              <a:grpSpLocks/>
            </p:cNvGrpSpPr>
            <p:nvPr/>
          </p:nvGrpSpPr>
          <p:grpSpPr bwMode="auto">
            <a:xfrm>
              <a:off x="4504" y="3184"/>
              <a:ext cx="444" cy="235"/>
              <a:chOff x="4888" y="3448"/>
              <a:chExt cx="444" cy="235"/>
            </a:xfrm>
          </p:grpSpPr>
          <p:sp>
            <p:nvSpPr>
              <p:cNvPr id="26654" name="Oval 28"/>
              <p:cNvSpPr>
                <a:spLocks noChangeArrowheads="1"/>
              </p:cNvSpPr>
              <p:nvPr/>
            </p:nvSpPr>
            <p:spPr bwMode="auto">
              <a:xfrm>
                <a:off x="4888" y="3448"/>
                <a:ext cx="444" cy="2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655" name="Text Box 29"/>
              <p:cNvSpPr txBox="1">
                <a:spLocks noChangeArrowheads="1"/>
              </p:cNvSpPr>
              <p:nvPr/>
            </p:nvSpPr>
            <p:spPr bwMode="auto">
              <a:xfrm>
                <a:off x="5018" y="347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pt-BR" sz="1600"/>
                  <a:t>A</a:t>
                </a:r>
              </a:p>
            </p:txBody>
          </p:sp>
        </p:grpSp>
      </p:grpSp>
      <p:sp>
        <p:nvSpPr>
          <p:cNvPr id="26644" name="Text Box 30"/>
          <p:cNvSpPr txBox="1">
            <a:spLocks noChangeArrowheads="1"/>
          </p:cNvSpPr>
          <p:nvPr/>
        </p:nvSpPr>
        <p:spPr bwMode="auto">
          <a:xfrm>
            <a:off x="7635875" y="4303713"/>
            <a:ext cx="992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400">
                <a:latin typeface="Arial" charset="0"/>
              </a:rPr>
              <a:t>Autônomo</a:t>
            </a:r>
            <a:endParaRPr lang="pt-BR" sz="1600"/>
          </a:p>
        </p:txBody>
      </p:sp>
      <p:sp>
        <p:nvSpPr>
          <p:cNvPr id="26645" name="Text Box 34"/>
          <p:cNvSpPr txBox="1">
            <a:spLocks noChangeArrowheads="1"/>
          </p:cNvSpPr>
          <p:nvPr/>
        </p:nvSpPr>
        <p:spPr bwMode="auto">
          <a:xfrm>
            <a:off x="6826250" y="3386138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>
                <a:sym typeface="Symbol" charset="0"/>
              </a:rPr>
              <a:t> 40</a:t>
            </a:r>
            <a:endParaRPr lang="pt-BR"/>
          </a:p>
        </p:txBody>
      </p:sp>
      <p:sp>
        <p:nvSpPr>
          <p:cNvPr id="26646" name="Text Box 35"/>
          <p:cNvSpPr txBox="1">
            <a:spLocks noChangeArrowheads="1"/>
          </p:cNvSpPr>
          <p:nvPr/>
        </p:nvSpPr>
        <p:spPr bwMode="auto">
          <a:xfrm>
            <a:off x="5924550" y="2535238"/>
            <a:ext cx="80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>
                <a:sym typeface="Symbol" charset="0"/>
              </a:rPr>
              <a:t> 5.000</a:t>
            </a:r>
            <a:endParaRPr lang="pt-BR"/>
          </a:p>
        </p:txBody>
      </p:sp>
      <p:sp>
        <p:nvSpPr>
          <p:cNvPr id="26647" name="Text Box 36"/>
          <p:cNvSpPr txBox="1">
            <a:spLocks noChangeArrowheads="1"/>
          </p:cNvSpPr>
          <p:nvPr/>
        </p:nvSpPr>
        <p:spPr bwMode="auto">
          <a:xfrm>
            <a:off x="8045450" y="3386138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>
                <a:sym typeface="Symbol" charset="0"/>
              </a:rPr>
              <a:t> 40</a:t>
            </a:r>
            <a:endParaRPr lang="pt-BR"/>
          </a:p>
        </p:txBody>
      </p:sp>
      <p:sp>
        <p:nvSpPr>
          <p:cNvPr id="26648" name="Text Box 37"/>
          <p:cNvSpPr txBox="1">
            <a:spLocks noChangeArrowheads="1"/>
          </p:cNvSpPr>
          <p:nvPr/>
        </p:nvSpPr>
        <p:spPr bwMode="auto">
          <a:xfrm>
            <a:off x="7562850" y="2484438"/>
            <a:ext cx="80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>
                <a:sym typeface="Symbol" charset="0"/>
              </a:rPr>
              <a:t> 5.000</a:t>
            </a:r>
            <a:endParaRPr lang="pt-BR"/>
          </a:p>
        </p:txBody>
      </p:sp>
      <p:sp>
        <p:nvSpPr>
          <p:cNvPr id="26649" name="Rectangle 38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50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299A3F7-2FCD-9544-9E9E-C46E6807A032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2665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A101A0B-40E3-1E4E-B707-2C1F99083CF2}" type="slidenum">
              <a:rPr lang="pt-BR" sz="1400">
                <a:latin typeface="Arial" charset="0"/>
                <a:cs typeface="Arial" charset="0"/>
              </a:rPr>
              <a:pPr/>
              <a:t>16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457200"/>
            <a:ext cx="8915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solidFill>
                  <a:schemeClr val="tx2"/>
                </a:solidFill>
                <a:latin typeface="Arial" charset="0"/>
              </a:rPr>
              <a:t>Como Escolher o Atributo?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52400" y="457200"/>
            <a:ext cx="8915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solidFill>
                  <a:schemeClr val="tx2"/>
                </a:solidFill>
                <a:latin typeface="Arial" charset="0"/>
              </a:rPr>
              <a:t>Como Escolher o Atributo?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1295400" y="1860550"/>
            <a:ext cx="69342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pt-BR"/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	O algoritmo ID3 utiliza uma medida 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conhecida como </a:t>
            </a:r>
            <a:r>
              <a:rPr lang="pt-BR" u="sng">
                <a:latin typeface="Arial" charset="0"/>
              </a:rPr>
              <a:t>Ganho de Informação</a:t>
            </a:r>
            <a:r>
              <a:rPr lang="pt-BR">
                <a:latin typeface="Arial" charset="0"/>
              </a:rPr>
              <a:t> que se 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baseia no conceito de entropia.</a:t>
            </a:r>
          </a:p>
          <a:p>
            <a:pPr>
              <a:spcBef>
                <a:spcPct val="20000"/>
              </a:spcBef>
            </a:pPr>
            <a:endParaRPr lang="pt-BR" sz="800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	Trata-se de uma heurística para selecionar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o atributo, tentando minimizar o número de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testes necessários para classificar um registro.</a:t>
            </a:r>
            <a:endParaRPr lang="pt-BR"/>
          </a:p>
          <a:p>
            <a:pPr>
              <a:spcBef>
                <a:spcPct val="20000"/>
              </a:spcBef>
            </a:pPr>
            <a:endParaRPr lang="pt-BR"/>
          </a:p>
        </p:txBody>
      </p:sp>
      <p:sp>
        <p:nvSpPr>
          <p:cNvPr id="27654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D41ADA-510D-F94F-A94A-C355F165E1DC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27655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46614AD-E14E-434E-B40F-3AF1D1554F3A}" type="slidenum">
              <a:rPr lang="pt-BR" sz="1400">
                <a:latin typeface="Arial" charset="0"/>
                <a:cs typeface="Arial" charset="0"/>
              </a:rPr>
              <a:pPr/>
              <a:t>17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52400" y="457200"/>
            <a:ext cx="8915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solidFill>
                  <a:schemeClr val="tx2"/>
                </a:solidFill>
                <a:latin typeface="Arial" charset="0"/>
              </a:rPr>
              <a:t>Como Escolher o Atributo?</a:t>
            </a:r>
          </a:p>
        </p:txBody>
      </p:sp>
      <p:sp>
        <p:nvSpPr>
          <p:cNvPr id="28675" name="Rectangle 6"/>
          <p:cNvSpPr>
            <a:spLocks noChangeArrowheads="1"/>
          </p:cNvSpPr>
          <p:nvPr/>
        </p:nvSpPr>
        <p:spPr bwMode="auto">
          <a:xfrm>
            <a:off x="1322388" y="2625725"/>
            <a:ext cx="9017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1371600" y="2667000"/>
            <a:ext cx="714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800"/>
              <a:t>  Atr1</a:t>
            </a:r>
          </a:p>
        </p:txBody>
      </p:sp>
      <p:sp>
        <p:nvSpPr>
          <p:cNvPr id="28677" name="Line 8"/>
          <p:cNvSpPr>
            <a:spLocks noChangeShapeType="1"/>
          </p:cNvSpPr>
          <p:nvPr/>
        </p:nvSpPr>
        <p:spPr bwMode="auto">
          <a:xfrm flipH="1">
            <a:off x="1233488" y="3082925"/>
            <a:ext cx="2413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78" name="Line 9"/>
          <p:cNvSpPr>
            <a:spLocks noChangeShapeType="1"/>
          </p:cNvSpPr>
          <p:nvPr/>
        </p:nvSpPr>
        <p:spPr bwMode="auto">
          <a:xfrm>
            <a:off x="2084388" y="3082925"/>
            <a:ext cx="2159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79" name="Oval 10"/>
          <p:cNvSpPr>
            <a:spLocks noChangeArrowheads="1"/>
          </p:cNvSpPr>
          <p:nvPr/>
        </p:nvSpPr>
        <p:spPr bwMode="auto">
          <a:xfrm>
            <a:off x="712788" y="3463925"/>
            <a:ext cx="9779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762000" y="3527425"/>
            <a:ext cx="9096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Classe A</a:t>
            </a:r>
          </a:p>
        </p:txBody>
      </p:sp>
      <p:sp>
        <p:nvSpPr>
          <p:cNvPr id="28681" name="Rectangle 12"/>
          <p:cNvSpPr>
            <a:spLocks noChangeArrowheads="1"/>
          </p:cNvSpPr>
          <p:nvPr/>
        </p:nvSpPr>
        <p:spPr bwMode="auto">
          <a:xfrm>
            <a:off x="3989388" y="2625725"/>
            <a:ext cx="9017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82" name="Rectangle 13"/>
          <p:cNvSpPr>
            <a:spLocks noChangeArrowheads="1"/>
          </p:cNvSpPr>
          <p:nvPr/>
        </p:nvSpPr>
        <p:spPr bwMode="auto">
          <a:xfrm>
            <a:off x="4038600" y="2667000"/>
            <a:ext cx="714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800"/>
              <a:t>  Atr2</a:t>
            </a:r>
          </a:p>
        </p:txBody>
      </p:sp>
      <p:sp>
        <p:nvSpPr>
          <p:cNvPr id="28683" name="Line 14"/>
          <p:cNvSpPr>
            <a:spLocks noChangeShapeType="1"/>
          </p:cNvSpPr>
          <p:nvPr/>
        </p:nvSpPr>
        <p:spPr bwMode="auto">
          <a:xfrm flipH="1">
            <a:off x="3900488" y="3082925"/>
            <a:ext cx="2413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84" name="Line 15"/>
          <p:cNvSpPr>
            <a:spLocks noChangeShapeType="1"/>
          </p:cNvSpPr>
          <p:nvPr/>
        </p:nvSpPr>
        <p:spPr bwMode="auto">
          <a:xfrm>
            <a:off x="4751388" y="3082925"/>
            <a:ext cx="2159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85" name="Rectangle 16"/>
          <p:cNvSpPr>
            <a:spLocks noChangeArrowheads="1"/>
          </p:cNvSpPr>
          <p:nvPr/>
        </p:nvSpPr>
        <p:spPr bwMode="auto">
          <a:xfrm>
            <a:off x="4751388" y="3463925"/>
            <a:ext cx="7493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>
            <a:off x="4876800" y="3527425"/>
            <a:ext cx="5127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A,B</a:t>
            </a:r>
          </a:p>
        </p:txBody>
      </p:sp>
      <p:sp>
        <p:nvSpPr>
          <p:cNvPr id="28687" name="Rectangle 18"/>
          <p:cNvSpPr>
            <a:spLocks noChangeArrowheads="1"/>
          </p:cNvSpPr>
          <p:nvPr/>
        </p:nvSpPr>
        <p:spPr bwMode="auto">
          <a:xfrm>
            <a:off x="6656388" y="2625725"/>
            <a:ext cx="9017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88" name="Rectangle 19"/>
          <p:cNvSpPr>
            <a:spLocks noChangeArrowheads="1"/>
          </p:cNvSpPr>
          <p:nvPr/>
        </p:nvSpPr>
        <p:spPr bwMode="auto">
          <a:xfrm>
            <a:off x="6705600" y="2667000"/>
            <a:ext cx="714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800"/>
              <a:t>  Atr3</a:t>
            </a:r>
          </a:p>
        </p:txBody>
      </p:sp>
      <p:sp>
        <p:nvSpPr>
          <p:cNvPr id="28689" name="Line 20"/>
          <p:cNvSpPr>
            <a:spLocks noChangeShapeType="1"/>
          </p:cNvSpPr>
          <p:nvPr/>
        </p:nvSpPr>
        <p:spPr bwMode="auto">
          <a:xfrm flipH="1">
            <a:off x="6567488" y="3082925"/>
            <a:ext cx="2413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90" name="Line 21"/>
          <p:cNvSpPr>
            <a:spLocks noChangeShapeType="1"/>
          </p:cNvSpPr>
          <p:nvPr/>
        </p:nvSpPr>
        <p:spPr bwMode="auto">
          <a:xfrm>
            <a:off x="7418388" y="3082925"/>
            <a:ext cx="2159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91" name="Rectangle 22"/>
          <p:cNvSpPr>
            <a:spLocks noChangeArrowheads="1"/>
          </p:cNvSpPr>
          <p:nvPr/>
        </p:nvSpPr>
        <p:spPr bwMode="auto">
          <a:xfrm>
            <a:off x="7418388" y="3463925"/>
            <a:ext cx="7493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92" name="Rectangle 23"/>
          <p:cNvSpPr>
            <a:spLocks noChangeArrowheads="1"/>
          </p:cNvSpPr>
          <p:nvPr/>
        </p:nvSpPr>
        <p:spPr bwMode="auto">
          <a:xfrm>
            <a:off x="6122988" y="3463925"/>
            <a:ext cx="7493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93" name="Rectangle 24"/>
          <p:cNvSpPr>
            <a:spLocks noChangeArrowheads="1"/>
          </p:cNvSpPr>
          <p:nvPr/>
        </p:nvSpPr>
        <p:spPr bwMode="auto">
          <a:xfrm>
            <a:off x="6248400" y="3527425"/>
            <a:ext cx="5127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A,B</a:t>
            </a:r>
          </a:p>
        </p:txBody>
      </p:sp>
      <p:sp>
        <p:nvSpPr>
          <p:cNvPr id="28694" name="Rectangle 25"/>
          <p:cNvSpPr>
            <a:spLocks noChangeArrowheads="1"/>
          </p:cNvSpPr>
          <p:nvPr/>
        </p:nvSpPr>
        <p:spPr bwMode="auto">
          <a:xfrm>
            <a:off x="7543800" y="3527425"/>
            <a:ext cx="5127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A,B</a:t>
            </a:r>
          </a:p>
        </p:txBody>
      </p:sp>
      <p:sp>
        <p:nvSpPr>
          <p:cNvPr id="28695" name="Oval 26"/>
          <p:cNvSpPr>
            <a:spLocks noChangeArrowheads="1"/>
          </p:cNvSpPr>
          <p:nvPr/>
        </p:nvSpPr>
        <p:spPr bwMode="auto">
          <a:xfrm>
            <a:off x="1855788" y="3441700"/>
            <a:ext cx="9779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96" name="Rectangle 27"/>
          <p:cNvSpPr>
            <a:spLocks noChangeArrowheads="1"/>
          </p:cNvSpPr>
          <p:nvPr/>
        </p:nvSpPr>
        <p:spPr bwMode="auto">
          <a:xfrm>
            <a:off x="1905000" y="3505200"/>
            <a:ext cx="898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Classe B</a:t>
            </a:r>
          </a:p>
        </p:txBody>
      </p:sp>
      <p:sp>
        <p:nvSpPr>
          <p:cNvPr id="28697" name="Oval 28"/>
          <p:cNvSpPr>
            <a:spLocks noChangeArrowheads="1"/>
          </p:cNvSpPr>
          <p:nvPr/>
        </p:nvSpPr>
        <p:spPr bwMode="auto">
          <a:xfrm>
            <a:off x="3227388" y="3441700"/>
            <a:ext cx="9779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98" name="Rectangle 29"/>
          <p:cNvSpPr>
            <a:spLocks noChangeArrowheads="1"/>
          </p:cNvSpPr>
          <p:nvPr/>
        </p:nvSpPr>
        <p:spPr bwMode="auto">
          <a:xfrm>
            <a:off x="3276600" y="3505200"/>
            <a:ext cx="9096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Classe A</a:t>
            </a:r>
          </a:p>
        </p:txBody>
      </p:sp>
      <p:sp>
        <p:nvSpPr>
          <p:cNvPr id="28699" name="Rectangle 30"/>
          <p:cNvSpPr>
            <a:spLocks noChangeArrowheads="1"/>
          </p:cNvSpPr>
          <p:nvPr/>
        </p:nvSpPr>
        <p:spPr bwMode="auto">
          <a:xfrm>
            <a:off x="4572000" y="4114800"/>
            <a:ext cx="1114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(20%,80%)</a:t>
            </a:r>
          </a:p>
        </p:txBody>
      </p:sp>
      <p:sp>
        <p:nvSpPr>
          <p:cNvPr id="28700" name="Rectangle 31"/>
          <p:cNvSpPr>
            <a:spLocks noChangeArrowheads="1"/>
          </p:cNvSpPr>
          <p:nvPr/>
        </p:nvSpPr>
        <p:spPr bwMode="auto">
          <a:xfrm>
            <a:off x="5943600" y="4114800"/>
            <a:ext cx="1114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(50%,50%)</a:t>
            </a:r>
          </a:p>
        </p:txBody>
      </p:sp>
      <p:sp>
        <p:nvSpPr>
          <p:cNvPr id="28701" name="Rectangle 32"/>
          <p:cNvSpPr>
            <a:spLocks noChangeArrowheads="1"/>
          </p:cNvSpPr>
          <p:nvPr/>
        </p:nvSpPr>
        <p:spPr bwMode="auto">
          <a:xfrm>
            <a:off x="7239000" y="4114800"/>
            <a:ext cx="1114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pt-BR" sz="1600"/>
              <a:t>(30%,70%)</a:t>
            </a:r>
          </a:p>
        </p:txBody>
      </p:sp>
      <p:sp>
        <p:nvSpPr>
          <p:cNvPr id="28702" name="Rectangle 33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703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6C66CF9-2581-CB43-9C97-141CE2738DD5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2870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AF64827-4C47-FA4D-817C-AD005406372F}" type="slidenum">
              <a:rPr lang="pt-BR" sz="1400">
                <a:latin typeface="Arial" charset="0"/>
                <a:cs typeface="Arial" charset="0"/>
              </a:rPr>
              <a:pPr/>
              <a:t>18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52400" y="457200"/>
            <a:ext cx="8915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solidFill>
                  <a:schemeClr val="tx2"/>
                </a:solidFill>
                <a:latin typeface="Arial" charset="0"/>
              </a:rPr>
              <a:t>Medida Ganho de Informação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914400" y="1752600"/>
            <a:ext cx="7391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pt-BR"/>
              <a:t>	</a:t>
            </a:r>
            <a:r>
              <a:rPr lang="pt-BR">
                <a:latin typeface="Arial" charset="0"/>
              </a:rPr>
              <a:t>Mede quão bem um determinado atributo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 separa os registros de treino de acordo com o valor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 da classe. </a:t>
            </a:r>
          </a:p>
          <a:p>
            <a:pPr>
              <a:spcBef>
                <a:spcPct val="20000"/>
              </a:spcBef>
            </a:pPr>
            <a:endParaRPr lang="pt-BR" sz="1600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	O atributo com maior </a:t>
            </a:r>
            <a:r>
              <a:rPr lang="pt-BR" u="sng">
                <a:latin typeface="Arial" charset="0"/>
              </a:rPr>
              <a:t>Ganho de Informação</a:t>
            </a:r>
            <a:r>
              <a:rPr lang="pt-BR">
                <a:latin typeface="Arial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é escolhido como </a:t>
            </a:r>
            <a:r>
              <a:rPr lang="pt-BR" u="sng">
                <a:latin typeface="Arial" charset="0"/>
              </a:rPr>
              <a:t>atributo teste</a:t>
            </a:r>
            <a:r>
              <a:rPr lang="pt-BR">
                <a:latin typeface="Arial" charset="0"/>
              </a:rPr>
              <a:t> para o nó corrente. 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Este atributo minimiza a quantidade de informação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necessária para classificar os registros das 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partições resultantes.</a:t>
            </a:r>
            <a:endParaRPr lang="pt-BR" sz="3200"/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701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5F7335D-26B7-0D42-B6EF-4D01F8A6C348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2970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4013F60-1E63-CE40-9C68-4ED407D0B591}" type="slidenum">
              <a:rPr lang="pt-BR" sz="1400">
                <a:latin typeface="Arial" charset="0"/>
                <a:cs typeface="Arial" charset="0"/>
              </a:rPr>
              <a:pPr/>
              <a:t>19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457200" y="881063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latin typeface="Arial" charset="0"/>
              </a:rPr>
              <a:t>Classificação</a:t>
            </a:r>
            <a:endParaRPr lang="pt-BR" sz="8000"/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914400" y="1981200"/>
            <a:ext cx="7937500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pt-BR" u="sng">
                <a:latin typeface="Arial" charset="0"/>
              </a:rPr>
              <a:t>Classificação</a:t>
            </a:r>
            <a:r>
              <a:rPr lang="pt-BR">
                <a:latin typeface="Arial" charset="0"/>
              </a:rPr>
              <a:t>: identificação da classe a qual um elemento pertence a partir de suas características.        O conjunto de possíveis classes é discreto e predefinido. 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lang="pt-BR" sz="800">
              <a:latin typeface="Arial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pt-BR" u="sng">
                <a:latin typeface="Arial" charset="0"/>
              </a:rPr>
              <a:t>Exemplos</a:t>
            </a:r>
            <a:r>
              <a:rPr lang="pt-BR">
                <a:latin typeface="Arial" charset="0"/>
              </a:rPr>
              <a:t>: a partir das características de um email, determinar se </a:t>
            </a:r>
            <a:r>
              <a:rPr lang="pt-BR" u="sng">
                <a:latin typeface="Arial" charset="0"/>
              </a:rPr>
              <a:t>é</a:t>
            </a:r>
            <a:r>
              <a:rPr lang="pt-BR">
                <a:latin typeface="Arial" charset="0"/>
              </a:rPr>
              <a:t> ou </a:t>
            </a:r>
            <a:r>
              <a:rPr lang="pt-BR" u="sng">
                <a:latin typeface="Arial" charset="0"/>
              </a:rPr>
              <a:t>não</a:t>
            </a:r>
            <a:r>
              <a:rPr lang="pt-BR">
                <a:latin typeface="Arial" charset="0"/>
              </a:rPr>
              <a:t> um SPAM; a partir das características de um candidato a um empréstimo, estimar se será um </a:t>
            </a:r>
            <a:r>
              <a:rPr lang="pt-BR" u="sng">
                <a:latin typeface="Arial" charset="0"/>
              </a:rPr>
              <a:t>bom</a:t>
            </a:r>
            <a:r>
              <a:rPr lang="pt-BR">
                <a:latin typeface="Arial" charset="0"/>
              </a:rPr>
              <a:t>, </a:t>
            </a:r>
            <a:r>
              <a:rPr lang="pt-BR" u="sng">
                <a:latin typeface="Arial" charset="0"/>
              </a:rPr>
              <a:t>médio</a:t>
            </a:r>
            <a:r>
              <a:rPr lang="pt-BR">
                <a:latin typeface="Arial" charset="0"/>
              </a:rPr>
              <a:t> ou </a:t>
            </a:r>
            <a:r>
              <a:rPr lang="pt-BR" u="sng">
                <a:latin typeface="Arial" charset="0"/>
              </a:rPr>
              <a:t>mau</a:t>
            </a:r>
            <a:r>
              <a:rPr lang="pt-BR">
                <a:latin typeface="Arial" charset="0"/>
              </a:rPr>
              <a:t> pagador.</a:t>
            </a: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17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A064912-B93E-DE4B-B2D8-FD3D31E62DA5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331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6C10542-FFF7-B24C-97FC-9B3AF6E0CD75}" type="slidenum">
              <a:rPr lang="pt-BR" sz="1400">
                <a:latin typeface="Arial" charset="0"/>
                <a:cs typeface="Arial" charset="0"/>
              </a:rPr>
              <a:pPr/>
              <a:t>2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ChangeArrowheads="1"/>
          </p:cNvSpPr>
          <p:nvPr/>
        </p:nvSpPr>
        <p:spPr bwMode="auto">
          <a:xfrm>
            <a:off x="152400" y="457200"/>
            <a:ext cx="8915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solidFill>
                  <a:schemeClr val="tx2"/>
                </a:solidFill>
                <a:latin typeface="Arial" charset="0"/>
              </a:rPr>
              <a:t>Medida Ganho de Informação</a:t>
            </a:r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673100" y="1746250"/>
            <a:ext cx="80137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pt-BR" u="sng">
                <a:latin typeface="Arial" charset="0"/>
              </a:rPr>
              <a:t>Entropia</a:t>
            </a:r>
            <a:r>
              <a:rPr lang="pt-BR">
                <a:latin typeface="Arial" charset="0"/>
              </a:rPr>
              <a:t>: medida da quantidade de </a:t>
            </a:r>
            <a:r>
              <a:rPr lang="ja-JP" altLang="pt-BR">
                <a:latin typeface="Arial" charset="0"/>
              </a:rPr>
              <a:t>“</a:t>
            </a:r>
            <a:r>
              <a:rPr lang="pt-BR">
                <a:latin typeface="Arial" charset="0"/>
              </a:rPr>
              <a:t>desordem</a:t>
            </a:r>
            <a:r>
              <a:rPr lang="ja-JP" altLang="pt-BR">
                <a:latin typeface="Arial" charset="0"/>
              </a:rPr>
              <a:t>”</a:t>
            </a:r>
            <a:r>
              <a:rPr lang="pt-BR">
                <a:latin typeface="Arial" charset="0"/>
              </a:rPr>
              <a:t> de um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conjunto de registros.</a:t>
            </a:r>
          </a:p>
          <a:p>
            <a:pPr>
              <a:spcBef>
                <a:spcPct val="20000"/>
              </a:spcBef>
            </a:pPr>
            <a:endParaRPr lang="pt-BR" sz="1400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Ganho(Atr): redução da entropia escolhendo-se Atr.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Ganho(Atr) = E(S) - E(S,Atr),   onde:</a:t>
            </a:r>
          </a:p>
          <a:p>
            <a:pPr>
              <a:spcBef>
                <a:spcPct val="20000"/>
              </a:spcBef>
            </a:pPr>
            <a:endParaRPr lang="pt-BR" sz="1400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E(S): entropia de uma partição S da base.</a:t>
            </a:r>
          </a:p>
          <a:p>
            <a:pPr>
              <a:spcBef>
                <a:spcPct val="20000"/>
              </a:spcBef>
            </a:pPr>
            <a:endParaRPr lang="pt-BR" sz="1400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E(S,Atr): entropia, considerando-se o particionamento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de S de acordo com os valores do atributo Atr.</a:t>
            </a:r>
            <a:endParaRPr lang="pt-BR"/>
          </a:p>
        </p:txBody>
      </p:sp>
      <p:sp>
        <p:nvSpPr>
          <p:cNvPr id="30724" name="Rectangle 11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25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8F70A58-79E1-AB47-BCA2-63816E2AB620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3072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636CBEC-FAC7-FE48-B4D2-DDA24658ECA6}" type="slidenum">
              <a:rPr lang="pt-BR" sz="1400">
                <a:latin typeface="Arial" charset="0"/>
                <a:cs typeface="Arial" charset="0"/>
              </a:rPr>
              <a:pPr/>
              <a:t>20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26"/>
          <p:cNvSpPr>
            <a:spLocks noChangeArrowheads="1"/>
          </p:cNvSpPr>
          <p:nvPr/>
        </p:nvSpPr>
        <p:spPr bwMode="auto">
          <a:xfrm>
            <a:off x="152400" y="457200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4000" u="sng">
                <a:solidFill>
                  <a:schemeClr val="tx2"/>
                </a:solidFill>
                <a:latin typeface="Arial" charset="0"/>
              </a:rPr>
              <a:t>Entropia</a:t>
            </a: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1981200" y="1371600"/>
          <a:ext cx="4953000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Imagem de bitmap" r:id="rId4" imgW="3801006" imgH="3666667" progId="Paint.Picture">
                  <p:embed/>
                </p:oleObj>
              </mc:Choice>
              <mc:Fallback>
                <p:oleObj name="Imagem de bitmap" r:id="rId4" imgW="3801006" imgH="3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4953000" cy="466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1028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C872B80-8423-7245-9B41-2B682A8C4ED4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205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6BCF5B1-2E0C-6247-B78F-3ECA65726FB9}" type="slidenum">
              <a:rPr lang="pt-BR" sz="1400">
                <a:latin typeface="Arial" charset="0"/>
                <a:cs typeface="Arial" charset="0"/>
              </a:rPr>
              <a:pPr/>
              <a:t>21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52400" y="45720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solidFill>
                  <a:schemeClr val="tx2"/>
                </a:solidFill>
                <a:latin typeface="Arial" charset="0"/>
              </a:rPr>
              <a:t>Entropia E(S)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pt-BR"/>
              <a:t>	</a:t>
            </a:r>
            <a:r>
              <a:rPr lang="pt-BR">
                <a:latin typeface="Arial" charset="0"/>
              </a:rPr>
              <a:t>Dado um conjunto S, contendo </a:t>
            </a:r>
            <a:r>
              <a:rPr lang="pt-BR" b="1">
                <a:latin typeface="Arial" charset="0"/>
              </a:rPr>
              <a:t>s</a:t>
            </a:r>
            <a:r>
              <a:rPr lang="pt-BR">
                <a:latin typeface="Arial" charset="0"/>
              </a:rPr>
              <a:t> registros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que pertencem a </a:t>
            </a:r>
            <a:r>
              <a:rPr lang="pt-BR" b="1">
                <a:latin typeface="Arial" charset="0"/>
              </a:rPr>
              <a:t>m</a:t>
            </a:r>
            <a:r>
              <a:rPr lang="pt-BR">
                <a:latin typeface="Arial" charset="0"/>
              </a:rPr>
              <a:t> classes, a entropia de S é calculada da seguinte maneira:</a:t>
            </a:r>
          </a:p>
          <a:p>
            <a:pPr algn="ctr">
              <a:spcBef>
                <a:spcPct val="20000"/>
              </a:spcBef>
            </a:pPr>
            <a:r>
              <a:rPr lang="pt-BR">
                <a:latin typeface="Arial" charset="0"/>
              </a:rPr>
              <a:t> </a:t>
            </a:r>
          </a:p>
          <a:p>
            <a:pPr>
              <a:spcBef>
                <a:spcPct val="20000"/>
              </a:spcBef>
            </a:pPr>
            <a:endParaRPr lang="pt-BR" sz="1600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onde: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p</a:t>
            </a:r>
            <a:r>
              <a:rPr lang="pt-BR" baseline="-25000">
                <a:latin typeface="Arial" charset="0"/>
              </a:rPr>
              <a:t>i</a:t>
            </a:r>
            <a:r>
              <a:rPr lang="pt-BR">
                <a:latin typeface="Arial" charset="0"/>
              </a:rPr>
              <a:t> é a proporção de registros de S pertencente a i-ésima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classe, i = 1, 2, ..., m.</a:t>
            </a:r>
            <a:r>
              <a:rPr lang="pt-BR"/>
              <a:t> </a:t>
            </a:r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3286125" y="3214688"/>
          <a:ext cx="32972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1447560" imgH="431640" progId="Equation.3">
                  <p:embed/>
                </p:oleObj>
              </mc:Choice>
              <mc:Fallback>
                <p:oleObj name="Equation" r:id="rId4" imgW="1447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214688"/>
                        <a:ext cx="32972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8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DC878F3-E015-8742-AF14-9AB389ADDAAC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3079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F8FD803-C2E5-6E49-8447-2103EF5E9A08}" type="slidenum">
              <a:rPr lang="pt-BR" sz="1400">
                <a:latin typeface="Arial" charset="0"/>
                <a:cs typeface="Arial" charset="0"/>
              </a:rPr>
              <a:pPr/>
              <a:t>22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52400" y="457200"/>
            <a:ext cx="891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solidFill>
                  <a:schemeClr val="tx2"/>
                </a:solidFill>
                <a:latin typeface="Arial" charset="0"/>
              </a:rPr>
              <a:t>Exemplo: Cálculo de Entropia</a:t>
            </a:r>
            <a:endParaRPr lang="pt-BR" sz="36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pt-BR" sz="3200"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pt-BR" sz="3200"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pt-BR" sz="3200"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pt-BR" sz="3200">
              <a:latin typeface="Arial" charset="0"/>
            </a:endParaRPr>
          </a:p>
          <a:p>
            <a:pPr algn="ctr">
              <a:spcBef>
                <a:spcPct val="20000"/>
              </a:spcBef>
            </a:pPr>
            <a:endParaRPr lang="pt-BR" sz="2000">
              <a:latin typeface="Arial" charset="0"/>
            </a:endParaRPr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465138" y="1785938"/>
          <a:ext cx="8169275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Imagem de bitmap" r:id="rId4" imgW="4772691" imgH="2542857" progId="Paint.Picture">
                  <p:embed/>
                </p:oleObj>
              </mc:Choice>
              <mc:Fallback>
                <p:oleObj name="Imagem de bitmap" r:id="rId4" imgW="4772691" imgH="2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785938"/>
                        <a:ext cx="8169275" cy="408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02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C2BE69-C0EA-C64B-9B48-FB65CD762E1A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4103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34767C0-D980-574D-A90D-2DD837112047}" type="slidenum">
              <a:rPr lang="pt-BR" sz="1400">
                <a:latin typeface="Arial" charset="0"/>
                <a:cs typeface="Arial" charset="0"/>
              </a:rPr>
              <a:pPr/>
              <a:t>23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52400" y="457200"/>
            <a:ext cx="8915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solidFill>
                  <a:schemeClr val="tx2"/>
                </a:solidFill>
                <a:latin typeface="Arial" charset="0"/>
              </a:rPr>
              <a:t>Exemplo: Cálculo de Entropia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508000" y="18478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>
                <a:latin typeface="Arial" charset="0"/>
              </a:rPr>
              <a:t>	O atributo classificatório </a:t>
            </a:r>
            <a:r>
              <a:rPr lang="pt-BR" b="1" i="1">
                <a:latin typeface="Arial" charset="0"/>
              </a:rPr>
              <a:t>Buys_computer </a:t>
            </a:r>
            <a:r>
              <a:rPr lang="pt-BR">
                <a:latin typeface="Arial" charset="0"/>
              </a:rPr>
              <a:t>possui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>
                <a:latin typeface="Arial" charset="0"/>
              </a:rPr>
              <a:t>dois valores distintos (</a:t>
            </a:r>
            <a:r>
              <a:rPr lang="pt-BR" i="1">
                <a:latin typeface="Arial" charset="0"/>
              </a:rPr>
              <a:t>yes, no</a:t>
            </a:r>
            <a:r>
              <a:rPr lang="pt-BR">
                <a:latin typeface="Arial" charset="0"/>
              </a:rPr>
              <a:t>). Sendo assim, o número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>
                <a:latin typeface="Arial" charset="0"/>
              </a:rPr>
              <a:t>de classes é igual a 2, ou seja, m=2. Se a classe 1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>
                <a:latin typeface="Arial" charset="0"/>
              </a:rPr>
              <a:t>corresponde ao </a:t>
            </a:r>
            <a:r>
              <a:rPr lang="pt-BR" i="1">
                <a:latin typeface="Arial" charset="0"/>
              </a:rPr>
              <a:t>yes </a:t>
            </a:r>
            <a:r>
              <a:rPr lang="pt-BR">
                <a:latin typeface="Arial" charset="0"/>
              </a:rPr>
              <a:t>e a classe 2 ao </a:t>
            </a:r>
            <a:r>
              <a:rPr lang="pt-BR" i="1">
                <a:latin typeface="Arial" charset="0"/>
              </a:rPr>
              <a:t>no</a:t>
            </a:r>
            <a:r>
              <a:rPr lang="pt-BR">
                <a:latin typeface="Arial" charset="0"/>
              </a:rPr>
              <a:t>, uma vez que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>
                <a:latin typeface="Arial" charset="0"/>
              </a:rPr>
              <a:t>temos 9 registros pertencentes a classe </a:t>
            </a:r>
            <a:r>
              <a:rPr lang="pt-BR" i="1">
                <a:latin typeface="Arial" charset="0"/>
              </a:rPr>
              <a:t>yes</a:t>
            </a:r>
            <a:r>
              <a:rPr lang="pt-BR">
                <a:latin typeface="Arial" charset="0"/>
              </a:rPr>
              <a:t> e 5 registros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>
                <a:latin typeface="Arial" charset="0"/>
              </a:rPr>
              <a:t>pertencentes a classe </a:t>
            </a:r>
            <a:r>
              <a:rPr lang="pt-BR" i="1">
                <a:latin typeface="Arial" charset="0"/>
              </a:rPr>
              <a:t>no</a:t>
            </a:r>
            <a:r>
              <a:rPr lang="pt-BR">
                <a:latin typeface="Arial" charset="0"/>
              </a:rPr>
              <a:t>, a entropia é calculada da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>
                <a:latin typeface="Arial" charset="0"/>
              </a:rPr>
              <a:t>seguinte forma: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pt-BR">
              <a:latin typeface="Arial" charset="0"/>
            </a:endParaRPr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2393950" y="4841875"/>
          <a:ext cx="48307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4" imgW="2476440" imgH="393480" progId="Equation.3">
                  <p:embed/>
                </p:oleObj>
              </mc:Choice>
              <mc:Fallback>
                <p:oleObj name="Equation" r:id="rId4" imgW="2476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841875"/>
                        <a:ext cx="483076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26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49B051E-8808-D441-A694-92E39AAA276B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512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F61552-C731-6C42-AAEE-56893CA707C9}" type="slidenum">
              <a:rPr lang="pt-BR" sz="1400">
                <a:latin typeface="Arial" charset="0"/>
                <a:cs typeface="Arial" charset="0"/>
              </a:rPr>
              <a:pPr/>
              <a:t>24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A entropia de S, considerando-se o seu particionamento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de acordo com os valores do atributo Atr, é calculada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da seguinte maneira:</a:t>
            </a:r>
          </a:p>
          <a:p>
            <a:pPr>
              <a:spcBef>
                <a:spcPct val="20000"/>
              </a:spcBef>
            </a:pPr>
            <a:endParaRPr lang="pt-BR"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pt-BR"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pt-BR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onde:</a:t>
            </a: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S</a:t>
            </a:r>
            <a:r>
              <a:rPr lang="pt-BR" baseline="-25000">
                <a:latin typeface="Arial" charset="0"/>
              </a:rPr>
              <a:t>v</a:t>
            </a:r>
            <a:r>
              <a:rPr lang="pt-BR">
                <a:latin typeface="Arial" charset="0"/>
              </a:rPr>
              <a:t> é a partição de S que contém o valor v em Atr.</a:t>
            </a:r>
            <a:endParaRPr lang="pt-BR"/>
          </a:p>
          <a:p>
            <a:pPr>
              <a:spcBef>
                <a:spcPct val="20000"/>
              </a:spcBef>
            </a:pPr>
            <a:endParaRPr lang="pt-BR"/>
          </a:p>
          <a:p>
            <a:pPr>
              <a:spcBef>
                <a:spcPct val="20000"/>
              </a:spcBef>
            </a:pPr>
            <a:endParaRPr lang="pt-BR"/>
          </a:p>
        </p:txBody>
      </p:sp>
      <p:graphicFrame>
        <p:nvGraphicFramePr>
          <p:cNvPr id="6146" name="Object 1024"/>
          <p:cNvGraphicFramePr>
            <a:graphicFrameLocks noChangeAspect="1"/>
          </p:cNvGraphicFramePr>
          <p:nvPr/>
        </p:nvGraphicFramePr>
        <p:xfrm>
          <a:off x="2238375" y="3481388"/>
          <a:ext cx="38925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4" imgW="2057400" imgH="457200" progId="Equation.3">
                  <p:embed/>
                </p:oleObj>
              </mc:Choice>
              <mc:Fallback>
                <p:oleObj name="Equation" r:id="rId4" imgW="205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3481388"/>
                        <a:ext cx="38925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152400" y="45720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solidFill>
                  <a:schemeClr val="tx2"/>
                </a:solidFill>
                <a:latin typeface="Arial" charset="0"/>
              </a:rPr>
              <a:t>Entropia E(S,Atr)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50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AC3C9C-82DE-5A4A-8C9F-B43D95654DC7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615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D7E04A8-CB93-9243-B192-DE62DEF70307}" type="slidenum">
              <a:rPr lang="pt-BR" sz="1400">
                <a:latin typeface="Arial" charset="0"/>
                <a:cs typeface="Arial" charset="0"/>
              </a:rPr>
              <a:pPr/>
              <a:t>25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150813" y="45720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solidFill>
                  <a:schemeClr val="tx2"/>
                </a:solidFill>
                <a:latin typeface="Arial" charset="0"/>
              </a:rPr>
              <a:t>Exemplo: Cálculo de Entropia</a:t>
            </a:r>
          </a:p>
        </p:txBody>
      </p:sp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436563" y="179070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>
                <a:latin typeface="Arial" charset="0"/>
              </a:rPr>
              <a:t>Calculando a entropia considerando o atributo </a:t>
            </a:r>
            <a:r>
              <a:rPr lang="pt-BR" b="1" i="1">
                <a:latin typeface="Arial" charset="0"/>
              </a:rPr>
              <a:t>Age</a:t>
            </a:r>
            <a:r>
              <a:rPr lang="pt-BR">
                <a:latin typeface="Arial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pt-BR">
                <a:latin typeface="Arial" charset="0"/>
              </a:rPr>
              <a:t>v       </a:t>
            </a:r>
            <a:r>
              <a:rPr lang="ja-JP" altLang="pt-BR">
                <a:latin typeface="Arial" charset="0"/>
              </a:rPr>
              <a:t>“</a:t>
            </a:r>
            <a:r>
              <a:rPr lang="pt-BR">
                <a:latin typeface="Arial" charset="0"/>
              </a:rPr>
              <a:t>&lt;=30</a:t>
            </a:r>
            <a:r>
              <a:rPr lang="ja-JP" altLang="pt-BR">
                <a:latin typeface="Arial" charset="0"/>
              </a:rPr>
              <a:t>”</a:t>
            </a:r>
            <a:r>
              <a:rPr lang="pt-BR">
                <a:latin typeface="Arial" charset="0"/>
              </a:rPr>
              <a:t>      s</a:t>
            </a:r>
            <a:r>
              <a:rPr lang="pt-BR" baseline="-25000">
                <a:latin typeface="Arial" charset="0"/>
              </a:rPr>
              <a:t>11</a:t>
            </a:r>
            <a:r>
              <a:rPr lang="pt-BR">
                <a:latin typeface="Arial" charset="0"/>
              </a:rPr>
              <a:t>= 2 e s</a:t>
            </a:r>
            <a:r>
              <a:rPr lang="pt-BR" baseline="-25000">
                <a:latin typeface="Arial" charset="0"/>
              </a:rPr>
              <a:t>21</a:t>
            </a:r>
            <a:r>
              <a:rPr lang="pt-BR">
                <a:latin typeface="Arial" charset="0"/>
              </a:rPr>
              <a:t>=3      |S</a:t>
            </a:r>
            <a:r>
              <a:rPr lang="pt-BR" baseline="-25000">
                <a:latin typeface="Arial" charset="0"/>
              </a:rPr>
              <a:t>v</a:t>
            </a:r>
            <a:r>
              <a:rPr lang="pt-BR">
                <a:latin typeface="Arial" charset="0"/>
              </a:rPr>
              <a:t>| = 5</a:t>
            </a:r>
          </a:p>
          <a:p>
            <a:pPr marL="342900" indent="-342900">
              <a:spcBef>
                <a:spcPct val="20000"/>
              </a:spcBef>
            </a:pPr>
            <a:endParaRPr lang="pt-BR"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pt-BR"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>
                <a:latin typeface="Arial" charset="0"/>
              </a:rPr>
              <a:t>v      </a:t>
            </a:r>
            <a:r>
              <a:rPr lang="ja-JP" altLang="pt-BR">
                <a:latin typeface="Arial" charset="0"/>
              </a:rPr>
              <a:t>“</a:t>
            </a:r>
            <a:r>
              <a:rPr lang="pt-BR">
                <a:latin typeface="Arial" charset="0"/>
              </a:rPr>
              <a:t>31 ... 40</a:t>
            </a:r>
            <a:r>
              <a:rPr lang="ja-JP" altLang="pt-BR">
                <a:latin typeface="Arial" charset="0"/>
              </a:rPr>
              <a:t>”</a:t>
            </a:r>
            <a:r>
              <a:rPr lang="pt-BR">
                <a:latin typeface="Arial" charset="0"/>
              </a:rPr>
              <a:t>   s</a:t>
            </a:r>
            <a:r>
              <a:rPr lang="pt-BR" baseline="-25000">
                <a:latin typeface="Arial" charset="0"/>
              </a:rPr>
              <a:t>12</a:t>
            </a:r>
            <a:r>
              <a:rPr lang="pt-BR">
                <a:latin typeface="Arial" charset="0"/>
              </a:rPr>
              <a:t> = 4 e s</a:t>
            </a:r>
            <a:r>
              <a:rPr lang="pt-BR" baseline="-25000">
                <a:latin typeface="Arial" charset="0"/>
              </a:rPr>
              <a:t>22</a:t>
            </a:r>
            <a:r>
              <a:rPr lang="pt-BR">
                <a:latin typeface="Arial" charset="0"/>
              </a:rPr>
              <a:t> = 0    |S</a:t>
            </a:r>
            <a:r>
              <a:rPr lang="pt-BR" baseline="-25000">
                <a:latin typeface="Arial" charset="0"/>
              </a:rPr>
              <a:t>v</a:t>
            </a:r>
            <a:r>
              <a:rPr lang="pt-BR">
                <a:latin typeface="Arial" charset="0"/>
              </a:rPr>
              <a:t>| = 4</a:t>
            </a:r>
          </a:p>
          <a:p>
            <a:pPr marL="342900" indent="-342900">
              <a:spcBef>
                <a:spcPct val="20000"/>
              </a:spcBef>
            </a:pPr>
            <a:endParaRPr lang="pt-BR"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pt-BR"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>
                <a:latin typeface="Arial" charset="0"/>
              </a:rPr>
              <a:t>v      </a:t>
            </a:r>
            <a:r>
              <a:rPr lang="ja-JP" altLang="pt-BR">
                <a:latin typeface="Arial" charset="0"/>
              </a:rPr>
              <a:t>“</a:t>
            </a:r>
            <a:r>
              <a:rPr lang="pt-BR">
                <a:latin typeface="Arial" charset="0"/>
              </a:rPr>
              <a:t>&gt;40</a:t>
            </a:r>
            <a:r>
              <a:rPr lang="ja-JP" altLang="pt-BR">
                <a:latin typeface="Arial" charset="0"/>
              </a:rPr>
              <a:t>”</a:t>
            </a:r>
            <a:r>
              <a:rPr lang="pt-BR">
                <a:latin typeface="Arial" charset="0"/>
              </a:rPr>
              <a:t>        s</a:t>
            </a:r>
            <a:r>
              <a:rPr lang="pt-BR" baseline="-25000">
                <a:latin typeface="Arial" charset="0"/>
              </a:rPr>
              <a:t>13 </a:t>
            </a:r>
            <a:r>
              <a:rPr lang="pt-BR">
                <a:latin typeface="Arial" charset="0"/>
              </a:rPr>
              <a:t>= 3 e s</a:t>
            </a:r>
            <a:r>
              <a:rPr lang="pt-BR" baseline="-25000">
                <a:latin typeface="Arial" charset="0"/>
              </a:rPr>
              <a:t>23</a:t>
            </a:r>
            <a:r>
              <a:rPr lang="pt-BR">
                <a:latin typeface="Arial" charset="0"/>
              </a:rPr>
              <a:t> = 2      |S</a:t>
            </a:r>
            <a:r>
              <a:rPr lang="pt-BR" baseline="-25000">
                <a:latin typeface="Arial" charset="0"/>
              </a:rPr>
              <a:t>v</a:t>
            </a:r>
            <a:r>
              <a:rPr lang="pt-BR">
                <a:latin typeface="Arial" charset="0"/>
              </a:rPr>
              <a:t>| = 5  </a:t>
            </a:r>
          </a:p>
          <a:p>
            <a:pPr marL="342900" indent="-342900">
              <a:spcBef>
                <a:spcPct val="20000"/>
              </a:spcBef>
            </a:pPr>
            <a:endParaRPr lang="pt-BR"/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2890838" y="4122738"/>
          <a:ext cx="4038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4" imgW="2234880" imgH="393480" progId="Equation.3">
                  <p:embed/>
                </p:oleObj>
              </mc:Choice>
              <mc:Fallback>
                <p:oleObj name="Equation" r:id="rId4" imgW="2234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4122738"/>
                        <a:ext cx="4038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AutoShape 5"/>
          <p:cNvSpPr>
            <a:spLocks noChangeArrowheads="1"/>
          </p:cNvSpPr>
          <p:nvPr/>
        </p:nvSpPr>
        <p:spPr bwMode="auto">
          <a:xfrm>
            <a:off x="874713" y="2381250"/>
            <a:ext cx="342900" cy="247650"/>
          </a:xfrm>
          <a:prstGeom prst="rightArrow">
            <a:avLst>
              <a:gd name="adj1" fmla="val 50000"/>
              <a:gd name="adj2" fmla="val 3461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7171" name="Object 1025"/>
          <p:cNvGraphicFramePr>
            <a:graphicFrameLocks noChangeAspect="1"/>
          </p:cNvGraphicFramePr>
          <p:nvPr/>
        </p:nvGraphicFramePr>
        <p:xfrm>
          <a:off x="2908300" y="2844800"/>
          <a:ext cx="41195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6" imgW="2412720" imgH="393480" progId="Equation.3">
                  <p:embed/>
                </p:oleObj>
              </mc:Choice>
              <mc:Fallback>
                <p:oleObj name="Equation" r:id="rId6" imgW="2412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2844800"/>
                        <a:ext cx="411956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804863" y="3702050"/>
            <a:ext cx="342900" cy="247650"/>
          </a:xfrm>
          <a:prstGeom prst="rightArrow">
            <a:avLst>
              <a:gd name="adj1" fmla="val 50000"/>
              <a:gd name="adj2" fmla="val 3461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7172" name="Object 1026"/>
          <p:cNvGraphicFramePr>
            <a:graphicFrameLocks noChangeAspect="1"/>
          </p:cNvGraphicFramePr>
          <p:nvPr/>
        </p:nvGraphicFramePr>
        <p:xfrm>
          <a:off x="8640763" y="3497263"/>
          <a:ext cx="5016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0763" y="3497263"/>
                        <a:ext cx="50165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027"/>
          <p:cNvGraphicFramePr>
            <a:graphicFrameLocks noChangeAspect="1"/>
          </p:cNvGraphicFramePr>
          <p:nvPr/>
        </p:nvGraphicFramePr>
        <p:xfrm>
          <a:off x="3014663" y="5478463"/>
          <a:ext cx="39941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10" imgW="2361960" imgH="393480" progId="Equation.3">
                  <p:embed/>
                </p:oleObj>
              </mc:Choice>
              <mc:Fallback>
                <p:oleObj name="Equation" r:id="rId10" imgW="2361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5478463"/>
                        <a:ext cx="39941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849313" y="4984750"/>
            <a:ext cx="342900" cy="247650"/>
          </a:xfrm>
          <a:prstGeom prst="rightArrow">
            <a:avLst>
              <a:gd name="adj1" fmla="val 50000"/>
              <a:gd name="adj2" fmla="val 3461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" name="Rectangle 14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0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EAFAA67-4A0F-B145-86F6-B3710F4113A4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718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9B14BD8-E075-BC46-AB6D-1743EC913EB7}" type="slidenum">
              <a:rPr lang="pt-BR" sz="1400">
                <a:latin typeface="Arial" charset="0"/>
                <a:cs typeface="Arial" charset="0"/>
              </a:rPr>
              <a:pPr/>
              <a:t>26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152400" y="457200"/>
            <a:ext cx="8915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solidFill>
                  <a:schemeClr val="tx2"/>
                </a:solidFill>
                <a:latin typeface="Arial" charset="0"/>
              </a:rPr>
              <a:t>Exemplo: Cálculo de Entropia</a:t>
            </a:r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>
                <a:latin typeface="Arial" charset="0"/>
              </a:rPr>
              <a:t>Calculando a entropia considerando o atributo </a:t>
            </a:r>
            <a:r>
              <a:rPr lang="pt-BR" b="1" i="1">
                <a:latin typeface="Arial" charset="0"/>
              </a:rPr>
              <a:t>Age</a:t>
            </a:r>
            <a:r>
              <a:rPr lang="pt-BR">
                <a:latin typeface="Arial" charset="0"/>
              </a:rPr>
              <a:t>:</a:t>
            </a:r>
            <a:endParaRPr lang="pt-BR"/>
          </a:p>
          <a:p>
            <a:pPr marL="342900" indent="-342900">
              <a:spcBef>
                <a:spcPct val="20000"/>
              </a:spcBef>
            </a:pPr>
            <a:endParaRPr lang="pt-BR"/>
          </a:p>
          <a:p>
            <a:pPr marL="342900" indent="-342900">
              <a:spcBef>
                <a:spcPct val="20000"/>
              </a:spcBef>
            </a:pPr>
            <a:endParaRPr lang="pt-BR">
              <a:latin typeface="Arial" charset="0"/>
            </a:endParaRP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1676400" y="2743200"/>
          <a:ext cx="4953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4" imgW="2768400" imgH="393480" progId="Equation.3">
                  <p:embed/>
                </p:oleObj>
              </mc:Choice>
              <mc:Fallback>
                <p:oleObj name="Equation" r:id="rId4" imgW="276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49530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1295400" y="4038600"/>
          <a:ext cx="60198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6" imgW="3136680" imgH="393480" progId="Equation.3">
                  <p:embed/>
                </p:oleObj>
              </mc:Choice>
              <mc:Fallback>
                <p:oleObj name="Equation" r:id="rId6" imgW="3136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38600"/>
                        <a:ext cx="60198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15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99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E8D16D2-FC70-8348-89E9-F17F4A7B5613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820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57AB69B-0AF5-4C49-B862-1632EA7B1444}" type="slidenum">
              <a:rPr lang="pt-BR" sz="1400">
                <a:latin typeface="Arial" charset="0"/>
                <a:cs typeface="Arial" charset="0"/>
              </a:rPr>
              <a:pPr/>
              <a:t>27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150813" y="457200"/>
            <a:ext cx="8915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200" u="sng">
                <a:solidFill>
                  <a:schemeClr val="tx2"/>
                </a:solidFill>
                <a:latin typeface="Arial" charset="0"/>
              </a:rPr>
              <a:t>Exemplo: Cálculo do Ganho de Informação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455613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O ganho de informação mede a eficiência da escolha de um atributo. Esta medida representa a redução esperada na entropia causada por particionar os registros de acordo com os valores do respectivo atributo. </a:t>
            </a:r>
          </a:p>
          <a:p>
            <a:pPr>
              <a:spcBef>
                <a:spcPct val="20000"/>
              </a:spcBef>
            </a:pPr>
            <a:endParaRPr lang="pt-BR" sz="800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pt-BR"/>
              <a:t>	</a:t>
            </a:r>
            <a:r>
              <a:rPr lang="pt-BR">
                <a:latin typeface="Arial" charset="0"/>
              </a:rPr>
              <a:t>Ganho(Atr) = E(S) - E(S,Atr)</a:t>
            </a:r>
          </a:p>
          <a:p>
            <a:pPr>
              <a:spcBef>
                <a:spcPct val="20000"/>
              </a:spcBef>
            </a:pPr>
            <a:endParaRPr lang="pt-BR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pt-BR">
                <a:latin typeface="Arial" charset="0"/>
              </a:rPr>
              <a:t>Ainda utilizando os dados do exemplo anterior, temos que:</a:t>
            </a:r>
          </a:p>
          <a:p>
            <a:pPr>
              <a:spcBef>
                <a:spcPct val="20000"/>
              </a:spcBef>
            </a:pPr>
            <a:endParaRPr lang="pt-BR">
              <a:latin typeface="Arial" charset="0"/>
            </a:endParaRPr>
          </a:p>
        </p:txBody>
      </p:sp>
      <p:graphicFrame>
        <p:nvGraphicFramePr>
          <p:cNvPr id="9219" name="Object 1025"/>
          <p:cNvGraphicFramePr>
            <a:graphicFrameLocks noChangeAspect="1"/>
          </p:cNvGraphicFramePr>
          <p:nvPr/>
        </p:nvGraphicFramePr>
        <p:xfrm>
          <a:off x="695325" y="5041900"/>
          <a:ext cx="74628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4" imgW="3517560" imgH="203040" progId="Equation.3">
                  <p:embed/>
                </p:oleObj>
              </mc:Choice>
              <mc:Fallback>
                <p:oleObj name="Equation" r:id="rId4" imgW="3517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5041900"/>
                        <a:ext cx="74628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223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0114AD6-E93F-8F42-BE09-96EC4E824F1F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922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117D19-8FB7-394B-825F-5417BF2509A0}" type="slidenum">
              <a:rPr lang="pt-BR" sz="1400">
                <a:latin typeface="Arial" charset="0"/>
                <a:cs typeface="Arial" charset="0"/>
              </a:rPr>
              <a:pPr/>
              <a:t>28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457200"/>
            <a:ext cx="8915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200" u="sng">
                <a:solidFill>
                  <a:schemeClr val="tx2"/>
                </a:solidFill>
                <a:latin typeface="Arial" charset="0"/>
              </a:rPr>
              <a:t>Exemplo: Cálculo do Ganho de Informação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96900" y="1600200"/>
            <a:ext cx="85471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pt-BR" sz="2000">
                <a:latin typeface="Arial" charset="0"/>
              </a:rPr>
              <a:t>Calculando os ganhos para os outro atributos obtém-se:</a:t>
            </a:r>
          </a:p>
          <a:p>
            <a:pPr>
              <a:spcBef>
                <a:spcPct val="20000"/>
              </a:spcBef>
            </a:pPr>
            <a:endParaRPr lang="pt-BR" sz="2000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pt-BR" sz="2000">
                <a:latin typeface="Arial" charset="0"/>
              </a:rPr>
              <a:t>	Ganho(</a:t>
            </a:r>
            <a:r>
              <a:rPr lang="pt-BR" sz="2000" i="1">
                <a:latin typeface="Arial" charset="0"/>
              </a:rPr>
              <a:t>Income</a:t>
            </a:r>
            <a:r>
              <a:rPr lang="pt-BR" sz="2000">
                <a:latin typeface="Arial" charset="0"/>
              </a:rPr>
              <a:t>) = 0,029.</a:t>
            </a:r>
          </a:p>
          <a:p>
            <a:pPr>
              <a:spcBef>
                <a:spcPct val="20000"/>
              </a:spcBef>
            </a:pPr>
            <a:r>
              <a:rPr lang="pt-BR" sz="2000">
                <a:latin typeface="Arial" charset="0"/>
              </a:rPr>
              <a:t>	Ganho(</a:t>
            </a:r>
            <a:r>
              <a:rPr lang="pt-BR" sz="2000" i="1">
                <a:latin typeface="Arial" charset="0"/>
              </a:rPr>
              <a:t>Student</a:t>
            </a:r>
            <a:r>
              <a:rPr lang="pt-BR" sz="2000">
                <a:latin typeface="Arial" charset="0"/>
              </a:rPr>
              <a:t>) = 0,151.</a:t>
            </a:r>
          </a:p>
          <a:p>
            <a:pPr>
              <a:spcBef>
                <a:spcPct val="20000"/>
              </a:spcBef>
            </a:pPr>
            <a:r>
              <a:rPr lang="pt-BR" sz="2000">
                <a:latin typeface="Arial" charset="0"/>
              </a:rPr>
              <a:t>	Ganho(</a:t>
            </a:r>
            <a:r>
              <a:rPr lang="pt-BR" sz="2000" i="1">
                <a:latin typeface="Arial" charset="0"/>
              </a:rPr>
              <a:t>Credit_rating</a:t>
            </a:r>
            <a:r>
              <a:rPr lang="pt-BR" sz="2000">
                <a:latin typeface="Arial" charset="0"/>
              </a:rPr>
              <a:t>) = 0,048.</a:t>
            </a:r>
            <a:endParaRPr lang="pt-BR"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pt-BR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pt-BR" sz="2000">
                <a:latin typeface="Arial" charset="0"/>
              </a:rPr>
              <a:t>	Uma vez que o atributo </a:t>
            </a:r>
            <a:r>
              <a:rPr lang="pt-BR" sz="2000" b="1" i="1">
                <a:latin typeface="Arial" charset="0"/>
              </a:rPr>
              <a:t>Age</a:t>
            </a:r>
            <a:r>
              <a:rPr lang="pt-BR" sz="2000">
                <a:latin typeface="Arial" charset="0"/>
              </a:rPr>
              <a:t> obteve o maior </a:t>
            </a:r>
            <a:r>
              <a:rPr lang="pt-BR" sz="2000" u="sng">
                <a:latin typeface="Arial" charset="0"/>
              </a:rPr>
              <a:t>Ganho de</a:t>
            </a:r>
          </a:p>
          <a:p>
            <a:pPr marL="742950" lvl="1" indent="-285750">
              <a:spcBef>
                <a:spcPct val="20000"/>
              </a:spcBef>
            </a:pPr>
            <a:r>
              <a:rPr lang="pt-BR" sz="2000" u="sng">
                <a:latin typeface="Arial" charset="0"/>
              </a:rPr>
              <a:t>Informação</a:t>
            </a:r>
            <a:r>
              <a:rPr lang="pt-BR" sz="2000">
                <a:latin typeface="Arial" charset="0"/>
              </a:rPr>
              <a:t>, ele será o atributo escolhido para criar um nó da</a:t>
            </a:r>
          </a:p>
          <a:p>
            <a:pPr marL="742950" lvl="1" indent="-285750">
              <a:spcBef>
                <a:spcPct val="20000"/>
              </a:spcBef>
            </a:pPr>
            <a:r>
              <a:rPr lang="pt-BR" sz="2000">
                <a:latin typeface="Arial" charset="0"/>
              </a:rPr>
              <a:t>árvore de decisão. Novos ramos também são criados, um</a:t>
            </a:r>
          </a:p>
          <a:p>
            <a:pPr marL="742950" lvl="1" indent="-285750">
              <a:spcBef>
                <a:spcPct val="20000"/>
              </a:spcBef>
            </a:pPr>
            <a:r>
              <a:rPr lang="pt-BR" sz="2000">
                <a:latin typeface="Arial" charset="0"/>
              </a:rPr>
              <a:t>para cada partição que representa um valor diferente de Age.</a:t>
            </a:r>
            <a:endParaRPr lang="pt-BR" sz="2000" i="1">
              <a:latin typeface="Arial" charset="0"/>
            </a:endParaRP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749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3CF4702-68A1-D545-9EE8-FDE4EF4494CF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3175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02450FC-F2D5-E440-8899-F568C98F0F6B}" type="slidenum">
              <a:rPr lang="pt-BR" sz="1400">
                <a:latin typeface="Arial" charset="0"/>
                <a:cs typeface="Arial" charset="0"/>
              </a:rPr>
              <a:pPr/>
              <a:t>29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469900" y="487363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200" u="sng">
                <a:latin typeface="Arial" charset="0"/>
              </a:rPr>
              <a:t>Mineração de um Modelo de Classificação</a:t>
            </a:r>
            <a:r>
              <a:rPr lang="pt-BR" sz="3600" u="sng">
                <a:latin typeface="Arial" charset="0"/>
              </a:rPr>
              <a:t> </a:t>
            </a:r>
            <a:endParaRPr lang="pt-BR" sz="8000"/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88950" y="2114550"/>
            <a:ext cx="4160838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400">
                <a:latin typeface="Arial" charset="0"/>
              </a:rPr>
              <a:t>ID     Salário      Idade	     Tipo Emprego     Classe</a:t>
            </a:r>
          </a:p>
          <a:p>
            <a:endParaRPr lang="pt-BR" sz="1400">
              <a:latin typeface="Arial" charset="0"/>
            </a:endParaRPr>
          </a:p>
          <a:p>
            <a:r>
              <a:rPr lang="pt-BR" sz="1400">
                <a:latin typeface="Arial" charset="0"/>
              </a:rPr>
              <a:t>1        3.000          30	       Autônomo	B</a:t>
            </a:r>
          </a:p>
          <a:p>
            <a:r>
              <a:rPr lang="pt-BR" sz="1400">
                <a:latin typeface="Arial" charset="0"/>
              </a:rPr>
              <a:t>2        4.000          35	       Indústria	B</a:t>
            </a:r>
          </a:p>
          <a:p>
            <a:r>
              <a:rPr lang="pt-BR" sz="1400">
                <a:latin typeface="Arial" charset="0"/>
              </a:rPr>
              <a:t>3        7.000          50	       Pesquisa	C</a:t>
            </a:r>
          </a:p>
          <a:p>
            <a:r>
              <a:rPr lang="pt-BR" sz="1400">
                <a:latin typeface="Arial" charset="0"/>
              </a:rPr>
              <a:t>4        6.000          45	       Autônomo	C</a:t>
            </a:r>
          </a:p>
          <a:p>
            <a:r>
              <a:rPr lang="pt-BR" sz="1400">
                <a:latin typeface="Arial" charset="0"/>
              </a:rPr>
              <a:t>5        7.000          30	       Pesquisa	B</a:t>
            </a:r>
          </a:p>
          <a:p>
            <a:r>
              <a:rPr lang="pt-BR" sz="1400">
                <a:latin typeface="Arial" charset="0"/>
              </a:rPr>
              <a:t>6        6.000          35	       Indústria	B</a:t>
            </a:r>
          </a:p>
          <a:p>
            <a:r>
              <a:rPr lang="pt-BR" sz="1400">
                <a:latin typeface="Arial" charset="0"/>
              </a:rPr>
              <a:t>7        6.000          35	       Autônomo	A</a:t>
            </a:r>
          </a:p>
          <a:p>
            <a:r>
              <a:rPr lang="pt-BR" sz="1400">
                <a:latin typeface="Arial" charset="0"/>
              </a:rPr>
              <a:t>8        7.000          30           Autônomo	A</a:t>
            </a:r>
          </a:p>
          <a:p>
            <a:r>
              <a:rPr lang="pt-BR" sz="1400">
                <a:latin typeface="Arial" charset="0"/>
              </a:rPr>
              <a:t>9        4.000          45	       Indústria	B</a:t>
            </a:r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>
            <a:off x="431800" y="21082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>
            <a:off x="431800" y="24130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403225" y="4951413"/>
            <a:ext cx="40195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>
                <a:latin typeface="Arial" charset="0"/>
              </a:rPr>
              <a:t>A partir de uma base de treinamento, </a:t>
            </a:r>
          </a:p>
          <a:p>
            <a:r>
              <a:rPr lang="pt-BR" sz="1800">
                <a:latin typeface="Arial" charset="0"/>
              </a:rPr>
              <a:t>extrai-se o modelo de classificação</a:t>
            </a:r>
          </a:p>
          <a:p>
            <a:r>
              <a:rPr lang="pt-BR" sz="1800">
                <a:latin typeface="Arial" charset="0"/>
              </a:rPr>
              <a:t>(árvore de decisão, p.e.).</a:t>
            </a:r>
            <a:endParaRPr lang="pt-BR" u="sng"/>
          </a:p>
        </p:txBody>
      </p:sp>
      <p:grpSp>
        <p:nvGrpSpPr>
          <p:cNvPr id="14343" name="Group 9"/>
          <p:cNvGrpSpPr>
            <a:grpSpLocks/>
          </p:cNvGrpSpPr>
          <p:nvPr/>
        </p:nvGrpSpPr>
        <p:grpSpPr bwMode="auto">
          <a:xfrm>
            <a:off x="5486400" y="2540000"/>
            <a:ext cx="3124200" cy="3352800"/>
            <a:chOff x="3456" y="1600"/>
            <a:chExt cx="1968" cy="2112"/>
          </a:xfrm>
        </p:grpSpPr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4464" y="2224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4359" name="Group 11"/>
            <p:cNvGrpSpPr>
              <a:grpSpLocks/>
            </p:cNvGrpSpPr>
            <p:nvPr/>
          </p:nvGrpSpPr>
          <p:grpSpPr bwMode="auto">
            <a:xfrm>
              <a:off x="3456" y="1600"/>
              <a:ext cx="1968" cy="2112"/>
              <a:chOff x="3456" y="1600"/>
              <a:chExt cx="1968" cy="2112"/>
            </a:xfrm>
          </p:grpSpPr>
          <p:sp>
            <p:nvSpPr>
              <p:cNvPr id="14360" name="Text Box 12"/>
              <p:cNvSpPr txBox="1">
                <a:spLocks noChangeArrowheads="1"/>
              </p:cNvSpPr>
              <p:nvPr/>
            </p:nvSpPr>
            <p:spPr bwMode="auto">
              <a:xfrm>
                <a:off x="3984" y="1648"/>
                <a:ext cx="5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pt-BR" sz="1600"/>
                  <a:t> Salário</a:t>
                </a:r>
                <a:endParaRPr lang="pt-BR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032" y="2848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362" name="Oval 14"/>
              <p:cNvSpPr>
                <a:spLocks noChangeArrowheads="1"/>
              </p:cNvSpPr>
              <p:nvPr/>
            </p:nvSpPr>
            <p:spPr bwMode="auto">
              <a:xfrm>
                <a:off x="4512" y="3472"/>
                <a:ext cx="48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363" name="Oval 15"/>
              <p:cNvSpPr>
                <a:spLocks noChangeArrowheads="1"/>
              </p:cNvSpPr>
              <p:nvPr/>
            </p:nvSpPr>
            <p:spPr bwMode="auto">
              <a:xfrm>
                <a:off x="4944" y="2848"/>
                <a:ext cx="48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4364" name="Group 16"/>
              <p:cNvGrpSpPr>
                <a:grpSpLocks/>
              </p:cNvGrpSpPr>
              <p:nvPr/>
            </p:nvGrpSpPr>
            <p:grpSpPr bwMode="auto">
              <a:xfrm>
                <a:off x="3456" y="1600"/>
                <a:ext cx="1844" cy="2112"/>
                <a:chOff x="3456" y="1600"/>
                <a:chExt cx="1844" cy="2112"/>
              </a:xfrm>
            </p:grpSpPr>
            <p:sp>
              <p:nvSpPr>
                <p:cNvPr id="1436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12" y="2272"/>
                  <a:ext cx="43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pt-BR" sz="1600"/>
                    <a:t> Idade</a:t>
                  </a:r>
                  <a:endParaRPr lang="pt-BR"/>
                </a:p>
              </p:txBody>
            </p:sp>
            <p:sp>
              <p:nvSpPr>
                <p:cNvPr id="143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032" y="2896"/>
                  <a:ext cx="54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pt-BR" sz="1600"/>
                    <a:t>T.Empr.</a:t>
                  </a:r>
                  <a:endParaRPr lang="pt-BR"/>
                </a:p>
              </p:txBody>
            </p:sp>
            <p:sp>
              <p:nvSpPr>
                <p:cNvPr id="14367" name="Oval 19"/>
                <p:cNvSpPr>
                  <a:spLocks noChangeArrowheads="1"/>
                </p:cNvSpPr>
                <p:nvPr/>
              </p:nvSpPr>
              <p:spPr bwMode="auto">
                <a:xfrm>
                  <a:off x="3600" y="2224"/>
                  <a:ext cx="48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3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744" y="2224"/>
                  <a:ext cx="2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pt-BR" sz="1800"/>
                    <a:t>B</a:t>
                  </a:r>
                  <a:endParaRPr lang="pt-BR"/>
                </a:p>
              </p:txBody>
            </p:sp>
            <p:sp>
              <p:nvSpPr>
                <p:cNvPr id="1436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656" y="3472"/>
                  <a:ext cx="22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pt-BR" sz="1800"/>
                    <a:t>A</a:t>
                  </a:r>
                  <a:endParaRPr lang="pt-BR"/>
                </a:p>
              </p:txBody>
            </p:sp>
            <p:sp>
              <p:nvSpPr>
                <p:cNvPr id="1437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5088" y="2848"/>
                  <a:ext cx="2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pt-BR" sz="1800"/>
                    <a:t>C</a:t>
                  </a:r>
                  <a:endParaRPr lang="pt-BR"/>
                </a:p>
              </p:txBody>
            </p:sp>
            <p:sp>
              <p:nvSpPr>
                <p:cNvPr id="14371" name="Oval 23"/>
                <p:cNvSpPr>
                  <a:spLocks noChangeArrowheads="1"/>
                </p:cNvSpPr>
                <p:nvPr/>
              </p:nvSpPr>
              <p:spPr bwMode="auto">
                <a:xfrm>
                  <a:off x="3600" y="3472"/>
                  <a:ext cx="48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37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744" y="3472"/>
                  <a:ext cx="2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pt-BR" sz="1800"/>
                    <a:t>B</a:t>
                  </a:r>
                  <a:endParaRPr lang="pt-BR"/>
                </a:p>
              </p:txBody>
            </p:sp>
            <p:sp>
              <p:nvSpPr>
                <p:cNvPr id="14373" name="Rectangle 25"/>
                <p:cNvSpPr>
                  <a:spLocks noChangeArrowheads="1"/>
                </p:cNvSpPr>
                <p:nvPr/>
              </p:nvSpPr>
              <p:spPr bwMode="auto">
                <a:xfrm>
                  <a:off x="3984" y="1600"/>
                  <a:ext cx="52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37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936" y="1888"/>
                  <a:ext cx="19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375" name="Line 27"/>
                <p:cNvSpPr>
                  <a:spLocks noChangeShapeType="1"/>
                </p:cNvSpPr>
                <p:nvPr/>
              </p:nvSpPr>
              <p:spPr bwMode="auto">
                <a:xfrm>
                  <a:off x="4368" y="1888"/>
                  <a:ext cx="19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376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416" y="2512"/>
                  <a:ext cx="19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377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984" y="3136"/>
                  <a:ext cx="19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378" name="Line 30"/>
                <p:cNvSpPr>
                  <a:spLocks noChangeShapeType="1"/>
                </p:cNvSpPr>
                <p:nvPr/>
              </p:nvSpPr>
              <p:spPr bwMode="auto">
                <a:xfrm>
                  <a:off x="4848" y="2512"/>
                  <a:ext cx="19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379" name="Line 31"/>
                <p:cNvSpPr>
                  <a:spLocks noChangeShapeType="1"/>
                </p:cNvSpPr>
                <p:nvPr/>
              </p:nvSpPr>
              <p:spPr bwMode="auto">
                <a:xfrm>
                  <a:off x="4416" y="3136"/>
                  <a:ext cx="19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38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504" y="1936"/>
                  <a:ext cx="50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pt-BR" sz="1600">
                      <a:sym typeface="Symbol" charset="0"/>
                    </a:rPr>
                    <a:t> 5.000</a:t>
                  </a:r>
                  <a:endParaRPr lang="pt-BR"/>
                </a:p>
              </p:txBody>
            </p:sp>
            <p:sp>
              <p:nvSpPr>
                <p:cNvPr id="1438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512" y="1936"/>
                  <a:ext cx="50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pt-BR" sz="1600">
                      <a:sym typeface="Symbol" charset="0"/>
                    </a:rPr>
                    <a:t> 5.000</a:t>
                  </a:r>
                  <a:endParaRPr lang="pt-BR"/>
                </a:p>
              </p:txBody>
            </p:sp>
            <p:sp>
              <p:nvSpPr>
                <p:cNvPr id="1438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128" y="2560"/>
                  <a:ext cx="3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pt-BR" sz="1600">
                      <a:sym typeface="Symbol" charset="0"/>
                    </a:rPr>
                    <a:t> 40</a:t>
                  </a:r>
                  <a:endParaRPr lang="pt-BR"/>
                </a:p>
              </p:txBody>
            </p:sp>
            <p:sp>
              <p:nvSpPr>
                <p:cNvPr id="1438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944" y="2560"/>
                  <a:ext cx="3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pt-BR" sz="1600">
                      <a:sym typeface="Symbol" charset="0"/>
                    </a:rPr>
                    <a:t> 40</a:t>
                  </a:r>
                  <a:endParaRPr lang="pt-BR"/>
                </a:p>
              </p:txBody>
            </p:sp>
            <p:sp>
              <p:nvSpPr>
                <p:cNvPr id="1438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456" y="3184"/>
                  <a:ext cx="62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pt-BR" sz="1600">
                      <a:sym typeface="Symbol" charset="0"/>
                    </a:rPr>
                    <a:t>Ind.,Pesq.</a:t>
                  </a:r>
                  <a:endParaRPr lang="pt-BR"/>
                </a:p>
              </p:txBody>
            </p:sp>
            <p:sp>
              <p:nvSpPr>
                <p:cNvPr id="1438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512" y="3184"/>
                  <a:ext cx="66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pt-BR" sz="1600">
                      <a:sym typeface="Symbol" charset="0"/>
                    </a:rPr>
                    <a:t>Autônomo</a:t>
                  </a:r>
                  <a:endParaRPr lang="pt-BR"/>
                </a:p>
              </p:txBody>
            </p:sp>
          </p:grpSp>
        </p:grpSp>
      </p:grpSp>
      <p:sp>
        <p:nvSpPr>
          <p:cNvPr id="14344" name="Text Box 38"/>
          <p:cNvSpPr txBox="1">
            <a:spLocks noChangeArrowheads="1"/>
          </p:cNvSpPr>
          <p:nvPr/>
        </p:nvSpPr>
        <p:spPr bwMode="auto">
          <a:xfrm>
            <a:off x="5803900" y="1712913"/>
            <a:ext cx="258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>
                <a:latin typeface="Arial" charset="0"/>
                <a:sym typeface="Symbol" charset="0"/>
              </a:rPr>
              <a:t>Árvore de Decisão ou</a:t>
            </a:r>
          </a:p>
          <a:p>
            <a:r>
              <a:rPr lang="pt-BR" sz="1800">
                <a:latin typeface="Arial" charset="0"/>
                <a:sym typeface="Symbol" charset="0"/>
              </a:rPr>
              <a:t>Árvore de Classificação</a:t>
            </a:r>
            <a:endParaRPr lang="pt-BR" sz="1600"/>
          </a:p>
        </p:txBody>
      </p:sp>
      <p:sp>
        <p:nvSpPr>
          <p:cNvPr id="14345" name="AutoShape 39"/>
          <p:cNvSpPr>
            <a:spLocks noChangeArrowheads="1"/>
          </p:cNvSpPr>
          <p:nvPr/>
        </p:nvSpPr>
        <p:spPr bwMode="auto">
          <a:xfrm>
            <a:off x="4552950" y="3295650"/>
            <a:ext cx="914400" cy="5715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6" name="Line 40"/>
          <p:cNvSpPr>
            <a:spLocks noChangeShapeType="1"/>
          </p:cNvSpPr>
          <p:nvPr/>
        </p:nvSpPr>
        <p:spPr bwMode="auto">
          <a:xfrm>
            <a:off x="431800" y="46863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7" name="Text Box 41"/>
          <p:cNvSpPr txBox="1">
            <a:spLocks noChangeArrowheads="1"/>
          </p:cNvSpPr>
          <p:nvPr/>
        </p:nvSpPr>
        <p:spPr bwMode="auto">
          <a:xfrm>
            <a:off x="1368425" y="1687513"/>
            <a:ext cx="2105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400">
                <a:latin typeface="Arial" charset="0"/>
              </a:rPr>
              <a:t>Atributos Independentes</a:t>
            </a:r>
            <a:endParaRPr lang="pt-BR" sz="2200" u="sng"/>
          </a:p>
        </p:txBody>
      </p:sp>
      <p:sp>
        <p:nvSpPr>
          <p:cNvPr id="14348" name="Text Box 42"/>
          <p:cNvSpPr txBox="1">
            <a:spLocks noChangeArrowheads="1"/>
          </p:cNvSpPr>
          <p:nvPr/>
        </p:nvSpPr>
        <p:spPr bwMode="auto">
          <a:xfrm>
            <a:off x="4530725" y="1573213"/>
            <a:ext cx="1149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400">
                <a:latin typeface="Arial" charset="0"/>
              </a:rPr>
              <a:t>Atributo </a:t>
            </a:r>
          </a:p>
          <a:p>
            <a:r>
              <a:rPr lang="pt-BR" sz="1400">
                <a:latin typeface="Arial" charset="0"/>
              </a:rPr>
              <a:t>Dependente</a:t>
            </a:r>
            <a:endParaRPr lang="pt-BR" sz="2200" u="sng"/>
          </a:p>
        </p:txBody>
      </p:sp>
      <p:sp>
        <p:nvSpPr>
          <p:cNvPr id="14349" name="Line 43"/>
          <p:cNvSpPr>
            <a:spLocks noChangeShapeType="1"/>
          </p:cNvSpPr>
          <p:nvPr/>
        </p:nvSpPr>
        <p:spPr bwMode="auto">
          <a:xfrm>
            <a:off x="952500" y="1866900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50" name="Line 44"/>
          <p:cNvSpPr>
            <a:spLocks noChangeShapeType="1"/>
          </p:cNvSpPr>
          <p:nvPr/>
        </p:nvSpPr>
        <p:spPr bwMode="auto">
          <a:xfrm>
            <a:off x="3429000" y="1879600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51" name="Line 45"/>
          <p:cNvSpPr>
            <a:spLocks noChangeShapeType="1"/>
          </p:cNvSpPr>
          <p:nvPr/>
        </p:nvSpPr>
        <p:spPr bwMode="auto">
          <a:xfrm>
            <a:off x="952500" y="17526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52" name="Line 46"/>
          <p:cNvSpPr>
            <a:spLocks noChangeShapeType="1"/>
          </p:cNvSpPr>
          <p:nvPr/>
        </p:nvSpPr>
        <p:spPr bwMode="auto">
          <a:xfrm>
            <a:off x="3733800" y="17653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53" name="Line 47"/>
          <p:cNvSpPr>
            <a:spLocks noChangeShapeType="1"/>
          </p:cNvSpPr>
          <p:nvPr/>
        </p:nvSpPr>
        <p:spPr bwMode="auto">
          <a:xfrm flipH="1">
            <a:off x="4267200" y="1866900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54" name="Line 48"/>
          <p:cNvSpPr>
            <a:spLocks noChangeShapeType="1"/>
          </p:cNvSpPr>
          <p:nvPr/>
        </p:nvSpPr>
        <p:spPr bwMode="auto">
          <a:xfrm>
            <a:off x="4267200" y="18669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55" name="Rectangle 49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56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F811611-597B-234B-B03A-0D9E901DF811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435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936A513-2152-3842-A05D-60A6D6B212FF}" type="slidenum">
              <a:rPr lang="pt-BR" sz="1400">
                <a:latin typeface="Arial" charset="0"/>
                <a:cs typeface="Arial" charset="0"/>
              </a:rPr>
              <a:pPr/>
              <a:t>3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024"/>
          <p:cNvGraphicFramePr>
            <a:graphicFrameLocks noChangeAspect="1"/>
          </p:cNvGraphicFramePr>
          <p:nvPr/>
        </p:nvGraphicFramePr>
        <p:xfrm>
          <a:off x="1524000" y="1371600"/>
          <a:ext cx="6156325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Foto do Photo Editor" r:id="rId4" imgW="5296639" imgH="3895238" progId="MSPhotoEd.3">
                  <p:embed/>
                </p:oleObj>
              </mc:Choice>
              <mc:Fallback>
                <p:oleObj name="Foto do Photo Editor" r:id="rId4" imgW="5296639" imgH="38952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6156325" cy="452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031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44" name="Rectangle 1032"/>
          <p:cNvSpPr>
            <a:spLocks noChangeArrowheads="1"/>
          </p:cNvSpPr>
          <p:nvPr/>
        </p:nvSpPr>
        <p:spPr bwMode="auto">
          <a:xfrm>
            <a:off x="152400" y="457200"/>
            <a:ext cx="8915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200" u="sng">
                <a:solidFill>
                  <a:schemeClr val="tx2"/>
                </a:solidFill>
                <a:latin typeface="Arial" charset="0"/>
              </a:rPr>
              <a:t>Exemplo: Cálculo do Ganho de Informação</a:t>
            </a:r>
          </a:p>
        </p:txBody>
      </p:sp>
      <p:sp>
        <p:nvSpPr>
          <p:cNvPr id="10245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3E68850-B228-9A4C-A4B1-CE1F33535896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02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95D087F-711E-6442-92FC-FBFAFAA423FB}" type="slidenum">
              <a:rPr lang="pt-BR" sz="1400">
                <a:latin typeface="Arial" charset="0"/>
                <a:cs typeface="Arial" charset="0"/>
              </a:rPr>
              <a:pPr/>
              <a:t>30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071563" y="2214563"/>
            <a:ext cx="7620000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u="sng">
                <a:latin typeface="Arial" charset="0"/>
              </a:rPr>
              <a:t>Referência</a:t>
            </a:r>
            <a:r>
              <a:rPr lang="pt-BR">
                <a:latin typeface="Arial" charset="0"/>
              </a:rPr>
              <a:t>:</a:t>
            </a:r>
          </a:p>
          <a:p>
            <a:pPr defTabSz="762000"/>
            <a:endParaRPr lang="pt-BR" sz="2000">
              <a:latin typeface="Arial" charset="0"/>
            </a:endParaRPr>
          </a:p>
          <a:p>
            <a:pPr defTabSz="762000">
              <a:buFontTx/>
              <a:buChar char="•"/>
            </a:pPr>
            <a:r>
              <a:rPr lang="pt-BR" sz="2000">
                <a:latin typeface="Arial" charset="0"/>
              </a:rPr>
              <a:t> Seção 6.3 do livro </a:t>
            </a:r>
            <a:r>
              <a:rPr lang="pt-BR" sz="2000" i="1">
                <a:latin typeface="Arial" charset="0"/>
              </a:rPr>
              <a:t>Data Mining: Concepts and Techniques</a:t>
            </a:r>
            <a:endParaRPr lang="pt-BR" sz="2000">
              <a:latin typeface="Arial" charset="0"/>
            </a:endParaRPr>
          </a:p>
          <a:p>
            <a:pPr defTabSz="762000"/>
            <a:r>
              <a:rPr lang="pt-BR" sz="2000">
                <a:latin typeface="Arial" charset="0"/>
              </a:rPr>
              <a:t>J.Han e M.Kamber, Morgan Kaufmann, segunda edição, 2006.</a:t>
            </a:r>
          </a:p>
          <a:p>
            <a:pPr defTabSz="762000"/>
            <a:endParaRPr lang="pt-BR" sz="2000">
              <a:latin typeface="Arial" charset="0"/>
            </a:endParaRPr>
          </a:p>
          <a:p>
            <a:pPr defTabSz="762000"/>
            <a:endParaRPr lang="pt-BR" sz="200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772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E2A1EDB-916C-8249-BA9D-5FA98F75D217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32773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F085F62-0786-7B43-8CE2-FE4BD16AC506}" type="slidenum">
              <a:rPr lang="pt-BR" sz="1400">
                <a:latin typeface="Arial" charset="0"/>
                <a:cs typeface="Arial" charset="0"/>
              </a:rPr>
              <a:pPr/>
              <a:t>31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ChangeArrowheads="1"/>
          </p:cNvSpPr>
          <p:nvPr/>
        </p:nvSpPr>
        <p:spPr bwMode="auto">
          <a:xfrm>
            <a:off x="1357313" y="3857625"/>
            <a:ext cx="6500812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2200">
                <a:latin typeface="Arial" charset="0"/>
              </a:rPr>
              <a:t>- Na base de treinamento, os registros já possuem o valor da classe.</a:t>
            </a:r>
            <a:endParaRPr lang="pt-BR" sz="2200"/>
          </a:p>
        </p:txBody>
      </p:sp>
      <p:sp>
        <p:nvSpPr>
          <p:cNvPr id="15363" name="Rectangle 1038"/>
          <p:cNvSpPr>
            <a:spLocks noChangeArrowheads="1"/>
          </p:cNvSpPr>
          <p:nvPr/>
        </p:nvSpPr>
        <p:spPr bwMode="auto">
          <a:xfrm>
            <a:off x="1352550" y="2071688"/>
            <a:ext cx="6791325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2200">
                <a:latin typeface="Arial" charset="0"/>
              </a:rPr>
              <a:t>- Objetivo: construir um </a:t>
            </a:r>
            <a:r>
              <a:rPr lang="pt-BR" sz="2200" u="sng">
                <a:latin typeface="Arial" charset="0"/>
              </a:rPr>
              <a:t>modelo</a:t>
            </a:r>
            <a:r>
              <a:rPr lang="pt-BR" sz="2200">
                <a:latin typeface="Arial" charset="0"/>
              </a:rPr>
              <a:t> capaz de, dado um novo registro, a partir dos valores dos atributos independentes, determinar o valor do seu atributo dependente (determinar sua classe).</a:t>
            </a:r>
            <a:endParaRPr lang="pt-BR" sz="2200"/>
          </a:p>
        </p:txBody>
      </p:sp>
      <p:sp>
        <p:nvSpPr>
          <p:cNvPr id="15364" name="Rectangle 1041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5" name="Rectangle 1042"/>
          <p:cNvSpPr>
            <a:spLocks noChangeArrowheads="1"/>
          </p:cNvSpPr>
          <p:nvPr/>
        </p:nvSpPr>
        <p:spPr bwMode="auto">
          <a:xfrm>
            <a:off x="469900" y="487363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200" u="sng">
                <a:latin typeface="Arial" charset="0"/>
              </a:rPr>
              <a:t>Mineração de um Modelo de Classificação</a:t>
            </a:r>
            <a:r>
              <a:rPr lang="pt-BR" sz="3600" u="sng">
                <a:latin typeface="Arial" charset="0"/>
              </a:rPr>
              <a:t> </a:t>
            </a:r>
            <a:endParaRPr lang="pt-BR" sz="8000"/>
          </a:p>
        </p:txBody>
      </p:sp>
      <p:sp>
        <p:nvSpPr>
          <p:cNvPr id="15366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1D16A64-8421-7444-AB5D-770AAC71C109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536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E7F3835-BEE3-3945-8C4A-2557E93D3FD0}" type="slidenum">
              <a:rPr lang="pt-BR" sz="1400">
                <a:latin typeface="Arial" charset="0"/>
                <a:cs typeface="Arial" charset="0"/>
              </a:rPr>
              <a:pPr/>
              <a:t>4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" y="457200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600" u="sng">
                <a:solidFill>
                  <a:schemeClr val="tx2"/>
                </a:solidFill>
                <a:latin typeface="Arial" charset="0"/>
              </a:rPr>
              <a:t>Árvores de Decisão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648200" y="28194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886200" y="1905000"/>
            <a:ext cx="81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/>
              <a:t> Salário</a:t>
            </a:r>
            <a:endParaRPr lang="pt-BR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962400" y="38100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4724400" y="480060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5410200" y="381000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3048000" y="1828800"/>
            <a:ext cx="2927350" cy="3352800"/>
            <a:chOff x="3456" y="1600"/>
            <a:chExt cx="1844" cy="2112"/>
          </a:xfrm>
        </p:grpSpPr>
        <p:sp>
          <p:nvSpPr>
            <p:cNvPr id="16402" name="Text Box 9"/>
            <p:cNvSpPr txBox="1">
              <a:spLocks noChangeArrowheads="1"/>
            </p:cNvSpPr>
            <p:nvPr/>
          </p:nvSpPr>
          <p:spPr bwMode="auto">
            <a:xfrm>
              <a:off x="4512" y="2272"/>
              <a:ext cx="4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pt-BR" sz="1600"/>
                <a:t> Idade</a:t>
              </a:r>
              <a:endParaRPr lang="pt-BR"/>
            </a:p>
          </p:txBody>
        </p:sp>
        <p:sp>
          <p:nvSpPr>
            <p:cNvPr id="16403" name="Text Box 10"/>
            <p:cNvSpPr txBox="1">
              <a:spLocks noChangeArrowheads="1"/>
            </p:cNvSpPr>
            <p:nvPr/>
          </p:nvSpPr>
          <p:spPr bwMode="auto">
            <a:xfrm>
              <a:off x="4032" y="2896"/>
              <a:ext cx="5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pt-BR" sz="1600"/>
                <a:t>T.Empr.</a:t>
              </a:r>
              <a:endParaRPr lang="pt-BR"/>
            </a:p>
          </p:txBody>
        </p:sp>
        <p:sp>
          <p:nvSpPr>
            <p:cNvPr id="16404" name="Oval 11"/>
            <p:cNvSpPr>
              <a:spLocks noChangeArrowheads="1"/>
            </p:cNvSpPr>
            <p:nvPr/>
          </p:nvSpPr>
          <p:spPr bwMode="auto">
            <a:xfrm>
              <a:off x="3600" y="2224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5" name="Text Box 12"/>
            <p:cNvSpPr txBox="1">
              <a:spLocks noChangeArrowheads="1"/>
            </p:cNvSpPr>
            <p:nvPr/>
          </p:nvSpPr>
          <p:spPr bwMode="auto">
            <a:xfrm>
              <a:off x="3744" y="222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pt-BR" sz="1800"/>
                <a:t>B</a:t>
              </a:r>
              <a:endParaRPr lang="pt-BR"/>
            </a:p>
          </p:txBody>
        </p:sp>
        <p:sp>
          <p:nvSpPr>
            <p:cNvPr id="16406" name="Text Box 13"/>
            <p:cNvSpPr txBox="1">
              <a:spLocks noChangeArrowheads="1"/>
            </p:cNvSpPr>
            <p:nvPr/>
          </p:nvSpPr>
          <p:spPr bwMode="auto">
            <a:xfrm>
              <a:off x="4656" y="347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pt-BR" sz="1800"/>
                <a:t>A</a:t>
              </a:r>
              <a:endParaRPr lang="pt-BR"/>
            </a:p>
          </p:txBody>
        </p:sp>
        <p:sp>
          <p:nvSpPr>
            <p:cNvPr id="16407" name="Text Box 14"/>
            <p:cNvSpPr txBox="1">
              <a:spLocks noChangeArrowheads="1"/>
            </p:cNvSpPr>
            <p:nvPr/>
          </p:nvSpPr>
          <p:spPr bwMode="auto">
            <a:xfrm>
              <a:off x="5088" y="284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pt-BR" sz="1800"/>
                <a:t>C</a:t>
              </a:r>
              <a:endParaRPr lang="pt-BR"/>
            </a:p>
          </p:txBody>
        </p:sp>
        <p:sp>
          <p:nvSpPr>
            <p:cNvPr id="16408" name="Oval 15"/>
            <p:cNvSpPr>
              <a:spLocks noChangeArrowheads="1"/>
            </p:cNvSpPr>
            <p:nvPr/>
          </p:nvSpPr>
          <p:spPr bwMode="auto">
            <a:xfrm>
              <a:off x="3600" y="3472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9" name="Text Box 16"/>
            <p:cNvSpPr txBox="1">
              <a:spLocks noChangeArrowheads="1"/>
            </p:cNvSpPr>
            <p:nvPr/>
          </p:nvSpPr>
          <p:spPr bwMode="auto">
            <a:xfrm>
              <a:off x="3744" y="347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pt-BR" sz="1800"/>
                <a:t>B</a:t>
              </a:r>
              <a:endParaRPr lang="pt-BR"/>
            </a:p>
          </p:txBody>
        </p:sp>
        <p:sp>
          <p:nvSpPr>
            <p:cNvPr id="16410" name="Rectangle 17"/>
            <p:cNvSpPr>
              <a:spLocks noChangeArrowheads="1"/>
            </p:cNvSpPr>
            <p:nvPr/>
          </p:nvSpPr>
          <p:spPr bwMode="auto">
            <a:xfrm>
              <a:off x="3984" y="160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1" name="Line 18"/>
            <p:cNvSpPr>
              <a:spLocks noChangeShapeType="1"/>
            </p:cNvSpPr>
            <p:nvPr/>
          </p:nvSpPr>
          <p:spPr bwMode="auto">
            <a:xfrm flipH="1">
              <a:off x="3936" y="1888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2" name="Line 19"/>
            <p:cNvSpPr>
              <a:spLocks noChangeShapeType="1"/>
            </p:cNvSpPr>
            <p:nvPr/>
          </p:nvSpPr>
          <p:spPr bwMode="auto">
            <a:xfrm>
              <a:off x="4368" y="1888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3" name="Line 20"/>
            <p:cNvSpPr>
              <a:spLocks noChangeShapeType="1"/>
            </p:cNvSpPr>
            <p:nvPr/>
          </p:nvSpPr>
          <p:spPr bwMode="auto">
            <a:xfrm flipH="1">
              <a:off x="4416" y="251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4" name="Line 21"/>
            <p:cNvSpPr>
              <a:spLocks noChangeShapeType="1"/>
            </p:cNvSpPr>
            <p:nvPr/>
          </p:nvSpPr>
          <p:spPr bwMode="auto">
            <a:xfrm flipH="1">
              <a:off x="3984" y="313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5" name="Line 22"/>
            <p:cNvSpPr>
              <a:spLocks noChangeShapeType="1"/>
            </p:cNvSpPr>
            <p:nvPr/>
          </p:nvSpPr>
          <p:spPr bwMode="auto">
            <a:xfrm>
              <a:off x="4848" y="251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6" name="Line 23"/>
            <p:cNvSpPr>
              <a:spLocks noChangeShapeType="1"/>
            </p:cNvSpPr>
            <p:nvPr/>
          </p:nvSpPr>
          <p:spPr bwMode="auto">
            <a:xfrm>
              <a:off x="4416" y="313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7" name="Text Box 24"/>
            <p:cNvSpPr txBox="1">
              <a:spLocks noChangeArrowheads="1"/>
            </p:cNvSpPr>
            <p:nvPr/>
          </p:nvSpPr>
          <p:spPr bwMode="auto">
            <a:xfrm>
              <a:off x="3504" y="1936"/>
              <a:ext cx="5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pt-BR" sz="1600">
                  <a:sym typeface="Symbol" charset="0"/>
                </a:rPr>
                <a:t> 5.000</a:t>
              </a:r>
              <a:endParaRPr lang="pt-BR"/>
            </a:p>
          </p:txBody>
        </p:sp>
        <p:sp>
          <p:nvSpPr>
            <p:cNvPr id="16418" name="Text Box 25"/>
            <p:cNvSpPr txBox="1">
              <a:spLocks noChangeArrowheads="1"/>
            </p:cNvSpPr>
            <p:nvPr/>
          </p:nvSpPr>
          <p:spPr bwMode="auto">
            <a:xfrm>
              <a:off x="4512" y="1936"/>
              <a:ext cx="5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pt-BR" sz="1600">
                  <a:sym typeface="Symbol" charset="0"/>
                </a:rPr>
                <a:t> 5.000</a:t>
              </a:r>
              <a:endParaRPr lang="pt-BR"/>
            </a:p>
          </p:txBody>
        </p:sp>
        <p:sp>
          <p:nvSpPr>
            <p:cNvPr id="16419" name="Text Box 26"/>
            <p:cNvSpPr txBox="1">
              <a:spLocks noChangeArrowheads="1"/>
            </p:cNvSpPr>
            <p:nvPr/>
          </p:nvSpPr>
          <p:spPr bwMode="auto">
            <a:xfrm>
              <a:off x="4128" y="2560"/>
              <a:ext cx="3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pt-BR" sz="1600">
                  <a:sym typeface="Symbol" charset="0"/>
                </a:rPr>
                <a:t> 40</a:t>
              </a:r>
              <a:endParaRPr lang="pt-BR"/>
            </a:p>
          </p:txBody>
        </p:sp>
        <p:sp>
          <p:nvSpPr>
            <p:cNvPr id="16420" name="Text Box 27"/>
            <p:cNvSpPr txBox="1">
              <a:spLocks noChangeArrowheads="1"/>
            </p:cNvSpPr>
            <p:nvPr/>
          </p:nvSpPr>
          <p:spPr bwMode="auto">
            <a:xfrm>
              <a:off x="4944" y="2560"/>
              <a:ext cx="3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pt-BR" sz="1600">
                  <a:sym typeface="Symbol" charset="0"/>
                </a:rPr>
                <a:t> 40</a:t>
              </a:r>
              <a:endParaRPr lang="pt-BR"/>
            </a:p>
          </p:txBody>
        </p:sp>
        <p:sp>
          <p:nvSpPr>
            <p:cNvPr id="16421" name="Text Box 28"/>
            <p:cNvSpPr txBox="1">
              <a:spLocks noChangeArrowheads="1"/>
            </p:cNvSpPr>
            <p:nvPr/>
          </p:nvSpPr>
          <p:spPr bwMode="auto">
            <a:xfrm>
              <a:off x="3456" y="3184"/>
              <a:ext cx="6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pt-BR" sz="1600">
                  <a:sym typeface="Symbol" charset="0"/>
                </a:rPr>
                <a:t>Ind.,Pesq.</a:t>
              </a:r>
              <a:endParaRPr lang="pt-BR"/>
            </a:p>
          </p:txBody>
        </p:sp>
        <p:sp>
          <p:nvSpPr>
            <p:cNvPr id="16422" name="Text Box 29"/>
            <p:cNvSpPr txBox="1">
              <a:spLocks noChangeArrowheads="1"/>
            </p:cNvSpPr>
            <p:nvPr/>
          </p:nvSpPr>
          <p:spPr bwMode="auto">
            <a:xfrm>
              <a:off x="4512" y="3184"/>
              <a:ext cx="6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pt-BR" sz="1600">
                  <a:sym typeface="Symbol" charset="0"/>
                </a:rPr>
                <a:t>Autônomo</a:t>
              </a:r>
              <a:endParaRPr lang="pt-BR"/>
            </a:p>
          </p:txBody>
        </p:sp>
      </p:grpSp>
      <p:sp>
        <p:nvSpPr>
          <p:cNvPr id="16393" name="Text Box 30"/>
          <p:cNvSpPr txBox="1">
            <a:spLocks noChangeArrowheads="1"/>
          </p:cNvSpPr>
          <p:nvPr/>
        </p:nvSpPr>
        <p:spPr bwMode="auto">
          <a:xfrm>
            <a:off x="5603875" y="2325688"/>
            <a:ext cx="1612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pt-BR" sz="2200" u="sng"/>
          </a:p>
        </p:txBody>
      </p:sp>
      <p:sp>
        <p:nvSpPr>
          <p:cNvPr id="16394" name="Text Box 31"/>
          <p:cNvSpPr txBox="1">
            <a:spLocks noChangeArrowheads="1"/>
          </p:cNvSpPr>
          <p:nvPr/>
        </p:nvSpPr>
        <p:spPr bwMode="auto">
          <a:xfrm>
            <a:off x="5489575" y="2192338"/>
            <a:ext cx="1955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pt-BR" sz="2200" u="sng"/>
          </a:p>
        </p:txBody>
      </p:sp>
      <p:sp>
        <p:nvSpPr>
          <p:cNvPr id="16395" name="Text Box 32"/>
          <p:cNvSpPr txBox="1">
            <a:spLocks noChangeArrowheads="1"/>
          </p:cNvSpPr>
          <p:nvPr/>
        </p:nvSpPr>
        <p:spPr bwMode="auto">
          <a:xfrm>
            <a:off x="5318125" y="1792288"/>
            <a:ext cx="27289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2200" u="sng"/>
              <a:t>Nós internos</a:t>
            </a:r>
            <a:r>
              <a:rPr lang="pt-BR" sz="2200"/>
              <a:t>: atributos</a:t>
            </a:r>
            <a:endParaRPr lang="pt-BR" sz="2200" u="sng"/>
          </a:p>
        </p:txBody>
      </p:sp>
      <p:sp>
        <p:nvSpPr>
          <p:cNvPr id="16396" name="Text Box 33"/>
          <p:cNvSpPr txBox="1">
            <a:spLocks noChangeArrowheads="1"/>
          </p:cNvSpPr>
          <p:nvPr/>
        </p:nvSpPr>
        <p:spPr bwMode="auto">
          <a:xfrm>
            <a:off x="5680075" y="4821238"/>
            <a:ext cx="30591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2200" u="sng"/>
              <a:t>Folhas</a:t>
            </a:r>
            <a:r>
              <a:rPr lang="pt-BR" sz="2200"/>
              <a:t>: valores de classes</a:t>
            </a:r>
            <a:endParaRPr lang="pt-BR" sz="2200" u="sng"/>
          </a:p>
        </p:txBody>
      </p:sp>
      <p:sp>
        <p:nvSpPr>
          <p:cNvPr id="16397" name="Text Box 34"/>
          <p:cNvSpPr txBox="1">
            <a:spLocks noChangeArrowheads="1"/>
          </p:cNvSpPr>
          <p:nvPr/>
        </p:nvSpPr>
        <p:spPr bwMode="auto">
          <a:xfrm>
            <a:off x="498475" y="3354388"/>
            <a:ext cx="23780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2200" u="sng"/>
              <a:t>Arestas</a:t>
            </a:r>
            <a:r>
              <a:rPr lang="pt-BR" sz="2200"/>
              <a:t>: predicados</a:t>
            </a:r>
            <a:endParaRPr lang="pt-BR" sz="2200" u="sng"/>
          </a:p>
        </p:txBody>
      </p:sp>
      <p:sp>
        <p:nvSpPr>
          <p:cNvPr id="16398" name="Text Box 35"/>
          <p:cNvSpPr txBox="1">
            <a:spLocks noChangeArrowheads="1"/>
          </p:cNvSpPr>
          <p:nvPr/>
        </p:nvSpPr>
        <p:spPr bwMode="auto">
          <a:xfrm>
            <a:off x="441325" y="5430838"/>
            <a:ext cx="37179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2200" u="sng"/>
              <a:t>Nó interno + Aresta</a:t>
            </a:r>
            <a:r>
              <a:rPr lang="pt-BR" sz="2200"/>
              <a:t> = condição</a:t>
            </a:r>
          </a:p>
        </p:txBody>
      </p:sp>
      <p:sp>
        <p:nvSpPr>
          <p:cNvPr id="16399" name="Rectangle 39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00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F070CA5-A9DC-4E48-9639-8597C39D2DD9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640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934E7EE-5B35-3440-9D1D-75EDBB3A5318}" type="slidenum">
              <a:rPr lang="pt-BR" sz="1400">
                <a:latin typeface="Arial" charset="0"/>
                <a:cs typeface="Arial" charset="0"/>
              </a:rPr>
              <a:pPr/>
              <a:t>5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469900" y="436563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000" u="sng">
                <a:latin typeface="Arial" charset="0"/>
              </a:rPr>
              <a:t>Árvores de Decisão </a:t>
            </a:r>
            <a:r>
              <a:rPr lang="pt-BR" sz="3000">
                <a:latin typeface="Arial" charset="0"/>
                <a:sym typeface="Symbol" charset="0"/>
              </a:rPr>
              <a:t></a:t>
            </a:r>
            <a:r>
              <a:rPr lang="pt-BR" sz="3000" u="sng">
                <a:latin typeface="Arial" charset="0"/>
              </a:rPr>
              <a:t> Regras de Classificação </a:t>
            </a:r>
          </a:p>
        </p:txBody>
      </p:sp>
      <p:sp>
        <p:nvSpPr>
          <p:cNvPr id="17411" name="Text Box 7"/>
          <p:cNvSpPr txBox="1">
            <a:spLocks noChangeArrowheads="1"/>
          </p:cNvSpPr>
          <p:nvPr/>
        </p:nvSpPr>
        <p:spPr bwMode="auto">
          <a:xfrm>
            <a:off x="6432550" y="2332038"/>
            <a:ext cx="81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/>
              <a:t> Salário</a:t>
            </a:r>
            <a:endParaRPr lang="pt-BR"/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6508750" y="4237038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7194550" y="3246438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7270750" y="3322638"/>
            <a:ext cx="687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/>
              <a:t> Idade</a:t>
            </a:r>
            <a:endParaRPr lang="pt-BR"/>
          </a:p>
        </p:txBody>
      </p:sp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6508750" y="4313238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/>
              <a:t>T.Empr.</a:t>
            </a:r>
            <a:endParaRPr lang="pt-BR"/>
          </a:p>
        </p:txBody>
      </p:sp>
      <p:sp>
        <p:nvSpPr>
          <p:cNvPr id="17416" name="Oval 12"/>
          <p:cNvSpPr>
            <a:spLocks noChangeArrowheads="1"/>
          </p:cNvSpPr>
          <p:nvPr/>
        </p:nvSpPr>
        <p:spPr bwMode="auto">
          <a:xfrm>
            <a:off x="5822950" y="3246438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7" name="Text Box 13"/>
          <p:cNvSpPr txBox="1">
            <a:spLocks noChangeArrowheads="1"/>
          </p:cNvSpPr>
          <p:nvPr/>
        </p:nvSpPr>
        <p:spPr bwMode="auto">
          <a:xfrm>
            <a:off x="6051550" y="324643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/>
              <a:t>B</a:t>
            </a:r>
            <a:endParaRPr lang="pt-BR"/>
          </a:p>
        </p:txBody>
      </p:sp>
      <p:sp>
        <p:nvSpPr>
          <p:cNvPr id="17418" name="Oval 14"/>
          <p:cNvSpPr>
            <a:spLocks noChangeArrowheads="1"/>
          </p:cNvSpPr>
          <p:nvPr/>
        </p:nvSpPr>
        <p:spPr bwMode="auto">
          <a:xfrm>
            <a:off x="7270750" y="5227638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9" name="Text Box 15"/>
          <p:cNvSpPr txBox="1">
            <a:spLocks noChangeArrowheads="1"/>
          </p:cNvSpPr>
          <p:nvPr/>
        </p:nvSpPr>
        <p:spPr bwMode="auto">
          <a:xfrm>
            <a:off x="7499350" y="522763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/>
              <a:t>A</a:t>
            </a:r>
            <a:endParaRPr lang="pt-BR"/>
          </a:p>
        </p:txBody>
      </p:sp>
      <p:sp>
        <p:nvSpPr>
          <p:cNvPr id="17420" name="Oval 16"/>
          <p:cNvSpPr>
            <a:spLocks noChangeArrowheads="1"/>
          </p:cNvSpPr>
          <p:nvPr/>
        </p:nvSpPr>
        <p:spPr bwMode="auto">
          <a:xfrm>
            <a:off x="7956550" y="4237038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21" name="Text Box 17"/>
          <p:cNvSpPr txBox="1">
            <a:spLocks noChangeArrowheads="1"/>
          </p:cNvSpPr>
          <p:nvPr/>
        </p:nvSpPr>
        <p:spPr bwMode="auto">
          <a:xfrm>
            <a:off x="8185150" y="423703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/>
              <a:t>C</a:t>
            </a:r>
            <a:endParaRPr lang="pt-BR"/>
          </a:p>
        </p:txBody>
      </p:sp>
      <p:sp>
        <p:nvSpPr>
          <p:cNvPr id="17422" name="Oval 18"/>
          <p:cNvSpPr>
            <a:spLocks noChangeArrowheads="1"/>
          </p:cNvSpPr>
          <p:nvPr/>
        </p:nvSpPr>
        <p:spPr bwMode="auto">
          <a:xfrm>
            <a:off x="5822950" y="5227638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23" name="Text Box 19"/>
          <p:cNvSpPr txBox="1">
            <a:spLocks noChangeArrowheads="1"/>
          </p:cNvSpPr>
          <p:nvPr/>
        </p:nvSpPr>
        <p:spPr bwMode="auto">
          <a:xfrm>
            <a:off x="6051550" y="522763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/>
              <a:t>B</a:t>
            </a:r>
            <a:endParaRPr lang="pt-BR"/>
          </a:p>
        </p:txBody>
      </p:sp>
      <p:sp>
        <p:nvSpPr>
          <p:cNvPr id="17424" name="Rectangle 20"/>
          <p:cNvSpPr>
            <a:spLocks noChangeArrowheads="1"/>
          </p:cNvSpPr>
          <p:nvPr/>
        </p:nvSpPr>
        <p:spPr bwMode="auto">
          <a:xfrm>
            <a:off x="6432550" y="2255838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25" name="Line 21"/>
          <p:cNvSpPr>
            <a:spLocks noChangeShapeType="1"/>
          </p:cNvSpPr>
          <p:nvPr/>
        </p:nvSpPr>
        <p:spPr bwMode="auto">
          <a:xfrm flipH="1">
            <a:off x="6356350" y="27130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7042150" y="27130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 flipH="1">
            <a:off x="7118350" y="37036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 flipH="1">
            <a:off x="6432550" y="46942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29" name="Line 25"/>
          <p:cNvSpPr>
            <a:spLocks noChangeShapeType="1"/>
          </p:cNvSpPr>
          <p:nvPr/>
        </p:nvSpPr>
        <p:spPr bwMode="auto">
          <a:xfrm>
            <a:off x="7804150" y="37036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30" name="Line 26"/>
          <p:cNvSpPr>
            <a:spLocks noChangeShapeType="1"/>
          </p:cNvSpPr>
          <p:nvPr/>
        </p:nvSpPr>
        <p:spPr bwMode="auto">
          <a:xfrm>
            <a:off x="7118350" y="46942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31" name="Text Box 27"/>
          <p:cNvSpPr txBox="1">
            <a:spLocks noChangeArrowheads="1"/>
          </p:cNvSpPr>
          <p:nvPr/>
        </p:nvSpPr>
        <p:spPr bwMode="auto">
          <a:xfrm>
            <a:off x="5670550" y="2789238"/>
            <a:ext cx="80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>
                <a:sym typeface="Symbol" charset="0"/>
              </a:rPr>
              <a:t> 5.000</a:t>
            </a:r>
            <a:endParaRPr lang="pt-BR"/>
          </a:p>
        </p:txBody>
      </p:sp>
      <p:sp>
        <p:nvSpPr>
          <p:cNvPr id="17432" name="Text Box 28"/>
          <p:cNvSpPr txBox="1">
            <a:spLocks noChangeArrowheads="1"/>
          </p:cNvSpPr>
          <p:nvPr/>
        </p:nvSpPr>
        <p:spPr bwMode="auto">
          <a:xfrm>
            <a:off x="7270750" y="2789238"/>
            <a:ext cx="80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>
                <a:sym typeface="Symbol" charset="0"/>
              </a:rPr>
              <a:t> 5.000</a:t>
            </a:r>
            <a:endParaRPr lang="pt-BR"/>
          </a:p>
        </p:txBody>
      </p:sp>
      <p:sp>
        <p:nvSpPr>
          <p:cNvPr id="17433" name="Text Box 29"/>
          <p:cNvSpPr txBox="1">
            <a:spLocks noChangeArrowheads="1"/>
          </p:cNvSpPr>
          <p:nvPr/>
        </p:nvSpPr>
        <p:spPr bwMode="auto">
          <a:xfrm>
            <a:off x="6661150" y="3779838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>
                <a:sym typeface="Symbol" charset="0"/>
              </a:rPr>
              <a:t> 40</a:t>
            </a:r>
            <a:endParaRPr lang="pt-BR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7956550" y="3779838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>
                <a:sym typeface="Symbol" charset="0"/>
              </a:rPr>
              <a:t> 40</a:t>
            </a:r>
            <a:endParaRPr lang="pt-BR"/>
          </a:p>
        </p:txBody>
      </p:sp>
      <p:sp>
        <p:nvSpPr>
          <p:cNvPr id="17435" name="Text Box 31"/>
          <p:cNvSpPr txBox="1">
            <a:spLocks noChangeArrowheads="1"/>
          </p:cNvSpPr>
          <p:nvPr/>
        </p:nvSpPr>
        <p:spPr bwMode="auto">
          <a:xfrm>
            <a:off x="5594350" y="4795838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400">
                <a:latin typeface="Arial" charset="0"/>
                <a:sym typeface="Symbol" charset="0"/>
              </a:rPr>
              <a:t>Ind.,Pesq.</a:t>
            </a:r>
            <a:endParaRPr lang="pt-BR"/>
          </a:p>
        </p:txBody>
      </p:sp>
      <p:sp>
        <p:nvSpPr>
          <p:cNvPr id="17436" name="Text Box 32"/>
          <p:cNvSpPr txBox="1">
            <a:spLocks noChangeArrowheads="1"/>
          </p:cNvSpPr>
          <p:nvPr/>
        </p:nvSpPr>
        <p:spPr bwMode="auto">
          <a:xfrm>
            <a:off x="7270750" y="4795838"/>
            <a:ext cx="992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400">
                <a:latin typeface="Arial" charset="0"/>
                <a:sym typeface="Symbol" charset="0"/>
              </a:rPr>
              <a:t>Autônomo</a:t>
            </a:r>
            <a:endParaRPr lang="pt-BR"/>
          </a:p>
        </p:txBody>
      </p:sp>
      <p:sp>
        <p:nvSpPr>
          <p:cNvPr id="17437" name="Text Box 33"/>
          <p:cNvSpPr txBox="1">
            <a:spLocks noChangeArrowheads="1"/>
          </p:cNvSpPr>
          <p:nvPr/>
        </p:nvSpPr>
        <p:spPr bwMode="auto">
          <a:xfrm>
            <a:off x="5467350" y="1587500"/>
            <a:ext cx="258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>
                <a:latin typeface="Arial" charset="0"/>
                <a:sym typeface="Symbol" charset="0"/>
              </a:rPr>
              <a:t>Árvore de Decisão ou</a:t>
            </a:r>
          </a:p>
          <a:p>
            <a:r>
              <a:rPr lang="pt-BR" sz="1800">
                <a:latin typeface="Arial" charset="0"/>
                <a:sym typeface="Symbol" charset="0"/>
              </a:rPr>
              <a:t>Árvore de Classificação</a:t>
            </a:r>
            <a:endParaRPr lang="pt-BR" sz="1600"/>
          </a:p>
        </p:txBody>
      </p:sp>
      <p:sp>
        <p:nvSpPr>
          <p:cNvPr id="17438" name="Rectangle 34"/>
          <p:cNvSpPr>
            <a:spLocks noChangeArrowheads="1"/>
          </p:cNvSpPr>
          <p:nvPr/>
        </p:nvSpPr>
        <p:spPr bwMode="auto">
          <a:xfrm>
            <a:off x="374650" y="5072063"/>
            <a:ext cx="78676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>
                <a:latin typeface="Arial" charset="0"/>
              </a:rPr>
              <a:t>(Sal </a:t>
            </a:r>
            <a:r>
              <a:rPr lang="pt-BR" sz="1600">
                <a:latin typeface="Arial" charset="0"/>
                <a:sym typeface="Symbol" charset="0"/>
              </a:rPr>
              <a:t> </a:t>
            </a:r>
            <a:r>
              <a:rPr lang="pt-BR" sz="1600">
                <a:latin typeface="Arial" charset="0"/>
              </a:rPr>
              <a:t>5k) </a:t>
            </a:r>
            <a:r>
              <a:rPr lang="pt-BR" sz="1600">
                <a:latin typeface="Arial" charset="0"/>
                <a:sym typeface="Symbol" charset="0"/>
              </a:rPr>
              <a:t> Classe = B</a:t>
            </a:r>
          </a:p>
          <a:p>
            <a:r>
              <a:rPr lang="pt-BR" sz="1600">
                <a:latin typeface="Arial" charset="0"/>
              </a:rPr>
              <a:t>(Sal </a:t>
            </a:r>
            <a:r>
              <a:rPr lang="pt-BR" sz="1600">
                <a:latin typeface="Arial" charset="0"/>
                <a:sym typeface="Symbol" charset="0"/>
              </a:rPr>
              <a:t> </a:t>
            </a:r>
            <a:r>
              <a:rPr lang="pt-BR" sz="1600">
                <a:latin typeface="Arial" charset="0"/>
              </a:rPr>
              <a:t>5k) </a:t>
            </a:r>
            <a:r>
              <a:rPr lang="pt-BR" sz="1600">
                <a:latin typeface="Arial" charset="0"/>
                <a:sym typeface="Symbol" charset="0"/>
              </a:rPr>
              <a:t> (Idade  40)  Classe = C</a:t>
            </a:r>
            <a:endParaRPr lang="pt-BR" sz="1600">
              <a:latin typeface="Arial" charset="0"/>
            </a:endParaRPr>
          </a:p>
          <a:p>
            <a:r>
              <a:rPr lang="pt-BR" sz="1600">
                <a:latin typeface="Arial" charset="0"/>
              </a:rPr>
              <a:t>(Sal </a:t>
            </a:r>
            <a:r>
              <a:rPr lang="pt-BR" sz="1600">
                <a:latin typeface="Arial" charset="0"/>
                <a:sym typeface="Symbol" charset="0"/>
              </a:rPr>
              <a:t></a:t>
            </a:r>
            <a:r>
              <a:rPr lang="pt-BR" sz="1600">
                <a:latin typeface="Arial" charset="0"/>
              </a:rPr>
              <a:t> 5k) </a:t>
            </a:r>
            <a:r>
              <a:rPr lang="pt-BR" sz="1600">
                <a:latin typeface="Arial" charset="0"/>
                <a:sym typeface="Symbol" charset="0"/>
              </a:rPr>
              <a:t> (Idade  40)  (TEmpr = Autônomo)  Classe = A</a:t>
            </a:r>
          </a:p>
          <a:p>
            <a:r>
              <a:rPr lang="pt-BR" sz="1600">
                <a:latin typeface="Arial" charset="0"/>
              </a:rPr>
              <a:t>(Sal </a:t>
            </a:r>
            <a:r>
              <a:rPr lang="pt-BR" sz="1600">
                <a:latin typeface="Arial" charset="0"/>
                <a:sym typeface="Symbol" charset="0"/>
              </a:rPr>
              <a:t></a:t>
            </a:r>
            <a:r>
              <a:rPr lang="pt-BR" sz="1600">
                <a:latin typeface="Arial" charset="0"/>
              </a:rPr>
              <a:t> 5k) </a:t>
            </a:r>
            <a:r>
              <a:rPr lang="pt-BR" sz="1600">
                <a:latin typeface="Arial" charset="0"/>
                <a:sym typeface="Symbol" charset="0"/>
              </a:rPr>
              <a:t> (Idade  40)  ((TEmpr = Indústria)  (TEmpr = Pesquisa))  Classe = B</a:t>
            </a:r>
            <a:endParaRPr lang="pt-BR" sz="1400">
              <a:latin typeface="Arial" charset="0"/>
              <a:sym typeface="Symbol" charset="0"/>
            </a:endParaRPr>
          </a:p>
        </p:txBody>
      </p:sp>
      <p:sp>
        <p:nvSpPr>
          <p:cNvPr id="17439" name="Text Box 35"/>
          <p:cNvSpPr txBox="1">
            <a:spLocks noChangeArrowheads="1"/>
          </p:cNvSpPr>
          <p:nvPr/>
        </p:nvSpPr>
        <p:spPr bwMode="auto">
          <a:xfrm>
            <a:off x="342900" y="4354513"/>
            <a:ext cx="533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800">
                <a:latin typeface="Arial" charset="0"/>
                <a:sym typeface="Symbol" charset="0"/>
              </a:rPr>
              <a:t>Regras de classificação obtidas a partir da árvore de decisão:</a:t>
            </a:r>
            <a:endParaRPr lang="pt-BR"/>
          </a:p>
        </p:txBody>
      </p:sp>
      <p:sp>
        <p:nvSpPr>
          <p:cNvPr id="17440" name="Rectangle 36"/>
          <p:cNvSpPr>
            <a:spLocks noChangeArrowheads="1"/>
          </p:cNvSpPr>
          <p:nvPr/>
        </p:nvSpPr>
        <p:spPr bwMode="auto">
          <a:xfrm>
            <a:off x="609600" y="1600200"/>
            <a:ext cx="5562600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1800">
                <a:latin typeface="Arial" charset="0"/>
              </a:rPr>
              <a:t>- Cada caminho da raiz até a folha </a:t>
            </a:r>
          </a:p>
          <a:p>
            <a:pPr defTabSz="762000"/>
            <a:r>
              <a:rPr lang="pt-BR" sz="1800">
                <a:latin typeface="Arial" charset="0"/>
              </a:rPr>
              <a:t>   representa uma regra, definida como</a:t>
            </a:r>
          </a:p>
          <a:p>
            <a:pPr defTabSz="762000"/>
            <a:r>
              <a:rPr lang="pt-BR" sz="1800">
                <a:latin typeface="Arial" charset="0"/>
              </a:rPr>
              <a:t>   a conjunção das condições percorridas,</a:t>
            </a:r>
          </a:p>
          <a:p>
            <a:pPr defTabSz="762000"/>
            <a:r>
              <a:rPr lang="pt-BR" sz="1800">
                <a:latin typeface="Arial" charset="0"/>
              </a:rPr>
              <a:t>   implicando no valor da classe encontrada</a:t>
            </a:r>
          </a:p>
          <a:p>
            <a:pPr defTabSz="762000"/>
            <a:r>
              <a:rPr lang="pt-BR" sz="1800">
                <a:latin typeface="Arial" charset="0"/>
              </a:rPr>
              <a:t>   na folha em questão</a:t>
            </a:r>
          </a:p>
          <a:p>
            <a:pPr defTabSz="762000"/>
            <a:endParaRPr lang="pt-BR" sz="1800">
              <a:latin typeface="Arial" charset="0"/>
            </a:endParaRPr>
          </a:p>
          <a:p>
            <a:pPr defTabSz="762000"/>
            <a:r>
              <a:rPr lang="pt-BR" sz="1800">
                <a:latin typeface="Arial" charset="0"/>
              </a:rPr>
              <a:t>- A árvore deve ser definida de forma </a:t>
            </a:r>
          </a:p>
          <a:p>
            <a:pPr defTabSz="762000"/>
            <a:r>
              <a:rPr lang="pt-BR" sz="1800">
                <a:latin typeface="Arial" charset="0"/>
              </a:rPr>
              <a:t>  que, para um mesmo registro, haja </a:t>
            </a:r>
          </a:p>
          <a:p>
            <a:pPr defTabSz="762000"/>
            <a:r>
              <a:rPr lang="pt-BR" sz="1800">
                <a:latin typeface="Arial" charset="0"/>
              </a:rPr>
              <a:t>  um e apenas um caminho da raiz até a folha.</a:t>
            </a:r>
            <a:endParaRPr lang="pt-BR" sz="2000">
              <a:latin typeface="Arial" charset="0"/>
            </a:endParaRPr>
          </a:p>
        </p:txBody>
      </p:sp>
      <p:sp>
        <p:nvSpPr>
          <p:cNvPr id="17441" name="Rectangle 37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42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F725349-9517-4945-B1C3-0D4D69BEFBE8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7443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DBDDD32-506F-434D-A6B9-A2E103B70AE4}" type="slidenum">
              <a:rPr lang="pt-BR" sz="1400">
                <a:latin typeface="Arial" charset="0"/>
                <a:cs typeface="Arial" charset="0"/>
              </a:rPr>
              <a:pPr/>
              <a:t>6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152400" y="457200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200" u="sng">
                <a:solidFill>
                  <a:schemeClr val="tx2"/>
                </a:solidFill>
                <a:latin typeface="Arial" charset="0"/>
              </a:rPr>
              <a:t>Mineração, Verificação e Utilização do Modelo</a:t>
            </a:r>
            <a:endParaRPr lang="pt-BR" sz="4000" u="sng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pt-BR" sz="36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pt-BR" sz="36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pt-BR" sz="36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pt-BR" sz="36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pt-BR" sz="36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pt-BR" sz="36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pt-BR" sz="1800"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pt-BR" sz="1800"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pt-BR" sz="1800">
              <a:latin typeface="Arial" charset="0"/>
            </a:endParaRPr>
          </a:p>
        </p:txBody>
      </p:sp>
      <p:sp>
        <p:nvSpPr>
          <p:cNvPr id="1029" name="Rectangle 14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5D91A8F-E83C-1846-8FAE-B40BC3AF985A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03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91AA426-2A34-434B-832F-E486C7D0D1EA}" type="slidenum">
              <a:rPr lang="pt-BR" sz="1400">
                <a:latin typeface="Arial" charset="0"/>
                <a:cs typeface="Arial" charset="0"/>
              </a:rPr>
              <a:pPr/>
              <a:t>7</a:t>
            </a:fld>
            <a:endParaRPr lang="pt-BR" sz="1400">
              <a:latin typeface="Arial" charset="0"/>
              <a:cs typeface="Arial" charset="0"/>
            </a:endParaRPr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90613"/>
              </p:ext>
            </p:extLst>
          </p:nvPr>
        </p:nvGraphicFramePr>
        <p:xfrm>
          <a:off x="1562799" y="1477767"/>
          <a:ext cx="6094601" cy="352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Imagem de bitmap" r:id="rId3" imgW="6114286" imgH="4704762" progId="Paint.Picture">
                  <p:embed/>
                </p:oleObj>
              </mc:Choice>
              <mc:Fallback>
                <p:oleObj name="Imagem de bitmap" r:id="rId3" imgW="6114286" imgH="47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799" y="1477767"/>
                        <a:ext cx="6094601" cy="3521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57200" y="1447800"/>
            <a:ext cx="817880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pt-BR" sz="1400"/>
              <a:t>		</a:t>
            </a:r>
            <a:r>
              <a:rPr lang="pt-BR" sz="1400" u="sng"/>
              <a:t>ID	Salary	Age	Employment	Group</a:t>
            </a:r>
            <a:endParaRPr lang="pt-BR" sz="1400"/>
          </a:p>
          <a:p>
            <a:pPr defTabSz="762000"/>
            <a:r>
              <a:rPr lang="pt-BR" sz="1400"/>
              <a:t>		1	30K	30	Self		B</a:t>
            </a:r>
          </a:p>
          <a:p>
            <a:pPr defTabSz="762000"/>
            <a:r>
              <a:rPr lang="pt-BR" sz="1400"/>
              <a:t>		2 	40K 	35	Industry		B</a:t>
            </a:r>
          </a:p>
          <a:p>
            <a:pPr defTabSz="762000"/>
            <a:r>
              <a:rPr lang="pt-BR" sz="1400"/>
              <a:t>		3	70K	50	Academia		C</a:t>
            </a:r>
          </a:p>
          <a:p>
            <a:pPr defTabSz="762000"/>
            <a:r>
              <a:rPr lang="pt-BR" sz="1400"/>
              <a:t>		4	60K	45	Self		C</a:t>
            </a:r>
          </a:p>
          <a:p>
            <a:pPr defTabSz="762000"/>
            <a:r>
              <a:rPr lang="pt-BR" sz="1400"/>
              <a:t>		5	70K	30	Academia		B</a:t>
            </a:r>
          </a:p>
          <a:p>
            <a:pPr defTabSz="762000"/>
            <a:r>
              <a:rPr lang="pt-BR" sz="1400"/>
              <a:t>		6	60K	35	Industry		B</a:t>
            </a:r>
          </a:p>
          <a:p>
            <a:pPr defTabSz="762000"/>
            <a:r>
              <a:rPr lang="pt-BR" sz="1400"/>
              <a:t>		7	60K	35	Self		A</a:t>
            </a:r>
          </a:p>
          <a:p>
            <a:pPr defTabSz="762000"/>
            <a:r>
              <a:rPr lang="pt-BR" sz="1400"/>
              <a:t>		8	70K	30	Self		A</a:t>
            </a:r>
          </a:p>
          <a:p>
            <a:pPr defTabSz="762000"/>
            <a:r>
              <a:rPr lang="pt-BR" sz="1400"/>
              <a:t>		9	40K	45	Industry		B</a:t>
            </a:r>
          </a:p>
          <a:p>
            <a:pPr defTabSz="762000"/>
            <a:r>
              <a:rPr lang="pt-BR" sz="1400"/>
              <a:t>		10	70K	35	Self		B</a:t>
            </a:r>
          </a:p>
          <a:p>
            <a:pPr defTabSz="762000"/>
            <a:r>
              <a:rPr lang="pt-BR" sz="1400"/>
              <a:t>		11	60K	35	Industry		B</a:t>
            </a:r>
          </a:p>
          <a:p>
            <a:pPr defTabSz="762000"/>
            <a:r>
              <a:rPr lang="pt-BR" sz="1400"/>
              <a:t>		12	70K	30	Industry		B</a:t>
            </a:r>
          </a:p>
          <a:p>
            <a:pPr defTabSz="762000"/>
            <a:r>
              <a:rPr lang="pt-BR" sz="1400"/>
              <a:t>		13 	60K	30	Industry 		A</a:t>
            </a:r>
          </a:p>
          <a:p>
            <a:pPr defTabSz="762000"/>
            <a:r>
              <a:rPr lang="pt-BR" sz="2000"/>
              <a:t>Regras:</a:t>
            </a:r>
          </a:p>
          <a:p>
            <a:pPr defTabSz="762000"/>
            <a:r>
              <a:rPr lang="pt-BR" sz="1600"/>
              <a:t>   (Salary&lt;=50K) =&gt; Group=B						erro: 0%</a:t>
            </a:r>
          </a:p>
          <a:p>
            <a:pPr defTabSz="762000"/>
            <a:r>
              <a:rPr lang="pt-BR" sz="1600"/>
              <a:t>   (Salary&gt;50K) and (Age&lt;=40) and (Employment=Academia) =&gt; Group=B	erro: 0%</a:t>
            </a:r>
          </a:p>
          <a:p>
            <a:pPr defTabSz="762000"/>
            <a:r>
              <a:rPr lang="pt-BR" sz="1600"/>
              <a:t>   (Salary&gt;50K) and (Age&lt;=40) and (Employment=Industry) =&gt; Group=B		erro: 25%</a:t>
            </a:r>
          </a:p>
          <a:p>
            <a:pPr defTabSz="762000"/>
            <a:r>
              <a:rPr lang="pt-BR" sz="1600"/>
              <a:t>   (Salary&gt;50K) and (Age&lt;=40) and (Employment=Self) =&gt; Group=A		erro: 33%</a:t>
            </a:r>
          </a:p>
          <a:p>
            <a:pPr defTabSz="762000"/>
            <a:r>
              <a:rPr lang="pt-BR" sz="1600"/>
              <a:t>   (Salary&gt;50K) and (Age&gt;40) =&gt; Group=C					erro: 0%	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65100" y="495300"/>
            <a:ext cx="862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200" u="sng">
                <a:solidFill>
                  <a:schemeClr val="tx2"/>
                </a:solidFill>
                <a:latin typeface="Arial" charset="0"/>
              </a:rPr>
              <a:t>Taxa de Erro de uma Regra</a:t>
            </a: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37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F8F9A77-9133-1C4A-9A67-88E9C87733F0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843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ABDFB5A-61FB-9F4C-81DE-D01E1FDB7645}" type="slidenum">
              <a:rPr lang="pt-BR" sz="1400">
                <a:latin typeface="Arial" charset="0"/>
                <a:cs typeface="Arial" charset="0"/>
              </a:rPr>
              <a:pPr/>
              <a:t>8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57200" y="1676400"/>
            <a:ext cx="81788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endParaRPr lang="pt-BR" sz="800"/>
          </a:p>
          <a:p>
            <a:pPr defTabSz="762000"/>
            <a:r>
              <a:rPr lang="pt-BR" sz="1400"/>
              <a:t>		</a:t>
            </a:r>
            <a:r>
              <a:rPr lang="pt-BR" sz="1600" u="sng"/>
              <a:t>ID	Salary	Age	Employment	Group</a:t>
            </a:r>
            <a:endParaRPr lang="pt-BR" sz="1600"/>
          </a:p>
          <a:p>
            <a:pPr defTabSz="762000"/>
            <a:r>
              <a:rPr lang="pt-BR" sz="1600"/>
              <a:t>		1	30K	30	Self		B</a:t>
            </a:r>
          </a:p>
          <a:p>
            <a:pPr defTabSz="762000"/>
            <a:r>
              <a:rPr lang="pt-BR" sz="1600"/>
              <a:t>		2 	40K 	35	Industry		B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9	40K	45	Industry		B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r>
              <a:rPr lang="pt-BR" sz="1600"/>
              <a:t>		</a:t>
            </a:r>
          </a:p>
          <a:p>
            <a:pPr defTabSz="762000"/>
            <a:endParaRPr lang="pt-BR" sz="1600"/>
          </a:p>
          <a:p>
            <a:pPr defTabSz="762000"/>
            <a:r>
              <a:rPr lang="pt-BR" sz="1600"/>
              <a:t>Regras:</a:t>
            </a:r>
          </a:p>
          <a:p>
            <a:pPr defTabSz="762000"/>
            <a:endParaRPr lang="pt-BR" sz="1600"/>
          </a:p>
          <a:p>
            <a:pPr defTabSz="762000"/>
            <a:r>
              <a:rPr lang="pt-BR" sz="1600"/>
              <a:t>   (Salary&lt;=50K) =&gt; Group=B						erro: 0%</a:t>
            </a:r>
          </a:p>
          <a:p>
            <a:pPr defTabSz="762000"/>
            <a:r>
              <a:rPr lang="pt-BR" sz="1600"/>
              <a:t>	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04800" y="304800"/>
            <a:ext cx="8534400" cy="586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65100" y="495300"/>
            <a:ext cx="862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pt-BR" sz="3200" u="sng">
                <a:solidFill>
                  <a:schemeClr val="tx2"/>
                </a:solidFill>
                <a:latin typeface="Arial" charset="0"/>
              </a:rPr>
              <a:t>Taxa de Erro de uma Regra</a:t>
            </a:r>
          </a:p>
        </p:txBody>
      </p:sp>
      <p:sp>
        <p:nvSpPr>
          <p:cNvPr id="19461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2D87CA7-EADC-644C-AD02-8ABC3E6F709F}" type="datetime1">
              <a:rPr lang="pt-BR" sz="1400">
                <a:latin typeface="Arial" charset="0"/>
                <a:cs typeface="Arial" charset="0"/>
              </a:rPr>
              <a:pPr/>
              <a:t>01/04/15</a:t>
            </a:fld>
            <a:endParaRPr lang="pt-BR" sz="1400">
              <a:latin typeface="Arial" charset="0"/>
              <a:cs typeface="Arial" charset="0"/>
            </a:endParaRPr>
          </a:p>
        </p:txBody>
      </p:sp>
      <p:sp>
        <p:nvSpPr>
          <p:cNvPr id="1946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E5787D5-D62A-B049-9F9D-B83BEEB7AC50}" type="slidenum">
              <a:rPr lang="pt-BR" sz="1400">
                <a:latin typeface="Arial" charset="0"/>
                <a:cs typeface="Arial" charset="0"/>
              </a:rPr>
              <a:pPr/>
              <a:t>9</a:t>
            </a:fld>
            <a:endParaRPr lang="pt-BR" sz="1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1183</Words>
  <Application>Microsoft Macintosh PowerPoint</Application>
  <PresentationFormat>Apresentação na tela (4:3)</PresentationFormat>
  <Paragraphs>479</Paragraphs>
  <Slides>31</Slides>
  <Notes>28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31</vt:i4>
      </vt:variant>
    </vt:vector>
  </HeadingPairs>
  <TitlesOfParts>
    <vt:vector size="40" baseType="lpstr">
      <vt:lpstr>ＭＳ Ｐゴシック</vt:lpstr>
      <vt:lpstr>Symbol</vt:lpstr>
      <vt:lpstr>Times New Roman</vt:lpstr>
      <vt:lpstr>Wingdings</vt:lpstr>
      <vt:lpstr>Arial</vt:lpstr>
      <vt:lpstr>Estrutura padrão</vt:lpstr>
      <vt:lpstr>Imagem de bitmap</vt:lpstr>
      <vt:lpstr>Equation</vt:lpstr>
      <vt:lpstr>Foto do Photo Editor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Banco de dados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 </dc:title>
  <dc:creator>Professor</dc:creator>
  <cp:lastModifiedBy>Aydano Pamponet Machado</cp:lastModifiedBy>
  <cp:revision>70</cp:revision>
  <dcterms:created xsi:type="dcterms:W3CDTF">2005-04-14T13:46:44Z</dcterms:created>
  <dcterms:modified xsi:type="dcterms:W3CDTF">2015-04-01T20:39:48Z</dcterms:modified>
</cp:coreProperties>
</file>