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146" autoAdjust="0"/>
  </p:normalViewPr>
  <p:slideViewPr>
    <p:cSldViewPr snapToObjects="1">
      <p:cViewPr varScale="1">
        <p:scale>
          <a:sx n="101" d="100"/>
          <a:sy n="101" d="100"/>
        </p:scale>
        <p:origin x="1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4E539-3412-4F43-85AC-BCC44E60E64F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6392566-5853-442C-9558-8F28D37DD098}">
      <dgm:prSet phldrT="[Texto]" custT="1"/>
      <dgm:spPr/>
      <dgm:t>
        <a:bodyPr/>
        <a:lstStyle/>
        <a:p>
          <a:pPr algn="ctr"/>
          <a:r>
            <a:rPr lang="pt-BR" sz="1200" dirty="0">
              <a:latin typeface="Times New Roman" pitchFamily="18" charset="0"/>
              <a:cs typeface="Times New Roman" pitchFamily="18" charset="0"/>
            </a:rPr>
            <a:t>1. Ambiente</a:t>
          </a:r>
        </a:p>
      </dgm:t>
    </dgm:pt>
    <dgm:pt modelId="{CD35A726-2F48-49E5-969C-6FAA2B896A40}" type="parTrans" cxnId="{8BD4D56E-7613-44B0-86EC-61066C4BEB44}">
      <dgm:prSet/>
      <dgm:spPr/>
      <dgm:t>
        <a:bodyPr/>
        <a:lstStyle/>
        <a:p>
          <a:pPr algn="ctr"/>
          <a:endParaRPr lang="pt-BR" sz="1200"/>
        </a:p>
      </dgm:t>
    </dgm:pt>
    <dgm:pt modelId="{D4440558-9FF5-4BA0-BDA9-36205D537916}" type="sibTrans" cxnId="{8BD4D56E-7613-44B0-86EC-61066C4BEB44}">
      <dgm:prSet/>
      <dgm:spPr/>
      <dgm:t>
        <a:bodyPr/>
        <a:lstStyle/>
        <a:p>
          <a:pPr algn="ctr"/>
          <a:endParaRPr lang="pt-BR" sz="1200"/>
        </a:p>
      </dgm:t>
    </dgm:pt>
    <dgm:pt modelId="{1724E9FC-7A7F-43FE-BAD1-D2B8FAF113CF}">
      <dgm:prSet phldrT="[Texto]" custT="1"/>
      <dgm:spPr/>
      <dgm:t>
        <a:bodyPr/>
        <a:lstStyle/>
        <a:p>
          <a:pPr algn="ctr"/>
          <a:r>
            <a:rPr lang="pt-BR" sz="1200" b="1" dirty="0">
              <a:latin typeface="Times New Roman" pitchFamily="18" charset="0"/>
              <a:cs typeface="Times New Roman" pitchFamily="18" charset="0"/>
            </a:rPr>
            <a:t>2. Elemento de aprendizagem</a:t>
          </a:r>
        </a:p>
      </dgm:t>
    </dgm:pt>
    <dgm:pt modelId="{A399BAB4-CAB7-4CED-A96A-A2FA530F8836}" type="parTrans" cxnId="{6A477521-6467-47EC-9D03-3C9FA21AFAEB}">
      <dgm:prSet/>
      <dgm:spPr/>
      <dgm:t>
        <a:bodyPr/>
        <a:lstStyle/>
        <a:p>
          <a:pPr algn="ctr"/>
          <a:endParaRPr lang="pt-BR" sz="1200"/>
        </a:p>
      </dgm:t>
    </dgm:pt>
    <dgm:pt modelId="{F18DD125-FA9E-4293-B196-C05FC8C2EBB6}" type="sibTrans" cxnId="{6A477521-6467-47EC-9D03-3C9FA21AFAEB}">
      <dgm:prSet/>
      <dgm:spPr/>
      <dgm:t>
        <a:bodyPr/>
        <a:lstStyle/>
        <a:p>
          <a:pPr algn="ctr"/>
          <a:endParaRPr lang="pt-BR" sz="1200"/>
        </a:p>
      </dgm:t>
    </dgm:pt>
    <dgm:pt modelId="{15BD7857-0F08-440D-B338-61DC1AC3DDA4}">
      <dgm:prSet phldrT="[Texto]" custT="1"/>
      <dgm:spPr/>
      <dgm:t>
        <a:bodyPr/>
        <a:lstStyle/>
        <a:p>
          <a:pPr algn="ctr"/>
          <a:r>
            <a:rPr lang="pt-BR" sz="1200" dirty="0">
              <a:latin typeface="Times New Roman" pitchFamily="18" charset="0"/>
              <a:cs typeface="Times New Roman" pitchFamily="18" charset="0"/>
            </a:rPr>
            <a:t>3. Base de conhecimento</a:t>
          </a:r>
        </a:p>
      </dgm:t>
    </dgm:pt>
    <dgm:pt modelId="{9C93888C-C270-4114-932F-689D4B7D1473}" type="parTrans" cxnId="{A76B2DAE-A894-4986-9FA7-65ABF4669A21}">
      <dgm:prSet/>
      <dgm:spPr/>
      <dgm:t>
        <a:bodyPr/>
        <a:lstStyle/>
        <a:p>
          <a:pPr algn="ctr"/>
          <a:endParaRPr lang="pt-BR" sz="1200"/>
        </a:p>
      </dgm:t>
    </dgm:pt>
    <dgm:pt modelId="{8D2A6343-7C84-4694-B93B-AC5F091EA4DE}" type="sibTrans" cxnId="{A76B2DAE-A894-4986-9FA7-65ABF4669A21}">
      <dgm:prSet/>
      <dgm:spPr/>
      <dgm:t>
        <a:bodyPr/>
        <a:lstStyle/>
        <a:p>
          <a:pPr algn="ctr"/>
          <a:endParaRPr lang="pt-BR" sz="1200"/>
        </a:p>
      </dgm:t>
    </dgm:pt>
    <dgm:pt modelId="{34A34670-088C-4E5F-9B66-BD31E8384973}">
      <dgm:prSet phldrT="[Texto]" custT="1"/>
      <dgm:spPr/>
      <dgm:t>
        <a:bodyPr/>
        <a:lstStyle/>
        <a:p>
          <a:pPr algn="ctr"/>
          <a:r>
            <a:rPr lang="pt-BR" sz="1200" dirty="0">
              <a:latin typeface="Times New Roman" pitchFamily="18" charset="0"/>
              <a:cs typeface="Times New Roman" pitchFamily="18" charset="0"/>
            </a:rPr>
            <a:t>4. Elemento de Desempenho</a:t>
          </a:r>
        </a:p>
      </dgm:t>
    </dgm:pt>
    <dgm:pt modelId="{6A621384-B447-4683-8BED-155FF21CE7F1}" type="parTrans" cxnId="{6740C8F6-B568-4FAD-BDD3-E6FDA8D3AC68}">
      <dgm:prSet/>
      <dgm:spPr/>
      <dgm:t>
        <a:bodyPr/>
        <a:lstStyle/>
        <a:p>
          <a:pPr algn="ctr"/>
          <a:endParaRPr lang="pt-BR" sz="1200"/>
        </a:p>
      </dgm:t>
    </dgm:pt>
    <dgm:pt modelId="{A3FEEB21-9380-4795-9069-6BF385AB8BA4}" type="sibTrans" cxnId="{6740C8F6-B568-4FAD-BDD3-E6FDA8D3AC68}">
      <dgm:prSet/>
      <dgm:spPr/>
      <dgm:t>
        <a:bodyPr/>
        <a:lstStyle/>
        <a:p>
          <a:pPr algn="ctr"/>
          <a:endParaRPr lang="pt-BR" sz="1200"/>
        </a:p>
      </dgm:t>
    </dgm:pt>
    <dgm:pt modelId="{BBD44EF0-C4D0-4938-95FD-B48F7A41B50D}" type="pres">
      <dgm:prSet presAssocID="{36D4E539-3412-4F43-85AC-BCC44E60E64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00775D-66A8-426C-84AD-3F7153F7141A}" type="pres">
      <dgm:prSet presAssocID="{F6392566-5853-442C-9558-8F28D37DD098}" presName="dummy" presStyleCnt="0"/>
      <dgm:spPr/>
    </dgm:pt>
    <dgm:pt modelId="{FB1B980A-3523-4CDD-B1FC-3E47AB0E246F}" type="pres">
      <dgm:prSet presAssocID="{F6392566-5853-442C-9558-8F28D37DD09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BB7F62-E464-4EB3-ADEF-BA312EBBC536}" type="pres">
      <dgm:prSet presAssocID="{D4440558-9FF5-4BA0-BDA9-36205D537916}" presName="sibTrans" presStyleLbl="node1" presStyleIdx="0" presStyleCnt="4"/>
      <dgm:spPr/>
      <dgm:t>
        <a:bodyPr/>
        <a:lstStyle/>
        <a:p>
          <a:endParaRPr lang="pt-BR"/>
        </a:p>
      </dgm:t>
    </dgm:pt>
    <dgm:pt modelId="{6DE1C799-19FB-47B3-AD81-5CE7D81BEDA0}" type="pres">
      <dgm:prSet presAssocID="{1724E9FC-7A7F-43FE-BAD1-D2B8FAF113CF}" presName="dummy" presStyleCnt="0"/>
      <dgm:spPr/>
    </dgm:pt>
    <dgm:pt modelId="{BD4E7845-2110-49BB-AB77-9C21A5B9DFC5}" type="pres">
      <dgm:prSet presAssocID="{1724E9FC-7A7F-43FE-BAD1-D2B8FAF113CF}" presName="node" presStyleLbl="revTx" presStyleIdx="1" presStyleCnt="4" custScaleX="1047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14937B-1321-46C9-AD5B-5DCB6921E94E}" type="pres">
      <dgm:prSet presAssocID="{F18DD125-FA9E-4293-B196-C05FC8C2EBB6}" presName="sibTrans" presStyleLbl="node1" presStyleIdx="1" presStyleCnt="4"/>
      <dgm:spPr/>
      <dgm:t>
        <a:bodyPr/>
        <a:lstStyle/>
        <a:p>
          <a:endParaRPr lang="pt-BR"/>
        </a:p>
      </dgm:t>
    </dgm:pt>
    <dgm:pt modelId="{3001DC95-3E41-46B2-BA20-971BC03BF043}" type="pres">
      <dgm:prSet presAssocID="{15BD7857-0F08-440D-B338-61DC1AC3DDA4}" presName="dummy" presStyleCnt="0"/>
      <dgm:spPr/>
    </dgm:pt>
    <dgm:pt modelId="{F3F07ED9-3DA4-41D2-B642-A27A0EB42247}" type="pres">
      <dgm:prSet presAssocID="{15BD7857-0F08-440D-B338-61DC1AC3DDA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EC61B2-0BFF-484A-8659-AF205A1008CA}" type="pres">
      <dgm:prSet presAssocID="{8D2A6343-7C84-4694-B93B-AC5F091EA4DE}" presName="sibTrans" presStyleLbl="node1" presStyleIdx="2" presStyleCnt="4"/>
      <dgm:spPr/>
      <dgm:t>
        <a:bodyPr/>
        <a:lstStyle/>
        <a:p>
          <a:endParaRPr lang="pt-BR"/>
        </a:p>
      </dgm:t>
    </dgm:pt>
    <dgm:pt modelId="{3F1FF771-FF44-471F-90BB-B67622B9A3E9}" type="pres">
      <dgm:prSet presAssocID="{34A34670-088C-4E5F-9B66-BD31E8384973}" presName="dummy" presStyleCnt="0"/>
      <dgm:spPr/>
    </dgm:pt>
    <dgm:pt modelId="{160805B5-3F38-4D3B-BBDE-366E76E17A85}" type="pres">
      <dgm:prSet presAssocID="{34A34670-088C-4E5F-9B66-BD31E8384973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E1153-45F7-4E11-983E-E983E28C325C}" type="pres">
      <dgm:prSet presAssocID="{A3FEEB21-9380-4795-9069-6BF385AB8BA4}" presName="sibTrans" presStyleLbl="node1" presStyleIdx="3" presStyleCnt="4"/>
      <dgm:spPr/>
      <dgm:t>
        <a:bodyPr/>
        <a:lstStyle/>
        <a:p>
          <a:endParaRPr lang="pt-BR"/>
        </a:p>
      </dgm:t>
    </dgm:pt>
  </dgm:ptLst>
  <dgm:cxnLst>
    <dgm:cxn modelId="{BB2ED10A-41C3-B54E-BB6A-406993329597}" type="presOf" srcId="{1724E9FC-7A7F-43FE-BAD1-D2B8FAF113CF}" destId="{BD4E7845-2110-49BB-AB77-9C21A5B9DFC5}" srcOrd="0" destOrd="0" presId="urn:microsoft.com/office/officeart/2005/8/layout/cycle1"/>
    <dgm:cxn modelId="{CC0576AE-BE9E-9140-BE4E-D076C5F73CEA}" type="presOf" srcId="{D4440558-9FF5-4BA0-BDA9-36205D537916}" destId="{46BB7F62-E464-4EB3-ADEF-BA312EBBC536}" srcOrd="0" destOrd="0" presId="urn:microsoft.com/office/officeart/2005/8/layout/cycle1"/>
    <dgm:cxn modelId="{B33A2C83-4CCB-3646-AE54-5A5B83320E95}" type="presOf" srcId="{36D4E539-3412-4F43-85AC-BCC44E60E64F}" destId="{BBD44EF0-C4D0-4938-95FD-B48F7A41B50D}" srcOrd="0" destOrd="0" presId="urn:microsoft.com/office/officeart/2005/8/layout/cycle1"/>
    <dgm:cxn modelId="{6740C8F6-B568-4FAD-BDD3-E6FDA8D3AC68}" srcId="{36D4E539-3412-4F43-85AC-BCC44E60E64F}" destId="{34A34670-088C-4E5F-9B66-BD31E8384973}" srcOrd="3" destOrd="0" parTransId="{6A621384-B447-4683-8BED-155FF21CE7F1}" sibTransId="{A3FEEB21-9380-4795-9069-6BF385AB8BA4}"/>
    <dgm:cxn modelId="{6A477521-6467-47EC-9D03-3C9FA21AFAEB}" srcId="{36D4E539-3412-4F43-85AC-BCC44E60E64F}" destId="{1724E9FC-7A7F-43FE-BAD1-D2B8FAF113CF}" srcOrd="1" destOrd="0" parTransId="{A399BAB4-CAB7-4CED-A96A-A2FA530F8836}" sibTransId="{F18DD125-FA9E-4293-B196-C05FC8C2EBB6}"/>
    <dgm:cxn modelId="{FF8B04AB-0F45-9948-9807-2900BC3C684C}" type="presOf" srcId="{8D2A6343-7C84-4694-B93B-AC5F091EA4DE}" destId="{79EC61B2-0BFF-484A-8659-AF205A1008CA}" srcOrd="0" destOrd="0" presId="urn:microsoft.com/office/officeart/2005/8/layout/cycle1"/>
    <dgm:cxn modelId="{B08E5E35-AFED-2941-82F4-C47079F6BC04}" type="presOf" srcId="{15BD7857-0F08-440D-B338-61DC1AC3DDA4}" destId="{F3F07ED9-3DA4-41D2-B642-A27A0EB42247}" srcOrd="0" destOrd="0" presId="urn:microsoft.com/office/officeart/2005/8/layout/cycle1"/>
    <dgm:cxn modelId="{5EBF2D34-B237-3D48-9286-8AEEEFD624BF}" type="presOf" srcId="{F18DD125-FA9E-4293-B196-C05FC8C2EBB6}" destId="{7214937B-1321-46C9-AD5B-5DCB6921E94E}" srcOrd="0" destOrd="0" presId="urn:microsoft.com/office/officeart/2005/8/layout/cycle1"/>
    <dgm:cxn modelId="{8BD4D56E-7613-44B0-86EC-61066C4BEB44}" srcId="{36D4E539-3412-4F43-85AC-BCC44E60E64F}" destId="{F6392566-5853-442C-9558-8F28D37DD098}" srcOrd="0" destOrd="0" parTransId="{CD35A726-2F48-49E5-969C-6FAA2B896A40}" sibTransId="{D4440558-9FF5-4BA0-BDA9-36205D537916}"/>
    <dgm:cxn modelId="{E7ED6285-9982-5744-932B-B79E28359C4A}" type="presOf" srcId="{34A34670-088C-4E5F-9B66-BD31E8384973}" destId="{160805B5-3F38-4D3B-BBDE-366E76E17A85}" srcOrd="0" destOrd="0" presId="urn:microsoft.com/office/officeart/2005/8/layout/cycle1"/>
    <dgm:cxn modelId="{A76B2DAE-A894-4986-9FA7-65ABF4669A21}" srcId="{36D4E539-3412-4F43-85AC-BCC44E60E64F}" destId="{15BD7857-0F08-440D-B338-61DC1AC3DDA4}" srcOrd="2" destOrd="0" parTransId="{9C93888C-C270-4114-932F-689D4B7D1473}" sibTransId="{8D2A6343-7C84-4694-B93B-AC5F091EA4DE}"/>
    <dgm:cxn modelId="{FC3C2E8F-E156-344C-9E0B-09633FC6554B}" type="presOf" srcId="{A3FEEB21-9380-4795-9069-6BF385AB8BA4}" destId="{B8EE1153-45F7-4E11-983E-E983E28C325C}" srcOrd="0" destOrd="0" presId="urn:microsoft.com/office/officeart/2005/8/layout/cycle1"/>
    <dgm:cxn modelId="{3C4652E9-3D72-674B-BD2C-EA3E8C670A68}" type="presOf" srcId="{F6392566-5853-442C-9558-8F28D37DD098}" destId="{FB1B980A-3523-4CDD-B1FC-3E47AB0E246F}" srcOrd="0" destOrd="0" presId="urn:microsoft.com/office/officeart/2005/8/layout/cycle1"/>
    <dgm:cxn modelId="{70B22698-1F5A-5645-834B-EAE377C3CB6D}" type="presParOf" srcId="{BBD44EF0-C4D0-4938-95FD-B48F7A41B50D}" destId="{0600775D-66A8-426C-84AD-3F7153F7141A}" srcOrd="0" destOrd="0" presId="urn:microsoft.com/office/officeart/2005/8/layout/cycle1"/>
    <dgm:cxn modelId="{21976538-2DA7-3445-BFF8-BB86176ED4A6}" type="presParOf" srcId="{BBD44EF0-C4D0-4938-95FD-B48F7A41B50D}" destId="{FB1B980A-3523-4CDD-B1FC-3E47AB0E246F}" srcOrd="1" destOrd="0" presId="urn:microsoft.com/office/officeart/2005/8/layout/cycle1"/>
    <dgm:cxn modelId="{B3380B64-E4F3-6542-A498-872848FE10BE}" type="presParOf" srcId="{BBD44EF0-C4D0-4938-95FD-B48F7A41B50D}" destId="{46BB7F62-E464-4EB3-ADEF-BA312EBBC536}" srcOrd="2" destOrd="0" presId="urn:microsoft.com/office/officeart/2005/8/layout/cycle1"/>
    <dgm:cxn modelId="{2BF29328-02B8-5B40-8BC0-7E8FC44FFC0A}" type="presParOf" srcId="{BBD44EF0-C4D0-4938-95FD-B48F7A41B50D}" destId="{6DE1C799-19FB-47B3-AD81-5CE7D81BEDA0}" srcOrd="3" destOrd="0" presId="urn:microsoft.com/office/officeart/2005/8/layout/cycle1"/>
    <dgm:cxn modelId="{EE47C089-FAA5-C746-876D-4F7A857F5ED5}" type="presParOf" srcId="{BBD44EF0-C4D0-4938-95FD-B48F7A41B50D}" destId="{BD4E7845-2110-49BB-AB77-9C21A5B9DFC5}" srcOrd="4" destOrd="0" presId="urn:microsoft.com/office/officeart/2005/8/layout/cycle1"/>
    <dgm:cxn modelId="{2E0F84BB-9CE4-4941-9C34-D09DDE2A8AEC}" type="presParOf" srcId="{BBD44EF0-C4D0-4938-95FD-B48F7A41B50D}" destId="{7214937B-1321-46C9-AD5B-5DCB6921E94E}" srcOrd="5" destOrd="0" presId="urn:microsoft.com/office/officeart/2005/8/layout/cycle1"/>
    <dgm:cxn modelId="{D88F1C8F-9A8C-E34F-B3B7-1466B83B7310}" type="presParOf" srcId="{BBD44EF0-C4D0-4938-95FD-B48F7A41B50D}" destId="{3001DC95-3E41-46B2-BA20-971BC03BF043}" srcOrd="6" destOrd="0" presId="urn:microsoft.com/office/officeart/2005/8/layout/cycle1"/>
    <dgm:cxn modelId="{E37B5123-8998-B94D-8AFC-014E9781780D}" type="presParOf" srcId="{BBD44EF0-C4D0-4938-95FD-B48F7A41B50D}" destId="{F3F07ED9-3DA4-41D2-B642-A27A0EB42247}" srcOrd="7" destOrd="0" presId="urn:microsoft.com/office/officeart/2005/8/layout/cycle1"/>
    <dgm:cxn modelId="{F7296615-ED0B-E549-9C33-3738EAC79AC9}" type="presParOf" srcId="{BBD44EF0-C4D0-4938-95FD-B48F7A41B50D}" destId="{79EC61B2-0BFF-484A-8659-AF205A1008CA}" srcOrd="8" destOrd="0" presId="urn:microsoft.com/office/officeart/2005/8/layout/cycle1"/>
    <dgm:cxn modelId="{140DDB87-9412-E348-ACAC-1A4CF32FE86D}" type="presParOf" srcId="{BBD44EF0-C4D0-4938-95FD-B48F7A41B50D}" destId="{3F1FF771-FF44-471F-90BB-B67622B9A3E9}" srcOrd="9" destOrd="0" presId="urn:microsoft.com/office/officeart/2005/8/layout/cycle1"/>
    <dgm:cxn modelId="{83DF8B12-6882-FD47-9D9B-EFA19270BE10}" type="presParOf" srcId="{BBD44EF0-C4D0-4938-95FD-B48F7A41B50D}" destId="{160805B5-3F38-4D3B-BBDE-366E76E17A85}" srcOrd="10" destOrd="0" presId="urn:microsoft.com/office/officeart/2005/8/layout/cycle1"/>
    <dgm:cxn modelId="{9BD35D0F-7435-E34E-9667-2D4A51D5ABE3}" type="presParOf" srcId="{BBD44EF0-C4D0-4938-95FD-B48F7A41B50D}" destId="{B8EE1153-45F7-4E11-983E-E983E28C325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B980A-3523-4CDD-B1FC-3E47AB0E246F}">
      <dsp:nvSpPr>
        <dsp:cNvPr id="0" name=""/>
        <dsp:cNvSpPr/>
      </dsp:nvSpPr>
      <dsp:spPr>
        <a:xfrm>
          <a:off x="3139645" y="57292"/>
          <a:ext cx="910747" cy="910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Times New Roman" pitchFamily="18" charset="0"/>
              <a:cs typeface="Times New Roman" pitchFamily="18" charset="0"/>
            </a:rPr>
            <a:t>1. Ambiente</a:t>
          </a:r>
        </a:p>
      </dsp:txBody>
      <dsp:txXfrm>
        <a:off x="3139645" y="57292"/>
        <a:ext cx="910747" cy="910747"/>
      </dsp:txXfrm>
    </dsp:sp>
    <dsp:sp modelId="{46BB7F62-E464-4EB3-ADEF-BA312EBBC536}">
      <dsp:nvSpPr>
        <dsp:cNvPr id="0" name=""/>
        <dsp:cNvSpPr/>
      </dsp:nvSpPr>
      <dsp:spPr>
        <a:xfrm>
          <a:off x="1535910" y="-6"/>
          <a:ext cx="2571780" cy="2571780"/>
        </a:xfrm>
        <a:prstGeom prst="circularArrow">
          <a:avLst>
            <a:gd name="adj1" fmla="val 6906"/>
            <a:gd name="adj2" fmla="val 465629"/>
            <a:gd name="adj3" fmla="val 548248"/>
            <a:gd name="adj4" fmla="val 20586122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4E7845-2110-49BB-AB77-9C21A5B9DFC5}">
      <dsp:nvSpPr>
        <dsp:cNvPr id="0" name=""/>
        <dsp:cNvSpPr/>
      </dsp:nvSpPr>
      <dsp:spPr>
        <a:xfrm>
          <a:off x="3118069" y="1603728"/>
          <a:ext cx="953898" cy="910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>
              <a:latin typeface="Times New Roman" pitchFamily="18" charset="0"/>
              <a:cs typeface="Times New Roman" pitchFamily="18" charset="0"/>
            </a:rPr>
            <a:t>2. Elemento de aprendizagem</a:t>
          </a:r>
        </a:p>
      </dsp:txBody>
      <dsp:txXfrm>
        <a:off x="3118069" y="1603728"/>
        <a:ext cx="953898" cy="910747"/>
      </dsp:txXfrm>
    </dsp:sp>
    <dsp:sp modelId="{7214937B-1321-46C9-AD5B-5DCB6921E94E}">
      <dsp:nvSpPr>
        <dsp:cNvPr id="0" name=""/>
        <dsp:cNvSpPr/>
      </dsp:nvSpPr>
      <dsp:spPr>
        <a:xfrm>
          <a:off x="1535910" y="-6"/>
          <a:ext cx="2571780" cy="2571780"/>
        </a:xfrm>
        <a:prstGeom prst="circularArrow">
          <a:avLst>
            <a:gd name="adj1" fmla="val 6906"/>
            <a:gd name="adj2" fmla="val 465629"/>
            <a:gd name="adj3" fmla="val 5948248"/>
            <a:gd name="adj4" fmla="val 4456797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F07ED9-3DA4-41D2-B642-A27A0EB42247}">
      <dsp:nvSpPr>
        <dsp:cNvPr id="0" name=""/>
        <dsp:cNvSpPr/>
      </dsp:nvSpPr>
      <dsp:spPr>
        <a:xfrm>
          <a:off x="1593209" y="1603728"/>
          <a:ext cx="910747" cy="910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Times New Roman" pitchFamily="18" charset="0"/>
              <a:cs typeface="Times New Roman" pitchFamily="18" charset="0"/>
            </a:rPr>
            <a:t>3. Base de conhecimento</a:t>
          </a:r>
        </a:p>
      </dsp:txBody>
      <dsp:txXfrm>
        <a:off x="1593209" y="1603728"/>
        <a:ext cx="910747" cy="910747"/>
      </dsp:txXfrm>
    </dsp:sp>
    <dsp:sp modelId="{79EC61B2-0BFF-484A-8659-AF205A1008CA}">
      <dsp:nvSpPr>
        <dsp:cNvPr id="0" name=""/>
        <dsp:cNvSpPr/>
      </dsp:nvSpPr>
      <dsp:spPr>
        <a:xfrm>
          <a:off x="1535910" y="-6"/>
          <a:ext cx="2571780" cy="2571780"/>
        </a:xfrm>
        <a:prstGeom prst="circularArrow">
          <a:avLst>
            <a:gd name="adj1" fmla="val 6906"/>
            <a:gd name="adj2" fmla="val 465629"/>
            <a:gd name="adj3" fmla="val 11348248"/>
            <a:gd name="adj4" fmla="val 9786122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0805B5-3F38-4D3B-BBDE-366E76E17A85}">
      <dsp:nvSpPr>
        <dsp:cNvPr id="0" name=""/>
        <dsp:cNvSpPr/>
      </dsp:nvSpPr>
      <dsp:spPr>
        <a:xfrm>
          <a:off x="1593209" y="57292"/>
          <a:ext cx="910747" cy="910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Times New Roman" pitchFamily="18" charset="0"/>
              <a:cs typeface="Times New Roman" pitchFamily="18" charset="0"/>
            </a:rPr>
            <a:t>4. Elemento de Desempenho</a:t>
          </a:r>
        </a:p>
      </dsp:txBody>
      <dsp:txXfrm>
        <a:off x="1593209" y="57292"/>
        <a:ext cx="910747" cy="910747"/>
      </dsp:txXfrm>
    </dsp:sp>
    <dsp:sp modelId="{B8EE1153-45F7-4E11-983E-E983E28C325C}">
      <dsp:nvSpPr>
        <dsp:cNvPr id="0" name=""/>
        <dsp:cNvSpPr/>
      </dsp:nvSpPr>
      <dsp:spPr>
        <a:xfrm>
          <a:off x="1535910" y="-6"/>
          <a:ext cx="2571780" cy="2571780"/>
        </a:xfrm>
        <a:prstGeom prst="circularArrow">
          <a:avLst>
            <a:gd name="adj1" fmla="val 6906"/>
            <a:gd name="adj2" fmla="val 465629"/>
            <a:gd name="adj3" fmla="val 16748248"/>
            <a:gd name="adj4" fmla="val 15186122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F473-F339-3441-B955-787CBB70D3A6}" type="datetimeFigureOut">
              <a:rPr lang="pt-BR" smtClean="0"/>
              <a:t>07/10/15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D5CBE-A5AE-BD4C-9EC9-10BEF395246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08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5C74-5778-4E49-BA3F-4347BA120058}" type="datetimeFigureOut">
              <a:rPr lang="pt-BR" smtClean="0"/>
              <a:t>07/10/15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F4238-125B-C546-BF56-F48AE01166F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019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Desde que os computadores foram inventados temos nos perguntado:</a:t>
            </a:r>
          </a:p>
          <a:p>
            <a:pPr eaLnBrk="1" hangingPunct="1"/>
            <a:r>
              <a:rPr lang="pt-BR" dirty="0" smtClean="0"/>
              <a:t>“Eles são capazes de aprender?”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Se pudéssemos programá-los para aprender –para se aperfeiçoar automaticamente com a experiência –o impacto seria surpreendente.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Infelizmente ainda não sabemos como fazer computadores aprender de uma maneira similar a maneira como os humanos aprendem.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Entretanto, foram desenvolvidos algoritmos que são eficientes em certos tipos de tarefas de aprendizagem e um entendimento teórico de aprendizagem está começando a surgir.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F4238-125B-C546-BF56-F48AE01166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836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9ED62-9483-7342-9E06-D38C1B908C0E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29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BEA7B-874A-404A-BD3A-328975657DAA}" type="slidenum">
              <a:rPr lang="pt-BR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46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Treinamento / recall / validação cruzada / overfitting / underfitting /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DF15-79FE-AF44-ABD3-FBE5DD8B5CA8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6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Clusterização e Classificação</a:t>
            </a:r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FC533-D06F-044B-9664-86C18D18A3DF}" type="slidenum">
              <a:rPr lang="pt-BR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60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Definição de Vizinhança:</a:t>
            </a:r>
          </a:p>
          <a:p>
            <a:pPr eaLnBrk="1" hangingPunct="1"/>
            <a:r>
              <a:rPr lang="pt-BR"/>
              <a:t>– se Nc(t) for pequena inicialmente, o mapa</a:t>
            </a:r>
          </a:p>
          <a:p>
            <a:pPr eaLnBrk="1" hangingPunct="1"/>
            <a:r>
              <a:rPr lang="pt-BR"/>
              <a:t>não se ordenará globalmente;</a:t>
            </a:r>
          </a:p>
          <a:p>
            <a:pPr eaLnBrk="1" hangingPunct="1"/>
            <a:r>
              <a:rPr lang="pt-BR"/>
              <a:t>– Nc(t) deve ser grande inicialmente e ir</a:t>
            </a:r>
          </a:p>
          <a:p>
            <a:pPr eaLnBrk="1" hangingPunct="1"/>
            <a:r>
              <a:rPr lang="pt-BR"/>
              <a:t>diminuindo com o tempo;</a:t>
            </a:r>
          </a:p>
          <a:p>
            <a:pPr eaLnBrk="1" hangingPunct="1"/>
            <a:r>
              <a:rPr lang="pt-BR"/>
              <a:t>• Nc(0) pode ser maior que a metade do diâmetro</a:t>
            </a:r>
          </a:p>
          <a:p>
            <a:pPr eaLnBrk="1" hangingPunct="1"/>
            <a:r>
              <a:rPr lang="pt-BR"/>
              <a:t>da rede!</a:t>
            </a: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D643D-DD53-184F-8329-EF849C44CCBF}" type="slidenum">
              <a:rPr lang="pt-BR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5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b="1"/>
              <a:t>SL</a:t>
            </a:r>
          </a:p>
          <a:p>
            <a:pPr eaLnBrk="1" hangingPunct="1"/>
            <a:r>
              <a:rPr lang="pt-BR"/>
              <a:t>Aprendizado a partir de padrões entrada-saída.</a:t>
            </a:r>
          </a:p>
          <a:p>
            <a:pPr eaLnBrk="1" hangingPunct="1"/>
            <a:r>
              <a:rPr lang="pt-BR"/>
              <a:t> Baseado em minimizar um erro.</a:t>
            </a:r>
          </a:p>
          <a:p>
            <a:pPr eaLnBrk="1" hangingPunct="1"/>
            <a:r>
              <a:rPr lang="pt-BR"/>
              <a:t> Busca limitada ao valores dos padrões padrões entrada-saída</a:t>
            </a:r>
          </a:p>
          <a:p>
            <a:pPr eaLnBrk="1" hangingPunct="1"/>
            <a:r>
              <a:rPr lang="pt-BR"/>
              <a:t> Orientado a aproximação de função</a:t>
            </a:r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1D695-7B9A-1947-A2E8-8C08BF4AA6C6}" type="slidenum">
              <a:rPr lang="pt-BR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5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Percepções do ambiente.</a:t>
            </a:r>
          </a:p>
          <a:p>
            <a:pPr eaLnBrk="1" hangingPunct="1"/>
            <a:r>
              <a:rPr lang="pt-BR"/>
              <a:t>Atua no ambiente.</a:t>
            </a:r>
          </a:p>
          <a:p>
            <a:pPr eaLnBrk="1" hangingPunct="1"/>
            <a:r>
              <a:rPr lang="pt-BR"/>
              <a:t>Recebe o reforço da ação executada.</a:t>
            </a: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22AE5-BB54-7741-B51F-03A94492826C}" type="slidenum">
              <a:rPr lang="pt-BR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1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E7628-EA72-7B41-9DC0-E885FA8287C1}" type="slidenum">
              <a:rPr lang="pt-BR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8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BD510-554B-2242-9488-66C7F50213DA}" type="slidenum">
              <a:rPr lang="pt-BR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22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AE249-B9AC-DB4D-8589-640F2CC7980D}" type="slidenum">
              <a:rPr lang="pt-BR"/>
              <a:pPr/>
              <a:t>20</a:t>
            </a:fld>
            <a:endParaRPr lang="pt-B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Aprender significa “mudar para fazer melhor”(de acordo com um dado critério) quando uma situação similar acontecer.</a:t>
            </a:r>
          </a:p>
          <a:p>
            <a:pPr eaLnBrk="1" hangingPunct="1"/>
            <a:endParaRPr lang="pt-BR"/>
          </a:p>
          <a:p>
            <a:pPr eaLnBrk="1" hangingPunct="1"/>
            <a:r>
              <a:rPr lang="pt-BR"/>
              <a:t>Aprendizagem, não é “</a:t>
            </a:r>
            <a:r>
              <a:rPr lang="pt-BR" i="1"/>
              <a:t>memorizar”. Qualquer computador pode “memorizar”, a dificuldade é em “generalizar”um comportamento para uma nova situação.</a:t>
            </a:r>
            <a:endParaRPr 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26CEC-FE00-FC49-9A19-622E2165F205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673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A6303-13EA-224B-B262-BDF8CE6FD076}" type="slidenum">
              <a:rPr lang="pt-BR"/>
              <a:pPr/>
              <a:t>21</a:t>
            </a:fld>
            <a:endParaRPr lang="pt-B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66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A1174-8E01-484F-B9F0-A6E3A68523BA}" type="slidenum">
              <a:rPr lang="pt-BR"/>
              <a:pPr/>
              <a:t>22</a:t>
            </a:fld>
            <a:endParaRPr lang="pt-B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43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86BF-048A-EB4F-A24C-FBBF7E2A19DE}" type="slidenum">
              <a:rPr lang="pt-BR"/>
              <a:pPr/>
              <a:t>23</a:t>
            </a:fld>
            <a:endParaRPr lang="pt-B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022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19915-663E-264E-A2DA-AA794524C5C7}" type="slidenum">
              <a:rPr lang="pt-BR"/>
              <a:pPr/>
              <a:t>24</a:t>
            </a:fld>
            <a:endParaRPr lang="pt-B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4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9F9E2-F322-4D4A-9416-FCA84EB0F01F}" type="slidenum">
              <a:rPr lang="pt-BR"/>
              <a:pPr/>
              <a:t>25</a:t>
            </a:fld>
            <a:endParaRPr lang="pt-B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9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F69C7-A30D-4040-88A7-66F905B7990F}" type="slidenum">
              <a:rPr lang="pt-BR"/>
              <a:pPr/>
              <a:t>26</a:t>
            </a:fld>
            <a:endParaRPr lang="pt-B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95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2FA1A-80A2-9A4C-B6D8-687DFEC6EE7C}" type="slidenum">
              <a:rPr lang="pt-BR"/>
              <a:pPr/>
              <a:t>27</a:t>
            </a:fld>
            <a:endParaRPr lang="pt-B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6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B060E-303C-404A-A637-A494DDA99304}" type="slidenum">
              <a:rPr lang="pt-BR"/>
              <a:pPr/>
              <a:t>28</a:t>
            </a:fld>
            <a:endParaRPr lang="pt-B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37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D3864-84D7-7C4D-93DE-90FD92C5EA8C}" type="slidenum">
              <a:rPr lang="pt-BR"/>
              <a:pPr/>
              <a:t>29</a:t>
            </a:fld>
            <a:endParaRPr 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8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60395-5CA0-804A-BFA5-02DF6BDBB75F}" type="slidenum">
              <a:rPr lang="pt-BR"/>
              <a:pPr/>
              <a:t>30</a:t>
            </a:fld>
            <a:endParaRPr lang="pt-B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4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B670F-4022-554A-8937-8DC98384EDC2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07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66BDF-7621-2646-BC1B-F2D99A15B8DE}" type="slidenum">
              <a:rPr lang="pt-BR"/>
              <a:pPr/>
              <a:t>31</a:t>
            </a:fld>
            <a:endParaRPr lang="pt-B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728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71759-0B44-0B47-9D19-07FA7CED619D}" type="slidenum">
              <a:rPr lang="pt-BR"/>
              <a:pPr/>
              <a:t>32</a:t>
            </a:fld>
            <a:endParaRPr lang="pt-B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13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22D89-D3FE-984F-811C-A85852CB555B}" type="slidenum">
              <a:rPr lang="pt-BR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2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Um agente é tudo o que pode ser considerado capaz de </a:t>
            </a:r>
            <a:r>
              <a:rPr lang="pt-BR" b="1"/>
              <a:t>perceber</a:t>
            </a:r>
            <a:r>
              <a:rPr lang="pt-BR"/>
              <a:t> seu ambiente por meio de </a:t>
            </a:r>
            <a:r>
              <a:rPr lang="pt-BR" b="1"/>
              <a:t>sensores</a:t>
            </a:r>
            <a:r>
              <a:rPr lang="pt-BR"/>
              <a:t> e de </a:t>
            </a:r>
            <a:r>
              <a:rPr lang="pt-BR" b="1"/>
              <a:t>agir</a:t>
            </a:r>
            <a:r>
              <a:rPr lang="pt-BR"/>
              <a:t> sobre esse ambiente por intermédio de </a:t>
            </a:r>
            <a:r>
              <a:rPr lang="pt-BR" b="1"/>
              <a:t>atuadores</a:t>
            </a:r>
            <a:r>
              <a:rPr lang="pt-BR"/>
              <a:t>.</a:t>
            </a:r>
          </a:p>
          <a:p>
            <a:pPr eaLnBrk="1" hangingPunct="1"/>
            <a:endParaRPr lang="pt-BR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ECFF8-8591-A145-ABBC-3BD6BA1BA48D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9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EF677-7516-9646-BF6E-2ACD46F4B22F}" type="slidenum">
              <a:rPr lang="pt-BR"/>
              <a:pPr/>
              <a:t>6</a:t>
            </a:fld>
            <a:endParaRPr lang="pt-B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22DB-0640-9146-9AC9-737E47B138B9}" type="slidenum">
              <a:rPr lang="pt-BR"/>
              <a:pPr/>
              <a:t>7</a:t>
            </a:fld>
            <a:endParaRPr lang="pt-B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3FF99-3CF5-2C41-8B9A-E86DC33F2E34}" type="slidenum">
              <a:rPr lang="pt-BR"/>
              <a:pPr/>
              <a:t>8</a:t>
            </a:fld>
            <a:endParaRPr lang="pt-B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/>
              <a:t>Para que seja possível o aprendizado, um sistema de IA deve ser capaz de realizar três tarefas (RUSSELL &amp; NORVIG, 2004):</a:t>
            </a:r>
          </a:p>
          <a:p>
            <a:pPr eaLnBrk="1" hangingPunct="1">
              <a:buFontTx/>
              <a:buChar char="•"/>
            </a:pPr>
            <a:r>
              <a:rPr lang="pt-BR"/>
              <a:t>Armazenar conhecimento;</a:t>
            </a:r>
          </a:p>
          <a:p>
            <a:pPr eaLnBrk="1" hangingPunct="1">
              <a:buFontTx/>
              <a:buChar char="•"/>
            </a:pPr>
            <a:r>
              <a:rPr lang="pt-BR"/>
              <a:t>Aplicar o conhecimento armazenado para resolver problemas;</a:t>
            </a:r>
          </a:p>
          <a:p>
            <a:pPr eaLnBrk="1" hangingPunct="1">
              <a:buFontTx/>
              <a:buChar char="•"/>
            </a:pPr>
            <a:r>
              <a:rPr lang="pt-BR"/>
              <a:t>Adquirir novo conhecimento.</a:t>
            </a:r>
          </a:p>
          <a:p>
            <a:pPr lvl="1" eaLnBrk="1" hangingPunct="1"/>
            <a:endParaRPr lang="pt-BR"/>
          </a:p>
          <a:p>
            <a:pPr eaLnBrk="1" hangingPunct="1"/>
            <a:r>
              <a:rPr lang="pt-BR"/>
              <a:t>O </a:t>
            </a:r>
            <a:r>
              <a:rPr lang="pt-BR" b="1"/>
              <a:t>tipo de realimentação disponível </a:t>
            </a:r>
            <a:r>
              <a:rPr lang="pt-BR"/>
              <a:t>para aprendizagem normalmente é o fator mais importante na determinação da </a:t>
            </a:r>
            <a:r>
              <a:rPr lang="pt-BR" b="1"/>
              <a:t>forma</a:t>
            </a:r>
            <a:r>
              <a:rPr lang="pt-BR"/>
              <a:t> de aprendizagem que o agente enfrenta.</a:t>
            </a:r>
          </a:p>
          <a:p>
            <a:pPr eaLnBrk="1" hangingPunct="1"/>
            <a:endParaRPr lang="pt-BR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9F24C-B460-2B4C-BB90-6845E55509A5}" type="slidenum">
              <a:rPr lang="pt-BR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8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7B25A-8868-F847-8F70-677327F1E7B2}" type="slidenum">
              <a:rPr lang="pt-BR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9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2D42-57AA-A744-B452-F0175D16C424}" type="datetime1">
              <a:rPr lang="pt-BR" smtClean="0"/>
              <a:t>07/10/15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BDFF-73A8-F441-BBB9-A5F2C0D6991B}" type="datetime1">
              <a:rPr lang="pt-BR" smtClean="0"/>
              <a:t>07/10/15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BFAA-BCCF-B347-8767-8053E0DD6A10}" type="datetime1">
              <a:rPr lang="pt-BR" smtClean="0"/>
              <a:t>07/10/15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DB28-B022-6D49-9992-AA5A678AC4E4}" type="datetime1">
              <a:rPr lang="pt-BR" smtClean="0"/>
              <a:t>07/10/15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2CC1-37C0-6048-8E5D-A64ECB7F8C4A}" type="datetime1">
              <a:rPr lang="pt-BR" smtClean="0"/>
              <a:t>07/10/15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345B-6DC5-1348-943B-A115C4B47F08}" type="datetime1">
              <a:rPr lang="pt-BR" smtClean="0"/>
              <a:t>07/10/15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C2E-CCD7-824A-92DF-A0DF6C9871E0}" type="datetime1">
              <a:rPr lang="pt-BR" smtClean="0"/>
              <a:t>07/10/15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7F00-F20E-C440-BCF4-DB5E374B0982}" type="datetime1">
              <a:rPr lang="pt-BR" smtClean="0"/>
              <a:t>07/10/15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27B-6A50-6E4B-99E8-180E2EDD62F0}" type="datetime1">
              <a:rPr lang="pt-BR" smtClean="0"/>
              <a:t>07/10/15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7C9-4C69-D84A-80C5-E45DA241D20B}" type="datetime1">
              <a:rPr lang="pt-BR" smtClean="0"/>
              <a:t>07/10/15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9FC0-8A24-1A40-AE49-1F5CDCDC7066}" type="datetime1">
              <a:rPr lang="pt-BR" smtClean="0"/>
              <a:t>07/10/15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8510-AA38-164A-BFBF-A09F41F46C9B}" type="datetime1">
              <a:rPr lang="pt-BR" smtClean="0"/>
              <a:t>07/10/15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FEC9-6629-0240-BDF2-CCCAAC2A6A5E}" type="slidenum">
              <a:rPr lang="pt-BR" smtClean="0"/>
              <a:t>‹n.º›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www.pruen.ufsc.br/images/idicas/computador.jpg&amp;imgrefurl=http://www.pruen.ufsc.br/dicas.htm&amp;h=156&amp;w=167&amp;sz=23&amp;tbnid=Dm1A9Cv7nWAJ:&amp;tbnh=86&amp;tbnw=92&amp;hl=pt-BR&amp;start=6&amp;prev=/images?q=computador&amp;hl=pt-BR&amp;lr=&amp;sa=G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Documento_do_Microsoft_Word_97_-_20041.doc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84313"/>
            <a:ext cx="8137525" cy="720725"/>
          </a:xfrm>
        </p:spPr>
        <p:txBody>
          <a:bodyPr/>
          <a:lstStyle/>
          <a:p>
            <a:pPr eaLnBrk="1" hangingPunct="1"/>
            <a:r>
              <a:rPr lang="pt-BR" sz="3600" b="1" dirty="0" smtClean="0"/>
              <a:t>Aprendizagem de Máquina</a:t>
            </a:r>
            <a:endParaRPr lang="pt-BR" sz="2600" b="1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4475" y="4013200"/>
            <a:ext cx="6945313" cy="22955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b="1" dirty="0" err="1" smtClean="0">
                <a:ea typeface="+mn-ea"/>
                <a:cs typeface="+mn-cs"/>
              </a:rPr>
              <a:t>Aydano</a:t>
            </a:r>
            <a:r>
              <a:rPr lang="en-US" sz="2000" b="1" dirty="0" smtClean="0">
                <a:ea typeface="+mn-ea"/>
                <a:cs typeface="+mn-cs"/>
              </a:rPr>
              <a:t> </a:t>
            </a:r>
            <a:r>
              <a:rPr lang="en-US" sz="2000" b="1" dirty="0" err="1" smtClean="0">
                <a:ea typeface="+mn-ea"/>
                <a:cs typeface="+mn-cs"/>
              </a:rPr>
              <a:t>Pamponet</a:t>
            </a:r>
            <a:r>
              <a:rPr lang="en-US" sz="2000" b="1" dirty="0" smtClean="0">
                <a:ea typeface="+mn-ea"/>
                <a:cs typeface="+mn-cs"/>
              </a:rPr>
              <a:t> Machado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Universidade</a:t>
            </a:r>
            <a:r>
              <a:rPr lang="en-US" sz="2000" dirty="0" smtClean="0">
                <a:ea typeface="+mn-ea"/>
                <a:cs typeface="+mn-cs"/>
              </a:rPr>
              <a:t> Federal de </a:t>
            </a:r>
            <a:r>
              <a:rPr lang="en-US" sz="2000" dirty="0" err="1" smtClean="0">
                <a:ea typeface="+mn-ea"/>
                <a:cs typeface="+mn-cs"/>
              </a:rPr>
              <a:t>Alagoas</a:t>
            </a:r>
            <a:r>
              <a:rPr lang="en-US" sz="2000" dirty="0" smtClean="0">
                <a:ea typeface="+mn-ea"/>
                <a:cs typeface="+mn-cs"/>
              </a:rPr>
              <a:t> - UFAL</a:t>
            </a: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Instituto</a:t>
            </a:r>
            <a:r>
              <a:rPr lang="en-US" sz="2000" dirty="0" smtClean="0">
                <a:ea typeface="+mn-ea"/>
                <a:cs typeface="+mn-cs"/>
              </a:rPr>
              <a:t> de </a:t>
            </a:r>
            <a:r>
              <a:rPr lang="en-US" sz="2000" dirty="0" err="1" smtClean="0">
                <a:ea typeface="+mn-ea"/>
                <a:cs typeface="+mn-cs"/>
              </a:rPr>
              <a:t>Computação</a:t>
            </a:r>
            <a:r>
              <a:rPr lang="en-US" sz="2000" dirty="0" smtClean="0">
                <a:ea typeface="+mn-ea"/>
                <a:cs typeface="+mn-cs"/>
              </a:rPr>
              <a:t> – IC</a:t>
            </a: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aydano.machado@ic.ufal.br</a:t>
            </a:r>
            <a:endParaRPr lang="en-US" sz="1000" dirty="0" smtClean="0">
              <a:ea typeface="+mn-ea"/>
              <a:cs typeface="+mn-cs"/>
            </a:endParaRP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 algn="r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1000" dirty="0" smtClean="0"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03900" y="3035300"/>
            <a:ext cx="2728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tx2"/>
                </a:solidFill>
                <a:latin typeface="Calibri" charset="0"/>
              </a:rPr>
              <a:t>Inteligência Artificial</a:t>
            </a:r>
            <a:endParaRPr lang="pt-BR" sz="2400">
              <a:solidFill>
                <a:schemeClr val="tx2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Formas de Aprendizagem</a:t>
            </a:r>
            <a:endParaRPr lang="pt-BR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campo de Aprendizado de Máquina distingue três casos: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Aprendizado Supervisionado;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Aprendizado Não-Supervisionado;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Aprendizado por Reforço.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Supervisionado</a:t>
            </a:r>
            <a:endParaRPr lang="pt-BR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pt-BR" dirty="0" smtClean="0"/>
              <a:t>É fornecida uma referência do objetivo a ser alcançado: </a:t>
            </a:r>
          </a:p>
          <a:p>
            <a:pPr lvl="1">
              <a:spcAft>
                <a:spcPts val="600"/>
              </a:spcAft>
            </a:pPr>
            <a:r>
              <a:rPr lang="pt-BR" dirty="0" smtClean="0"/>
              <a:t>o algoritmo de aprendizado recebe o valor de saída desejado para cada conjunto de dados de entrada apresentado.</a:t>
            </a:r>
          </a:p>
          <a:p>
            <a:pPr>
              <a:spcAft>
                <a:spcPts val="600"/>
              </a:spcAft>
            </a:pPr>
            <a:r>
              <a:rPr lang="pt-BR" dirty="0" smtClean="0"/>
              <a:t>Envolve o aprendizado de uma função a partir de exemplos de sua entrada e saída.</a:t>
            </a:r>
          </a:p>
          <a:p>
            <a:pPr>
              <a:spcAft>
                <a:spcPts val="600"/>
              </a:spcAft>
            </a:pPr>
            <a:r>
              <a:rPr lang="pt-BR" dirty="0" smtClean="0"/>
              <a:t>Para rótulos discretos, esse problema é chamado de classificação e para valores contínuos como regressão.</a:t>
            </a:r>
          </a:p>
          <a:p>
            <a:pPr>
              <a:spcAft>
                <a:spcPts val="600"/>
              </a:spcAft>
            </a:pPr>
            <a:r>
              <a:rPr lang="pt-BR" dirty="0" smtClean="0"/>
              <a:t>Exemplos de algoritmos: Árvores de Decisão, Redes Neurais (BP), SVM, TBL.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4"/>
          <p:cNvSpPr txBox="1">
            <a:spLocks noChangeArrowheads="1"/>
          </p:cNvSpPr>
          <p:nvPr/>
        </p:nvSpPr>
        <p:spPr bwMode="auto">
          <a:xfrm>
            <a:off x="1357313" y="2571750"/>
            <a:ext cx="1143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0" u="none"/>
              <a:t>Vetor  </a:t>
            </a:r>
          </a:p>
          <a:p>
            <a:pPr algn="ctr"/>
            <a:r>
              <a:rPr lang="pt-BR" sz="1400" b="0" u="none"/>
              <a:t>de</a:t>
            </a:r>
          </a:p>
          <a:p>
            <a:pPr algn="ctr"/>
            <a:r>
              <a:rPr lang="pt-BR" sz="1400" b="0" u="none"/>
              <a:t>entrada</a:t>
            </a:r>
          </a:p>
        </p:txBody>
      </p:sp>
      <p:sp>
        <p:nvSpPr>
          <p:cNvPr id="1229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Aprendizado Supervisionado</a:t>
            </a:r>
          </a:p>
        </p:txBody>
      </p:sp>
      <p:sp>
        <p:nvSpPr>
          <p:cNvPr id="12293" name="Retângulo 6"/>
          <p:cNvSpPr>
            <a:spLocks noChangeArrowheads="1"/>
          </p:cNvSpPr>
          <p:nvPr/>
        </p:nvSpPr>
        <p:spPr bwMode="auto">
          <a:xfrm>
            <a:off x="2500313" y="2827338"/>
            <a:ext cx="2928937" cy="928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pt-BR" sz="1400" b="0" u="none"/>
              <a:t>Algoritmo </a:t>
            </a:r>
          </a:p>
          <a:p>
            <a:pPr algn="ctr"/>
            <a:r>
              <a:rPr lang="pt-BR" sz="1400" b="0" u="none"/>
              <a:t>de </a:t>
            </a:r>
          </a:p>
          <a:p>
            <a:pPr algn="ctr"/>
            <a:r>
              <a:rPr lang="pt-BR" sz="1400" b="0" u="none"/>
              <a:t>Aprendizado</a:t>
            </a:r>
          </a:p>
        </p:txBody>
      </p:sp>
      <p:cxnSp>
        <p:nvCxnSpPr>
          <p:cNvPr id="12294" name="Conector angulado 23"/>
          <p:cNvCxnSpPr>
            <a:cxnSpLocks noChangeShapeType="1"/>
          </p:cNvCxnSpPr>
          <p:nvPr/>
        </p:nvCxnSpPr>
        <p:spPr bwMode="auto">
          <a:xfrm>
            <a:off x="1428750" y="3286125"/>
            <a:ext cx="1071563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95" name="CaixaDeTexto 25"/>
          <p:cNvSpPr txBox="1">
            <a:spLocks noChangeArrowheads="1"/>
          </p:cNvSpPr>
          <p:nvPr/>
        </p:nvSpPr>
        <p:spPr bwMode="auto">
          <a:xfrm>
            <a:off x="5357813" y="276225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0" u="none"/>
              <a:t>Saída</a:t>
            </a:r>
          </a:p>
          <a:p>
            <a:pPr algn="ctr"/>
            <a:r>
              <a:rPr lang="pt-BR" sz="1400" b="0" u="none"/>
              <a:t>calculada</a:t>
            </a:r>
          </a:p>
        </p:txBody>
      </p:sp>
      <p:cxnSp>
        <p:nvCxnSpPr>
          <p:cNvPr id="12296" name="Conector angulado 26"/>
          <p:cNvCxnSpPr>
            <a:cxnSpLocks noChangeShapeType="1"/>
          </p:cNvCxnSpPr>
          <p:nvPr/>
        </p:nvCxnSpPr>
        <p:spPr bwMode="auto">
          <a:xfrm>
            <a:off x="5429250" y="3286125"/>
            <a:ext cx="1071563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97" name="CaixaDeTexto 28"/>
          <p:cNvSpPr txBox="1">
            <a:spLocks noChangeArrowheads="1"/>
          </p:cNvSpPr>
          <p:nvPr/>
        </p:nvSpPr>
        <p:spPr bwMode="auto">
          <a:xfrm>
            <a:off x="6429375" y="3500438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0" u="none"/>
              <a:t>Saída</a:t>
            </a:r>
          </a:p>
          <a:p>
            <a:pPr algn="ctr"/>
            <a:r>
              <a:rPr lang="pt-BR" sz="1400" b="0" u="none"/>
              <a:t>desejada</a:t>
            </a:r>
          </a:p>
        </p:txBody>
      </p:sp>
      <p:cxnSp>
        <p:nvCxnSpPr>
          <p:cNvPr id="12298" name="Forma 30"/>
          <p:cNvCxnSpPr>
            <a:cxnSpLocks noChangeShapeType="1"/>
            <a:stCxn id="12295" idx="3"/>
            <a:endCxn id="12297" idx="0"/>
          </p:cNvCxnSpPr>
          <p:nvPr/>
        </p:nvCxnSpPr>
        <p:spPr bwMode="auto">
          <a:xfrm>
            <a:off x="6500813" y="3024188"/>
            <a:ext cx="500062" cy="476250"/>
          </a:xfrm>
          <a:prstGeom prst="bentConnector2">
            <a:avLst/>
          </a:prstGeom>
          <a:noFill/>
          <a:ln w="28575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2299" name="Conector angulado 32"/>
          <p:cNvCxnSpPr>
            <a:cxnSpLocks noChangeShapeType="1"/>
            <a:stCxn id="12297" idx="2"/>
            <a:endCxn id="12293" idx="2"/>
          </p:cNvCxnSpPr>
          <p:nvPr/>
        </p:nvCxnSpPr>
        <p:spPr bwMode="auto">
          <a:xfrm rot="5400000" flipH="1">
            <a:off x="5348288" y="2371725"/>
            <a:ext cx="268288" cy="3036887"/>
          </a:xfrm>
          <a:prstGeom prst="bentConnector3">
            <a:avLst>
              <a:gd name="adj1" fmla="val -312134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12300" name="CaixaDeTexto 36"/>
          <p:cNvSpPr txBox="1">
            <a:spLocks noChangeArrowheads="1"/>
          </p:cNvSpPr>
          <p:nvPr/>
        </p:nvSpPr>
        <p:spPr bwMode="auto">
          <a:xfrm>
            <a:off x="5000625" y="4549775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u="none">
                <a:solidFill>
                  <a:srgbClr val="FF0000"/>
                </a:solidFill>
              </a:rPr>
              <a:t>Erro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ítulo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pt-BR" smtClean="0"/>
              <a:t>Aprendizado Supervisionado</a:t>
            </a:r>
            <a:endParaRPr lang="pt-BR"/>
          </a:p>
        </p:txBody>
      </p:sp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pt-BR" dirty="0" smtClean="0"/>
              <a:t>Procedimento básico de treinamento: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pt-BR" dirty="0" smtClean="0"/>
              <a:t>Coletar um grande conjunto de exemplos.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pt-BR" dirty="0" smtClean="0"/>
              <a:t>Dividir este conjunto em dois sub-conjuntos distintos: conjunto de treinamento e conjunto de teste.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pt-BR" dirty="0" smtClean="0"/>
              <a:t>Treinar o algoritmo de aprendizado junto ao conjunto de treinamento.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pt-BR" dirty="0" smtClean="0"/>
              <a:t>Simular o algoritmo de aprendizado treinado no conjunto de testes e medir a porcentagem de exemplos corretamente classificados.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pt-BR" dirty="0" smtClean="0"/>
              <a:t>Repetir os passos de 1 a 5 para diferentes tamanhos de conjuntos de treinamento e diferentes conjuntos de 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Aprendizado Não-Supervisionado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800"/>
              </a:spcAft>
            </a:pPr>
            <a:r>
              <a:rPr lang="pt-BR" dirty="0" smtClean="0"/>
              <a:t>É fornecido somente o conjunto de dados de entrada:</a:t>
            </a:r>
          </a:p>
          <a:p>
            <a:pPr lvl="1">
              <a:spcAft>
                <a:spcPts val="1800"/>
              </a:spcAft>
            </a:pPr>
            <a:r>
              <a:rPr lang="pt-BR" dirty="0" smtClean="0"/>
              <a:t>Não existe “a” saída desejada.</a:t>
            </a:r>
          </a:p>
          <a:p>
            <a:pPr>
              <a:spcAft>
                <a:spcPts val="1800"/>
              </a:spcAft>
            </a:pPr>
            <a:r>
              <a:rPr lang="pt-BR" dirty="0" smtClean="0"/>
              <a:t>Envolve a aprendizagem de padrões na entrada quando não são apresentados valores de saída específicos.</a:t>
            </a:r>
          </a:p>
          <a:p>
            <a:pPr>
              <a:spcAft>
                <a:spcPts val="1800"/>
              </a:spcAft>
            </a:pPr>
            <a:r>
              <a:rPr lang="pt-BR" dirty="0" smtClean="0"/>
              <a:t>Em geral, é utilizado para encontrar aglomerados de conjuntos de dados semelhantes entre si (clusters).</a:t>
            </a:r>
          </a:p>
          <a:p>
            <a:pPr>
              <a:spcAft>
                <a:spcPts val="1800"/>
              </a:spcAft>
            </a:pPr>
            <a:r>
              <a:rPr lang="pt-BR" dirty="0" smtClean="0"/>
              <a:t>Exemplos de algoritmos: C-</a:t>
            </a:r>
            <a:r>
              <a:rPr lang="pt-BR" dirty="0" err="1" smtClean="0"/>
              <a:t>means</a:t>
            </a:r>
            <a:r>
              <a:rPr lang="pt-BR" dirty="0" smtClean="0"/>
              <a:t>, </a:t>
            </a:r>
            <a:r>
              <a:rPr lang="pt-BR" smtClean="0"/>
              <a:t>K-means, </a:t>
            </a:r>
            <a:r>
              <a:rPr lang="pt-BR" dirty="0" smtClean="0"/>
              <a:t>Redes Neurais (SOM).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Aprendizado Não-Supervisionado</a:t>
            </a:r>
          </a:p>
        </p:txBody>
      </p:sp>
      <p:sp>
        <p:nvSpPr>
          <p:cNvPr id="15364" name="Retângulo 4"/>
          <p:cNvSpPr>
            <a:spLocks noChangeArrowheads="1"/>
          </p:cNvSpPr>
          <p:nvPr/>
        </p:nvSpPr>
        <p:spPr bwMode="auto">
          <a:xfrm>
            <a:off x="5286375" y="2428875"/>
            <a:ext cx="2143125" cy="2214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5" name="Elipse 5"/>
          <p:cNvSpPr>
            <a:spLocks noChangeArrowheads="1"/>
          </p:cNvSpPr>
          <p:nvPr/>
        </p:nvSpPr>
        <p:spPr bwMode="auto">
          <a:xfrm>
            <a:off x="5357813" y="3929063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6" name="Elipse 6"/>
          <p:cNvSpPr>
            <a:spLocks noChangeArrowheads="1"/>
          </p:cNvSpPr>
          <p:nvPr/>
        </p:nvSpPr>
        <p:spPr bwMode="auto">
          <a:xfrm>
            <a:off x="6057900" y="2500313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7" name="Elipse 7"/>
          <p:cNvSpPr>
            <a:spLocks noChangeArrowheads="1"/>
          </p:cNvSpPr>
          <p:nvPr/>
        </p:nvSpPr>
        <p:spPr bwMode="auto">
          <a:xfrm>
            <a:off x="5357813" y="2486025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8" name="Elipse 8"/>
          <p:cNvSpPr>
            <a:spLocks noChangeArrowheads="1"/>
          </p:cNvSpPr>
          <p:nvPr/>
        </p:nvSpPr>
        <p:spPr bwMode="auto">
          <a:xfrm>
            <a:off x="6045200" y="3930650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9" name="Elipse 9"/>
          <p:cNvSpPr>
            <a:spLocks noChangeArrowheads="1"/>
          </p:cNvSpPr>
          <p:nvPr/>
        </p:nvSpPr>
        <p:spPr bwMode="auto">
          <a:xfrm>
            <a:off x="5357813" y="3214688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0" name="Elipse 10"/>
          <p:cNvSpPr>
            <a:spLocks noChangeArrowheads="1"/>
          </p:cNvSpPr>
          <p:nvPr/>
        </p:nvSpPr>
        <p:spPr bwMode="auto">
          <a:xfrm>
            <a:off x="6057900" y="3214688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1" name="Elipse 11"/>
          <p:cNvSpPr>
            <a:spLocks noChangeArrowheads="1"/>
          </p:cNvSpPr>
          <p:nvPr/>
        </p:nvSpPr>
        <p:spPr bwMode="auto">
          <a:xfrm>
            <a:off x="6772275" y="3200400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2" name="Elipse 12"/>
          <p:cNvSpPr>
            <a:spLocks noChangeArrowheads="1"/>
          </p:cNvSpPr>
          <p:nvPr/>
        </p:nvSpPr>
        <p:spPr bwMode="auto">
          <a:xfrm>
            <a:off x="6772275" y="2486025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3" name="Elipse 13"/>
          <p:cNvSpPr>
            <a:spLocks noChangeArrowheads="1"/>
          </p:cNvSpPr>
          <p:nvPr/>
        </p:nvSpPr>
        <p:spPr bwMode="auto">
          <a:xfrm>
            <a:off x="6773863" y="3929063"/>
            <a:ext cx="571500" cy="5715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4" name="Elipse 14"/>
          <p:cNvSpPr>
            <a:spLocks noChangeArrowheads="1"/>
          </p:cNvSpPr>
          <p:nvPr/>
        </p:nvSpPr>
        <p:spPr bwMode="auto">
          <a:xfrm>
            <a:off x="1398588" y="3255963"/>
            <a:ext cx="571500" cy="571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5375" name="Conector reto 16"/>
          <p:cNvCxnSpPr>
            <a:cxnSpLocks noChangeShapeType="1"/>
            <a:endCxn id="15374" idx="0"/>
          </p:cNvCxnSpPr>
          <p:nvPr/>
        </p:nvCxnSpPr>
        <p:spPr bwMode="auto">
          <a:xfrm rot="5400000" flipH="1" flipV="1">
            <a:off x="1542257" y="3399631"/>
            <a:ext cx="2857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6" name="Conector reto 18"/>
          <p:cNvCxnSpPr>
            <a:cxnSpLocks noChangeShapeType="1"/>
          </p:cNvCxnSpPr>
          <p:nvPr/>
        </p:nvCxnSpPr>
        <p:spPr bwMode="auto">
          <a:xfrm rot="10800000">
            <a:off x="5986463" y="3143250"/>
            <a:ext cx="1428750" cy="158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</p:cxnSp>
      <p:cxnSp>
        <p:nvCxnSpPr>
          <p:cNvPr id="15377" name="Conector reto 20"/>
          <p:cNvCxnSpPr>
            <a:cxnSpLocks noChangeShapeType="1"/>
          </p:cNvCxnSpPr>
          <p:nvPr/>
        </p:nvCxnSpPr>
        <p:spPr bwMode="auto">
          <a:xfrm rot="5400000">
            <a:off x="5234781" y="3893344"/>
            <a:ext cx="1501775" cy="158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</p:cxnSp>
      <p:cxnSp>
        <p:nvCxnSpPr>
          <p:cNvPr id="15378" name="Conector reto 22"/>
          <p:cNvCxnSpPr>
            <a:cxnSpLocks noChangeShapeType="1"/>
            <a:endCxn id="15373" idx="7"/>
          </p:cNvCxnSpPr>
          <p:nvPr/>
        </p:nvCxnSpPr>
        <p:spPr bwMode="auto">
          <a:xfrm flipV="1">
            <a:off x="7058025" y="4013200"/>
            <a:ext cx="203200" cy="201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9" name="Conector reto 24"/>
          <p:cNvCxnSpPr>
            <a:cxnSpLocks noChangeShapeType="1"/>
          </p:cNvCxnSpPr>
          <p:nvPr/>
        </p:nvCxnSpPr>
        <p:spPr bwMode="auto">
          <a:xfrm rot="5400000" flipH="1" flipV="1">
            <a:off x="5531644" y="2928144"/>
            <a:ext cx="2857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0" name="Conector reto 25"/>
          <p:cNvCxnSpPr>
            <a:cxnSpLocks noChangeShapeType="1"/>
            <a:stCxn id="15369" idx="5"/>
          </p:cNvCxnSpPr>
          <p:nvPr/>
        </p:nvCxnSpPr>
        <p:spPr bwMode="auto">
          <a:xfrm rot="5400000" flipH="1">
            <a:off x="5637213" y="3494088"/>
            <a:ext cx="201612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1" name="Conector reto 28"/>
          <p:cNvCxnSpPr>
            <a:cxnSpLocks noChangeShapeType="1"/>
            <a:stCxn id="15365" idx="3"/>
          </p:cNvCxnSpPr>
          <p:nvPr/>
        </p:nvCxnSpPr>
        <p:spPr bwMode="auto">
          <a:xfrm rot="5400000" flipH="1" flipV="1">
            <a:off x="5434807" y="4221956"/>
            <a:ext cx="201612" cy="187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2" name="Conector reto 31"/>
          <p:cNvCxnSpPr>
            <a:cxnSpLocks noChangeShapeType="1"/>
            <a:stCxn id="15372" idx="2"/>
          </p:cNvCxnSpPr>
          <p:nvPr/>
        </p:nvCxnSpPr>
        <p:spPr bwMode="auto">
          <a:xfrm rot="10800000" flipH="1" flipV="1">
            <a:off x="6772275" y="2771775"/>
            <a:ext cx="285750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3" name="Conector reto 34"/>
          <p:cNvCxnSpPr>
            <a:cxnSpLocks noChangeShapeType="1"/>
            <a:stCxn id="15366" idx="5"/>
          </p:cNvCxnSpPr>
          <p:nvPr/>
        </p:nvCxnSpPr>
        <p:spPr bwMode="auto">
          <a:xfrm rot="5400000" flipH="1">
            <a:off x="6343651" y="2786062"/>
            <a:ext cx="201612" cy="201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4" name="Conector reto 37"/>
          <p:cNvCxnSpPr>
            <a:cxnSpLocks noChangeShapeType="1"/>
          </p:cNvCxnSpPr>
          <p:nvPr/>
        </p:nvCxnSpPr>
        <p:spPr bwMode="auto">
          <a:xfrm rot="5400000" flipH="1" flipV="1">
            <a:off x="6950869" y="4036219"/>
            <a:ext cx="285750" cy="714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5385" name="Conector reto 40"/>
          <p:cNvCxnSpPr>
            <a:cxnSpLocks noChangeShapeType="1"/>
            <a:stCxn id="15368" idx="3"/>
          </p:cNvCxnSpPr>
          <p:nvPr/>
        </p:nvCxnSpPr>
        <p:spPr bwMode="auto">
          <a:xfrm rot="5400000" flipH="1" flipV="1">
            <a:off x="6134100" y="4210051"/>
            <a:ext cx="204787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6" name="Conector reto 47"/>
          <p:cNvCxnSpPr>
            <a:cxnSpLocks noChangeShapeType="1"/>
            <a:stCxn id="15371" idx="5"/>
          </p:cNvCxnSpPr>
          <p:nvPr/>
        </p:nvCxnSpPr>
        <p:spPr bwMode="auto">
          <a:xfrm rot="5400000" flipH="1">
            <a:off x="7065169" y="3493294"/>
            <a:ext cx="187325" cy="201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7" name="Conector reto 51"/>
          <p:cNvCxnSpPr>
            <a:cxnSpLocks noChangeShapeType="1"/>
            <a:stCxn id="15370" idx="2"/>
          </p:cNvCxnSpPr>
          <p:nvPr/>
        </p:nvCxnSpPr>
        <p:spPr bwMode="auto">
          <a:xfrm rot="10800000" flipH="1">
            <a:off x="6057900" y="3500438"/>
            <a:ext cx="2857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Conector de seta reta 56"/>
          <p:cNvCxnSpPr>
            <a:cxnSpLocks noChangeShapeType="1"/>
          </p:cNvCxnSpPr>
          <p:nvPr/>
        </p:nvCxnSpPr>
        <p:spPr bwMode="auto">
          <a:xfrm>
            <a:off x="2057400" y="3541713"/>
            <a:ext cx="31432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89" name="CaixaDeTexto 57"/>
          <p:cNvSpPr txBox="1">
            <a:spLocks noChangeArrowheads="1"/>
          </p:cNvSpPr>
          <p:nvPr/>
        </p:nvSpPr>
        <p:spPr bwMode="auto">
          <a:xfrm>
            <a:off x="784225" y="3954463"/>
            <a:ext cx="1785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u="none"/>
              <a:t>Entrada</a:t>
            </a:r>
          </a:p>
        </p:txBody>
      </p:sp>
      <p:sp>
        <p:nvSpPr>
          <p:cNvPr id="15390" name="CaixaDeTexto 58"/>
          <p:cNvSpPr txBox="1">
            <a:spLocks noChangeArrowheads="1"/>
          </p:cNvSpPr>
          <p:nvPr/>
        </p:nvSpPr>
        <p:spPr bwMode="auto">
          <a:xfrm>
            <a:off x="7488238" y="2970213"/>
            <a:ext cx="1285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u="none">
                <a:solidFill>
                  <a:schemeClr val="accent2"/>
                </a:solidFill>
              </a:rPr>
              <a:t>Vizinhança</a:t>
            </a:r>
          </a:p>
        </p:txBody>
      </p:sp>
      <p:sp>
        <p:nvSpPr>
          <p:cNvPr id="15391" name="CaixaDeTexto 59"/>
          <p:cNvSpPr txBox="1">
            <a:spLocks noChangeArrowheads="1"/>
          </p:cNvSpPr>
          <p:nvPr/>
        </p:nvSpPr>
        <p:spPr bwMode="auto">
          <a:xfrm>
            <a:off x="6715125" y="4714875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u="none">
                <a:solidFill>
                  <a:srgbClr val="FF0000"/>
                </a:solidFill>
              </a:rPr>
              <a:t>Atualização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28625" y="1214438"/>
            <a:ext cx="4429125" cy="461962"/>
          </a:xfrm>
          <a:prstGeom prst="rect">
            <a:avLst/>
          </a:prstGeom>
          <a:noFill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u="none">
                <a:solidFill>
                  <a:srgbClr val="3C8C93"/>
                </a:solidFill>
              </a:rPr>
              <a:t>SOM (Self-Orgazining Map)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Aprendizado por Reforço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pt-BR" dirty="0"/>
              <a:t>Aprendizado a partir da interação “</a:t>
            </a:r>
            <a:r>
              <a:rPr lang="pt-BR" i="1" dirty="0" err="1"/>
              <a:t>learner–environment</a:t>
            </a:r>
            <a:r>
              <a:rPr lang="pt-BR" dirty="0"/>
              <a:t>”:</a:t>
            </a:r>
          </a:p>
          <a:p>
            <a:pPr lvl="1" eaLnBrk="1" hangingPunct="1"/>
            <a:r>
              <a:rPr lang="pt-BR" sz="2162" dirty="0"/>
              <a:t>Muitas vezes é impraticável o uso de aprendizagem supervisionada</a:t>
            </a:r>
            <a:r>
              <a:rPr lang="pt-BR" sz="2162" dirty="0" smtClean="0"/>
              <a:t>.</a:t>
            </a:r>
          </a:p>
          <a:p>
            <a:pPr eaLnBrk="1" hangingPunct="1"/>
            <a:r>
              <a:rPr lang="pt-BR" dirty="0"/>
              <a:t>Baseado em “tentativa e erro”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/>
              <a:t>Existe processo de busca (</a:t>
            </a:r>
            <a:r>
              <a:rPr lang="pt-BR" dirty="0" err="1"/>
              <a:t>exploration</a:t>
            </a:r>
            <a:r>
              <a:rPr lang="pt-BR" dirty="0"/>
              <a:t>) no </a:t>
            </a:r>
            <a:r>
              <a:rPr lang="pt-BR" dirty="0" smtClean="0"/>
              <a:t>espaço</a:t>
            </a:r>
          </a:p>
          <a:p>
            <a:pPr eaLnBrk="1" hangingPunct="1"/>
            <a:r>
              <a:rPr lang="pt-BR" dirty="0"/>
              <a:t>Aprende a escolher ações apenas interagindo com o ambiente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/>
              <a:t>Através das interações, o agente descobre as relações de causa e efeito.</a:t>
            </a:r>
          </a:p>
          <a:p>
            <a:pPr eaLnBrk="1" hangingPunct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Aprendizado por Reforço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572000"/>
            <a:ext cx="8305800" cy="18383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pt-BR"/>
              <a:t>O agente recebe do ambiente um valor de resposta (recompensa/reforço).</a:t>
            </a:r>
          </a:p>
          <a:p>
            <a:pPr eaLnBrk="1" hangingPunct="1"/>
            <a:endParaRPr lang="pt-BR"/>
          </a:p>
          <a:p>
            <a:pPr eaLnBrk="1" hangingPunct="1"/>
            <a:r>
              <a:rPr lang="pt-BR"/>
              <a:t>Esta recompensa avalia o desempenho do agente durante o processo de aprendizado.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1214438"/>
            <a:ext cx="650081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071688" y="3857625"/>
            <a:ext cx="5072062" cy="33813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 u="none">
                <a:solidFill>
                  <a:srgbClr val="262673"/>
                </a:solidFill>
              </a:rPr>
              <a:t>SUTTON, R. S. &amp; BARTO, A. G. (1998)</a:t>
            </a:r>
            <a:endParaRPr lang="pt-BR" sz="1600" b="0" u="none">
              <a:solidFill>
                <a:srgbClr val="26267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Aprendizado por Reforço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Agente motorista de taxi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sz="2353" dirty="0"/>
              <a:t>Falta de gorjeta no fim da viagem</a:t>
            </a:r>
            <a:r>
              <a:rPr lang="pt-BR" sz="2353" dirty="0" smtClean="0"/>
              <a:t>;</a:t>
            </a:r>
          </a:p>
          <a:p>
            <a:pPr lvl="1" eaLnBrk="1" hangingPunct="1"/>
            <a:r>
              <a:rPr lang="pt-BR" sz="2353" dirty="0"/>
              <a:t>Multa pesada por avançar sinal</a:t>
            </a:r>
            <a:r>
              <a:rPr lang="pt-BR" sz="2353" dirty="0" smtClean="0"/>
              <a:t>;</a:t>
            </a:r>
          </a:p>
          <a:p>
            <a:pPr lvl="1" eaLnBrk="1" hangingPunct="1"/>
            <a:r>
              <a:rPr lang="pt-BR" sz="2353" dirty="0"/>
              <a:t>Bater na traseira de um </a:t>
            </a:r>
            <a:r>
              <a:rPr lang="pt-BR" sz="2353" dirty="0" smtClean="0"/>
              <a:t>carro</a:t>
            </a:r>
            <a:endParaRPr lang="pt-BR" dirty="0" smtClean="0"/>
          </a:p>
          <a:p>
            <a:pPr eaLnBrk="1" hangingPunct="1"/>
            <a:r>
              <a:rPr lang="pt-BR" dirty="0"/>
              <a:t>O reforço fornece alguma indicação ao agente de que seu comportamento é desejável ou não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b="1" dirty="0"/>
              <a:t>Em geral inclui o subproblema de aprender como o ambiente funciona.</a:t>
            </a:r>
          </a:p>
          <a:p>
            <a:pPr eaLnBrk="1" hangingPunct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endParaRPr lang="pt-BR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métodos de Aprendizado de Máquina têm sido empregados em problemas como:</a:t>
            </a:r>
          </a:p>
          <a:p>
            <a:pPr lvl="1"/>
            <a:r>
              <a:rPr lang="pt-BR" dirty="0" smtClean="0"/>
              <a:t>Veículos autônomos que aprendem a dirigir em vias expressas.</a:t>
            </a:r>
          </a:p>
          <a:p>
            <a:pPr lvl="1"/>
            <a:r>
              <a:rPr lang="pt-BR" dirty="0" smtClean="0"/>
              <a:t>Reconhecimento da fala.</a:t>
            </a:r>
          </a:p>
          <a:p>
            <a:pPr lvl="1"/>
            <a:r>
              <a:rPr lang="pt-BR" dirty="0" smtClean="0"/>
              <a:t>Detecção de fraudes em cartões de crédito.</a:t>
            </a:r>
          </a:p>
          <a:p>
            <a:pPr lvl="1"/>
            <a:r>
              <a:rPr lang="pt-BR" dirty="0" smtClean="0"/>
              <a:t>Estratégias para a construção de jogos.</a:t>
            </a:r>
          </a:p>
          <a:p>
            <a:pPr lvl="1"/>
            <a:r>
              <a:rPr lang="pt-BR" dirty="0" smtClean="0"/>
              <a:t>Programas de Mineração de Dados que descobrem regras gerais em grandes bases de dados.</a:t>
            </a:r>
          </a:p>
          <a:p>
            <a:pPr lvl="1"/>
            <a:r>
              <a:rPr lang="pt-BR" dirty="0" smtClean="0"/>
              <a:t>Sistemas biométricos.</a:t>
            </a:r>
          </a:p>
          <a:p>
            <a:pPr lvl="1"/>
            <a:r>
              <a:rPr lang="pt-BR" dirty="0" smtClean="0"/>
              <a:t>Sistemas financeiros.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Aprendizagem de Máquina?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907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Aprendizado de Máquina (do inglês, </a:t>
            </a:r>
            <a:r>
              <a:rPr lang="pt-BR" i="1" dirty="0" smtClean="0"/>
              <a:t>Machine </a:t>
            </a:r>
            <a:r>
              <a:rPr lang="pt-BR" i="1" dirty="0" err="1" smtClean="0"/>
              <a:t>Learning</a:t>
            </a:r>
            <a:r>
              <a:rPr lang="pt-BR" dirty="0" smtClean="0"/>
              <a:t>) é a área de Inteligência Artificial cujo objetivo é o desenvolvimento de técnicas computacionais sobre processo de aprendizado (BISHOP, 2007).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3390900"/>
            <a:ext cx="5929313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3835400" y="1538288"/>
            <a:ext cx="15033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b="1" dirty="0">
                <a:latin typeface="Verdana" charset="0"/>
              </a:rPr>
              <a:t>percepção</a:t>
            </a:r>
          </a:p>
        </p:txBody>
      </p:sp>
      <p:sp>
        <p:nvSpPr>
          <p:cNvPr id="867334" name="Text Box 6"/>
          <p:cNvSpPr txBox="1">
            <a:spLocks noChangeArrowheads="1"/>
          </p:cNvSpPr>
          <p:nvPr/>
        </p:nvSpPr>
        <p:spPr bwMode="auto">
          <a:xfrm>
            <a:off x="2754313" y="2757488"/>
            <a:ext cx="781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b="1">
                <a:latin typeface="Verdana" charset="0"/>
              </a:rPr>
              <a:t>ação</a:t>
            </a:r>
          </a:p>
        </p:txBody>
      </p:sp>
      <p:sp>
        <p:nvSpPr>
          <p:cNvPr id="867335" name="Text Box 7"/>
          <p:cNvSpPr txBox="1">
            <a:spLocks noChangeArrowheads="1"/>
          </p:cNvSpPr>
          <p:nvPr/>
        </p:nvSpPr>
        <p:spPr bwMode="auto">
          <a:xfrm>
            <a:off x="4881563" y="2757488"/>
            <a:ext cx="2008187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b="1">
                <a:latin typeface="Verdana" charset="0"/>
              </a:rPr>
              <a:t>aprendizagem</a:t>
            </a:r>
          </a:p>
        </p:txBody>
      </p:sp>
      <p:sp>
        <p:nvSpPr>
          <p:cNvPr id="867336" name="Line 8"/>
          <p:cNvSpPr>
            <a:spLocks noChangeShapeType="1"/>
          </p:cNvSpPr>
          <p:nvPr/>
        </p:nvSpPr>
        <p:spPr bwMode="auto">
          <a:xfrm flipH="1">
            <a:off x="3152775" y="2003425"/>
            <a:ext cx="14478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7337" name="Line 9"/>
          <p:cNvSpPr>
            <a:spLocks noChangeShapeType="1"/>
          </p:cNvSpPr>
          <p:nvPr/>
        </p:nvSpPr>
        <p:spPr bwMode="auto">
          <a:xfrm>
            <a:off x="4600575" y="2003425"/>
            <a:ext cx="1295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0905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dirty="0" smtClean="0"/>
              <a:t>Recapitulando...</a:t>
            </a:r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Agentes que aprendem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utoUpdateAnimBg="0"/>
      <p:bldP spid="867334" grpId="0" autoUpdateAnimBg="0"/>
      <p:bldP spid="867335" grpId="0" autoUpdateAnimBg="0"/>
      <p:bldP spid="867336" grpId="0" animBg="1"/>
      <p:bldP spid="8673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11388" y="2014538"/>
            <a:ext cx="6169025" cy="3908425"/>
            <a:chOff x="1393" y="1269"/>
            <a:chExt cx="3886" cy="2462"/>
          </a:xfrm>
        </p:grpSpPr>
        <p:sp>
          <p:nvSpPr>
            <p:cNvPr id="1031173" name="AutoShape 5"/>
            <p:cNvSpPr>
              <a:spLocks noChangeArrowheads="1"/>
            </p:cNvSpPr>
            <p:nvPr/>
          </p:nvSpPr>
          <p:spPr bwMode="auto">
            <a:xfrm>
              <a:off x="1393" y="1292"/>
              <a:ext cx="3886" cy="2439"/>
            </a:xfrm>
            <a:prstGeom prst="roundRect">
              <a:avLst>
                <a:gd name="adj" fmla="val 6838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1174" name="Rectangle 6"/>
            <p:cNvSpPr>
              <a:spLocks noChangeArrowheads="1"/>
            </p:cNvSpPr>
            <p:nvPr/>
          </p:nvSpPr>
          <p:spPr bwMode="auto">
            <a:xfrm>
              <a:off x="4509" y="1269"/>
              <a:ext cx="624" cy="19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762000" eaLnBrk="0" hangingPunct="0">
                <a:lnSpc>
                  <a:spcPct val="90000"/>
                </a:lnSpc>
                <a:defRPr/>
              </a:pPr>
              <a:r>
                <a:rPr lang="pt-B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charset="0"/>
                </a:rPr>
                <a:t>Agente</a:t>
              </a:r>
            </a:p>
          </p:txBody>
        </p:sp>
      </p:grpSp>
      <p:sp>
        <p:nvSpPr>
          <p:cNvPr id="1031175" name="Line 7"/>
          <p:cNvSpPr>
            <a:spLocks noChangeShapeType="1"/>
          </p:cNvSpPr>
          <p:nvPr/>
        </p:nvSpPr>
        <p:spPr bwMode="auto">
          <a:xfrm>
            <a:off x="3160713" y="4216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76" name="Line 8"/>
          <p:cNvSpPr>
            <a:spLocks noChangeShapeType="1"/>
          </p:cNvSpPr>
          <p:nvPr/>
        </p:nvSpPr>
        <p:spPr bwMode="auto">
          <a:xfrm>
            <a:off x="6559550" y="273367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77" name="Rectangle 9"/>
          <p:cNvSpPr>
            <a:spLocks noChangeArrowheads="1"/>
          </p:cNvSpPr>
          <p:nvPr/>
        </p:nvSpPr>
        <p:spPr bwMode="auto">
          <a:xfrm>
            <a:off x="5791200" y="5103813"/>
            <a:ext cx="1536700" cy="5461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Gerador de </a:t>
            </a:r>
            <a:br>
              <a:rPr lang="pt-BR" sz="1600" b="1">
                <a:latin typeface="Verdana" charset="0"/>
              </a:rPr>
            </a:br>
            <a:r>
              <a:rPr lang="pt-BR" sz="1600" b="1">
                <a:latin typeface="Verdana" charset="0"/>
              </a:rPr>
              <a:t>problemas</a:t>
            </a:r>
          </a:p>
        </p:txBody>
      </p:sp>
      <p:sp>
        <p:nvSpPr>
          <p:cNvPr id="1031178" name="Rectangle 10"/>
          <p:cNvSpPr>
            <a:spLocks noChangeArrowheads="1"/>
          </p:cNvSpPr>
          <p:nvPr/>
        </p:nvSpPr>
        <p:spPr bwMode="auto">
          <a:xfrm>
            <a:off x="6091238" y="2360613"/>
            <a:ext cx="936625" cy="325437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Crítica</a:t>
            </a:r>
          </a:p>
        </p:txBody>
      </p:sp>
      <p:sp>
        <p:nvSpPr>
          <p:cNvPr id="1031179" name="Line 11"/>
          <p:cNvSpPr>
            <a:spLocks noChangeShapeType="1"/>
          </p:cNvSpPr>
          <p:nvPr/>
        </p:nvSpPr>
        <p:spPr bwMode="auto">
          <a:xfrm flipH="1" flipV="1">
            <a:off x="3357563" y="4216400"/>
            <a:ext cx="30035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80" name="Line 12"/>
          <p:cNvSpPr>
            <a:spLocks noChangeShapeType="1"/>
          </p:cNvSpPr>
          <p:nvPr/>
        </p:nvSpPr>
        <p:spPr bwMode="auto">
          <a:xfrm flipH="1">
            <a:off x="3810000" y="405765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81" name="Line 13"/>
          <p:cNvSpPr>
            <a:spLocks noChangeShapeType="1"/>
          </p:cNvSpPr>
          <p:nvPr/>
        </p:nvSpPr>
        <p:spPr bwMode="auto">
          <a:xfrm flipH="1">
            <a:off x="3721100" y="3733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82" name="Line 14"/>
          <p:cNvSpPr>
            <a:spLocks noChangeShapeType="1"/>
          </p:cNvSpPr>
          <p:nvPr/>
        </p:nvSpPr>
        <p:spPr bwMode="auto">
          <a:xfrm>
            <a:off x="3768725" y="2501900"/>
            <a:ext cx="2246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83" name="Rectangle 15"/>
          <p:cNvSpPr>
            <a:spLocks noChangeArrowheads="1"/>
          </p:cNvSpPr>
          <p:nvPr/>
        </p:nvSpPr>
        <p:spPr bwMode="auto">
          <a:xfrm>
            <a:off x="6567488" y="2881313"/>
            <a:ext cx="1135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i="1">
                <a:latin typeface="Verdana" charset="0"/>
              </a:rPr>
              <a:t>avaliação</a:t>
            </a:r>
          </a:p>
        </p:txBody>
      </p:sp>
      <p:sp>
        <p:nvSpPr>
          <p:cNvPr id="1031184" name="Line 16"/>
          <p:cNvSpPr>
            <a:spLocks noChangeShapeType="1"/>
          </p:cNvSpPr>
          <p:nvPr/>
        </p:nvSpPr>
        <p:spPr bwMode="auto">
          <a:xfrm>
            <a:off x="6559550" y="4216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185" name="Rectangle 17"/>
          <p:cNvSpPr>
            <a:spLocks noChangeArrowheads="1"/>
          </p:cNvSpPr>
          <p:nvPr/>
        </p:nvSpPr>
        <p:spPr bwMode="auto">
          <a:xfrm>
            <a:off x="6583363" y="4330700"/>
            <a:ext cx="1627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i="1">
                <a:latin typeface="Verdana" charset="0"/>
              </a:rPr>
              <a:t>objetivos de </a:t>
            </a:r>
          </a:p>
          <a:p>
            <a:pPr eaLnBrk="0" hangingPunct="0"/>
            <a:r>
              <a:rPr lang="pt-BR" sz="1600" i="1">
                <a:latin typeface="Verdana" charset="0"/>
              </a:rPr>
              <a:t>aprendizagem</a:t>
            </a:r>
          </a:p>
        </p:txBody>
      </p:sp>
      <p:sp>
        <p:nvSpPr>
          <p:cNvPr id="1031186" name="Rectangle 18"/>
          <p:cNvSpPr>
            <a:spLocks noChangeArrowheads="1"/>
          </p:cNvSpPr>
          <p:nvPr/>
        </p:nvSpPr>
        <p:spPr bwMode="auto">
          <a:xfrm>
            <a:off x="2497138" y="3621088"/>
            <a:ext cx="1335087" cy="5461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Elemento </a:t>
            </a:r>
          </a:p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atuador</a:t>
            </a:r>
          </a:p>
        </p:txBody>
      </p:sp>
      <p:sp>
        <p:nvSpPr>
          <p:cNvPr id="1031187" name="Rectangle 19"/>
          <p:cNvSpPr>
            <a:spLocks noChangeArrowheads="1"/>
          </p:cNvSpPr>
          <p:nvPr/>
        </p:nvSpPr>
        <p:spPr bwMode="auto">
          <a:xfrm>
            <a:off x="4335463" y="3452813"/>
            <a:ext cx="809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i="1">
                <a:latin typeface="Verdana" charset="0"/>
              </a:rPr>
              <a:t>trocas</a:t>
            </a:r>
          </a:p>
        </p:txBody>
      </p:sp>
      <p:sp>
        <p:nvSpPr>
          <p:cNvPr id="1031188" name="Rectangle 20"/>
          <p:cNvSpPr>
            <a:spLocks noChangeArrowheads="1"/>
          </p:cNvSpPr>
          <p:nvPr/>
        </p:nvSpPr>
        <p:spPr bwMode="auto">
          <a:xfrm>
            <a:off x="3938588" y="4021138"/>
            <a:ext cx="1604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i="1">
                <a:latin typeface="Verdana" charset="0"/>
              </a:rPr>
              <a:t>conhecimento</a:t>
            </a:r>
          </a:p>
        </p:txBody>
      </p:sp>
      <p:sp>
        <p:nvSpPr>
          <p:cNvPr id="1031189" name="Line 21"/>
          <p:cNvSpPr>
            <a:spLocks noChangeShapeType="1"/>
          </p:cNvSpPr>
          <p:nvPr/>
        </p:nvSpPr>
        <p:spPr bwMode="auto">
          <a:xfrm>
            <a:off x="3165475" y="26574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003300" y="2051050"/>
            <a:ext cx="749300" cy="3873500"/>
            <a:chOff x="632" y="1292"/>
            <a:chExt cx="472" cy="2440"/>
          </a:xfrm>
        </p:grpSpPr>
        <p:sp>
          <p:nvSpPr>
            <p:cNvPr id="1031191" name="AutoShape 23"/>
            <p:cNvSpPr>
              <a:spLocks noChangeArrowheads="1"/>
            </p:cNvSpPr>
            <p:nvPr/>
          </p:nvSpPr>
          <p:spPr bwMode="auto">
            <a:xfrm>
              <a:off x="632" y="1292"/>
              <a:ext cx="472" cy="2440"/>
            </a:xfrm>
            <a:prstGeom prst="roundRect">
              <a:avLst>
                <a:gd name="adj" fmla="val 12495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31192" name="Rectangle 24"/>
            <p:cNvSpPr>
              <a:spLocks noChangeArrowheads="1"/>
            </p:cNvSpPr>
            <p:nvPr/>
          </p:nvSpPr>
          <p:spPr bwMode="auto">
            <a:xfrm rot="16200000">
              <a:off x="312" y="2414"/>
              <a:ext cx="1111" cy="19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pt-B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charset="0"/>
                </a:rPr>
                <a:t>A m b i e n t e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499100" y="5688013"/>
            <a:ext cx="2936875" cy="703262"/>
            <a:chOff x="3464" y="3660"/>
            <a:chExt cx="1850" cy="443"/>
          </a:xfrm>
        </p:grpSpPr>
        <p:sp>
          <p:nvSpPr>
            <p:cNvPr id="82979" name="Text Box 26"/>
            <p:cNvSpPr txBox="1">
              <a:spLocks noChangeArrowheads="1"/>
            </p:cNvSpPr>
            <p:nvPr/>
          </p:nvSpPr>
          <p:spPr bwMode="auto">
            <a:xfrm>
              <a:off x="3464" y="3853"/>
              <a:ext cx="185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pt-BR" sz="2000" b="1" i="1">
                  <a:solidFill>
                    <a:schemeClr val="accent2"/>
                  </a:solidFill>
                  <a:latin typeface="Times New Roman" charset="0"/>
                </a:rPr>
                <a:t>Experiências informativas</a:t>
              </a:r>
              <a:endParaRPr lang="pt-BR" sz="2000" b="1" i="1">
                <a:solidFill>
                  <a:schemeClr val="accent2"/>
                </a:solidFill>
              </a:endParaRPr>
            </a:p>
          </p:txBody>
        </p:sp>
        <p:sp>
          <p:nvSpPr>
            <p:cNvPr id="82980" name="Line 27"/>
            <p:cNvSpPr>
              <a:spLocks noChangeShapeType="1"/>
            </p:cNvSpPr>
            <p:nvPr/>
          </p:nvSpPr>
          <p:spPr bwMode="auto">
            <a:xfrm flipH="1" flipV="1">
              <a:off x="4088" y="3660"/>
              <a:ext cx="144" cy="24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51100" y="4005263"/>
            <a:ext cx="3089275" cy="2560637"/>
            <a:chOff x="1544" y="2523"/>
            <a:chExt cx="1946" cy="1613"/>
          </a:xfrm>
        </p:grpSpPr>
        <p:sp>
          <p:nvSpPr>
            <p:cNvPr id="82975" name="Text Box 29"/>
            <p:cNvSpPr txBox="1">
              <a:spLocks noChangeArrowheads="1"/>
            </p:cNvSpPr>
            <p:nvPr/>
          </p:nvSpPr>
          <p:spPr bwMode="auto">
            <a:xfrm>
              <a:off x="1544" y="3886"/>
              <a:ext cx="124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pt-BR" sz="2000" b="1" i="1">
                  <a:solidFill>
                    <a:schemeClr val="accent2"/>
                  </a:solidFill>
                  <a:latin typeface="Times New Roman" charset="0"/>
                </a:rPr>
                <a:t>Depende da KRL</a:t>
              </a: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411" y="2523"/>
              <a:ext cx="1079" cy="1373"/>
              <a:chOff x="2411" y="2523"/>
              <a:chExt cx="1079" cy="1373"/>
            </a:xfrm>
          </p:grpSpPr>
          <p:sp>
            <p:nvSpPr>
              <p:cNvPr id="82977" name="Oval 31"/>
              <p:cNvSpPr>
                <a:spLocks noChangeArrowheads="1"/>
              </p:cNvSpPr>
              <p:nvPr/>
            </p:nvSpPr>
            <p:spPr bwMode="auto">
              <a:xfrm>
                <a:off x="2485" y="2523"/>
                <a:ext cx="1005" cy="252"/>
              </a:xfrm>
              <a:prstGeom prst="ellipse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2978" name="Line 32"/>
              <p:cNvSpPr>
                <a:spLocks noChangeShapeType="1"/>
              </p:cNvSpPr>
              <p:nvPr/>
            </p:nvSpPr>
            <p:spPr bwMode="auto">
              <a:xfrm flipH="1">
                <a:off x="2411" y="2775"/>
                <a:ext cx="540" cy="112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432300" y="1501775"/>
            <a:ext cx="2757488" cy="771525"/>
            <a:chOff x="2792" y="946"/>
            <a:chExt cx="1737" cy="486"/>
          </a:xfrm>
        </p:grpSpPr>
        <p:sp>
          <p:nvSpPr>
            <p:cNvPr id="82973" name="Text Box 34"/>
            <p:cNvSpPr txBox="1">
              <a:spLocks noChangeArrowheads="1"/>
            </p:cNvSpPr>
            <p:nvPr/>
          </p:nvSpPr>
          <p:spPr bwMode="auto">
            <a:xfrm>
              <a:off x="2792" y="946"/>
              <a:ext cx="173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pt-BR" sz="2000" b="1" i="1">
                  <a:solidFill>
                    <a:schemeClr val="accent2"/>
                  </a:solidFill>
                  <a:latin typeface="Times New Roman" charset="0"/>
                </a:rPr>
                <a:t>Padrões de desempenho </a:t>
              </a:r>
            </a:p>
          </p:txBody>
        </p:sp>
        <p:sp>
          <p:nvSpPr>
            <p:cNvPr id="82974" name="Line 35"/>
            <p:cNvSpPr>
              <a:spLocks noChangeShapeType="1"/>
            </p:cNvSpPr>
            <p:nvPr/>
          </p:nvSpPr>
          <p:spPr bwMode="auto">
            <a:xfrm>
              <a:off x="3849" y="1185"/>
              <a:ext cx="143" cy="247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031204" name="Rectangle 36"/>
          <p:cNvSpPr>
            <a:spLocks noChangeArrowheads="1"/>
          </p:cNvSpPr>
          <p:nvPr/>
        </p:nvSpPr>
        <p:spPr bwMode="auto">
          <a:xfrm>
            <a:off x="5649913" y="3621088"/>
            <a:ext cx="1819275" cy="5461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Elemento de </a:t>
            </a:r>
          </a:p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aprendizagem</a:t>
            </a:r>
          </a:p>
        </p:txBody>
      </p:sp>
      <p:sp>
        <p:nvSpPr>
          <p:cNvPr id="1031205" name="Line 37"/>
          <p:cNvSpPr>
            <a:spLocks noChangeShapeType="1"/>
          </p:cNvSpPr>
          <p:nvPr/>
        </p:nvSpPr>
        <p:spPr bwMode="auto">
          <a:xfrm flipH="1" flipV="1">
            <a:off x="1443038" y="5470525"/>
            <a:ext cx="9144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206" name="Rectangle 38"/>
          <p:cNvSpPr>
            <a:spLocks noChangeArrowheads="1"/>
          </p:cNvSpPr>
          <p:nvPr/>
        </p:nvSpPr>
        <p:spPr bwMode="auto">
          <a:xfrm>
            <a:off x="2563813" y="2339975"/>
            <a:ext cx="12017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pt-BR" sz="1600" b="1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sensores</a:t>
            </a:r>
          </a:p>
        </p:txBody>
      </p:sp>
      <p:sp>
        <p:nvSpPr>
          <p:cNvPr id="1031207" name="Line 39"/>
          <p:cNvSpPr>
            <a:spLocks noChangeShapeType="1"/>
          </p:cNvSpPr>
          <p:nvPr/>
        </p:nvSpPr>
        <p:spPr bwMode="auto">
          <a:xfrm>
            <a:off x="1420813" y="25019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2389188" y="5308600"/>
            <a:ext cx="15525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pt-BR" sz="1600" b="1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efetuadores</a:t>
            </a:r>
          </a:p>
        </p:txBody>
      </p:sp>
      <p:sp>
        <p:nvSpPr>
          <p:cNvPr id="8297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agente aprendiz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3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3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3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3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3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3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0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3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5" grpId="0" animBg="1"/>
      <p:bldP spid="1031176" grpId="0" animBg="1"/>
      <p:bldP spid="1031177" grpId="0" animBg="1" autoUpdateAnimBg="0"/>
      <p:bldP spid="1031178" grpId="0" animBg="1" autoUpdateAnimBg="0"/>
      <p:bldP spid="1031179" grpId="0" animBg="1"/>
      <p:bldP spid="1031180" grpId="0" animBg="1"/>
      <p:bldP spid="1031181" grpId="0" animBg="1"/>
      <p:bldP spid="1031182" grpId="0" animBg="1"/>
      <p:bldP spid="1031183" grpId="0" autoUpdateAnimBg="0"/>
      <p:bldP spid="1031184" grpId="0" animBg="1"/>
      <p:bldP spid="1031185" grpId="0" autoUpdateAnimBg="0"/>
      <p:bldP spid="1031186" grpId="0" animBg="1" autoUpdateAnimBg="0"/>
      <p:bldP spid="1031187" grpId="0" autoUpdateAnimBg="0"/>
      <p:bldP spid="1031188" grpId="0" autoUpdateAnimBg="0"/>
      <p:bldP spid="1031189" grpId="0" animBg="1"/>
      <p:bldP spid="1031204" grpId="0" animBg="1" autoUpdateAnimBg="0"/>
      <p:bldP spid="1031205" grpId="0" animBg="1"/>
      <p:bldP spid="1031206" grpId="0" autoUpdateAnimBg="0"/>
      <p:bldP spid="1031207" grpId="0" animBg="1"/>
      <p:bldP spid="10312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Aprendizagem por</a:t>
            </a:r>
            <a:r>
              <a:rPr lang="pt-BR" dirty="0" smtClean="0"/>
              <a:t> indução</a:t>
            </a:r>
            <a:endParaRPr lang="pt-BR" dirty="0"/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762000" y="2252663"/>
            <a:ext cx="4191000" cy="855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b="1">
                <a:latin typeface="Verdana" charset="0"/>
              </a:rPr>
              <a:t>Conhecimento em extensão</a:t>
            </a:r>
            <a:endParaRPr lang="pt-BR">
              <a:latin typeface="Verdana" charset="0"/>
            </a:endParaRPr>
          </a:p>
          <a:p>
            <a:pPr algn="ctr" eaLnBrk="0" hangingPunct="0"/>
            <a:r>
              <a:rPr lang="pt-BR" sz="1600">
                <a:latin typeface="Verdana" charset="0"/>
              </a:rPr>
              <a:t>(exemplos percepção-ação, características-conceitos, etc.)</a:t>
            </a: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608013" y="5919788"/>
            <a:ext cx="4356100" cy="611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b="1">
                <a:latin typeface="Verdana" charset="0"/>
              </a:rPr>
              <a:t>Conhecimento em Compreensão</a:t>
            </a:r>
            <a:endParaRPr lang="pt-BR">
              <a:latin typeface="Verdana" charset="0"/>
            </a:endParaRPr>
          </a:p>
          <a:p>
            <a:pPr algn="ctr" eaLnBrk="0" hangingPunct="0"/>
            <a:r>
              <a:rPr lang="pt-BR" sz="1600">
                <a:latin typeface="Verdana" charset="0"/>
              </a:rPr>
              <a:t>(regras / definições)</a:t>
            </a:r>
          </a:p>
        </p:txBody>
      </p:sp>
      <p:sp>
        <p:nvSpPr>
          <p:cNvPr id="84997" name="Rectangle 1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pt-BR" sz="3000"/>
              <a:t>Objetivo da aprendizagem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2275" y="3148013"/>
            <a:ext cx="4745038" cy="2757487"/>
            <a:chOff x="266" y="1983"/>
            <a:chExt cx="2989" cy="1737"/>
          </a:xfrm>
        </p:grpSpPr>
        <p:sp>
          <p:nvSpPr>
            <p:cNvPr id="85002" name="AutoShape 15"/>
            <p:cNvSpPr>
              <a:spLocks noChangeArrowheads="1"/>
            </p:cNvSpPr>
            <p:nvPr/>
          </p:nvSpPr>
          <p:spPr bwMode="auto">
            <a:xfrm flipV="1">
              <a:off x="266" y="2014"/>
              <a:ext cx="2989" cy="170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003" name="AutoShape 17"/>
            <p:cNvSpPr>
              <a:spLocks noChangeArrowheads="1"/>
            </p:cNvSpPr>
            <p:nvPr/>
          </p:nvSpPr>
          <p:spPr bwMode="auto">
            <a:xfrm>
              <a:off x="1405" y="1983"/>
              <a:ext cx="714" cy="1728"/>
            </a:xfrm>
            <a:prstGeom prst="downArrow">
              <a:avLst>
                <a:gd name="adj1" fmla="val 45935"/>
                <a:gd name="adj2" fmla="val 2465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66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729108" name="Rectangle 20"/>
          <p:cNvSpPr>
            <a:spLocks noChangeArrowheads="1"/>
          </p:cNvSpPr>
          <p:nvPr/>
        </p:nvSpPr>
        <p:spPr bwMode="auto">
          <a:xfrm>
            <a:off x="5237163" y="5919788"/>
            <a:ext cx="377348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b="1">
                <a:latin typeface="Verdana" charset="0"/>
              </a:rPr>
              <a:t>Hipótese indutiva</a:t>
            </a:r>
            <a:endParaRPr lang="pt-BR">
              <a:latin typeface="Verdana" charset="0"/>
            </a:endParaRPr>
          </a:p>
          <a:p>
            <a:pPr eaLnBrk="0" hangingPunct="0"/>
            <a:r>
              <a:rPr lang="pt-BR" sz="1600">
                <a:latin typeface="Verdana" charset="0"/>
              </a:rPr>
              <a:t>Todo dia, a </a:t>
            </a:r>
            <a:r>
              <a:rPr lang="pt-BR"/>
              <a:t>FL</a:t>
            </a:r>
            <a:r>
              <a:rPr lang="pt-BR" sz="1600">
                <a:latin typeface="Verdana" charset="0"/>
              </a:rPr>
              <a:t> está congestionada</a:t>
            </a:r>
          </a:p>
        </p:txBody>
      </p:sp>
      <p:sp>
        <p:nvSpPr>
          <p:cNvPr id="729111" name="AutoShape 23"/>
          <p:cNvSpPr>
            <a:spLocks noChangeArrowheads="1"/>
          </p:cNvSpPr>
          <p:nvPr/>
        </p:nvSpPr>
        <p:spPr bwMode="auto">
          <a:xfrm>
            <a:off x="6556375" y="3162300"/>
            <a:ext cx="1133475" cy="2743200"/>
          </a:xfrm>
          <a:prstGeom prst="downArrow">
            <a:avLst>
              <a:gd name="adj1" fmla="val 45935"/>
              <a:gd name="adj2" fmla="val 24650"/>
            </a:avLst>
          </a:prstGeom>
          <a:gradFill rotWithShape="0">
            <a:gsLst>
              <a:gs pos="0">
                <a:schemeClr val="bg1"/>
              </a:gs>
              <a:gs pos="100000">
                <a:srgbClr val="66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9100" name="Rectangle 12"/>
          <p:cNvSpPr>
            <a:spLocks noChangeArrowheads="1"/>
          </p:cNvSpPr>
          <p:nvPr/>
        </p:nvSpPr>
        <p:spPr bwMode="auto">
          <a:xfrm>
            <a:off x="5237163" y="2252663"/>
            <a:ext cx="3773487" cy="143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pt-BR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Exemplo</a:t>
            </a:r>
            <a:r>
              <a:rPr lang="pt-BR">
                <a:latin typeface="Verdana" charset="0"/>
              </a:rPr>
              <a:t>:</a:t>
            </a:r>
          </a:p>
          <a:p>
            <a:pPr eaLnBrk="0" hangingPunct="0">
              <a:defRPr/>
            </a:pPr>
            <a:r>
              <a:rPr lang="pt-BR" sz="1600">
                <a:latin typeface="Verdana" charset="0"/>
              </a:rPr>
              <a:t>dia 29, a FL estava congestionada</a:t>
            </a:r>
          </a:p>
          <a:p>
            <a:pPr eaLnBrk="0" hangingPunct="0">
              <a:defRPr/>
            </a:pPr>
            <a:r>
              <a:rPr lang="pt-BR" sz="1600">
                <a:solidFill>
                  <a:srgbClr val="333333"/>
                </a:solidFill>
                <a:latin typeface="Verdana" charset="0"/>
              </a:rPr>
              <a:t>dia 30, a </a:t>
            </a:r>
            <a:r>
              <a:rPr lang="pt-BR"/>
              <a:t>FL</a:t>
            </a:r>
            <a:r>
              <a:rPr lang="pt-BR" sz="1600">
                <a:solidFill>
                  <a:srgbClr val="333333"/>
                </a:solidFill>
                <a:latin typeface="Verdana" charset="0"/>
              </a:rPr>
              <a:t> estava congestionada</a:t>
            </a:r>
          </a:p>
          <a:p>
            <a:pPr eaLnBrk="0" hangingPunct="0">
              <a:defRPr/>
            </a:pPr>
            <a:r>
              <a:rPr lang="pt-BR" sz="1600">
                <a:solidFill>
                  <a:srgbClr val="5F5F5F"/>
                </a:solidFill>
                <a:latin typeface="Verdana" charset="0"/>
              </a:rPr>
              <a:t>dia 01, a </a:t>
            </a:r>
            <a:r>
              <a:rPr lang="pt-BR"/>
              <a:t>FL</a:t>
            </a:r>
            <a:r>
              <a:rPr lang="pt-BR" sz="1600">
                <a:solidFill>
                  <a:srgbClr val="5F5F5F"/>
                </a:solidFill>
                <a:latin typeface="Verdana" charset="0"/>
              </a:rPr>
              <a:t> estava congestionada</a:t>
            </a:r>
          </a:p>
          <a:p>
            <a:pPr eaLnBrk="0" hangingPunct="0">
              <a:defRPr/>
            </a:pPr>
            <a:r>
              <a:rPr lang="pt-BR" sz="1600">
                <a:solidFill>
                  <a:srgbClr val="808080"/>
                </a:solidFill>
                <a:latin typeface="Verdana" charset="0"/>
              </a:rPr>
              <a:t>dia 03, a </a:t>
            </a:r>
            <a:r>
              <a:rPr lang="pt-BR"/>
              <a:t>FL</a:t>
            </a:r>
            <a:r>
              <a:rPr lang="pt-BR" sz="1600">
                <a:solidFill>
                  <a:srgbClr val="808080"/>
                </a:solidFill>
                <a:latin typeface="Verdana" charset="0"/>
              </a:rPr>
              <a:t> estava congestionada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autoUpdateAnimBg="0"/>
      <p:bldP spid="729099" grpId="0" autoUpdateAnimBg="0"/>
      <p:bldP spid="729108" grpId="0" autoUpdateAnimBg="0"/>
      <p:bldP spid="729111" grpId="0" animBg="1"/>
      <p:bldP spid="7291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Line 2"/>
          <p:cNvSpPr>
            <a:spLocks noChangeShapeType="1"/>
          </p:cNvSpPr>
          <p:nvPr/>
        </p:nvSpPr>
        <p:spPr bwMode="auto">
          <a:xfrm>
            <a:off x="7588250" y="2411413"/>
            <a:ext cx="0" cy="154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6716713" y="3957638"/>
            <a:ext cx="1819275" cy="5461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Elemento de </a:t>
            </a:r>
          </a:p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aprendizagem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978650" y="2052638"/>
            <a:ext cx="1287463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b="1">
                <a:latin typeface="Verdana" charset="0"/>
              </a:rPr>
              <a:t>exemplos</a:t>
            </a: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1552575" y="3957638"/>
            <a:ext cx="1909763" cy="5461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Engenheiro de </a:t>
            </a:r>
          </a:p>
          <a:p>
            <a:pPr algn="ctr" eaLnBrk="0" hangingPunct="0">
              <a:lnSpc>
                <a:spcPct val="90000"/>
              </a:lnSpc>
            </a:pPr>
            <a:r>
              <a:rPr lang="pt-BR" sz="1600" b="1">
                <a:latin typeface="Verdana" charset="0"/>
              </a:rPr>
              <a:t>conhecimento</a:t>
            </a:r>
          </a:p>
        </p:txBody>
      </p:sp>
      <p:sp>
        <p:nvSpPr>
          <p:cNvPr id="731143" name="Line 7"/>
          <p:cNvSpPr>
            <a:spLocks noChangeShapeType="1"/>
          </p:cNvSpPr>
          <p:nvPr/>
        </p:nvSpPr>
        <p:spPr bwMode="auto">
          <a:xfrm flipV="1">
            <a:off x="3473450" y="2216150"/>
            <a:ext cx="3487738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 rot="-1630532">
            <a:off x="3843338" y="2843213"/>
            <a:ext cx="234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b="1">
                <a:latin typeface="Verdana" charset="0"/>
              </a:rPr>
              <a:t>Escolhe e descreve</a:t>
            </a:r>
          </a:p>
        </p:txBody>
      </p:sp>
      <p:sp>
        <p:nvSpPr>
          <p:cNvPr id="731146" name="Line 10"/>
          <p:cNvSpPr>
            <a:spLocks noChangeShapeType="1"/>
          </p:cNvSpPr>
          <p:nvPr/>
        </p:nvSpPr>
        <p:spPr bwMode="auto">
          <a:xfrm flipH="1">
            <a:off x="3473450" y="4230688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1147" name="Rectangle 11"/>
          <p:cNvSpPr>
            <a:spLocks noChangeArrowheads="1"/>
          </p:cNvSpPr>
          <p:nvPr/>
        </p:nvSpPr>
        <p:spPr bwMode="auto">
          <a:xfrm>
            <a:off x="4387850" y="3925888"/>
            <a:ext cx="1571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b="1">
                <a:latin typeface="Verdana" charset="0"/>
              </a:rPr>
              <a:t>parametriza</a:t>
            </a:r>
          </a:p>
        </p:txBody>
      </p:sp>
      <p:sp>
        <p:nvSpPr>
          <p:cNvPr id="731148" name="Line 12"/>
          <p:cNvSpPr>
            <a:spLocks noChangeShapeType="1"/>
          </p:cNvSpPr>
          <p:nvPr/>
        </p:nvSpPr>
        <p:spPr bwMode="auto">
          <a:xfrm>
            <a:off x="7588250" y="4491038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921250" y="5405438"/>
            <a:ext cx="3979863" cy="1130300"/>
            <a:chOff x="3100" y="3405"/>
            <a:chExt cx="2507" cy="712"/>
          </a:xfrm>
        </p:grpSpPr>
        <p:sp>
          <p:nvSpPr>
            <p:cNvPr id="87056" name="Rectangle 14"/>
            <p:cNvSpPr>
              <a:spLocks noChangeArrowheads="1"/>
            </p:cNvSpPr>
            <p:nvPr/>
          </p:nvSpPr>
          <p:spPr bwMode="auto">
            <a:xfrm>
              <a:off x="3100" y="3549"/>
              <a:ext cx="2507" cy="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057" name="Rectangle 15"/>
            <p:cNvSpPr>
              <a:spLocks noChangeArrowheads="1"/>
            </p:cNvSpPr>
            <p:nvPr/>
          </p:nvSpPr>
          <p:spPr bwMode="auto">
            <a:xfrm>
              <a:off x="4924" y="3405"/>
              <a:ext cx="624" cy="1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pt-BR" sz="1600" b="1">
                  <a:latin typeface="Verdana" charset="0"/>
                </a:rPr>
                <a:t>Agente</a:t>
              </a:r>
            </a:p>
          </p:txBody>
        </p:sp>
        <p:sp>
          <p:nvSpPr>
            <p:cNvPr id="87058" name="Rectangle 16"/>
            <p:cNvSpPr>
              <a:spLocks noChangeArrowheads="1"/>
            </p:cNvSpPr>
            <p:nvPr/>
          </p:nvSpPr>
          <p:spPr bwMode="auto">
            <a:xfrm>
              <a:off x="4243" y="3645"/>
              <a:ext cx="1130" cy="3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pt-BR" sz="1600" b="1">
                  <a:latin typeface="Verdana" charset="0"/>
                </a:rPr>
                <a:t>Base de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pt-BR" sz="1600" b="1">
                  <a:latin typeface="Verdana" charset="0"/>
                </a:rPr>
                <a:t>conhecimento</a:t>
              </a:r>
            </a:p>
          </p:txBody>
        </p:sp>
        <p:sp>
          <p:nvSpPr>
            <p:cNvPr id="87059" name="Rectangle 17"/>
            <p:cNvSpPr>
              <a:spLocks noChangeArrowheads="1"/>
            </p:cNvSpPr>
            <p:nvPr/>
          </p:nvSpPr>
          <p:spPr bwMode="auto">
            <a:xfrm>
              <a:off x="3258" y="3645"/>
              <a:ext cx="797" cy="3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pt-BR" sz="1600" b="1">
                  <a:latin typeface="Verdana" charset="0"/>
                </a:rPr>
                <a:t>Elemento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pt-BR" sz="1600" b="1">
                  <a:latin typeface="Verdana" charset="0"/>
                </a:rPr>
                <a:t>atuador</a:t>
              </a:r>
            </a:p>
          </p:txBody>
        </p:sp>
      </p:grpSp>
      <p:sp>
        <p:nvSpPr>
          <p:cNvPr id="731155" name="Line 19"/>
          <p:cNvSpPr>
            <a:spLocks noChangeShapeType="1"/>
          </p:cNvSpPr>
          <p:nvPr/>
        </p:nvSpPr>
        <p:spPr bwMode="auto">
          <a:xfrm>
            <a:off x="3486150" y="4567238"/>
            <a:ext cx="1697038" cy="1039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 rot="1801949">
            <a:off x="4070350" y="4864100"/>
            <a:ext cx="8921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600" b="1">
                <a:latin typeface="Verdana" charset="0"/>
              </a:rPr>
              <a:t>critica</a:t>
            </a:r>
          </a:p>
        </p:txBody>
      </p:sp>
      <p:sp>
        <p:nvSpPr>
          <p:cNvPr id="87054" name="Rectangle 22"/>
          <p:cNvSpPr>
            <a:spLocks noChangeArrowheads="1"/>
          </p:cNvSpPr>
          <p:nvPr/>
        </p:nvSpPr>
        <p:spPr bwMode="auto">
          <a:xfrm>
            <a:off x="358775" y="1531938"/>
            <a:ext cx="8682038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pt-BR" sz="3000"/>
              <a:t>Construção de conhecimento por um agente</a:t>
            </a:r>
          </a:p>
        </p:txBody>
      </p:sp>
      <p:sp>
        <p:nvSpPr>
          <p:cNvPr id="87055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dirty="0"/>
              <a:t>Aprendizagem por</a:t>
            </a:r>
            <a:r>
              <a:rPr lang="pt-BR" dirty="0" smtClean="0"/>
              <a:t> indução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8" grpId="0" animBg="1"/>
      <p:bldP spid="731139" grpId="0" animBg="1" autoUpdateAnimBg="0"/>
      <p:bldP spid="731140" grpId="0" animBg="1" autoUpdateAnimBg="0"/>
      <p:bldP spid="731141" grpId="0" animBg="1" autoUpdateAnimBg="0"/>
      <p:bldP spid="731143" grpId="0" animBg="1"/>
      <p:bldP spid="731144" grpId="0" autoUpdateAnimBg="0"/>
      <p:bldP spid="731146" grpId="0" animBg="1"/>
      <p:bldP spid="731147" grpId="0" autoUpdateAnimBg="0"/>
      <p:bldP spid="731148" grpId="0" animBg="1"/>
      <p:bldP spid="731155" grpId="0" animBg="1"/>
      <p:bldP spid="73115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pt-BR" sz="3000"/>
              <a:t>Construção de conhecimento por um agente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pt-BR" sz="2600" b="1">
                <a:ea typeface="ＭＳ Ｐゴシック" charset="-128"/>
              </a:rPr>
              <a:t>Questões envolvidas:</a:t>
            </a:r>
            <a:endParaRPr lang="pt-BR" sz="2600" b="1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lang="pt-BR" sz="2300" b="1" i="1">
                <a:ea typeface="ＭＳ Ｐゴシック" charset="-128"/>
              </a:rPr>
              <a:t>O que </a:t>
            </a:r>
            <a:r>
              <a:rPr lang="pt-BR" sz="2300">
                <a:ea typeface="ＭＳ Ｐゴシック" charset="-128"/>
              </a:rPr>
              <a:t>aprender?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Aumentar/refinar </a:t>
            </a:r>
            <a:r>
              <a:rPr lang="pt-BR" sz="2000" b="1" i="1">
                <a:ea typeface="ＭＳ Ｐゴシック" charset="-128"/>
              </a:rPr>
              <a:t>conhecimento </a:t>
            </a:r>
            <a:r>
              <a:rPr lang="pt-BR" sz="2000">
                <a:ea typeface="ＭＳ Ｐゴシック" charset="-128"/>
              </a:rPr>
              <a:t>do agente</a:t>
            </a:r>
          </a:p>
          <a:p>
            <a:pPr marL="1598613" lvl="4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Propriedades relevantes do mundo</a:t>
            </a:r>
          </a:p>
          <a:p>
            <a:pPr marL="1598613" lvl="4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Como o mundo evolui</a:t>
            </a:r>
          </a:p>
          <a:p>
            <a:pPr marL="1598613" lvl="4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Resultados das ações</a:t>
            </a:r>
          </a:p>
          <a:p>
            <a:pPr marL="1598613" lvl="4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Adequação de ações num dado contexto</a:t>
            </a:r>
          </a:p>
          <a:p>
            <a:pPr marL="1598613" lvl="4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...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Aumentar </a:t>
            </a:r>
            <a:r>
              <a:rPr lang="pt-BR" sz="2000" b="1" i="1">
                <a:ea typeface="ＭＳ Ｐゴシック" charset="-128"/>
              </a:rPr>
              <a:t>eficiência </a:t>
            </a:r>
            <a:r>
              <a:rPr lang="pt-BR" sz="2000">
                <a:ea typeface="ＭＳ Ｐゴシック" charset="-128"/>
              </a:rPr>
              <a:t>do agente (não precisa mais refletir)</a:t>
            </a:r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7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pt-BR" sz="3000"/>
              <a:t>Construção de conhecimento por um agente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pt-BR" sz="2600" b="1">
                <a:ea typeface="ＭＳ Ｐゴシック" charset="-128"/>
              </a:rPr>
              <a:t>Questões envolvidas:</a:t>
            </a:r>
            <a:endParaRPr lang="pt-BR" sz="2600" b="1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lang="pt-BR" sz="2300" b="1" i="1">
                <a:ea typeface="ＭＳ Ｐゴシック" charset="-128"/>
              </a:rPr>
              <a:t>Como representar </a:t>
            </a:r>
            <a:r>
              <a:rPr lang="pt-BR" sz="2300">
                <a:ea typeface="ＭＳ Ｐゴシック" charset="-128"/>
              </a:rPr>
              <a:t>o que aprender?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Vários formalismos</a:t>
            </a:r>
            <a:endParaRPr lang="pt-BR">
              <a:ea typeface="ＭＳ Ｐゴシック" charset="-128"/>
            </a:endParaRP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Eficiência </a:t>
            </a:r>
            <a:r>
              <a:rPr lang="pt-BR" sz="2000">
                <a:ea typeface="ＭＳ Ｐゴシック" charset="-128"/>
                <a:sym typeface="Symbol" charset="2"/>
              </a:rPr>
              <a:t></a:t>
            </a:r>
            <a:r>
              <a:rPr lang="pt-BR" sz="2000">
                <a:ea typeface="ＭＳ Ｐゴシック" charset="-128"/>
              </a:rPr>
              <a:t> Expressividade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pt-BR" sz="3000" dirty="0"/>
              <a:t>Construção de conhecimento por um agente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pt-BR" sz="2600" b="1" dirty="0">
                <a:ea typeface="ＭＳ Ｐゴシック" charset="-128"/>
              </a:rPr>
              <a:t>Questões envolvidas:</a:t>
            </a:r>
            <a:endParaRPr lang="pt-BR" sz="2600" b="1" dirty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lang="pt-BR" sz="2300" dirty="0">
                <a:ea typeface="ＭＳ Ｐゴシック" charset="-128"/>
              </a:rPr>
              <a:t>Qual é o </a:t>
            </a:r>
            <a:r>
              <a:rPr lang="pt-BR" sz="2300" b="1" i="1" dirty="0">
                <a:ea typeface="ＭＳ Ｐゴシック" charset="-128"/>
              </a:rPr>
              <a:t>feedback </a:t>
            </a:r>
            <a:r>
              <a:rPr lang="pt-BR" sz="2300" dirty="0">
                <a:ea typeface="ＭＳ Ｐゴシック" charset="-128"/>
              </a:rPr>
              <a:t>disponível?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 dirty="0">
                <a:ea typeface="ＭＳ Ｐゴシック" charset="-128"/>
              </a:rPr>
              <a:t>Supervisionado: certo ou errado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/>
            </a:pPr>
            <a:r>
              <a:rPr lang="pt-BR" sz="2100" b="1" dirty="0">
                <a:solidFill>
                  <a:srgbClr val="CC3300"/>
                </a:solidFill>
                <a:ea typeface="ＭＳ Ｐゴシック" charset="-128"/>
              </a:rPr>
              <a:t>Exemplo</a:t>
            </a:r>
            <a:r>
              <a:rPr lang="pt-BR" sz="2100" dirty="0">
                <a:ea typeface="ＭＳ Ｐゴシック" charset="-128"/>
              </a:rPr>
              <a:t>: Concessão de crédito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 dirty="0">
                <a:ea typeface="ＭＳ Ｐゴシック" charset="-128"/>
              </a:rPr>
              <a:t>Não supervisionado</a:t>
            </a:r>
          </a:p>
          <a:p>
            <a:pPr marL="1598613" lvl="4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/>
            </a:pPr>
            <a:r>
              <a:rPr lang="pt-BR" sz="2000" dirty="0">
                <a:ea typeface="ＭＳ Ｐゴシック" charset="-128"/>
              </a:rPr>
              <a:t>Descobrir relações (e hierarquias) entre objetos quaisquer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 dirty="0">
                <a:ea typeface="ＭＳ Ｐゴシック" charset="-128"/>
              </a:rPr>
              <a:t>Por reforço: recompensa/punição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/>
            </a:pPr>
            <a:r>
              <a:rPr lang="pt-BR" sz="2100" b="1" dirty="0">
                <a:solidFill>
                  <a:srgbClr val="CC3300"/>
                </a:solidFill>
                <a:ea typeface="ＭＳ Ｐゴシック" charset="-128"/>
              </a:rPr>
              <a:t>Exemplo</a:t>
            </a:r>
            <a:r>
              <a:rPr lang="pt-BR" sz="2100" dirty="0">
                <a:ea typeface="ＭＳ Ｐゴシック" charset="-128"/>
              </a:rPr>
              <a:t>: jogo de xadrez</a:t>
            </a:r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pt-BR" sz="3000"/>
              <a:t>Construção de conhecimento por um agente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pt-BR" sz="2600" b="1">
                <a:ea typeface="ＭＳ Ｐゴシック" charset="-128"/>
              </a:rPr>
              <a:t>Questões envolvidas:</a:t>
            </a:r>
            <a:endParaRPr lang="pt-BR" sz="2600" b="1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</a:endParaRP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lang="pt-BR" sz="2300">
                <a:ea typeface="ＭＳ Ｐゴシック" charset="-128"/>
              </a:rPr>
              <a:t>Qual é o </a:t>
            </a:r>
            <a:r>
              <a:rPr lang="pt-BR" sz="2300" b="1" i="1">
                <a:ea typeface="ＭＳ Ｐゴシック" charset="-128"/>
              </a:rPr>
              <a:t>conhecimento prévio</a:t>
            </a:r>
            <a:r>
              <a:rPr lang="pt-BR" sz="2300">
                <a:ea typeface="ＭＳ Ｐゴシック" charset="-128"/>
              </a:rPr>
              <a:t> disponível?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Em geral, existe e é importante 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/>
            </a:pPr>
            <a:r>
              <a:rPr lang="pt-BR" sz="2100" b="1">
                <a:solidFill>
                  <a:srgbClr val="CC3300"/>
                </a:solidFill>
                <a:ea typeface="ＭＳ Ｐゴシック" charset="-128"/>
              </a:rPr>
              <a:t>Exemplo</a:t>
            </a:r>
            <a:r>
              <a:rPr lang="pt-BR" sz="2100">
                <a:ea typeface="ＭＳ Ｐゴシック" charset="-128"/>
              </a:rPr>
              <a:t>: Artista e médico chegam a conclusões diferentes para as mesmas observações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IA simbólica captura melhor este conhecimento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/>
            </a:pPr>
            <a:r>
              <a:rPr lang="pt-BR" sz="2000">
                <a:ea typeface="ＭＳ Ｐゴシック" charset="-128"/>
              </a:rPr>
              <a:t>Influi também na descrição dos exemplos	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/>
            </a:pPr>
            <a:r>
              <a:rPr lang="pt-BR" sz="2100" b="1">
                <a:solidFill>
                  <a:srgbClr val="CC3300"/>
                </a:solidFill>
                <a:ea typeface="ＭＳ Ｐゴシック" charset="-128"/>
              </a:rPr>
              <a:t>Exemplo</a:t>
            </a:r>
            <a:r>
              <a:rPr lang="pt-BR" sz="2100">
                <a:ea typeface="ＭＳ Ｐゴシック" charset="-128"/>
              </a:rPr>
              <a:t>: Paraíba, Pernambuco, Alagoas </a:t>
            </a:r>
            <a:r>
              <a:rPr lang="pt-BR" sz="2100">
                <a:ea typeface="ＭＳ Ｐゴシック" charset="-128"/>
                <a:sym typeface="Symbol" charset="2"/>
              </a:rPr>
              <a:t></a:t>
            </a:r>
            <a:r>
              <a:rPr lang="pt-BR" sz="2100">
                <a:ea typeface="ＭＳ Ｐゴシック" charset="-128"/>
              </a:rPr>
              <a:t> NE</a:t>
            </a: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pt-BR">
                <a:latin typeface="Verdana" charset="0"/>
              </a:rPr>
              <a:t>Aprendizagem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Atividade de um agente é definida por </a:t>
            </a:r>
          </a:p>
          <a:p>
            <a:pPr marL="692150" lvl="1" indent="-347663"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pt-BR" i="1">
                <a:latin typeface="Verdana" charset="0"/>
                <a:ea typeface="ＭＳ Ｐゴシック" charset="-128"/>
                <a:cs typeface="ＭＳ Ｐゴシック" charset="-128"/>
              </a:rPr>
              <a:t>	f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: Percepção 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  <a:sym typeface="Symbol" charset="2"/>
              </a:rPr>
              <a:t>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 Ação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b="1" i="1">
                <a:latin typeface="Verdana" charset="0"/>
                <a:ea typeface="ＭＳ Ｐゴシック" charset="-128"/>
                <a:cs typeface="ＭＳ Ｐゴシック" charset="-128"/>
              </a:rPr>
              <a:t>Aprender 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a partir de exemplos &lt;</a:t>
            </a:r>
            <a:r>
              <a:rPr lang="pt-BR" i="1">
                <a:latin typeface="Verdana" charset="0"/>
                <a:ea typeface="ＭＳ Ｐゴシック" charset="-128"/>
                <a:cs typeface="ＭＳ Ｐゴシック" charset="-128"/>
              </a:rPr>
              <a:t>x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,</a:t>
            </a:r>
            <a:r>
              <a:rPr lang="pt-BR" i="1">
                <a:latin typeface="Verdana" charset="0"/>
                <a:ea typeface="ＭＳ Ｐゴシック" charset="-128"/>
                <a:cs typeface="ＭＳ Ｐゴシック" charset="-128"/>
              </a:rPr>
              <a:t>f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(</a:t>
            </a:r>
            <a:r>
              <a:rPr lang="pt-BR" i="1">
                <a:latin typeface="Verdana" charset="0"/>
                <a:ea typeface="ＭＳ Ｐゴシック" charset="-128"/>
                <a:cs typeface="ＭＳ Ｐゴシック" charset="-128"/>
              </a:rPr>
              <a:t>x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)&gt; é buscar uma função </a:t>
            </a:r>
            <a:r>
              <a:rPr lang="pt-BR" i="1">
                <a:latin typeface="Verdana" charset="0"/>
                <a:ea typeface="ＭＳ Ｐゴシック" charset="-128"/>
                <a:cs typeface="ＭＳ Ｐゴシック" charset="-128"/>
              </a:rPr>
              <a:t>h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 que aproxime </a:t>
            </a:r>
            <a:r>
              <a:rPr lang="pt-BR" i="1">
                <a:latin typeface="Verdana" charset="0"/>
                <a:ea typeface="ＭＳ Ｐゴシック" charset="-128"/>
                <a:cs typeface="ＭＳ Ｐゴシック" charset="-128"/>
              </a:rPr>
              <a:t>f</a:t>
            </a:r>
            <a:endParaRPr lang="pt-BR">
              <a:latin typeface="Verdana" charset="0"/>
              <a:ea typeface="ＭＳ Ｐゴシック" charset="-128"/>
              <a:cs typeface="ＭＳ Ｐゴシック" charset="-128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b="1">
                <a:latin typeface="Verdana" charset="0"/>
                <a:ea typeface="ＭＳ Ｐゴシック" charset="-128"/>
                <a:cs typeface="ＭＳ Ｐゴシック" charset="-128"/>
              </a:rPr>
              <a:t>Métodos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</a:pPr>
            <a:r>
              <a:rPr lang="pt-BR" b="1">
                <a:latin typeface="Verdana" charset="0"/>
                <a:ea typeface="ＭＳ Ｐゴシック" charset="-128"/>
                <a:cs typeface="ＭＳ Ｐゴシック" charset="-128"/>
              </a:rPr>
              <a:t>Simbólico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: Indução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</a:pPr>
            <a:r>
              <a:rPr lang="pt-BR" b="1">
                <a:latin typeface="Verdana" charset="0"/>
                <a:ea typeface="ＭＳ Ｐゴシック" charset="-128"/>
                <a:cs typeface="ＭＳ Ｐゴシック" charset="-128"/>
              </a:rPr>
              <a:t>Não-simbólico</a:t>
            </a:r>
            <a:r>
              <a:rPr lang="pt-BR">
                <a:latin typeface="Verdana" charset="0"/>
                <a:ea typeface="ＭＳ Ｐゴシック" charset="-128"/>
                <a:cs typeface="ＭＳ Ｐゴシック" charset="-128"/>
              </a:rPr>
              <a:t>: Redes Neurais, Algoritmos Genéticos, ...</a:t>
            </a:r>
          </a:p>
        </p:txBody>
      </p:sp>
      <p:graphicFrame>
        <p:nvGraphicFramePr>
          <p:cNvPr id="736260" name="Object 2"/>
          <p:cNvGraphicFramePr>
            <a:graphicFrameLocks noChangeAspect="1"/>
          </p:cNvGraphicFramePr>
          <p:nvPr/>
        </p:nvGraphicFramePr>
        <p:xfrm>
          <a:off x="1014413" y="4511675"/>
          <a:ext cx="14462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Figura" r:id="rId4" imgW="1445400" imgH="1625760" progId="Word.Picture.8">
                  <p:embed/>
                </p:oleObj>
              </mc:Choice>
              <mc:Fallback>
                <p:oleObj name="Figura" r:id="rId4" imgW="1445400" imgH="162576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511675"/>
                        <a:ext cx="144621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E574E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1" name="Object 3"/>
          <p:cNvGraphicFramePr>
            <a:graphicFrameLocks noChangeAspect="1"/>
          </p:cNvGraphicFramePr>
          <p:nvPr/>
        </p:nvGraphicFramePr>
        <p:xfrm>
          <a:off x="2925763" y="4511675"/>
          <a:ext cx="14462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Figura" r:id="rId6" imgW="1445400" imgH="1625760" progId="Word.Picture.8">
                  <p:embed/>
                </p:oleObj>
              </mc:Choice>
              <mc:Fallback>
                <p:oleObj name="Figura" r:id="rId6" imgW="1445400" imgH="162576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511675"/>
                        <a:ext cx="144621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E574E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2" name="Object 4"/>
          <p:cNvGraphicFramePr>
            <a:graphicFrameLocks noChangeAspect="1"/>
          </p:cNvGraphicFramePr>
          <p:nvPr/>
        </p:nvGraphicFramePr>
        <p:xfrm>
          <a:off x="4837113" y="4511675"/>
          <a:ext cx="14462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Figura" r:id="rId8" imgW="1445400" imgH="1625760" progId="Word.Picture.8">
                  <p:embed/>
                </p:oleObj>
              </mc:Choice>
              <mc:Fallback>
                <p:oleObj name="Figura" r:id="rId8" imgW="1445400" imgH="1625760" progId="Word.Pictur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4511675"/>
                        <a:ext cx="144621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E574E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3" name="Object 5"/>
          <p:cNvGraphicFramePr>
            <a:graphicFrameLocks noChangeAspect="1"/>
          </p:cNvGraphicFramePr>
          <p:nvPr/>
        </p:nvGraphicFramePr>
        <p:xfrm>
          <a:off x="6750050" y="4511675"/>
          <a:ext cx="14462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Picture" r:id="rId10" imgW="1445400" imgH="1625760" progId="Word.Picture.8">
                  <p:embed/>
                </p:oleObj>
              </mc:Choice>
              <mc:Fallback>
                <p:oleObj name="Picture" r:id="rId10" imgW="1445400" imgH="1625760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511675"/>
                        <a:ext cx="14462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E574E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pt-BR" sz="3000"/>
              <a:t>Aprendizagem indutiva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sz="2600">
                <a:ea typeface="ＭＳ Ｐゴシック" charset="-128"/>
                <a:cs typeface="ＭＳ Ｐゴシック" charset="-128"/>
              </a:rPr>
              <a:t>Inferência de uma regra geral (hipótese) a partir de exemplos particulares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sz="2600">
                <a:ea typeface="ＭＳ Ｐゴシック" charset="-128"/>
                <a:cs typeface="ＭＳ Ｐゴシック" charset="-128"/>
              </a:rPr>
              <a:t>Precisão diretamente proporcional à quantidade de exemplos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sz="2600">
                <a:ea typeface="ＭＳ Ｐゴシック" charset="-128"/>
                <a:cs typeface="ＭＳ Ｐゴシック" charset="-128"/>
              </a:rPr>
              <a:t>Pode ser ...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</a:pPr>
            <a:r>
              <a:rPr lang="pt-BR" sz="2300" b="1">
                <a:ea typeface="ＭＳ Ｐゴシック" charset="-128"/>
                <a:cs typeface="ＭＳ Ｐゴシック" charset="-128"/>
              </a:rPr>
              <a:t>Incremental</a:t>
            </a:r>
            <a:r>
              <a:rPr lang="pt-BR" sz="2300">
                <a:ea typeface="ＭＳ Ｐゴシック" charset="-128"/>
                <a:cs typeface="ＭＳ Ｐゴシック" charset="-128"/>
              </a:rPr>
              <a:t>: atualiza hipótese a cada novo exemplo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</a:pPr>
            <a:r>
              <a:rPr lang="pt-BR" sz="2000">
                <a:ea typeface="ＭＳ Ｐゴシック" charset="-128"/>
                <a:cs typeface="ＭＳ Ｐゴシック" charset="-128"/>
              </a:rPr>
              <a:t>Mais flexível, situada ... porém a ordem de apresentação é importante (</a:t>
            </a:r>
            <a:r>
              <a:rPr lang="pt-BR" sz="2000" i="1">
                <a:ea typeface="ＭＳ Ｐゴシック" charset="-128"/>
                <a:cs typeface="ＭＳ Ｐゴシック" charset="-128"/>
              </a:rPr>
              <a:t>backtracking</a:t>
            </a:r>
            <a:r>
              <a:rPr lang="pt-BR" sz="2000">
                <a:ea typeface="ＭＳ Ｐゴシック" charset="-128"/>
                <a:cs typeface="ＭＳ Ｐゴシック" charset="-128"/>
              </a:rPr>
              <a:t>)</a:t>
            </a:r>
          </a:p>
          <a:p>
            <a:pPr marL="987425" lvl="2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</a:pPr>
            <a:r>
              <a:rPr lang="pt-BR" sz="2300" b="1">
                <a:ea typeface="ＭＳ Ｐゴシック" charset="-128"/>
                <a:cs typeface="ＭＳ Ｐゴシック" charset="-128"/>
              </a:rPr>
              <a:t>Não-incremental</a:t>
            </a:r>
            <a:r>
              <a:rPr lang="pt-BR" sz="2300">
                <a:ea typeface="ＭＳ Ｐゴシック" charset="-128"/>
                <a:cs typeface="ＭＳ Ｐゴシック" charset="-128"/>
              </a:rPr>
              <a:t>: gera </a:t>
            </a:r>
            <a:r>
              <a:rPr lang="pt-BR" sz="2300" i="1">
                <a:ea typeface="ＭＳ Ｐゴシック" charset="-128"/>
                <a:cs typeface="ＭＳ Ｐゴシック" charset="-128"/>
              </a:rPr>
              <a:t>h</a:t>
            </a:r>
            <a:r>
              <a:rPr lang="pt-BR" sz="2300">
                <a:ea typeface="ＭＳ Ｐゴシック" charset="-128"/>
                <a:cs typeface="ＭＳ Ｐゴシック" charset="-128"/>
              </a:rPr>
              <a:t> a partir de todo conjunto de exemplos</a:t>
            </a:r>
          </a:p>
          <a:p>
            <a:pPr marL="1281113" lvl="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</a:pPr>
            <a:r>
              <a:rPr lang="pt-BR" sz="2000">
                <a:ea typeface="ＭＳ Ｐゴシック" charset="-128"/>
                <a:cs typeface="ＭＳ Ｐゴシック" charset="-128"/>
              </a:rPr>
              <a:t>Mais eficiente e prática</a:t>
            </a: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Caracterização...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Aprender pode ser caracterizado como a capacidade de obter melhor desempenho pela experiência.</a:t>
            </a:r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90600" y="3657600"/>
            <a:ext cx="7315200" cy="2286000"/>
          </a:xfrm>
          <a:prstGeom prst="foldedCorner">
            <a:avLst>
              <a:gd name="adj" fmla="val 12500"/>
            </a:avLst>
          </a:prstGeom>
          <a:solidFill>
            <a:srgbClr val="E7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pt-BR" sz="2000" i="1" u="none" dirty="0">
                <a:latin typeface="Tahoma" charset="0"/>
              </a:rPr>
              <a:t>“Um programa aprende a  partir da  experiência  E,  </a:t>
            </a:r>
          </a:p>
          <a:p>
            <a:pPr algn="r"/>
            <a:r>
              <a:rPr lang="pt-BR" sz="2000" i="1" u="none" dirty="0">
                <a:latin typeface="Tahoma" charset="0"/>
              </a:rPr>
              <a:t>em  relação  a uma  classe  de tarefas T, com me-</a:t>
            </a:r>
          </a:p>
          <a:p>
            <a:pPr algn="r"/>
            <a:r>
              <a:rPr lang="pt-BR" sz="2000" i="1" u="none" dirty="0" err="1">
                <a:latin typeface="Tahoma" charset="0"/>
              </a:rPr>
              <a:t>dida</a:t>
            </a:r>
            <a:r>
              <a:rPr lang="pt-BR" sz="2000" i="1" u="none" dirty="0">
                <a:latin typeface="Tahoma" charset="0"/>
              </a:rPr>
              <a:t> de desempenho P, se seu desempenho em T, </a:t>
            </a:r>
          </a:p>
          <a:p>
            <a:pPr algn="r"/>
            <a:r>
              <a:rPr lang="pt-BR" sz="2000" i="1" u="none" dirty="0">
                <a:latin typeface="Tahoma" charset="0"/>
              </a:rPr>
              <a:t>medido por P, melhora com E”</a:t>
            </a:r>
          </a:p>
          <a:p>
            <a:pPr algn="r"/>
            <a:r>
              <a:rPr lang="pt-BR" sz="2000" i="1" u="none" dirty="0">
                <a:latin typeface="Tahoma" charset="0"/>
              </a:rPr>
              <a:t>					        </a:t>
            </a:r>
          </a:p>
          <a:p>
            <a:pPr algn="r"/>
            <a:r>
              <a:rPr lang="pt-BR" sz="2000" i="1" u="none" dirty="0">
                <a:latin typeface="Tahoma" charset="0"/>
              </a:rPr>
              <a:t>MITCHELL,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pt-BR" sz="3000"/>
              <a:t>Aprendizagem indutiva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sz="2600" b="1">
                <a:ea typeface="ＭＳ Ｐゴシック" charset="-128"/>
                <a:cs typeface="ＭＳ Ｐゴシック" charset="-128"/>
              </a:rPr>
              <a:t>Hierarquia </a:t>
            </a:r>
          </a:p>
        </p:txBody>
      </p:sp>
      <p:sp>
        <p:nvSpPr>
          <p:cNvPr id="738308" name="Oval 4"/>
          <p:cNvSpPr>
            <a:spLocks noChangeArrowheads="1"/>
          </p:cNvSpPr>
          <p:nvPr/>
        </p:nvSpPr>
        <p:spPr bwMode="auto">
          <a:xfrm>
            <a:off x="4117975" y="2646363"/>
            <a:ext cx="2698750" cy="68421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pt-BR" sz="1600" b="1">
                <a:latin typeface="Times New Roman" charset="0"/>
              </a:rPr>
              <a:t>Aprendizagem </a:t>
            </a:r>
            <a:br>
              <a:rPr lang="pt-BR" sz="1600" b="1">
                <a:latin typeface="Times New Roman" charset="0"/>
              </a:rPr>
            </a:br>
            <a:r>
              <a:rPr lang="pt-BR" sz="1600" b="1">
                <a:latin typeface="Times New Roman" charset="0"/>
              </a:rPr>
              <a:t>indutiva</a:t>
            </a:r>
          </a:p>
        </p:txBody>
      </p:sp>
      <p:sp>
        <p:nvSpPr>
          <p:cNvPr id="738309" name="Oval 5"/>
          <p:cNvSpPr>
            <a:spLocks noChangeArrowheads="1"/>
          </p:cNvSpPr>
          <p:nvPr/>
        </p:nvSpPr>
        <p:spPr bwMode="auto">
          <a:xfrm>
            <a:off x="2438400" y="3732213"/>
            <a:ext cx="2698750" cy="68421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pt-BR" sz="1600" b="1">
                <a:latin typeface="Times New Roman" charset="0"/>
              </a:rPr>
              <a:t>Aprendizagem </a:t>
            </a:r>
            <a:br>
              <a:rPr lang="pt-BR" sz="1600" b="1">
                <a:latin typeface="Times New Roman" charset="0"/>
              </a:rPr>
            </a:br>
            <a:r>
              <a:rPr lang="pt-BR" sz="1600" b="1">
                <a:latin typeface="Times New Roman" charset="0"/>
              </a:rPr>
              <a:t>supervisionada</a:t>
            </a:r>
          </a:p>
        </p:txBody>
      </p:sp>
      <p:sp>
        <p:nvSpPr>
          <p:cNvPr id="738310" name="Oval 6"/>
          <p:cNvSpPr>
            <a:spLocks noChangeArrowheads="1"/>
          </p:cNvSpPr>
          <p:nvPr/>
        </p:nvSpPr>
        <p:spPr bwMode="auto">
          <a:xfrm>
            <a:off x="5797550" y="3732213"/>
            <a:ext cx="2698750" cy="68421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pt-BR" sz="1600" b="1">
                <a:latin typeface="Times New Roman" charset="0"/>
              </a:rPr>
              <a:t>Aprendizagem </a:t>
            </a:r>
            <a:br>
              <a:rPr lang="pt-BR" sz="1600" b="1">
                <a:latin typeface="Times New Roman" charset="0"/>
              </a:rPr>
            </a:br>
            <a:r>
              <a:rPr lang="pt-BR" sz="1600" b="1">
                <a:latin typeface="Times New Roman" charset="0"/>
              </a:rPr>
              <a:t>não-supervisionada</a:t>
            </a:r>
          </a:p>
        </p:txBody>
      </p:sp>
      <p:sp>
        <p:nvSpPr>
          <p:cNvPr id="738311" name="Oval 7"/>
          <p:cNvSpPr>
            <a:spLocks noChangeArrowheads="1"/>
          </p:cNvSpPr>
          <p:nvPr/>
        </p:nvSpPr>
        <p:spPr bwMode="auto">
          <a:xfrm>
            <a:off x="722313" y="4819650"/>
            <a:ext cx="2698750" cy="68421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pt-BR" sz="1600" b="1">
                <a:latin typeface="Times New Roman" charset="0"/>
              </a:rPr>
              <a:t>Classificação</a:t>
            </a:r>
          </a:p>
        </p:txBody>
      </p:sp>
      <p:sp>
        <p:nvSpPr>
          <p:cNvPr id="738312" name="Oval 8"/>
          <p:cNvSpPr>
            <a:spLocks noChangeArrowheads="1"/>
          </p:cNvSpPr>
          <p:nvPr/>
        </p:nvSpPr>
        <p:spPr bwMode="auto">
          <a:xfrm>
            <a:off x="4154488" y="4819650"/>
            <a:ext cx="2698750" cy="68421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pt-BR" sz="1600" b="1">
                <a:latin typeface="Times New Roman" charset="0"/>
              </a:rPr>
              <a:t>Regressão</a:t>
            </a:r>
          </a:p>
        </p:txBody>
      </p:sp>
      <p:sp>
        <p:nvSpPr>
          <p:cNvPr id="738315" name="Line 11"/>
          <p:cNvSpPr>
            <a:spLocks noChangeShapeType="1"/>
          </p:cNvSpPr>
          <p:nvPr/>
        </p:nvSpPr>
        <p:spPr bwMode="auto">
          <a:xfrm flipH="1">
            <a:off x="2681288" y="4446588"/>
            <a:ext cx="985837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>
            <a:off x="3944938" y="4446588"/>
            <a:ext cx="985837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71675" y="4560888"/>
            <a:ext cx="6461125" cy="274637"/>
            <a:chOff x="990" y="2670"/>
            <a:chExt cx="4070" cy="173"/>
          </a:xfrm>
        </p:grpSpPr>
        <p:sp>
          <p:nvSpPr>
            <p:cNvPr id="101393" name="Text Box 14"/>
            <p:cNvSpPr txBox="1">
              <a:spLocks noChangeArrowheads="1"/>
            </p:cNvSpPr>
            <p:nvPr/>
          </p:nvSpPr>
          <p:spPr bwMode="auto">
            <a:xfrm>
              <a:off x="990" y="2670"/>
              <a:ext cx="2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pt-BR" sz="1200" b="1" i="1">
                  <a:latin typeface="Verdana" charset="0"/>
                </a:rPr>
                <a:t>É fornecido um conjunto de treinamento</a:t>
              </a:r>
            </a:p>
          </p:txBody>
        </p:sp>
        <p:sp>
          <p:nvSpPr>
            <p:cNvPr id="101394" name="Text Box 15"/>
            <p:cNvSpPr txBox="1">
              <a:spLocks noChangeArrowheads="1"/>
            </p:cNvSpPr>
            <p:nvPr/>
          </p:nvSpPr>
          <p:spPr bwMode="auto">
            <a:xfrm>
              <a:off x="3440" y="2670"/>
              <a:ext cx="16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pt-BR" sz="1200" b="1" i="1">
                  <a:latin typeface="Verdana" charset="0"/>
                </a:rPr>
                <a:t>Formação de agrupamentos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41425" y="5661025"/>
            <a:ext cx="5119688" cy="274638"/>
            <a:chOff x="530" y="3363"/>
            <a:chExt cx="3225" cy="173"/>
          </a:xfrm>
        </p:grpSpPr>
        <p:sp>
          <p:nvSpPr>
            <p:cNvPr id="101391" name="Text Box 17"/>
            <p:cNvSpPr txBox="1">
              <a:spLocks noChangeArrowheads="1"/>
            </p:cNvSpPr>
            <p:nvPr/>
          </p:nvSpPr>
          <p:spPr bwMode="auto">
            <a:xfrm>
              <a:off x="530" y="3363"/>
              <a:ext cx="10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pt-BR" sz="1200" b="1" i="1">
                  <a:latin typeface="Verdana" charset="0"/>
                </a:rPr>
                <a:t>Valores discretos</a:t>
              </a:r>
            </a:p>
          </p:txBody>
        </p:sp>
        <p:sp>
          <p:nvSpPr>
            <p:cNvPr id="101392" name="Text Box 18"/>
            <p:cNvSpPr txBox="1">
              <a:spLocks noChangeArrowheads="1"/>
            </p:cNvSpPr>
            <p:nvPr/>
          </p:nvSpPr>
          <p:spPr bwMode="auto">
            <a:xfrm>
              <a:off x="2675" y="3363"/>
              <a:ext cx="10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pt-BR" sz="1200" b="1" i="1">
                  <a:latin typeface="Verdana" charset="0"/>
                </a:rPr>
                <a:t>Valores contínuos</a:t>
              </a:r>
            </a:p>
          </p:txBody>
        </p:sp>
      </p:grpSp>
      <p:sp>
        <p:nvSpPr>
          <p:cNvPr id="738323" name="Rectangle 19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por</a:t>
            </a: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 indução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738313" name="Line 9"/>
          <p:cNvSpPr>
            <a:spLocks noChangeShapeType="1"/>
          </p:cNvSpPr>
          <p:nvPr/>
        </p:nvSpPr>
        <p:spPr bwMode="auto">
          <a:xfrm flipH="1">
            <a:off x="4333875" y="3341688"/>
            <a:ext cx="985838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8314" name="Line 10"/>
          <p:cNvSpPr>
            <a:spLocks noChangeShapeType="1"/>
          </p:cNvSpPr>
          <p:nvPr/>
        </p:nvSpPr>
        <p:spPr bwMode="auto">
          <a:xfrm>
            <a:off x="5597525" y="3341688"/>
            <a:ext cx="985838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8" grpId="0" animBg="1" autoUpdateAnimBg="0"/>
      <p:bldP spid="738309" grpId="0" animBg="1" autoUpdateAnimBg="0"/>
      <p:bldP spid="738310" grpId="0" animBg="1" autoUpdateAnimBg="0"/>
      <p:bldP spid="738311" grpId="0" animBg="1" autoUpdateAnimBg="0"/>
      <p:bldP spid="738312" grpId="0" animBg="1" autoUpdateAnimBg="0"/>
      <p:bldP spid="738315" grpId="0" animBg="1"/>
      <p:bldP spid="738316" grpId="0" animBg="1"/>
      <p:bldP spid="738313" grpId="0" animBg="1"/>
      <p:bldP spid="7383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8775" y="1270000"/>
            <a:ext cx="8637588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pt-BR" sz="3000"/>
              <a:t>Aquisição automática de conhecimento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sz="2600" b="1">
                <a:ea typeface="ＭＳ Ｐゴシック" charset="-128"/>
                <a:cs typeface="ＭＳ Ｐゴシック" charset="-128"/>
              </a:rPr>
              <a:t>Minimização do </a:t>
            </a:r>
            <a:r>
              <a:rPr lang="pt-BR" sz="2600" b="1" i="1">
                <a:ea typeface="ＭＳ Ｐゴシック" charset="-128"/>
                <a:cs typeface="ＭＳ Ｐゴシック" charset="-128"/>
              </a:rPr>
              <a:t>Gargalo de Feigenbaum</a:t>
            </a:r>
            <a:endParaRPr lang="pt-BR" sz="2600" b="1">
              <a:ea typeface="ＭＳ Ｐゴシック" charset="-128"/>
              <a:cs typeface="ＭＳ Ｐゴシック" charset="-128"/>
            </a:endParaRPr>
          </a:p>
          <a:p>
            <a:pPr marL="1235075" lvl="3" indent="-185738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</a:pPr>
            <a:endParaRPr lang="pt-BR" sz="2000" b="1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211513" y="2559050"/>
            <a:ext cx="461962" cy="588963"/>
            <a:chOff x="2023" y="1612"/>
            <a:chExt cx="291" cy="371"/>
          </a:xfrm>
        </p:grpSpPr>
        <p:sp>
          <p:nvSpPr>
            <p:cNvPr id="54328" name="Freeform 16"/>
            <p:cNvSpPr>
              <a:spLocks/>
            </p:cNvSpPr>
            <p:nvPr/>
          </p:nvSpPr>
          <p:spPr bwMode="auto">
            <a:xfrm>
              <a:off x="2023" y="1705"/>
              <a:ext cx="291" cy="124"/>
            </a:xfrm>
            <a:custGeom>
              <a:avLst/>
              <a:gdLst>
                <a:gd name="T0" fmla="*/ 93 w 291"/>
                <a:gd name="T1" fmla="*/ 0 h 124"/>
                <a:gd name="T2" fmla="*/ 204 w 291"/>
                <a:gd name="T3" fmla="*/ 0 h 124"/>
                <a:gd name="T4" fmla="*/ 291 w 291"/>
                <a:gd name="T5" fmla="*/ 87 h 124"/>
                <a:gd name="T6" fmla="*/ 266 w 291"/>
                <a:gd name="T7" fmla="*/ 105 h 124"/>
                <a:gd name="T8" fmla="*/ 198 w 291"/>
                <a:gd name="T9" fmla="*/ 31 h 124"/>
                <a:gd name="T10" fmla="*/ 198 w 291"/>
                <a:gd name="T11" fmla="*/ 124 h 124"/>
                <a:gd name="T12" fmla="*/ 93 w 291"/>
                <a:gd name="T13" fmla="*/ 124 h 124"/>
                <a:gd name="T14" fmla="*/ 93 w 291"/>
                <a:gd name="T15" fmla="*/ 37 h 124"/>
                <a:gd name="T16" fmla="*/ 19 w 291"/>
                <a:gd name="T17" fmla="*/ 105 h 124"/>
                <a:gd name="T18" fmla="*/ 0 w 291"/>
                <a:gd name="T19" fmla="*/ 87 h 124"/>
                <a:gd name="T20" fmla="*/ 93 w 291"/>
                <a:gd name="T21" fmla="*/ 0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1"/>
                <a:gd name="T34" fmla="*/ 0 h 124"/>
                <a:gd name="T35" fmla="*/ 291 w 291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1" h="124">
                  <a:moveTo>
                    <a:pt x="93" y="0"/>
                  </a:moveTo>
                  <a:lnTo>
                    <a:pt x="204" y="0"/>
                  </a:lnTo>
                  <a:lnTo>
                    <a:pt x="291" y="87"/>
                  </a:lnTo>
                  <a:lnTo>
                    <a:pt x="266" y="105"/>
                  </a:lnTo>
                  <a:lnTo>
                    <a:pt x="198" y="31"/>
                  </a:lnTo>
                  <a:lnTo>
                    <a:pt x="198" y="124"/>
                  </a:lnTo>
                  <a:lnTo>
                    <a:pt x="93" y="124"/>
                  </a:lnTo>
                  <a:lnTo>
                    <a:pt x="93" y="37"/>
                  </a:lnTo>
                  <a:lnTo>
                    <a:pt x="19" y="105"/>
                  </a:lnTo>
                  <a:lnTo>
                    <a:pt x="0" y="8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29" name="Freeform 17"/>
            <p:cNvSpPr>
              <a:spLocks/>
            </p:cNvSpPr>
            <p:nvPr/>
          </p:nvSpPr>
          <p:spPr bwMode="auto">
            <a:xfrm>
              <a:off x="2116" y="1822"/>
              <a:ext cx="105" cy="161"/>
            </a:xfrm>
            <a:custGeom>
              <a:avLst/>
              <a:gdLst>
                <a:gd name="T0" fmla="*/ 0 w 105"/>
                <a:gd name="T1" fmla="*/ 0 h 161"/>
                <a:gd name="T2" fmla="*/ 0 w 105"/>
                <a:gd name="T3" fmla="*/ 161 h 161"/>
                <a:gd name="T4" fmla="*/ 31 w 105"/>
                <a:gd name="T5" fmla="*/ 161 h 161"/>
                <a:gd name="T6" fmla="*/ 49 w 105"/>
                <a:gd name="T7" fmla="*/ 56 h 161"/>
                <a:gd name="T8" fmla="*/ 68 w 105"/>
                <a:gd name="T9" fmla="*/ 161 h 161"/>
                <a:gd name="T10" fmla="*/ 105 w 105"/>
                <a:gd name="T11" fmla="*/ 161 h 161"/>
                <a:gd name="T12" fmla="*/ 105 w 105"/>
                <a:gd name="T13" fmla="*/ 149 h 161"/>
                <a:gd name="T14" fmla="*/ 105 w 105"/>
                <a:gd name="T15" fmla="*/ 0 h 161"/>
                <a:gd name="T16" fmla="*/ 0 w 105"/>
                <a:gd name="T17" fmla="*/ 0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161"/>
                <a:gd name="T29" fmla="*/ 105 w 105"/>
                <a:gd name="T30" fmla="*/ 161 h 1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161">
                  <a:moveTo>
                    <a:pt x="0" y="0"/>
                  </a:moveTo>
                  <a:lnTo>
                    <a:pt x="0" y="161"/>
                  </a:lnTo>
                  <a:lnTo>
                    <a:pt x="31" y="161"/>
                  </a:lnTo>
                  <a:lnTo>
                    <a:pt x="49" y="56"/>
                  </a:lnTo>
                  <a:lnTo>
                    <a:pt x="68" y="161"/>
                  </a:lnTo>
                  <a:lnTo>
                    <a:pt x="105" y="161"/>
                  </a:lnTo>
                  <a:lnTo>
                    <a:pt x="105" y="149"/>
                  </a:lnTo>
                  <a:lnTo>
                    <a:pt x="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30" name="Oval 18"/>
            <p:cNvSpPr>
              <a:spLocks noChangeArrowheads="1"/>
            </p:cNvSpPr>
            <p:nvPr/>
          </p:nvSpPr>
          <p:spPr bwMode="auto">
            <a:xfrm>
              <a:off x="2128" y="1612"/>
              <a:ext cx="93" cy="93"/>
            </a:xfrm>
            <a:prstGeom prst="ellipse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4276" name="Rectangle 19"/>
          <p:cNvSpPr>
            <a:spLocks noChangeArrowheads="1"/>
          </p:cNvSpPr>
          <p:nvPr/>
        </p:nvSpPr>
        <p:spPr bwMode="auto">
          <a:xfrm>
            <a:off x="4976813" y="5899150"/>
            <a:ext cx="4508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20" name="Rectangle 20"/>
          <p:cNvSpPr>
            <a:spLocks noChangeArrowheads="1"/>
          </p:cNvSpPr>
          <p:nvPr/>
        </p:nvSpPr>
        <p:spPr bwMode="auto">
          <a:xfrm>
            <a:off x="5003800" y="5921375"/>
            <a:ext cx="5889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charset="2"/>
              <a:buNone/>
            </a:pPr>
            <a:r>
              <a:rPr lang="pt-BR" sz="1100" b="1" i="1">
                <a:solidFill>
                  <a:srgbClr val="000000"/>
                </a:solidFill>
                <a:latin typeface="Verdana" charset="0"/>
              </a:rPr>
              <a:t>usuário</a:t>
            </a:r>
            <a:endParaRPr lang="pt-BR" sz="2000" b="1" i="1">
              <a:latin typeface="Verdana" charset="0"/>
            </a:endParaRPr>
          </a:p>
        </p:txBody>
      </p:sp>
      <p:sp>
        <p:nvSpPr>
          <p:cNvPr id="998422" name="Rectangle 22"/>
          <p:cNvSpPr>
            <a:spLocks noChangeArrowheads="1"/>
          </p:cNvSpPr>
          <p:nvPr/>
        </p:nvSpPr>
        <p:spPr bwMode="auto">
          <a:xfrm>
            <a:off x="2354263" y="2878138"/>
            <a:ext cx="923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charset="2"/>
              <a:buNone/>
            </a:pPr>
            <a:r>
              <a:rPr lang="pt-BR" sz="1100" b="1" i="1">
                <a:solidFill>
                  <a:srgbClr val="000000"/>
                </a:solidFill>
                <a:latin typeface="Verdana" charset="0"/>
              </a:rPr>
              <a:t>especialista</a:t>
            </a:r>
            <a:endParaRPr lang="pt-BR" sz="2000" b="1" i="1">
              <a:latin typeface="Verdana" charset="0"/>
            </a:endParaRPr>
          </a:p>
        </p:txBody>
      </p:sp>
      <p:sp>
        <p:nvSpPr>
          <p:cNvPr id="54279" name="Rectangle 23"/>
          <p:cNvSpPr>
            <a:spLocks noChangeArrowheads="1"/>
          </p:cNvSpPr>
          <p:nvPr/>
        </p:nvSpPr>
        <p:spPr bwMode="auto">
          <a:xfrm>
            <a:off x="5349875" y="3371850"/>
            <a:ext cx="820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24" name="Rectangle 24"/>
          <p:cNvSpPr>
            <a:spLocks noChangeArrowheads="1"/>
          </p:cNvSpPr>
          <p:nvPr/>
        </p:nvSpPr>
        <p:spPr bwMode="auto">
          <a:xfrm>
            <a:off x="5132388" y="3489325"/>
            <a:ext cx="8620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Symbol" charset="2"/>
              <a:buNone/>
            </a:pPr>
            <a:r>
              <a:rPr lang="pt-BR" sz="900">
                <a:solidFill>
                  <a:srgbClr val="000000"/>
                </a:solidFill>
                <a:latin typeface="Verdana" charset="0"/>
              </a:rPr>
              <a:t>Métodos de </a:t>
            </a:r>
            <a:br>
              <a:rPr lang="pt-BR" sz="900">
                <a:solidFill>
                  <a:srgbClr val="000000"/>
                </a:solidFill>
                <a:latin typeface="Verdana" charset="0"/>
              </a:rPr>
            </a:br>
            <a:r>
              <a:rPr lang="pt-BR" sz="900">
                <a:solidFill>
                  <a:srgbClr val="000000"/>
                </a:solidFill>
                <a:latin typeface="Verdana" charset="0"/>
              </a:rPr>
              <a:t>Aprendizagem </a:t>
            </a:r>
            <a:br>
              <a:rPr lang="pt-BR" sz="900">
                <a:solidFill>
                  <a:srgbClr val="000000"/>
                </a:solidFill>
                <a:latin typeface="Verdana" charset="0"/>
              </a:rPr>
            </a:br>
            <a:r>
              <a:rPr lang="pt-BR" sz="900">
                <a:solidFill>
                  <a:srgbClr val="000000"/>
                </a:solidFill>
                <a:latin typeface="Verdana" charset="0"/>
              </a:rPr>
              <a:t>Automática</a:t>
            </a:r>
          </a:p>
        </p:txBody>
      </p:sp>
      <p:sp>
        <p:nvSpPr>
          <p:cNvPr id="54281" name="Rectangle 27"/>
          <p:cNvSpPr>
            <a:spLocks noChangeArrowheads="1"/>
          </p:cNvSpPr>
          <p:nvPr/>
        </p:nvSpPr>
        <p:spPr bwMode="auto">
          <a:xfrm>
            <a:off x="3819525" y="3078163"/>
            <a:ext cx="12287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28" name="Rectangle 28"/>
          <p:cNvSpPr>
            <a:spLocks noChangeArrowheads="1"/>
          </p:cNvSpPr>
          <p:nvPr/>
        </p:nvSpPr>
        <p:spPr bwMode="auto">
          <a:xfrm>
            <a:off x="3332163" y="3500438"/>
            <a:ext cx="12684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Symbol" charset="2"/>
              <a:buNone/>
            </a:pPr>
            <a:r>
              <a:rPr lang="pt-BR" sz="900">
                <a:solidFill>
                  <a:srgbClr val="000000"/>
                </a:solidFill>
                <a:latin typeface="Verdana" charset="0"/>
              </a:rPr>
              <a:t>Métodos Cognitivos e </a:t>
            </a:r>
            <a:br>
              <a:rPr lang="pt-BR" sz="900">
                <a:solidFill>
                  <a:srgbClr val="000000"/>
                </a:solidFill>
                <a:latin typeface="Verdana" charset="0"/>
              </a:rPr>
            </a:br>
            <a:r>
              <a:rPr lang="pt-BR" sz="900">
                <a:solidFill>
                  <a:srgbClr val="000000"/>
                </a:solidFill>
                <a:latin typeface="Verdana" charset="0"/>
              </a:rPr>
              <a:t>Semi-Automáticos</a:t>
            </a:r>
          </a:p>
        </p:txBody>
      </p:sp>
      <p:sp>
        <p:nvSpPr>
          <p:cNvPr id="998431" name="Rectangle 31"/>
          <p:cNvSpPr>
            <a:spLocks noChangeArrowheads="1"/>
          </p:cNvSpPr>
          <p:nvPr/>
        </p:nvSpPr>
        <p:spPr bwMode="auto">
          <a:xfrm>
            <a:off x="1489075" y="3751263"/>
            <a:ext cx="1173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Symbol" charset="2"/>
              <a:buNone/>
            </a:pPr>
            <a:r>
              <a:rPr lang="pt-BR" sz="1100" b="1" i="1">
                <a:solidFill>
                  <a:srgbClr val="000000"/>
                </a:solidFill>
                <a:latin typeface="Verdana" charset="0"/>
              </a:rPr>
              <a:t>engenheiro de </a:t>
            </a:r>
            <a:br>
              <a:rPr lang="pt-BR" sz="1100" b="1" i="1">
                <a:solidFill>
                  <a:srgbClr val="000000"/>
                </a:solidFill>
                <a:latin typeface="Verdana" charset="0"/>
              </a:rPr>
            </a:br>
            <a:r>
              <a:rPr lang="pt-BR" sz="1100" b="1" i="1">
                <a:solidFill>
                  <a:srgbClr val="000000"/>
                </a:solidFill>
                <a:latin typeface="Verdana" charset="0"/>
              </a:rPr>
              <a:t>conhecimento</a:t>
            </a:r>
          </a:p>
        </p:txBody>
      </p:sp>
      <p:sp>
        <p:nvSpPr>
          <p:cNvPr id="54284" name="Rectangle 33"/>
          <p:cNvSpPr>
            <a:spLocks noChangeArrowheads="1"/>
          </p:cNvSpPr>
          <p:nvPr/>
        </p:nvSpPr>
        <p:spPr bwMode="auto">
          <a:xfrm>
            <a:off x="4111625" y="5156200"/>
            <a:ext cx="162083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4285" name="Rectangle 37"/>
          <p:cNvSpPr>
            <a:spLocks noChangeArrowheads="1"/>
          </p:cNvSpPr>
          <p:nvPr/>
        </p:nvSpPr>
        <p:spPr bwMode="auto">
          <a:xfrm>
            <a:off x="5192713" y="5235575"/>
            <a:ext cx="5365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4122738" y="5157788"/>
            <a:ext cx="1679575" cy="365125"/>
            <a:chOff x="2597" y="3249"/>
            <a:chExt cx="1058" cy="230"/>
          </a:xfrm>
        </p:grpSpPr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2597" y="3249"/>
              <a:ext cx="597" cy="230"/>
              <a:chOff x="2592" y="3253"/>
              <a:chExt cx="597" cy="230"/>
            </a:xfrm>
          </p:grpSpPr>
          <p:sp>
            <p:nvSpPr>
              <p:cNvPr id="54326" name="Rectangle 34"/>
              <p:cNvSpPr>
                <a:spLocks noChangeArrowheads="1"/>
              </p:cNvSpPr>
              <p:nvPr/>
            </p:nvSpPr>
            <p:spPr bwMode="auto">
              <a:xfrm>
                <a:off x="2592" y="3253"/>
                <a:ext cx="597" cy="2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4327" name="Rectangle 35"/>
              <p:cNvSpPr>
                <a:spLocks noChangeArrowheads="1"/>
              </p:cNvSpPr>
              <p:nvPr/>
            </p:nvSpPr>
            <p:spPr bwMode="auto">
              <a:xfrm>
                <a:off x="2675" y="3291"/>
                <a:ext cx="43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Font typeface="Symbol" charset="2"/>
                  <a:buNone/>
                </a:pPr>
                <a:r>
                  <a:rPr lang="pt-BR" sz="800" b="1">
                    <a:solidFill>
                      <a:srgbClr val="000000"/>
                    </a:solidFill>
                    <a:latin typeface="Verdana" charset="0"/>
                  </a:rPr>
                  <a:t>Módulo de </a:t>
                </a:r>
                <a:br>
                  <a:rPr lang="pt-BR" sz="800" b="1">
                    <a:solidFill>
                      <a:srgbClr val="000000"/>
                    </a:solidFill>
                    <a:latin typeface="Verdana" charset="0"/>
                  </a:rPr>
                </a:br>
                <a:r>
                  <a:rPr lang="pt-BR" sz="800" b="1">
                    <a:solidFill>
                      <a:srgbClr val="000000"/>
                    </a:solidFill>
                    <a:latin typeface="Verdana" charset="0"/>
                  </a:rPr>
                  <a:t>explanação </a:t>
                </a:r>
              </a:p>
            </p:txBody>
          </p:sp>
        </p:grpSp>
        <p:sp>
          <p:nvSpPr>
            <p:cNvPr id="54325" name="Rectangle 38"/>
            <p:cNvSpPr>
              <a:spLocks noChangeArrowheads="1"/>
            </p:cNvSpPr>
            <p:nvPr/>
          </p:nvSpPr>
          <p:spPr bwMode="auto">
            <a:xfrm>
              <a:off x="3290" y="3311"/>
              <a:ext cx="36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Symbol" charset="2"/>
                <a:buNone/>
              </a:pPr>
              <a:r>
                <a:rPr lang="pt-BR" sz="1000">
                  <a:solidFill>
                    <a:srgbClr val="000000"/>
                  </a:solidFill>
                  <a:latin typeface="Verdana" charset="0"/>
                </a:rPr>
                <a:t>Interface</a:t>
              </a:r>
              <a:endParaRPr lang="pt-BR" sz="1000">
                <a:latin typeface="Verdana" charset="0"/>
              </a:endParaRPr>
            </a:p>
          </p:txBody>
        </p:sp>
      </p:grpSp>
      <p:sp>
        <p:nvSpPr>
          <p:cNvPr id="54287" name="Rectangle 43"/>
          <p:cNvSpPr>
            <a:spLocks noChangeArrowheads="1"/>
          </p:cNvSpPr>
          <p:nvPr/>
        </p:nvSpPr>
        <p:spPr bwMode="auto">
          <a:xfrm>
            <a:off x="5192713" y="4587875"/>
            <a:ext cx="11652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4122738" y="4591050"/>
            <a:ext cx="2332037" cy="365125"/>
            <a:chOff x="2597" y="2892"/>
            <a:chExt cx="1469" cy="230"/>
          </a:xfrm>
        </p:grpSpPr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2597" y="2892"/>
              <a:ext cx="597" cy="230"/>
              <a:chOff x="2592" y="2895"/>
              <a:chExt cx="597" cy="230"/>
            </a:xfrm>
          </p:grpSpPr>
          <p:sp>
            <p:nvSpPr>
              <p:cNvPr id="54322" name="Rectangle 40"/>
              <p:cNvSpPr>
                <a:spLocks noChangeArrowheads="1"/>
              </p:cNvSpPr>
              <p:nvPr/>
            </p:nvSpPr>
            <p:spPr bwMode="auto">
              <a:xfrm>
                <a:off x="2592" y="2895"/>
                <a:ext cx="597" cy="2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4323" name="Rectangle 41"/>
              <p:cNvSpPr>
                <a:spLocks noChangeArrowheads="1"/>
              </p:cNvSpPr>
              <p:nvPr/>
            </p:nvSpPr>
            <p:spPr bwMode="auto">
              <a:xfrm>
                <a:off x="2699" y="2933"/>
                <a:ext cx="38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Font typeface="Symbol" charset="2"/>
                  <a:buNone/>
                </a:pPr>
                <a:r>
                  <a:rPr lang="pt-BR" sz="800" b="1">
                    <a:solidFill>
                      <a:srgbClr val="000000"/>
                    </a:solidFill>
                    <a:latin typeface="Verdana" charset="0"/>
                  </a:rPr>
                  <a:t>Motor de </a:t>
                </a:r>
                <a:br>
                  <a:rPr lang="pt-BR" sz="800" b="1">
                    <a:solidFill>
                      <a:srgbClr val="000000"/>
                    </a:solidFill>
                    <a:latin typeface="Verdana" charset="0"/>
                  </a:rPr>
                </a:br>
                <a:r>
                  <a:rPr lang="pt-BR" sz="800" b="1">
                    <a:solidFill>
                      <a:srgbClr val="000000"/>
                    </a:solidFill>
                    <a:latin typeface="Verdana" charset="0"/>
                  </a:rPr>
                  <a:t>inferência </a:t>
                </a:r>
              </a:p>
            </p:txBody>
          </p:sp>
        </p:grpSp>
        <p:sp>
          <p:nvSpPr>
            <p:cNvPr id="54321" name="Rectangle 44"/>
            <p:cNvSpPr>
              <a:spLocks noChangeArrowheads="1"/>
            </p:cNvSpPr>
            <p:nvPr/>
          </p:nvSpPr>
          <p:spPr bwMode="auto">
            <a:xfrm>
              <a:off x="3285" y="2904"/>
              <a:ext cx="7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Symbol" charset="2"/>
                <a:buNone/>
              </a:pPr>
              <a:r>
                <a:rPr lang="pt-BR" sz="1000">
                  <a:solidFill>
                    <a:srgbClr val="000000"/>
                  </a:solidFill>
                  <a:latin typeface="Verdana" charset="0"/>
                </a:rPr>
                <a:t>Métodos de </a:t>
              </a:r>
              <a:br>
                <a:rPr lang="pt-BR" sz="1000">
                  <a:solidFill>
                    <a:srgbClr val="000000"/>
                  </a:solidFill>
                  <a:latin typeface="Verdana" charset="0"/>
                </a:rPr>
              </a:br>
              <a:r>
                <a:rPr lang="pt-BR" sz="1000">
                  <a:solidFill>
                    <a:srgbClr val="000000"/>
                  </a:solidFill>
                  <a:latin typeface="Verdana" charset="0"/>
                </a:rPr>
                <a:t>Raciocínio Plausível</a:t>
              </a:r>
            </a:p>
          </p:txBody>
        </p:sp>
      </p:grpSp>
      <p:sp>
        <p:nvSpPr>
          <p:cNvPr id="54289" name="Rectangle 50"/>
          <p:cNvSpPr>
            <a:spLocks noChangeArrowheads="1"/>
          </p:cNvSpPr>
          <p:nvPr/>
        </p:nvSpPr>
        <p:spPr bwMode="auto">
          <a:xfrm>
            <a:off x="5232400" y="4019550"/>
            <a:ext cx="1019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4124325" y="4021138"/>
            <a:ext cx="2320925" cy="368300"/>
            <a:chOff x="2598" y="2533"/>
            <a:chExt cx="1462" cy="232"/>
          </a:xfrm>
        </p:grpSpPr>
        <p:grpSp>
          <p:nvGrpSpPr>
            <p:cNvPr id="8" name="Group 85"/>
            <p:cNvGrpSpPr>
              <a:grpSpLocks/>
            </p:cNvGrpSpPr>
            <p:nvPr/>
          </p:nvGrpSpPr>
          <p:grpSpPr bwMode="auto">
            <a:xfrm>
              <a:off x="2598" y="2533"/>
              <a:ext cx="596" cy="232"/>
              <a:chOff x="2603" y="2533"/>
              <a:chExt cx="596" cy="232"/>
            </a:xfrm>
          </p:grpSpPr>
          <p:sp>
            <p:nvSpPr>
              <p:cNvPr id="54318" name="Rectangle 47"/>
              <p:cNvSpPr>
                <a:spLocks noChangeArrowheads="1"/>
              </p:cNvSpPr>
              <p:nvPr/>
            </p:nvSpPr>
            <p:spPr bwMode="auto">
              <a:xfrm>
                <a:off x="2603" y="2533"/>
                <a:ext cx="59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4319" name="Rectangle 48"/>
              <p:cNvSpPr>
                <a:spLocks noChangeArrowheads="1"/>
              </p:cNvSpPr>
              <p:nvPr/>
            </p:nvSpPr>
            <p:spPr bwMode="auto">
              <a:xfrm>
                <a:off x="2636" y="2572"/>
                <a:ext cx="52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Font typeface="Symbol" charset="2"/>
                  <a:buNone/>
                </a:pPr>
                <a:r>
                  <a:rPr lang="pt-BR" sz="800" b="1">
                    <a:solidFill>
                      <a:srgbClr val="000000"/>
                    </a:solidFill>
                    <a:latin typeface="Verdana" charset="0"/>
                  </a:rPr>
                  <a:t>base de </a:t>
                </a:r>
                <a:br>
                  <a:rPr lang="pt-BR" sz="800" b="1">
                    <a:solidFill>
                      <a:srgbClr val="000000"/>
                    </a:solidFill>
                    <a:latin typeface="Verdana" charset="0"/>
                  </a:rPr>
                </a:br>
                <a:r>
                  <a:rPr lang="pt-BR" sz="800" b="1">
                    <a:solidFill>
                      <a:srgbClr val="000000"/>
                    </a:solidFill>
                    <a:latin typeface="Verdana" charset="0"/>
                  </a:rPr>
                  <a:t>conhecimento </a:t>
                </a:r>
              </a:p>
            </p:txBody>
          </p:sp>
        </p:grpSp>
        <p:sp>
          <p:nvSpPr>
            <p:cNvPr id="54317" name="Rectangle 51"/>
            <p:cNvSpPr>
              <a:spLocks noChangeArrowheads="1"/>
            </p:cNvSpPr>
            <p:nvPr/>
          </p:nvSpPr>
          <p:spPr bwMode="auto">
            <a:xfrm>
              <a:off x="3310" y="2546"/>
              <a:ext cx="7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Symbol" charset="2"/>
                <a:buNone/>
              </a:pPr>
              <a:r>
                <a:rPr lang="pt-BR" sz="1000">
                  <a:solidFill>
                    <a:srgbClr val="000000"/>
                  </a:solidFill>
                  <a:latin typeface="Verdana" charset="0"/>
                </a:rPr>
                <a:t>Representação de </a:t>
              </a:r>
              <a:br>
                <a:rPr lang="pt-BR" sz="1000">
                  <a:solidFill>
                    <a:srgbClr val="000000"/>
                  </a:solidFill>
                  <a:latin typeface="Verdana" charset="0"/>
                </a:rPr>
              </a:br>
              <a:r>
                <a:rPr lang="pt-BR" sz="1000">
                  <a:solidFill>
                    <a:srgbClr val="000000"/>
                  </a:solidFill>
                  <a:latin typeface="Verdana" charset="0"/>
                </a:rPr>
                <a:t>Conhecimento</a:t>
              </a:r>
              <a:endParaRPr lang="pt-BR" sz="1000">
                <a:latin typeface="Verdana" charset="0"/>
              </a:endParaRPr>
            </a:p>
          </p:txBody>
        </p:sp>
      </p:grpSp>
      <p:sp>
        <p:nvSpPr>
          <p:cNvPr id="998453" name="Line 53"/>
          <p:cNvSpPr>
            <a:spLocks noChangeShapeType="1"/>
          </p:cNvSpPr>
          <p:nvPr/>
        </p:nvSpPr>
        <p:spPr bwMode="auto">
          <a:xfrm>
            <a:off x="3643313" y="3116263"/>
            <a:ext cx="706437" cy="854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60" name="Line 60"/>
          <p:cNvSpPr>
            <a:spLocks noChangeShapeType="1"/>
          </p:cNvSpPr>
          <p:nvPr/>
        </p:nvSpPr>
        <p:spPr bwMode="auto">
          <a:xfrm>
            <a:off x="4595813" y="5534025"/>
            <a:ext cx="1587" cy="179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42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pt-BR" dirty="0" smtClean="0"/>
              <a:t>Aprendizagem de máquina</a:t>
            </a:r>
            <a:endParaRPr lang="pt-BR" dirty="0"/>
          </a:p>
        </p:txBody>
      </p:sp>
      <p:sp>
        <p:nvSpPr>
          <p:cNvPr id="998405" name="Rectangle 5"/>
          <p:cNvSpPr>
            <a:spLocks noChangeArrowheads="1"/>
          </p:cNvSpPr>
          <p:nvPr/>
        </p:nvSpPr>
        <p:spPr bwMode="auto">
          <a:xfrm>
            <a:off x="5065713" y="3455988"/>
            <a:ext cx="995362" cy="482600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697163" y="3624263"/>
            <a:ext cx="461962" cy="588962"/>
            <a:chOff x="1585" y="2070"/>
            <a:chExt cx="291" cy="371"/>
          </a:xfrm>
        </p:grpSpPr>
        <p:sp>
          <p:nvSpPr>
            <p:cNvPr id="54313" name="Freeform 68"/>
            <p:cNvSpPr>
              <a:spLocks/>
            </p:cNvSpPr>
            <p:nvPr/>
          </p:nvSpPr>
          <p:spPr bwMode="auto">
            <a:xfrm>
              <a:off x="1585" y="2163"/>
              <a:ext cx="291" cy="124"/>
            </a:xfrm>
            <a:custGeom>
              <a:avLst/>
              <a:gdLst>
                <a:gd name="T0" fmla="*/ 93 w 291"/>
                <a:gd name="T1" fmla="*/ 0 h 124"/>
                <a:gd name="T2" fmla="*/ 204 w 291"/>
                <a:gd name="T3" fmla="*/ 0 h 124"/>
                <a:gd name="T4" fmla="*/ 291 w 291"/>
                <a:gd name="T5" fmla="*/ 87 h 124"/>
                <a:gd name="T6" fmla="*/ 266 w 291"/>
                <a:gd name="T7" fmla="*/ 105 h 124"/>
                <a:gd name="T8" fmla="*/ 198 w 291"/>
                <a:gd name="T9" fmla="*/ 31 h 124"/>
                <a:gd name="T10" fmla="*/ 198 w 291"/>
                <a:gd name="T11" fmla="*/ 124 h 124"/>
                <a:gd name="T12" fmla="*/ 93 w 291"/>
                <a:gd name="T13" fmla="*/ 124 h 124"/>
                <a:gd name="T14" fmla="*/ 93 w 291"/>
                <a:gd name="T15" fmla="*/ 37 h 124"/>
                <a:gd name="T16" fmla="*/ 19 w 291"/>
                <a:gd name="T17" fmla="*/ 105 h 124"/>
                <a:gd name="T18" fmla="*/ 0 w 291"/>
                <a:gd name="T19" fmla="*/ 87 h 124"/>
                <a:gd name="T20" fmla="*/ 93 w 291"/>
                <a:gd name="T21" fmla="*/ 0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1"/>
                <a:gd name="T34" fmla="*/ 0 h 124"/>
                <a:gd name="T35" fmla="*/ 291 w 291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1" h="124">
                  <a:moveTo>
                    <a:pt x="93" y="0"/>
                  </a:moveTo>
                  <a:lnTo>
                    <a:pt x="204" y="0"/>
                  </a:lnTo>
                  <a:lnTo>
                    <a:pt x="291" y="87"/>
                  </a:lnTo>
                  <a:lnTo>
                    <a:pt x="266" y="105"/>
                  </a:lnTo>
                  <a:lnTo>
                    <a:pt x="198" y="31"/>
                  </a:lnTo>
                  <a:lnTo>
                    <a:pt x="198" y="124"/>
                  </a:lnTo>
                  <a:lnTo>
                    <a:pt x="93" y="124"/>
                  </a:lnTo>
                  <a:lnTo>
                    <a:pt x="93" y="37"/>
                  </a:lnTo>
                  <a:lnTo>
                    <a:pt x="19" y="105"/>
                  </a:lnTo>
                  <a:lnTo>
                    <a:pt x="0" y="8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14" name="Freeform 69"/>
            <p:cNvSpPr>
              <a:spLocks/>
            </p:cNvSpPr>
            <p:nvPr/>
          </p:nvSpPr>
          <p:spPr bwMode="auto">
            <a:xfrm>
              <a:off x="1678" y="2280"/>
              <a:ext cx="105" cy="161"/>
            </a:xfrm>
            <a:custGeom>
              <a:avLst/>
              <a:gdLst>
                <a:gd name="T0" fmla="*/ 0 w 105"/>
                <a:gd name="T1" fmla="*/ 0 h 161"/>
                <a:gd name="T2" fmla="*/ 0 w 105"/>
                <a:gd name="T3" fmla="*/ 161 h 161"/>
                <a:gd name="T4" fmla="*/ 31 w 105"/>
                <a:gd name="T5" fmla="*/ 161 h 161"/>
                <a:gd name="T6" fmla="*/ 49 w 105"/>
                <a:gd name="T7" fmla="*/ 56 h 161"/>
                <a:gd name="T8" fmla="*/ 68 w 105"/>
                <a:gd name="T9" fmla="*/ 161 h 161"/>
                <a:gd name="T10" fmla="*/ 105 w 105"/>
                <a:gd name="T11" fmla="*/ 161 h 161"/>
                <a:gd name="T12" fmla="*/ 105 w 105"/>
                <a:gd name="T13" fmla="*/ 149 h 161"/>
                <a:gd name="T14" fmla="*/ 105 w 105"/>
                <a:gd name="T15" fmla="*/ 0 h 161"/>
                <a:gd name="T16" fmla="*/ 0 w 105"/>
                <a:gd name="T17" fmla="*/ 0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161"/>
                <a:gd name="T29" fmla="*/ 105 w 105"/>
                <a:gd name="T30" fmla="*/ 161 h 1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161">
                  <a:moveTo>
                    <a:pt x="0" y="0"/>
                  </a:moveTo>
                  <a:lnTo>
                    <a:pt x="0" y="161"/>
                  </a:lnTo>
                  <a:lnTo>
                    <a:pt x="31" y="161"/>
                  </a:lnTo>
                  <a:lnTo>
                    <a:pt x="49" y="56"/>
                  </a:lnTo>
                  <a:lnTo>
                    <a:pt x="68" y="161"/>
                  </a:lnTo>
                  <a:lnTo>
                    <a:pt x="105" y="161"/>
                  </a:lnTo>
                  <a:lnTo>
                    <a:pt x="105" y="149"/>
                  </a:lnTo>
                  <a:lnTo>
                    <a:pt x="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15" name="Oval 70"/>
            <p:cNvSpPr>
              <a:spLocks noChangeArrowheads="1"/>
            </p:cNvSpPr>
            <p:nvPr/>
          </p:nvSpPr>
          <p:spPr bwMode="auto">
            <a:xfrm>
              <a:off x="1690" y="2070"/>
              <a:ext cx="93" cy="93"/>
            </a:xfrm>
            <a:prstGeom prst="ellipse">
              <a:avLst/>
            </a:prstGeom>
            <a:solidFill>
              <a:srgbClr val="9933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4365625" y="5724525"/>
            <a:ext cx="461963" cy="588963"/>
            <a:chOff x="2750" y="3606"/>
            <a:chExt cx="291" cy="371"/>
          </a:xfrm>
        </p:grpSpPr>
        <p:sp>
          <p:nvSpPr>
            <p:cNvPr id="54310" name="Freeform 72"/>
            <p:cNvSpPr>
              <a:spLocks/>
            </p:cNvSpPr>
            <p:nvPr/>
          </p:nvSpPr>
          <p:spPr bwMode="auto">
            <a:xfrm>
              <a:off x="2750" y="3699"/>
              <a:ext cx="291" cy="124"/>
            </a:xfrm>
            <a:custGeom>
              <a:avLst/>
              <a:gdLst>
                <a:gd name="T0" fmla="*/ 93 w 291"/>
                <a:gd name="T1" fmla="*/ 0 h 124"/>
                <a:gd name="T2" fmla="*/ 204 w 291"/>
                <a:gd name="T3" fmla="*/ 0 h 124"/>
                <a:gd name="T4" fmla="*/ 291 w 291"/>
                <a:gd name="T5" fmla="*/ 87 h 124"/>
                <a:gd name="T6" fmla="*/ 266 w 291"/>
                <a:gd name="T7" fmla="*/ 105 h 124"/>
                <a:gd name="T8" fmla="*/ 198 w 291"/>
                <a:gd name="T9" fmla="*/ 31 h 124"/>
                <a:gd name="T10" fmla="*/ 198 w 291"/>
                <a:gd name="T11" fmla="*/ 124 h 124"/>
                <a:gd name="T12" fmla="*/ 93 w 291"/>
                <a:gd name="T13" fmla="*/ 124 h 124"/>
                <a:gd name="T14" fmla="*/ 93 w 291"/>
                <a:gd name="T15" fmla="*/ 37 h 124"/>
                <a:gd name="T16" fmla="*/ 19 w 291"/>
                <a:gd name="T17" fmla="*/ 105 h 124"/>
                <a:gd name="T18" fmla="*/ 0 w 291"/>
                <a:gd name="T19" fmla="*/ 87 h 124"/>
                <a:gd name="T20" fmla="*/ 93 w 291"/>
                <a:gd name="T21" fmla="*/ 0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1"/>
                <a:gd name="T34" fmla="*/ 0 h 124"/>
                <a:gd name="T35" fmla="*/ 291 w 291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1" h="124">
                  <a:moveTo>
                    <a:pt x="93" y="0"/>
                  </a:moveTo>
                  <a:lnTo>
                    <a:pt x="204" y="0"/>
                  </a:lnTo>
                  <a:lnTo>
                    <a:pt x="291" y="87"/>
                  </a:lnTo>
                  <a:lnTo>
                    <a:pt x="266" y="105"/>
                  </a:lnTo>
                  <a:lnTo>
                    <a:pt x="198" y="31"/>
                  </a:lnTo>
                  <a:lnTo>
                    <a:pt x="198" y="124"/>
                  </a:lnTo>
                  <a:lnTo>
                    <a:pt x="93" y="124"/>
                  </a:lnTo>
                  <a:lnTo>
                    <a:pt x="93" y="37"/>
                  </a:lnTo>
                  <a:lnTo>
                    <a:pt x="19" y="105"/>
                  </a:lnTo>
                  <a:lnTo>
                    <a:pt x="0" y="8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11" name="Freeform 73"/>
            <p:cNvSpPr>
              <a:spLocks/>
            </p:cNvSpPr>
            <p:nvPr/>
          </p:nvSpPr>
          <p:spPr bwMode="auto">
            <a:xfrm>
              <a:off x="2843" y="3816"/>
              <a:ext cx="105" cy="161"/>
            </a:xfrm>
            <a:custGeom>
              <a:avLst/>
              <a:gdLst>
                <a:gd name="T0" fmla="*/ 0 w 105"/>
                <a:gd name="T1" fmla="*/ 0 h 161"/>
                <a:gd name="T2" fmla="*/ 0 w 105"/>
                <a:gd name="T3" fmla="*/ 161 h 161"/>
                <a:gd name="T4" fmla="*/ 31 w 105"/>
                <a:gd name="T5" fmla="*/ 161 h 161"/>
                <a:gd name="T6" fmla="*/ 49 w 105"/>
                <a:gd name="T7" fmla="*/ 56 h 161"/>
                <a:gd name="T8" fmla="*/ 68 w 105"/>
                <a:gd name="T9" fmla="*/ 161 h 161"/>
                <a:gd name="T10" fmla="*/ 105 w 105"/>
                <a:gd name="T11" fmla="*/ 161 h 161"/>
                <a:gd name="T12" fmla="*/ 105 w 105"/>
                <a:gd name="T13" fmla="*/ 149 h 161"/>
                <a:gd name="T14" fmla="*/ 105 w 105"/>
                <a:gd name="T15" fmla="*/ 0 h 161"/>
                <a:gd name="T16" fmla="*/ 0 w 105"/>
                <a:gd name="T17" fmla="*/ 0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161"/>
                <a:gd name="T29" fmla="*/ 105 w 105"/>
                <a:gd name="T30" fmla="*/ 161 h 1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161">
                  <a:moveTo>
                    <a:pt x="0" y="0"/>
                  </a:moveTo>
                  <a:lnTo>
                    <a:pt x="0" y="161"/>
                  </a:lnTo>
                  <a:lnTo>
                    <a:pt x="31" y="161"/>
                  </a:lnTo>
                  <a:lnTo>
                    <a:pt x="49" y="56"/>
                  </a:lnTo>
                  <a:lnTo>
                    <a:pt x="68" y="161"/>
                  </a:lnTo>
                  <a:lnTo>
                    <a:pt x="105" y="161"/>
                  </a:lnTo>
                  <a:lnTo>
                    <a:pt x="105" y="149"/>
                  </a:lnTo>
                  <a:lnTo>
                    <a:pt x="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12" name="Oval 74"/>
            <p:cNvSpPr>
              <a:spLocks noChangeArrowheads="1"/>
            </p:cNvSpPr>
            <p:nvPr/>
          </p:nvSpPr>
          <p:spPr bwMode="auto">
            <a:xfrm>
              <a:off x="2855" y="3606"/>
              <a:ext cx="93" cy="93"/>
            </a:xfrm>
            <a:prstGeom prst="ellipse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998475" name="Line 75"/>
          <p:cNvSpPr>
            <a:spLocks noChangeShapeType="1"/>
          </p:cNvSpPr>
          <p:nvPr/>
        </p:nvSpPr>
        <p:spPr bwMode="auto">
          <a:xfrm flipH="1">
            <a:off x="4738688" y="3116263"/>
            <a:ext cx="706437" cy="854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5459413" y="2379663"/>
            <a:ext cx="688975" cy="949325"/>
            <a:chOff x="600" y="2624"/>
            <a:chExt cx="434" cy="598"/>
          </a:xfrm>
        </p:grpSpPr>
        <p:sp>
          <p:nvSpPr>
            <p:cNvPr id="54307" name="AutoShape 78"/>
            <p:cNvSpPr>
              <a:spLocks noChangeArrowheads="1"/>
            </p:cNvSpPr>
            <p:nvPr/>
          </p:nvSpPr>
          <p:spPr bwMode="auto">
            <a:xfrm>
              <a:off x="600" y="2728"/>
              <a:ext cx="242" cy="350"/>
            </a:xfrm>
            <a:prstGeom prst="can">
              <a:avLst>
                <a:gd name="adj" fmla="val 3615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08" name="AutoShape 79"/>
            <p:cNvSpPr>
              <a:spLocks noChangeArrowheads="1"/>
            </p:cNvSpPr>
            <p:nvPr/>
          </p:nvSpPr>
          <p:spPr bwMode="auto">
            <a:xfrm>
              <a:off x="792" y="2624"/>
              <a:ext cx="242" cy="350"/>
            </a:xfrm>
            <a:prstGeom prst="can">
              <a:avLst>
                <a:gd name="adj" fmla="val 3615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309" name="AutoShape 80"/>
            <p:cNvSpPr>
              <a:spLocks noChangeArrowheads="1"/>
            </p:cNvSpPr>
            <p:nvPr/>
          </p:nvSpPr>
          <p:spPr bwMode="auto">
            <a:xfrm>
              <a:off x="696" y="2872"/>
              <a:ext cx="242" cy="350"/>
            </a:xfrm>
            <a:prstGeom prst="can">
              <a:avLst>
                <a:gd name="adj" fmla="val 3615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998481" name="Line 81"/>
          <p:cNvSpPr>
            <a:spLocks noChangeShapeType="1"/>
          </p:cNvSpPr>
          <p:nvPr/>
        </p:nvSpPr>
        <p:spPr bwMode="auto">
          <a:xfrm>
            <a:off x="4595813" y="4967288"/>
            <a:ext cx="1587" cy="17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82" name="Line 82"/>
          <p:cNvSpPr>
            <a:spLocks noChangeShapeType="1"/>
          </p:cNvSpPr>
          <p:nvPr/>
        </p:nvSpPr>
        <p:spPr bwMode="auto">
          <a:xfrm>
            <a:off x="4595813" y="4400550"/>
            <a:ext cx="1587" cy="179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91" name="Line 91"/>
          <p:cNvSpPr>
            <a:spLocks noChangeShapeType="1"/>
          </p:cNvSpPr>
          <p:nvPr/>
        </p:nvSpPr>
        <p:spPr bwMode="auto">
          <a:xfrm flipH="1" flipV="1">
            <a:off x="2181225" y="3371850"/>
            <a:ext cx="4286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92" name="Line 92"/>
          <p:cNvSpPr>
            <a:spLocks noChangeShapeType="1"/>
          </p:cNvSpPr>
          <p:nvPr/>
        </p:nvSpPr>
        <p:spPr bwMode="auto">
          <a:xfrm flipH="1" flipV="1">
            <a:off x="2181225" y="4486275"/>
            <a:ext cx="4286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93" name="Line 93"/>
          <p:cNvSpPr>
            <a:spLocks noChangeShapeType="1"/>
          </p:cNvSpPr>
          <p:nvPr/>
        </p:nvSpPr>
        <p:spPr bwMode="auto">
          <a:xfrm flipH="1" flipV="1">
            <a:off x="2181225" y="5629275"/>
            <a:ext cx="4286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8497" name="Text Box 97"/>
          <p:cNvSpPr txBox="1">
            <a:spLocks noChangeArrowheads="1"/>
          </p:cNvSpPr>
          <p:nvPr/>
        </p:nvSpPr>
        <p:spPr bwMode="auto">
          <a:xfrm>
            <a:off x="6069013" y="2832100"/>
            <a:ext cx="7889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sz="1100" b="1" i="1">
                <a:latin typeface="Verdana" charset="0"/>
              </a:rPr>
              <a:t>Dataset</a:t>
            </a:r>
          </a:p>
        </p:txBody>
      </p:sp>
      <p:pic>
        <p:nvPicPr>
          <p:cNvPr id="998498" name="Picture 98" descr="computador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7163" y="4840288"/>
            <a:ext cx="4635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8499" name="Rectangle 99"/>
          <p:cNvSpPr>
            <a:spLocks noChangeArrowheads="1"/>
          </p:cNvSpPr>
          <p:nvPr/>
        </p:nvSpPr>
        <p:spPr bwMode="auto">
          <a:xfrm>
            <a:off x="2354263" y="4973638"/>
            <a:ext cx="3079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Symbol" charset="2"/>
              <a:buNone/>
            </a:pPr>
            <a:r>
              <a:rPr lang="pt-BR" sz="1100" b="1" i="1">
                <a:solidFill>
                  <a:srgbClr val="000000"/>
                </a:solidFill>
                <a:latin typeface="Verdana" charset="0"/>
              </a:rPr>
              <a:t>SBC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9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9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98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98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9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8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98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20" grpId="0" autoUpdateAnimBg="0"/>
      <p:bldP spid="998422" grpId="0" autoUpdateAnimBg="0"/>
      <p:bldP spid="998424" grpId="0" autoUpdateAnimBg="0"/>
      <p:bldP spid="998428" grpId="0" autoUpdateAnimBg="0"/>
      <p:bldP spid="998431" grpId="0" autoUpdateAnimBg="0"/>
      <p:bldP spid="998453" grpId="0" animBg="1"/>
      <p:bldP spid="998460" grpId="0" animBg="1"/>
      <p:bldP spid="998405" grpId="0" animBg="1"/>
      <p:bldP spid="998475" grpId="0" animBg="1"/>
      <p:bldP spid="998481" grpId="0" animBg="1"/>
      <p:bldP spid="998482" grpId="0" animBg="1"/>
      <p:bldP spid="998491" grpId="0" animBg="1"/>
      <p:bldP spid="998492" grpId="0" animBg="1"/>
      <p:bldP spid="998493" grpId="0" animBg="1"/>
      <p:bldP spid="998497" grpId="0" autoUpdateAnimBg="0"/>
      <p:bldP spid="9984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6625" y="2854325"/>
            <a:ext cx="4416425" cy="396875"/>
            <a:chOff x="1390" y="1798"/>
            <a:chExt cx="2782" cy="250"/>
          </a:xfrm>
        </p:grpSpPr>
        <p:sp>
          <p:nvSpPr>
            <p:cNvPr id="149547" name="Text Box 3"/>
            <p:cNvSpPr txBox="1">
              <a:spLocks noChangeArrowheads="1"/>
            </p:cNvSpPr>
            <p:nvPr/>
          </p:nvSpPr>
          <p:spPr bwMode="auto">
            <a:xfrm>
              <a:off x="1390" y="1798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pt-BR" sz="1000" b="1">
                  <a:latin typeface="Times New Roman" charset="0"/>
                </a:rPr>
                <a:t>CONHECIMENTO</a:t>
              </a:r>
              <a:br>
                <a:rPr lang="pt-BR" sz="1000" b="1">
                  <a:latin typeface="Times New Roman" charset="0"/>
                </a:rPr>
              </a:br>
              <a:r>
                <a:rPr lang="pt-BR" sz="1000" b="1">
                  <a:latin typeface="Times New Roman" charset="0"/>
                </a:rPr>
                <a:t>DO DOMÍNIO</a:t>
              </a:r>
            </a:p>
          </p:txBody>
        </p:sp>
        <p:sp>
          <p:nvSpPr>
            <p:cNvPr id="149548" name="Text Box 4"/>
            <p:cNvSpPr txBox="1">
              <a:spLocks noChangeArrowheads="1"/>
            </p:cNvSpPr>
            <p:nvPr/>
          </p:nvSpPr>
          <p:spPr bwMode="auto">
            <a:xfrm>
              <a:off x="3372" y="1798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pt-BR" sz="1000" b="1">
                  <a:latin typeface="Times New Roman" charset="0"/>
                </a:rPr>
                <a:t>CONHECIMENTO</a:t>
              </a:r>
              <a:br>
                <a:rPr lang="pt-BR" sz="1000" b="1">
                  <a:latin typeface="Times New Roman" charset="0"/>
                </a:rPr>
              </a:br>
              <a:r>
                <a:rPr lang="pt-BR" sz="1000" b="1">
                  <a:latin typeface="Times New Roman" charset="0"/>
                </a:rPr>
                <a:t>DO DOMÍNIO</a:t>
              </a:r>
            </a:p>
          </p:txBody>
        </p:sp>
      </p:grpSp>
      <p:sp>
        <p:nvSpPr>
          <p:cNvPr id="149508" name="Rectangle 6"/>
          <p:cNvSpPr>
            <a:spLocks noChangeArrowheads="1"/>
          </p:cNvSpPr>
          <p:nvPr/>
        </p:nvSpPr>
        <p:spPr bwMode="auto">
          <a:xfrm>
            <a:off x="358775" y="1619250"/>
            <a:ext cx="86820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349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pt-BR" sz="2600" b="1" dirty="0" smtClean="0">
                <a:ea typeface="ＭＳ Ｐゴシック" charset="-128"/>
                <a:cs typeface="ＭＳ Ｐゴシック" charset="-128"/>
              </a:rPr>
              <a:t>Classificação</a:t>
            </a:r>
            <a:endParaRPr lang="pt-BR" sz="2600" b="1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52500" y="4114800"/>
            <a:ext cx="688975" cy="949325"/>
            <a:chOff x="600" y="2624"/>
            <a:chExt cx="434" cy="598"/>
          </a:xfrm>
        </p:grpSpPr>
        <p:sp>
          <p:nvSpPr>
            <p:cNvPr id="149544" name="AutoShape 8"/>
            <p:cNvSpPr>
              <a:spLocks noChangeArrowheads="1"/>
            </p:cNvSpPr>
            <p:nvPr/>
          </p:nvSpPr>
          <p:spPr bwMode="auto">
            <a:xfrm>
              <a:off x="600" y="2728"/>
              <a:ext cx="242" cy="350"/>
            </a:xfrm>
            <a:prstGeom prst="can">
              <a:avLst>
                <a:gd name="adj" fmla="val 3615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45" name="AutoShape 9"/>
            <p:cNvSpPr>
              <a:spLocks noChangeArrowheads="1"/>
            </p:cNvSpPr>
            <p:nvPr/>
          </p:nvSpPr>
          <p:spPr bwMode="auto">
            <a:xfrm>
              <a:off x="792" y="2624"/>
              <a:ext cx="242" cy="350"/>
            </a:xfrm>
            <a:prstGeom prst="can">
              <a:avLst>
                <a:gd name="adj" fmla="val 3615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46" name="AutoShape 10"/>
            <p:cNvSpPr>
              <a:spLocks noChangeArrowheads="1"/>
            </p:cNvSpPr>
            <p:nvPr/>
          </p:nvSpPr>
          <p:spPr bwMode="auto">
            <a:xfrm>
              <a:off x="696" y="2872"/>
              <a:ext cx="242" cy="350"/>
            </a:xfrm>
            <a:prstGeom prst="can">
              <a:avLst>
                <a:gd name="adj" fmla="val 3615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741387" name="AutoShape 11"/>
          <p:cNvSpPr>
            <a:spLocks noChangeArrowheads="1"/>
          </p:cNvSpPr>
          <p:nvPr/>
        </p:nvSpPr>
        <p:spPr bwMode="auto">
          <a:xfrm>
            <a:off x="1733550" y="4051300"/>
            <a:ext cx="1409700" cy="1076325"/>
          </a:xfrm>
          <a:prstGeom prst="rightArrow">
            <a:avLst>
              <a:gd name="adj1" fmla="val 56935"/>
              <a:gd name="adj2" fmla="val 5235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pt-BR" sz="1400" b="1">
                <a:latin typeface="Times New Roman" charset="0"/>
              </a:rPr>
              <a:t>Especificação </a:t>
            </a:r>
            <a:br>
              <a:rPr lang="pt-BR" sz="1400" b="1">
                <a:latin typeface="Times New Roman" charset="0"/>
              </a:rPr>
            </a:br>
            <a:r>
              <a:rPr lang="pt-BR" sz="1400" b="1">
                <a:latin typeface="Times New Roman" charset="0"/>
              </a:rPr>
              <a:t>do problema</a:t>
            </a:r>
            <a:endParaRPr lang="pt-BR" b="1">
              <a:latin typeface="Times New Roman" charset="0"/>
            </a:endParaRPr>
          </a:p>
        </p:txBody>
      </p:sp>
      <p:sp>
        <p:nvSpPr>
          <p:cNvPr id="741388" name="AutoShape 12"/>
          <p:cNvSpPr>
            <a:spLocks noChangeArrowheads="1"/>
          </p:cNvSpPr>
          <p:nvPr/>
        </p:nvSpPr>
        <p:spPr bwMode="auto">
          <a:xfrm>
            <a:off x="6037263" y="4051300"/>
            <a:ext cx="1409700" cy="1076325"/>
          </a:xfrm>
          <a:prstGeom prst="rightArrow">
            <a:avLst>
              <a:gd name="adj1" fmla="val 56935"/>
              <a:gd name="adj2" fmla="val 5235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pt-BR" sz="1400" b="1">
                <a:latin typeface="Times New Roman" charset="0"/>
              </a:rPr>
              <a:t>Aprendizado </a:t>
            </a:r>
            <a:br>
              <a:rPr lang="pt-BR" sz="1400" b="1">
                <a:latin typeface="Times New Roman" charset="0"/>
              </a:rPr>
            </a:br>
            <a:r>
              <a:rPr lang="pt-BR" sz="1400" b="1">
                <a:latin typeface="Times New Roman" charset="0"/>
              </a:rPr>
              <a:t>de máquina</a:t>
            </a:r>
            <a:endParaRPr lang="pt-BR" b="1">
              <a:latin typeface="Times New Roman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540625" y="4130675"/>
            <a:ext cx="1303338" cy="915988"/>
            <a:chOff x="4478" y="2684"/>
            <a:chExt cx="821" cy="577"/>
          </a:xfrm>
        </p:grpSpPr>
        <p:sp>
          <p:nvSpPr>
            <p:cNvPr id="149527" name="Line 14"/>
            <p:cNvSpPr>
              <a:spLocks noChangeShapeType="1"/>
            </p:cNvSpPr>
            <p:nvPr/>
          </p:nvSpPr>
          <p:spPr bwMode="auto">
            <a:xfrm flipH="1">
              <a:off x="4518" y="3050"/>
              <a:ext cx="108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28" name="Line 15"/>
            <p:cNvSpPr>
              <a:spLocks noChangeShapeType="1"/>
            </p:cNvSpPr>
            <p:nvPr/>
          </p:nvSpPr>
          <p:spPr bwMode="auto">
            <a:xfrm>
              <a:off x="4626" y="3050"/>
              <a:ext cx="108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29" name="Line 16"/>
            <p:cNvSpPr>
              <a:spLocks noChangeShapeType="1"/>
            </p:cNvSpPr>
            <p:nvPr/>
          </p:nvSpPr>
          <p:spPr bwMode="auto">
            <a:xfrm flipH="1">
              <a:off x="4623" y="2882"/>
              <a:ext cx="108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30" name="Line 17"/>
            <p:cNvSpPr>
              <a:spLocks noChangeShapeType="1"/>
            </p:cNvSpPr>
            <p:nvPr/>
          </p:nvSpPr>
          <p:spPr bwMode="auto">
            <a:xfrm>
              <a:off x="4731" y="2882"/>
              <a:ext cx="108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31" name="Line 18"/>
            <p:cNvSpPr>
              <a:spLocks noChangeShapeType="1"/>
            </p:cNvSpPr>
            <p:nvPr/>
          </p:nvSpPr>
          <p:spPr bwMode="auto">
            <a:xfrm flipH="1">
              <a:off x="5040" y="2882"/>
              <a:ext cx="108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32" name="Line 19"/>
            <p:cNvSpPr>
              <a:spLocks noChangeShapeType="1"/>
            </p:cNvSpPr>
            <p:nvPr/>
          </p:nvSpPr>
          <p:spPr bwMode="auto">
            <a:xfrm>
              <a:off x="5148" y="2882"/>
              <a:ext cx="108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33" name="Line 20"/>
            <p:cNvSpPr>
              <a:spLocks noChangeShapeType="1"/>
            </p:cNvSpPr>
            <p:nvPr/>
          </p:nvSpPr>
          <p:spPr bwMode="auto">
            <a:xfrm flipH="1">
              <a:off x="4722" y="2726"/>
              <a:ext cx="225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34" name="Line 21"/>
            <p:cNvSpPr>
              <a:spLocks noChangeShapeType="1"/>
            </p:cNvSpPr>
            <p:nvPr/>
          </p:nvSpPr>
          <p:spPr bwMode="auto">
            <a:xfrm>
              <a:off x="4926" y="2726"/>
              <a:ext cx="225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41398" name="Oval 22"/>
            <p:cNvSpPr>
              <a:spLocks noChangeArrowheads="1"/>
            </p:cNvSpPr>
            <p:nvPr/>
          </p:nvSpPr>
          <p:spPr bwMode="auto">
            <a:xfrm>
              <a:off x="4896" y="2684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399" name="Oval 23"/>
            <p:cNvSpPr>
              <a:spLocks noChangeArrowheads="1"/>
            </p:cNvSpPr>
            <p:nvPr/>
          </p:nvSpPr>
          <p:spPr bwMode="auto">
            <a:xfrm>
              <a:off x="4585" y="3008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0" name="Oval 24"/>
            <p:cNvSpPr>
              <a:spLocks noChangeArrowheads="1"/>
            </p:cNvSpPr>
            <p:nvPr/>
          </p:nvSpPr>
          <p:spPr bwMode="auto">
            <a:xfrm>
              <a:off x="4693" y="3176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1" name="Oval 25"/>
            <p:cNvSpPr>
              <a:spLocks noChangeArrowheads="1"/>
            </p:cNvSpPr>
            <p:nvPr/>
          </p:nvSpPr>
          <p:spPr bwMode="auto">
            <a:xfrm>
              <a:off x="4478" y="3176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2" name="Oval 26"/>
            <p:cNvSpPr>
              <a:spLocks noChangeArrowheads="1"/>
            </p:cNvSpPr>
            <p:nvPr/>
          </p:nvSpPr>
          <p:spPr bwMode="auto">
            <a:xfrm>
              <a:off x="4688" y="2839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3" name="Oval 27"/>
            <p:cNvSpPr>
              <a:spLocks noChangeArrowheads="1"/>
            </p:cNvSpPr>
            <p:nvPr/>
          </p:nvSpPr>
          <p:spPr bwMode="auto">
            <a:xfrm>
              <a:off x="4796" y="3007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4" name="Oval 28"/>
            <p:cNvSpPr>
              <a:spLocks noChangeArrowheads="1"/>
            </p:cNvSpPr>
            <p:nvPr/>
          </p:nvSpPr>
          <p:spPr bwMode="auto">
            <a:xfrm>
              <a:off x="5105" y="2840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5" name="Oval 29"/>
            <p:cNvSpPr>
              <a:spLocks noChangeArrowheads="1"/>
            </p:cNvSpPr>
            <p:nvPr/>
          </p:nvSpPr>
          <p:spPr bwMode="auto">
            <a:xfrm>
              <a:off x="5213" y="3008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41406" name="Oval 30"/>
            <p:cNvSpPr>
              <a:spLocks noChangeArrowheads="1"/>
            </p:cNvSpPr>
            <p:nvPr/>
          </p:nvSpPr>
          <p:spPr bwMode="auto">
            <a:xfrm>
              <a:off x="4998" y="3008"/>
              <a:ext cx="86" cy="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/>
            </a:p>
          </p:txBody>
        </p:sp>
      </p:grpSp>
      <p:graphicFrame>
        <p:nvGraphicFramePr>
          <p:cNvPr id="741407" name="Object 2"/>
          <p:cNvGraphicFramePr>
            <a:graphicFrameLocks noChangeAspect="1"/>
          </p:cNvGraphicFramePr>
          <p:nvPr/>
        </p:nvGraphicFramePr>
        <p:xfrm>
          <a:off x="3235325" y="3846513"/>
          <a:ext cx="2709863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Document" r:id="rId5" imgW="2709720" imgH="1681200" progId="Word.Document.8">
                  <p:embed/>
                </p:oleObj>
              </mc:Choice>
              <mc:Fallback>
                <p:oleObj name="Document" r:id="rId5" imgW="2709720" imgH="16812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846513"/>
                        <a:ext cx="2709863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8" name="Text Box 32"/>
          <p:cNvSpPr txBox="1">
            <a:spLocks noChangeArrowheads="1"/>
          </p:cNvSpPr>
          <p:nvPr/>
        </p:nvSpPr>
        <p:spPr bwMode="auto">
          <a:xfrm>
            <a:off x="3776663" y="3489325"/>
            <a:ext cx="1506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sz="1000" b="1">
                <a:latin typeface="Times New Roman" charset="0"/>
              </a:rPr>
              <a:t>Variáveis independentes</a:t>
            </a:r>
          </a:p>
          <a:p>
            <a:pPr algn="ctr" eaLnBrk="0" hangingPunct="0"/>
            <a:r>
              <a:rPr lang="pt-BR" sz="1000" b="1">
                <a:latin typeface="Times New Roman" charset="0"/>
              </a:rPr>
              <a:t>(atributos)</a:t>
            </a:r>
          </a:p>
        </p:txBody>
      </p:sp>
      <p:sp>
        <p:nvSpPr>
          <p:cNvPr id="741409" name="Text Box 33"/>
          <p:cNvSpPr txBox="1">
            <a:spLocks noChangeArrowheads="1"/>
          </p:cNvSpPr>
          <p:nvPr/>
        </p:nvSpPr>
        <p:spPr bwMode="auto">
          <a:xfrm>
            <a:off x="5224463" y="3336925"/>
            <a:ext cx="8048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sz="1000" b="1">
                <a:latin typeface="Times New Roman" charset="0"/>
              </a:rPr>
              <a:t>Variável </a:t>
            </a:r>
            <a:br>
              <a:rPr lang="pt-BR" sz="1000" b="1">
                <a:latin typeface="Times New Roman" charset="0"/>
              </a:rPr>
            </a:br>
            <a:r>
              <a:rPr lang="pt-BR" sz="1000" b="1">
                <a:latin typeface="Times New Roman" charset="0"/>
              </a:rPr>
              <a:t>dependente</a:t>
            </a:r>
          </a:p>
          <a:p>
            <a:pPr algn="ctr" eaLnBrk="0" hangingPunct="0"/>
            <a:r>
              <a:rPr lang="pt-BR" sz="1000" b="1">
                <a:latin typeface="Times New Roman" charset="0"/>
              </a:rPr>
              <a:t>(classe)</a:t>
            </a:r>
          </a:p>
        </p:txBody>
      </p:sp>
      <p:sp>
        <p:nvSpPr>
          <p:cNvPr id="741410" name="Line 34"/>
          <p:cNvSpPr>
            <a:spLocks noChangeShapeType="1"/>
          </p:cNvSpPr>
          <p:nvPr/>
        </p:nvSpPr>
        <p:spPr bwMode="auto">
          <a:xfrm flipV="1">
            <a:off x="2276475" y="4973638"/>
            <a:ext cx="0" cy="877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1411" name="Line 35"/>
          <p:cNvSpPr>
            <a:spLocks noChangeShapeType="1"/>
          </p:cNvSpPr>
          <p:nvPr/>
        </p:nvSpPr>
        <p:spPr bwMode="auto">
          <a:xfrm>
            <a:off x="8177213" y="5110163"/>
            <a:ext cx="0" cy="741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1412" name="Line 36"/>
          <p:cNvSpPr>
            <a:spLocks noChangeShapeType="1"/>
          </p:cNvSpPr>
          <p:nvPr/>
        </p:nvSpPr>
        <p:spPr bwMode="auto">
          <a:xfrm flipV="1">
            <a:off x="2276475" y="5851525"/>
            <a:ext cx="5900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1413" name="Oval 37"/>
          <p:cNvSpPr>
            <a:spLocks noChangeArrowheads="1"/>
          </p:cNvSpPr>
          <p:nvPr/>
        </p:nvSpPr>
        <p:spPr bwMode="auto">
          <a:xfrm>
            <a:off x="3455988" y="5619750"/>
            <a:ext cx="19192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pt-BR" dirty="0">
                <a:latin typeface="Times New Roman" charset="0"/>
              </a:rPr>
              <a:t>Avaliação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276475" y="2897188"/>
            <a:ext cx="4279900" cy="1279525"/>
            <a:chOff x="1434" y="1825"/>
            <a:chExt cx="2696" cy="806"/>
          </a:xfrm>
        </p:grpSpPr>
        <p:sp>
          <p:nvSpPr>
            <p:cNvPr id="149525" name="Line 39"/>
            <p:cNvSpPr>
              <a:spLocks noChangeShapeType="1"/>
            </p:cNvSpPr>
            <p:nvPr/>
          </p:nvSpPr>
          <p:spPr bwMode="auto">
            <a:xfrm>
              <a:off x="1434" y="1825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526" name="Line 40"/>
            <p:cNvSpPr>
              <a:spLocks noChangeShapeType="1"/>
            </p:cNvSpPr>
            <p:nvPr/>
          </p:nvSpPr>
          <p:spPr bwMode="auto">
            <a:xfrm>
              <a:off x="4130" y="1825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741417" name="Line 41"/>
          <p:cNvSpPr>
            <a:spLocks noChangeShapeType="1"/>
          </p:cNvSpPr>
          <p:nvPr/>
        </p:nvSpPr>
        <p:spPr bwMode="auto">
          <a:xfrm>
            <a:off x="2276475" y="2901950"/>
            <a:ext cx="427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1418" name="Oval 42"/>
          <p:cNvSpPr>
            <a:spLocks noChangeArrowheads="1"/>
          </p:cNvSpPr>
          <p:nvPr/>
        </p:nvSpPr>
        <p:spPr bwMode="auto">
          <a:xfrm>
            <a:off x="3455988" y="2654300"/>
            <a:ext cx="1919287" cy="4460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pt-BR" dirty="0">
                <a:latin typeface="Times New Roman" charset="0"/>
              </a:rPr>
              <a:t>Especialista</a:t>
            </a:r>
          </a:p>
        </p:txBody>
      </p:sp>
      <p:sp>
        <p:nvSpPr>
          <p:cNvPr id="741419" name="Text Box 43"/>
          <p:cNvSpPr txBox="1">
            <a:spLocks noChangeArrowheads="1"/>
          </p:cNvSpPr>
          <p:nvPr/>
        </p:nvSpPr>
        <p:spPr bwMode="auto">
          <a:xfrm>
            <a:off x="846138" y="5151438"/>
            <a:ext cx="906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sz="1000" b="1">
                <a:latin typeface="Times New Roman" charset="0"/>
              </a:rPr>
              <a:t>Dados brutos</a:t>
            </a:r>
          </a:p>
        </p:txBody>
      </p:sp>
      <p:sp>
        <p:nvSpPr>
          <p:cNvPr id="741420" name="Text Box 44"/>
          <p:cNvSpPr txBox="1">
            <a:spLocks noChangeArrowheads="1"/>
          </p:cNvSpPr>
          <p:nvPr/>
        </p:nvSpPr>
        <p:spPr bwMode="auto">
          <a:xfrm>
            <a:off x="7734300" y="3806825"/>
            <a:ext cx="896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pt-BR" sz="1000" b="1">
                <a:latin typeface="Times New Roman" charset="0"/>
              </a:rPr>
              <a:t>Classificador</a:t>
            </a:r>
          </a:p>
        </p:txBody>
      </p:sp>
      <p:sp>
        <p:nvSpPr>
          <p:cNvPr id="741421" name="Rectangle 45"/>
          <p:cNvSpPr>
            <a:spLocks noChangeArrowheads="1"/>
          </p:cNvSpPr>
          <p:nvPr/>
        </p:nvSpPr>
        <p:spPr bwMode="auto">
          <a:xfrm>
            <a:off x="358775" y="10795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sz="2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Aprendizagem indutiva</a:t>
            </a:r>
            <a:endParaRPr lang="pt-BR" sz="2400" b="1" dirty="0">
              <a:solidFill>
                <a:srgbClr val="0033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1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1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7" grpId="0" animBg="1" autoUpdateAnimBg="0"/>
      <p:bldP spid="741388" grpId="0" animBg="1" autoUpdateAnimBg="0"/>
      <p:bldP spid="741408" grpId="0" autoUpdateAnimBg="0"/>
      <p:bldP spid="741409" grpId="0" autoUpdateAnimBg="0"/>
      <p:bldP spid="741410" grpId="0" animBg="1"/>
      <p:bldP spid="741411" grpId="0" animBg="1"/>
      <p:bldP spid="741412" grpId="0" animBg="1"/>
      <p:bldP spid="741413" grpId="0" animBg="1" autoUpdateAnimBg="0"/>
      <p:bldP spid="741417" grpId="0" animBg="1"/>
      <p:bldP spid="741418" grpId="0" animBg="1" autoUpdateAnimBg="0"/>
      <p:bldP spid="741419" grpId="0" autoUpdateAnimBg="0"/>
      <p:bldP spid="7414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Referências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BISHOP, C. M. (2007). </a:t>
            </a:r>
            <a:r>
              <a:rPr lang="en-US" b="1" dirty="0"/>
              <a:t>Pattern Recognition and Machine Learning</a:t>
            </a:r>
            <a:r>
              <a:rPr lang="en-US" dirty="0"/>
              <a:t>. Springer</a:t>
            </a:r>
            <a:r>
              <a:rPr lang="en-US" dirty="0" smtClean="0"/>
              <a:t>.</a:t>
            </a:r>
            <a:endParaRPr lang="pt-BR" dirty="0" smtClean="0"/>
          </a:p>
          <a:p>
            <a:pPr eaLnBrk="1" hangingPunct="1">
              <a:spcAft>
                <a:spcPts val="1200"/>
              </a:spcAft>
            </a:pPr>
            <a:r>
              <a:rPr lang="pt-BR" dirty="0"/>
              <a:t>HAYKIN, S. (2001). </a:t>
            </a:r>
            <a:r>
              <a:rPr lang="pt-BR" b="1" dirty="0"/>
              <a:t>Redes Neurais: princípios e prática.</a:t>
            </a:r>
            <a:r>
              <a:rPr lang="pt-BR" dirty="0"/>
              <a:t> Porto Alegre: </a:t>
            </a:r>
            <a:r>
              <a:rPr lang="pt-BR" dirty="0" err="1"/>
              <a:t>Bookman</a:t>
            </a:r>
            <a:r>
              <a:rPr lang="pt-BR" dirty="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MITCHELL, T. (1997). </a:t>
            </a:r>
            <a:r>
              <a:rPr lang="en-US" b="1" dirty="0"/>
              <a:t>Machine Learning</a:t>
            </a:r>
            <a:r>
              <a:rPr lang="en-US" dirty="0"/>
              <a:t>. McGraw Hill</a:t>
            </a:r>
            <a:r>
              <a:rPr lang="en-US" dirty="0" smtClean="0"/>
              <a:t>.</a:t>
            </a:r>
            <a:endParaRPr lang="pt-BR" dirty="0" smtClean="0"/>
          </a:p>
          <a:p>
            <a:pPr eaLnBrk="1" hangingPunct="1">
              <a:spcAft>
                <a:spcPts val="1200"/>
              </a:spcAft>
            </a:pPr>
            <a:r>
              <a:rPr lang="pt-BR" dirty="0"/>
              <a:t>RUSSELL, N., &amp; NORVIG, P. (2004). </a:t>
            </a:r>
            <a:r>
              <a:rPr lang="pt-BR" b="1" dirty="0"/>
              <a:t>Inteligência Artificial </a:t>
            </a:r>
            <a:r>
              <a:rPr lang="pt-BR" dirty="0"/>
              <a:t>(2 ed.). Rio de Janeiro: </a:t>
            </a:r>
            <a:r>
              <a:rPr lang="pt-BR" dirty="0" err="1"/>
              <a:t>Elsevier</a:t>
            </a:r>
            <a:r>
              <a:rPr lang="pt-BR" dirty="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SUTTON, R. S. &amp; BARTO, A. G. (1998), </a:t>
            </a:r>
            <a:r>
              <a:rPr lang="en-US" b="1" dirty="0"/>
              <a:t>Reinforcement Learning: An Introduction. </a:t>
            </a:r>
            <a:r>
              <a:rPr lang="en-US" dirty="0"/>
              <a:t>MIT Press.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Detecção de bons clientes </a:t>
            </a:r>
            <a:br>
              <a:rPr lang="pt-BR" dirty="0" smtClean="0"/>
            </a:br>
            <a:r>
              <a:rPr lang="pt-BR" dirty="0" smtClean="0"/>
              <a:t>para um cartão de crédito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sz="2800" dirty="0" smtClean="0"/>
              <a:t>Tarefa T: classificar potenciais novos clientes como bons ou maus pagadores;</a:t>
            </a:r>
          </a:p>
          <a:p>
            <a:pPr>
              <a:spcAft>
                <a:spcPts val="1200"/>
              </a:spcAft>
            </a:pPr>
            <a:r>
              <a:rPr lang="pt-BR" sz="2800" dirty="0" smtClean="0"/>
              <a:t>Medida de Desempenho P: porcentagem de clientes classificados corretamente;</a:t>
            </a:r>
          </a:p>
          <a:p>
            <a:pPr>
              <a:spcAft>
                <a:spcPts val="1200"/>
              </a:spcAft>
            </a:pPr>
            <a:r>
              <a:rPr lang="pt-BR" sz="2800" dirty="0" smtClean="0"/>
              <a:t>Experiência de Treinamento E: uma base de dados histórica em que os clientes já conhecidos são previamente classificados como bons ou maus pagadores.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r>
              <a:rPr lang="pt-BR" dirty="0" smtClean="0"/>
              <a:t>Agente de aprendizagem 1/2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2163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	A </a:t>
            </a:r>
            <a:r>
              <a:rPr lang="pt-BR" dirty="0"/>
              <a:t>idéia por trás da aprendizagem é que as percepções devem ser usadas não apenas para agir, mas, também para melhorar a habilidade do agente (RUSSEL &amp; NORVIG, 2004).</a:t>
            </a:r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14600" y="3810000"/>
            <a:ext cx="4181475" cy="2750971"/>
            <a:chOff x="2143125" y="3025775"/>
            <a:chExt cx="4886325" cy="3214688"/>
          </a:xfrm>
        </p:grpSpPr>
        <p:sp>
          <p:nvSpPr>
            <p:cNvPr id="8197" name="Retângulo 4"/>
            <p:cNvSpPr>
              <a:spLocks noChangeArrowheads="1"/>
            </p:cNvSpPr>
            <p:nvPr/>
          </p:nvSpPr>
          <p:spPr bwMode="auto">
            <a:xfrm>
              <a:off x="2181225" y="3025775"/>
              <a:ext cx="2786063" cy="32146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397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b="0"/>
            </a:p>
          </p:txBody>
        </p:sp>
        <p:sp>
          <p:nvSpPr>
            <p:cNvPr id="6" name="Retângulo 5"/>
            <p:cNvSpPr/>
            <p:nvPr/>
          </p:nvSpPr>
          <p:spPr bwMode="auto">
            <a:xfrm>
              <a:off x="3181350" y="4240213"/>
              <a:ext cx="785813" cy="785812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pt-BR" u="none">
                  <a:latin typeface="Verdana" charset="0"/>
                </a:rPr>
                <a:t>?</a:t>
              </a:r>
            </a:p>
          </p:txBody>
        </p:sp>
        <p:sp>
          <p:nvSpPr>
            <p:cNvPr id="7" name="Retângulo 6"/>
            <p:cNvSpPr/>
            <p:nvPr/>
          </p:nvSpPr>
          <p:spPr bwMode="auto">
            <a:xfrm>
              <a:off x="6396038" y="3025775"/>
              <a:ext cx="633412" cy="32146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alpha val="75000"/>
                </a:schemeClr>
              </a:glow>
            </a:effectLst>
          </p:spPr>
          <p:txBody>
            <a:bodyPr vert="eaVert" anchor="ctr">
              <a:prstTxWarp prst="textNoShape">
                <a:avLst/>
              </a:prstTxWarp>
            </a:bodyPr>
            <a:lstStyle/>
            <a:p>
              <a:pPr algn="ctr"/>
              <a:r>
                <a:rPr lang="pt-BR" u="none" dirty="0">
                  <a:latin typeface="Verdana" charset="0"/>
                </a:rPr>
                <a:t>Ambiente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143125" y="5876707"/>
              <a:ext cx="1285875" cy="276225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pt-BR" sz="1200" u="none" dirty="0">
                  <a:latin typeface="Verdana" charset="0"/>
                </a:rPr>
                <a:t>Agente</a:t>
              </a:r>
            </a:p>
          </p:txBody>
        </p:sp>
        <p:cxnSp>
          <p:nvCxnSpPr>
            <p:cNvPr id="8201" name="Conector de seta reta 8"/>
            <p:cNvCxnSpPr>
              <a:cxnSpLocks noChangeShapeType="1"/>
              <a:endCxn id="10" idx="3"/>
            </p:cNvCxnSpPr>
            <p:nvPr/>
          </p:nvCxnSpPr>
          <p:spPr bwMode="auto">
            <a:xfrm rot="10800000">
              <a:off x="4219575" y="3449638"/>
              <a:ext cx="2176463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" name="CaixaDeTexto 9"/>
            <p:cNvSpPr txBox="1"/>
            <p:nvPr/>
          </p:nvSpPr>
          <p:spPr>
            <a:xfrm>
              <a:off x="2933700" y="3311525"/>
              <a:ext cx="1285875" cy="276225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200" u="none">
                  <a:latin typeface="Verdana" charset="0"/>
                </a:rPr>
                <a:t>Sensores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933700" y="5678488"/>
              <a:ext cx="1285875" cy="276225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200" u="none">
                  <a:latin typeface="Verdana" charset="0"/>
                </a:rPr>
                <a:t>Atuadores</a:t>
              </a:r>
            </a:p>
          </p:txBody>
        </p:sp>
        <p:cxnSp>
          <p:nvCxnSpPr>
            <p:cNvPr id="8204" name="Conector de seta reta 11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4219575" y="5811838"/>
              <a:ext cx="2176463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205" name="Conector de seta reta 12"/>
            <p:cNvCxnSpPr>
              <a:cxnSpLocks noChangeShapeType="1"/>
              <a:stCxn id="10" idx="2"/>
              <a:endCxn id="6" idx="0"/>
            </p:cNvCxnSpPr>
            <p:nvPr/>
          </p:nvCxnSpPr>
          <p:spPr bwMode="auto">
            <a:xfrm rot="5400000">
              <a:off x="3248819" y="3912394"/>
              <a:ext cx="652463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206" name="Conector de seta reta 13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rot="16200000" flipH="1">
              <a:off x="3248819" y="5350669"/>
              <a:ext cx="652463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" name="CaixaDeTexto 14"/>
            <p:cNvSpPr txBox="1"/>
            <p:nvPr/>
          </p:nvSpPr>
          <p:spPr>
            <a:xfrm>
              <a:off x="5038725" y="3168650"/>
              <a:ext cx="1285875" cy="276225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200" u="none">
                  <a:latin typeface="Verdana" charset="0"/>
                </a:rPr>
                <a:t>Percepções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967288" y="5526088"/>
              <a:ext cx="1285875" cy="276225"/>
            </a:xfrm>
            <a:prstGeom prst="rect">
              <a:avLst/>
            </a:prstGeom>
            <a:noFill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200" u="none">
                  <a:latin typeface="Verdana" charset="0"/>
                </a:rPr>
                <a:t>Ações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pt-BR" dirty="0" smtClean="0"/>
              <a:t>Agente de aprendizagem </a:t>
            </a:r>
            <a:r>
              <a:rPr lang="pt-BR" dirty="0"/>
              <a:t>2</a:t>
            </a:r>
            <a:r>
              <a:rPr lang="pt-BR" dirty="0" smtClean="0"/>
              <a:t>/2</a:t>
            </a:r>
            <a:endParaRPr lang="pt-BR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Elemento de desempenho</a:t>
            </a:r>
            <a:r>
              <a:rPr lang="pt-BR" sz="2800" dirty="0" smtClean="0"/>
              <a:t>: decide que ações executar.</a:t>
            </a:r>
          </a:p>
          <a:p>
            <a:pPr>
              <a:spcAft>
                <a:spcPts val="1200"/>
              </a:spcAft>
            </a:pPr>
            <a:r>
              <a:rPr lang="pt-BR" sz="2800" b="1" dirty="0" smtClean="0"/>
              <a:t>Elemento de aprendizagem</a:t>
            </a:r>
            <a:r>
              <a:rPr lang="pt-BR" sz="2800" dirty="0" smtClean="0"/>
              <a:t>: modifica o elemento de desempenho para que este tome decisões melhores.</a:t>
            </a:r>
          </a:p>
          <a:p>
            <a:r>
              <a:rPr lang="pt-BR" sz="2800" dirty="0" smtClean="0"/>
              <a:t>O projeto é afetado por três questões importantes: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componentes </a:t>
            </a:r>
            <a:r>
              <a:rPr lang="pt-BR" dirty="0" smtClean="0"/>
              <a:t>que devem ser aprendidos;</a:t>
            </a:r>
          </a:p>
          <a:p>
            <a:pPr lvl="1"/>
            <a:r>
              <a:rPr lang="pt-BR" dirty="0" smtClean="0"/>
              <a:t>A </a:t>
            </a:r>
            <a:r>
              <a:rPr lang="pt-BR" b="1" dirty="0" smtClean="0"/>
              <a:t>realimentação </a:t>
            </a:r>
            <a:r>
              <a:rPr lang="pt-BR" dirty="0" smtClean="0"/>
              <a:t>que estará disponível para aprender esses componentes;</a:t>
            </a:r>
          </a:p>
          <a:p>
            <a:pPr lvl="1"/>
            <a:r>
              <a:rPr lang="pt-BR" dirty="0" smtClean="0"/>
              <a:t>A </a:t>
            </a:r>
            <a:r>
              <a:rPr lang="pt-BR" b="1" dirty="0" smtClean="0"/>
              <a:t>representação </a:t>
            </a:r>
            <a:r>
              <a:rPr lang="pt-BR" dirty="0" smtClean="0"/>
              <a:t>que será usada para os componentes.</a:t>
            </a:r>
            <a:endParaRPr lang="pt-BR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A6B-87C4-6C43-9707-84B01D35BFB0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pt-BR" dirty="0" smtClean="0"/>
              <a:t>Os componentes poder ser... </a:t>
            </a:r>
            <a:endParaRPr lang="pt-BR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pt-BR" dirty="0" smtClean="0"/>
              <a:t>Um mapeamento de condições -&gt; ações;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Um meio para deduzir propriedades do mundo a partir de seqüências de ações;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Informações sobre o modo como o mundo evolui e sobre o resultados das ações possíveis que o agente pode executar;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Informações de utilidade indicando a </a:t>
            </a:r>
            <a:r>
              <a:rPr lang="pt-BR" dirty="0" err="1" smtClean="0"/>
              <a:t>desejabilidade</a:t>
            </a:r>
            <a:r>
              <a:rPr lang="pt-BR" dirty="0" smtClean="0"/>
              <a:t> de estados do mundo;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Informações de valores de ações indicando a </a:t>
            </a:r>
            <a:r>
              <a:rPr lang="pt-BR" dirty="0" err="1" smtClean="0"/>
              <a:t>desejabilidade</a:t>
            </a:r>
            <a:r>
              <a:rPr lang="pt-BR" dirty="0" smtClean="0"/>
              <a:t> de ações;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Metas que descrevem classes de estados cuja realização maximiza a utilidade.</a:t>
            </a:r>
            <a:endParaRPr lang="pt-BR" dirty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B2DE-42D9-D44E-9D41-E1F2C8F77666}" type="slidenum">
              <a:rPr lang="pt-BR" smtClean="0"/>
              <a:pPr/>
              <a:t>7</a:t>
            </a:fld>
            <a:endParaRPr lang="pt-B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pt-BR" dirty="0" smtClean="0"/>
              <a:t>Realimentação</a:t>
            </a:r>
            <a:endParaRPr lang="pt-BR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pt-BR" dirty="0" smtClean="0"/>
              <a:t>Cada componente pode ser aprendido a partir da realimentação apropriada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Toda vez que o instrutor gritar “Freie!” o agente poderá aprender uma regra de condição-ação;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Ao ver muitas imagens que lhe dizem ser um ônibus o agente poderá aprender a reconhecê-los;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Freando bruscamente em uma estrada molhada o agente poderá aprender o resultado de suas ações;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Se não receber nenhuma gorjeta dos passageiros que foram sacudidos o agente poderá aprender um componente útil de sua função de utilidade;</a:t>
            </a:r>
            <a:endParaRPr lang="pt-BR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85E-59C7-C448-915C-A6CEB1124799}" type="slidenum">
              <a:rPr lang="pt-BR" smtClean="0"/>
              <a:pPr/>
              <a:t>8</a:t>
            </a:fld>
            <a:endParaRPr lang="pt-B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Construção de um modelo simples de Aprendizagem de Máquina </a:t>
            </a:r>
            <a:r>
              <a:rPr lang="pt-BR" sz="2667" dirty="0" smtClean="0"/>
              <a:t>(HAYKIN, 2001)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 smtClean="0"/>
              <a:t>O ambiente fornece alguma informação para um elemento de aprendizagem: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O elemento de aprendizagem utiliza, então, esta informação para aperfeiçoar a base de conhecimento, e finalmente, o elemento de desempenho utiliza a base de conhecimento para executar a sua tarefa.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1524000" y="4057632"/>
          <a:ext cx="5643602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22" name="CaixaDeTexto 6"/>
          <p:cNvSpPr txBox="1">
            <a:spLocks noChangeArrowheads="1"/>
          </p:cNvSpPr>
          <p:nvPr/>
        </p:nvSpPr>
        <p:spPr bwMode="auto">
          <a:xfrm>
            <a:off x="5881707" y="5814991"/>
            <a:ext cx="2857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sz="1100" dirty="0"/>
              <a:t>Armazenar conhecimento;</a:t>
            </a:r>
          </a:p>
          <a:p>
            <a:r>
              <a:rPr lang="pt-BR" sz="1100" dirty="0"/>
              <a:t>Aplicar o conhecimento;</a:t>
            </a:r>
          </a:p>
          <a:p>
            <a:r>
              <a:rPr lang="pt-BR" sz="1100" dirty="0"/>
              <a:t>Adquirir novo conhecimento.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1916</Words>
  <Application>Microsoft Macintosh PowerPoint</Application>
  <PresentationFormat>Apresentação na tela (4:3)</PresentationFormat>
  <Paragraphs>356</Paragraphs>
  <Slides>33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Figura</vt:lpstr>
      <vt:lpstr>Picture</vt:lpstr>
      <vt:lpstr>Document</vt:lpstr>
      <vt:lpstr>Aprendizagem de Máquina</vt:lpstr>
      <vt:lpstr>O que é Aprendizagem de Máquina?</vt:lpstr>
      <vt:lpstr>Caracterização...</vt:lpstr>
      <vt:lpstr>Detecção de bons clientes  para um cartão de crédito</vt:lpstr>
      <vt:lpstr>Agente de aprendizagem 1/2</vt:lpstr>
      <vt:lpstr>Agente de aprendizagem 2/2</vt:lpstr>
      <vt:lpstr>Os componentes poder ser... </vt:lpstr>
      <vt:lpstr>Realimentação</vt:lpstr>
      <vt:lpstr>Construção de um modelo simples de Aprendizagem de Máquina (HAYKIN, 2001)</vt:lpstr>
      <vt:lpstr>Formas de Aprendizagem</vt:lpstr>
      <vt:lpstr>Aprendizado Supervisionado</vt:lpstr>
      <vt:lpstr>Aprendizado Supervisionado</vt:lpstr>
      <vt:lpstr>Aprendizado Supervisionado</vt:lpstr>
      <vt:lpstr>Aprendizado Não-Supervisionado</vt:lpstr>
      <vt:lpstr>Aprendizado Não-Supervisionado</vt:lpstr>
      <vt:lpstr>Aprendizado por Reforço</vt:lpstr>
      <vt:lpstr>Aprendizado por Reforço</vt:lpstr>
      <vt:lpstr>Aprendizado por Reforço</vt:lpstr>
      <vt:lpstr>Aplicações</vt:lpstr>
      <vt:lpstr>Recapitulando...</vt:lpstr>
      <vt:lpstr>Modelo de agente aprendiz</vt:lpstr>
      <vt:lpstr>Aprendizagem por indução</vt:lpstr>
      <vt:lpstr>Aprendizagem por indução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Aprendizagem de máquina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de Máquina</dc:title>
  <dc:creator>A M</dc:creator>
  <cp:lastModifiedBy>Aydano Pamponet Machado</cp:lastModifiedBy>
  <cp:revision>33</cp:revision>
  <dcterms:created xsi:type="dcterms:W3CDTF">2010-11-18T18:08:20Z</dcterms:created>
  <dcterms:modified xsi:type="dcterms:W3CDTF">2015-10-07T18:38:11Z</dcterms:modified>
</cp:coreProperties>
</file>