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57" r:id="rId2"/>
    <p:sldId id="346" r:id="rId3"/>
    <p:sldId id="345" r:id="rId4"/>
    <p:sldId id="322" r:id="rId5"/>
    <p:sldId id="340" r:id="rId6"/>
    <p:sldId id="258" r:id="rId7"/>
    <p:sldId id="339" r:id="rId8"/>
    <p:sldId id="264" r:id="rId9"/>
    <p:sldId id="265" r:id="rId10"/>
    <p:sldId id="266" r:id="rId11"/>
    <p:sldId id="343" r:id="rId12"/>
    <p:sldId id="267" r:id="rId13"/>
    <p:sldId id="268" r:id="rId14"/>
    <p:sldId id="271" r:id="rId15"/>
    <p:sldId id="274" r:id="rId16"/>
    <p:sldId id="326" r:id="rId17"/>
    <p:sldId id="330" r:id="rId18"/>
    <p:sldId id="333" r:id="rId19"/>
    <p:sldId id="342" r:id="rId20"/>
  </p:sldIdLst>
  <p:sldSz cx="9144000" cy="6858000" type="screen4x3"/>
  <p:notesSz cx="6743700" cy="9906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693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345E5F-89F1-014D-8655-290CC200284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EA8D16-CF57-EA44-9C53-0F8B556A2346}" type="slidenum">
              <a:rPr lang="pt-BR" sz="1200"/>
              <a:pPr/>
              <a:t>1</a:t>
            </a:fld>
            <a:endParaRPr lang="pt-B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786BEC-832F-034C-8B63-1A862E0B45CB}" type="slidenum">
              <a:rPr lang="pt-BR" sz="1200"/>
              <a:pPr/>
              <a:t>12</a:t>
            </a:fld>
            <a:endParaRPr lang="pt-B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0EC4BB-CF47-FE44-968E-921CDF9BD502}" type="slidenum">
              <a:rPr lang="pt-BR" sz="1200"/>
              <a:pPr/>
              <a:t>13</a:t>
            </a:fld>
            <a:endParaRPr lang="pt-B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3C778D-6221-0F4F-8F54-9E423222333A}" type="slidenum">
              <a:rPr lang="pt-BR" sz="1200"/>
              <a:pPr/>
              <a:t>14</a:t>
            </a:fld>
            <a:endParaRPr lang="pt-B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7E66A5-DB5A-0240-9AE3-E3F76BE37981}" type="slidenum">
              <a:rPr lang="pt-BR" sz="1200"/>
              <a:pPr/>
              <a:t>15</a:t>
            </a:fld>
            <a:endParaRPr lang="pt-B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CC4EF1-4CCE-9A42-8202-E220E8E4D9BA}" type="slidenum">
              <a:rPr lang="pt-BR" sz="1200"/>
              <a:pPr/>
              <a:t>16</a:t>
            </a:fld>
            <a:endParaRPr lang="pt-B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20FCCA-F5BC-7543-B751-BBAC7464B011}" type="slidenum">
              <a:rPr lang="pt-BR" sz="1200"/>
              <a:pPr/>
              <a:t>17</a:t>
            </a:fld>
            <a:endParaRPr lang="pt-B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41AC23-9C17-554E-9B1E-CC16C7C8F5F5}" type="slidenum">
              <a:rPr lang="pt-BR" sz="1200"/>
              <a:pPr/>
              <a:t>18</a:t>
            </a:fld>
            <a:endParaRPr 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ED5F4A-BCE4-F541-AC43-AA3585DDFEDB}" type="slidenum">
              <a:rPr lang="pt-BR" sz="1200"/>
              <a:pPr/>
              <a:t>19</a:t>
            </a:fld>
            <a:endParaRPr lang="pt-B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58295E6-9FDE-DF45-9481-00C9F6A08450}" type="slidenum">
              <a:rPr lang="pt-BR" sz="1200"/>
              <a:pPr/>
              <a:t>4</a:t>
            </a:fld>
            <a:endParaRPr 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A2A108-758D-DB4B-8855-C5BBDF524A4A}" type="slidenum">
              <a:rPr lang="pt-BR" sz="1200"/>
              <a:pPr/>
              <a:t>5</a:t>
            </a:fld>
            <a:endParaRPr 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E4CCEB-58DC-2047-956C-FB3EB4662FF6}" type="slidenum">
              <a:rPr lang="pt-BR" sz="1200"/>
              <a:pPr/>
              <a:t>6</a:t>
            </a:fld>
            <a:endParaRPr 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003C765-3D9A-2047-B543-8850A3FD4268}" type="slidenum">
              <a:rPr lang="pt-BR" sz="1200"/>
              <a:pPr/>
              <a:t>7</a:t>
            </a:fld>
            <a:endParaRPr 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94473C-F313-7143-8C53-9BC4DC1A18A9}" type="slidenum">
              <a:rPr lang="pt-BR" sz="1200"/>
              <a:pPr/>
              <a:t>8</a:t>
            </a:fld>
            <a:endParaRPr lang="pt-B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F720B6-446D-BB4D-8888-E81478FC40D6}" type="slidenum">
              <a:rPr lang="pt-BR" sz="1200"/>
              <a:pPr/>
              <a:t>9</a:t>
            </a:fld>
            <a:endParaRPr 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ED4640-425C-AE4A-8C2B-E2EBE7188D56}" type="slidenum">
              <a:rPr lang="pt-BR" sz="1200"/>
              <a:pPr/>
              <a:t>10</a:t>
            </a:fld>
            <a:endParaRPr lang="pt-B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261D24-FF92-5447-8D3E-44033FFB66B4}" type="slidenum">
              <a:rPr lang="pt-BR" sz="1200"/>
              <a:pPr/>
              <a:t>11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2032D-642B-FA41-B1FE-5FC9D0BB1C0E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ED4FE-2F8C-4F47-9E21-8FB862291A4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2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6306B-9AF1-3F4D-A33E-66372E8638E8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28DC1-7DB8-7D44-8A2F-9ACB8E2741F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5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D7220-18EF-4140-B159-EE0E4F40DFC9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05DFE-B592-BC44-93AD-6D64AF2CBA2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ADAA3-6A83-2843-98B2-CE80BD124916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BE130-E4E1-D64A-A6F2-9761A2B9AA6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9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BC4F-AF7F-AF4A-B7C1-F97C4E0A2B38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ED558-E369-4B49-94E1-76D06E7C168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F64B7-002C-DE47-B2CF-2D8F38A37CDD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4FA11-75BD-E845-8885-2A63C39AF40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0BAB1-4B74-B341-A1E1-800C8E8B14A2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169D2-3E22-EB47-961E-60FBDFD0E5AC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183C2-EFC9-0642-8260-6C363990B7F7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6BAFD-AD9F-FB4A-BBDC-3EBE174ED06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E6C7C-CE18-CF4A-ADAE-5BAC327748C4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B39B8-2497-6B4B-A310-0411A2694A4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DF8CC-230A-4047-9B4E-1EE6661AF784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FB9CF-C886-AC45-B41F-E2D214104B5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9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60C6F-7ECA-1141-BA51-4D1D90335CE9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7A93-BC3C-564D-90A0-E753425C066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21B4F0F-45B5-F242-9D5D-0AE7DCAE0965}" type="datetime1">
              <a:rPr lang="pt-BR"/>
              <a:pPr/>
              <a:t>26/02/14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/>
              <a:t>Mineração de Dados - Aula 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B9E615-7710-FF4E-B649-94F00D714FF0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A56B163-2A65-E64C-8A8D-B26D27C7E269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0BAF88-D37E-5346-89ED-ED59FAE795D0}" type="slidenum">
              <a:rPr lang="pt-BR" sz="1400">
                <a:latin typeface="Arial" charset="0"/>
                <a:cs typeface="Arial" charset="0"/>
              </a:rPr>
              <a:pPr/>
              <a:t>1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338" y="1077913"/>
            <a:ext cx="808196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endParaRPr lang="en-US" sz="2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600" u="sng">
                <a:latin typeface="Arial" charset="0"/>
              </a:rPr>
              <a:t>Mineração de Dados</a:t>
            </a:r>
            <a:r>
              <a:rPr lang="en-US" sz="3600">
                <a:latin typeface="Arial" charset="0"/>
              </a:rPr>
              <a:t>: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600">
                <a:latin typeface="Arial" charset="0"/>
              </a:rPr>
              <a:t>Algoritmos e Aplicações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40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200">
                <a:latin typeface="Arial" charset="0"/>
              </a:rPr>
              <a:t>Alexandre Plastino - </a:t>
            </a:r>
            <a:r>
              <a:rPr lang="en-US" sz="2800">
                <a:solidFill>
                  <a:srgbClr val="32946A"/>
                </a:solidFill>
                <a:latin typeface="Arial" charset="0"/>
              </a:rPr>
              <a:t>plastino@ic.uff.br</a:t>
            </a:r>
            <a:endParaRPr lang="en-US" sz="2800">
              <a:solidFill>
                <a:srgbClr val="32946A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08350" y="4195763"/>
            <a:ext cx="538321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solidFill>
                  <a:srgbClr val="32946A"/>
                </a:solidFill>
                <a:latin typeface="Arial" charset="0"/>
              </a:rPr>
              <a:t>Departmento de Ciência da Computação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solidFill>
                  <a:srgbClr val="32946A"/>
                </a:solidFill>
                <a:latin typeface="Arial" charset="0"/>
              </a:rPr>
              <a:t>Universidade Federal Fluminense</a:t>
            </a:r>
          </a:p>
        </p:txBody>
      </p:sp>
      <p:pic>
        <p:nvPicPr>
          <p:cNvPr id="2055" name="Picture 10" descr="LogoIC-f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857625"/>
            <a:ext cx="20589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744538" y="1541463"/>
            <a:ext cx="7924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 u="sng">
                <a:latin typeface="Arial" charset="0"/>
              </a:rPr>
              <a:t>Regras de associação</a:t>
            </a:r>
            <a:r>
              <a:rPr lang="pt-BR" sz="2000">
                <a:latin typeface="Arial" charset="0"/>
              </a:rPr>
              <a:t> são extraídas a partir de bases de dados </a:t>
            </a:r>
          </a:p>
          <a:p>
            <a:pPr defTabSz="762000"/>
            <a:r>
              <a:rPr lang="pt-BR" sz="2000">
                <a:latin typeface="Arial" charset="0"/>
              </a:rPr>
              <a:t>que contêm transações - formadas por conjuntos de itens do domínio da aplicação.</a:t>
            </a:r>
            <a:endParaRPr lang="pt-BR" sz="80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217613" y="2649538"/>
            <a:ext cx="71151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pt-BR" sz="800"/>
          </a:p>
          <a:p>
            <a:pPr defTabSz="762000"/>
            <a:r>
              <a:rPr lang="pt-BR" sz="1800">
                <a:latin typeface="Arial" charset="0"/>
              </a:rPr>
              <a:t>	</a:t>
            </a:r>
            <a:r>
              <a:rPr lang="pt-BR" sz="1800" u="sng">
                <a:latin typeface="Arial" charset="0"/>
              </a:rPr>
              <a:t>Id-Transação</a:t>
            </a:r>
            <a:r>
              <a:rPr lang="pt-BR" sz="1800">
                <a:latin typeface="Arial" charset="0"/>
              </a:rPr>
              <a:t> (TID)	</a:t>
            </a:r>
            <a:r>
              <a:rPr lang="pt-BR" sz="1800" u="sng">
                <a:latin typeface="Arial" charset="0"/>
              </a:rPr>
              <a:t>Itens Comprados</a:t>
            </a:r>
            <a:endParaRPr lang="pt-BR" sz="1800">
              <a:latin typeface="Arial" charset="0"/>
            </a:endParaRPr>
          </a:p>
          <a:p>
            <a:pPr defTabSz="762000"/>
            <a:r>
              <a:rPr lang="pt-BR" sz="1800">
                <a:latin typeface="Arial" charset="0"/>
              </a:rPr>
              <a:t>	      1			leite, pão, refrigerante</a:t>
            </a:r>
          </a:p>
          <a:p>
            <a:pPr defTabSz="762000"/>
            <a:r>
              <a:rPr lang="pt-BR" sz="1800">
                <a:latin typeface="Arial" charset="0"/>
              </a:rPr>
              <a:t>	      2			cerveja, carne</a:t>
            </a:r>
          </a:p>
          <a:p>
            <a:pPr defTabSz="762000"/>
            <a:r>
              <a:rPr lang="pt-BR" sz="1800">
                <a:latin typeface="Arial" charset="0"/>
              </a:rPr>
              <a:t>	      3			cerveja, fralda, leite, refrigerante</a:t>
            </a:r>
          </a:p>
          <a:p>
            <a:pPr defTabSz="762000"/>
            <a:r>
              <a:rPr lang="pt-BR" sz="1800">
                <a:latin typeface="Arial" charset="0"/>
              </a:rPr>
              <a:t>	      4			cerveja, fralda, leite, pão</a:t>
            </a:r>
          </a:p>
          <a:p>
            <a:pPr defTabSz="762000"/>
            <a:r>
              <a:rPr lang="pt-BR" sz="1800">
                <a:latin typeface="Arial" charset="0"/>
              </a:rPr>
              <a:t>	      5			fralda, leite, refrigerante</a:t>
            </a:r>
            <a:endParaRPr lang="pt-BR" sz="2000">
              <a:latin typeface="Arial" charset="0"/>
            </a:endParaRPr>
          </a:p>
          <a:p>
            <a:pPr defTabSz="762000"/>
            <a:endParaRPr lang="pt-BR" sz="600">
              <a:latin typeface="Arial" charset="0"/>
            </a:endParaRPr>
          </a:p>
          <a:p>
            <a:pPr defTabSz="762000"/>
            <a:endParaRPr lang="pt-BR" sz="600"/>
          </a:p>
          <a:p>
            <a:pPr defTabSz="762000"/>
            <a:r>
              <a:rPr lang="pt-BR" sz="1800">
                <a:latin typeface="Arial" charset="0"/>
              </a:rPr>
              <a:t>{fralda}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{cerveja} 		confiança de 66%     	(suporte médio)</a:t>
            </a:r>
          </a:p>
          <a:p>
            <a:pPr defTabSz="762000"/>
            <a:r>
              <a:rPr lang="pt-BR" sz="1800">
                <a:latin typeface="Arial" charset="0"/>
              </a:rPr>
              <a:t>{fralda}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{leite} 	 	confiança de 100%  	(suporte alto)</a:t>
            </a:r>
          </a:p>
          <a:p>
            <a:pPr defTabSz="762000"/>
            <a:r>
              <a:rPr lang="pt-BR" sz="1800">
                <a:latin typeface="Arial" charset="0"/>
              </a:rPr>
              <a:t>{leite}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{fralda}		confiança de 75%	(suporte alto)</a:t>
            </a:r>
          </a:p>
          <a:p>
            <a:pPr defTabSz="762000"/>
            <a:r>
              <a:rPr lang="pt-BR" sz="1800">
                <a:latin typeface="Arial" charset="0"/>
              </a:rPr>
              <a:t>{carne}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{cerveja} 	 	confiança de 100%   	(suporte baixo)</a:t>
            </a:r>
            <a:endParaRPr lang="pt-BR" sz="2200">
              <a:latin typeface="Arial" charset="0"/>
            </a:endParaRPr>
          </a:p>
          <a:p>
            <a:pPr defTabSz="762000"/>
            <a:endParaRPr lang="pt-BR" sz="800"/>
          </a:p>
        </p:txBody>
      </p:sp>
      <p:sp>
        <p:nvSpPr>
          <p:cNvPr id="11269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634476-76D8-E44A-93A3-C086517FEEC4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127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5E19AA-2028-2F48-A2E9-09BB082B08A9}" type="slidenum">
              <a:rPr lang="pt-BR" sz="1400">
                <a:latin typeface="Arial" charset="0"/>
                <a:cs typeface="Arial" charset="0"/>
              </a:rPr>
              <a:pPr/>
              <a:t>10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838200" y="736600"/>
            <a:ext cx="7227888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Regras de Associação</a:t>
            </a:r>
          </a:p>
          <a:p>
            <a:pPr defTabSz="762000"/>
            <a:r>
              <a:rPr lang="pt-BR">
                <a:latin typeface="Arial" charset="0"/>
              </a:rPr>
              <a:t>                                   </a:t>
            </a:r>
            <a:endParaRPr lang="pt-BR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557213"/>
            <a:ext cx="6683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Padrões de Seqüências</a:t>
            </a:r>
            <a:endParaRPr lang="pt-BR" sz="16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68338" y="1243013"/>
            <a:ext cx="7924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 u="sng">
                <a:latin typeface="Arial" charset="0"/>
              </a:rPr>
              <a:t>Padrões de seqüências</a:t>
            </a:r>
            <a:r>
              <a:rPr lang="pt-BR" sz="2000">
                <a:latin typeface="Arial" charset="0"/>
              </a:rPr>
              <a:t> representam seqüências de conjuntos de itens que ocorrem nas transações de diferentes consumidores, com determinada freqüência (na ordem especificada).</a:t>
            </a:r>
            <a:endParaRPr lang="pt-BR" sz="22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973138" y="2587625"/>
            <a:ext cx="7239000" cy="1981200"/>
            <a:chOff x="624" y="1632"/>
            <a:chExt cx="4560" cy="1248"/>
          </a:xfrm>
        </p:grpSpPr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695" y="1632"/>
              <a:ext cx="4347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2000">
                  <a:latin typeface="Arial" charset="0"/>
                </a:rPr>
                <a:t>Consumidor	Data/Hora		Produtos</a:t>
              </a:r>
            </a:p>
            <a:p>
              <a:r>
                <a:rPr lang="pt-BR" sz="1800">
                  <a:latin typeface="Arial" charset="0"/>
                </a:rPr>
                <a:t>João		01.08.2001/17:01		leite, pão</a:t>
              </a:r>
            </a:p>
            <a:p>
              <a:r>
                <a:rPr lang="pt-BR" sz="1800">
                  <a:latin typeface="Arial" charset="0"/>
                </a:rPr>
                <a:t>João		03.08.2001/14:25		carne, cerveja</a:t>
              </a:r>
            </a:p>
            <a:p>
              <a:r>
                <a:rPr lang="pt-BR" sz="1800">
                  <a:latin typeface="Arial" charset="0"/>
                </a:rPr>
                <a:t>João		10.08.2001/21:15		queijo, manteiga, sal</a:t>
              </a:r>
              <a:r>
                <a:rPr lang="pt-BR" sz="2000">
                  <a:latin typeface="Arial" charset="0"/>
                </a:rPr>
                <a:t> </a:t>
              </a:r>
            </a:p>
            <a:p>
              <a:endParaRPr lang="pt-BR" sz="800">
                <a:latin typeface="Arial" charset="0"/>
              </a:endParaRPr>
            </a:p>
            <a:p>
              <a:r>
                <a:rPr lang="pt-BR" sz="1800">
                  <a:latin typeface="Arial" charset="0"/>
                </a:rPr>
                <a:t>Marcos		05.08.2001/10:16		leite, ovos</a:t>
              </a:r>
            </a:p>
            <a:p>
              <a:r>
                <a:rPr lang="pt-BR" sz="1800">
                  <a:latin typeface="Arial" charset="0"/>
                </a:rPr>
                <a:t>Marcos		08.08.2001/18:30		queijo, manteiga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624" y="1632"/>
              <a:ext cx="4560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624" y="1849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>
              <a:off x="624" y="244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1460500" y="4635500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000" u="sng">
                <a:latin typeface="Arial" charset="0"/>
              </a:rPr>
              <a:t>Padrão de seqüência</a:t>
            </a:r>
            <a:r>
              <a:rPr lang="pt-BR" sz="2000">
                <a:latin typeface="Arial" charset="0"/>
              </a:rPr>
              <a:t>: {(leite) (queijo, manteiga)} 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660400" y="5210175"/>
            <a:ext cx="7837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  <a:sym typeface="Symbol" charset="0"/>
              </a:rPr>
              <a:t> </a:t>
            </a:r>
            <a:r>
              <a:rPr lang="pt-BR" sz="1800">
                <a:latin typeface="Arial" charset="0"/>
              </a:rPr>
              <a:t>Cada transação deve ser definida por um consumidor, pelo instante </a:t>
            </a:r>
          </a:p>
          <a:p>
            <a:r>
              <a:rPr lang="pt-BR" sz="1800">
                <a:latin typeface="Arial" charset="0"/>
              </a:rPr>
              <a:t>(tempo) em que ocorreu e por um conjunto de itens.</a:t>
            </a:r>
            <a:endParaRPr lang="pt-BR" sz="2000"/>
          </a:p>
        </p:txBody>
      </p:sp>
      <p:sp>
        <p:nvSpPr>
          <p:cNvPr id="1229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7DB8B2C-0231-7149-826B-FF283EB30030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229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F2043B-59BC-294D-B0A6-05567BCCE145}" type="slidenum">
              <a:rPr lang="pt-BR" sz="1400">
                <a:latin typeface="Arial" charset="0"/>
                <a:cs typeface="Arial" charset="0"/>
              </a:rPr>
              <a:pPr/>
              <a:t>11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" y="457200"/>
            <a:ext cx="66833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Classificação</a:t>
            </a:r>
            <a:endParaRPr lang="pt-BR" sz="16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8200" y="1143000"/>
            <a:ext cx="77724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>
                <a:latin typeface="Arial" charset="0"/>
              </a:rPr>
              <a:t>Um </a:t>
            </a:r>
            <a:r>
              <a:rPr lang="pt-BR" sz="2000" u="sng">
                <a:latin typeface="Arial" charset="0"/>
              </a:rPr>
              <a:t>classificador</a:t>
            </a:r>
            <a:r>
              <a:rPr lang="pt-BR" sz="2000">
                <a:latin typeface="Arial" charset="0"/>
              </a:rPr>
              <a:t> identifica, entre um conjunto </a:t>
            </a:r>
          </a:p>
          <a:p>
            <a:pPr defTabSz="762000"/>
            <a:r>
              <a:rPr lang="pt-BR" sz="2000">
                <a:latin typeface="Arial" charset="0"/>
              </a:rPr>
              <a:t>pré-definido de classes, aquela a qual pertence um elemento,</a:t>
            </a:r>
            <a:r>
              <a:rPr lang="pt-BR" sz="2200">
                <a:latin typeface="Arial" charset="0"/>
              </a:rPr>
              <a:t> </a:t>
            </a:r>
          </a:p>
          <a:p>
            <a:pPr defTabSz="762000"/>
            <a:r>
              <a:rPr lang="pt-BR" sz="2000">
                <a:latin typeface="Arial" charset="0"/>
              </a:rPr>
              <a:t>a partir de seus atributos.</a:t>
            </a:r>
            <a:endParaRPr lang="pt-BR" sz="2200">
              <a:latin typeface="Arial" charset="0"/>
            </a:endParaRPr>
          </a:p>
          <a:p>
            <a:pPr defTabSz="762000"/>
            <a:r>
              <a:rPr lang="pt-BR" sz="2200">
                <a:latin typeface="Arial" charset="0"/>
              </a:rPr>
              <a:t>	</a:t>
            </a:r>
            <a:r>
              <a:rPr lang="pt-BR" sz="2000">
                <a:latin typeface="Arial" charset="0"/>
                <a:sym typeface="Symbol" charset="0"/>
              </a:rPr>
              <a:t> </a:t>
            </a:r>
            <a:r>
              <a:rPr lang="pt-BR" sz="1800">
                <a:latin typeface="Arial" charset="0"/>
                <a:sym typeface="Symbol" charset="0"/>
              </a:rPr>
              <a:t>Implementar/minerar um classificador </a:t>
            </a:r>
            <a:r>
              <a:rPr lang="pt-BR" sz="1800">
                <a:latin typeface="Arial" charset="0"/>
              </a:rPr>
              <a:t>significa gerar/descobrir a</a:t>
            </a:r>
          </a:p>
          <a:p>
            <a:pPr defTabSz="762000"/>
            <a:r>
              <a:rPr lang="pt-BR" sz="1800">
                <a:latin typeface="Arial" charset="0"/>
              </a:rPr>
              <a:t>função que realiza tal mapeamento.</a:t>
            </a:r>
            <a:endParaRPr lang="pt-BR" sz="2000">
              <a:latin typeface="Arial" charset="0"/>
            </a:endParaRPr>
          </a:p>
          <a:p>
            <a:pPr defTabSz="762000"/>
            <a:r>
              <a:rPr lang="pt-BR" sz="2000">
                <a:latin typeface="Arial" charset="0"/>
                <a:sym typeface="Symbol" charset="0"/>
              </a:rPr>
              <a:t>	 </a:t>
            </a:r>
            <a:r>
              <a:rPr lang="pt-BR" sz="1800">
                <a:latin typeface="Arial" charset="0"/>
                <a:sym typeface="Symbol" charset="0"/>
              </a:rPr>
              <a:t>O processo de classificação necessita de uma </a:t>
            </a:r>
            <a:r>
              <a:rPr lang="pt-BR" sz="1800">
                <a:latin typeface="Arial" charset="0"/>
              </a:rPr>
              <a:t> </a:t>
            </a:r>
          </a:p>
          <a:p>
            <a:pPr defTabSz="762000"/>
            <a:r>
              <a:rPr lang="pt-BR" sz="1800">
                <a:latin typeface="Arial" charset="0"/>
              </a:rPr>
              <a:t>base de treinamento.</a:t>
            </a:r>
            <a:endParaRPr lang="pt-BR" sz="20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0" y="3352800"/>
            <a:ext cx="5287963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ID	Salário	Idade	Tipo Emprego	Classe</a:t>
            </a:r>
          </a:p>
          <a:p>
            <a:endParaRPr lang="pt-BR" sz="200"/>
          </a:p>
          <a:p>
            <a:r>
              <a:rPr lang="pt-BR" sz="1600"/>
              <a:t>1	3.000	30	Autônomo		  B</a:t>
            </a:r>
          </a:p>
          <a:p>
            <a:r>
              <a:rPr lang="pt-BR" sz="1600"/>
              <a:t>2	4.000	35	Indústria		  B</a:t>
            </a:r>
          </a:p>
          <a:p>
            <a:r>
              <a:rPr lang="pt-BR" sz="1600"/>
              <a:t>3	7.000	50	Pesquisa		  C</a:t>
            </a:r>
          </a:p>
          <a:p>
            <a:r>
              <a:rPr lang="pt-BR" sz="1600"/>
              <a:t>4	6.000	45	Autônomo		  C</a:t>
            </a:r>
          </a:p>
          <a:p>
            <a:r>
              <a:rPr lang="pt-BR" sz="1600"/>
              <a:t>5	7.000	30	Pesquisa		  B</a:t>
            </a:r>
          </a:p>
          <a:p>
            <a:r>
              <a:rPr lang="pt-BR" sz="1600"/>
              <a:t>6	6.000	35	Indústria		  B</a:t>
            </a:r>
          </a:p>
          <a:p>
            <a:r>
              <a:rPr lang="pt-BR" sz="1600"/>
              <a:t>7	6.000	35	Autônomo		  A</a:t>
            </a:r>
          </a:p>
          <a:p>
            <a:r>
              <a:rPr lang="pt-BR" sz="1600"/>
              <a:t>8	7.000	30	Autônomo		  A</a:t>
            </a:r>
          </a:p>
          <a:p>
            <a:r>
              <a:rPr lang="pt-BR" sz="1600"/>
              <a:t>9	4.000	45	Indústria		  B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971800" y="3352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971800" y="5943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9718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2F373E-2FD4-AE48-84BE-941C4438FEE5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33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4BA08F-7F17-9A43-A838-F843801C38A4}" type="slidenum">
              <a:rPr lang="pt-BR" sz="1400">
                <a:latin typeface="Arial" charset="0"/>
                <a:cs typeface="Arial" charset="0"/>
              </a:rPr>
              <a:pPr/>
              <a:t>12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533400"/>
            <a:ext cx="66833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Classificação</a:t>
            </a:r>
            <a:endParaRPr lang="pt-BR" sz="160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54050" y="1992313"/>
            <a:ext cx="423386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ID     Salário      Idade	     Tipo Emprego     Classe</a:t>
            </a:r>
          </a:p>
          <a:p>
            <a:endParaRPr lang="pt-BR" sz="200"/>
          </a:p>
          <a:p>
            <a:r>
              <a:rPr lang="pt-BR" sz="1600"/>
              <a:t>1        3.000          30	       Autônomo	B</a:t>
            </a:r>
          </a:p>
          <a:p>
            <a:r>
              <a:rPr lang="pt-BR" sz="1600"/>
              <a:t>2        4.000          35	       Indústria	B</a:t>
            </a:r>
          </a:p>
          <a:p>
            <a:r>
              <a:rPr lang="pt-BR" sz="1600"/>
              <a:t>3        7.000          50	       Pesquisa	C</a:t>
            </a:r>
          </a:p>
          <a:p>
            <a:r>
              <a:rPr lang="pt-BR" sz="1600"/>
              <a:t>4        6.000          45	       Autônomo	C</a:t>
            </a:r>
          </a:p>
          <a:p>
            <a:r>
              <a:rPr lang="pt-BR" sz="1600"/>
              <a:t>5        7.000          30	       Pesquisa	B</a:t>
            </a:r>
          </a:p>
          <a:p>
            <a:r>
              <a:rPr lang="pt-BR" sz="1600"/>
              <a:t>6        6.000          35	       Indústria	B</a:t>
            </a:r>
          </a:p>
          <a:p>
            <a:r>
              <a:rPr lang="pt-BR" sz="1600"/>
              <a:t>7        6.000          35	       Autônomo	A</a:t>
            </a:r>
          </a:p>
          <a:p>
            <a:r>
              <a:rPr lang="pt-BR" sz="1600"/>
              <a:t>8        7.000          30          Autônomo	A</a:t>
            </a:r>
          </a:p>
          <a:p>
            <a:r>
              <a:rPr lang="pt-BR" sz="1600"/>
              <a:t>9        4.000          45	       Indústria	B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77850" y="199231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577850" y="458311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77850" y="229711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75F224-70BF-DE40-82DB-B7E8B69DEE9E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434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38EB70-0D57-A249-B12E-EF94159F4431}" type="slidenum">
              <a:rPr lang="pt-BR" sz="1400">
                <a:latin typeface="Arial" charset="0"/>
                <a:cs typeface="Arial" charset="0"/>
              </a:rPr>
              <a:pPr/>
              <a:t>13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4346" name="Seta para a direita 42"/>
          <p:cNvSpPr>
            <a:spLocks noChangeArrowheads="1"/>
          </p:cNvSpPr>
          <p:nvPr/>
        </p:nvSpPr>
        <p:spPr bwMode="auto">
          <a:xfrm>
            <a:off x="5062538" y="3233738"/>
            <a:ext cx="544512" cy="152400"/>
          </a:xfrm>
          <a:prstGeom prst="rightArrow">
            <a:avLst>
              <a:gd name="adj1" fmla="val 50000"/>
              <a:gd name="adj2" fmla="val 5002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7" name="CaixaDeTexto 44"/>
          <p:cNvSpPr txBox="1">
            <a:spLocks noChangeArrowheads="1"/>
          </p:cNvSpPr>
          <p:nvPr/>
        </p:nvSpPr>
        <p:spPr bwMode="auto">
          <a:xfrm>
            <a:off x="6172200" y="576263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000">
                <a:latin typeface="Arial" charset="0"/>
                <a:cs typeface="Arial" charset="0"/>
              </a:rPr>
              <a:t>elemento E</a:t>
            </a:r>
          </a:p>
        </p:txBody>
      </p:sp>
      <p:sp>
        <p:nvSpPr>
          <p:cNvPr id="14348" name="Seta para baixo 45"/>
          <p:cNvSpPr>
            <a:spLocks noChangeArrowheads="1"/>
          </p:cNvSpPr>
          <p:nvPr/>
        </p:nvSpPr>
        <p:spPr bwMode="auto">
          <a:xfrm>
            <a:off x="6858000" y="4941888"/>
            <a:ext cx="163513" cy="358775"/>
          </a:xfrm>
          <a:prstGeom prst="downArrow">
            <a:avLst>
              <a:gd name="adj1" fmla="val 50000"/>
              <a:gd name="adj2" fmla="val 500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9" name="CaixaDeTexto 46"/>
          <p:cNvSpPr txBox="1">
            <a:spLocks noChangeArrowheads="1"/>
          </p:cNvSpPr>
          <p:nvPr/>
        </p:nvSpPr>
        <p:spPr bwMode="auto">
          <a:xfrm>
            <a:off x="6118225" y="5365750"/>
            <a:ext cx="1681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  <a:cs typeface="Arial" charset="0"/>
              </a:rPr>
              <a:t>classe à qual</a:t>
            </a:r>
          </a:p>
          <a:p>
            <a:pPr algn="ctr"/>
            <a:r>
              <a:rPr lang="pt-BR" sz="2000">
                <a:latin typeface="Arial" charset="0"/>
                <a:cs typeface="Arial" charset="0"/>
              </a:rPr>
              <a:t>E pertence</a:t>
            </a:r>
          </a:p>
        </p:txBody>
      </p:sp>
      <p:sp>
        <p:nvSpPr>
          <p:cNvPr id="14350" name="Text Box 9"/>
          <p:cNvSpPr txBox="1">
            <a:spLocks noChangeArrowheads="1"/>
          </p:cNvSpPr>
          <p:nvPr/>
        </p:nvSpPr>
        <p:spPr bwMode="auto">
          <a:xfrm>
            <a:off x="6411913" y="167640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 Salário</a:t>
            </a:r>
            <a:endParaRPr lang="pt-BR"/>
          </a:p>
        </p:txBody>
      </p:sp>
      <p:sp>
        <p:nvSpPr>
          <p:cNvPr id="14351" name="Text Box 10"/>
          <p:cNvSpPr txBox="1">
            <a:spLocks noChangeArrowheads="1"/>
          </p:cNvSpPr>
          <p:nvPr/>
        </p:nvSpPr>
        <p:spPr bwMode="auto">
          <a:xfrm>
            <a:off x="7250113" y="2667000"/>
            <a:ext cx="687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 Idade</a:t>
            </a:r>
            <a:endParaRPr lang="pt-BR"/>
          </a:p>
        </p:txBody>
      </p:sp>
      <p:sp>
        <p:nvSpPr>
          <p:cNvPr id="14352" name="Text Box 11"/>
          <p:cNvSpPr txBox="1">
            <a:spLocks noChangeArrowheads="1"/>
          </p:cNvSpPr>
          <p:nvPr/>
        </p:nvSpPr>
        <p:spPr bwMode="auto">
          <a:xfrm>
            <a:off x="6488113" y="3657600"/>
            <a:ext cx="862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T.Empr.</a:t>
            </a:r>
            <a:endParaRPr lang="pt-BR"/>
          </a:p>
        </p:txBody>
      </p:sp>
      <p:sp>
        <p:nvSpPr>
          <p:cNvPr id="14353" name="Rectangle 14"/>
          <p:cNvSpPr>
            <a:spLocks noChangeArrowheads="1"/>
          </p:cNvSpPr>
          <p:nvPr/>
        </p:nvSpPr>
        <p:spPr bwMode="auto">
          <a:xfrm>
            <a:off x="6488113" y="3581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4" name="Oval 15"/>
          <p:cNvSpPr>
            <a:spLocks noChangeArrowheads="1"/>
          </p:cNvSpPr>
          <p:nvPr/>
        </p:nvSpPr>
        <p:spPr bwMode="auto">
          <a:xfrm>
            <a:off x="5802313" y="25908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5" name="Text Box 16"/>
          <p:cNvSpPr txBox="1">
            <a:spLocks noChangeArrowheads="1"/>
          </p:cNvSpPr>
          <p:nvPr/>
        </p:nvSpPr>
        <p:spPr bwMode="auto">
          <a:xfrm>
            <a:off x="6030913" y="2590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B</a:t>
            </a:r>
            <a:endParaRPr lang="pt-BR"/>
          </a:p>
        </p:txBody>
      </p:sp>
      <p:sp>
        <p:nvSpPr>
          <p:cNvPr id="14356" name="Oval 17"/>
          <p:cNvSpPr>
            <a:spLocks noChangeArrowheads="1"/>
          </p:cNvSpPr>
          <p:nvPr/>
        </p:nvSpPr>
        <p:spPr bwMode="auto">
          <a:xfrm>
            <a:off x="7250113" y="45720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7" name="Text Box 18"/>
          <p:cNvSpPr txBox="1">
            <a:spLocks noChangeArrowheads="1"/>
          </p:cNvSpPr>
          <p:nvPr/>
        </p:nvSpPr>
        <p:spPr bwMode="auto">
          <a:xfrm>
            <a:off x="7478713" y="4572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A</a:t>
            </a:r>
            <a:endParaRPr lang="pt-BR"/>
          </a:p>
        </p:txBody>
      </p:sp>
      <p:sp>
        <p:nvSpPr>
          <p:cNvPr id="14358" name="Oval 19"/>
          <p:cNvSpPr>
            <a:spLocks noChangeArrowheads="1"/>
          </p:cNvSpPr>
          <p:nvPr/>
        </p:nvSpPr>
        <p:spPr bwMode="auto">
          <a:xfrm>
            <a:off x="7935913" y="3581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9" name="Text Box 20"/>
          <p:cNvSpPr txBox="1">
            <a:spLocks noChangeArrowheads="1"/>
          </p:cNvSpPr>
          <p:nvPr/>
        </p:nvSpPr>
        <p:spPr bwMode="auto">
          <a:xfrm>
            <a:off x="8164513" y="35814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C</a:t>
            </a:r>
            <a:endParaRPr lang="pt-BR"/>
          </a:p>
        </p:txBody>
      </p:sp>
      <p:sp>
        <p:nvSpPr>
          <p:cNvPr id="14360" name="Oval 21"/>
          <p:cNvSpPr>
            <a:spLocks noChangeArrowheads="1"/>
          </p:cNvSpPr>
          <p:nvPr/>
        </p:nvSpPr>
        <p:spPr bwMode="auto">
          <a:xfrm>
            <a:off x="5802313" y="45720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1" name="Text Box 22"/>
          <p:cNvSpPr txBox="1">
            <a:spLocks noChangeArrowheads="1"/>
          </p:cNvSpPr>
          <p:nvPr/>
        </p:nvSpPr>
        <p:spPr bwMode="auto">
          <a:xfrm>
            <a:off x="6030913" y="4572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B</a:t>
            </a:r>
            <a:endParaRPr lang="pt-BR"/>
          </a:p>
        </p:txBody>
      </p:sp>
      <p:sp>
        <p:nvSpPr>
          <p:cNvPr id="14362" name="Rectangle 23"/>
          <p:cNvSpPr>
            <a:spLocks noChangeArrowheads="1"/>
          </p:cNvSpPr>
          <p:nvPr/>
        </p:nvSpPr>
        <p:spPr bwMode="auto">
          <a:xfrm>
            <a:off x="6411913" y="16002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3" name="Rectangle 24"/>
          <p:cNvSpPr>
            <a:spLocks noChangeArrowheads="1"/>
          </p:cNvSpPr>
          <p:nvPr/>
        </p:nvSpPr>
        <p:spPr bwMode="auto">
          <a:xfrm>
            <a:off x="7173913" y="2590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4" name="Line 25"/>
          <p:cNvSpPr>
            <a:spLocks noChangeShapeType="1"/>
          </p:cNvSpPr>
          <p:nvPr/>
        </p:nvSpPr>
        <p:spPr bwMode="auto">
          <a:xfrm flipH="1">
            <a:off x="6335713" y="2057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7021513" y="2057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H="1">
            <a:off x="7097713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 flipH="1">
            <a:off x="6411913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8" name="Line 31"/>
          <p:cNvSpPr>
            <a:spLocks noChangeShapeType="1"/>
          </p:cNvSpPr>
          <p:nvPr/>
        </p:nvSpPr>
        <p:spPr bwMode="auto">
          <a:xfrm>
            <a:off x="7783513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9" name="Line 32"/>
          <p:cNvSpPr>
            <a:spLocks noChangeShapeType="1"/>
          </p:cNvSpPr>
          <p:nvPr/>
        </p:nvSpPr>
        <p:spPr bwMode="auto">
          <a:xfrm>
            <a:off x="7097713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5649913" y="2133600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5.000</a:t>
            </a:r>
            <a:endParaRPr lang="pt-BR"/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7250113" y="2133600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5.000</a:t>
            </a:r>
            <a:endParaRPr lang="pt-BR"/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6640513" y="3124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40</a:t>
            </a:r>
            <a:endParaRPr lang="pt-BR"/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7935913" y="3124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40</a:t>
            </a:r>
            <a:endParaRPr lang="pt-BR"/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5573713" y="4114800"/>
            <a:ext cx="992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Ind.,Pesq.</a:t>
            </a:r>
            <a:endParaRPr lang="pt-BR"/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7250113" y="4114800"/>
            <a:ext cx="1054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Autônomo</a:t>
            </a:r>
            <a:endParaRPr lang="pt-BR"/>
          </a:p>
        </p:txBody>
      </p:sp>
      <p:sp>
        <p:nvSpPr>
          <p:cNvPr id="14376" name="Seta para baixo 45"/>
          <p:cNvSpPr>
            <a:spLocks noChangeArrowheads="1"/>
          </p:cNvSpPr>
          <p:nvPr/>
        </p:nvSpPr>
        <p:spPr bwMode="auto">
          <a:xfrm>
            <a:off x="6781800" y="1033463"/>
            <a:ext cx="163513" cy="360362"/>
          </a:xfrm>
          <a:prstGeom prst="downArrow">
            <a:avLst>
              <a:gd name="adj1" fmla="val 50000"/>
              <a:gd name="adj2" fmla="val 502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546100"/>
            <a:ext cx="66833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Clusterização</a:t>
            </a:r>
            <a:r>
              <a:rPr lang="pt-BR" sz="3200">
                <a:latin typeface="Arial" charset="0"/>
              </a:rPr>
              <a:t> (Agrupamento)</a:t>
            </a:r>
            <a:endParaRPr lang="pt-BR" sz="16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296988"/>
            <a:ext cx="7924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 u="sng">
                <a:latin typeface="Arial" charset="0"/>
              </a:rPr>
              <a:t>Agrupamento</a:t>
            </a:r>
            <a:r>
              <a:rPr lang="pt-BR" sz="2000">
                <a:latin typeface="Arial" charset="0"/>
              </a:rPr>
              <a:t> é o resultado da identificação de um conjunto finito de</a:t>
            </a:r>
          </a:p>
          <a:p>
            <a:pPr defTabSz="762000"/>
            <a:r>
              <a:rPr lang="pt-BR" sz="2000">
                <a:latin typeface="Arial" charset="0"/>
              </a:rPr>
              <a:t>categorias (ou grupos - </a:t>
            </a:r>
            <a:r>
              <a:rPr lang="pt-BR" sz="2000" i="1">
                <a:latin typeface="Arial" charset="0"/>
              </a:rPr>
              <a:t>clusters</a:t>
            </a:r>
            <a:r>
              <a:rPr lang="pt-BR" sz="2000">
                <a:latin typeface="Arial" charset="0"/>
              </a:rPr>
              <a:t>) que contêm objetos similares.</a:t>
            </a:r>
            <a:endParaRPr lang="pt-BR" sz="2000"/>
          </a:p>
          <a:p>
            <a:pPr defTabSz="762000"/>
            <a:r>
              <a:rPr lang="pt-BR" sz="2000">
                <a:sym typeface="Symbol" charset="0"/>
              </a:rPr>
              <a:t> </a:t>
            </a:r>
            <a:r>
              <a:rPr lang="pt-BR" sz="1800">
                <a:latin typeface="Arial" charset="0"/>
              </a:rPr>
              <a:t>Grupos não são previamente definidos.</a:t>
            </a:r>
            <a:endParaRPr lang="pt-BR" sz="2000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3910013" y="3263900"/>
            <a:ext cx="4786312" cy="2590800"/>
            <a:chOff x="3928" y="945"/>
            <a:chExt cx="3408" cy="1632"/>
          </a:xfrm>
        </p:grpSpPr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3975" y="945"/>
              <a:ext cx="3339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/>
                <a:t>Consumidor       Qtd.Tot.Prods.        Preç.Méd.Prods.</a:t>
              </a:r>
            </a:p>
            <a:p>
              <a:endParaRPr lang="pt-BR" sz="200"/>
            </a:p>
            <a:p>
              <a:r>
                <a:rPr lang="pt-BR" sz="1600"/>
                <a:t>   1		  2	              1.700</a:t>
              </a:r>
            </a:p>
            <a:p>
              <a:r>
                <a:rPr lang="pt-BR" sz="1600"/>
                <a:t>   2		10	              1.800</a:t>
              </a:r>
            </a:p>
            <a:p>
              <a:r>
                <a:rPr lang="pt-BR" sz="1600"/>
                <a:t>   3		  2	                 100</a:t>
              </a:r>
            </a:p>
            <a:p>
              <a:r>
                <a:rPr lang="pt-BR" sz="1600"/>
                <a:t>   4		  3	              2.000</a:t>
              </a:r>
            </a:p>
            <a:p>
              <a:r>
                <a:rPr lang="pt-BR" sz="1600"/>
                <a:t>   5		12 	              2.100</a:t>
              </a:r>
            </a:p>
            <a:p>
              <a:r>
                <a:rPr lang="pt-BR" sz="1600"/>
                <a:t>   6		  3	                 200</a:t>
              </a:r>
            </a:p>
            <a:p>
              <a:r>
                <a:rPr lang="pt-BR" sz="1600"/>
                <a:t>   7		  4	              2.300</a:t>
              </a:r>
            </a:p>
            <a:p>
              <a:r>
                <a:rPr lang="pt-BR" sz="1600"/>
                <a:t>   8	 	 11	              2.040</a:t>
              </a:r>
            </a:p>
            <a:p>
              <a:r>
                <a:rPr lang="pt-BR" sz="1600"/>
                <a:t>   9		  3	                 150</a:t>
              </a:r>
            </a:p>
          </p:txBody>
        </p:sp>
        <p:sp>
          <p:nvSpPr>
            <p:cNvPr id="15370" name="Line 5"/>
            <p:cNvSpPr>
              <a:spLocks noChangeShapeType="1"/>
            </p:cNvSpPr>
            <p:nvPr/>
          </p:nvSpPr>
          <p:spPr bwMode="auto">
            <a:xfrm>
              <a:off x="3928" y="945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>
              <a:off x="3928" y="2577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3928" y="1137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684213" y="2444750"/>
            <a:ext cx="798353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800">
                <a:latin typeface="Arial" charset="0"/>
              </a:rPr>
              <a:t>Exemplo: Deseja-se separar os clientes em grupos de forma que </a:t>
            </a:r>
          </a:p>
          <a:p>
            <a:pPr defTabSz="762000"/>
            <a:r>
              <a:rPr lang="pt-BR" sz="1800">
                <a:latin typeface="Arial" charset="0"/>
              </a:rPr>
              <a:t>aqueles que apresentam o mesmo comportamento de consumo </a:t>
            </a:r>
          </a:p>
          <a:p>
            <a:pPr defTabSz="762000"/>
            <a:r>
              <a:rPr lang="pt-BR" sz="1800">
                <a:latin typeface="Arial" charset="0"/>
              </a:rPr>
              <a:t>fiquem no mesmo grupo.</a:t>
            </a:r>
          </a:p>
          <a:p>
            <a:pPr defTabSz="762000"/>
            <a:endParaRPr lang="pt-BR" sz="1800"/>
          </a:p>
          <a:p>
            <a:pPr defTabSz="762000"/>
            <a:endParaRPr lang="pt-BR" sz="1800"/>
          </a:p>
          <a:p>
            <a:pPr defTabSz="762000"/>
            <a:endParaRPr lang="pt-BR" sz="1600">
              <a:latin typeface="Arial" charset="0"/>
            </a:endParaRPr>
          </a:p>
          <a:p>
            <a:pPr defTabSz="762000"/>
            <a:r>
              <a:rPr lang="pt-BR" sz="1600">
                <a:latin typeface="Arial" charset="0"/>
              </a:rPr>
              <a:t>Cada registro deste exemplo </a:t>
            </a:r>
          </a:p>
          <a:p>
            <a:pPr defTabSz="762000"/>
            <a:r>
              <a:rPr lang="pt-BR" sz="1600">
                <a:latin typeface="Arial" charset="0"/>
              </a:rPr>
              <a:t>indica a quantidade total de </a:t>
            </a:r>
          </a:p>
          <a:p>
            <a:pPr defTabSz="762000"/>
            <a:r>
              <a:rPr lang="pt-BR" sz="1600">
                <a:latin typeface="Arial" charset="0"/>
              </a:rPr>
              <a:t>produtos consumidos e o </a:t>
            </a:r>
          </a:p>
          <a:p>
            <a:pPr defTabSz="762000"/>
            <a:r>
              <a:rPr lang="pt-BR" sz="1600">
                <a:latin typeface="Arial" charset="0"/>
              </a:rPr>
              <a:t>preço médio desses produtos </a:t>
            </a:r>
          </a:p>
          <a:p>
            <a:pPr defTabSz="762000"/>
            <a:r>
              <a:rPr lang="pt-BR" sz="1600">
                <a:latin typeface="Arial" charset="0"/>
              </a:rPr>
              <a:t>relativos a cada consumidor.</a:t>
            </a:r>
            <a:endParaRPr lang="pt-BR" sz="1800"/>
          </a:p>
          <a:p>
            <a:pPr defTabSz="762000"/>
            <a:endParaRPr lang="pt-BR" sz="1800"/>
          </a:p>
          <a:p>
            <a:pPr defTabSz="762000"/>
            <a:endParaRPr lang="pt-BR" sz="1800"/>
          </a:p>
        </p:txBody>
      </p:sp>
      <p:sp>
        <p:nvSpPr>
          <p:cNvPr id="15367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81E18F-9BC9-9340-952B-98F09030EF94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53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D9F2DB-1445-364D-B421-B17BB2B131C4}" type="slidenum">
              <a:rPr lang="pt-BR" sz="1400">
                <a:latin typeface="Arial" charset="0"/>
                <a:cs typeface="Arial" charset="0"/>
              </a:rPr>
              <a:pPr/>
              <a:t>14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1762125" y="774700"/>
            <a:ext cx="5395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pt-BR" sz="3200" u="sng">
                <a:latin typeface="Arial" charset="0"/>
              </a:rPr>
              <a:t>Clusterização</a:t>
            </a:r>
            <a:endParaRPr lang="pt-BR" sz="1600"/>
          </a:p>
        </p:txBody>
      </p:sp>
      <p:sp>
        <p:nvSpPr>
          <p:cNvPr id="16387" name="Rectangle 1033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88" name="Text Box 1051"/>
          <p:cNvSpPr txBox="1">
            <a:spLocks noChangeArrowheads="1"/>
          </p:cNvSpPr>
          <p:nvPr/>
        </p:nvSpPr>
        <p:spPr bwMode="auto">
          <a:xfrm>
            <a:off x="4400550" y="1844675"/>
            <a:ext cx="40259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Grupo	Consumidor   Qtd.Tot.   Preço.Méd.</a:t>
            </a:r>
          </a:p>
          <a:p>
            <a:endParaRPr lang="pt-BR" sz="200"/>
          </a:p>
          <a:p>
            <a:r>
              <a:rPr lang="pt-BR" sz="1600"/>
              <a:t>   	       1	            2	          1.700</a:t>
            </a:r>
          </a:p>
          <a:p>
            <a:r>
              <a:rPr lang="pt-BR" sz="1600"/>
              <a:t>   1	       4	            3	          2.000</a:t>
            </a:r>
          </a:p>
          <a:p>
            <a:r>
              <a:rPr lang="pt-BR" sz="1600"/>
              <a:t>   	       7	            4	          2.300</a:t>
            </a:r>
          </a:p>
          <a:p>
            <a:r>
              <a:rPr lang="pt-BR" sz="1600"/>
              <a:t>   	       2	          10	          1.800</a:t>
            </a:r>
          </a:p>
          <a:p>
            <a:r>
              <a:rPr lang="pt-BR" sz="1600"/>
              <a:t>   2	       5	          12 	          2.100</a:t>
            </a:r>
          </a:p>
          <a:p>
            <a:r>
              <a:rPr lang="pt-BR" sz="1600"/>
              <a:t>   	       8	          11	          2.040</a:t>
            </a:r>
          </a:p>
          <a:p>
            <a:r>
              <a:rPr lang="pt-BR" sz="1600"/>
              <a:t>   	       3	            2	             100</a:t>
            </a:r>
          </a:p>
          <a:p>
            <a:r>
              <a:rPr lang="pt-BR" sz="1600"/>
              <a:t>   3	       6	            3	             200</a:t>
            </a:r>
          </a:p>
          <a:p>
            <a:r>
              <a:rPr lang="pt-BR" sz="1600"/>
              <a:t>  	       9	            3	             150</a:t>
            </a:r>
          </a:p>
        </p:txBody>
      </p:sp>
      <p:sp>
        <p:nvSpPr>
          <p:cNvPr id="16389" name="Line 1052"/>
          <p:cNvSpPr>
            <a:spLocks noChangeShapeType="1"/>
          </p:cNvSpPr>
          <p:nvPr/>
        </p:nvSpPr>
        <p:spPr bwMode="auto">
          <a:xfrm>
            <a:off x="4330700" y="1844675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0" name="Line 1053"/>
          <p:cNvSpPr>
            <a:spLocks noChangeShapeType="1"/>
          </p:cNvSpPr>
          <p:nvPr/>
        </p:nvSpPr>
        <p:spPr bwMode="auto">
          <a:xfrm>
            <a:off x="4319588" y="4400550"/>
            <a:ext cx="418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1" name="Line 1054"/>
          <p:cNvSpPr>
            <a:spLocks noChangeShapeType="1"/>
          </p:cNvSpPr>
          <p:nvPr/>
        </p:nvSpPr>
        <p:spPr bwMode="auto">
          <a:xfrm>
            <a:off x="4341813" y="2149475"/>
            <a:ext cx="418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2" name="Line 1055"/>
          <p:cNvSpPr>
            <a:spLocks noChangeShapeType="1"/>
          </p:cNvSpPr>
          <p:nvPr/>
        </p:nvSpPr>
        <p:spPr bwMode="auto">
          <a:xfrm>
            <a:off x="4333875" y="2882900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Line 1056"/>
          <p:cNvSpPr>
            <a:spLocks noChangeShapeType="1"/>
          </p:cNvSpPr>
          <p:nvPr/>
        </p:nvSpPr>
        <p:spPr bwMode="auto">
          <a:xfrm>
            <a:off x="4311650" y="3606800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Line 1058"/>
          <p:cNvSpPr>
            <a:spLocks noChangeShapeType="1"/>
          </p:cNvSpPr>
          <p:nvPr/>
        </p:nvSpPr>
        <p:spPr bwMode="auto">
          <a:xfrm>
            <a:off x="5157788" y="1849438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5" name="Line 1059"/>
          <p:cNvSpPr>
            <a:spLocks noChangeShapeType="1"/>
          </p:cNvSpPr>
          <p:nvPr/>
        </p:nvSpPr>
        <p:spPr bwMode="auto">
          <a:xfrm>
            <a:off x="4322763" y="1858963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6" name="Line 1060"/>
          <p:cNvSpPr>
            <a:spLocks noChangeShapeType="1"/>
          </p:cNvSpPr>
          <p:nvPr/>
        </p:nvSpPr>
        <p:spPr bwMode="auto">
          <a:xfrm>
            <a:off x="8504238" y="1862138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7" name="Text Box 1029"/>
          <p:cNvSpPr txBox="1">
            <a:spLocks noChangeArrowheads="1"/>
          </p:cNvSpPr>
          <p:nvPr/>
        </p:nvSpPr>
        <p:spPr bwMode="auto">
          <a:xfrm>
            <a:off x="560388" y="1849438"/>
            <a:ext cx="318928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Consumidor   Qtd.Tot.    Preço.Méd.</a:t>
            </a:r>
          </a:p>
          <a:p>
            <a:endParaRPr lang="pt-BR" sz="200"/>
          </a:p>
          <a:p>
            <a:r>
              <a:rPr lang="pt-BR" sz="1600"/>
              <a:t>   1	            2	          1.700</a:t>
            </a:r>
          </a:p>
          <a:p>
            <a:r>
              <a:rPr lang="pt-BR" sz="1600"/>
              <a:t>   2	          10	          1.800</a:t>
            </a:r>
          </a:p>
          <a:p>
            <a:r>
              <a:rPr lang="pt-BR" sz="1600"/>
              <a:t>   3	            2	             100</a:t>
            </a:r>
          </a:p>
          <a:p>
            <a:r>
              <a:rPr lang="pt-BR" sz="1600"/>
              <a:t>   4	            3	          2.000</a:t>
            </a:r>
          </a:p>
          <a:p>
            <a:r>
              <a:rPr lang="pt-BR" sz="1600"/>
              <a:t>   5	          12 	          2.100</a:t>
            </a:r>
          </a:p>
          <a:p>
            <a:r>
              <a:rPr lang="pt-BR" sz="1600"/>
              <a:t>   6	            3	             200</a:t>
            </a:r>
          </a:p>
          <a:p>
            <a:r>
              <a:rPr lang="pt-BR" sz="1600"/>
              <a:t>   7	            4	          2.300</a:t>
            </a:r>
          </a:p>
          <a:p>
            <a:r>
              <a:rPr lang="pt-BR" sz="1600"/>
              <a:t>   8	          11	          2.040</a:t>
            </a:r>
          </a:p>
          <a:p>
            <a:r>
              <a:rPr lang="pt-BR" sz="1600"/>
              <a:t>   9	            3	             150</a:t>
            </a:r>
          </a:p>
        </p:txBody>
      </p:sp>
      <p:sp>
        <p:nvSpPr>
          <p:cNvPr id="16398" name="Line 1030"/>
          <p:cNvSpPr>
            <a:spLocks noChangeShapeType="1"/>
          </p:cNvSpPr>
          <p:nvPr/>
        </p:nvSpPr>
        <p:spPr bwMode="auto">
          <a:xfrm>
            <a:off x="512763" y="1849438"/>
            <a:ext cx="335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9" name="Line 1031"/>
          <p:cNvSpPr>
            <a:spLocks noChangeShapeType="1"/>
          </p:cNvSpPr>
          <p:nvPr/>
        </p:nvSpPr>
        <p:spPr bwMode="auto">
          <a:xfrm>
            <a:off x="512763" y="4414838"/>
            <a:ext cx="335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00" name="Line 1032"/>
          <p:cNvSpPr>
            <a:spLocks noChangeShapeType="1"/>
          </p:cNvSpPr>
          <p:nvPr/>
        </p:nvSpPr>
        <p:spPr bwMode="auto">
          <a:xfrm>
            <a:off x="512763" y="2151063"/>
            <a:ext cx="335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01" name="Line 1061"/>
          <p:cNvSpPr>
            <a:spLocks noChangeShapeType="1"/>
          </p:cNvSpPr>
          <p:nvPr/>
        </p:nvSpPr>
        <p:spPr bwMode="auto">
          <a:xfrm>
            <a:off x="3857625" y="1839913"/>
            <a:ext cx="1588" cy="258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02" name="Line 1062"/>
          <p:cNvSpPr>
            <a:spLocks noChangeShapeType="1"/>
          </p:cNvSpPr>
          <p:nvPr/>
        </p:nvSpPr>
        <p:spPr bwMode="auto">
          <a:xfrm>
            <a:off x="512763" y="183991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03" name="Rectangle 1065"/>
          <p:cNvSpPr>
            <a:spLocks noChangeArrowheads="1"/>
          </p:cNvSpPr>
          <p:nvPr/>
        </p:nvSpPr>
        <p:spPr bwMode="auto">
          <a:xfrm>
            <a:off x="4149725" y="4741863"/>
            <a:ext cx="4522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600">
                <a:latin typeface="Arial" charset="0"/>
              </a:rPr>
              <a:t>Cada grupo identificado é caracterizado por </a:t>
            </a:r>
          </a:p>
          <a:p>
            <a:pPr defTabSz="762000"/>
            <a:r>
              <a:rPr lang="pt-BR" sz="1600">
                <a:latin typeface="Arial" charset="0"/>
              </a:rPr>
              <a:t>consumidores semelhantes em relação à </a:t>
            </a:r>
          </a:p>
          <a:p>
            <a:pPr defTabSz="762000"/>
            <a:r>
              <a:rPr lang="pt-BR" sz="1600">
                <a:latin typeface="Arial" charset="0"/>
              </a:rPr>
              <a:t>quantidade total e ao preço médio dos </a:t>
            </a:r>
          </a:p>
          <a:p>
            <a:pPr defTabSz="762000"/>
            <a:r>
              <a:rPr lang="pt-BR" sz="1600">
                <a:latin typeface="Arial" charset="0"/>
              </a:rPr>
              <a:t>produtos consumidos.</a:t>
            </a:r>
          </a:p>
        </p:txBody>
      </p:sp>
      <p:sp>
        <p:nvSpPr>
          <p:cNvPr id="1640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8DAFD3-8550-2440-BB8B-0CC51E7E33B1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640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46B4A5-3C7C-8249-9156-31DA45151B8A}" type="slidenum">
              <a:rPr lang="pt-BR" sz="1400">
                <a:latin typeface="Arial" charset="0"/>
                <a:cs typeface="Arial" charset="0"/>
              </a:rPr>
              <a:pPr/>
              <a:t>15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5254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latin typeface="Arial" charset="0"/>
              </a:rPr>
              <a:t>Técnicas de Mineração de Dados</a:t>
            </a:r>
            <a:endParaRPr lang="pt-BR" sz="80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89000" y="1524000"/>
            <a:ext cx="76327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200">
                <a:latin typeface="Arial" charset="0"/>
              </a:rPr>
              <a:t>      Técnicas são utilizadas para realizar a tarefa de</a:t>
            </a:r>
          </a:p>
          <a:p>
            <a:pPr defTabSz="762000"/>
            <a:r>
              <a:rPr lang="pt-BR" sz="2200">
                <a:latin typeface="Arial" charset="0"/>
              </a:rPr>
              <a:t>      mineração de dados.</a:t>
            </a:r>
          </a:p>
          <a:p>
            <a:pPr defTabSz="762000"/>
            <a:endParaRPr lang="pt-BR" sz="800">
              <a:latin typeface="Arial" charset="0"/>
            </a:endParaRPr>
          </a:p>
          <a:p>
            <a:pPr defTabSz="762000">
              <a:lnSpc>
                <a:spcPct val="120000"/>
              </a:lnSpc>
            </a:pPr>
            <a:endParaRPr lang="pt-BR" sz="800">
              <a:latin typeface="Arial" charset="0"/>
            </a:endParaRPr>
          </a:p>
          <a:p>
            <a:pPr defTabSz="762000">
              <a:lnSpc>
                <a:spcPct val="120000"/>
              </a:lnSpc>
            </a:pPr>
            <a:r>
              <a:rPr lang="pt-BR" sz="2200">
                <a:latin typeface="Arial" charset="0"/>
              </a:rPr>
              <a:t>	</a:t>
            </a:r>
            <a:r>
              <a:rPr lang="pt-BR" sz="2200" u="sng">
                <a:latin typeface="Arial" charset="0"/>
              </a:rPr>
              <a:t>Tarefa</a:t>
            </a:r>
            <a:r>
              <a:rPr lang="pt-BR" sz="2200">
                <a:latin typeface="Arial" charset="0"/>
              </a:rPr>
              <a:t>			</a:t>
            </a:r>
            <a:r>
              <a:rPr lang="pt-BR" sz="2200" u="sng">
                <a:latin typeface="Arial" charset="0"/>
              </a:rPr>
              <a:t>Técnicas</a:t>
            </a:r>
          </a:p>
          <a:p>
            <a:pPr defTabSz="762000">
              <a:lnSpc>
                <a:spcPct val="120000"/>
              </a:lnSpc>
            </a:pPr>
            <a:endParaRPr lang="pt-BR" sz="800">
              <a:latin typeface="Arial" charset="0"/>
            </a:endParaRP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Classificação			Árvores de Decisão</a:t>
            </a: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				Algoritmo K-NN</a:t>
            </a: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				Classificador Bayesiano</a:t>
            </a:r>
          </a:p>
          <a:p>
            <a:pPr defTabSz="762000">
              <a:lnSpc>
                <a:spcPct val="120000"/>
              </a:lnSpc>
            </a:pPr>
            <a:endParaRPr lang="pt-BR" sz="800">
              <a:latin typeface="Arial" charset="0"/>
            </a:endParaRP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Associação			Algoritmos de Extração de  					Regras de Associação</a:t>
            </a:r>
          </a:p>
          <a:p>
            <a:pPr defTabSz="762000">
              <a:lnSpc>
                <a:spcPct val="120000"/>
              </a:lnSpc>
            </a:pPr>
            <a:endParaRPr lang="pt-BR" sz="800">
              <a:latin typeface="Arial" charset="0"/>
            </a:endParaRP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Clusterização		Algoritmos de Particionamento</a:t>
            </a:r>
          </a:p>
          <a:p>
            <a:pPr defTabSz="762000">
              <a:lnSpc>
                <a:spcPct val="120000"/>
              </a:lnSpc>
            </a:pPr>
            <a:r>
              <a:rPr lang="pt-BR" sz="2000">
                <a:latin typeface="Arial" charset="0"/>
              </a:rPr>
              <a:t>					Algoritmos Hierárquicos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244600" y="298608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270000" y="420528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82700" y="509428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295400" y="591978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244600" y="238918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8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F9A0BA-55AC-0141-A7BD-F360123848BD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741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531A0D-59E6-2D48-9D82-E320821EF2F9}" type="slidenum">
              <a:rPr lang="pt-BR" sz="1400">
                <a:latin typeface="Arial" charset="0"/>
                <a:cs typeface="Arial" charset="0"/>
              </a:rPr>
              <a:pPr/>
              <a:t>16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1D7C95-0239-C244-AF5D-E682A8548B81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617A9EE-DE94-3C4C-A9E1-1A9F87168144}" type="slidenum">
              <a:rPr lang="pt-BR" sz="1400">
                <a:latin typeface="Arial" charset="0"/>
                <a:cs typeface="Arial" charset="0"/>
              </a:rPr>
              <a:pPr/>
              <a:t>17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5254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latin typeface="Arial" charset="0"/>
              </a:rPr>
              <a:t>Mineração de Dados Direta</a:t>
            </a:r>
            <a:endParaRPr lang="pt-BR" sz="8000"/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>
            <a:off x="723900" y="2590800"/>
            <a:ext cx="1219200" cy="990600"/>
          </a:xfrm>
          <a:prstGeom prst="can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917575" y="3810000"/>
            <a:ext cx="91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Dados</a:t>
            </a:r>
          </a:p>
        </p:txBody>
      </p:sp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22860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324100" y="405765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Mineração do Modelo</a:t>
            </a:r>
          </a:p>
          <a:p>
            <a:pPr algn="ctr"/>
            <a:r>
              <a:rPr lang="pt-BR" sz="2000">
                <a:latin typeface="Arial" charset="0"/>
              </a:rPr>
              <a:t>de Classificação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6421438" y="3371850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Modelo</a:t>
            </a: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3238500" y="24955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3" name="AutoShape 9"/>
          <p:cNvSpPr>
            <a:spLocks noChangeArrowheads="1"/>
          </p:cNvSpPr>
          <p:nvPr/>
        </p:nvSpPr>
        <p:spPr bwMode="auto">
          <a:xfrm>
            <a:off x="53721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6343650" y="24574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5" name="computr1"/>
          <p:cNvSpPr>
            <a:spLocks noEditPoints="1" noChangeArrowheads="1"/>
          </p:cNvSpPr>
          <p:nvPr/>
        </p:nvSpPr>
        <p:spPr bwMode="auto">
          <a:xfrm>
            <a:off x="3476625" y="2638425"/>
            <a:ext cx="1390650" cy="1123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8446" name="Group 12"/>
          <p:cNvGrpSpPr>
            <a:grpSpLocks/>
          </p:cNvGrpSpPr>
          <p:nvPr/>
        </p:nvGrpSpPr>
        <p:grpSpPr bwMode="auto">
          <a:xfrm>
            <a:off x="6691313" y="2605088"/>
            <a:ext cx="1266825" cy="809625"/>
            <a:chOff x="1632" y="1248"/>
            <a:chExt cx="2682" cy="2286"/>
          </a:xfrm>
        </p:grpSpPr>
        <p:sp>
          <p:nvSpPr>
            <p:cNvPr id="1845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18455" name="AutoShape 1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18456" name="AutoShape 1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</p:grp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6580188" y="16573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Registro R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4811713" y="5505450"/>
            <a:ext cx="156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Classe de R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6343650" y="45148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50" name="Litebulb"/>
          <p:cNvSpPr>
            <a:spLocks noEditPoints="1" noChangeArrowheads="1"/>
          </p:cNvSpPr>
          <p:nvPr/>
        </p:nvSpPr>
        <p:spPr bwMode="auto">
          <a:xfrm>
            <a:off x="6919913" y="4738688"/>
            <a:ext cx="695325" cy="9620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 rot="5376222">
            <a:off x="7129463" y="4048125"/>
            <a:ext cx="292100" cy="2921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52" name="AutoShape 21"/>
          <p:cNvSpPr>
            <a:spLocks noChangeArrowheads="1"/>
          </p:cNvSpPr>
          <p:nvPr/>
        </p:nvSpPr>
        <p:spPr bwMode="auto">
          <a:xfrm rot="5376222">
            <a:off x="7104063" y="2066925"/>
            <a:ext cx="292100" cy="2921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5254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latin typeface="Arial" charset="0"/>
              </a:rPr>
              <a:t>Mineração de Dados Indireta</a:t>
            </a:r>
            <a:endParaRPr lang="pt-BR" sz="8000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933450" y="1866900"/>
            <a:ext cx="1219200" cy="990600"/>
          </a:xfrm>
          <a:prstGeom prst="can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12825" y="3048000"/>
            <a:ext cx="91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Dados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495550" y="22479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38350" y="3162300"/>
            <a:ext cx="468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Mineração de Regras de Associação</a:t>
            </a:r>
          </a:p>
          <a:p>
            <a:pPr algn="ctr"/>
            <a:r>
              <a:rPr lang="pt-BR" sz="2000">
                <a:latin typeface="Arial" charset="0"/>
              </a:rPr>
              <a:t>(Modelo = Algoritmo de Mineração)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980238" y="31623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Regras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448050" y="17716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5581650" y="22479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553200" y="17335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7" name="computr1"/>
          <p:cNvSpPr>
            <a:spLocks noEditPoints="1" noChangeArrowheads="1"/>
          </p:cNvSpPr>
          <p:nvPr/>
        </p:nvSpPr>
        <p:spPr bwMode="auto">
          <a:xfrm>
            <a:off x="3686175" y="1914525"/>
            <a:ext cx="1390650" cy="1123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89713" y="5734050"/>
            <a:ext cx="167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Interpretação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496050" y="42672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93863" y="4705350"/>
            <a:ext cx="1677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2000">
                <a:latin typeface="Arial" charset="0"/>
              </a:rPr>
              <a:t>Interpretação</a:t>
            </a:r>
          </a:p>
          <a:p>
            <a:pPr algn="ctr"/>
            <a:r>
              <a:rPr lang="pt-BR" sz="2000">
                <a:latin typeface="Arial" charset="0"/>
              </a:rPr>
              <a:t>das Regras</a:t>
            </a:r>
          </a:p>
        </p:txBody>
      </p:sp>
      <p:sp>
        <p:nvSpPr>
          <p:cNvPr id="19471" name="Litebulb"/>
          <p:cNvSpPr>
            <a:spLocks noEditPoints="1" noChangeArrowheads="1"/>
          </p:cNvSpPr>
          <p:nvPr/>
        </p:nvSpPr>
        <p:spPr bwMode="auto">
          <a:xfrm>
            <a:off x="7129463" y="1957388"/>
            <a:ext cx="695325" cy="9620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C0C0C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9472" name="Picture 16" descr="PE0156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400550"/>
            <a:ext cx="16240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429000" y="432435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4" name="Litebulb"/>
          <p:cNvSpPr>
            <a:spLocks noEditPoints="1" noChangeArrowheads="1"/>
          </p:cNvSpPr>
          <p:nvPr/>
        </p:nvSpPr>
        <p:spPr bwMode="auto">
          <a:xfrm>
            <a:off x="4005263" y="4548188"/>
            <a:ext cx="695325" cy="9620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5" name="AutoShape 19"/>
          <p:cNvSpPr>
            <a:spLocks noChangeArrowheads="1"/>
          </p:cNvSpPr>
          <p:nvPr/>
        </p:nvSpPr>
        <p:spPr bwMode="auto">
          <a:xfrm rot="10800000">
            <a:off x="5505450" y="485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6" name="AutoShape 20"/>
          <p:cNvSpPr>
            <a:spLocks noChangeArrowheads="1"/>
          </p:cNvSpPr>
          <p:nvPr/>
        </p:nvSpPr>
        <p:spPr bwMode="auto">
          <a:xfrm rot="5376222">
            <a:off x="7281863" y="3729038"/>
            <a:ext cx="393700" cy="292100"/>
          </a:xfrm>
          <a:prstGeom prst="rightArrow">
            <a:avLst>
              <a:gd name="adj1" fmla="val 50000"/>
              <a:gd name="adj2" fmla="val 336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8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994ECF-0428-FF4A-B9E1-C2EF0D25C49A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947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C4B7E1-E255-234C-9432-DDFBDF4150DD}" type="slidenum">
              <a:rPr lang="pt-BR" sz="1400">
                <a:latin typeface="Arial" charset="0"/>
                <a:cs typeface="Arial" charset="0"/>
              </a:rPr>
              <a:pPr/>
              <a:t>18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87488" y="533400"/>
            <a:ext cx="5802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pt-BR" sz="3200" u="sng">
                <a:latin typeface="Arial" charset="0"/>
              </a:rPr>
              <a:t>Aplicação das Técnicas de MD</a:t>
            </a:r>
            <a:endParaRPr lang="pt-BR" sz="3200" u="sng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98525" y="2697163"/>
            <a:ext cx="7610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90600" y="2181225"/>
            <a:ext cx="73072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pt-BR">
                <a:latin typeface="Arial" charset="0"/>
              </a:rPr>
              <a:t> </a:t>
            </a:r>
            <a:r>
              <a:rPr lang="pt-BR" sz="2000" u="sng">
                <a:latin typeface="Arial" charset="0"/>
              </a:rPr>
              <a:t>Marketing</a:t>
            </a:r>
            <a:r>
              <a:rPr lang="pt-BR" sz="2000">
                <a:latin typeface="Arial" charset="0"/>
              </a:rPr>
              <a:t>:</a:t>
            </a:r>
            <a:endParaRPr lang="pt-BR" sz="2000"/>
          </a:p>
          <a:p>
            <a:pPr marL="571500" lvl="1" defTabSz="762000">
              <a:buFont typeface="Symbol" charset="0"/>
              <a:buChar char="®"/>
            </a:pPr>
            <a:r>
              <a:rPr lang="pt-BR" sz="1800">
                <a:latin typeface="Arial" charset="0"/>
              </a:rPr>
              <a:t> análise do comportamento dos clientes baseada no 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  padrão de compras.</a:t>
            </a:r>
            <a:endParaRPr lang="pt-BR" sz="20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90600" y="3125788"/>
            <a:ext cx="58547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pt-BR">
                <a:latin typeface="Arial" charset="0"/>
              </a:rPr>
              <a:t> </a:t>
            </a:r>
            <a:r>
              <a:rPr lang="pt-BR" sz="2000" u="sng">
                <a:latin typeface="Arial" charset="0"/>
              </a:rPr>
              <a:t>Finanças</a:t>
            </a:r>
            <a:r>
              <a:rPr lang="pt-BR" sz="2000">
                <a:latin typeface="Arial" charset="0"/>
              </a:rPr>
              <a:t>:</a:t>
            </a:r>
            <a:endParaRPr lang="pt-BR" sz="2000"/>
          </a:p>
          <a:p>
            <a:pPr marL="571500" lvl="1" defTabSz="762000">
              <a:buFont typeface="Symbol" charset="0"/>
              <a:buChar char="®"/>
            </a:pPr>
            <a:r>
              <a:rPr lang="pt-BR" sz="1800">
                <a:latin typeface="Arial" charset="0"/>
              </a:rPr>
              <a:t> análise do risco na concessão de empréstimos.</a:t>
            </a:r>
            <a:endParaRPr lang="pt-BR" sz="20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90600" y="3852863"/>
            <a:ext cx="6616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pt-BR">
                <a:latin typeface="Arial" charset="0"/>
              </a:rPr>
              <a:t> </a:t>
            </a:r>
            <a:r>
              <a:rPr lang="pt-BR" sz="2000" u="sng">
                <a:latin typeface="Arial" charset="0"/>
              </a:rPr>
              <a:t>Saúde</a:t>
            </a:r>
            <a:r>
              <a:rPr lang="pt-BR" sz="2000">
                <a:latin typeface="Arial" charset="0"/>
              </a:rPr>
              <a:t>:</a:t>
            </a:r>
          </a:p>
          <a:p>
            <a:pPr marL="571500" lvl="1" defTabSz="762000">
              <a:buFont typeface="Symbol" charset="0"/>
              <a:buChar char="®"/>
            </a:pPr>
            <a:r>
              <a:rPr lang="pt-BR" sz="1800">
                <a:latin typeface="Arial" charset="0"/>
              </a:rPr>
              <a:t> previsão dos resultados de determinados tratamentos.</a:t>
            </a:r>
            <a:endParaRPr lang="pt-BR" sz="20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90600" y="4579938"/>
            <a:ext cx="695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pt-BR">
                <a:latin typeface="Arial" charset="0"/>
              </a:rPr>
              <a:t> </a:t>
            </a:r>
            <a:r>
              <a:rPr lang="pt-BR" sz="2000" u="sng">
                <a:latin typeface="Arial" charset="0"/>
              </a:rPr>
              <a:t>Educação</a:t>
            </a:r>
            <a:r>
              <a:rPr lang="pt-BR" sz="2000">
                <a:latin typeface="Arial" charset="0"/>
              </a:rPr>
              <a:t>:</a:t>
            </a:r>
            <a:endParaRPr lang="pt-BR" sz="2000"/>
          </a:p>
          <a:p>
            <a:pPr marL="571500" lvl="1" defTabSz="762000">
              <a:buFont typeface="Symbol" charset="0"/>
              <a:buChar char="®"/>
            </a:pPr>
            <a:r>
              <a:rPr lang="pt-BR" sz="2000"/>
              <a:t> </a:t>
            </a:r>
            <a:r>
              <a:rPr lang="pt-BR" sz="1800">
                <a:latin typeface="Arial" charset="0"/>
              </a:rPr>
              <a:t>avaliação da evasão escolar e do desempenho de alunos.</a:t>
            </a:r>
            <a:endParaRPr lang="pt-BR" sz="20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838200" y="1219200"/>
            <a:ext cx="7620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>
                <a:latin typeface="Arial" charset="0"/>
              </a:rPr>
              <a:t>	Analisar tendências e padrões a partir de dados históricos, com o objetivo de prever ações futuras e apoiar decisões, pode ser um procedimento útil em diversas áreas:</a:t>
            </a:r>
            <a:endParaRPr lang="pt-BR" sz="22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985838" y="5326063"/>
            <a:ext cx="75612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pt-BR">
                <a:latin typeface="Arial" charset="0"/>
              </a:rPr>
              <a:t> </a:t>
            </a:r>
            <a:r>
              <a:rPr lang="pt-BR" sz="2000" u="sng">
                <a:latin typeface="Arial" charset="0"/>
              </a:rPr>
              <a:t>Segurança</a:t>
            </a:r>
            <a:r>
              <a:rPr lang="pt-BR" sz="2000">
                <a:latin typeface="Arial" charset="0"/>
              </a:rPr>
              <a:t>:</a:t>
            </a:r>
            <a:endParaRPr lang="pt-BR" sz="2000"/>
          </a:p>
          <a:p>
            <a:pPr marL="571500" lvl="1" defTabSz="762000">
              <a:buFont typeface="Symbol" charset="0"/>
              <a:buChar char="®"/>
            </a:pPr>
            <a:r>
              <a:rPr lang="pt-BR" sz="1800">
                <a:latin typeface="Arial" charset="0"/>
              </a:rPr>
              <a:t> identificação de roubo de cartão de crédito, detecção de SPAM.</a:t>
            </a:r>
            <a:endParaRPr lang="pt-BR" sz="2000"/>
          </a:p>
        </p:txBody>
      </p:sp>
      <p:sp>
        <p:nvSpPr>
          <p:cNvPr id="2049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9BB0F5-2670-9145-96A4-6F8F755D7979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04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2FB57D-02EC-994A-99A7-8E1D9A8335FD}" type="slidenum">
              <a:rPr lang="pt-BR" sz="1400">
                <a:latin typeface="Arial" charset="0"/>
                <a:cs typeface="Arial" charset="0"/>
              </a:rPr>
              <a:pPr/>
              <a:t>19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C763F1B-B5EC-1C47-9076-D9B0E0258048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3783BF-5820-AE45-BDB2-35137F3FB25E}" type="slidenum">
              <a:rPr lang="pt-BR" sz="1400">
                <a:latin typeface="Arial" charset="0"/>
                <a:cs typeface="Arial" charset="0"/>
              </a:rPr>
              <a:pPr/>
              <a:t>2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338" y="1773238"/>
            <a:ext cx="8081962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endParaRPr lang="en-US" sz="2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5400">
                <a:latin typeface="Arial" charset="0"/>
              </a:rPr>
              <a:t>Parte I: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800">
              <a:latin typeface="Arial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5400" u="sng">
                <a:latin typeface="Arial" charset="0"/>
              </a:rPr>
              <a:t>Introdução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2800">
              <a:solidFill>
                <a:srgbClr val="32946A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65200" y="2041525"/>
            <a:ext cx="7343775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2200" u="sng">
                <a:latin typeface="Arial" charset="0"/>
                <a:sym typeface="Symbol" charset="0"/>
              </a:rPr>
              <a:t>Mineração de Dados</a:t>
            </a:r>
            <a:r>
              <a:rPr lang="pt-BR" sz="2200">
                <a:latin typeface="Arial" charset="0"/>
                <a:sym typeface="Symbol" charset="0"/>
              </a:rPr>
              <a:t> (Data Mining):</a:t>
            </a:r>
          </a:p>
          <a:p>
            <a:pPr defTabSz="762000"/>
            <a:endParaRPr lang="pt-BR" sz="800">
              <a:latin typeface="Arial" charset="0"/>
              <a:sym typeface="Symbol" charset="0"/>
            </a:endParaRP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          - P</a:t>
            </a:r>
            <a:r>
              <a:rPr lang="pt-BR" sz="2200">
                <a:latin typeface="Arial" charset="0"/>
              </a:rPr>
              <a:t>rocesso de descoberta de novas informações e </a:t>
            </a:r>
          </a:p>
          <a:p>
            <a:pPr defTabSz="762000"/>
            <a:r>
              <a:rPr lang="pt-BR" sz="2200">
                <a:latin typeface="Arial" charset="0"/>
              </a:rPr>
              <a:t>conhecimento, no formato de </a:t>
            </a:r>
            <a:r>
              <a:rPr lang="pt-BR" sz="2200" u="sng">
                <a:latin typeface="Arial" charset="0"/>
              </a:rPr>
              <a:t>regras e padrões</a:t>
            </a:r>
            <a:r>
              <a:rPr lang="pt-BR" sz="2200">
                <a:latin typeface="Arial" charset="0"/>
              </a:rPr>
              <a:t>, </a:t>
            </a:r>
          </a:p>
          <a:p>
            <a:pPr defTabSz="762000"/>
            <a:r>
              <a:rPr lang="pt-BR" sz="2200">
                <a:latin typeface="Arial" charset="0"/>
              </a:rPr>
              <a:t>a partir de grandes bases de dados.</a:t>
            </a:r>
            <a:endParaRPr lang="pt-BR" sz="220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911225" y="1003300"/>
            <a:ext cx="63531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Introdução à Mineração de Dados</a:t>
            </a:r>
            <a:endParaRPr lang="pt-BR" sz="2000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84350" y="3925888"/>
            <a:ext cx="6780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000">
                <a:latin typeface="Arial" charset="0"/>
              </a:rPr>
              <a:t>	Esse processo é executado sobre grandes </a:t>
            </a:r>
          </a:p>
          <a:p>
            <a:r>
              <a:rPr lang="pt-BR" sz="2000">
                <a:latin typeface="Arial" charset="0"/>
              </a:rPr>
              <a:t>quantidade de dados, estejam estes armazenados </a:t>
            </a:r>
          </a:p>
          <a:p>
            <a:r>
              <a:rPr lang="pt-BR" sz="2000">
                <a:latin typeface="Arial" charset="0"/>
              </a:rPr>
              <a:t>em bancos de dados tradicionais, em </a:t>
            </a:r>
            <a:r>
              <a:rPr lang="pt-BR" sz="2000" i="1">
                <a:latin typeface="Arial" charset="0"/>
              </a:rPr>
              <a:t>data warehouses</a:t>
            </a:r>
            <a:r>
              <a:rPr lang="pt-BR" sz="2000">
                <a:latin typeface="Arial" charset="0"/>
              </a:rPr>
              <a:t> </a:t>
            </a:r>
          </a:p>
          <a:p>
            <a:r>
              <a:rPr lang="pt-BR" sz="2000">
                <a:latin typeface="Arial" charset="0"/>
              </a:rPr>
              <a:t>ou em outra forma de repositório.</a:t>
            </a:r>
            <a:endParaRPr lang="pt-BR">
              <a:latin typeface="Arial" charset="0"/>
            </a:endParaRPr>
          </a:p>
        </p:txBody>
      </p:sp>
      <p:sp>
        <p:nvSpPr>
          <p:cNvPr id="4102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D4CFA5A-941C-874C-89B5-F77738AEEE41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410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D202D6-DB90-424E-96CF-28A36F58B6F7}" type="slidenum">
              <a:rPr lang="pt-BR" sz="1400">
                <a:latin typeface="Arial" charset="0"/>
                <a:cs typeface="Arial" charset="0"/>
              </a:rPr>
              <a:pPr/>
              <a:t>3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3" name="Text Box 1029"/>
          <p:cNvSpPr txBox="1">
            <a:spLocks noChangeArrowheads="1"/>
          </p:cNvSpPr>
          <p:nvPr/>
        </p:nvSpPr>
        <p:spPr bwMode="auto">
          <a:xfrm>
            <a:off x="998538" y="1703388"/>
            <a:ext cx="7075487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	 </a:t>
            </a:r>
            <a:r>
              <a:rPr lang="pt-BR" sz="2200">
                <a:latin typeface="Arial" charset="0"/>
                <a:sym typeface="Symbol" charset="0"/>
              </a:rPr>
              <a:t> </a:t>
            </a:r>
            <a:r>
              <a:rPr lang="pt-BR" sz="2200">
                <a:latin typeface="Arial" charset="0"/>
              </a:rPr>
              <a:t>O acúmulo de grandes quantidades de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dados históricos, nos anos 70 e 80, em empresas 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centros de pesquisa, motivou, a partir do início dos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anos 90, o desenvolvimento desse tipo de análise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de dados que viabiliza a extração de informações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novas, inesperadas e úteis.</a:t>
            </a:r>
            <a:r>
              <a:rPr lang="pt-BR" sz="2000">
                <a:latin typeface="Arial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pt-BR" sz="2200">
                <a:latin typeface="Arial" charset="0"/>
              </a:rPr>
              <a:t>	</a:t>
            </a:r>
            <a:r>
              <a:rPr lang="pt-BR" sz="2200">
                <a:latin typeface="Arial" charset="0"/>
                <a:sym typeface="Symbol" charset="0"/>
              </a:rPr>
              <a:t> Base para construção dos                      	   		Sistemas de Apoio à Decisão.</a:t>
            </a:r>
          </a:p>
        </p:txBody>
      </p:sp>
      <p:sp>
        <p:nvSpPr>
          <p:cNvPr id="5124" name="Rectangle 1030"/>
          <p:cNvSpPr>
            <a:spLocks noChangeArrowheads="1"/>
          </p:cNvSpPr>
          <p:nvPr/>
        </p:nvSpPr>
        <p:spPr bwMode="auto">
          <a:xfrm>
            <a:off x="911225" y="1003300"/>
            <a:ext cx="6291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Introdução à Mineração de Dados</a:t>
            </a:r>
            <a:endParaRPr lang="pt-BR" sz="2000"/>
          </a:p>
        </p:txBody>
      </p:sp>
      <p:sp>
        <p:nvSpPr>
          <p:cNvPr id="512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D1D104-F710-B442-9252-BDFC2D60B779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512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A40062-CFED-B44D-B63E-6B428B098A5F}" type="slidenum">
              <a:rPr lang="pt-BR" sz="1400">
                <a:latin typeface="Arial" charset="0"/>
                <a:cs typeface="Arial" charset="0"/>
              </a:rPr>
              <a:pPr/>
              <a:t>4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Rectangle 1029"/>
          <p:cNvSpPr>
            <a:spLocks noChangeArrowheads="1"/>
          </p:cNvSpPr>
          <p:nvPr/>
        </p:nvSpPr>
        <p:spPr bwMode="auto">
          <a:xfrm>
            <a:off x="965200" y="2041525"/>
            <a:ext cx="6915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2200" u="sng">
                <a:latin typeface="Arial" charset="0"/>
                <a:sym typeface="Symbol" charset="0"/>
              </a:rPr>
              <a:t>Mineração Preditiva</a:t>
            </a:r>
            <a:r>
              <a:rPr lang="pt-BR" sz="2200">
                <a:latin typeface="Arial" charset="0"/>
                <a:sym typeface="Symbol" charset="0"/>
              </a:rPr>
              <a:t>:</a:t>
            </a:r>
          </a:p>
          <a:p>
            <a:pPr defTabSz="762000"/>
            <a:endParaRPr lang="pt-BR" sz="1000">
              <a:latin typeface="Arial" charset="0"/>
              <a:sym typeface="Symbol" charset="0"/>
            </a:endParaRP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          - Deseja-se prever o valor desconhecido de um </a:t>
            </a: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determinado atributo, a partir da análise histórica dos </a:t>
            </a: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dados armazenados na base.</a:t>
            </a:r>
            <a:endParaRPr lang="pt-BR" sz="2200"/>
          </a:p>
        </p:txBody>
      </p:sp>
      <p:sp>
        <p:nvSpPr>
          <p:cNvPr id="6148" name="Rectangle 1030"/>
          <p:cNvSpPr>
            <a:spLocks noChangeArrowheads="1"/>
          </p:cNvSpPr>
          <p:nvPr/>
        </p:nvSpPr>
        <p:spPr bwMode="auto">
          <a:xfrm>
            <a:off x="911225" y="1003300"/>
            <a:ext cx="6291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Introdução à Mineração de Dados</a:t>
            </a:r>
            <a:endParaRPr lang="pt-BR" sz="2000"/>
          </a:p>
        </p:txBody>
      </p:sp>
      <p:sp>
        <p:nvSpPr>
          <p:cNvPr id="6149" name="Rectangle 1032"/>
          <p:cNvSpPr>
            <a:spLocks noChangeArrowheads="1"/>
          </p:cNvSpPr>
          <p:nvPr/>
        </p:nvSpPr>
        <p:spPr bwMode="auto">
          <a:xfrm>
            <a:off x="960438" y="3870325"/>
            <a:ext cx="73596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2200" u="sng">
                <a:latin typeface="Arial" charset="0"/>
                <a:sym typeface="Symbol" charset="0"/>
              </a:rPr>
              <a:t>Mineração Descritiva</a:t>
            </a:r>
            <a:r>
              <a:rPr lang="pt-BR" sz="2200">
                <a:latin typeface="Arial" charset="0"/>
                <a:sym typeface="Symbol" charset="0"/>
              </a:rPr>
              <a:t>: </a:t>
            </a:r>
          </a:p>
          <a:p>
            <a:pPr defTabSz="762000"/>
            <a:endParaRPr lang="pt-BR" sz="1000">
              <a:latin typeface="Arial" charset="0"/>
              <a:sym typeface="Symbol" charset="0"/>
            </a:endParaRP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          - Padrões e regras descrevem características</a:t>
            </a:r>
          </a:p>
          <a:p>
            <a:pPr defTabSz="762000"/>
            <a:r>
              <a:rPr lang="pt-BR" sz="2200">
                <a:latin typeface="Arial" charset="0"/>
                <a:sym typeface="Symbol" charset="0"/>
              </a:rPr>
              <a:t>importantes dos dados com os quais se está trabalhando.</a:t>
            </a:r>
            <a:endParaRPr lang="pt-BR" sz="2200"/>
          </a:p>
        </p:txBody>
      </p:sp>
      <p:sp>
        <p:nvSpPr>
          <p:cNvPr id="615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23B42C-A74B-A24A-AA4D-78F4D5D64C1A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615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008042-D33B-FE45-B07F-28C3B1C97B4D}" type="slidenum">
              <a:rPr lang="pt-BR" sz="1400">
                <a:latin typeface="Arial" charset="0"/>
                <a:cs typeface="Arial" charset="0"/>
              </a:rPr>
              <a:pPr/>
              <a:t>5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28663" y="1030288"/>
            <a:ext cx="769620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800" u="sng">
                <a:latin typeface="Arial" charset="0"/>
              </a:rPr>
              <a:t>Mineração de Dados</a:t>
            </a:r>
            <a:r>
              <a:rPr lang="pt-BR">
                <a:latin typeface="Arial" charset="0"/>
              </a:rPr>
              <a:t>: </a:t>
            </a:r>
            <a:r>
              <a:rPr lang="pt-BR" sz="2200">
                <a:latin typeface="Arial" charset="0"/>
              </a:rPr>
              <a:t>etapa principal do processo de KDD (Knowledge Discovery in Databases), na qual é realizada a busca por novas informações e conhecimento.</a:t>
            </a:r>
            <a:endParaRPr lang="pt-BR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754063" y="2832100"/>
            <a:ext cx="739457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2200">
                <a:latin typeface="Arial" charset="0"/>
              </a:rPr>
              <a:t>O processo de </a:t>
            </a:r>
            <a:r>
              <a:rPr lang="pt-BR" sz="2200" b="1">
                <a:latin typeface="Arial" charset="0"/>
              </a:rPr>
              <a:t>KDD</a:t>
            </a:r>
            <a:r>
              <a:rPr lang="pt-BR" sz="2200">
                <a:latin typeface="Arial" charset="0"/>
              </a:rPr>
              <a:t> é composto por seis fases (Navathe):</a:t>
            </a:r>
          </a:p>
          <a:p>
            <a:pPr defTabSz="762000"/>
            <a:endParaRPr lang="pt-BR" sz="1000">
              <a:latin typeface="Arial" charset="0"/>
            </a:endParaRPr>
          </a:p>
          <a:p>
            <a:pPr defTabSz="762000"/>
            <a:r>
              <a:rPr lang="pt-BR" sz="2200">
                <a:latin typeface="Arial" charset="0"/>
              </a:rPr>
              <a:t>	- Seleção dos dados,</a:t>
            </a:r>
          </a:p>
          <a:p>
            <a:pPr defTabSz="762000"/>
            <a:r>
              <a:rPr lang="pt-BR" sz="2200">
                <a:latin typeface="Arial" charset="0"/>
              </a:rPr>
              <a:t>	- Limpeza dos dados,</a:t>
            </a:r>
          </a:p>
          <a:p>
            <a:pPr defTabSz="762000"/>
            <a:r>
              <a:rPr lang="pt-BR" sz="2200">
                <a:latin typeface="Arial" charset="0"/>
              </a:rPr>
              <a:t>	- Enriquecimento dos dados,</a:t>
            </a:r>
          </a:p>
          <a:p>
            <a:pPr defTabSz="762000"/>
            <a:r>
              <a:rPr lang="pt-BR" sz="2200">
                <a:latin typeface="Arial" charset="0"/>
              </a:rPr>
              <a:t>	- Transformação dos dados,</a:t>
            </a:r>
          </a:p>
          <a:p>
            <a:pPr defTabSz="762000"/>
            <a:r>
              <a:rPr lang="pt-BR" sz="2200">
                <a:latin typeface="Arial" charset="0"/>
              </a:rPr>
              <a:t>	- </a:t>
            </a:r>
            <a:r>
              <a:rPr lang="pt-BR" sz="2200" u="sng">
                <a:latin typeface="Arial" charset="0"/>
              </a:rPr>
              <a:t>Mineração dos dados</a:t>
            </a:r>
            <a:r>
              <a:rPr lang="pt-BR" sz="2200" b="1">
                <a:latin typeface="Arial" charset="0"/>
              </a:rPr>
              <a:t>,</a:t>
            </a:r>
          </a:p>
          <a:p>
            <a:pPr defTabSz="762000"/>
            <a:r>
              <a:rPr lang="pt-BR" sz="2200">
                <a:latin typeface="Arial" charset="0"/>
              </a:rPr>
              <a:t>	- Apresentação e análise dos resultados.</a:t>
            </a:r>
            <a:endParaRPr lang="pt-BR" sz="2200"/>
          </a:p>
        </p:txBody>
      </p:sp>
      <p:sp>
        <p:nvSpPr>
          <p:cNvPr id="7173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BF1C9F-CD39-2345-BA38-2F9B568F2699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717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A76C3F-0E1F-3141-9738-9675CC66D3E7}" type="slidenum">
              <a:rPr lang="pt-BR" sz="1400">
                <a:latin typeface="Arial" charset="0"/>
                <a:cs typeface="Arial" charset="0"/>
              </a:rPr>
              <a:pPr/>
              <a:t>6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ChangeArrowheads="1"/>
          </p:cNvSpPr>
          <p:nvPr/>
        </p:nvSpPr>
        <p:spPr bwMode="auto">
          <a:xfrm>
            <a:off x="3975100" y="5575300"/>
            <a:ext cx="4732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ja-JP" altLang="pt-BR" sz="1400">
                <a:latin typeface="Arial" charset="0"/>
              </a:rPr>
              <a:t>“</a:t>
            </a:r>
            <a:r>
              <a:rPr lang="pt-BR" sz="1400">
                <a:latin typeface="Arial" charset="0"/>
              </a:rPr>
              <a:t>From data mining to knowledge discovery: An overview</a:t>
            </a:r>
            <a:r>
              <a:rPr lang="ja-JP" altLang="pt-BR" sz="1400">
                <a:latin typeface="Arial" charset="0"/>
              </a:rPr>
              <a:t>”</a:t>
            </a:r>
            <a:r>
              <a:rPr lang="pt-BR" sz="1400">
                <a:latin typeface="Arial" charset="0"/>
              </a:rPr>
              <a:t>, </a:t>
            </a:r>
          </a:p>
          <a:p>
            <a:pPr defTabSz="762000"/>
            <a:r>
              <a:rPr lang="pt-BR" sz="1400">
                <a:latin typeface="Arial" charset="0"/>
              </a:rPr>
              <a:t> U.M.Fayyad </a:t>
            </a:r>
            <a:r>
              <a:rPr lang="pt-BR" sz="1400" i="1">
                <a:latin typeface="Arial" charset="0"/>
              </a:rPr>
              <a:t>et. al</a:t>
            </a:r>
            <a:r>
              <a:rPr lang="pt-BR" sz="1400">
                <a:latin typeface="Arial" charset="0"/>
              </a:rPr>
              <a:t>., 1996.</a:t>
            </a:r>
            <a:endParaRPr lang="pt-BR">
              <a:latin typeface="Arial" charset="0"/>
            </a:endParaRPr>
          </a:p>
        </p:txBody>
      </p:sp>
      <p:sp>
        <p:nvSpPr>
          <p:cNvPr id="8195" name="AutoShape 2051"/>
          <p:cNvSpPr>
            <a:spLocks noChangeArrowheads="1"/>
          </p:cNvSpPr>
          <p:nvPr/>
        </p:nvSpPr>
        <p:spPr bwMode="auto">
          <a:xfrm>
            <a:off x="762000" y="5010150"/>
            <a:ext cx="838200" cy="6858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6" name="AutoShape 2052"/>
          <p:cNvSpPr>
            <a:spLocks noChangeArrowheads="1"/>
          </p:cNvSpPr>
          <p:nvPr/>
        </p:nvSpPr>
        <p:spPr bwMode="auto">
          <a:xfrm>
            <a:off x="2286000" y="4400550"/>
            <a:ext cx="381000" cy="3048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7" name="AutoShape 2053"/>
          <p:cNvSpPr>
            <a:spLocks noChangeArrowheads="1"/>
          </p:cNvSpPr>
          <p:nvPr/>
        </p:nvSpPr>
        <p:spPr bwMode="auto">
          <a:xfrm>
            <a:off x="2743200" y="4552950"/>
            <a:ext cx="381000" cy="3048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AutoShape 2054"/>
          <p:cNvSpPr>
            <a:spLocks noChangeArrowheads="1"/>
          </p:cNvSpPr>
          <p:nvPr/>
        </p:nvSpPr>
        <p:spPr bwMode="auto">
          <a:xfrm>
            <a:off x="2209800" y="4781550"/>
            <a:ext cx="381000" cy="3048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9" name="AutoShape 2055"/>
          <p:cNvSpPr>
            <a:spLocks noChangeArrowheads="1"/>
          </p:cNvSpPr>
          <p:nvPr/>
        </p:nvSpPr>
        <p:spPr bwMode="auto">
          <a:xfrm>
            <a:off x="3581400" y="3867150"/>
            <a:ext cx="685800" cy="457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Rectangle 2056"/>
          <p:cNvSpPr>
            <a:spLocks noChangeArrowheads="1"/>
          </p:cNvSpPr>
          <p:nvPr/>
        </p:nvSpPr>
        <p:spPr bwMode="auto">
          <a:xfrm>
            <a:off x="5105400" y="3257550"/>
            <a:ext cx="152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1" name="Line 2057"/>
          <p:cNvSpPr>
            <a:spLocks noChangeShapeType="1"/>
          </p:cNvSpPr>
          <p:nvPr/>
        </p:nvSpPr>
        <p:spPr bwMode="auto">
          <a:xfrm flipV="1">
            <a:off x="5181600" y="31051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Line 2058"/>
          <p:cNvSpPr>
            <a:spLocks noChangeShapeType="1"/>
          </p:cNvSpPr>
          <p:nvPr/>
        </p:nvSpPr>
        <p:spPr bwMode="auto">
          <a:xfrm flipH="1">
            <a:off x="5029200" y="3105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Line 2059"/>
          <p:cNvSpPr>
            <a:spLocks noChangeShapeType="1"/>
          </p:cNvSpPr>
          <p:nvPr/>
        </p:nvSpPr>
        <p:spPr bwMode="auto">
          <a:xfrm>
            <a:off x="5029200" y="31051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Line 2060"/>
          <p:cNvSpPr>
            <a:spLocks noChangeShapeType="1"/>
          </p:cNvSpPr>
          <p:nvPr/>
        </p:nvSpPr>
        <p:spPr bwMode="auto">
          <a:xfrm flipH="1">
            <a:off x="5029200" y="40195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Line 2061"/>
          <p:cNvSpPr>
            <a:spLocks noChangeShapeType="1"/>
          </p:cNvSpPr>
          <p:nvPr/>
        </p:nvSpPr>
        <p:spPr bwMode="auto">
          <a:xfrm flipV="1">
            <a:off x="5105400" y="2952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6" name="Line 2062"/>
          <p:cNvSpPr>
            <a:spLocks noChangeShapeType="1"/>
          </p:cNvSpPr>
          <p:nvPr/>
        </p:nvSpPr>
        <p:spPr bwMode="auto">
          <a:xfrm flipH="1">
            <a:off x="4953000" y="2952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7" name="Line 2063"/>
          <p:cNvSpPr>
            <a:spLocks noChangeShapeType="1"/>
          </p:cNvSpPr>
          <p:nvPr/>
        </p:nvSpPr>
        <p:spPr bwMode="auto">
          <a:xfrm>
            <a:off x="4953000" y="2952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8" name="Line 2064"/>
          <p:cNvSpPr>
            <a:spLocks noChangeShapeType="1"/>
          </p:cNvSpPr>
          <p:nvPr/>
        </p:nvSpPr>
        <p:spPr bwMode="auto">
          <a:xfrm flipH="1">
            <a:off x="4953000" y="38671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9" name="Line 2065"/>
          <p:cNvSpPr>
            <a:spLocks noChangeShapeType="1"/>
          </p:cNvSpPr>
          <p:nvPr/>
        </p:nvSpPr>
        <p:spPr bwMode="auto">
          <a:xfrm flipV="1">
            <a:off x="5029200" y="2800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0" name="Line 2066"/>
          <p:cNvSpPr>
            <a:spLocks noChangeShapeType="1"/>
          </p:cNvSpPr>
          <p:nvPr/>
        </p:nvSpPr>
        <p:spPr bwMode="auto">
          <a:xfrm flipH="1">
            <a:off x="4876800" y="2800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Line 2067"/>
          <p:cNvSpPr>
            <a:spLocks noChangeShapeType="1"/>
          </p:cNvSpPr>
          <p:nvPr/>
        </p:nvSpPr>
        <p:spPr bwMode="auto">
          <a:xfrm flipH="1">
            <a:off x="4876800" y="3714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2" name="Rectangle 2068"/>
          <p:cNvSpPr>
            <a:spLocks noChangeArrowheads="1"/>
          </p:cNvSpPr>
          <p:nvPr/>
        </p:nvSpPr>
        <p:spPr bwMode="auto">
          <a:xfrm>
            <a:off x="5943600" y="2647950"/>
            <a:ext cx="15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3" name="Rectangle 2069"/>
          <p:cNvSpPr>
            <a:spLocks noChangeArrowheads="1"/>
          </p:cNvSpPr>
          <p:nvPr/>
        </p:nvSpPr>
        <p:spPr bwMode="auto">
          <a:xfrm>
            <a:off x="6096000" y="2952750"/>
            <a:ext cx="15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4" name="Rectangle 2070"/>
          <p:cNvSpPr>
            <a:spLocks noChangeArrowheads="1"/>
          </p:cNvSpPr>
          <p:nvPr/>
        </p:nvSpPr>
        <p:spPr bwMode="auto">
          <a:xfrm>
            <a:off x="6248400" y="3257550"/>
            <a:ext cx="15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5" name="Rectangle 2071"/>
          <p:cNvSpPr>
            <a:spLocks noChangeArrowheads="1"/>
          </p:cNvSpPr>
          <p:nvPr/>
        </p:nvSpPr>
        <p:spPr bwMode="auto">
          <a:xfrm>
            <a:off x="6400800" y="2800350"/>
            <a:ext cx="15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6" name="Rectangle 2072"/>
          <p:cNvSpPr>
            <a:spLocks noChangeArrowheads="1"/>
          </p:cNvSpPr>
          <p:nvPr/>
        </p:nvSpPr>
        <p:spPr bwMode="auto">
          <a:xfrm>
            <a:off x="6553200" y="3105150"/>
            <a:ext cx="15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7" name="AutoShape 2073"/>
          <p:cNvSpPr>
            <a:spLocks noChangeArrowheads="1"/>
          </p:cNvSpPr>
          <p:nvPr/>
        </p:nvSpPr>
        <p:spPr bwMode="auto">
          <a:xfrm>
            <a:off x="7086600" y="2114550"/>
            <a:ext cx="1600200" cy="685800"/>
          </a:xfrm>
          <a:prstGeom prst="bevel">
            <a:avLst>
              <a:gd name="adj" fmla="val 125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8" name="Line 2074"/>
          <p:cNvSpPr>
            <a:spLocks noChangeShapeType="1"/>
          </p:cNvSpPr>
          <p:nvPr/>
        </p:nvSpPr>
        <p:spPr bwMode="auto">
          <a:xfrm>
            <a:off x="4876800" y="28003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9" name="Line 2075"/>
          <p:cNvSpPr>
            <a:spLocks noChangeShapeType="1"/>
          </p:cNvSpPr>
          <p:nvPr/>
        </p:nvSpPr>
        <p:spPr bwMode="auto">
          <a:xfrm flipV="1">
            <a:off x="1676400" y="48577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0" name="Line 2076"/>
          <p:cNvSpPr>
            <a:spLocks noChangeShapeType="1"/>
          </p:cNvSpPr>
          <p:nvPr/>
        </p:nvSpPr>
        <p:spPr bwMode="auto">
          <a:xfrm flipV="1">
            <a:off x="3048000" y="42481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1" name="Line 2077"/>
          <p:cNvSpPr>
            <a:spLocks noChangeShapeType="1"/>
          </p:cNvSpPr>
          <p:nvPr/>
        </p:nvSpPr>
        <p:spPr bwMode="auto">
          <a:xfrm flipV="1">
            <a:off x="4419600" y="37147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2" name="Line 2078"/>
          <p:cNvSpPr>
            <a:spLocks noChangeShapeType="1"/>
          </p:cNvSpPr>
          <p:nvPr/>
        </p:nvSpPr>
        <p:spPr bwMode="auto">
          <a:xfrm flipV="1">
            <a:off x="5410200" y="33337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3" name="Line 2079"/>
          <p:cNvSpPr>
            <a:spLocks noChangeShapeType="1"/>
          </p:cNvSpPr>
          <p:nvPr/>
        </p:nvSpPr>
        <p:spPr bwMode="auto">
          <a:xfrm flipV="1">
            <a:off x="6705600" y="28765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4" name="Line 2080"/>
          <p:cNvSpPr>
            <a:spLocks noChangeShapeType="1"/>
          </p:cNvSpPr>
          <p:nvPr/>
        </p:nvSpPr>
        <p:spPr bwMode="auto">
          <a:xfrm>
            <a:off x="7543800" y="2952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5" name="Line 2081"/>
          <p:cNvSpPr>
            <a:spLocks noChangeShapeType="1"/>
          </p:cNvSpPr>
          <p:nvPr/>
        </p:nvSpPr>
        <p:spPr bwMode="auto">
          <a:xfrm flipH="1">
            <a:off x="1905000" y="54673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6" name="Line 2082"/>
          <p:cNvSpPr>
            <a:spLocks noChangeShapeType="1"/>
          </p:cNvSpPr>
          <p:nvPr/>
        </p:nvSpPr>
        <p:spPr bwMode="auto">
          <a:xfrm flipV="1">
            <a:off x="1905000" y="5086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7" name="Line 2083"/>
          <p:cNvSpPr>
            <a:spLocks noChangeShapeType="1"/>
          </p:cNvSpPr>
          <p:nvPr/>
        </p:nvSpPr>
        <p:spPr bwMode="auto">
          <a:xfrm flipV="1">
            <a:off x="3276600" y="4476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8" name="Line 2084"/>
          <p:cNvSpPr>
            <a:spLocks noChangeShapeType="1"/>
          </p:cNvSpPr>
          <p:nvPr/>
        </p:nvSpPr>
        <p:spPr bwMode="auto">
          <a:xfrm flipV="1">
            <a:off x="4572000" y="394335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9" name="Line 2085"/>
          <p:cNvSpPr>
            <a:spLocks noChangeShapeType="1"/>
          </p:cNvSpPr>
          <p:nvPr/>
        </p:nvSpPr>
        <p:spPr bwMode="auto">
          <a:xfrm flipV="1">
            <a:off x="5638800" y="35623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30" name="Text Box 2086"/>
          <p:cNvSpPr txBox="1">
            <a:spLocks noChangeArrowheads="1"/>
          </p:cNvSpPr>
          <p:nvPr/>
        </p:nvSpPr>
        <p:spPr bwMode="auto">
          <a:xfrm>
            <a:off x="838200" y="5237163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latin typeface="Arial" charset="0"/>
              </a:rPr>
              <a:t>Dados</a:t>
            </a:r>
            <a:endParaRPr lang="pt-BR">
              <a:latin typeface="Arial" charset="0"/>
            </a:endParaRPr>
          </a:p>
        </p:txBody>
      </p:sp>
      <p:sp>
        <p:nvSpPr>
          <p:cNvPr id="8231" name="Text Box 2087"/>
          <p:cNvSpPr txBox="1">
            <a:spLocks noChangeArrowheads="1"/>
          </p:cNvSpPr>
          <p:nvPr/>
        </p:nvSpPr>
        <p:spPr bwMode="auto">
          <a:xfrm>
            <a:off x="7162800" y="2266950"/>
            <a:ext cx="149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latin typeface="Arial" charset="0"/>
              </a:rPr>
              <a:t>Conhecimento</a:t>
            </a:r>
            <a:endParaRPr lang="pt-BR">
              <a:latin typeface="Arial" charset="0"/>
            </a:endParaRPr>
          </a:p>
        </p:txBody>
      </p:sp>
      <p:sp>
        <p:nvSpPr>
          <p:cNvPr id="8232" name="Text Box 2088"/>
          <p:cNvSpPr txBox="1">
            <a:spLocks noChangeArrowheads="1"/>
          </p:cNvSpPr>
          <p:nvPr/>
        </p:nvSpPr>
        <p:spPr bwMode="auto">
          <a:xfrm>
            <a:off x="3275013" y="4321175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1200">
                <a:latin typeface="Arial" charset="0"/>
              </a:rPr>
              <a:t>Dados</a:t>
            </a:r>
          </a:p>
          <a:p>
            <a:pPr algn="ctr"/>
            <a:r>
              <a:rPr lang="pt-BR" sz="1200">
                <a:latin typeface="Arial" charset="0"/>
              </a:rPr>
              <a:t>Pré-processados</a:t>
            </a:r>
            <a:endParaRPr lang="pt-BR">
              <a:latin typeface="Arial" charset="0"/>
            </a:endParaRPr>
          </a:p>
        </p:txBody>
      </p:sp>
      <p:sp>
        <p:nvSpPr>
          <p:cNvPr id="8233" name="Text Box 2089"/>
          <p:cNvSpPr txBox="1">
            <a:spLocks noChangeArrowheads="1"/>
          </p:cNvSpPr>
          <p:nvPr/>
        </p:nvSpPr>
        <p:spPr bwMode="auto">
          <a:xfrm>
            <a:off x="4522788" y="4168775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1200">
                <a:latin typeface="Arial" charset="0"/>
              </a:rPr>
              <a:t>Dados</a:t>
            </a:r>
          </a:p>
          <a:p>
            <a:pPr algn="ctr"/>
            <a:r>
              <a:rPr lang="pt-BR" sz="1200">
                <a:latin typeface="Arial" charset="0"/>
              </a:rPr>
              <a:t>Transformados</a:t>
            </a:r>
            <a:endParaRPr lang="pt-BR">
              <a:latin typeface="Arial" charset="0"/>
            </a:endParaRPr>
          </a:p>
        </p:txBody>
      </p:sp>
      <p:sp>
        <p:nvSpPr>
          <p:cNvPr id="8234" name="Text Box 2090"/>
          <p:cNvSpPr txBox="1">
            <a:spLocks noChangeArrowheads="1"/>
          </p:cNvSpPr>
          <p:nvPr/>
        </p:nvSpPr>
        <p:spPr bwMode="auto">
          <a:xfrm>
            <a:off x="5900738" y="363537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1200">
                <a:latin typeface="Arial" charset="0"/>
              </a:rPr>
              <a:t>Regras e</a:t>
            </a:r>
          </a:p>
          <a:p>
            <a:pPr algn="ctr"/>
            <a:r>
              <a:rPr lang="pt-BR" sz="1200">
                <a:latin typeface="Arial" charset="0"/>
              </a:rPr>
              <a:t>Padrões</a:t>
            </a:r>
            <a:endParaRPr lang="pt-BR">
              <a:latin typeface="Arial" charset="0"/>
            </a:endParaRPr>
          </a:p>
        </p:txBody>
      </p:sp>
      <p:sp>
        <p:nvSpPr>
          <p:cNvPr id="8235" name="Text Box 2091"/>
          <p:cNvSpPr txBox="1">
            <a:spLocks noChangeArrowheads="1"/>
          </p:cNvSpPr>
          <p:nvPr/>
        </p:nvSpPr>
        <p:spPr bwMode="auto">
          <a:xfrm>
            <a:off x="2235200" y="5006975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pt-BR" sz="1200">
                <a:latin typeface="Arial" charset="0"/>
              </a:rPr>
              <a:t>Dados</a:t>
            </a:r>
          </a:p>
          <a:p>
            <a:pPr algn="ctr"/>
            <a:r>
              <a:rPr lang="pt-BR" sz="1200">
                <a:latin typeface="Arial" charset="0"/>
              </a:rPr>
              <a:t>Selecionados</a:t>
            </a:r>
            <a:endParaRPr lang="pt-BR">
              <a:latin typeface="Arial" charset="0"/>
            </a:endParaRPr>
          </a:p>
        </p:txBody>
      </p:sp>
      <p:sp>
        <p:nvSpPr>
          <p:cNvPr id="8236" name="Text Box 2092"/>
          <p:cNvSpPr txBox="1">
            <a:spLocks noChangeArrowheads="1"/>
          </p:cNvSpPr>
          <p:nvPr/>
        </p:nvSpPr>
        <p:spPr bwMode="auto">
          <a:xfrm>
            <a:off x="1676400" y="4398963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1</a:t>
            </a:r>
            <a:endParaRPr lang="pt-BR">
              <a:latin typeface="Arial" charset="0"/>
            </a:endParaRPr>
          </a:p>
        </p:txBody>
      </p:sp>
      <p:sp>
        <p:nvSpPr>
          <p:cNvPr id="8237" name="Text Box 2093"/>
          <p:cNvSpPr txBox="1">
            <a:spLocks noChangeArrowheads="1"/>
          </p:cNvSpPr>
          <p:nvPr/>
        </p:nvSpPr>
        <p:spPr bwMode="auto">
          <a:xfrm>
            <a:off x="381000" y="1631950"/>
            <a:ext cx="38481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400">
                <a:latin typeface="Arial" charset="0"/>
              </a:rPr>
              <a:t>1 - SELEÇÃO</a:t>
            </a:r>
          </a:p>
          <a:p>
            <a:pPr>
              <a:spcBef>
                <a:spcPct val="50000"/>
              </a:spcBef>
            </a:pPr>
            <a:r>
              <a:rPr lang="pt-BR" sz="1400">
                <a:latin typeface="Arial" charset="0"/>
              </a:rPr>
              <a:t>2 - PRÉ-PROCESSAMENTO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pt-BR" sz="1400">
                <a:latin typeface="Arial" charset="0"/>
              </a:rPr>
              <a:t>            (Limpeza + Enriquecimento)</a:t>
            </a:r>
          </a:p>
          <a:p>
            <a:pPr>
              <a:spcBef>
                <a:spcPct val="50000"/>
              </a:spcBef>
            </a:pPr>
            <a:r>
              <a:rPr lang="pt-BR" sz="1400">
                <a:latin typeface="Arial" charset="0"/>
              </a:rPr>
              <a:t>3 - TRANSFORMAÇÃO</a:t>
            </a:r>
          </a:p>
          <a:p>
            <a:pPr>
              <a:spcBef>
                <a:spcPct val="50000"/>
              </a:spcBef>
            </a:pPr>
            <a:r>
              <a:rPr lang="pt-BR" sz="1400">
                <a:latin typeface="Arial" charset="0"/>
              </a:rPr>
              <a:t>4 - </a:t>
            </a:r>
            <a:r>
              <a:rPr lang="pt-BR" sz="1400" u="sng">
                <a:latin typeface="Arial" charset="0"/>
              </a:rPr>
              <a:t>MINERAÇÃO</a:t>
            </a:r>
            <a:endParaRPr lang="pt-BR" sz="14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1400">
                <a:latin typeface="Arial" charset="0"/>
              </a:rPr>
              <a:t>5 - INTERPRETAÇÃO e AVALIAÇÃO</a:t>
            </a:r>
            <a:endParaRPr lang="pt-BR">
              <a:latin typeface="Arial" charset="0"/>
            </a:endParaRPr>
          </a:p>
        </p:txBody>
      </p:sp>
      <p:sp>
        <p:nvSpPr>
          <p:cNvPr id="8238" name="Text Box 2094"/>
          <p:cNvSpPr txBox="1">
            <a:spLocks noChangeArrowheads="1"/>
          </p:cNvSpPr>
          <p:nvPr/>
        </p:nvSpPr>
        <p:spPr bwMode="auto">
          <a:xfrm>
            <a:off x="3048000" y="3789363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2</a:t>
            </a:r>
            <a:endParaRPr lang="pt-BR">
              <a:latin typeface="Arial" charset="0"/>
            </a:endParaRPr>
          </a:p>
        </p:txBody>
      </p:sp>
      <p:sp>
        <p:nvSpPr>
          <p:cNvPr id="8239" name="Text Box 2095"/>
          <p:cNvSpPr txBox="1">
            <a:spLocks noChangeArrowheads="1"/>
          </p:cNvSpPr>
          <p:nvPr/>
        </p:nvSpPr>
        <p:spPr bwMode="auto">
          <a:xfrm>
            <a:off x="4316413" y="3281363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3</a:t>
            </a:r>
          </a:p>
        </p:txBody>
      </p:sp>
      <p:sp>
        <p:nvSpPr>
          <p:cNvPr id="8240" name="Text Box 2096"/>
          <p:cNvSpPr txBox="1">
            <a:spLocks noChangeArrowheads="1"/>
          </p:cNvSpPr>
          <p:nvPr/>
        </p:nvSpPr>
        <p:spPr bwMode="auto">
          <a:xfrm>
            <a:off x="5435600" y="2874963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4</a:t>
            </a:r>
            <a:endParaRPr lang="pt-BR">
              <a:latin typeface="Arial" charset="0"/>
            </a:endParaRPr>
          </a:p>
        </p:txBody>
      </p:sp>
      <p:sp>
        <p:nvSpPr>
          <p:cNvPr id="8241" name="Text Box 2097"/>
          <p:cNvSpPr txBox="1">
            <a:spLocks noChangeArrowheads="1"/>
          </p:cNvSpPr>
          <p:nvPr/>
        </p:nvSpPr>
        <p:spPr bwMode="auto">
          <a:xfrm>
            <a:off x="6629400" y="2379663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5</a:t>
            </a:r>
            <a:endParaRPr lang="pt-BR">
              <a:latin typeface="Arial" charset="0"/>
            </a:endParaRPr>
          </a:p>
        </p:txBody>
      </p:sp>
      <p:sp>
        <p:nvSpPr>
          <p:cNvPr id="8242" name="Line 2098"/>
          <p:cNvSpPr>
            <a:spLocks noChangeShapeType="1"/>
          </p:cNvSpPr>
          <p:nvPr/>
        </p:nvSpPr>
        <p:spPr bwMode="auto">
          <a:xfrm>
            <a:off x="469900" y="1582738"/>
            <a:ext cx="301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43" name="Rectangle 2100"/>
          <p:cNvSpPr>
            <a:spLocks noChangeArrowheads="1"/>
          </p:cNvSpPr>
          <p:nvPr/>
        </p:nvSpPr>
        <p:spPr bwMode="auto">
          <a:xfrm>
            <a:off x="457200" y="5254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latin typeface="Arial" charset="0"/>
              </a:rPr>
              <a:t>KDD</a:t>
            </a:r>
            <a:r>
              <a:rPr lang="pt-BR" sz="3200">
                <a:latin typeface="Arial" charset="0"/>
              </a:rPr>
              <a:t> (Knowledge Discovery in Databases)</a:t>
            </a:r>
            <a:endParaRPr lang="pt-BR" sz="8000"/>
          </a:p>
        </p:txBody>
      </p:sp>
      <p:sp>
        <p:nvSpPr>
          <p:cNvPr id="8244" name="Rectangle 2101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45" name="Line 2102"/>
          <p:cNvSpPr>
            <a:spLocks noChangeShapeType="1"/>
          </p:cNvSpPr>
          <p:nvPr/>
        </p:nvSpPr>
        <p:spPr bwMode="auto">
          <a:xfrm>
            <a:off x="469900" y="3411538"/>
            <a:ext cx="301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4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006E47-99A6-7B45-9407-EF859D3245CC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824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CFEB1C-6B1A-6548-8F53-9C7129EC559C}" type="slidenum">
              <a:rPr lang="pt-BR" sz="1400">
                <a:latin typeface="Arial" charset="0"/>
                <a:cs typeface="Arial" charset="0"/>
              </a:rPr>
              <a:pPr/>
              <a:t>7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155700" y="1854200"/>
            <a:ext cx="5672138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>
                <a:latin typeface="Arial" charset="0"/>
              </a:rPr>
              <a:t>		</a:t>
            </a:r>
            <a:endParaRPr lang="pt-BR" sz="800">
              <a:latin typeface="Arial" charset="0"/>
            </a:endParaRPr>
          </a:p>
          <a:p>
            <a:pPr defTabSz="762000"/>
            <a:endParaRPr lang="pt-BR" sz="800">
              <a:latin typeface="Arial" charset="0"/>
            </a:endParaRPr>
          </a:p>
          <a:p>
            <a:pPr marL="1143000" lvl="2" defTabSz="762000">
              <a:lnSpc>
                <a:spcPct val="150000"/>
              </a:lnSpc>
              <a:buFontTx/>
              <a:buChar char="•"/>
            </a:pPr>
            <a:r>
              <a:rPr lang="pt-BR" sz="3200">
                <a:latin typeface="Arial" charset="0"/>
              </a:rPr>
              <a:t> Regras de Associação</a:t>
            </a:r>
          </a:p>
          <a:p>
            <a:pPr marL="1143000" lvl="2" defTabSz="762000">
              <a:lnSpc>
                <a:spcPct val="150000"/>
              </a:lnSpc>
              <a:buFontTx/>
              <a:buChar char="•"/>
            </a:pPr>
            <a:r>
              <a:rPr lang="pt-BR" sz="3200">
                <a:latin typeface="Arial" charset="0"/>
              </a:rPr>
              <a:t> Classificação</a:t>
            </a:r>
          </a:p>
          <a:p>
            <a:pPr marL="1143000" lvl="2" defTabSz="762000">
              <a:lnSpc>
                <a:spcPct val="150000"/>
              </a:lnSpc>
              <a:buFontTx/>
              <a:buChar char="•"/>
            </a:pPr>
            <a:r>
              <a:rPr lang="pt-BR" sz="3200">
                <a:latin typeface="Arial" charset="0"/>
              </a:rPr>
              <a:t> Clusterização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57200" y="8048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latin typeface="Arial" charset="0"/>
              </a:rPr>
              <a:t>Tarefas em Mineração de Dados</a:t>
            </a:r>
            <a:endParaRPr lang="pt-BR" sz="8000"/>
          </a:p>
        </p:txBody>
      </p:sp>
      <p:sp>
        <p:nvSpPr>
          <p:cNvPr id="922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EBDE9D-C950-364E-B4D3-D6D5825B3CD7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92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EA8D4D-A17C-8642-A8B6-06CBB843148E}" type="slidenum">
              <a:rPr lang="pt-BR" sz="1400">
                <a:latin typeface="Arial" charset="0"/>
                <a:cs typeface="Arial" charset="0"/>
              </a:rPr>
              <a:pPr/>
              <a:t>8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36600"/>
            <a:ext cx="7227888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3200" u="sng">
                <a:latin typeface="Arial" charset="0"/>
              </a:rPr>
              <a:t>Regras de Associação</a:t>
            </a:r>
          </a:p>
          <a:p>
            <a:pPr defTabSz="762000"/>
            <a:r>
              <a:rPr lang="pt-BR">
                <a:latin typeface="Arial" charset="0"/>
              </a:rPr>
              <a:t>                                   </a:t>
            </a:r>
            <a:endParaRPr lang="pt-BR" sz="16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98500" y="1697038"/>
            <a:ext cx="7872413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>
                <a:latin typeface="Arial" charset="0"/>
              </a:rPr>
              <a:t>Uma </a:t>
            </a:r>
            <a:r>
              <a:rPr lang="pt-BR" sz="2000" u="sng">
                <a:latin typeface="Arial" charset="0"/>
              </a:rPr>
              <a:t>regra de associação</a:t>
            </a:r>
            <a:r>
              <a:rPr lang="pt-BR" sz="2000">
                <a:latin typeface="Arial" charset="0"/>
              </a:rPr>
              <a:t> representa um padrão de relacionamento entre itens de dados do domínio da aplicação que ocorre com uma determinada freqüência na base.</a:t>
            </a:r>
            <a:endParaRPr lang="pt-BR" sz="2200"/>
          </a:p>
          <a:p>
            <a:pPr defTabSz="762000"/>
            <a:endParaRPr lang="pt-BR" sz="200"/>
          </a:p>
          <a:p>
            <a:pPr defTabSz="762000"/>
            <a:endParaRPr lang="pt-BR" sz="200"/>
          </a:p>
          <a:p>
            <a:pPr marL="571500" lvl="1" defTabSz="762000">
              <a:buFontTx/>
              <a:buChar char="•"/>
            </a:pPr>
            <a:endParaRPr lang="pt-BR" sz="200"/>
          </a:p>
          <a:p>
            <a:pPr marL="571500" lvl="1" defTabSz="762000">
              <a:buFontTx/>
              <a:buChar char="•"/>
            </a:pPr>
            <a:endParaRPr lang="pt-BR" sz="200"/>
          </a:p>
          <a:p>
            <a:pPr marL="571500" lvl="1" defTabSz="762000">
              <a:buFontTx/>
              <a:buChar char="•"/>
            </a:pPr>
            <a:endParaRPr lang="pt-BR" sz="200"/>
          </a:p>
          <a:p>
            <a:pPr marL="571500" lvl="1" defTabSz="762000">
              <a:buFontTx/>
              <a:buChar char="•"/>
            </a:pPr>
            <a:endParaRPr lang="pt-BR" sz="200"/>
          </a:p>
          <a:p>
            <a:pPr marL="571500" lvl="1" defTabSz="762000">
              <a:buFontTx/>
              <a:buChar char="•"/>
            </a:pPr>
            <a:r>
              <a:rPr lang="pt-BR" sz="2200">
                <a:latin typeface="Arial" charset="0"/>
              </a:rPr>
              <a:t>	</a:t>
            </a:r>
            <a:r>
              <a:rPr lang="pt-BR" sz="1800">
                <a:latin typeface="Arial" charset="0"/>
              </a:rPr>
              <a:t>parte significativa das compras de homens, às sextas-feiras 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      à noite, que inclui fraldas, inclui também cerveja.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	{fralda}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{cerveja}</a:t>
            </a:r>
            <a:endParaRPr lang="pt-BR" sz="2000">
              <a:latin typeface="Arial" charset="0"/>
            </a:endParaRPr>
          </a:p>
          <a:p>
            <a:pPr marL="571500" lvl="1" defTabSz="762000"/>
            <a:endParaRPr lang="pt-BR" sz="800">
              <a:latin typeface="Arial" charset="0"/>
            </a:endParaRPr>
          </a:p>
          <a:p>
            <a:pPr marL="571500" lvl="1" defTabSz="762000">
              <a:buFontTx/>
              <a:buChar char="•"/>
            </a:pPr>
            <a:r>
              <a:rPr lang="pt-BR" sz="2200">
                <a:latin typeface="Arial" charset="0"/>
              </a:rPr>
              <a:t>	</a:t>
            </a:r>
            <a:r>
              <a:rPr lang="pt-BR" sz="1800">
                <a:latin typeface="Arial" charset="0"/>
              </a:rPr>
              <a:t>o cliente que compra pão e manteiga,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   80% das vezes compra leite.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	{pão, manteiga}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{leite}</a:t>
            </a:r>
            <a:endParaRPr lang="pt-BR" sz="2000">
              <a:latin typeface="Arial" charset="0"/>
            </a:endParaRPr>
          </a:p>
          <a:p>
            <a:pPr marL="571500" lvl="1" defTabSz="762000">
              <a:lnSpc>
                <a:spcPct val="140000"/>
              </a:lnSpc>
              <a:buFontTx/>
              <a:buChar char="•"/>
            </a:pPr>
            <a:r>
              <a:rPr lang="pt-BR" sz="2200">
                <a:latin typeface="Arial" charset="0"/>
              </a:rPr>
              <a:t> </a:t>
            </a:r>
            <a:r>
              <a:rPr lang="pt-BR" sz="1800">
                <a:latin typeface="Arial" charset="0"/>
              </a:rPr>
              <a:t>muitos pacientes aidético que contraem a doença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   candidíase também têm pneumonia.</a:t>
            </a:r>
          </a:p>
          <a:p>
            <a:pPr marL="571500" lvl="1" defTabSz="762000"/>
            <a:r>
              <a:rPr lang="pt-BR" sz="1800">
                <a:latin typeface="Arial" charset="0"/>
              </a:rPr>
              <a:t>		{candidíase} </a:t>
            </a:r>
            <a:r>
              <a:rPr lang="pt-BR" sz="1800">
                <a:latin typeface="Arial" charset="0"/>
                <a:sym typeface="Symbol" charset="0"/>
              </a:rPr>
              <a:t></a:t>
            </a:r>
            <a:r>
              <a:rPr lang="pt-BR" sz="1800">
                <a:latin typeface="Arial" charset="0"/>
              </a:rPr>
              <a:t> {pneumonia}</a:t>
            </a:r>
            <a:endParaRPr lang="pt-BR" sz="2000"/>
          </a:p>
        </p:txBody>
      </p:sp>
      <p:sp>
        <p:nvSpPr>
          <p:cNvPr id="1024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9D18CB-4371-B946-848B-44B27C483FCF}" type="datetime1">
              <a:rPr lang="pt-BR" sz="1400">
                <a:latin typeface="Arial" charset="0"/>
                <a:cs typeface="Arial" charset="0"/>
              </a:rPr>
              <a:pPr/>
              <a:t>26/02/14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02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0FC833-57C6-B74D-BCA6-B614EAF89D4E}" type="slidenum">
              <a:rPr lang="pt-BR" sz="1400">
                <a:latin typeface="Arial" charset="0"/>
                <a:cs typeface="Arial" charset="0"/>
              </a:rPr>
              <a:pPr/>
              <a:t>9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731</Words>
  <Application>Microsoft Macintosh PowerPoint</Application>
  <PresentationFormat>On-screen Show (4:3)</PresentationFormat>
  <Paragraphs>326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Symbol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de dados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Professor</dc:creator>
  <cp:lastModifiedBy>A M</cp:lastModifiedBy>
  <cp:revision>423</cp:revision>
  <cp:lastPrinted>2003-04-10T14:33:01Z</cp:lastPrinted>
  <dcterms:created xsi:type="dcterms:W3CDTF">2001-09-04T18:30:52Z</dcterms:created>
  <dcterms:modified xsi:type="dcterms:W3CDTF">2014-02-26T19:45:40Z</dcterms:modified>
</cp:coreProperties>
</file>