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70" r:id="rId3"/>
    <p:sldId id="276" r:id="rId4"/>
    <p:sldId id="322" r:id="rId5"/>
    <p:sldId id="366" r:id="rId6"/>
    <p:sldId id="273" r:id="rId7"/>
    <p:sldId id="274" r:id="rId8"/>
    <p:sldId id="378" r:id="rId9"/>
    <p:sldId id="365" r:id="rId10"/>
    <p:sldId id="275" r:id="rId11"/>
    <p:sldId id="367" r:id="rId12"/>
    <p:sldId id="368" r:id="rId13"/>
    <p:sldId id="369" r:id="rId14"/>
    <p:sldId id="374" r:id="rId15"/>
    <p:sldId id="373" r:id="rId16"/>
    <p:sldId id="372" r:id="rId17"/>
    <p:sldId id="371" r:id="rId18"/>
    <p:sldId id="377" r:id="rId19"/>
    <p:sldId id="3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6" userDrawn="1">
          <p15:clr>
            <a:srgbClr val="A4A3A4"/>
          </p15:clr>
        </p15:guide>
        <p15:guide id="2" pos="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78" autoAdjust="0"/>
    <p:restoredTop sz="87918" autoAdjust="0"/>
  </p:normalViewPr>
  <p:slideViewPr>
    <p:cSldViewPr snapToGrid="0" showGuides="1">
      <p:cViewPr varScale="1">
        <p:scale>
          <a:sx n="112" d="100"/>
          <a:sy n="112" d="100"/>
        </p:scale>
        <p:origin x="96" y="864"/>
      </p:cViewPr>
      <p:guideLst>
        <p:guide orient="horz" pos="1956"/>
        <p:guide pos="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C9ACF-AFCE-47B1-ABFE-63A36149141C}" type="datetimeFigureOut">
              <a:rPr kumimoji="1" lang="ja-JP" altLang="en-US" smtClean="0"/>
              <a:t>2020/5/16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FC34FB-1747-4CF3-A0B6-A8C6CBB6A480}" type="slidenum">
              <a:rPr kumimoji="1" lang="ja-JP" altLang="en-US" smtClean="0"/>
              <a:t>‹#›</a:t>
            </a:fld>
            <a:endParaRPr kumimoji="1" lang="ja-JP" altLang="en-US"/>
          </a:p>
        </p:txBody>
      </p:sp>
    </p:spTree>
    <p:extLst>
      <p:ext uri="{BB962C8B-B14F-4D97-AF65-F5344CB8AC3E}">
        <p14:creationId xmlns:p14="http://schemas.microsoft.com/office/powerpoint/2010/main" val="94259402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6CC0C-B9CA-4C18-81B1-41194B54B76B}" type="datetimeFigureOut">
              <a:rPr kumimoji="1" lang="ja-JP" altLang="en-US" smtClean="0"/>
              <a:t>2020/5/16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ja-JP" altLang="en-US"/>
              <a:t>製作・著作：</a:t>
            </a:r>
            <a:r>
              <a:rPr kumimoji="1" lang="en-US" altLang="ja-JP"/>
              <a:t>RumiCar</a:t>
            </a:r>
            <a:r>
              <a:rPr kumimoji="1" lang="ja-JP" altLang="en-US"/>
              <a:t>開発部</a:t>
            </a: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C7618-6CD3-4A7F-B7E2-78E14C21E9BD}" type="slidenum">
              <a:rPr kumimoji="1" lang="ja-JP" altLang="en-US" smtClean="0"/>
              <a:t>‹#›</a:t>
            </a:fld>
            <a:endParaRPr kumimoji="1" lang="ja-JP" altLang="en-US"/>
          </a:p>
        </p:txBody>
      </p:sp>
    </p:spTree>
    <p:extLst>
      <p:ext uri="{BB962C8B-B14F-4D97-AF65-F5344CB8AC3E}">
        <p14:creationId xmlns:p14="http://schemas.microsoft.com/office/powerpoint/2010/main" val="1049909429"/>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5" name="フッター プレースホルダー 4"/>
          <p:cNvSpPr>
            <a:spLocks noGrp="1"/>
          </p:cNvSpPr>
          <p:nvPr>
            <p:ph type="ftr" sz="quarter" idx="4"/>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5"/>
          </p:nvPr>
        </p:nvSpPr>
        <p:spPr/>
        <p:txBody>
          <a:bodyPr/>
          <a:lstStyle/>
          <a:p>
            <a:fld id="{A13C7618-6CD3-4A7F-B7E2-78E14C21E9BD}" type="slidenum">
              <a:rPr kumimoji="1" lang="ja-JP" altLang="en-US" smtClean="0"/>
              <a:t>1</a:t>
            </a:fld>
            <a:endParaRPr kumimoji="1" lang="ja-JP" altLang="en-US"/>
          </a:p>
        </p:txBody>
      </p:sp>
    </p:spTree>
    <p:extLst>
      <p:ext uri="{BB962C8B-B14F-4D97-AF65-F5344CB8AC3E}">
        <p14:creationId xmlns:p14="http://schemas.microsoft.com/office/powerpoint/2010/main" val="250043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ツールメニューを開いて確認・設定する</a:t>
            </a:r>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11</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242519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12</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3847858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87426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14</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83689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idx="10"/>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A13C7618-6CD3-4A7F-B7E2-78E14C21E9BD}" type="slidenum">
              <a:rPr kumimoji="1" lang="ja-JP" altLang="en-US" smtClean="0"/>
              <a:t>15</a:t>
            </a:fld>
            <a:endParaRPr kumimoji="1" lang="ja-JP" altLang="en-US"/>
          </a:p>
        </p:txBody>
      </p:sp>
    </p:spTree>
    <p:extLst>
      <p:ext uri="{BB962C8B-B14F-4D97-AF65-F5344CB8AC3E}">
        <p14:creationId xmlns:p14="http://schemas.microsoft.com/office/powerpoint/2010/main" val="3531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idx="10"/>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A13C7618-6CD3-4A7F-B7E2-78E14C21E9BD}" type="slidenum">
              <a:rPr kumimoji="1" lang="ja-JP" altLang="en-US" smtClean="0"/>
              <a:t>16</a:t>
            </a:fld>
            <a:endParaRPr kumimoji="1" lang="ja-JP" altLang="en-US"/>
          </a:p>
        </p:txBody>
      </p:sp>
    </p:spTree>
    <p:extLst>
      <p:ext uri="{BB962C8B-B14F-4D97-AF65-F5344CB8AC3E}">
        <p14:creationId xmlns:p14="http://schemas.microsoft.com/office/powerpoint/2010/main" val="9458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A13C7618-6CD3-4A7F-B7E2-78E14C21E9BD}" type="slidenum">
              <a:rPr kumimoji="1" lang="ja-JP" altLang="en-US" smtClean="0"/>
              <a:t>17</a:t>
            </a:fld>
            <a:endParaRPr kumimoji="1" lang="ja-JP" altLang="en-US"/>
          </a:p>
        </p:txBody>
      </p:sp>
    </p:spTree>
    <p:extLst>
      <p:ext uri="{BB962C8B-B14F-4D97-AF65-F5344CB8AC3E}">
        <p14:creationId xmlns:p14="http://schemas.microsoft.com/office/powerpoint/2010/main" val="795873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18</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405244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など</a:t>
            </a:r>
            <a:r>
              <a:rPr kumimoji="1" lang="ja-JP" altLang="en-US" dirty="0"/>
              <a:t>して確認する、表示されてない人の救出（プログラムの確認）をする。もし助手が要る場合は助手に頼む）</a:t>
            </a:r>
          </a:p>
        </p:txBody>
      </p:sp>
      <p:sp>
        <p:nvSpPr>
          <p:cNvPr id="4" name="ヘッダー プレースホルダー 3"/>
          <p:cNvSpPr>
            <a:spLocks noGrp="1"/>
          </p:cNvSpPr>
          <p:nvPr>
            <p:ph type="hdr" sz="quarter" idx="10"/>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A13C7618-6CD3-4A7F-B7E2-78E14C21E9BD}" type="slidenum">
              <a:rPr kumimoji="1" lang="ja-JP" altLang="en-US" smtClean="0"/>
              <a:t>19</a:t>
            </a:fld>
            <a:endParaRPr kumimoji="1" lang="ja-JP" altLang="en-US"/>
          </a:p>
        </p:txBody>
      </p:sp>
    </p:spTree>
    <p:extLst>
      <p:ext uri="{BB962C8B-B14F-4D97-AF65-F5344CB8AC3E}">
        <p14:creationId xmlns:p14="http://schemas.microsoft.com/office/powerpoint/2010/main" val="168062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294079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4</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1819492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切り替えスイッチ付きのモデル、主にフェラーリタイプですが一部</a:t>
            </a:r>
            <a:r>
              <a:rPr kumimoji="1" lang="en-US" altLang="ja-JP" dirty="0"/>
              <a:t>GT-R</a:t>
            </a:r>
            <a:r>
              <a:rPr kumimoji="1" lang="ja-JP" altLang="en-US" dirty="0"/>
              <a:t>やランボルギーニもあります。</a:t>
            </a:r>
            <a:endParaRPr kumimoji="1" lang="en-US" altLang="ja-JP" dirty="0"/>
          </a:p>
          <a:p>
            <a:r>
              <a:rPr kumimoji="1" lang="ja-JP" altLang="en-US" dirty="0"/>
              <a:t>切り替えスイッチは右にセットしてください。</a:t>
            </a:r>
            <a:endParaRPr kumimoji="1" lang="en-US" altLang="ja-JP" dirty="0"/>
          </a:p>
          <a:p>
            <a:r>
              <a:rPr kumimoji="1" lang="ja-JP" altLang="en-US" dirty="0"/>
              <a:t>右にセットしないとプログラムしても</a:t>
            </a:r>
            <a:r>
              <a:rPr kumimoji="1" lang="en-US" altLang="ja-JP" dirty="0" err="1"/>
              <a:t>RumiCar</a:t>
            </a:r>
            <a:r>
              <a:rPr kumimoji="1" lang="ja-JP" altLang="en-US" dirty="0"/>
              <a:t>が「走りません」</a:t>
            </a:r>
            <a:endParaRPr kumimoji="1" lang="en-US" altLang="ja-JP" dirty="0"/>
          </a:p>
          <a:p>
            <a:endParaRPr kumimoji="1" lang="en-US" altLang="ja-JP" dirty="0"/>
          </a:p>
          <a:p>
            <a:endParaRPr kumimoji="1" lang="en-US" altLang="ja-JP" dirty="0"/>
          </a:p>
          <a:p>
            <a:r>
              <a:rPr kumimoji="1" lang="ja-JP" altLang="en-US" dirty="0"/>
              <a:t>スイッチを左側にセットするのは、人がハンドルなどを操作して走行中の状態やコースの状態などを確認する時に使うものです</a:t>
            </a:r>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5</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6249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ライブラリは、ツールメニューの「ライブラリを管理」から、確認やインストールが行える。</a:t>
            </a:r>
            <a:endParaRPr kumimoji="1" lang="en-US" altLang="ja-JP" dirty="0"/>
          </a:p>
          <a:p>
            <a:r>
              <a:rPr kumimoji="1" lang="ja-JP" altLang="en-US" dirty="0"/>
              <a:t>スケッチ→ライブラリをインクルード→ライブラリを管理→</a:t>
            </a:r>
            <a:r>
              <a:rPr kumimoji="1" lang="en-US" altLang="ja-JP" dirty="0"/>
              <a:t>VL53L0X</a:t>
            </a:r>
            <a:endParaRPr kumimoji="1" lang="ja-JP" altLang="en-US" dirty="0"/>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2734856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デバイスマネージャーの呼び出しは、キーボード左下の「窓キー」と「</a:t>
            </a:r>
            <a:r>
              <a:rPr kumimoji="1" lang="en-US" altLang="ja-JP" dirty="0"/>
              <a:t>x</a:t>
            </a:r>
            <a:r>
              <a:rPr kumimoji="1" lang="ja-JP" altLang="en-US" dirty="0"/>
              <a:t>キー」を同時に押すとメニューが表示されるので「デバイスマネージャー」を選ぶ</a:t>
            </a:r>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7</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881464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デバイスマネージャーの呼び出しは、キーボード左下の「窓キー」と「</a:t>
            </a:r>
            <a:r>
              <a:rPr kumimoji="1" lang="en-US" altLang="ja-JP" dirty="0"/>
              <a:t>x</a:t>
            </a:r>
            <a:r>
              <a:rPr kumimoji="1" lang="ja-JP" altLang="en-US" dirty="0"/>
              <a:t>キー」を同時に押すとメニューが表示されるので「デバイスマネージャー」を選ぶ</a:t>
            </a:r>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8</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216474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Terminal</a:t>
            </a:r>
            <a:r>
              <a:rPr kumimoji="1" lang="ja-JP" altLang="en-US"/>
              <a:t>の起動は</a:t>
            </a:r>
            <a:r>
              <a:rPr kumimoji="1" lang="en-US" altLang="ja-JP" dirty="0"/>
              <a:t>Launchpad</a:t>
            </a:r>
            <a:r>
              <a:rPr kumimoji="1" lang="ja-JP" altLang="en-US" dirty="0"/>
              <a:t>から行います</a:t>
            </a:r>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2290792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ツールメニューを開いて確認・設定する</a:t>
            </a:r>
          </a:p>
        </p:txBody>
      </p:sp>
      <p:sp>
        <p:nvSpPr>
          <p:cNvPr id="4" name="スライド番号プレースホルダー 3"/>
          <p:cNvSpPr>
            <a:spLocks noGrp="1"/>
          </p:cNvSpPr>
          <p:nvPr>
            <p:ph type="sldNum" sz="quarter" idx="10"/>
          </p:nvPr>
        </p:nvSpPr>
        <p:spPr/>
        <p:txBody>
          <a:bodyPr/>
          <a:lstStyle/>
          <a:p>
            <a:fld id="{A13C7618-6CD3-4A7F-B7E2-78E14C21E9BD}" type="slidenum">
              <a:rPr kumimoji="1" lang="ja-JP" altLang="en-US" smtClean="0"/>
              <a:t>10</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ヘッダー プレースホルダー 5"/>
          <p:cNvSpPr>
            <a:spLocks noGrp="1"/>
          </p:cNvSpPr>
          <p:nvPr>
            <p:ph type="hdr" sz="quarter" idx="12"/>
          </p:nvPr>
        </p:nvSpPr>
        <p:spPr/>
        <p:txBody>
          <a:bodyPr/>
          <a:lstStyle/>
          <a:p>
            <a:r>
              <a:rPr kumimoji="1" lang="en-US" altLang="ja-JP"/>
              <a:t>RumiCar</a:t>
            </a:r>
            <a:r>
              <a:rPr kumimoji="1" lang="ja-JP" altLang="en-US"/>
              <a:t>開発教室</a:t>
            </a:r>
            <a:r>
              <a:rPr kumimoji="1" lang="en-US" altLang="ja-JP"/>
              <a:t>(</a:t>
            </a:r>
            <a:r>
              <a:rPr kumimoji="1" lang="ja-JP" altLang="en-US"/>
              <a:t>プログラミング編</a:t>
            </a:r>
            <a:r>
              <a:rPr kumimoji="1" lang="en-US" altLang="ja-JP"/>
              <a:t>)</a:t>
            </a:r>
            <a:r>
              <a:rPr kumimoji="1" lang="ja-JP" altLang="en-US"/>
              <a:t>テキスト</a:t>
            </a:r>
          </a:p>
        </p:txBody>
      </p:sp>
    </p:spTree>
    <p:extLst>
      <p:ext uri="{BB962C8B-B14F-4D97-AF65-F5344CB8AC3E}">
        <p14:creationId xmlns:p14="http://schemas.microsoft.com/office/powerpoint/2010/main" val="177389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DE66C69-023A-4CE7-BE84-7BD9F02EC381}" type="datetime1">
              <a:rPr kumimoji="1" lang="ja-JP" altLang="en-US" smtClean="0"/>
              <a:t>2020/5/16</a:t>
            </a:fld>
            <a:endParaRPr kumimoji="1" lang="ja-JP" altLang="en-US"/>
          </a:p>
        </p:txBody>
      </p:sp>
      <p:sp>
        <p:nvSpPr>
          <p:cNvPr id="5" name="Footer Placeholder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Slide Number Placeholder 5"/>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233290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53642-9166-461D-B14B-0C22F8C124FC}" type="datetime1">
              <a:rPr kumimoji="1" lang="ja-JP" altLang="en-US" smtClean="0"/>
              <a:t>2020/5/16</a:t>
            </a:fld>
            <a:endParaRPr kumimoji="1" lang="ja-JP" altLang="en-US"/>
          </a:p>
        </p:txBody>
      </p:sp>
      <p:sp>
        <p:nvSpPr>
          <p:cNvPr id="5" name="Footer Placeholder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Slide Number Placeholder 5"/>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spTree>
    <p:extLst>
      <p:ext uri="{BB962C8B-B14F-4D97-AF65-F5344CB8AC3E}">
        <p14:creationId xmlns:p14="http://schemas.microsoft.com/office/powerpoint/2010/main" val="299694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84ADA90-13D4-4A1C-9240-CBCEC38B293D}" type="datetime1">
              <a:rPr kumimoji="1" lang="ja-JP" altLang="en-US" smtClean="0"/>
              <a:t>2020/5/16</a:t>
            </a:fld>
            <a:endParaRPr kumimoji="1" lang="ja-JP" altLang="en-US"/>
          </a:p>
        </p:txBody>
      </p:sp>
      <p:sp>
        <p:nvSpPr>
          <p:cNvPr id="5" name="Footer Placeholder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Slide Number Placeholder 5"/>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spTree>
    <p:extLst>
      <p:ext uri="{BB962C8B-B14F-4D97-AF65-F5344CB8AC3E}">
        <p14:creationId xmlns:p14="http://schemas.microsoft.com/office/powerpoint/2010/main" val="164514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BEEFCF-71B5-4775-975C-9A349E821792}" type="datetime1">
              <a:rPr kumimoji="1" lang="ja-JP" altLang="en-US" smtClean="0"/>
              <a:t>2020/5/16</a:t>
            </a:fld>
            <a:endParaRPr kumimoji="1" lang="ja-JP" altLang="en-US"/>
          </a:p>
        </p:txBody>
      </p:sp>
      <p:sp>
        <p:nvSpPr>
          <p:cNvPr id="5" name="Footer Placeholder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Slide Number Placeholder 5"/>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21267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16C64F-C988-473E-8CCF-321E67946A25}" type="datetime1">
              <a:rPr kumimoji="1" lang="ja-JP" altLang="en-US" smtClean="0"/>
              <a:t>2020/5/16</a:t>
            </a:fld>
            <a:endParaRPr kumimoji="1" lang="ja-JP" altLang="en-US"/>
          </a:p>
        </p:txBody>
      </p:sp>
      <p:sp>
        <p:nvSpPr>
          <p:cNvPr id="5" name="Footer Placeholder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Slide Number Placeholder 5"/>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5573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0205635-9823-44A7-B524-8B173CFA8F6F}" type="datetime1">
              <a:rPr kumimoji="1" lang="ja-JP" altLang="en-US" smtClean="0"/>
              <a:t>2020/5/16</a:t>
            </a:fld>
            <a:endParaRPr kumimoji="1" lang="ja-JP" altLang="en-US"/>
          </a:p>
        </p:txBody>
      </p:sp>
      <p:sp>
        <p:nvSpPr>
          <p:cNvPr id="6" name="Footer Placeholder 5"/>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7" name="Slide Number Placeholder 6"/>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41737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20BC709-87B7-4047-AA74-056380F69416}" type="datetime1">
              <a:rPr kumimoji="1" lang="ja-JP" altLang="en-US" smtClean="0"/>
              <a:t>2020/5/16</a:t>
            </a:fld>
            <a:endParaRPr kumimoji="1" lang="ja-JP" altLang="en-US"/>
          </a:p>
        </p:txBody>
      </p:sp>
      <p:sp>
        <p:nvSpPr>
          <p:cNvPr id="8" name="Footer Placeholder 7"/>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9" name="Slide Number Placeholder 8"/>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214021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56764A0-A6B3-45FF-B391-28F8F3524553}" type="datetime1">
              <a:rPr kumimoji="1" lang="ja-JP" altLang="en-US" smtClean="0"/>
              <a:t>2020/5/16</a:t>
            </a:fld>
            <a:endParaRPr kumimoji="1" lang="ja-JP" altLang="en-US"/>
          </a:p>
        </p:txBody>
      </p:sp>
      <p:sp>
        <p:nvSpPr>
          <p:cNvPr id="4" name="Footer Placeholder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Slide Number Placeholder 4"/>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16684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10FE1-CD33-44DC-832C-1143F188345A}" type="datetime1">
              <a:rPr kumimoji="1" lang="ja-JP" altLang="en-US" smtClean="0"/>
              <a:t>2020/5/16</a:t>
            </a:fld>
            <a:endParaRPr kumimoji="1" lang="ja-JP" altLang="en-US"/>
          </a:p>
        </p:txBody>
      </p:sp>
      <p:sp>
        <p:nvSpPr>
          <p:cNvPr id="3" name="Footer Placeholder 2"/>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4" name="Slide Number Placeholder 3"/>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6416002"/>
            <a:ext cx="1105648" cy="245821"/>
          </a:xfrm>
          <a:prstGeom prst="rect">
            <a:avLst/>
          </a:prstGeom>
        </p:spPr>
      </p:pic>
    </p:spTree>
    <p:extLst>
      <p:ext uri="{BB962C8B-B14F-4D97-AF65-F5344CB8AC3E}">
        <p14:creationId xmlns:p14="http://schemas.microsoft.com/office/powerpoint/2010/main" val="61205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86ED17-806A-4D56-BFE2-96E211C81460}" type="datetime1">
              <a:rPr kumimoji="1" lang="ja-JP" altLang="en-US" smtClean="0"/>
              <a:t>2020/5/16</a:t>
            </a:fld>
            <a:endParaRPr kumimoji="1" lang="ja-JP" altLang="en-US"/>
          </a:p>
        </p:txBody>
      </p:sp>
      <p:sp>
        <p:nvSpPr>
          <p:cNvPr id="6" name="Footer Placeholder 5"/>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7" name="Slide Number Placeholder 6"/>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spTree>
    <p:extLst>
      <p:ext uri="{BB962C8B-B14F-4D97-AF65-F5344CB8AC3E}">
        <p14:creationId xmlns:p14="http://schemas.microsoft.com/office/powerpoint/2010/main" val="188062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C99215-AAB9-46C1-897E-CF44FD64CEA3}" type="datetime1">
              <a:rPr kumimoji="1" lang="ja-JP" altLang="en-US" smtClean="0"/>
              <a:t>2020/5/16</a:t>
            </a:fld>
            <a:endParaRPr kumimoji="1" lang="ja-JP" altLang="en-US"/>
          </a:p>
        </p:txBody>
      </p:sp>
      <p:sp>
        <p:nvSpPr>
          <p:cNvPr id="6" name="Footer Placeholder 5"/>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7" name="Slide Number Placeholder 6"/>
          <p:cNvSpPr>
            <a:spLocks noGrp="1"/>
          </p:cNvSpPr>
          <p:nvPr>
            <p:ph type="sldNum" sz="quarter" idx="12"/>
          </p:nvPr>
        </p:nvSpPr>
        <p:spPr/>
        <p:txBody>
          <a:bodyPr/>
          <a:lstStyle/>
          <a:p>
            <a:fld id="{62A3A438-31BB-4355-9FEB-C9E435D3536B}" type="slidenum">
              <a:rPr kumimoji="1" lang="ja-JP" altLang="en-US" smtClean="0"/>
              <a:t>‹#›</a:t>
            </a:fld>
            <a:endParaRPr kumimoji="1" lang="ja-JP" altLang="en-US"/>
          </a:p>
        </p:txBody>
      </p:sp>
    </p:spTree>
    <p:extLst>
      <p:ext uri="{BB962C8B-B14F-4D97-AF65-F5344CB8AC3E}">
        <p14:creationId xmlns:p14="http://schemas.microsoft.com/office/powerpoint/2010/main" val="33456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E2819-D819-40FA-B0FA-DF7015C39516}" type="datetime1">
              <a:rPr kumimoji="1" lang="ja-JP" altLang="en-US" smtClean="0"/>
              <a:t>2020/5/16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製作・著作：</a:t>
            </a:r>
            <a:r>
              <a:rPr kumimoji="1" lang="en-US" altLang="ja-JP"/>
              <a:t>RumiCar</a:t>
            </a:r>
            <a:r>
              <a:rPr kumimoji="1" lang="ja-JP" altLang="en-US"/>
              <a:t>開発部</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3A438-31BB-4355-9FEB-C9E435D3536B}" type="slidenum">
              <a:rPr kumimoji="1" lang="ja-JP" altLang="en-US" smtClean="0"/>
              <a:t>‹#›</a:t>
            </a:fld>
            <a:endParaRPr kumimoji="1" lang="ja-JP" altLang="en-US"/>
          </a:p>
        </p:txBody>
      </p:sp>
    </p:spTree>
    <p:extLst>
      <p:ext uri="{BB962C8B-B14F-4D97-AF65-F5344CB8AC3E}">
        <p14:creationId xmlns:p14="http://schemas.microsoft.com/office/powerpoint/2010/main" val="2740962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094108" y="3915302"/>
            <a:ext cx="4955796" cy="1723854"/>
          </a:xfrm>
          <a:blipFill>
            <a:blip r:embed="rId3"/>
            <a:tile tx="0" ty="0" sx="100000" sy="100000" flip="none" algn="tl"/>
          </a:blipFill>
          <a:ln w="19050">
            <a:solidFill>
              <a:schemeClr val="accent2">
                <a:lumMod val="20000"/>
                <a:lumOff val="80000"/>
              </a:schemeClr>
            </a:solidFill>
          </a:ln>
        </p:spPr>
        <p:txBody>
          <a:bodyPr>
            <a:normAutofit lnSpcReduction="10000"/>
          </a:bodyPr>
          <a:lstStyle/>
          <a:p>
            <a:endParaRPr lang="en-US" altLang="ja-JP" dirty="0"/>
          </a:p>
          <a:p>
            <a:endParaRPr kumimoji="1" lang="en-US" altLang="ja-JP" dirty="0"/>
          </a:p>
          <a:p>
            <a:r>
              <a:rPr kumimoji="1" lang="en-US" altLang="ja-JP" dirty="0" err="1"/>
              <a:t>RumiCar</a:t>
            </a:r>
            <a:r>
              <a:rPr kumimoji="1" lang="ja-JP" altLang="en-US" dirty="0"/>
              <a:t>開発部</a:t>
            </a:r>
            <a:endParaRPr kumimoji="1" lang="en-US" altLang="ja-JP" dirty="0"/>
          </a:p>
          <a:p>
            <a:r>
              <a:rPr lang="en-US" altLang="ja-JP" dirty="0" smtClean="0"/>
              <a:t>2020</a:t>
            </a:r>
            <a:r>
              <a:rPr lang="ja-JP" altLang="en-US" dirty="0" smtClean="0"/>
              <a:t>年</a:t>
            </a:r>
            <a:r>
              <a:rPr lang="en-US" altLang="ja-JP" dirty="0" smtClean="0"/>
              <a:t>5</a:t>
            </a:r>
            <a:r>
              <a:rPr lang="ja-JP" altLang="en-US" dirty="0" smtClean="0"/>
              <a:t>月</a:t>
            </a:r>
            <a:r>
              <a:rPr lang="en-US" altLang="ja-JP" dirty="0" smtClean="0"/>
              <a:t>16</a:t>
            </a:r>
            <a:r>
              <a:rPr lang="ja-JP" altLang="en-US" dirty="0" smtClean="0"/>
              <a:t>日版</a:t>
            </a:r>
            <a:endParaRPr lang="en-US" altLang="ja-JP" dirty="0"/>
          </a:p>
        </p:txBody>
      </p:sp>
      <p:sp>
        <p:nvSpPr>
          <p:cNvPr id="5" name="テキスト ボックス 4"/>
          <p:cNvSpPr txBox="1"/>
          <p:nvPr/>
        </p:nvSpPr>
        <p:spPr>
          <a:xfrm>
            <a:off x="6321600" y="6364800"/>
            <a:ext cx="2784737" cy="369332"/>
          </a:xfrm>
          <a:prstGeom prst="rect">
            <a:avLst/>
          </a:prstGeom>
          <a:noFill/>
        </p:spPr>
        <p:txBody>
          <a:bodyPr wrap="none" rtlCol="0">
            <a:spAutoFit/>
          </a:bodyPr>
          <a:lstStyle/>
          <a:p>
            <a:r>
              <a:rPr kumimoji="1" lang="ja-JP" altLang="en-US" dirty="0"/>
              <a:t>テキスト　</a:t>
            </a:r>
            <a:r>
              <a:rPr kumimoji="1" lang="ja-JP" altLang="en-US" dirty="0" smtClean="0"/>
              <a:t>バージョン</a:t>
            </a:r>
            <a:r>
              <a:rPr kumimoji="1" lang="en-US" altLang="ja-JP" dirty="0" smtClean="0"/>
              <a:t>1.0</a:t>
            </a:r>
            <a:endParaRPr kumimoji="1" lang="ja-JP" altLang="en-US" dirty="0"/>
          </a:p>
        </p:txBody>
      </p:sp>
      <p:sp>
        <p:nvSpPr>
          <p:cNvPr id="4" name="正方形/長方形 3"/>
          <p:cNvSpPr/>
          <p:nvPr/>
        </p:nvSpPr>
        <p:spPr>
          <a:xfrm>
            <a:off x="1177487" y="1621576"/>
            <a:ext cx="6789038" cy="923330"/>
          </a:xfrm>
          <a:prstGeom prst="rect">
            <a:avLst/>
          </a:prstGeom>
          <a:blipFill>
            <a:blip r:embed="rId4"/>
            <a:tile tx="0" ty="0" sx="100000" sy="100000" flip="none" algn="tl"/>
          </a:blipFill>
        </p:spPr>
        <p:txBody>
          <a:bodyPr wrap="none" lIns="91440" tIns="45720" rIns="91440" bIns="45720">
            <a:spAutoFit/>
          </a:bodyPr>
          <a:lstStyle/>
          <a:p>
            <a:pPr algn="ctr"/>
            <a:r>
              <a:rPr lang="en-US" altLang="ja-JP" sz="5400" b="1" dirty="0" err="1" smtClean="0">
                <a:ln w="6600">
                  <a:solidFill>
                    <a:schemeClr val="accent2"/>
                  </a:solidFill>
                  <a:prstDash val="solid"/>
                </a:ln>
                <a:solidFill>
                  <a:srgbClr val="FFFFFF"/>
                </a:solidFill>
                <a:effectLst>
                  <a:outerShdw dist="38100" dir="2700000" algn="tl" rotWithShape="0">
                    <a:schemeClr val="accent2"/>
                  </a:outerShdw>
                </a:effectLst>
              </a:rPr>
              <a:t>RumiCar</a:t>
            </a:r>
            <a:r>
              <a:rPr lang="ja-JP" altLang="en-US" sz="5400" b="1" dirty="0" smtClean="0">
                <a:ln w="6600">
                  <a:solidFill>
                    <a:schemeClr val="accent2"/>
                  </a:solidFill>
                  <a:prstDash val="solid"/>
                </a:ln>
                <a:solidFill>
                  <a:srgbClr val="FFFFFF"/>
                </a:solidFill>
                <a:effectLst>
                  <a:outerShdw dist="38100" dir="2700000" algn="tl" rotWithShape="0">
                    <a:schemeClr val="accent2"/>
                  </a:outerShdw>
                </a:effectLst>
              </a:rPr>
              <a:t>動作確認方法</a:t>
            </a:r>
            <a:endParaRPr lang="en-US" altLang="ja-JP" sz="5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2" name="図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800" y="426862"/>
            <a:ext cx="2909708" cy="646920"/>
          </a:xfrm>
          <a:prstGeom prst="rect">
            <a:avLst/>
          </a:prstGeom>
        </p:spPr>
      </p:pic>
    </p:spTree>
    <p:extLst>
      <p:ext uri="{BB962C8B-B14F-4D97-AF65-F5344CB8AC3E}">
        <p14:creationId xmlns:p14="http://schemas.microsoft.com/office/powerpoint/2010/main" val="203599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kumimoji="1" lang="en-US" altLang="ja-JP" dirty="0"/>
              <a:t>Arduino</a:t>
            </a:r>
            <a:r>
              <a:rPr kumimoji="1" lang="ja-JP" altLang="en-US" dirty="0"/>
              <a:t> </a:t>
            </a:r>
            <a:r>
              <a:rPr kumimoji="1" lang="en-US" altLang="ja-JP" dirty="0"/>
              <a:t>IDE</a:t>
            </a:r>
            <a:r>
              <a:rPr kumimoji="1" lang="ja-JP" altLang="en-US" dirty="0"/>
              <a:t>の設定</a:t>
            </a:r>
          </a:p>
        </p:txBody>
      </p:sp>
      <p:sp>
        <p:nvSpPr>
          <p:cNvPr id="3" name="コンテンツ プレースホルダー 2"/>
          <p:cNvSpPr>
            <a:spLocks noGrp="1"/>
          </p:cNvSpPr>
          <p:nvPr>
            <p:ph idx="1"/>
          </p:nvPr>
        </p:nvSpPr>
        <p:spPr>
          <a:xfrm>
            <a:off x="628650" y="1825624"/>
            <a:ext cx="7886700" cy="1882309"/>
          </a:xfrm>
        </p:spPr>
        <p:txBody>
          <a:bodyPr>
            <a:normAutofit/>
          </a:bodyPr>
          <a:lstStyle/>
          <a:p>
            <a:r>
              <a:rPr lang="ja-JP" altLang="en-US" sz="2400" dirty="0"/>
              <a:t>ボード：</a:t>
            </a:r>
            <a:r>
              <a:rPr lang="en-US" altLang="ja-JP" sz="2400" dirty="0"/>
              <a:t>Arduino</a:t>
            </a:r>
            <a:r>
              <a:rPr lang="ja-JP" altLang="en-US" sz="2400" dirty="0"/>
              <a:t> </a:t>
            </a:r>
            <a:r>
              <a:rPr lang="en-US" altLang="ja-JP" sz="2400" dirty="0"/>
              <a:t>Nano</a:t>
            </a:r>
          </a:p>
          <a:p>
            <a:r>
              <a:rPr kumimoji="1" lang="ja-JP" altLang="en-US" sz="2400" dirty="0"/>
              <a:t>プロセサ：</a:t>
            </a:r>
            <a:r>
              <a:rPr kumimoji="1" lang="en-US" altLang="ja-JP" sz="2400" dirty="0"/>
              <a:t>ATmega328P(Old Bootloader)</a:t>
            </a:r>
          </a:p>
          <a:p>
            <a:r>
              <a:rPr lang="ja-JP" altLang="en-US" sz="2400" dirty="0"/>
              <a:t>シリアルポート：</a:t>
            </a:r>
            <a:r>
              <a:rPr lang="ja-JP" altLang="en-US" sz="2400" dirty="0">
                <a:solidFill>
                  <a:schemeClr val="accent1"/>
                </a:solidFill>
              </a:rPr>
              <a:t>デバイスマネージャで確認した番号</a:t>
            </a:r>
            <a:endParaRPr kumimoji="1" lang="en-US" altLang="ja-JP" sz="2400" dirty="0">
              <a:solidFill>
                <a:schemeClr val="accent1"/>
              </a:solidFill>
            </a:endParaRPr>
          </a:p>
        </p:txBody>
      </p:sp>
      <p:pic>
        <p:nvPicPr>
          <p:cNvPr id="4" name="図 3"/>
          <p:cNvPicPr>
            <a:picLocks noChangeAspect="1"/>
          </p:cNvPicPr>
          <p:nvPr/>
        </p:nvPicPr>
        <p:blipFill>
          <a:blip r:embed="rId4"/>
          <a:stretch>
            <a:fillRect/>
          </a:stretch>
        </p:blipFill>
        <p:spPr>
          <a:xfrm>
            <a:off x="1673341" y="3181059"/>
            <a:ext cx="5797317" cy="3249452"/>
          </a:xfrm>
          <a:prstGeom prst="rect">
            <a:avLst/>
          </a:prstGeom>
          <a:ln>
            <a:solidFill>
              <a:schemeClr val="accent1">
                <a:shade val="50000"/>
              </a:schemeClr>
            </a:solidFill>
          </a:ln>
        </p:spPr>
      </p:pic>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10</a:t>
            </a:fld>
            <a:endParaRPr kumimoji="1" lang="ja-JP" altLang="en-US"/>
          </a:p>
        </p:txBody>
      </p:sp>
      <p:sp>
        <p:nvSpPr>
          <p:cNvPr id="7" name="テキスト ボックス 6"/>
          <p:cNvSpPr txBox="1"/>
          <p:nvPr/>
        </p:nvSpPr>
        <p:spPr>
          <a:xfrm>
            <a:off x="4339988" y="1827274"/>
            <a:ext cx="4648708" cy="369332"/>
          </a:xfrm>
          <a:prstGeom prst="rect">
            <a:avLst/>
          </a:prstGeom>
          <a:noFill/>
          <a:ln>
            <a:solidFill>
              <a:schemeClr val="accent1"/>
            </a:solidFill>
          </a:ln>
        </p:spPr>
        <p:txBody>
          <a:bodyPr wrap="none" rtlCol="0">
            <a:spAutoFit/>
          </a:bodyPr>
          <a:lstStyle/>
          <a:p>
            <a:r>
              <a:rPr kumimoji="1" lang="en-US" altLang="ja-JP" dirty="0" err="1" smtClean="0">
                <a:solidFill>
                  <a:srgbClr val="00B0F0"/>
                </a:solidFill>
              </a:rPr>
              <a:t>RumiCar</a:t>
            </a:r>
            <a:r>
              <a:rPr kumimoji="1" lang="ja-JP" altLang="en-US" dirty="0" smtClean="0">
                <a:solidFill>
                  <a:srgbClr val="00B0F0"/>
                </a:solidFill>
              </a:rPr>
              <a:t>コンピュータモジュールデフォルト</a:t>
            </a:r>
            <a:endParaRPr kumimoji="1" lang="ja-JP" altLang="en-US" dirty="0">
              <a:solidFill>
                <a:srgbClr val="00B0F0"/>
              </a:solidFill>
            </a:endParaRPr>
          </a:p>
        </p:txBody>
      </p:sp>
      <p:cxnSp>
        <p:nvCxnSpPr>
          <p:cNvPr id="8" name="直線矢印コネクタ 7"/>
          <p:cNvCxnSpPr/>
          <p:nvPr/>
        </p:nvCxnSpPr>
        <p:spPr>
          <a:xfrm flipH="1">
            <a:off x="5165679" y="2196606"/>
            <a:ext cx="197891" cy="1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4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kumimoji="1" lang="en-US" altLang="ja-JP" dirty="0"/>
              <a:t>Arduino</a:t>
            </a:r>
            <a:r>
              <a:rPr kumimoji="1" lang="ja-JP" altLang="en-US" dirty="0"/>
              <a:t> </a:t>
            </a:r>
            <a:r>
              <a:rPr kumimoji="1" lang="en-US" altLang="ja-JP" dirty="0"/>
              <a:t>IDE</a:t>
            </a:r>
            <a:r>
              <a:rPr kumimoji="1" lang="ja-JP" altLang="en-US" dirty="0"/>
              <a:t>の設定</a:t>
            </a:r>
          </a:p>
        </p:txBody>
      </p:sp>
      <p:sp>
        <p:nvSpPr>
          <p:cNvPr id="3" name="コンテンツ プレースホルダー 2"/>
          <p:cNvSpPr>
            <a:spLocks noGrp="1"/>
          </p:cNvSpPr>
          <p:nvPr>
            <p:ph idx="1"/>
          </p:nvPr>
        </p:nvSpPr>
        <p:spPr>
          <a:xfrm>
            <a:off x="628650" y="1825624"/>
            <a:ext cx="7886700" cy="1882309"/>
          </a:xfrm>
        </p:spPr>
        <p:txBody>
          <a:bodyPr>
            <a:normAutofit/>
          </a:bodyPr>
          <a:lstStyle/>
          <a:p>
            <a:r>
              <a:rPr lang="ja-JP" altLang="en-US" sz="2400" dirty="0"/>
              <a:t>ボード：</a:t>
            </a:r>
            <a:r>
              <a:rPr lang="en-US" altLang="ja-JP" sz="2400" dirty="0"/>
              <a:t>Arduino</a:t>
            </a:r>
            <a:r>
              <a:rPr lang="ja-JP" altLang="en-US" sz="2400" dirty="0"/>
              <a:t> </a:t>
            </a:r>
            <a:r>
              <a:rPr lang="en-US" altLang="ja-JP" sz="2400" dirty="0"/>
              <a:t>Nano</a:t>
            </a:r>
          </a:p>
          <a:p>
            <a:r>
              <a:rPr kumimoji="1" lang="ja-JP" altLang="en-US" sz="2400" dirty="0"/>
              <a:t>プロセサ：</a:t>
            </a:r>
            <a:r>
              <a:rPr kumimoji="1" lang="en-US" altLang="ja-JP" sz="2400" dirty="0"/>
              <a:t>ATmega328P(Old Bootloader</a:t>
            </a:r>
            <a:r>
              <a:rPr kumimoji="1" lang="en-US" altLang="ja-JP" sz="2400" dirty="0" smtClean="0"/>
              <a:t>)</a:t>
            </a:r>
          </a:p>
          <a:p>
            <a:r>
              <a:rPr lang="ja-JP" altLang="en-US" sz="2400" dirty="0">
                <a:solidFill>
                  <a:srgbClr val="00B0F0"/>
                </a:solidFill>
              </a:rPr>
              <a:t>自作</a:t>
            </a:r>
            <a:r>
              <a:rPr lang="ja-JP" altLang="en-US" sz="2400" dirty="0" smtClean="0">
                <a:solidFill>
                  <a:srgbClr val="00B0F0"/>
                </a:solidFill>
              </a:rPr>
              <a:t>の場合はご自分で用意した</a:t>
            </a:r>
            <a:r>
              <a:rPr lang="en-US" altLang="ja-JP" sz="2400" dirty="0" smtClean="0">
                <a:solidFill>
                  <a:srgbClr val="00B0F0"/>
                </a:solidFill>
              </a:rPr>
              <a:t>Arduino Nano</a:t>
            </a:r>
            <a:r>
              <a:rPr lang="ja-JP" altLang="en-US" sz="2400" dirty="0" smtClean="0">
                <a:solidFill>
                  <a:srgbClr val="00B0F0"/>
                </a:solidFill>
              </a:rPr>
              <a:t>タイプに合わせます</a:t>
            </a:r>
            <a:endParaRPr kumimoji="1" lang="en-US" altLang="ja-JP" sz="2400" dirty="0">
              <a:solidFill>
                <a:srgbClr val="00B0F0"/>
              </a:solidFill>
            </a:endParaRPr>
          </a:p>
          <a:p>
            <a:pPr marL="0" indent="0">
              <a:buNone/>
            </a:pPr>
            <a:endParaRPr kumimoji="1" lang="en-US" altLang="ja-JP" sz="2400" dirty="0">
              <a:solidFill>
                <a:schemeClr val="accent1"/>
              </a:solidFill>
            </a:endParaRP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11</a:t>
            </a:fld>
            <a:endParaRPr kumimoji="1" lang="ja-JP" altLang="en-US"/>
          </a:p>
        </p:txBody>
      </p:sp>
      <p:pic>
        <p:nvPicPr>
          <p:cNvPr id="7" name="図 6"/>
          <p:cNvPicPr>
            <a:picLocks noChangeAspect="1"/>
          </p:cNvPicPr>
          <p:nvPr/>
        </p:nvPicPr>
        <p:blipFill>
          <a:blip r:embed="rId4"/>
          <a:stretch>
            <a:fillRect/>
          </a:stretch>
        </p:blipFill>
        <p:spPr>
          <a:xfrm>
            <a:off x="1845809" y="3520815"/>
            <a:ext cx="5640841" cy="2835536"/>
          </a:xfrm>
          <a:prstGeom prst="rect">
            <a:avLst/>
          </a:prstGeom>
          <a:ln>
            <a:solidFill>
              <a:schemeClr val="accent1"/>
            </a:solidFill>
          </a:ln>
        </p:spPr>
      </p:pic>
      <p:sp>
        <p:nvSpPr>
          <p:cNvPr id="8" name="テキスト ボックス 7"/>
          <p:cNvSpPr txBox="1"/>
          <p:nvPr/>
        </p:nvSpPr>
        <p:spPr>
          <a:xfrm>
            <a:off x="4339988" y="1827274"/>
            <a:ext cx="4648708" cy="369332"/>
          </a:xfrm>
          <a:prstGeom prst="rect">
            <a:avLst/>
          </a:prstGeom>
          <a:noFill/>
          <a:ln>
            <a:solidFill>
              <a:schemeClr val="accent1"/>
            </a:solidFill>
          </a:ln>
        </p:spPr>
        <p:txBody>
          <a:bodyPr wrap="none" rtlCol="0">
            <a:spAutoFit/>
          </a:bodyPr>
          <a:lstStyle/>
          <a:p>
            <a:r>
              <a:rPr kumimoji="1" lang="en-US" altLang="ja-JP" dirty="0" err="1" smtClean="0">
                <a:solidFill>
                  <a:srgbClr val="00B0F0"/>
                </a:solidFill>
              </a:rPr>
              <a:t>RumiCar</a:t>
            </a:r>
            <a:r>
              <a:rPr kumimoji="1" lang="ja-JP" altLang="en-US" dirty="0" smtClean="0">
                <a:solidFill>
                  <a:srgbClr val="00B0F0"/>
                </a:solidFill>
              </a:rPr>
              <a:t>コンピュータモジュールデフォルト</a:t>
            </a:r>
            <a:endParaRPr kumimoji="1" lang="ja-JP" altLang="en-US" dirty="0">
              <a:solidFill>
                <a:srgbClr val="00B0F0"/>
              </a:solidFill>
            </a:endParaRPr>
          </a:p>
        </p:txBody>
      </p:sp>
      <p:cxnSp>
        <p:nvCxnSpPr>
          <p:cNvPr id="10" name="直線矢印コネクタ 9"/>
          <p:cNvCxnSpPr/>
          <p:nvPr/>
        </p:nvCxnSpPr>
        <p:spPr>
          <a:xfrm flipH="1">
            <a:off x="5165679" y="2196606"/>
            <a:ext cx="197891" cy="1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89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smtClean="0"/>
              <a:t>接続確認用プログラムの準備</a:t>
            </a:r>
            <a:endParaRPr kumimoji="1" lang="ja-JP" altLang="en-US" dirty="0"/>
          </a:p>
        </p:txBody>
      </p:sp>
      <p:sp>
        <p:nvSpPr>
          <p:cNvPr id="3" name="コンテンツ プレースホルダー 2"/>
          <p:cNvSpPr>
            <a:spLocks noGrp="1"/>
          </p:cNvSpPr>
          <p:nvPr>
            <p:ph idx="1"/>
          </p:nvPr>
        </p:nvSpPr>
        <p:spPr>
          <a:xfrm>
            <a:off x="628650" y="1825625"/>
            <a:ext cx="7886700" cy="1463486"/>
          </a:xfrm>
        </p:spPr>
        <p:txBody>
          <a:bodyPr>
            <a:normAutofit lnSpcReduction="10000"/>
          </a:bodyPr>
          <a:lstStyle/>
          <a:p>
            <a:r>
              <a:rPr lang="en-US" altLang="ja-JP" sz="2400" dirty="0" smtClean="0"/>
              <a:t>GitHub</a:t>
            </a:r>
            <a:endParaRPr lang="en-US" altLang="ja-JP" sz="2400" dirty="0"/>
          </a:p>
          <a:p>
            <a:pPr lvl="1"/>
            <a:r>
              <a:rPr lang="en-US" altLang="ja-JP" sz="2000" dirty="0" smtClean="0"/>
              <a:t>https</a:t>
            </a:r>
            <a:r>
              <a:rPr lang="en-US" altLang="ja-JP" sz="2000" dirty="0"/>
              <a:t>://github.com/algyan/RumiCar/tree/master/ArduinoAndESP32/Samples</a:t>
            </a:r>
            <a:endParaRPr lang="en-US" altLang="ja-JP" sz="2000" dirty="0"/>
          </a:p>
          <a:p>
            <a:r>
              <a:rPr kumimoji="1" lang="ja-JP" altLang="en-US" sz="2400" dirty="0" smtClean="0"/>
              <a:t>ファイル名</a:t>
            </a:r>
            <a:endParaRPr kumimoji="1" lang="en-US" altLang="ja-JP" sz="2400" dirty="0"/>
          </a:p>
          <a:p>
            <a:pPr marL="0" indent="0">
              <a:buNone/>
            </a:pPr>
            <a:endParaRPr kumimoji="1" lang="en-US" altLang="ja-JP" sz="2400" dirty="0">
              <a:solidFill>
                <a:schemeClr val="accent1"/>
              </a:solidFill>
            </a:endParaRP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12</a:t>
            </a:fld>
            <a:endParaRPr kumimoji="1" lang="ja-JP" altLang="en-US"/>
          </a:p>
        </p:txBody>
      </p:sp>
      <p:pic>
        <p:nvPicPr>
          <p:cNvPr id="4" name="図 3"/>
          <p:cNvPicPr>
            <a:picLocks noChangeAspect="1"/>
          </p:cNvPicPr>
          <p:nvPr/>
        </p:nvPicPr>
        <p:blipFill>
          <a:blip r:embed="rId4"/>
          <a:stretch>
            <a:fillRect/>
          </a:stretch>
        </p:blipFill>
        <p:spPr>
          <a:xfrm>
            <a:off x="4572000" y="3308870"/>
            <a:ext cx="3972885" cy="2898118"/>
          </a:xfrm>
          <a:prstGeom prst="rect">
            <a:avLst/>
          </a:prstGeom>
        </p:spPr>
      </p:pic>
      <p:pic>
        <p:nvPicPr>
          <p:cNvPr id="9" name="図 8"/>
          <p:cNvPicPr>
            <a:picLocks noChangeAspect="1"/>
          </p:cNvPicPr>
          <p:nvPr/>
        </p:nvPicPr>
        <p:blipFill>
          <a:blip r:embed="rId5"/>
          <a:stretch>
            <a:fillRect/>
          </a:stretch>
        </p:blipFill>
        <p:spPr>
          <a:xfrm>
            <a:off x="462388" y="3308870"/>
            <a:ext cx="3933825" cy="523875"/>
          </a:xfrm>
          <a:prstGeom prst="rect">
            <a:avLst/>
          </a:prstGeom>
          <a:ln>
            <a:solidFill>
              <a:schemeClr val="accent1"/>
            </a:solidFill>
          </a:ln>
        </p:spPr>
      </p:pic>
      <p:cxnSp>
        <p:nvCxnSpPr>
          <p:cNvPr id="12" name="直線矢印コネクタ 11"/>
          <p:cNvCxnSpPr>
            <a:stCxn id="9" idx="2"/>
          </p:cNvCxnSpPr>
          <p:nvPr/>
        </p:nvCxnSpPr>
        <p:spPr>
          <a:xfrm>
            <a:off x="2429301" y="3832745"/>
            <a:ext cx="2620371" cy="144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smtClean="0"/>
              <a:t>接続確認用プログラムの準備</a:t>
            </a:r>
            <a:endParaRPr kumimoji="1" lang="ja-JP" altLang="en-US" dirty="0"/>
          </a:p>
        </p:txBody>
      </p:sp>
      <p:sp>
        <p:nvSpPr>
          <p:cNvPr id="3" name="コンテンツ プレースホルダー 2"/>
          <p:cNvSpPr>
            <a:spLocks noGrp="1"/>
          </p:cNvSpPr>
          <p:nvPr>
            <p:ph idx="1"/>
          </p:nvPr>
        </p:nvSpPr>
        <p:spPr>
          <a:xfrm>
            <a:off x="628650" y="1933876"/>
            <a:ext cx="7886700" cy="1074524"/>
          </a:xfrm>
        </p:spPr>
        <p:txBody>
          <a:bodyPr>
            <a:normAutofit fontScale="92500" lnSpcReduction="10000"/>
          </a:bodyPr>
          <a:lstStyle/>
          <a:p>
            <a:r>
              <a:rPr lang="en-US" altLang="ja-JP" sz="2400" dirty="0" smtClean="0"/>
              <a:t>GitHub</a:t>
            </a:r>
            <a:r>
              <a:rPr lang="ja-JP" altLang="en-US" sz="2400" dirty="0" smtClean="0"/>
              <a:t>より</a:t>
            </a:r>
            <a:r>
              <a:rPr lang="en-US" altLang="ja-JP" sz="2400" dirty="0" smtClean="0"/>
              <a:t>Pull</a:t>
            </a:r>
            <a:r>
              <a:rPr lang="ja-JP" altLang="en-US" sz="2400" dirty="0" smtClean="0"/>
              <a:t>すると</a:t>
            </a:r>
            <a:r>
              <a:rPr lang="en-US" altLang="ja-JP" sz="2400" dirty="0" smtClean="0"/>
              <a:t>3</a:t>
            </a:r>
            <a:r>
              <a:rPr lang="ja-JP" altLang="en-US" sz="2400" dirty="0" err="1" smtClean="0"/>
              <a:t>つの</a:t>
            </a:r>
            <a:r>
              <a:rPr lang="ja-JP" altLang="en-US" sz="2400" dirty="0" smtClean="0"/>
              <a:t>ファイルがダウンロードされます</a:t>
            </a:r>
            <a:endParaRPr lang="en-US" altLang="ja-JP" sz="2400" dirty="0" smtClean="0"/>
          </a:p>
          <a:p>
            <a:r>
              <a:rPr kumimoji="1" lang="ja-JP" altLang="en-US" sz="2400" dirty="0" smtClean="0"/>
              <a:t>そのうち、下記のプログラムを</a:t>
            </a:r>
            <a:r>
              <a:rPr kumimoji="1" lang="en-US" altLang="ja-JP" sz="2400" dirty="0" smtClean="0"/>
              <a:t>Arduino</a:t>
            </a:r>
            <a:r>
              <a:rPr lang="ja-JP" altLang="en-US" sz="2400" dirty="0"/>
              <a:t> </a:t>
            </a:r>
            <a:r>
              <a:rPr kumimoji="1" lang="en-US" altLang="ja-JP" sz="2400" dirty="0" smtClean="0"/>
              <a:t>IDE</a:t>
            </a:r>
            <a:r>
              <a:rPr kumimoji="1" lang="ja-JP" altLang="en-US" sz="2400" dirty="0" smtClean="0"/>
              <a:t>で開きます</a:t>
            </a:r>
            <a:endParaRPr kumimoji="1" lang="en-US" altLang="ja-JP" sz="2400" dirty="0"/>
          </a:p>
          <a:p>
            <a:pPr marL="0" indent="0">
              <a:buNone/>
            </a:pPr>
            <a:endParaRPr kumimoji="1" lang="en-US" altLang="ja-JP" sz="2400" dirty="0">
              <a:solidFill>
                <a:schemeClr val="accent1"/>
              </a:solidFill>
            </a:endParaRPr>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13</a:t>
            </a:fld>
            <a:endParaRPr kumimoji="1" lang="ja-JP" altLang="en-US"/>
          </a:p>
        </p:txBody>
      </p:sp>
      <p:pic>
        <p:nvPicPr>
          <p:cNvPr id="8" name="図 7"/>
          <p:cNvPicPr>
            <a:picLocks noChangeAspect="1"/>
          </p:cNvPicPr>
          <p:nvPr/>
        </p:nvPicPr>
        <p:blipFill>
          <a:blip r:embed="rId4"/>
          <a:stretch>
            <a:fillRect/>
          </a:stretch>
        </p:blipFill>
        <p:spPr>
          <a:xfrm>
            <a:off x="546763" y="3159741"/>
            <a:ext cx="5822503" cy="634295"/>
          </a:xfrm>
          <a:prstGeom prst="rect">
            <a:avLst/>
          </a:prstGeom>
          <a:ln>
            <a:solidFill>
              <a:schemeClr val="accent1"/>
            </a:solidFill>
          </a:ln>
        </p:spPr>
      </p:pic>
      <p:pic>
        <p:nvPicPr>
          <p:cNvPr id="10" name="図 9"/>
          <p:cNvPicPr>
            <a:picLocks noChangeAspect="1"/>
          </p:cNvPicPr>
          <p:nvPr/>
        </p:nvPicPr>
        <p:blipFill>
          <a:blip r:embed="rId5"/>
          <a:stretch>
            <a:fillRect/>
          </a:stretch>
        </p:blipFill>
        <p:spPr>
          <a:xfrm>
            <a:off x="1295400" y="4373457"/>
            <a:ext cx="7386281" cy="1882887"/>
          </a:xfrm>
          <a:prstGeom prst="rect">
            <a:avLst/>
          </a:prstGeom>
          <a:ln>
            <a:solidFill>
              <a:schemeClr val="accent1"/>
            </a:solidFill>
          </a:ln>
        </p:spPr>
      </p:pic>
      <p:cxnSp>
        <p:nvCxnSpPr>
          <p:cNvPr id="13" name="直線矢印コネクタ 12"/>
          <p:cNvCxnSpPr>
            <a:stCxn id="8" idx="2"/>
          </p:cNvCxnSpPr>
          <p:nvPr/>
        </p:nvCxnSpPr>
        <p:spPr>
          <a:xfrm>
            <a:off x="3458015" y="3794036"/>
            <a:ext cx="547603" cy="109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89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sz="4000" dirty="0"/>
              <a:t>プログラム</a:t>
            </a:r>
            <a:r>
              <a:rPr lang="ja-JP" altLang="en-US" sz="4000" dirty="0" smtClean="0"/>
              <a:t>の実行</a:t>
            </a:r>
            <a:r>
              <a:rPr lang="en-US" altLang="ja-JP" sz="4000" dirty="0" smtClean="0"/>
              <a:t/>
            </a:r>
            <a:br>
              <a:rPr lang="en-US" altLang="ja-JP" sz="4000" dirty="0" smtClean="0"/>
            </a:br>
            <a:r>
              <a:rPr lang="ja-JP" altLang="en-US" sz="4000" dirty="0"/>
              <a:t>距離</a:t>
            </a:r>
            <a:r>
              <a:rPr lang="ja-JP" altLang="en-US" sz="4000" dirty="0" smtClean="0"/>
              <a:t>の測定確認</a:t>
            </a:r>
            <a:endParaRPr kumimoji="1" lang="ja-JP" altLang="en-US" sz="3600" dirty="0"/>
          </a:p>
        </p:txBody>
      </p:sp>
      <p:sp>
        <p:nvSpPr>
          <p:cNvPr id="3" name="コンテンツ プレースホルダー 2"/>
          <p:cNvSpPr>
            <a:spLocks noGrp="1"/>
          </p:cNvSpPr>
          <p:nvPr>
            <p:ph idx="1"/>
          </p:nvPr>
        </p:nvSpPr>
        <p:spPr>
          <a:xfrm>
            <a:off x="628650" y="1738550"/>
            <a:ext cx="7886700" cy="4800363"/>
          </a:xfrm>
        </p:spPr>
        <p:txBody>
          <a:bodyPr>
            <a:normAutofit lnSpcReduction="10000"/>
          </a:bodyPr>
          <a:lstStyle/>
          <a:p>
            <a:r>
              <a:rPr lang="ja-JP" altLang="en-US" dirty="0" smtClean="0"/>
              <a:t>距離の測定確認</a:t>
            </a:r>
            <a:r>
              <a:rPr lang="ja-JP" altLang="en-US" dirty="0"/>
              <a:t>フロ</a:t>
            </a:r>
            <a:r>
              <a:rPr lang="ja-JP" altLang="en-US" dirty="0" smtClean="0"/>
              <a:t>ー</a:t>
            </a:r>
            <a:endParaRPr lang="en-US" altLang="ja-JP" dirty="0" smtClean="0"/>
          </a:p>
          <a:p>
            <a:pPr marL="914400" lvl="1" indent="-457200">
              <a:buFont typeface="+mj-lt"/>
              <a:buAutoNum type="arabicPeriod"/>
            </a:pPr>
            <a:r>
              <a:rPr lang="en-US" altLang="ja-JP" dirty="0" err="1" smtClean="0"/>
              <a:t>RumiCar</a:t>
            </a:r>
            <a:r>
              <a:rPr lang="ja-JP" altLang="en-US" dirty="0" smtClean="0"/>
              <a:t>の電源をオフにします</a:t>
            </a:r>
            <a:endParaRPr lang="en-US" altLang="ja-JP" dirty="0" smtClean="0"/>
          </a:p>
          <a:p>
            <a:pPr marL="914400" lvl="1" indent="-457200">
              <a:buFont typeface="+mj-lt"/>
              <a:buAutoNum type="arabicPeriod"/>
            </a:pPr>
            <a:r>
              <a:rPr lang="ja-JP" altLang="en-US" dirty="0" smtClean="0"/>
              <a:t>コンピュータモジュールを</a:t>
            </a:r>
            <a:r>
              <a:rPr lang="en-US" altLang="ja-JP" dirty="0" err="1" smtClean="0"/>
              <a:t>RumiCar</a:t>
            </a:r>
            <a:r>
              <a:rPr lang="ja-JP" altLang="en-US" dirty="0" smtClean="0"/>
              <a:t>車体から取り外します</a:t>
            </a:r>
            <a:endParaRPr lang="en-US" altLang="ja-JP" dirty="0" smtClean="0"/>
          </a:p>
          <a:p>
            <a:pPr marL="914400" lvl="1" indent="-457200">
              <a:buFont typeface="+mj-lt"/>
              <a:buAutoNum type="arabicPeriod"/>
            </a:pPr>
            <a:r>
              <a:rPr lang="ja-JP" altLang="en-US" dirty="0" smtClean="0"/>
              <a:t>コンピュータモジュールに</a:t>
            </a:r>
            <a:r>
              <a:rPr lang="en-US" altLang="ja-JP" dirty="0" smtClean="0"/>
              <a:t>USB</a:t>
            </a:r>
            <a:r>
              <a:rPr lang="ja-JP" altLang="en-US" dirty="0" smtClean="0"/>
              <a:t>ケーブルを取り付けます</a:t>
            </a:r>
            <a:endParaRPr lang="en-US" altLang="ja-JP" dirty="0" smtClean="0"/>
          </a:p>
          <a:p>
            <a:pPr marL="914400" lvl="1" indent="-457200">
              <a:buFont typeface="+mj-lt"/>
              <a:buAutoNum type="arabicPeriod"/>
            </a:pPr>
            <a:r>
              <a:rPr lang="en-US" altLang="ja-JP" dirty="0" smtClean="0"/>
              <a:t>USB</a:t>
            </a:r>
            <a:r>
              <a:rPr lang="ja-JP" altLang="en-US" dirty="0" smtClean="0"/>
              <a:t>ケーブルをパソコンに接続します</a:t>
            </a:r>
            <a:endParaRPr lang="en-US" altLang="ja-JP" dirty="0" smtClean="0"/>
          </a:p>
          <a:p>
            <a:pPr marL="914400" lvl="1" indent="-457200">
              <a:buFont typeface="+mj-lt"/>
              <a:buAutoNum type="arabicPeriod"/>
            </a:pPr>
            <a:r>
              <a:rPr lang="ja-JP" altLang="en-US" dirty="0" smtClean="0"/>
              <a:t>コンピュータ</a:t>
            </a:r>
            <a:r>
              <a:rPr lang="ja-JP" altLang="en-US" dirty="0"/>
              <a:t>モジュール</a:t>
            </a:r>
            <a:r>
              <a:rPr lang="ja-JP" altLang="en-US" dirty="0" smtClean="0"/>
              <a:t>を</a:t>
            </a:r>
            <a:r>
              <a:rPr lang="en-US" altLang="ja-JP" dirty="0" err="1" smtClean="0"/>
              <a:t>RumiCar</a:t>
            </a:r>
            <a:r>
              <a:rPr lang="ja-JP" altLang="en-US" dirty="0" smtClean="0"/>
              <a:t>車体に取り付けます</a:t>
            </a:r>
            <a:endParaRPr lang="en-US" altLang="ja-JP" dirty="0"/>
          </a:p>
          <a:p>
            <a:pPr marL="914400" lvl="1" indent="-457200">
              <a:buFont typeface="+mj-lt"/>
              <a:buAutoNum type="arabicPeriod"/>
            </a:pPr>
            <a:r>
              <a:rPr lang="ja-JP" altLang="en-US" dirty="0" smtClean="0"/>
              <a:t>シリアルモニタを立ち上げます</a:t>
            </a:r>
            <a:endParaRPr lang="en-US" altLang="ja-JP" dirty="0" smtClean="0"/>
          </a:p>
          <a:p>
            <a:pPr marL="914400" lvl="1" indent="-457200">
              <a:buFont typeface="+mj-lt"/>
              <a:buAutoNum type="arabicPeriod"/>
            </a:pPr>
            <a:r>
              <a:rPr lang="ja-JP" altLang="en-US" dirty="0"/>
              <a:t>コンパイル</a:t>
            </a:r>
            <a:r>
              <a:rPr lang="ja-JP" altLang="en-US" dirty="0" smtClean="0"/>
              <a:t>しプログラムをコンピュータモジュールに書き込みます</a:t>
            </a:r>
            <a:endParaRPr lang="en-US" altLang="ja-JP" dirty="0"/>
          </a:p>
          <a:p>
            <a:pPr marL="914400" lvl="1" indent="-457200">
              <a:buFont typeface="+mj-lt"/>
              <a:buAutoNum type="arabicPeriod"/>
            </a:pPr>
            <a:r>
              <a:rPr lang="ja-JP" altLang="en-US" dirty="0" smtClean="0"/>
              <a:t>シリアルモニタに</a:t>
            </a:r>
            <a:r>
              <a:rPr lang="en-US" altLang="ja-JP" dirty="0" smtClean="0"/>
              <a:t>3</a:t>
            </a:r>
            <a:r>
              <a:rPr lang="ja-JP" altLang="en-US" dirty="0" smtClean="0"/>
              <a:t>基の</a:t>
            </a:r>
            <a:r>
              <a:rPr lang="en-US" altLang="ja-JP" dirty="0" smtClean="0"/>
              <a:t>VL53L0X</a:t>
            </a:r>
            <a:r>
              <a:rPr lang="ja-JP" altLang="en-US" dirty="0" smtClean="0"/>
              <a:t>測距モジュールの測距値が表示されれば</a:t>
            </a:r>
            <a:r>
              <a:rPr lang="ja-JP" altLang="en-US" dirty="0"/>
              <a:t>正常</a:t>
            </a:r>
            <a:r>
              <a:rPr lang="ja-JP" altLang="en-US" dirty="0" smtClean="0"/>
              <a:t>です</a:t>
            </a:r>
            <a:endParaRPr lang="en-US" altLang="ja-JP" dirty="0" smtClean="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12"/>
          </p:nvPr>
        </p:nvSpPr>
        <p:spPr/>
        <p:txBody>
          <a:bodyPr/>
          <a:lstStyle/>
          <a:p>
            <a:fld id="{62A3A438-31BB-4355-9FEB-C9E435D3536B}" type="slidenum">
              <a:rPr kumimoji="1" lang="ja-JP" altLang="en-US" smtClean="0"/>
              <a:t>14</a:t>
            </a:fld>
            <a:endParaRPr kumimoji="1" lang="ja-JP" altLang="en-US"/>
          </a:p>
        </p:txBody>
      </p:sp>
    </p:spTree>
    <p:extLst>
      <p:ext uri="{BB962C8B-B14F-4D97-AF65-F5344CB8AC3E}">
        <p14:creationId xmlns:p14="http://schemas.microsoft.com/office/powerpoint/2010/main" val="416056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normAutofit/>
          </a:bodyPr>
          <a:lstStyle/>
          <a:p>
            <a:pPr algn="ctr"/>
            <a:r>
              <a:rPr lang="en-US" altLang="ja-JP" dirty="0" smtClean="0"/>
              <a:t>VL53L0X</a:t>
            </a:r>
            <a:r>
              <a:rPr lang="ja-JP" altLang="en-US" dirty="0" smtClean="0"/>
              <a:t>の接続の確認</a:t>
            </a:r>
            <a:endParaRPr kumimoji="1" lang="ja-JP" altLang="en-US" sz="4000" dirty="0"/>
          </a:p>
        </p:txBody>
      </p:sp>
      <p:sp>
        <p:nvSpPr>
          <p:cNvPr id="3" name="コンテンツ プレースホルダー 2"/>
          <p:cNvSpPr>
            <a:spLocks noGrp="1"/>
          </p:cNvSpPr>
          <p:nvPr>
            <p:ph idx="1"/>
          </p:nvPr>
        </p:nvSpPr>
        <p:spPr>
          <a:xfrm>
            <a:off x="628650" y="1825625"/>
            <a:ext cx="7886700" cy="1697752"/>
          </a:xfrm>
        </p:spPr>
        <p:txBody>
          <a:bodyPr>
            <a:normAutofit/>
          </a:bodyPr>
          <a:lstStyle/>
          <a:p>
            <a:r>
              <a:rPr lang="ja-JP" altLang="en-US" dirty="0"/>
              <a:t>シリアルモニタで測定値を表示させます</a:t>
            </a:r>
            <a:endParaRPr kumimoji="1" lang="en-US" altLang="ja-JP" dirty="0"/>
          </a:p>
          <a:p>
            <a:pPr lvl="1"/>
            <a:r>
              <a:rPr lang="ja-JP" altLang="en-US" dirty="0"/>
              <a:t>ツール　</a:t>
            </a:r>
            <a:r>
              <a:rPr lang="en-US" altLang="ja-JP" dirty="0"/>
              <a:t>-&gt;</a:t>
            </a:r>
            <a:r>
              <a:rPr lang="ja-JP" altLang="en-US" dirty="0"/>
              <a:t>　シリアルモニタ</a:t>
            </a:r>
            <a:endParaRPr lang="en-US" altLang="ja-JP" dirty="0"/>
          </a:p>
        </p:txBody>
      </p:sp>
      <p:pic>
        <p:nvPicPr>
          <p:cNvPr id="4" name="図 3"/>
          <p:cNvPicPr>
            <a:picLocks noChangeAspect="1"/>
          </p:cNvPicPr>
          <p:nvPr/>
        </p:nvPicPr>
        <p:blipFill>
          <a:blip r:embed="rId4"/>
          <a:stretch>
            <a:fillRect/>
          </a:stretch>
        </p:blipFill>
        <p:spPr>
          <a:xfrm>
            <a:off x="1284193" y="2852257"/>
            <a:ext cx="6575613" cy="3576724"/>
          </a:xfrm>
          <a:prstGeom prst="rect">
            <a:avLst/>
          </a:prstGeom>
          <a:ln>
            <a:solidFill>
              <a:schemeClr val="accent6">
                <a:lumMod val="60000"/>
                <a:lumOff val="40000"/>
              </a:schemeClr>
            </a:solidFill>
          </a:ln>
        </p:spPr>
      </p:pic>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15</a:t>
            </a:fld>
            <a:endParaRPr kumimoji="1" lang="ja-JP" altLang="en-US"/>
          </a:p>
        </p:txBody>
      </p:sp>
    </p:spTree>
    <p:extLst>
      <p:ext uri="{BB962C8B-B14F-4D97-AF65-F5344CB8AC3E}">
        <p14:creationId xmlns:p14="http://schemas.microsoft.com/office/powerpoint/2010/main" val="183248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sz="4000" dirty="0"/>
              <a:t>コンパイル</a:t>
            </a:r>
            <a:r>
              <a:rPr lang="ja-JP" altLang="en-US" sz="4000" dirty="0" smtClean="0"/>
              <a:t>と書き込み</a:t>
            </a:r>
            <a:endParaRPr kumimoji="1" lang="ja-JP" altLang="en-US" sz="3600" dirty="0"/>
          </a:p>
        </p:txBody>
      </p:sp>
      <p:sp>
        <p:nvSpPr>
          <p:cNvPr id="3" name="コンテンツ プレースホルダー 2"/>
          <p:cNvSpPr>
            <a:spLocks noGrp="1"/>
          </p:cNvSpPr>
          <p:nvPr>
            <p:ph idx="1"/>
          </p:nvPr>
        </p:nvSpPr>
        <p:spPr>
          <a:xfrm>
            <a:off x="628650" y="1825625"/>
            <a:ext cx="7886700" cy="888392"/>
          </a:xfrm>
        </p:spPr>
        <p:txBody>
          <a:bodyPr>
            <a:normAutofit/>
          </a:bodyPr>
          <a:lstStyle/>
          <a:p>
            <a:r>
              <a:rPr lang="ja-JP" altLang="en-US" dirty="0"/>
              <a:t>コンパイルとボードへの書き込み</a:t>
            </a:r>
            <a:endParaRPr kumimoji="1" lang="en-US" altLang="ja-JP" dirty="0"/>
          </a:p>
        </p:txBody>
      </p:sp>
      <p:sp>
        <p:nvSpPr>
          <p:cNvPr id="5" name="フッター プレースホルダー 4"/>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8" name="スライド番号プレースホルダー 7"/>
          <p:cNvSpPr>
            <a:spLocks noGrp="1"/>
          </p:cNvSpPr>
          <p:nvPr>
            <p:ph type="sldNum" sz="quarter" idx="12"/>
          </p:nvPr>
        </p:nvSpPr>
        <p:spPr/>
        <p:txBody>
          <a:bodyPr/>
          <a:lstStyle/>
          <a:p>
            <a:fld id="{62A3A438-31BB-4355-9FEB-C9E435D3536B}" type="slidenum">
              <a:rPr kumimoji="1" lang="ja-JP" altLang="en-US" smtClean="0"/>
              <a:t>16</a:t>
            </a:fld>
            <a:endParaRPr kumimoji="1" lang="ja-JP" altLang="en-US"/>
          </a:p>
        </p:txBody>
      </p:sp>
      <p:pic>
        <p:nvPicPr>
          <p:cNvPr id="9" name="図 8"/>
          <p:cNvPicPr>
            <a:picLocks noChangeAspect="1"/>
          </p:cNvPicPr>
          <p:nvPr/>
        </p:nvPicPr>
        <p:blipFill>
          <a:blip r:embed="rId4"/>
          <a:stretch>
            <a:fillRect/>
          </a:stretch>
        </p:blipFill>
        <p:spPr>
          <a:xfrm>
            <a:off x="1980244" y="2653011"/>
            <a:ext cx="6721494" cy="3507398"/>
          </a:xfrm>
          <a:prstGeom prst="rect">
            <a:avLst/>
          </a:prstGeom>
          <a:ln>
            <a:solidFill>
              <a:schemeClr val="accent1"/>
            </a:solidFill>
          </a:ln>
        </p:spPr>
      </p:pic>
      <p:sp>
        <p:nvSpPr>
          <p:cNvPr id="11" name="テキスト ボックス 10"/>
          <p:cNvSpPr txBox="1"/>
          <p:nvPr/>
        </p:nvSpPr>
        <p:spPr>
          <a:xfrm>
            <a:off x="738955" y="2518074"/>
            <a:ext cx="959216" cy="400110"/>
          </a:xfrm>
          <a:prstGeom prst="rect">
            <a:avLst/>
          </a:prstGeom>
          <a:noFill/>
          <a:ln>
            <a:solidFill>
              <a:schemeClr val="accent1"/>
            </a:solidFill>
          </a:ln>
        </p:spPr>
        <p:txBody>
          <a:bodyPr wrap="square" rtlCol="0">
            <a:spAutoFit/>
          </a:bodyPr>
          <a:lstStyle/>
          <a:p>
            <a:pPr algn="ctr"/>
            <a:r>
              <a:rPr kumimoji="1" lang="ja-JP" altLang="en-US" sz="2000" dirty="0"/>
              <a:t>押す</a:t>
            </a:r>
          </a:p>
        </p:txBody>
      </p:sp>
      <p:cxnSp>
        <p:nvCxnSpPr>
          <p:cNvPr id="13" name="直線矢印コネクタ 12"/>
          <p:cNvCxnSpPr/>
          <p:nvPr/>
        </p:nvCxnSpPr>
        <p:spPr>
          <a:xfrm>
            <a:off x="1254347" y="2909207"/>
            <a:ext cx="1243924" cy="683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45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normAutofit/>
          </a:bodyPr>
          <a:lstStyle/>
          <a:p>
            <a:pPr algn="ctr"/>
            <a:r>
              <a:rPr lang="en-US" altLang="ja-JP" dirty="0" smtClean="0"/>
              <a:t>VL53L0X</a:t>
            </a:r>
            <a:r>
              <a:rPr lang="ja-JP" altLang="en-US" dirty="0" smtClean="0"/>
              <a:t>の接続の確認</a:t>
            </a:r>
            <a:endParaRPr kumimoji="1" lang="ja-JP" altLang="en-US" sz="4000" dirty="0"/>
          </a:p>
        </p:txBody>
      </p:sp>
      <p:sp>
        <p:nvSpPr>
          <p:cNvPr id="3" name="コンテンツ プレースホルダー 2"/>
          <p:cNvSpPr>
            <a:spLocks noGrp="1"/>
          </p:cNvSpPr>
          <p:nvPr>
            <p:ph idx="1"/>
          </p:nvPr>
        </p:nvSpPr>
        <p:spPr>
          <a:xfrm>
            <a:off x="628650" y="1825625"/>
            <a:ext cx="7886700" cy="1797856"/>
          </a:xfrm>
        </p:spPr>
        <p:txBody>
          <a:bodyPr>
            <a:normAutofit fontScale="92500" lnSpcReduction="20000"/>
          </a:bodyPr>
          <a:lstStyle/>
          <a:p>
            <a:r>
              <a:rPr lang="ja-JP" altLang="en-US" dirty="0" smtClean="0"/>
              <a:t>下記のように距離が表示されれば</a:t>
            </a:r>
            <a:r>
              <a:rPr lang="ja-JP" altLang="en-US" dirty="0"/>
              <a:t>正常</a:t>
            </a:r>
            <a:r>
              <a:rPr lang="ja-JP" altLang="en-US" dirty="0" smtClean="0"/>
              <a:t>です。センサーの前で手を動かすなどしたら、表示される距離が変化しますか？</a:t>
            </a:r>
            <a:endParaRPr lang="en-US" altLang="ja-JP" dirty="0" smtClean="0"/>
          </a:p>
          <a:p>
            <a:r>
              <a:rPr lang="ja-JP" altLang="en-US" dirty="0" smtClean="0"/>
              <a:t>センサーは、左が</a:t>
            </a:r>
            <a:r>
              <a:rPr lang="en-US" altLang="ja-JP" dirty="0" smtClean="0"/>
              <a:t>Sensor0</a:t>
            </a:r>
            <a:r>
              <a:rPr lang="ja-JP" altLang="en-US" dirty="0" err="1" smtClean="0"/>
              <a:t>、</a:t>
            </a:r>
            <a:r>
              <a:rPr lang="ja-JP" altLang="en-US" dirty="0" smtClean="0"/>
              <a:t>中央が</a:t>
            </a:r>
            <a:r>
              <a:rPr lang="en-US" altLang="ja-JP" dirty="0" smtClean="0"/>
              <a:t>Sensor1</a:t>
            </a:r>
            <a:r>
              <a:rPr lang="ja-JP" altLang="en-US" dirty="0" err="1" smtClean="0"/>
              <a:t>、</a:t>
            </a:r>
            <a:r>
              <a:rPr lang="ja-JP" altLang="en-US" dirty="0" smtClean="0"/>
              <a:t>右が</a:t>
            </a:r>
            <a:r>
              <a:rPr lang="en-US" altLang="ja-JP" dirty="0" smtClean="0"/>
              <a:t>Sensor2</a:t>
            </a:r>
            <a:r>
              <a:rPr lang="ja-JP" altLang="en-US" dirty="0" err="1" smtClean="0"/>
              <a:t>です</a:t>
            </a:r>
            <a:endParaRPr lang="en-US" altLang="ja-JP"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17</a:t>
            </a:fld>
            <a:endParaRPr kumimoji="1" lang="ja-JP" altLang="en-US"/>
          </a:p>
        </p:txBody>
      </p:sp>
      <p:pic>
        <p:nvPicPr>
          <p:cNvPr id="5" name="図 4"/>
          <p:cNvPicPr>
            <a:picLocks noChangeAspect="1"/>
          </p:cNvPicPr>
          <p:nvPr/>
        </p:nvPicPr>
        <p:blipFill>
          <a:blip r:embed="rId4"/>
          <a:stretch>
            <a:fillRect/>
          </a:stretch>
        </p:blipFill>
        <p:spPr>
          <a:xfrm>
            <a:off x="1272613" y="3506218"/>
            <a:ext cx="6598774" cy="2971334"/>
          </a:xfrm>
          <a:prstGeom prst="rect">
            <a:avLst/>
          </a:prstGeom>
          <a:ln>
            <a:solidFill>
              <a:schemeClr val="accent6">
                <a:lumMod val="60000"/>
                <a:lumOff val="40000"/>
              </a:schemeClr>
            </a:solidFill>
          </a:ln>
        </p:spPr>
      </p:pic>
    </p:spTree>
    <p:extLst>
      <p:ext uri="{BB962C8B-B14F-4D97-AF65-F5344CB8AC3E}">
        <p14:creationId xmlns:p14="http://schemas.microsoft.com/office/powerpoint/2010/main" val="347165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sz="4000" dirty="0"/>
              <a:t>プログラム</a:t>
            </a:r>
            <a:r>
              <a:rPr lang="ja-JP" altLang="en-US" sz="4000" dirty="0" smtClean="0"/>
              <a:t>の実行</a:t>
            </a:r>
            <a:r>
              <a:rPr lang="en-US" altLang="ja-JP" sz="4000" dirty="0" smtClean="0"/>
              <a:t/>
            </a:r>
            <a:br>
              <a:rPr lang="en-US" altLang="ja-JP" sz="4000" dirty="0" smtClean="0"/>
            </a:br>
            <a:r>
              <a:rPr lang="ja-JP" altLang="en-US" sz="4000" dirty="0"/>
              <a:t>モータ</a:t>
            </a:r>
            <a:r>
              <a:rPr lang="ja-JP" altLang="en-US" sz="4000" dirty="0" smtClean="0"/>
              <a:t>ーの動作確認</a:t>
            </a:r>
            <a:endParaRPr kumimoji="1" lang="ja-JP" altLang="en-US" sz="3600" dirty="0"/>
          </a:p>
        </p:txBody>
      </p:sp>
      <p:sp>
        <p:nvSpPr>
          <p:cNvPr id="3" name="コンテンツ プレースホルダー 2"/>
          <p:cNvSpPr>
            <a:spLocks noGrp="1"/>
          </p:cNvSpPr>
          <p:nvPr>
            <p:ph idx="1"/>
          </p:nvPr>
        </p:nvSpPr>
        <p:spPr>
          <a:xfrm>
            <a:off x="628650" y="1825624"/>
            <a:ext cx="7886700" cy="4800363"/>
          </a:xfrm>
        </p:spPr>
        <p:txBody>
          <a:bodyPr>
            <a:normAutofit fontScale="92500" lnSpcReduction="10000"/>
          </a:bodyPr>
          <a:lstStyle/>
          <a:p>
            <a:r>
              <a:rPr lang="ja-JP" altLang="en-US" dirty="0" smtClean="0"/>
              <a:t>モータの動作</a:t>
            </a:r>
            <a:r>
              <a:rPr lang="ja-JP" altLang="en-US" dirty="0" smtClean="0"/>
              <a:t>確認フロー</a:t>
            </a:r>
            <a:endParaRPr lang="en-US" altLang="ja-JP" dirty="0" smtClean="0"/>
          </a:p>
          <a:p>
            <a:pPr marL="914400" lvl="1" indent="-457200">
              <a:buFont typeface="+mj-lt"/>
              <a:buAutoNum type="arabicPeriod"/>
            </a:pPr>
            <a:r>
              <a:rPr lang="en-US" altLang="ja-JP" dirty="0" smtClean="0"/>
              <a:t>(</a:t>
            </a:r>
            <a:r>
              <a:rPr lang="ja-JP" altLang="en-US" dirty="0" smtClean="0"/>
              <a:t>距離の測定をしたままの状態から継続で良いです</a:t>
            </a:r>
            <a:r>
              <a:rPr lang="en-US" altLang="ja-JP" dirty="0" smtClean="0"/>
              <a:t>)</a:t>
            </a:r>
            <a:endParaRPr lang="en-US" altLang="ja-JP" dirty="0" smtClean="0"/>
          </a:p>
          <a:p>
            <a:pPr marL="914400" lvl="1" indent="-457200">
              <a:buFont typeface="+mj-lt"/>
              <a:buAutoNum type="arabicPeriod"/>
            </a:pPr>
            <a:r>
              <a:rPr lang="ja-JP" altLang="en-US" dirty="0" smtClean="0"/>
              <a:t>コンピュータモジュールを</a:t>
            </a:r>
            <a:r>
              <a:rPr lang="en-US" altLang="ja-JP" dirty="0" err="1" smtClean="0"/>
              <a:t>RumiCar</a:t>
            </a:r>
            <a:r>
              <a:rPr lang="ja-JP" altLang="en-US" dirty="0" smtClean="0"/>
              <a:t>車体から取り外します</a:t>
            </a:r>
            <a:endParaRPr lang="en-US" altLang="ja-JP" dirty="0" smtClean="0"/>
          </a:p>
          <a:p>
            <a:pPr marL="914400" lvl="1" indent="-457200">
              <a:buFont typeface="+mj-lt"/>
              <a:buAutoNum type="arabicPeriod"/>
            </a:pPr>
            <a:r>
              <a:rPr lang="ja-JP" altLang="en-US" dirty="0" smtClean="0"/>
              <a:t>コンピュータモジュールから</a:t>
            </a:r>
            <a:r>
              <a:rPr lang="en-US" altLang="ja-JP" dirty="0" smtClean="0"/>
              <a:t>USB</a:t>
            </a:r>
            <a:r>
              <a:rPr lang="ja-JP" altLang="en-US" dirty="0" smtClean="0"/>
              <a:t>ケーブルを取り外します</a:t>
            </a:r>
            <a:endParaRPr lang="en-US" altLang="ja-JP" dirty="0" smtClean="0"/>
          </a:p>
          <a:p>
            <a:pPr marL="914400" lvl="1" indent="-457200">
              <a:buFont typeface="+mj-lt"/>
              <a:buAutoNum type="arabicPeriod"/>
            </a:pPr>
            <a:r>
              <a:rPr lang="ja-JP" altLang="en-US" dirty="0" smtClean="0"/>
              <a:t>コンピュータモジュールを</a:t>
            </a:r>
            <a:r>
              <a:rPr lang="en-US" altLang="ja-JP" dirty="0" err="1" smtClean="0"/>
              <a:t>RumICar</a:t>
            </a:r>
            <a:r>
              <a:rPr lang="ja-JP" altLang="en-US" dirty="0" smtClean="0"/>
              <a:t>車体に取り付けます</a:t>
            </a:r>
            <a:endParaRPr lang="en-US" altLang="ja-JP" dirty="0" smtClean="0"/>
          </a:p>
          <a:p>
            <a:pPr marL="914400" lvl="1" indent="-457200">
              <a:buFont typeface="+mj-lt"/>
              <a:buAutoNum type="arabicPeriod"/>
            </a:pPr>
            <a:r>
              <a:rPr lang="en-US" altLang="ja-JP" dirty="0" err="1" smtClean="0">
                <a:solidFill>
                  <a:schemeClr val="accent1"/>
                </a:solidFill>
              </a:rPr>
              <a:t>RumiCar</a:t>
            </a:r>
            <a:r>
              <a:rPr lang="ja-JP" altLang="en-US" dirty="0" smtClean="0">
                <a:solidFill>
                  <a:schemeClr val="accent1"/>
                </a:solidFill>
              </a:rPr>
              <a:t>を手に持ったまま</a:t>
            </a:r>
            <a:r>
              <a:rPr lang="en-US" altLang="ja-JP" dirty="0" err="1" smtClean="0"/>
              <a:t>RumiCar</a:t>
            </a:r>
            <a:r>
              <a:rPr lang="ja-JP" altLang="en-US" dirty="0" smtClean="0"/>
              <a:t>の</a:t>
            </a:r>
            <a:r>
              <a:rPr lang="ja-JP" altLang="en-US" dirty="0"/>
              <a:t>電源</a:t>
            </a:r>
            <a:r>
              <a:rPr lang="ja-JP" altLang="en-US" dirty="0" smtClean="0"/>
              <a:t>をオンにします</a:t>
            </a:r>
            <a:endParaRPr lang="en-US" altLang="ja-JP" dirty="0" smtClean="0"/>
          </a:p>
          <a:p>
            <a:pPr marL="914400" lvl="1" indent="-457200">
              <a:buFont typeface="+mj-lt"/>
              <a:buAutoNum type="arabicPeriod"/>
            </a:pPr>
            <a:r>
              <a:rPr lang="ja-JP" altLang="en-US" dirty="0"/>
              <a:t>ハンドル</a:t>
            </a:r>
            <a:r>
              <a:rPr lang="ja-JP" altLang="en-US" dirty="0" smtClean="0"/>
              <a:t>が、まず右に曲がり、次に左に曲がって、最後に中央に戻ります</a:t>
            </a:r>
            <a:endParaRPr lang="en-US" altLang="ja-JP" dirty="0" smtClean="0"/>
          </a:p>
          <a:p>
            <a:pPr marL="914400" lvl="1" indent="-457200">
              <a:buFont typeface="+mj-lt"/>
              <a:buAutoNum type="arabicPeriod"/>
            </a:pPr>
            <a:r>
              <a:rPr lang="ja-JP" altLang="en-US" dirty="0"/>
              <a:t>後輪</a:t>
            </a:r>
            <a:r>
              <a:rPr lang="ja-JP" altLang="en-US" dirty="0" smtClean="0"/>
              <a:t>が、まず前進方向に回転し、次に後進方向に回転して、最後に停止します</a:t>
            </a:r>
            <a:endParaRPr lang="en-US" altLang="ja-JP" dirty="0" smtClean="0"/>
          </a:p>
          <a:p>
            <a:pPr marL="914400" lvl="1" indent="-457200">
              <a:buFont typeface="+mj-lt"/>
              <a:buAutoNum type="arabicPeriod"/>
            </a:pPr>
            <a:r>
              <a:rPr lang="ja-JP" altLang="en-US" dirty="0"/>
              <a:t>ハンドル</a:t>
            </a:r>
            <a:r>
              <a:rPr lang="ja-JP" altLang="en-US" dirty="0" smtClean="0"/>
              <a:t>と後輪が上記のように動作すれば正常です</a:t>
            </a:r>
            <a:endParaRPr lang="en-US" altLang="ja-JP" dirty="0" smtClean="0"/>
          </a:p>
          <a:p>
            <a:pPr marL="914400" lvl="1" indent="-457200">
              <a:buFont typeface="+mj-lt"/>
              <a:buAutoNum type="arabicPeriod"/>
            </a:pPr>
            <a:endParaRPr lang="en-US" altLang="ja-JP" dirty="0" smtClean="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12"/>
          </p:nvPr>
        </p:nvSpPr>
        <p:spPr/>
        <p:txBody>
          <a:bodyPr/>
          <a:lstStyle/>
          <a:p>
            <a:fld id="{62A3A438-31BB-4355-9FEB-C9E435D3536B}" type="slidenum">
              <a:rPr kumimoji="1" lang="ja-JP" altLang="en-US" smtClean="0"/>
              <a:t>18</a:t>
            </a:fld>
            <a:endParaRPr kumimoji="1" lang="ja-JP" altLang="en-US"/>
          </a:p>
        </p:txBody>
      </p:sp>
    </p:spTree>
    <p:extLst>
      <p:ext uri="{BB962C8B-B14F-4D97-AF65-F5344CB8AC3E}">
        <p14:creationId xmlns:p14="http://schemas.microsoft.com/office/powerpoint/2010/main" val="609634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normAutofit/>
          </a:bodyPr>
          <a:lstStyle/>
          <a:p>
            <a:pPr algn="ctr"/>
            <a:r>
              <a:rPr lang="ja-JP" altLang="en-US" dirty="0" smtClean="0"/>
              <a:t>確認事項</a:t>
            </a:r>
            <a:endParaRPr kumimoji="1" lang="ja-JP" altLang="en-US" sz="4000" dirty="0"/>
          </a:p>
        </p:txBody>
      </p:sp>
      <p:sp>
        <p:nvSpPr>
          <p:cNvPr id="3" name="コンテンツ プレースホルダー 2"/>
          <p:cNvSpPr>
            <a:spLocks noGrp="1"/>
          </p:cNvSpPr>
          <p:nvPr>
            <p:ph idx="1"/>
          </p:nvPr>
        </p:nvSpPr>
        <p:spPr>
          <a:xfrm>
            <a:off x="628650" y="1825624"/>
            <a:ext cx="7886700" cy="4001969"/>
          </a:xfrm>
        </p:spPr>
        <p:txBody>
          <a:bodyPr>
            <a:normAutofit fontScale="92500" lnSpcReduction="10000"/>
          </a:bodyPr>
          <a:lstStyle/>
          <a:p>
            <a:r>
              <a:rPr lang="ja-JP" altLang="en-US" dirty="0" smtClean="0"/>
              <a:t>このプログラムは</a:t>
            </a:r>
            <a:r>
              <a:rPr lang="en-US" altLang="ja-JP" dirty="0" err="1" smtClean="0"/>
              <a:t>RumiCar</a:t>
            </a:r>
            <a:r>
              <a:rPr lang="ja-JP" altLang="en-US" dirty="0" smtClean="0"/>
              <a:t>とコンピュータモジュールの各部の接続が正常かどうか確認するものです</a:t>
            </a:r>
            <a:endParaRPr lang="en-US" altLang="ja-JP" dirty="0" smtClean="0"/>
          </a:p>
          <a:p>
            <a:r>
              <a:rPr lang="ja-JP" altLang="en-US" dirty="0" smtClean="0"/>
              <a:t>まず、</a:t>
            </a:r>
            <a:r>
              <a:rPr lang="en-US" altLang="ja-JP" dirty="0" smtClean="0"/>
              <a:t>3</a:t>
            </a:r>
            <a:r>
              <a:rPr lang="ja-JP" altLang="en-US" dirty="0" smtClean="0"/>
              <a:t>基の</a:t>
            </a:r>
            <a:r>
              <a:rPr lang="en-US" altLang="ja-JP" dirty="0" smtClean="0"/>
              <a:t>VL53L0X</a:t>
            </a:r>
            <a:r>
              <a:rPr lang="ja-JP" altLang="en-US" dirty="0" smtClean="0"/>
              <a:t>測距モジュールの測距データを表示させ確認することにより測距モジュールの接続が正常であることを確認します</a:t>
            </a:r>
            <a:endParaRPr lang="en-US" altLang="ja-JP" dirty="0" smtClean="0"/>
          </a:p>
          <a:p>
            <a:r>
              <a:rPr lang="ja-JP" altLang="en-US" dirty="0" smtClean="0"/>
              <a:t>次にハンドルと後輪を回転させてモータ関係の接続が正常であることを確認します</a:t>
            </a:r>
            <a:endParaRPr lang="en-US" altLang="ja-JP" dirty="0" smtClean="0"/>
          </a:p>
          <a:p>
            <a:r>
              <a:rPr lang="ja-JP" altLang="en-US" dirty="0" smtClean="0"/>
              <a:t>これらの動作が上手く動かない場合は、はんだ付けが間違っている、上手くついていない、など、どこかに不具合がありますので、接続を確認して修理や修正します。</a:t>
            </a:r>
            <a:endParaRPr lang="en-US" altLang="ja-JP"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19</a:t>
            </a:fld>
            <a:endParaRPr kumimoji="1" lang="ja-JP" altLang="en-US"/>
          </a:p>
        </p:txBody>
      </p:sp>
    </p:spTree>
    <p:extLst>
      <p:ext uri="{BB962C8B-B14F-4D97-AF65-F5344CB8AC3E}">
        <p14:creationId xmlns:p14="http://schemas.microsoft.com/office/powerpoint/2010/main" val="73768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2"/>
            <a:tile tx="0" ty="0" sx="100000" sy="100000" flip="none" algn="tl"/>
          </a:blipFill>
        </p:spPr>
        <p:txBody>
          <a:bodyPr/>
          <a:lstStyle/>
          <a:p>
            <a:pPr algn="ctr"/>
            <a:r>
              <a:rPr lang="ja-JP" altLang="en-US" dirty="0"/>
              <a:t>準備</a:t>
            </a:r>
            <a:endParaRPr kumimoji="1" lang="ja-JP" altLang="en-US" dirty="0"/>
          </a:p>
        </p:txBody>
      </p:sp>
      <p:sp>
        <p:nvSpPr>
          <p:cNvPr id="3" name="テキスト プレースホルダー 2"/>
          <p:cNvSpPr>
            <a:spLocks noGrp="1"/>
          </p:cNvSpPr>
          <p:nvPr>
            <p:ph type="body" idx="1"/>
          </p:nvPr>
        </p:nvSpPr>
        <p:spPr/>
        <p:txBody>
          <a:bodyPr/>
          <a:lstStyle/>
          <a:p>
            <a:pPr algn="ctr"/>
            <a:r>
              <a:rPr lang="ja-JP" altLang="en-US" dirty="0"/>
              <a:t>注意点、必要なもの、準備</a:t>
            </a:r>
            <a:endParaRPr kumimoji="1" lang="ja-JP" altLang="en-US"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12"/>
          </p:nvPr>
        </p:nvSpPr>
        <p:spPr/>
        <p:txBody>
          <a:bodyPr/>
          <a:lstStyle/>
          <a:p>
            <a:fld id="{62A3A438-31BB-4355-9FEB-C9E435D3536B}" type="slidenum">
              <a:rPr kumimoji="1" lang="ja-JP" altLang="en-US" smtClean="0"/>
              <a:t>2</a:t>
            </a:fld>
            <a:endParaRPr kumimoji="1" lang="ja-JP" altLang="en-US"/>
          </a:p>
        </p:txBody>
      </p:sp>
    </p:spTree>
    <p:extLst>
      <p:ext uri="{BB962C8B-B14F-4D97-AF65-F5344CB8AC3E}">
        <p14:creationId xmlns:p14="http://schemas.microsoft.com/office/powerpoint/2010/main" val="180587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a:t>ケーブルの抜き差し注意点</a:t>
            </a:r>
            <a:endParaRPr kumimoji="1" lang="ja-JP" altLang="en-US" dirty="0"/>
          </a:p>
        </p:txBody>
      </p:sp>
      <p:sp>
        <p:nvSpPr>
          <p:cNvPr id="3" name="コンテンツ プレースホルダー 2"/>
          <p:cNvSpPr>
            <a:spLocks noGrp="1"/>
          </p:cNvSpPr>
          <p:nvPr>
            <p:ph idx="1"/>
          </p:nvPr>
        </p:nvSpPr>
        <p:spPr>
          <a:xfrm>
            <a:off x="628650" y="1825624"/>
            <a:ext cx="7886700" cy="4038281"/>
          </a:xfrm>
        </p:spPr>
        <p:txBody>
          <a:bodyPr>
            <a:normAutofit lnSpcReduction="10000"/>
          </a:bodyPr>
          <a:lstStyle/>
          <a:p>
            <a:r>
              <a:rPr lang="ja-JP" altLang="en-US" dirty="0"/>
              <a:t>まず、コンピュータモジュールに</a:t>
            </a:r>
            <a:r>
              <a:rPr lang="en-US" altLang="ja-JP" dirty="0"/>
              <a:t>USB</a:t>
            </a:r>
            <a:r>
              <a:rPr lang="ja-JP" altLang="en-US" dirty="0"/>
              <a:t>ケーブルを接続する</a:t>
            </a:r>
            <a:endParaRPr lang="en-US" altLang="ja-JP" dirty="0"/>
          </a:p>
          <a:p>
            <a:r>
              <a:rPr lang="ja-JP" altLang="en-US" dirty="0"/>
              <a:t>それから、コンピュータモジュール</a:t>
            </a:r>
            <a:r>
              <a:rPr lang="en-US" altLang="ja-JP" dirty="0"/>
              <a:t>(</a:t>
            </a:r>
            <a:r>
              <a:rPr lang="ja-JP" altLang="en-US" dirty="0"/>
              <a:t>以下</a:t>
            </a:r>
            <a:r>
              <a:rPr lang="en-US" altLang="ja-JP" dirty="0"/>
              <a:t>CM</a:t>
            </a:r>
            <a:r>
              <a:rPr lang="ja-JP" altLang="en-US" dirty="0"/>
              <a:t>と呼びます</a:t>
            </a:r>
            <a:r>
              <a:rPr lang="en-US" altLang="ja-JP" dirty="0"/>
              <a:t>)</a:t>
            </a:r>
            <a:r>
              <a:rPr lang="ja-JP" altLang="en-US" dirty="0"/>
              <a:t>を車体に接続する</a:t>
            </a:r>
            <a:endParaRPr kumimoji="1" lang="en-US" altLang="ja-JP" dirty="0"/>
          </a:p>
          <a:p>
            <a:r>
              <a:rPr lang="ja-JP" altLang="en-US" dirty="0">
                <a:solidFill>
                  <a:srgbClr val="FF0000"/>
                </a:solidFill>
              </a:rPr>
              <a:t>注意！</a:t>
            </a:r>
            <a:r>
              <a:rPr lang="ja-JP" altLang="en-US" dirty="0"/>
              <a:t>車体に</a:t>
            </a:r>
            <a:r>
              <a:rPr lang="en-US" altLang="ja-JP" dirty="0"/>
              <a:t>CM</a:t>
            </a:r>
            <a:r>
              <a:rPr lang="ja-JP" altLang="en-US" dirty="0"/>
              <a:t>を装着した状態でコンピュータモジュールに</a:t>
            </a:r>
            <a:r>
              <a:rPr lang="en-US" altLang="ja-JP" dirty="0"/>
              <a:t>USB</a:t>
            </a:r>
            <a:r>
              <a:rPr lang="ja-JP" altLang="en-US" dirty="0"/>
              <a:t>ケーブルを</a:t>
            </a:r>
            <a:r>
              <a:rPr lang="ja-JP" altLang="en-US" dirty="0">
                <a:solidFill>
                  <a:srgbClr val="FF0000"/>
                </a:solidFill>
              </a:rPr>
              <a:t>接続しないこと</a:t>
            </a:r>
            <a:endParaRPr lang="en-US" altLang="ja-JP" dirty="0">
              <a:solidFill>
                <a:srgbClr val="FF0000"/>
              </a:solidFill>
            </a:endParaRPr>
          </a:p>
          <a:p>
            <a:r>
              <a:rPr kumimoji="1" lang="ja-JP" altLang="en-US" dirty="0">
                <a:solidFill>
                  <a:srgbClr val="FF0000"/>
                </a:solidFill>
              </a:rPr>
              <a:t>車体に</a:t>
            </a:r>
            <a:r>
              <a:rPr lang="en-US" altLang="ja-JP" dirty="0">
                <a:solidFill>
                  <a:srgbClr val="FF0000"/>
                </a:solidFill>
              </a:rPr>
              <a:t>CM</a:t>
            </a:r>
            <a:r>
              <a:rPr kumimoji="1" lang="ja-JP" altLang="en-US" dirty="0">
                <a:solidFill>
                  <a:srgbClr val="FF0000"/>
                </a:solidFill>
              </a:rPr>
              <a:t>を装着したまま</a:t>
            </a:r>
            <a:r>
              <a:rPr kumimoji="1" lang="en-US" altLang="ja-JP" dirty="0">
                <a:solidFill>
                  <a:srgbClr val="FF0000"/>
                </a:solidFill>
              </a:rPr>
              <a:t>USB</a:t>
            </a:r>
            <a:r>
              <a:rPr kumimoji="1" lang="ja-JP" altLang="en-US" dirty="0">
                <a:solidFill>
                  <a:srgbClr val="FF0000"/>
                </a:solidFill>
              </a:rPr>
              <a:t>ケーブルを抜かないこと</a:t>
            </a:r>
            <a:endParaRPr kumimoji="1" lang="en-US" altLang="ja-JP" dirty="0">
              <a:solidFill>
                <a:srgbClr val="FF0000"/>
              </a:solidFill>
            </a:endParaRPr>
          </a:p>
          <a:p>
            <a:r>
              <a:rPr lang="en-US" altLang="ja-JP" dirty="0"/>
              <a:t>CM</a:t>
            </a:r>
            <a:r>
              <a:rPr lang="ja-JP" altLang="en-US" dirty="0"/>
              <a:t>コネクタ部分に過度な力が加わり破損の原因になります</a:t>
            </a:r>
            <a:endParaRPr kumimoji="1" lang="en-US" altLang="ja-JP"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12"/>
          </p:nvPr>
        </p:nvSpPr>
        <p:spPr/>
        <p:txBody>
          <a:bodyPr/>
          <a:lstStyle/>
          <a:p>
            <a:fld id="{62A3A438-31BB-4355-9FEB-C9E435D3536B}" type="slidenum">
              <a:rPr kumimoji="1" lang="ja-JP" altLang="en-US" smtClean="0"/>
              <a:t>3</a:t>
            </a:fld>
            <a:endParaRPr kumimoji="1" lang="ja-JP" altLang="en-US"/>
          </a:p>
        </p:txBody>
      </p:sp>
    </p:spTree>
    <p:extLst>
      <p:ext uri="{BB962C8B-B14F-4D97-AF65-F5344CB8AC3E}">
        <p14:creationId xmlns:p14="http://schemas.microsoft.com/office/powerpoint/2010/main" val="3272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a:t>ケーブルの抜き差し注意点</a:t>
            </a:r>
            <a:endParaRPr kumimoji="1" lang="ja-JP" altLang="en-US"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12"/>
          </p:nvPr>
        </p:nvSpPr>
        <p:spPr>
          <a:xfrm>
            <a:off x="6457950" y="6356351"/>
            <a:ext cx="2057400" cy="365125"/>
          </a:xfrm>
        </p:spPr>
        <p:txBody>
          <a:bodyPr/>
          <a:lstStyle/>
          <a:p>
            <a:fld id="{62A3A438-31BB-4355-9FEB-C9E435D3536B}" type="slidenum">
              <a:rPr kumimoji="1" lang="ja-JP" altLang="en-US" smtClean="0"/>
              <a:t>4</a:t>
            </a:fld>
            <a:endParaRPr kumimoji="1" lang="ja-JP" altLang="en-US"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6350" y="3406113"/>
            <a:ext cx="2336261" cy="1752196"/>
          </a:xfrm>
          <a:prstGeom prst="rect">
            <a:avLst/>
          </a:prstGeom>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2375044" y="3426212"/>
            <a:ext cx="2323284" cy="1742463"/>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5936474" y="3408278"/>
            <a:ext cx="2976664" cy="2232498"/>
          </a:xfrm>
          <a:prstGeom prst="rect">
            <a:avLst/>
          </a:prstGeom>
        </p:spPr>
      </p:pic>
      <p:sp>
        <p:nvSpPr>
          <p:cNvPr id="10" name="右矢印 9"/>
          <p:cNvSpPr/>
          <p:nvPr/>
        </p:nvSpPr>
        <p:spPr>
          <a:xfrm>
            <a:off x="2193055" y="4039895"/>
            <a:ext cx="359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ドーナツ 10"/>
          <p:cNvSpPr/>
          <p:nvPr/>
        </p:nvSpPr>
        <p:spPr>
          <a:xfrm>
            <a:off x="1881697" y="1953546"/>
            <a:ext cx="914400" cy="914400"/>
          </a:xfrm>
          <a:prstGeom prst="don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乗算 12"/>
          <p:cNvSpPr/>
          <p:nvPr/>
        </p:nvSpPr>
        <p:spPr>
          <a:xfrm>
            <a:off x="6803890" y="1923371"/>
            <a:ext cx="1190422" cy="114782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p:cNvSpPr txBox="1"/>
          <p:nvPr/>
        </p:nvSpPr>
        <p:spPr>
          <a:xfrm>
            <a:off x="81884" y="5639569"/>
            <a:ext cx="6114197" cy="646331"/>
          </a:xfrm>
          <a:prstGeom prst="rect">
            <a:avLst/>
          </a:prstGeom>
          <a:noFill/>
          <a:ln>
            <a:solidFill>
              <a:schemeClr val="accent1"/>
            </a:solidFill>
          </a:ln>
        </p:spPr>
        <p:txBody>
          <a:bodyPr wrap="square" rtlCol="0">
            <a:spAutoFit/>
          </a:bodyPr>
          <a:lstStyle/>
          <a:p>
            <a:r>
              <a:rPr kumimoji="1" lang="ja-JP" altLang="en-US" dirty="0" smtClean="0">
                <a:solidFill>
                  <a:srgbClr val="FF0000"/>
                </a:solidFill>
              </a:rPr>
              <a:t>コンピュータモジュールを</a:t>
            </a:r>
            <a:r>
              <a:rPr kumimoji="1" lang="en-US" altLang="ja-JP" dirty="0" err="1" smtClean="0">
                <a:solidFill>
                  <a:srgbClr val="FF0000"/>
                </a:solidFill>
              </a:rPr>
              <a:t>RumiCar</a:t>
            </a:r>
            <a:r>
              <a:rPr kumimoji="1" lang="ja-JP" altLang="en-US" dirty="0" smtClean="0">
                <a:solidFill>
                  <a:srgbClr val="FF0000"/>
                </a:solidFill>
              </a:rPr>
              <a:t>車体につけたまま</a:t>
            </a:r>
            <a:r>
              <a:rPr kumimoji="1" lang="en-US" altLang="ja-JP" dirty="0" smtClean="0">
                <a:solidFill>
                  <a:srgbClr val="FF0000"/>
                </a:solidFill>
              </a:rPr>
              <a:t>USB</a:t>
            </a:r>
            <a:r>
              <a:rPr kumimoji="1" lang="ja-JP" altLang="en-US" dirty="0" smtClean="0">
                <a:solidFill>
                  <a:srgbClr val="FF0000"/>
                </a:solidFill>
              </a:rPr>
              <a:t>ケーブルの抜き差しをしない！</a:t>
            </a:r>
            <a:endParaRPr kumimoji="1" lang="ja-JP" altLang="en-US" dirty="0">
              <a:solidFill>
                <a:srgbClr val="FF0000"/>
              </a:solidFill>
            </a:endParaRPr>
          </a:p>
        </p:txBody>
      </p:sp>
    </p:spTree>
    <p:extLst>
      <p:ext uri="{BB962C8B-B14F-4D97-AF65-F5344CB8AC3E}">
        <p14:creationId xmlns:p14="http://schemas.microsoft.com/office/powerpoint/2010/main" val="234292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a:t>コンピュータ制御へ設定</a:t>
            </a:r>
            <a:endParaRPr kumimoji="1" lang="ja-JP" altLang="en-US"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5" name="スライド番号プレースホルダー 4"/>
          <p:cNvSpPr>
            <a:spLocks noGrp="1"/>
          </p:cNvSpPr>
          <p:nvPr>
            <p:ph type="sldNum" sz="quarter" idx="12"/>
          </p:nvPr>
        </p:nvSpPr>
        <p:spPr>
          <a:xfrm>
            <a:off x="6457950" y="6356351"/>
            <a:ext cx="2057400" cy="365125"/>
          </a:xfrm>
        </p:spPr>
        <p:txBody>
          <a:bodyPr/>
          <a:lstStyle/>
          <a:p>
            <a:fld id="{62A3A438-31BB-4355-9FEB-C9E435D3536B}" type="slidenum">
              <a:rPr kumimoji="1" lang="ja-JP" altLang="en-US" smtClean="0"/>
              <a:t>5</a:t>
            </a:fld>
            <a:endParaRPr kumimoji="1" lang="ja-JP" altLang="en-US"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9854" y="2523373"/>
            <a:ext cx="4150360" cy="3112771"/>
          </a:xfrm>
          <a:prstGeom prst="rect">
            <a:avLst/>
          </a:prstGeom>
        </p:spPr>
      </p:pic>
      <p:sp>
        <p:nvSpPr>
          <p:cNvPr id="6" name="楕円 5"/>
          <p:cNvSpPr/>
          <p:nvPr/>
        </p:nvSpPr>
        <p:spPr>
          <a:xfrm>
            <a:off x="1403916" y="5081955"/>
            <a:ext cx="1562236" cy="543588"/>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884689" y="2004578"/>
            <a:ext cx="4630661" cy="2862322"/>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kumimoji="1" lang="ja-JP" altLang="en-US" dirty="0"/>
              <a:t>（一部のモデルのみ）</a:t>
            </a:r>
            <a:endParaRPr kumimoji="1" lang="en-US" altLang="ja-JP" dirty="0"/>
          </a:p>
          <a:p>
            <a:pPr marL="285750" indent="-285750">
              <a:buFont typeface="Arial" panose="020B0604020202020204" pitchFamily="34" charset="0"/>
              <a:buChar char="•"/>
            </a:pPr>
            <a:r>
              <a:rPr kumimoji="1" lang="ja-JP" altLang="en-US" dirty="0"/>
              <a:t>マニュアル制御とコンピュータ制御の切り替えスイッチ好きモデルは切り替えスイッチを</a:t>
            </a:r>
            <a:r>
              <a:rPr kumimoji="1" lang="ja-JP" altLang="en-US" dirty="0">
                <a:solidFill>
                  <a:schemeClr val="accent1"/>
                </a:solidFill>
              </a:rPr>
              <a:t>右側</a:t>
            </a:r>
            <a:r>
              <a:rPr kumimoji="1" lang="ja-JP" altLang="en-US" dirty="0"/>
              <a:t>へ切り替えます</a:t>
            </a:r>
            <a:endParaRPr kumimoji="1" lang="en-US" altLang="ja-JP" dirty="0"/>
          </a:p>
          <a:p>
            <a:pPr marL="285750" indent="-285750">
              <a:buFont typeface="Arial" panose="020B0604020202020204" pitchFamily="34" charset="0"/>
              <a:buChar char="•"/>
            </a:pPr>
            <a:r>
              <a:rPr kumimoji="1" lang="ja-JP" altLang="en-US" dirty="0"/>
              <a:t>右側がコンピュータ制御側です</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右側にすると</a:t>
            </a:r>
            <a:r>
              <a:rPr kumimoji="1" lang="en-US" altLang="ja-JP" dirty="0"/>
              <a:t>CM</a:t>
            </a:r>
            <a:r>
              <a:rPr kumimoji="1" lang="ja-JP" altLang="en-US" dirty="0"/>
              <a:t>（</a:t>
            </a:r>
            <a:r>
              <a:rPr kumimoji="1" lang="en-US" altLang="ja-JP" dirty="0"/>
              <a:t>Arduino</a:t>
            </a:r>
            <a:r>
              <a:rPr kumimoji="1" lang="ja-JP" altLang="en-US" dirty="0"/>
              <a:t>や</a:t>
            </a:r>
            <a:r>
              <a:rPr kumimoji="1" lang="en-US" altLang="ja-JP" dirty="0"/>
              <a:t>ESP32</a:t>
            </a:r>
            <a:r>
              <a:rPr kumimoji="1" lang="ja-JP" altLang="en-US" dirty="0"/>
              <a:t>）からの命令で走ります</a:t>
            </a:r>
            <a:endParaRPr kumimoji="1" lang="en-US" altLang="ja-JP" dirty="0"/>
          </a:p>
          <a:p>
            <a:pPr marL="285750" indent="-285750">
              <a:buFont typeface="Arial" panose="020B0604020202020204" pitchFamily="34" charset="0"/>
              <a:buChar char="•"/>
            </a:pPr>
            <a:r>
              <a:rPr kumimoji="1" lang="ja-JP" altLang="en-US" dirty="0"/>
              <a:t>（左側にするとラジコンで操作できるようになります）</a:t>
            </a:r>
          </a:p>
        </p:txBody>
      </p:sp>
      <p:sp>
        <p:nvSpPr>
          <p:cNvPr id="10" name="右矢印 9"/>
          <p:cNvSpPr/>
          <p:nvPr/>
        </p:nvSpPr>
        <p:spPr>
          <a:xfrm>
            <a:off x="520132" y="4910995"/>
            <a:ext cx="775268" cy="885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546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a:t>必要なもの</a:t>
            </a:r>
            <a:endParaRPr kumimoji="1" lang="ja-JP" altLang="en-US" dirty="0"/>
          </a:p>
        </p:txBody>
      </p:sp>
      <p:sp>
        <p:nvSpPr>
          <p:cNvPr id="3" name="コンテンツ プレースホルダー 2"/>
          <p:cNvSpPr>
            <a:spLocks noGrp="1"/>
          </p:cNvSpPr>
          <p:nvPr>
            <p:ph idx="1"/>
          </p:nvPr>
        </p:nvSpPr>
        <p:spPr>
          <a:xfrm>
            <a:off x="628650" y="1931157"/>
            <a:ext cx="7886700" cy="1646097"/>
          </a:xfrm>
        </p:spPr>
        <p:txBody>
          <a:bodyPr>
            <a:normAutofit fontScale="77500" lnSpcReduction="20000"/>
          </a:bodyPr>
          <a:lstStyle/>
          <a:p>
            <a:r>
              <a:rPr lang="ja-JP" altLang="en-US" dirty="0" smtClean="0"/>
              <a:t>単四乾電池</a:t>
            </a:r>
            <a:r>
              <a:rPr lang="en-US" altLang="ja-JP" dirty="0" smtClean="0"/>
              <a:t>3</a:t>
            </a:r>
            <a:r>
              <a:rPr lang="ja-JP" altLang="en-US" dirty="0" smtClean="0"/>
              <a:t>本</a:t>
            </a:r>
            <a:endParaRPr lang="en-US" altLang="ja-JP" dirty="0" smtClean="0"/>
          </a:p>
          <a:p>
            <a:r>
              <a:rPr lang="ja-JP" altLang="en-US" dirty="0" smtClean="0"/>
              <a:t>ミニ</a:t>
            </a:r>
            <a:r>
              <a:rPr lang="en-US" altLang="ja-JP" dirty="0" smtClean="0"/>
              <a:t>USB</a:t>
            </a:r>
            <a:r>
              <a:rPr lang="ja-JP" altLang="en-US" dirty="0" smtClean="0"/>
              <a:t>ケーブル</a:t>
            </a:r>
            <a:r>
              <a:rPr lang="en-US" altLang="ja-JP" dirty="0" smtClean="0"/>
              <a:t>(</a:t>
            </a:r>
            <a:r>
              <a:rPr lang="ja-JP" altLang="en-US" dirty="0" smtClean="0"/>
              <a:t>タイプ</a:t>
            </a:r>
            <a:r>
              <a:rPr lang="en-US" altLang="ja-JP" dirty="0" smtClean="0"/>
              <a:t>A)</a:t>
            </a:r>
          </a:p>
          <a:p>
            <a:r>
              <a:rPr lang="en-US" altLang="ja-JP" dirty="0" smtClean="0"/>
              <a:t>Arduino</a:t>
            </a:r>
            <a:r>
              <a:rPr lang="ja-JP" altLang="en-US" dirty="0" smtClean="0"/>
              <a:t> </a:t>
            </a:r>
            <a:r>
              <a:rPr lang="en-US" altLang="ja-JP" dirty="0"/>
              <a:t>IDE</a:t>
            </a:r>
          </a:p>
          <a:p>
            <a:r>
              <a:rPr lang="en-US" altLang="ja-JP" dirty="0"/>
              <a:t>VL53L0X</a:t>
            </a:r>
            <a:r>
              <a:rPr lang="ja-JP" altLang="en-US" dirty="0"/>
              <a:t>ライブラリ（</a:t>
            </a:r>
            <a:r>
              <a:rPr lang="en-US" altLang="ja-JP" dirty="0"/>
              <a:t>by </a:t>
            </a:r>
            <a:r>
              <a:rPr lang="en-US" altLang="ja-JP" dirty="0" err="1"/>
              <a:t>Pololu</a:t>
            </a:r>
            <a:r>
              <a:rPr lang="ja-JP" altLang="en-US" dirty="0"/>
              <a:t>）がインストールされていること</a:t>
            </a:r>
            <a:endParaRPr kumimoji="1" lang="en-US" altLang="ja-JP" dirty="0"/>
          </a:p>
        </p:txBody>
      </p:sp>
      <p:pic>
        <p:nvPicPr>
          <p:cNvPr id="4" name="図 3"/>
          <p:cNvPicPr>
            <a:picLocks noChangeAspect="1"/>
          </p:cNvPicPr>
          <p:nvPr/>
        </p:nvPicPr>
        <p:blipFill>
          <a:blip r:embed="rId4"/>
          <a:stretch>
            <a:fillRect/>
          </a:stretch>
        </p:blipFill>
        <p:spPr>
          <a:xfrm>
            <a:off x="2200233" y="3425230"/>
            <a:ext cx="6315117" cy="3296246"/>
          </a:xfrm>
          <a:prstGeom prst="rect">
            <a:avLst/>
          </a:prstGeom>
          <a:ln>
            <a:solidFill>
              <a:schemeClr val="accent1">
                <a:shade val="50000"/>
              </a:schemeClr>
            </a:solidFill>
          </a:ln>
        </p:spPr>
      </p:pic>
      <p:sp>
        <p:nvSpPr>
          <p:cNvPr id="5" name="下矢印 4"/>
          <p:cNvSpPr/>
          <p:nvPr/>
        </p:nvSpPr>
        <p:spPr>
          <a:xfrm rot="16200000">
            <a:off x="1324245" y="53123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7" name="スライド番号プレースホルダー 6"/>
          <p:cNvSpPr>
            <a:spLocks noGrp="1"/>
          </p:cNvSpPr>
          <p:nvPr>
            <p:ph type="sldNum" sz="quarter" idx="12"/>
          </p:nvPr>
        </p:nvSpPr>
        <p:spPr/>
        <p:txBody>
          <a:bodyPr/>
          <a:lstStyle/>
          <a:p>
            <a:fld id="{62A3A438-31BB-4355-9FEB-C9E435D3536B}" type="slidenum">
              <a:rPr kumimoji="1" lang="ja-JP" altLang="en-US" smtClean="0"/>
              <a:t>6</a:t>
            </a:fld>
            <a:endParaRPr kumimoji="1" lang="ja-JP" altLang="en-US"/>
          </a:p>
        </p:txBody>
      </p:sp>
    </p:spTree>
    <p:extLst>
      <p:ext uri="{BB962C8B-B14F-4D97-AF65-F5344CB8AC3E}">
        <p14:creationId xmlns:p14="http://schemas.microsoft.com/office/powerpoint/2010/main" val="162134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ja-JP" altLang="en-US" dirty="0" smtClean="0"/>
              <a:t>デバイスと</a:t>
            </a:r>
            <a:r>
              <a:rPr lang="en-US" altLang="ja-JP" dirty="0" smtClean="0"/>
              <a:t>COM</a:t>
            </a:r>
            <a:r>
              <a:rPr lang="ja-JP" altLang="en-US" dirty="0"/>
              <a:t>ポートの</a:t>
            </a:r>
            <a:r>
              <a:rPr lang="ja-JP" altLang="en-US" dirty="0" smtClean="0"/>
              <a:t>確認</a:t>
            </a:r>
            <a:endParaRPr kumimoji="1" lang="ja-JP" altLang="en-US" dirty="0"/>
          </a:p>
        </p:txBody>
      </p:sp>
      <p:sp>
        <p:nvSpPr>
          <p:cNvPr id="3" name="コンテンツ プレースホルダー 2"/>
          <p:cNvSpPr>
            <a:spLocks noGrp="1"/>
          </p:cNvSpPr>
          <p:nvPr>
            <p:ph idx="1"/>
          </p:nvPr>
        </p:nvSpPr>
        <p:spPr>
          <a:xfrm>
            <a:off x="628650" y="1825624"/>
            <a:ext cx="8349980" cy="2627700"/>
          </a:xfrm>
        </p:spPr>
        <p:txBody>
          <a:bodyPr>
            <a:normAutofit lnSpcReduction="10000"/>
          </a:bodyPr>
          <a:lstStyle/>
          <a:p>
            <a:r>
              <a:rPr lang="en-US" altLang="ja-JP" dirty="0" err="1"/>
              <a:t>RumiCar</a:t>
            </a:r>
            <a:r>
              <a:rPr lang="ja-JP" altLang="en-US" dirty="0"/>
              <a:t>の</a:t>
            </a:r>
            <a:r>
              <a:rPr lang="ja-JP" altLang="en-US" dirty="0" smtClean="0"/>
              <a:t>コンピュータモジュールの場合は標準のデバイスは</a:t>
            </a:r>
            <a:r>
              <a:rPr lang="en-US" altLang="ja-JP" dirty="0" smtClean="0"/>
              <a:t>CH340</a:t>
            </a:r>
            <a:r>
              <a:rPr lang="ja-JP" altLang="en-US" dirty="0" smtClean="0"/>
              <a:t>と表示されますが、自作やその他の</a:t>
            </a:r>
            <a:r>
              <a:rPr lang="en-US" altLang="ja-JP" dirty="0" smtClean="0"/>
              <a:t>Arduino</a:t>
            </a:r>
            <a:r>
              <a:rPr lang="ja-JP" altLang="en-US" dirty="0" smtClean="0"/>
              <a:t>場合は別なデバイス名になる可能性がありますのでその時は注意してデバイスを探してください</a:t>
            </a:r>
            <a:endParaRPr lang="en-US" altLang="ja-JP" dirty="0" smtClean="0"/>
          </a:p>
          <a:p>
            <a:r>
              <a:rPr kumimoji="1" lang="ja-JP" altLang="en-US" dirty="0" smtClean="0"/>
              <a:t>以降も同様ですので必要に応じてご自分のデバイス名に読み替えて作業してください</a:t>
            </a:r>
            <a:endParaRPr kumimoji="1" lang="en-US" altLang="ja-JP" dirty="0"/>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7</a:t>
            </a:fld>
            <a:endParaRPr kumimoji="1" lang="ja-JP" altLang="en-US"/>
          </a:p>
        </p:txBody>
      </p:sp>
    </p:spTree>
    <p:extLst>
      <p:ext uri="{BB962C8B-B14F-4D97-AF65-F5344CB8AC3E}">
        <p14:creationId xmlns:p14="http://schemas.microsoft.com/office/powerpoint/2010/main" val="221290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en-US" altLang="ja-JP" dirty="0"/>
              <a:t>COM</a:t>
            </a:r>
            <a:r>
              <a:rPr lang="ja-JP" altLang="en-US" dirty="0"/>
              <a:t>ポートの確認</a:t>
            </a:r>
            <a:r>
              <a:rPr lang="en-US" altLang="ja-JP" dirty="0"/>
              <a:t/>
            </a:r>
            <a:br>
              <a:rPr lang="en-US" altLang="ja-JP" dirty="0"/>
            </a:br>
            <a:r>
              <a:rPr lang="ja-JP" altLang="en-US" dirty="0"/>
              <a:t>（</a:t>
            </a:r>
            <a:r>
              <a:rPr lang="en-US" altLang="ja-JP" dirty="0"/>
              <a:t>Windows</a:t>
            </a:r>
            <a:r>
              <a:rPr lang="ja-JP" altLang="en-US" dirty="0"/>
              <a:t>の場合）</a:t>
            </a:r>
            <a:endParaRPr kumimoji="1" lang="ja-JP" altLang="en-US" dirty="0"/>
          </a:p>
        </p:txBody>
      </p:sp>
      <p:sp>
        <p:nvSpPr>
          <p:cNvPr id="3" name="コンテンツ プレースホルダー 2"/>
          <p:cNvSpPr>
            <a:spLocks noGrp="1"/>
          </p:cNvSpPr>
          <p:nvPr>
            <p:ph idx="1"/>
          </p:nvPr>
        </p:nvSpPr>
        <p:spPr>
          <a:xfrm>
            <a:off x="628650" y="1825624"/>
            <a:ext cx="8349980" cy="2627700"/>
          </a:xfrm>
        </p:spPr>
        <p:txBody>
          <a:bodyPr>
            <a:normAutofit/>
          </a:bodyPr>
          <a:lstStyle/>
          <a:p>
            <a:r>
              <a:rPr lang="en-US" altLang="ja-JP" dirty="0" err="1"/>
              <a:t>RumiCar</a:t>
            </a:r>
            <a:r>
              <a:rPr lang="ja-JP" altLang="en-US" dirty="0"/>
              <a:t>のコンピュータモジュールを</a:t>
            </a:r>
            <a:r>
              <a:rPr lang="en-US" altLang="ja-JP" dirty="0"/>
              <a:t>USB</a:t>
            </a:r>
            <a:r>
              <a:rPr lang="ja-JP" altLang="en-US" dirty="0"/>
              <a:t>ケーブルでパソコンに接続する</a:t>
            </a:r>
            <a:endParaRPr lang="en-US" altLang="ja-JP" dirty="0"/>
          </a:p>
          <a:p>
            <a:r>
              <a:rPr lang="ja-JP" altLang="en-US" dirty="0"/>
              <a:t>デバイスマネージャで接続された</a:t>
            </a:r>
            <a:r>
              <a:rPr lang="en-US" altLang="ja-JP" dirty="0"/>
              <a:t>COM</a:t>
            </a:r>
            <a:r>
              <a:rPr lang="ja-JP" altLang="en-US" dirty="0"/>
              <a:t>ポート番号を確認する。</a:t>
            </a:r>
            <a:r>
              <a:rPr lang="en-US" altLang="ja-JP" dirty="0">
                <a:solidFill>
                  <a:schemeClr val="accent1"/>
                </a:solidFill>
              </a:rPr>
              <a:t>CH340</a:t>
            </a:r>
            <a:r>
              <a:rPr lang="ja-JP" altLang="en-US" dirty="0">
                <a:solidFill>
                  <a:schemeClr val="accent1"/>
                </a:solidFill>
              </a:rPr>
              <a:t>を探します（番号を覚えておくこと）</a:t>
            </a:r>
            <a:endParaRPr kumimoji="1" lang="en-US" altLang="ja-JP" dirty="0">
              <a:solidFill>
                <a:schemeClr val="accent1"/>
              </a:solidFill>
            </a:endParaRPr>
          </a:p>
        </p:txBody>
      </p:sp>
      <p:sp>
        <p:nvSpPr>
          <p:cNvPr id="5" name="下矢印 4"/>
          <p:cNvSpPr/>
          <p:nvPr/>
        </p:nvSpPr>
        <p:spPr>
          <a:xfrm rot="16200000">
            <a:off x="1927396" y="540782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8</a:t>
            </a:fld>
            <a:endParaRPr kumimoji="1" lang="ja-JP" altLang="en-US"/>
          </a:p>
        </p:txBody>
      </p:sp>
      <p:pic>
        <p:nvPicPr>
          <p:cNvPr id="7" name="図 6"/>
          <p:cNvPicPr>
            <a:picLocks noChangeAspect="1"/>
          </p:cNvPicPr>
          <p:nvPr/>
        </p:nvPicPr>
        <p:blipFill>
          <a:blip r:embed="rId4"/>
          <a:stretch>
            <a:fillRect/>
          </a:stretch>
        </p:blipFill>
        <p:spPr>
          <a:xfrm>
            <a:off x="2773829" y="3593716"/>
            <a:ext cx="4648200" cy="3190875"/>
          </a:xfrm>
          <a:prstGeom prst="rect">
            <a:avLst/>
          </a:prstGeom>
          <a:ln>
            <a:solidFill>
              <a:schemeClr val="accent1"/>
            </a:solidFill>
          </a:ln>
        </p:spPr>
      </p:pic>
      <p:sp>
        <p:nvSpPr>
          <p:cNvPr id="8" name="テキスト ボックス 7"/>
          <p:cNvSpPr txBox="1"/>
          <p:nvPr/>
        </p:nvSpPr>
        <p:spPr>
          <a:xfrm>
            <a:off x="521541" y="4177380"/>
            <a:ext cx="1703043" cy="1477328"/>
          </a:xfrm>
          <a:prstGeom prst="rect">
            <a:avLst/>
          </a:prstGeom>
          <a:noFill/>
          <a:ln>
            <a:solidFill>
              <a:schemeClr val="accent1"/>
            </a:solidFill>
          </a:ln>
        </p:spPr>
        <p:txBody>
          <a:bodyPr wrap="square" rtlCol="0">
            <a:spAutoFit/>
          </a:bodyPr>
          <a:lstStyle/>
          <a:p>
            <a:r>
              <a:rPr kumimoji="1" lang="en-US" altLang="ja-JP" dirty="0" smtClean="0">
                <a:solidFill>
                  <a:schemeClr val="accent1"/>
                </a:solidFill>
              </a:rPr>
              <a:t>Arduino </a:t>
            </a:r>
            <a:r>
              <a:rPr kumimoji="1" lang="en-US" altLang="ja-JP" dirty="0" err="1" smtClean="0">
                <a:solidFill>
                  <a:schemeClr val="accent1"/>
                </a:solidFill>
              </a:rPr>
              <a:t>nano</a:t>
            </a:r>
            <a:r>
              <a:rPr kumimoji="1" lang="ja-JP" altLang="en-US" dirty="0" smtClean="0">
                <a:solidFill>
                  <a:schemeClr val="accent1"/>
                </a:solidFill>
              </a:rPr>
              <a:t>のモデルによりデバイスの表示が異なる場合があります</a:t>
            </a:r>
            <a:endParaRPr kumimoji="1" lang="ja-JP" altLang="en-US" dirty="0">
              <a:solidFill>
                <a:schemeClr val="accent1"/>
              </a:solidFill>
            </a:endParaRPr>
          </a:p>
        </p:txBody>
      </p:sp>
    </p:spTree>
    <p:extLst>
      <p:ext uri="{BB962C8B-B14F-4D97-AF65-F5344CB8AC3E}">
        <p14:creationId xmlns:p14="http://schemas.microsoft.com/office/powerpoint/2010/main" val="70384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blipFill>
            <a:blip r:embed="rId3"/>
            <a:tile tx="0" ty="0" sx="100000" sy="100000" flip="none" algn="tl"/>
          </a:blipFill>
          <a:ln>
            <a:solidFill>
              <a:schemeClr val="accent1"/>
            </a:solidFill>
          </a:ln>
        </p:spPr>
        <p:txBody>
          <a:bodyPr/>
          <a:lstStyle/>
          <a:p>
            <a:pPr algn="ctr"/>
            <a:r>
              <a:rPr lang="en-US" altLang="ja-JP" dirty="0"/>
              <a:t>COM</a:t>
            </a:r>
            <a:r>
              <a:rPr lang="ja-JP" altLang="en-US" dirty="0"/>
              <a:t>ポートの確認</a:t>
            </a:r>
            <a:r>
              <a:rPr lang="en-US" altLang="ja-JP" dirty="0"/>
              <a:t/>
            </a:r>
            <a:br>
              <a:rPr lang="en-US" altLang="ja-JP" dirty="0"/>
            </a:br>
            <a:r>
              <a:rPr lang="ja-JP" altLang="en-US" dirty="0"/>
              <a:t>（</a:t>
            </a:r>
            <a:r>
              <a:rPr lang="en-US" altLang="ja-JP" dirty="0"/>
              <a:t>Mac</a:t>
            </a:r>
            <a:r>
              <a:rPr lang="ja-JP" altLang="en-US" dirty="0"/>
              <a:t>の場合）</a:t>
            </a:r>
            <a:endParaRPr kumimoji="1" lang="ja-JP" altLang="en-US" dirty="0"/>
          </a:p>
        </p:txBody>
      </p:sp>
      <p:sp>
        <p:nvSpPr>
          <p:cNvPr id="3" name="コンテンツ プレースホルダー 2"/>
          <p:cNvSpPr>
            <a:spLocks noGrp="1"/>
          </p:cNvSpPr>
          <p:nvPr>
            <p:ph idx="1"/>
          </p:nvPr>
        </p:nvSpPr>
        <p:spPr>
          <a:xfrm>
            <a:off x="628650" y="1825624"/>
            <a:ext cx="8349980" cy="2627700"/>
          </a:xfrm>
        </p:spPr>
        <p:txBody>
          <a:bodyPr>
            <a:normAutofit lnSpcReduction="10000"/>
          </a:bodyPr>
          <a:lstStyle/>
          <a:p>
            <a:r>
              <a:rPr lang="en-US" altLang="ja-JP" dirty="0"/>
              <a:t>Terminal</a:t>
            </a:r>
            <a:r>
              <a:rPr lang="ja-JP" altLang="en-US" dirty="0"/>
              <a:t>ソフトを起動します</a:t>
            </a:r>
            <a:endParaRPr lang="en-US" altLang="ja-JP" dirty="0"/>
          </a:p>
          <a:p>
            <a:r>
              <a:rPr lang="ja-JP" altLang="en-US" dirty="0"/>
              <a:t>コマンド</a:t>
            </a:r>
            <a:r>
              <a:rPr lang="en-US" altLang="ja-JP" dirty="0"/>
              <a:t>”ls –l /dev/</a:t>
            </a:r>
            <a:r>
              <a:rPr lang="en-US" altLang="ja-JP" dirty="0" err="1"/>
              <a:t>tty.usb</a:t>
            </a:r>
            <a:r>
              <a:rPr lang="en-US" altLang="ja-JP" dirty="0"/>
              <a:t>”</a:t>
            </a:r>
            <a:r>
              <a:rPr lang="ja-JP" altLang="en-US" dirty="0"/>
              <a:t>と入力することで接続されている</a:t>
            </a:r>
            <a:r>
              <a:rPr lang="en-US" altLang="ja-JP" dirty="0"/>
              <a:t>COM</a:t>
            </a:r>
            <a:r>
              <a:rPr lang="ja-JP" altLang="en-US" dirty="0"/>
              <a:t>ポートの一覧を表示させることができます</a:t>
            </a:r>
            <a:endParaRPr lang="en-US" altLang="ja-JP" dirty="0"/>
          </a:p>
          <a:p>
            <a:r>
              <a:rPr lang="en-US" altLang="ja-JP" dirty="0"/>
              <a:t>Arduino</a:t>
            </a:r>
            <a:r>
              <a:rPr lang="ja-JP" altLang="en-US" dirty="0"/>
              <a:t>が接続された</a:t>
            </a:r>
            <a:r>
              <a:rPr lang="en-US" altLang="ja-JP" dirty="0"/>
              <a:t>COM</a:t>
            </a:r>
            <a:r>
              <a:rPr lang="ja-JP" altLang="en-US" dirty="0"/>
              <a:t>ポート番号を確認する</a:t>
            </a:r>
            <a:r>
              <a:rPr lang="en-US" altLang="ja-JP" dirty="0">
                <a:solidFill>
                  <a:schemeClr val="accent1"/>
                </a:solidFill>
              </a:rPr>
              <a:t>CH340</a:t>
            </a:r>
            <a:r>
              <a:rPr lang="ja-JP" altLang="en-US" dirty="0">
                <a:solidFill>
                  <a:schemeClr val="accent1"/>
                </a:solidFill>
              </a:rPr>
              <a:t>を探します（番号を覚えておくこと）</a:t>
            </a:r>
            <a:endParaRPr kumimoji="1" lang="en-US" altLang="ja-JP" dirty="0">
              <a:solidFill>
                <a:schemeClr val="accent1"/>
              </a:solidFill>
            </a:endParaRPr>
          </a:p>
        </p:txBody>
      </p:sp>
      <p:sp>
        <p:nvSpPr>
          <p:cNvPr id="4" name="フッター プレースホルダー 3"/>
          <p:cNvSpPr>
            <a:spLocks noGrp="1"/>
          </p:cNvSpPr>
          <p:nvPr>
            <p:ph type="ftr" sz="quarter" idx="11"/>
          </p:nvPr>
        </p:nvSpPr>
        <p:spPr/>
        <p:txBody>
          <a:bodyPr/>
          <a:lstStyle/>
          <a:p>
            <a:r>
              <a:rPr kumimoji="1" lang="ja-JP" altLang="en-US"/>
              <a:t>製作・著作：</a:t>
            </a:r>
            <a:r>
              <a:rPr kumimoji="1" lang="en-US" altLang="ja-JP"/>
              <a:t>RumiCar</a:t>
            </a:r>
            <a:r>
              <a:rPr kumimoji="1" lang="ja-JP" altLang="en-US"/>
              <a:t>開発部</a:t>
            </a:r>
          </a:p>
        </p:txBody>
      </p:sp>
      <p:sp>
        <p:nvSpPr>
          <p:cNvPr id="6" name="スライド番号プレースホルダー 5"/>
          <p:cNvSpPr>
            <a:spLocks noGrp="1"/>
          </p:cNvSpPr>
          <p:nvPr>
            <p:ph type="sldNum" sz="quarter" idx="12"/>
          </p:nvPr>
        </p:nvSpPr>
        <p:spPr/>
        <p:txBody>
          <a:bodyPr/>
          <a:lstStyle/>
          <a:p>
            <a:fld id="{62A3A438-31BB-4355-9FEB-C9E435D3536B}" type="slidenum">
              <a:rPr kumimoji="1" lang="ja-JP" altLang="en-US" smtClean="0"/>
              <a:t>9</a:t>
            </a:fld>
            <a:endParaRPr kumimoji="1" lang="ja-JP" altLang="en-US"/>
          </a:p>
        </p:txBody>
      </p:sp>
      <p:pic>
        <p:nvPicPr>
          <p:cNvPr id="9" name="図 8"/>
          <p:cNvPicPr>
            <a:picLocks noChangeAspect="1"/>
          </p:cNvPicPr>
          <p:nvPr/>
        </p:nvPicPr>
        <p:blipFill>
          <a:blip r:embed="rId4"/>
          <a:stretch>
            <a:fillRect/>
          </a:stretch>
        </p:blipFill>
        <p:spPr>
          <a:xfrm>
            <a:off x="1309653" y="4199256"/>
            <a:ext cx="6524694" cy="2411163"/>
          </a:xfrm>
          <a:prstGeom prst="rect">
            <a:avLst/>
          </a:prstGeom>
        </p:spPr>
      </p:pic>
    </p:spTree>
    <p:extLst>
      <p:ext uri="{BB962C8B-B14F-4D97-AF65-F5344CB8AC3E}">
        <p14:creationId xmlns:p14="http://schemas.microsoft.com/office/powerpoint/2010/main" val="296395155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9587</TotalTime>
  <Words>1425</Words>
  <Application>Microsoft Office PowerPoint</Application>
  <PresentationFormat>画面に合わせる (4:3)</PresentationFormat>
  <Paragraphs>194</Paragraphs>
  <Slides>19</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游ゴシック</vt:lpstr>
      <vt:lpstr>游ゴシック Light</vt:lpstr>
      <vt:lpstr>Arial</vt:lpstr>
      <vt:lpstr>Calibri</vt:lpstr>
      <vt:lpstr>Calibri Light</vt:lpstr>
      <vt:lpstr>Office テーマ</vt:lpstr>
      <vt:lpstr>PowerPoint プレゼンテーション</vt:lpstr>
      <vt:lpstr>準備</vt:lpstr>
      <vt:lpstr>ケーブルの抜き差し注意点</vt:lpstr>
      <vt:lpstr>ケーブルの抜き差し注意点</vt:lpstr>
      <vt:lpstr>コンピュータ制御へ設定</vt:lpstr>
      <vt:lpstr>必要なもの</vt:lpstr>
      <vt:lpstr>デバイスとCOMポートの確認</vt:lpstr>
      <vt:lpstr>COMポートの確認 （Windowsの場合）</vt:lpstr>
      <vt:lpstr>COMポートの確認 （Macの場合）</vt:lpstr>
      <vt:lpstr>Arduino IDEの設定</vt:lpstr>
      <vt:lpstr>Arduino IDEの設定</vt:lpstr>
      <vt:lpstr>接続確認用プログラムの準備</vt:lpstr>
      <vt:lpstr>接続確認用プログラムの準備</vt:lpstr>
      <vt:lpstr>プログラムの実行 距離の測定確認</vt:lpstr>
      <vt:lpstr>VL53L0Xの接続の確認</vt:lpstr>
      <vt:lpstr>コンパイルと書き込み</vt:lpstr>
      <vt:lpstr>VL53L0Xの接続の確認</vt:lpstr>
      <vt:lpstr>プログラムの実行 モーターの動作確認</vt:lpstr>
      <vt:lpstr>確認事項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千葉 吉輝</dc:creator>
  <cp:lastModifiedBy>千葉 吉輝</cp:lastModifiedBy>
  <cp:revision>326</cp:revision>
  <dcterms:created xsi:type="dcterms:W3CDTF">2019-12-28T08:32:04Z</dcterms:created>
  <dcterms:modified xsi:type="dcterms:W3CDTF">2020-05-16T10:02:14Z</dcterms:modified>
</cp:coreProperties>
</file>