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267" r:id="rId5"/>
    <p:sldId id="257" r:id="rId6"/>
    <p:sldId id="268" r:id="rId7"/>
    <p:sldId id="258" r:id="rId8"/>
    <p:sldId id="259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9"/>
    <p:restoredTop sz="94607"/>
  </p:normalViewPr>
  <p:slideViewPr>
    <p:cSldViewPr snapToGrid="0" snapToObjects="1" showGuides="1">
      <p:cViewPr varScale="1">
        <p:scale>
          <a:sx n="124" d="100"/>
          <a:sy n="124" d="100"/>
        </p:scale>
        <p:origin x="240" y="168"/>
      </p:cViewPr>
      <p:guideLst>
        <p:guide orient="horz" pos="2160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8618C-CEE1-2040-9B04-1C64B6B94A3C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49FBB-21D8-384E-A579-6C1CE252A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111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ACCA-7AB6-E845-BD3A-8281684189C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8F02-306D-8749-9705-B13E36C7A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4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eiryo" charset="-128"/>
                <a:ea typeface="Meiryo" charset="-128"/>
                <a:cs typeface="Meiryo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A79A0EF7-9043-3344-A812-808247D2F1F8}" type="datetimeFigureOut">
              <a:rPr lang="ja-JP" altLang="en-US" smtClean="0"/>
              <a:pPr/>
              <a:t>2018/12/13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06BAC350-26CE-984F-9217-CFD6736E345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  <a:lvl2pPr>
              <a:defRPr>
                <a:latin typeface="Meiryo" charset="-128"/>
                <a:ea typeface="Meiryo" charset="-128"/>
                <a:cs typeface="Meiryo" charset="-128"/>
              </a:defRPr>
            </a:lvl2pPr>
            <a:lvl3pPr>
              <a:defRPr>
                <a:latin typeface="Meiryo" charset="-128"/>
                <a:ea typeface="Meiryo" charset="-128"/>
                <a:cs typeface="Meiryo" charset="-128"/>
              </a:defRPr>
            </a:lvl3pPr>
            <a:lvl4pPr>
              <a:defRPr>
                <a:latin typeface="Meiryo" charset="-128"/>
                <a:ea typeface="Meiryo" charset="-128"/>
                <a:cs typeface="Meiryo" charset="-128"/>
              </a:defRPr>
            </a:lvl4pPr>
            <a:lvl5pPr>
              <a:defRPr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A79A0EF7-9043-3344-A812-808247D2F1F8}" type="datetimeFigureOut">
              <a:rPr lang="ja-JP" altLang="en-US" smtClean="0"/>
              <a:pPr/>
              <a:t>2018/12/13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06BAC350-26CE-984F-9217-CFD6736E345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3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GitHub" TargetMode="External"/><Relationship Id="rId2" Type="http://schemas.openxmlformats.org/officeDocument/2006/relationships/hyperlink" Target="http://www.atmarkit.co.jp/ait/articles/1603/31/news026.html#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ohiroTawara/B3_seminor2018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ディープニューラルネットワーク実装編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B3 </a:t>
            </a:r>
            <a:r>
              <a:rPr lang="ja-JP" altLang="en-US" dirty="0"/>
              <a:t>勉強会</a:t>
            </a:r>
            <a:endParaRPr lang="en-US" altLang="ja-JP" dirty="0"/>
          </a:p>
          <a:p>
            <a:r>
              <a:rPr kumimoji="1" lang="en-US" altLang="ja-JP" dirty="0"/>
              <a:t>2018.12.13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実行時の注意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初回時のみ下記のコマンドにより必要なライブラリをインストールする必要があります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環境によっては他にもライブラリが必要な可能性があるので、もし下記のエラーが出たら適宜インストールしてください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35258" y="2692143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pip install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chainer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matplotlib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sklearn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numpy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pydotplus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Image </a:t>
            </a:r>
            <a:endParaRPr lang="en-US" altLang="ja-JP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50017" y="5010594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ImportError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: No module named &lt;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ライブラリ名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546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144000" cy="336269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3034145"/>
            <a:ext cx="7439891" cy="831273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62563" y="2298406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初回時のみデータセットの</a:t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ダウンロードを行う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5277723"/>
            <a:ext cx="50113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各</a:t>
            </a: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epoch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（各データを１回ずつ入力した状態）</a:t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時の学習・評価データの損失関数の値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75460" y="4052203"/>
            <a:ext cx="2000249" cy="270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151169" y="4054601"/>
            <a:ext cx="2000249" cy="2680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44019" y="4426748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各</a:t>
            </a: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epoch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時の学習・</a:t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評価データの認識精度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90514" y="346576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経過時間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716982" y="4088111"/>
            <a:ext cx="1335145" cy="22340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277091" y="4311513"/>
            <a:ext cx="798369" cy="9662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6220700" y="4153257"/>
            <a:ext cx="706573" cy="2734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2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380433" cy="1325563"/>
          </a:xfrm>
        </p:spPr>
        <p:txBody>
          <a:bodyPr/>
          <a:lstStyle/>
          <a:p>
            <a:r>
              <a:rPr kumimoji="1" lang="ja-JP" altLang="en-US" dirty="0"/>
              <a:t>プログラム</a:t>
            </a:r>
            <a:br>
              <a:rPr kumimoji="1" lang="en-US" altLang="ja-JP" dirty="0"/>
            </a:br>
            <a:r>
              <a:rPr kumimoji="1" lang="ja-JP" altLang="en-US" dirty="0"/>
              <a:t>解説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6" y="1687958"/>
            <a:ext cx="8458200" cy="4152900"/>
          </a:xfrm>
          <a:prstGeom prst="rect">
            <a:avLst/>
          </a:prstGeom>
        </p:spPr>
      </p:pic>
      <p:grpSp>
        <p:nvGrpSpPr>
          <p:cNvPr id="9" name="図形グループ 8"/>
          <p:cNvGrpSpPr/>
          <p:nvPr/>
        </p:nvGrpSpPr>
        <p:grpSpPr>
          <a:xfrm>
            <a:off x="6135733" y="60326"/>
            <a:ext cx="447796" cy="1173816"/>
            <a:chOff x="6883883" y="230190"/>
            <a:chExt cx="447796" cy="1173816"/>
          </a:xfrm>
        </p:grpSpPr>
        <p:sp>
          <p:nvSpPr>
            <p:cNvPr id="5" name="円/楕円 4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7701298" y="60326"/>
            <a:ext cx="447796" cy="1173816"/>
            <a:chOff x="6883883" y="230190"/>
            <a:chExt cx="447796" cy="1173816"/>
          </a:xfrm>
        </p:grpSpPr>
        <p:sp>
          <p:nvSpPr>
            <p:cNvPr id="11" name="円/楕円 1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6969704" y="60326"/>
            <a:ext cx="447796" cy="1173816"/>
            <a:chOff x="6883883" y="230190"/>
            <a:chExt cx="447796" cy="1173816"/>
          </a:xfrm>
        </p:grpSpPr>
        <p:sp>
          <p:nvSpPr>
            <p:cNvPr id="15" name="円/楕円 14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722076" y="1179294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/>
              <a:t>n</a:t>
            </a:r>
            <a:r>
              <a:rPr kumimoji="1" lang="en-US" altLang="ja-JP" dirty="0" err="1"/>
              <a:t>_units</a:t>
            </a:r>
            <a:br>
              <a:rPr kumimoji="1" lang="en-US" altLang="ja-JP" dirty="0"/>
            </a:br>
            <a:r>
              <a:rPr kumimoji="1" lang="en-US" altLang="ja-JP" dirty="0"/>
              <a:t>(1024)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07529" y="466575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/>
              <a:t>n_out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kumimoji="1" lang="en-US" altLang="ja-JP" dirty="0"/>
              <a:t>10)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5" idx="6"/>
            <a:endCxn id="16" idx="2"/>
          </p:cNvCxnSpPr>
          <p:nvPr/>
        </p:nvCxnSpPr>
        <p:spPr>
          <a:xfrm>
            <a:off x="6495733" y="240326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7" idx="6"/>
            <a:endCxn id="15" idx="2"/>
          </p:cNvCxnSpPr>
          <p:nvPr/>
        </p:nvCxnSpPr>
        <p:spPr>
          <a:xfrm flipV="1">
            <a:off x="6495733" y="240326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6"/>
            <a:endCxn id="15" idx="2"/>
          </p:cNvCxnSpPr>
          <p:nvPr/>
        </p:nvCxnSpPr>
        <p:spPr>
          <a:xfrm>
            <a:off x="6495733" y="240326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6"/>
            <a:endCxn id="16" idx="2"/>
          </p:cNvCxnSpPr>
          <p:nvPr/>
        </p:nvCxnSpPr>
        <p:spPr>
          <a:xfrm>
            <a:off x="6495733" y="1054142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4" idx="6"/>
          </p:cNvCxnSpPr>
          <p:nvPr/>
        </p:nvCxnSpPr>
        <p:spPr>
          <a:xfrm>
            <a:off x="7356542" y="224832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7356542" y="224832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34" idx="6"/>
          </p:cNvCxnSpPr>
          <p:nvPr/>
        </p:nvCxnSpPr>
        <p:spPr>
          <a:xfrm>
            <a:off x="7356542" y="224832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7356542" y="1038648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8307529" y="60326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481198" y="60326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246405" y="189707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input</a:t>
            </a:r>
          </a:p>
          <a:p>
            <a:pPr algn="ctr"/>
            <a:r>
              <a:rPr lang="en-US" altLang="ja-JP" dirty="0"/>
              <a:t>(756)</a:t>
            </a:r>
            <a:br>
              <a:rPr lang="en-US" altLang="ja-JP" dirty="0"/>
            </a:br>
            <a:r>
              <a:rPr lang="en-US" altLang="ja-JP" dirty="0"/>
              <a:t>(=28*28)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535227" y="4849091"/>
            <a:ext cx="262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活性化関数は</a:t>
            </a:r>
            <a:r>
              <a:rPr kumimoji="1" lang="en-US" altLang="ja-JP" dirty="0" err="1"/>
              <a:t>relu</a:t>
            </a:r>
            <a:r>
              <a:rPr kumimoji="1" lang="ja-JP" altLang="en-US" dirty="0"/>
              <a:t>を使用</a:t>
            </a:r>
          </a:p>
        </p:txBody>
      </p:sp>
      <p:grpSp>
        <p:nvGrpSpPr>
          <p:cNvPr id="40" name="図形グループ 39"/>
          <p:cNvGrpSpPr/>
          <p:nvPr/>
        </p:nvGrpSpPr>
        <p:grpSpPr>
          <a:xfrm>
            <a:off x="5274281" y="66253"/>
            <a:ext cx="447796" cy="1173816"/>
            <a:chOff x="6883883" y="230190"/>
            <a:chExt cx="447796" cy="1173816"/>
          </a:xfrm>
        </p:grpSpPr>
        <p:sp>
          <p:nvSpPr>
            <p:cNvPr id="41" name="円/楕円 4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cxnSp>
        <p:nvCxnSpPr>
          <p:cNvPr id="44" name="直線矢印コネクタ 43"/>
          <p:cNvCxnSpPr>
            <a:stCxn id="43" idx="6"/>
          </p:cNvCxnSpPr>
          <p:nvPr/>
        </p:nvCxnSpPr>
        <p:spPr>
          <a:xfrm>
            <a:off x="5634281" y="246253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5" idx="6"/>
          </p:cNvCxnSpPr>
          <p:nvPr/>
        </p:nvCxnSpPr>
        <p:spPr>
          <a:xfrm flipV="1">
            <a:off x="5634281" y="246253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3" idx="6"/>
          </p:cNvCxnSpPr>
          <p:nvPr/>
        </p:nvCxnSpPr>
        <p:spPr>
          <a:xfrm>
            <a:off x="5634281" y="246253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5" idx="6"/>
          </p:cNvCxnSpPr>
          <p:nvPr/>
        </p:nvCxnSpPr>
        <p:spPr>
          <a:xfrm>
            <a:off x="5634281" y="1060069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863259" y="1181464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/>
              <a:t>n</a:t>
            </a:r>
            <a:r>
              <a:rPr kumimoji="1" lang="en-US" altLang="ja-JP" dirty="0" err="1"/>
              <a:t>_units</a:t>
            </a:r>
            <a:br>
              <a:rPr kumimoji="1" lang="en-US" altLang="ja-JP" dirty="0"/>
            </a:br>
            <a:r>
              <a:rPr kumimoji="1" lang="en-US" altLang="ja-JP" dirty="0"/>
              <a:t>(1024)</a:t>
            </a:r>
            <a:endParaRPr kumimoji="1" lang="ja-JP" altLang="en-US" dirty="0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99" y="5218423"/>
            <a:ext cx="2312927" cy="1312141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1537855" y="4724401"/>
            <a:ext cx="2867890" cy="494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18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5692" y="350383"/>
            <a:ext cx="7886700" cy="1325563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30" name="図形グループ 29"/>
          <p:cNvGrpSpPr/>
          <p:nvPr/>
        </p:nvGrpSpPr>
        <p:grpSpPr>
          <a:xfrm>
            <a:off x="8368145" y="200647"/>
            <a:ext cx="447796" cy="1173816"/>
            <a:chOff x="6883883" y="230190"/>
            <a:chExt cx="447796" cy="1173816"/>
          </a:xfrm>
        </p:grpSpPr>
        <p:sp>
          <p:nvSpPr>
            <p:cNvPr id="31" name="円/楕円 3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sp>
        <p:nvSpPr>
          <p:cNvPr id="34" name="左右矢印 33"/>
          <p:cNvSpPr/>
          <p:nvPr/>
        </p:nvSpPr>
        <p:spPr>
          <a:xfrm>
            <a:off x="6943557" y="365877"/>
            <a:ext cx="1424588" cy="10113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/>
              <a:t>classi</a:t>
            </a:r>
            <a:r>
              <a:rPr lang="en-US" altLang="ja-JP" sz="2000" dirty="0"/>
              <a:t>-</a:t>
            </a:r>
            <a:br>
              <a:rPr lang="en-US" altLang="ja-JP" sz="2000" dirty="0"/>
            </a:br>
            <a:r>
              <a:rPr lang="en-US" altLang="ja-JP" sz="2000" dirty="0" err="1"/>
              <a:t>fier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05172" y="1451822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正解ラベル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クラスに</a:t>
            </a:r>
            <a:br>
              <a:rPr kumimoji="1" lang="en-US" altLang="ja-JP" dirty="0"/>
            </a:br>
            <a:r>
              <a:rPr kumimoji="1" lang="ja-JP" altLang="en-US" dirty="0"/>
              <a:t>対応する</a:t>
            </a:r>
            <a:br>
              <a:rPr kumimoji="1" lang="en-US" altLang="ja-JP" dirty="0"/>
            </a:br>
            <a:r>
              <a:rPr lang="ja-JP" altLang="en-US" dirty="0"/>
              <a:t>ノードのみ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となる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68" y="0"/>
            <a:ext cx="5887192" cy="6858000"/>
          </a:xfrm>
          <a:prstGeom prst="rect">
            <a:avLst/>
          </a:prstGeom>
        </p:spPr>
      </p:pic>
      <p:grpSp>
        <p:nvGrpSpPr>
          <p:cNvPr id="39" name="図形グループ 38"/>
          <p:cNvGrpSpPr/>
          <p:nvPr/>
        </p:nvGrpSpPr>
        <p:grpSpPr>
          <a:xfrm>
            <a:off x="5152040" y="200647"/>
            <a:ext cx="447796" cy="1173816"/>
            <a:chOff x="6883883" y="230190"/>
            <a:chExt cx="447796" cy="1173816"/>
          </a:xfrm>
        </p:grpSpPr>
        <p:sp>
          <p:nvSpPr>
            <p:cNvPr id="40" name="円/楕円 39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6717605" y="200647"/>
            <a:ext cx="447796" cy="1173816"/>
            <a:chOff x="6883883" y="230190"/>
            <a:chExt cx="447796" cy="1173816"/>
          </a:xfrm>
        </p:grpSpPr>
        <p:sp>
          <p:nvSpPr>
            <p:cNvPr id="44" name="円/楕円 43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5986011" y="200647"/>
            <a:ext cx="447796" cy="1173816"/>
            <a:chOff x="6883883" y="230190"/>
            <a:chExt cx="447796" cy="1173816"/>
          </a:xfrm>
        </p:grpSpPr>
        <p:sp>
          <p:nvSpPr>
            <p:cNvPr id="48" name="円/楕円 47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cxnSp>
        <p:nvCxnSpPr>
          <p:cNvPr id="51" name="直線矢印コネクタ 50"/>
          <p:cNvCxnSpPr>
            <a:stCxn id="42" idx="6"/>
            <a:endCxn id="53" idx="2"/>
          </p:cNvCxnSpPr>
          <p:nvPr/>
        </p:nvCxnSpPr>
        <p:spPr>
          <a:xfrm>
            <a:off x="5512040" y="380647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4" idx="6"/>
            <a:endCxn id="52" idx="2"/>
          </p:cNvCxnSpPr>
          <p:nvPr/>
        </p:nvCxnSpPr>
        <p:spPr>
          <a:xfrm flipV="1">
            <a:off x="5512040" y="380647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2" idx="6"/>
            <a:endCxn id="52" idx="2"/>
          </p:cNvCxnSpPr>
          <p:nvPr/>
        </p:nvCxnSpPr>
        <p:spPr>
          <a:xfrm>
            <a:off x="5512040" y="380647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6"/>
            <a:endCxn id="53" idx="2"/>
          </p:cNvCxnSpPr>
          <p:nvPr/>
        </p:nvCxnSpPr>
        <p:spPr>
          <a:xfrm>
            <a:off x="5512040" y="1194463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72849" y="365153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6372849" y="365153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372849" y="365153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372849" y="1178969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497505" y="200647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3262712" y="330028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input</a:t>
            </a:r>
          </a:p>
          <a:p>
            <a:pPr algn="ctr"/>
            <a:r>
              <a:rPr lang="en-US" altLang="ja-JP" dirty="0"/>
              <a:t>(756)</a:t>
            </a:r>
            <a:br>
              <a:rPr lang="en-US" altLang="ja-JP" dirty="0"/>
            </a:br>
            <a:r>
              <a:rPr lang="en-US" altLang="ja-JP" dirty="0"/>
              <a:t>(=28*28)</a:t>
            </a:r>
            <a:endParaRPr kumimoji="1" lang="ja-JP" altLang="en-US" dirty="0"/>
          </a:p>
        </p:txBody>
      </p:sp>
      <p:grpSp>
        <p:nvGrpSpPr>
          <p:cNvPr id="61" name="図形グループ 60"/>
          <p:cNvGrpSpPr/>
          <p:nvPr/>
        </p:nvGrpSpPr>
        <p:grpSpPr>
          <a:xfrm>
            <a:off x="4290588" y="206574"/>
            <a:ext cx="447796" cy="1173816"/>
            <a:chOff x="6883883" y="230190"/>
            <a:chExt cx="447796" cy="1173816"/>
          </a:xfrm>
        </p:grpSpPr>
        <p:sp>
          <p:nvSpPr>
            <p:cNvPr id="62" name="円/楕円 61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cxnSp>
        <p:nvCxnSpPr>
          <p:cNvPr id="65" name="直線矢印コネクタ 64"/>
          <p:cNvCxnSpPr/>
          <p:nvPr/>
        </p:nvCxnSpPr>
        <p:spPr>
          <a:xfrm>
            <a:off x="4650588" y="386574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4650588" y="386574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650588" y="386574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650588" y="1200390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513090" y="456238"/>
            <a:ext cx="2050346" cy="388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14127" y="1722295"/>
            <a:ext cx="2607020" cy="60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362453" y="19201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最適化手法の選択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13090" y="2433209"/>
            <a:ext cx="4998950" cy="1168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624526" y="30632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データセットの設定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11" y="5777923"/>
            <a:ext cx="3149600" cy="622300"/>
          </a:xfrm>
          <a:prstGeom prst="rect">
            <a:avLst/>
          </a:prstGeom>
        </p:spPr>
      </p:pic>
      <p:sp>
        <p:nvSpPr>
          <p:cNvPr id="75" name="テキスト ボックス 74"/>
          <p:cNvSpPr txBox="1"/>
          <p:nvPr/>
        </p:nvSpPr>
        <p:spPr>
          <a:xfrm>
            <a:off x="6897605" y="528210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中略</a:t>
            </a:r>
            <a:r>
              <a:rPr lang="mr-IN" altLang="ja-JP" b="1" dirty="0"/>
              <a:t>…</a:t>
            </a:r>
            <a:endParaRPr kumimoji="1" lang="ja-JP" altLang="en-US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539444" y="64002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学習の実行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ニューラルネットワークの</a:t>
            </a:r>
            <a:br>
              <a:rPr lang="en-US" altLang="ja-JP" dirty="0"/>
            </a:br>
            <a:r>
              <a:rPr lang="ja-JP" altLang="en-US" dirty="0"/>
              <a:t>実装方法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ニューラルネットワークを実装するためには様々な要素技術を実装しなければならない</a:t>
            </a:r>
            <a:endParaRPr lang="en-US" altLang="ja-JP" dirty="0"/>
          </a:p>
          <a:p>
            <a:pPr lvl="1"/>
            <a:r>
              <a:rPr lang="ja-JP" altLang="en-US" dirty="0"/>
              <a:t>例．ネットワーク構造（層間の接続や損失関数）、関数微分（バックプロゲーション）、最適化手法（最急降下法など），学習データ構造</a:t>
            </a:r>
            <a:endParaRPr lang="en-US" altLang="ja-JP" dirty="0"/>
          </a:p>
          <a:p>
            <a:r>
              <a:rPr lang="ja-JP" altLang="en-US" dirty="0"/>
              <a:t>これら</a:t>
            </a:r>
            <a:r>
              <a:rPr kumimoji="1" lang="ja-JP" altLang="en-US" dirty="0"/>
              <a:t>実装を簡単に構築するためのライブラリが数多く出ている</a:t>
            </a:r>
            <a:endParaRPr kumimoji="1" lang="en-US" altLang="ja-JP" dirty="0"/>
          </a:p>
          <a:p>
            <a:r>
              <a:rPr lang="ja-JP" altLang="en-US" dirty="0"/>
              <a:t>殆どのライブラリは</a:t>
            </a:r>
            <a:r>
              <a:rPr lang="ja-JP" altLang="en-US" b="1" dirty="0">
                <a:solidFill>
                  <a:srgbClr val="FF0000"/>
                </a:solidFill>
              </a:rPr>
              <a:t>各層のテンプレート</a:t>
            </a:r>
            <a:r>
              <a:rPr lang="ja-JP" altLang="en-US" dirty="0"/>
              <a:t>や</a:t>
            </a:r>
            <a:r>
              <a:rPr lang="ja-JP" altLang="en-US" b="1" dirty="0">
                <a:solidFill>
                  <a:srgbClr val="FF0000"/>
                </a:solidFill>
              </a:rPr>
              <a:t>自動微分機能</a:t>
            </a:r>
            <a:r>
              <a:rPr lang="ja-JP" altLang="en-US" dirty="0"/>
              <a:t>、</a:t>
            </a:r>
            <a:r>
              <a:rPr lang="ja-JP" altLang="en-US" b="1" dirty="0">
                <a:solidFill>
                  <a:srgbClr val="FF0000"/>
                </a:solidFill>
              </a:rPr>
              <a:t>最適化機能</a:t>
            </a:r>
            <a:r>
              <a:rPr lang="ja-JP" altLang="en-US" dirty="0"/>
              <a:t>等を備え、ネットワーク構造とデータを与えるだけで自動的に最適化してくれる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2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代表的なニューラルネットワーク関係のライブラリ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/>
              <a:t>Chainer</a:t>
            </a:r>
            <a:r>
              <a:rPr lang="ja-JP" altLang="en-US" dirty="0"/>
              <a:t>（</a:t>
            </a:r>
            <a:r>
              <a:rPr lang="en-US" altLang="ja-JP" dirty="0"/>
              <a:t>PFN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 err="1"/>
              <a:t>Tensorflow</a:t>
            </a:r>
            <a:r>
              <a:rPr lang="ja-JP" altLang="en-US" dirty="0"/>
              <a:t>（</a:t>
            </a:r>
            <a:r>
              <a:rPr lang="en-US" altLang="ja-JP" dirty="0"/>
              <a:t>Google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 err="1"/>
              <a:t>Keras</a:t>
            </a:r>
            <a:r>
              <a:rPr lang="ja-JP" altLang="en-US" dirty="0"/>
              <a:t>（</a:t>
            </a:r>
            <a:r>
              <a:rPr lang="en-US" altLang="ja-JP" dirty="0"/>
              <a:t>Google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CNTK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py</a:t>
            </a:r>
            <a:r>
              <a:rPr lang="en-US" altLang="ja-JP" dirty="0"/>
              <a:t>)Torch</a:t>
            </a:r>
            <a:r>
              <a:rPr lang="ja-JP" altLang="en-US" dirty="0"/>
              <a:t>（</a:t>
            </a:r>
            <a:r>
              <a:rPr lang="en-US" altLang="ja-JP" dirty="0"/>
              <a:t>Facebook)</a:t>
            </a:r>
          </a:p>
          <a:p>
            <a:r>
              <a:rPr lang="en-US" altLang="ja-JP" dirty="0" err="1"/>
              <a:t>Theano</a:t>
            </a:r>
            <a:r>
              <a:rPr lang="ja-JP" altLang="en-US" dirty="0"/>
              <a:t>（モントリオール大学）</a:t>
            </a:r>
            <a:endParaRPr lang="en-US" altLang="ja-JP" dirty="0"/>
          </a:p>
          <a:p>
            <a:pPr lvl="1"/>
            <a:r>
              <a:rPr lang="ja-JP" altLang="en-US" dirty="0"/>
              <a:t>注）ほとんどのライブラリは</a:t>
            </a:r>
            <a:r>
              <a:rPr lang="en-US" altLang="ja-JP" dirty="0"/>
              <a:t>python</a:t>
            </a:r>
            <a:r>
              <a:rPr lang="ja-JP" altLang="en-US" dirty="0"/>
              <a:t>のインタフェースを持っている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/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chainer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 dirty="0"/>
              <a:t>を用いて手書き文字の認識を行ってみます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23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88F15-9C4C-BD45-83CC-281066F6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Collaboratory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5CB20E-926D-624A-BF2D-962DBD0F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/>
              <a:t>が提供するクラウド上の</a:t>
            </a:r>
            <a:r>
              <a:rPr kumimoji="1" lang="en-US" altLang="ja-JP" dirty="0"/>
              <a:t>GPU</a:t>
            </a:r>
            <a:r>
              <a:rPr kumimoji="1" lang="ja-JP" altLang="en-US"/>
              <a:t>付き仮想環境</a:t>
            </a:r>
            <a:r>
              <a:rPr kumimoji="1" lang="ja-JP" altLang="en-US" dirty="0"/>
              <a:t>　</a:t>
            </a:r>
            <a:r>
              <a:rPr lang="en-US" altLang="ja-JP" dirty="0"/>
              <a:t>https://</a:t>
            </a:r>
            <a:r>
              <a:rPr lang="en-US" altLang="ja-JP" dirty="0" err="1"/>
              <a:t>colab.research.google.com</a:t>
            </a:r>
            <a:r>
              <a:rPr lang="en-US" altLang="ja-JP" dirty="0"/>
              <a:t>/</a:t>
            </a:r>
          </a:p>
          <a:p>
            <a:endParaRPr lang="en-US" altLang="ja-JP" dirty="0"/>
          </a:p>
          <a:p>
            <a:r>
              <a:rPr lang="en-US" altLang="ja-JP" dirty="0"/>
              <a:t>12</a:t>
            </a:r>
            <a:r>
              <a:rPr lang="ja-JP" altLang="en-US"/>
              <a:t>時間ごとに仮想環境がリセットされるなど制限はあるが，</a:t>
            </a:r>
            <a:r>
              <a:rPr kumimoji="1" lang="ja-JP" altLang="en-US" b="1">
                <a:solidFill>
                  <a:srgbClr val="FF0000"/>
                </a:solidFill>
              </a:rPr>
              <a:t>無料</a:t>
            </a:r>
            <a:r>
              <a:rPr kumimoji="1" lang="ja-JP" altLang="en-US"/>
              <a:t>で使用できる</a:t>
            </a:r>
            <a:endParaRPr kumimoji="1" lang="en-US" altLang="ja-JP" dirty="0"/>
          </a:p>
          <a:p>
            <a:pPr lvl="1"/>
            <a:r>
              <a:rPr lang="ja-JP" altLang="en-US"/>
              <a:t>リセットルールも</a:t>
            </a:r>
            <a:r>
              <a:rPr lang="en-US" altLang="ja-JP" dirty="0"/>
              <a:t> google drive </a:t>
            </a:r>
            <a:r>
              <a:rPr lang="ja-JP" altLang="en-US"/>
              <a:t>と併用すればある程度回避できる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今回の演習も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ja-JP" altLang="en-US"/>
              <a:t>上で行います</a:t>
            </a:r>
          </a:p>
        </p:txBody>
      </p:sp>
    </p:spTree>
    <p:extLst>
      <p:ext uri="{BB962C8B-B14F-4D97-AF65-F5344CB8AC3E}">
        <p14:creationId xmlns:p14="http://schemas.microsoft.com/office/powerpoint/2010/main" val="400873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7951" y="365126"/>
            <a:ext cx="8217399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 </a:t>
            </a:r>
            <a:r>
              <a:rPr kumimoji="1" lang="ja-JP" altLang="en-US"/>
              <a:t>のインストール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ローカルで実験したい場合のみ）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6518" y="3429000"/>
            <a:ext cx="8138832" cy="2384892"/>
          </a:xfrm>
        </p:spPr>
        <p:txBody>
          <a:bodyPr/>
          <a:lstStyle/>
          <a:p>
            <a:r>
              <a:rPr lang="en-US" altLang="ja-JP" dirty="0"/>
              <a:t>B3</a:t>
            </a:r>
            <a:r>
              <a:rPr lang="ja-JP" altLang="en-US" dirty="0"/>
              <a:t>ゼミではサンプルプログラムや課題の配布に利用する</a:t>
            </a:r>
            <a:endParaRPr kumimoji="1" lang="en-US" altLang="ja-JP" dirty="0"/>
          </a:p>
          <a:p>
            <a:r>
              <a:rPr lang="ja-JP" altLang="en-US" dirty="0"/>
              <a:t>インストール方法は下記等参照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http://www.atmarkit.co.jp/ait/articles/1603/31/news026.html#01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64776" y="1846729"/>
            <a:ext cx="7950574" cy="1057836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GitHub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（ギットハブ）はソフトウェア開発プロジェクトのための</a:t>
            </a:r>
            <a:b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共有ウェブサービスであり、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バージョン管理システムを使用する。</a:t>
            </a:r>
            <a:b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</a:br>
            <a:r>
              <a:rPr lang="ja-JP" altLang="en-US" sz="2000" u="sng" dirty="0">
                <a:latin typeface="MS PGothic" charset="-128"/>
                <a:ea typeface="MS PGothic" charset="-128"/>
                <a:cs typeface="MS PGothic" charset="-128"/>
                <a:hlinkClick r:id="rId3"/>
              </a:rPr>
              <a:t>ウィキペディア</a:t>
            </a:r>
            <a:endParaRPr kumimoji="1" lang="ja-JP" altLang="en-US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45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F2DD9-3C0D-0641-AFAB-F2C308E9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から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</a:t>
            </a:r>
            <a:r>
              <a:rPr kumimoji="1" lang="ja-JP" altLang="en-US"/>
              <a:t>ファイルをインポート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6F914C-0D70-B545-8D6E-CDA59F44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6584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NaohiroTawara</a:t>
            </a:r>
            <a:r>
              <a:rPr lang="en-US" altLang="ja-JP" dirty="0"/>
              <a:t>/B3_seminor2018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38847-11FC-404A-B317-104CC5A2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154872"/>
            <a:ext cx="6385560" cy="44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5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4859" y="365126"/>
            <a:ext cx="8334281" cy="1325563"/>
          </a:xfrm>
        </p:spPr>
        <p:txBody>
          <a:bodyPr/>
          <a:lstStyle/>
          <a:p>
            <a:r>
              <a:rPr kumimoji="1" lang="ja-JP" altLang="en-US"/>
              <a:t>サンプルプログラム配布ページ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8425703" cy="4351338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https://github.com/NaohiroTawara/B3_seminor2018.git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Git</a:t>
            </a:r>
            <a:r>
              <a:rPr lang="ja-JP" altLang="en-US" dirty="0"/>
              <a:t>を使えば下記でまとめてダウンロードできます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96713" y="3810000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clone https://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github.com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/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NaohiroTawara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/B3_seminor </a:t>
            </a:r>
          </a:p>
        </p:txBody>
      </p:sp>
    </p:spTree>
    <p:extLst>
      <p:ext uri="{BB962C8B-B14F-4D97-AF65-F5344CB8AC3E}">
        <p14:creationId xmlns:p14="http://schemas.microsoft.com/office/powerpoint/2010/main" val="772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532" y="333871"/>
            <a:ext cx="8716139" cy="1325563"/>
          </a:xfrm>
        </p:spPr>
        <p:txBody>
          <a:bodyPr/>
          <a:lstStyle/>
          <a:p>
            <a:r>
              <a:rPr lang="ja-JP" altLang="en-US" dirty="0"/>
              <a:t>課題（結果の提出は求めません）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サンプルプログラムを回して手書き数字認識用ニューラルネットワークを構築してみよう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作成したニューラルネットワークを可視化してみよう</a:t>
            </a:r>
            <a:br>
              <a:rPr kumimoji="1" lang="en-US" altLang="ja-JP" dirty="0"/>
            </a:b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ニューラルネットワークの構造（</a:t>
            </a:r>
            <a:r>
              <a:rPr kumimoji="1" lang="ja-JP" altLang="en-US" b="1" dirty="0">
                <a:solidFill>
                  <a:srgbClr val="FF0000"/>
                </a:solidFill>
              </a:rPr>
              <a:t>層数やユニット数</a:t>
            </a:r>
            <a:r>
              <a:rPr lang="ja-JP" altLang="en-US" b="1" dirty="0">
                <a:solidFill>
                  <a:srgbClr val="FF0000"/>
                </a:solidFill>
              </a:rPr>
              <a:t>、ミニバッチサイズなど</a:t>
            </a:r>
            <a:r>
              <a:rPr kumimoji="1" lang="ja-JP" altLang="en-US" dirty="0"/>
              <a:t>）を変え</a:t>
            </a:r>
            <a:r>
              <a:rPr lang="ja-JP" altLang="en-US" dirty="0"/>
              <a:t>て学習した</a:t>
            </a:r>
            <a:r>
              <a:rPr kumimoji="1" lang="ja-JP" altLang="en-US" dirty="0"/>
              <a:t>ときに結果</a:t>
            </a:r>
            <a:r>
              <a:rPr lang="ja-JP" altLang="en-US" dirty="0"/>
              <a:t>（</a:t>
            </a:r>
            <a:r>
              <a:rPr lang="ja-JP" altLang="en-US" b="1" dirty="0">
                <a:solidFill>
                  <a:srgbClr val="FF0000"/>
                </a:solidFill>
              </a:rPr>
              <a:t>認識精度や計算時間など</a:t>
            </a:r>
            <a:r>
              <a:rPr lang="ja-JP" altLang="en-US" dirty="0"/>
              <a:t>）</a:t>
            </a:r>
            <a:r>
              <a:rPr kumimoji="1" lang="ja-JP" altLang="en-US" dirty="0"/>
              <a:t>がどのように変わるか見てみよう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10720" y="2617695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python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train_mnist.py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endParaRPr lang="en-US" altLang="ja-JP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8650" y="4137352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jupyter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notebook 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analyze_mnist.ipynb</a:t>
            </a:r>
            <a:endParaRPr lang="en-US" altLang="ja-JP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4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手書き文字（</a:t>
            </a:r>
            <a:r>
              <a:rPr lang="en-US" altLang="ja-JP" dirty="0"/>
              <a:t>MNIST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0〜9</a:t>
            </a:r>
            <a:r>
              <a:rPr kumimoji="1" lang="ja-JP" altLang="en-US" dirty="0"/>
              <a:t>の手書き文字</a:t>
            </a:r>
            <a:endParaRPr kumimoji="1" lang="en-US" altLang="ja-JP" dirty="0"/>
          </a:p>
          <a:p>
            <a:r>
              <a:rPr lang="ja-JP" altLang="en-US" dirty="0"/>
              <a:t>データ数</a:t>
            </a:r>
            <a:endParaRPr lang="en-US" altLang="ja-JP" dirty="0"/>
          </a:p>
          <a:p>
            <a:pPr lvl="1"/>
            <a:r>
              <a:rPr lang="ja-JP" altLang="en-US" dirty="0"/>
              <a:t>学習用：</a:t>
            </a:r>
            <a:r>
              <a:rPr lang="en-US" altLang="ja-JP" dirty="0"/>
              <a:t>60000</a:t>
            </a:r>
            <a:r>
              <a:rPr lang="ja-JP" altLang="en-US" dirty="0"/>
              <a:t>サンプル</a:t>
            </a:r>
            <a:endParaRPr lang="en-US" altLang="ja-JP" dirty="0"/>
          </a:p>
          <a:p>
            <a:pPr lvl="1"/>
            <a:r>
              <a:rPr kumimoji="1" lang="ja-JP" altLang="en-US" dirty="0"/>
              <a:t>テスト用：</a:t>
            </a:r>
            <a:r>
              <a:rPr lang="en-US" altLang="ja-JP" dirty="0"/>
              <a:t> 10000</a:t>
            </a:r>
            <a:r>
              <a:rPr lang="ja-JP" altLang="en-US" dirty="0"/>
              <a:t>サンプル</a:t>
            </a:r>
            <a:endParaRPr lang="en-US" altLang="ja-JP" dirty="0"/>
          </a:p>
          <a:p>
            <a:r>
              <a:rPr lang="ja-JP" altLang="en-US" dirty="0"/>
              <a:t>データフォーマット</a:t>
            </a:r>
            <a:endParaRPr lang="en-US" altLang="ja-JP" dirty="0"/>
          </a:p>
          <a:p>
            <a:pPr lvl="1"/>
            <a:r>
              <a:rPr lang="en-US" altLang="ja-JP" dirty="0"/>
              <a:t>28 × 28 pixel </a:t>
            </a:r>
          </a:p>
          <a:p>
            <a:pPr lvl="1"/>
            <a:r>
              <a:rPr lang="en-US" altLang="ja-JP" dirty="0"/>
              <a:t>0-255</a:t>
            </a:r>
            <a:r>
              <a:rPr lang="ja-JP" altLang="en-US" dirty="0"/>
              <a:t>の整数値からなる</a:t>
            </a:r>
            <a:br>
              <a:rPr lang="en-US" altLang="ja-JP" dirty="0"/>
            </a:br>
            <a:r>
              <a:rPr lang="ja-JP" altLang="en-US" dirty="0"/>
              <a:t>グレイスケール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94" y="3659840"/>
            <a:ext cx="3756212" cy="28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81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422</Words>
  <Application>Microsoft Macintosh PowerPoint</Application>
  <PresentationFormat>画面に合わせる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MS PGothic</vt:lpstr>
      <vt:lpstr>Meiryo</vt:lpstr>
      <vt:lpstr>Yu Gothic</vt:lpstr>
      <vt:lpstr>Arial</vt:lpstr>
      <vt:lpstr>Calibri</vt:lpstr>
      <vt:lpstr>Calibri Light</vt:lpstr>
      <vt:lpstr>ホワイト</vt:lpstr>
      <vt:lpstr>ディープニューラルネットワーク実装編</vt:lpstr>
      <vt:lpstr>ニューラルネットワークの 実装方法</vt:lpstr>
      <vt:lpstr>代表的なニューラルネットワーク関係のライブラリ</vt:lpstr>
      <vt:lpstr>Google Collaboratory</vt:lpstr>
      <vt:lpstr>Github のインストール (ローカルで実験したい場合のみ）</vt:lpstr>
      <vt:lpstr>Githubから jupyter ファイルをインポート</vt:lpstr>
      <vt:lpstr>サンプルプログラム配布ページ</vt:lpstr>
      <vt:lpstr>課題（結果の提出は求めません）</vt:lpstr>
      <vt:lpstr>手書き文字（MNIST）</vt:lpstr>
      <vt:lpstr>実行時の注意</vt:lpstr>
      <vt:lpstr>実行例</vt:lpstr>
      <vt:lpstr>プログラム 解説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ディープニューラルネットワーク</dc:title>
  <dc:creator>tawara0903</dc:creator>
  <cp:lastModifiedBy>tawara0903</cp:lastModifiedBy>
  <cp:revision>15</cp:revision>
  <cp:lastPrinted>2018-12-13T03:34:58Z</cp:lastPrinted>
  <dcterms:created xsi:type="dcterms:W3CDTF">2017-11-15T04:37:21Z</dcterms:created>
  <dcterms:modified xsi:type="dcterms:W3CDTF">2018-12-13T03:57:55Z</dcterms:modified>
</cp:coreProperties>
</file>