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30_E93EFEAF.xml" ContentType="application/vnd.ms-powerpoint.comments+xml"/>
  <Override PartName="/ppt/notesSlides/notesSlide3.xml" ContentType="application/vnd.openxmlformats-officedocument.presentationml.notesSlide+xml"/>
  <Override PartName="/ppt/comments/modernComment_143_B16DF399.xml" ContentType="application/vnd.ms-powerpoint.comments+xml"/>
  <Override PartName="/ppt/notesSlides/notesSlide4.xml" ContentType="application/vnd.openxmlformats-officedocument.presentationml.notesSlide+xml"/>
  <Override PartName="/ppt/comments/modernComment_119_B0020A98.xml" ContentType="application/vnd.ms-powerpoint.comments+xml"/>
  <Override PartName="/ppt/notesSlides/notesSlide5.xml" ContentType="application/vnd.openxmlformats-officedocument.presentationml.notesSlide+xml"/>
  <Override PartName="/ppt/comments/modernComment_147_3571B550.xml" ContentType="application/vnd.ms-powerpoint.comments+xml"/>
  <Override PartName="/ppt/notesSlides/notesSlide6.xml" ContentType="application/vnd.openxmlformats-officedocument.presentationml.notesSlide+xml"/>
  <Override PartName="/ppt/comments/modernComment_11A_28DEA9A6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45_8642A819.xml" ContentType="application/vnd.ms-powerpoint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23" r:id="rId7"/>
    <p:sldId id="281" r:id="rId8"/>
    <p:sldId id="327" r:id="rId9"/>
    <p:sldId id="282" r:id="rId10"/>
    <p:sldId id="314" r:id="rId11"/>
    <p:sldId id="315" r:id="rId12"/>
    <p:sldId id="325" r:id="rId13"/>
    <p:sldId id="324" r:id="rId14"/>
    <p:sldId id="317" r:id="rId15"/>
    <p:sldId id="328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00CE8B1A-6795-F42C-C923-4F900D06E249}" name="Luke Kelly" initials="LK" userId="S::LKelly@ucc.ie::4cfe7461-d97b-4aca-8902-0742fb14878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D0046-BF9C-44F6-935F-12A0A4A76A35}" v="4" dt="2025-03-31T21:31:33.039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3557" autoAdjust="0"/>
  </p:normalViewPr>
  <p:slideViewPr>
    <p:cSldViewPr snapToGrid="0" snapToObjects="1">
      <p:cViewPr>
        <p:scale>
          <a:sx n="50" d="100"/>
          <a:sy n="50" d="100"/>
        </p:scale>
        <p:origin x="1284" y="25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oise Daly (Umail)" userId="f6febf8e-4d85-4f18-a033-f95137256db8" providerId="ADAL" clId="{3983CBB8-7390-4ADC-8464-6E740745C116}"/>
    <pc:docChg chg="undo custSel modSld">
      <pc:chgData name="Naoise Daly (Umail)" userId="f6febf8e-4d85-4f18-a033-f95137256db8" providerId="ADAL" clId="{3983CBB8-7390-4ADC-8464-6E740745C116}" dt="2025-04-01T20:23:21.923" v="474" actId="20577"/>
      <pc:docMkLst>
        <pc:docMk/>
      </pc:docMkLst>
      <pc:sldChg chg="addSp delSp modSp mod">
        <pc:chgData name="Naoise Daly (Umail)" userId="f6febf8e-4d85-4f18-a033-f95137256db8" providerId="ADAL" clId="{3983CBB8-7390-4ADC-8464-6E740745C116}" dt="2025-04-01T20:12:48.954" v="219" actId="1076"/>
        <pc:sldMkLst>
          <pc:docMk/>
          <pc:sldMk cId="685681062" sldId="282"/>
        </pc:sldMkLst>
        <pc:picChg chg="del">
          <ac:chgData name="Naoise Daly (Umail)" userId="f6febf8e-4d85-4f18-a033-f95137256db8" providerId="ADAL" clId="{3983CBB8-7390-4ADC-8464-6E740745C116}" dt="2025-04-01T20:12:23.859" v="210" actId="478"/>
          <ac:picMkLst>
            <pc:docMk/>
            <pc:sldMk cId="685681062" sldId="282"/>
            <ac:picMk id="5" creationId="{CDF13D0C-6F2A-B396-7693-7E56B182EF9F}"/>
          </ac:picMkLst>
        </pc:picChg>
        <pc:picChg chg="add mod">
          <ac:chgData name="Naoise Daly (Umail)" userId="f6febf8e-4d85-4f18-a033-f95137256db8" providerId="ADAL" clId="{3983CBB8-7390-4ADC-8464-6E740745C116}" dt="2025-04-01T20:12:48.954" v="219" actId="1076"/>
          <ac:picMkLst>
            <pc:docMk/>
            <pc:sldMk cId="685681062" sldId="282"/>
            <ac:picMk id="6" creationId="{58EE00A5-D23A-F4A2-AE42-5F0C7AA80648}"/>
          </ac:picMkLst>
        </pc:picChg>
      </pc:sldChg>
      <pc:sldChg chg="modSp mod modCm">
        <pc:chgData name="Naoise Daly (Umail)" userId="f6febf8e-4d85-4f18-a033-f95137256db8" providerId="ADAL" clId="{3983CBB8-7390-4ADC-8464-6E740745C116}" dt="2025-04-01T20:00:52.102" v="62" actId="20577"/>
        <pc:sldMkLst>
          <pc:docMk/>
          <pc:sldMk cId="3913219759" sldId="304"/>
        </pc:sldMkLst>
        <pc:spChg chg="mod">
          <ac:chgData name="Naoise Daly (Umail)" userId="f6febf8e-4d85-4f18-a033-f95137256db8" providerId="ADAL" clId="{3983CBB8-7390-4ADC-8464-6E740745C116}" dt="2025-04-01T20:00:52.102" v="62" actId="20577"/>
          <ac:spMkLst>
            <pc:docMk/>
            <pc:sldMk cId="3913219759" sldId="304"/>
            <ac:spMk id="3" creationId="{D4D22962-3C7F-E480-5C35-7F4860A098E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Naoise Daly (Umail)" userId="f6febf8e-4d85-4f18-a033-f95137256db8" providerId="ADAL" clId="{3983CBB8-7390-4ADC-8464-6E740745C116}" dt="2025-04-01T20:00:52.102" v="62" actId="20577"/>
              <pc2:cmMkLst xmlns:pc2="http://schemas.microsoft.com/office/powerpoint/2019/9/main/command">
                <pc:docMk/>
                <pc:sldMk cId="3913219759" sldId="304"/>
                <pc2:cmMk id="{10B7C5D6-3C39-D64A-9D8B-87E7D35D466F}"/>
              </pc2:cmMkLst>
            </pc226:cmChg>
          </p:ext>
        </pc:extLst>
      </pc:sldChg>
      <pc:sldChg chg="addSp delSp modSp mod modClrScheme modCm chgLayout">
        <pc:chgData name="Naoise Daly (Umail)" userId="f6febf8e-4d85-4f18-a033-f95137256db8" providerId="ADAL" clId="{3983CBB8-7390-4ADC-8464-6E740745C116}" dt="2025-04-01T20:23:21.923" v="474" actId="20577"/>
        <pc:sldMkLst>
          <pc:docMk/>
          <pc:sldMk cId="2252515353" sldId="325"/>
        </pc:sldMkLst>
        <pc:spChg chg="mod ord">
          <ac:chgData name="Naoise Daly (Umail)" userId="f6febf8e-4d85-4f18-a033-f95137256db8" providerId="ADAL" clId="{3983CBB8-7390-4ADC-8464-6E740745C116}" dt="2025-04-01T20:22:21.086" v="465" actId="700"/>
          <ac:spMkLst>
            <pc:docMk/>
            <pc:sldMk cId="2252515353" sldId="325"/>
            <ac:spMk id="2" creationId="{DC649DD1-FC49-4EF7-C8CF-E80035C3EB5F}"/>
          </ac:spMkLst>
        </pc:spChg>
        <pc:spChg chg="mod ord">
          <ac:chgData name="Naoise Daly (Umail)" userId="f6febf8e-4d85-4f18-a033-f95137256db8" providerId="ADAL" clId="{3983CBB8-7390-4ADC-8464-6E740745C116}" dt="2025-04-01T20:22:21.086" v="465" actId="700"/>
          <ac:spMkLst>
            <pc:docMk/>
            <pc:sldMk cId="2252515353" sldId="325"/>
            <ac:spMk id="3" creationId="{3538B535-799B-A391-16F9-446B5B9EC951}"/>
          </ac:spMkLst>
        </pc:spChg>
        <pc:spChg chg="add del mod">
          <ac:chgData name="Naoise Daly (Umail)" userId="f6febf8e-4d85-4f18-a033-f95137256db8" providerId="ADAL" clId="{3983CBB8-7390-4ADC-8464-6E740745C116}" dt="2025-04-01T20:18:48.051" v="225" actId="478"/>
          <ac:spMkLst>
            <pc:docMk/>
            <pc:sldMk cId="2252515353" sldId="325"/>
            <ac:spMk id="9" creationId="{3BDF2AE6-E7F8-9B98-3BE1-26443ECC68D2}"/>
          </ac:spMkLst>
        </pc:spChg>
        <pc:spChg chg="mod">
          <ac:chgData name="Naoise Daly (Umail)" userId="f6febf8e-4d85-4f18-a033-f95137256db8" providerId="ADAL" clId="{3983CBB8-7390-4ADC-8464-6E740745C116}" dt="2025-04-01T20:23:21.923" v="474" actId="20577"/>
          <ac:spMkLst>
            <pc:docMk/>
            <pc:sldMk cId="2252515353" sldId="325"/>
            <ac:spMk id="11" creationId="{7E982769-20C4-A9D7-44A7-D6F7830D0832}"/>
          </ac:spMkLst>
        </pc:spChg>
        <pc:spChg chg="add del mod ord">
          <ac:chgData name="Naoise Daly (Umail)" userId="f6febf8e-4d85-4f18-a033-f95137256db8" providerId="ADAL" clId="{3983CBB8-7390-4ADC-8464-6E740745C116}" dt="2025-04-01T20:22:21.086" v="465" actId="700"/>
          <ac:spMkLst>
            <pc:docMk/>
            <pc:sldMk cId="2252515353" sldId="325"/>
            <ac:spMk id="12" creationId="{A4729A25-CBA3-BE1E-DF69-760B651F7C53}"/>
          </ac:spMkLst>
        </pc:spChg>
        <pc:spChg chg="add del mod ord">
          <ac:chgData name="Naoise Daly (Umail)" userId="f6febf8e-4d85-4f18-a033-f95137256db8" providerId="ADAL" clId="{3983CBB8-7390-4ADC-8464-6E740745C116}" dt="2025-04-01T20:22:21.086" v="465" actId="700"/>
          <ac:spMkLst>
            <pc:docMk/>
            <pc:sldMk cId="2252515353" sldId="325"/>
            <ac:spMk id="13" creationId="{210498C9-1886-0B21-1208-676DF65B55A7}"/>
          </ac:spMkLst>
        </pc:spChg>
        <pc:picChg chg="add mod">
          <ac:chgData name="Naoise Daly (Umail)" userId="f6febf8e-4d85-4f18-a033-f95137256db8" providerId="ADAL" clId="{3983CBB8-7390-4ADC-8464-6E740745C116}" dt="2025-04-01T20:23:07.263" v="471" actId="1076"/>
          <ac:picMkLst>
            <pc:docMk/>
            <pc:sldMk cId="2252515353" sldId="325"/>
            <ac:picMk id="5" creationId="{969A258D-FD8C-A014-D09D-B31892FEA65F}"/>
          </ac:picMkLst>
        </pc:picChg>
        <pc:picChg chg="add mod">
          <ac:chgData name="Naoise Daly (Umail)" userId="f6febf8e-4d85-4f18-a033-f95137256db8" providerId="ADAL" clId="{3983CBB8-7390-4ADC-8464-6E740745C116}" dt="2025-04-01T20:23:01.515" v="470" actId="1076"/>
          <ac:picMkLst>
            <pc:docMk/>
            <pc:sldMk cId="2252515353" sldId="325"/>
            <ac:picMk id="7" creationId="{E8CAB631-30E5-C6E6-6441-425796054CA4}"/>
          </ac:picMkLst>
        </pc:picChg>
        <pc:picChg chg="del mod">
          <ac:chgData name="Naoise Daly (Umail)" userId="f6febf8e-4d85-4f18-a033-f95137256db8" providerId="ADAL" clId="{3983CBB8-7390-4ADC-8464-6E740745C116}" dt="2025-04-01T20:18:42.353" v="224" actId="478"/>
          <ac:picMkLst>
            <pc:docMk/>
            <pc:sldMk cId="2252515353" sldId="325"/>
            <ac:picMk id="10" creationId="{A21B1645-4B35-0526-5F4D-BAA1A8433F6F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Naoise Daly (Umail)" userId="f6febf8e-4d85-4f18-a033-f95137256db8" providerId="ADAL" clId="{3983CBB8-7390-4ADC-8464-6E740745C116}" dt="2025-04-01T20:23:21.923" v="474" actId="20577"/>
              <pc2:cmMkLst xmlns:pc2="http://schemas.microsoft.com/office/powerpoint/2019/9/main/command">
                <pc:docMk/>
                <pc:sldMk cId="2252515353" sldId="325"/>
                <pc2:cmMk id="{4E89AD32-D1FF-294B-B183-39EF51A12805}"/>
              </pc2:cmMkLst>
            </pc226:cmChg>
          </p:ext>
        </pc:extLst>
      </pc:sldChg>
      <pc:sldChg chg="addSp delSp modSp mod modClrScheme modCm chgLayout">
        <pc:chgData name="Naoise Daly (Umail)" userId="f6febf8e-4d85-4f18-a033-f95137256db8" providerId="ADAL" clId="{3983CBB8-7390-4ADC-8464-6E740745C116}" dt="2025-04-01T20:06:18.364" v="209" actId="962"/>
        <pc:sldMkLst>
          <pc:docMk/>
          <pc:sldMk cId="896644432" sldId="327"/>
        </pc:sldMkLst>
        <pc:spChg chg="mod">
          <ac:chgData name="Naoise Daly (Umail)" userId="f6febf8e-4d85-4f18-a033-f95137256db8" providerId="ADAL" clId="{3983CBB8-7390-4ADC-8464-6E740745C116}" dt="2025-04-01T20:06:07.635" v="207" actId="26606"/>
          <ac:spMkLst>
            <pc:docMk/>
            <pc:sldMk cId="896644432" sldId="327"/>
            <ac:spMk id="2" creationId="{72DD6546-3B10-C64F-1FD5-6226CC3D2DCA}"/>
          </ac:spMkLst>
        </pc:spChg>
        <pc:spChg chg="mod ord">
          <ac:chgData name="Naoise Daly (Umail)" userId="f6febf8e-4d85-4f18-a033-f95137256db8" providerId="ADAL" clId="{3983CBB8-7390-4ADC-8464-6E740745C116}" dt="2025-04-01T20:06:07.635" v="207" actId="26606"/>
          <ac:spMkLst>
            <pc:docMk/>
            <pc:sldMk cId="896644432" sldId="327"/>
            <ac:spMk id="3" creationId="{F73FE336-6A6A-4C5D-F21E-23502423C11B}"/>
          </ac:spMkLst>
        </pc:spChg>
        <pc:spChg chg="mod ord">
          <ac:chgData name="Naoise Daly (Umail)" userId="f6febf8e-4d85-4f18-a033-f95137256db8" providerId="ADAL" clId="{3983CBB8-7390-4ADC-8464-6E740745C116}" dt="2025-04-01T20:06:18.364" v="209" actId="962"/>
          <ac:spMkLst>
            <pc:docMk/>
            <pc:sldMk cId="896644432" sldId="327"/>
            <ac:spMk id="5" creationId="{AC99C39E-99F5-A9AF-8683-BC4566011A8C}"/>
          </ac:spMkLst>
        </pc:spChg>
        <pc:picChg chg="add mod ord">
          <ac:chgData name="Naoise Daly (Umail)" userId="f6febf8e-4d85-4f18-a033-f95137256db8" providerId="ADAL" clId="{3983CBB8-7390-4ADC-8464-6E740745C116}" dt="2025-04-01T20:06:18.356" v="208" actId="27614"/>
          <ac:picMkLst>
            <pc:docMk/>
            <pc:sldMk cId="896644432" sldId="327"/>
            <ac:picMk id="6" creationId="{B741441B-D144-5448-AD68-6A550949DAD5}"/>
          </ac:picMkLst>
        </pc:picChg>
        <pc:picChg chg="del">
          <ac:chgData name="Naoise Daly (Umail)" userId="f6febf8e-4d85-4f18-a033-f95137256db8" providerId="ADAL" clId="{3983CBB8-7390-4ADC-8464-6E740745C116}" dt="2025-04-01T20:03:33.085" v="63" actId="478"/>
          <ac:picMkLst>
            <pc:docMk/>
            <pc:sldMk cId="896644432" sldId="327"/>
            <ac:picMk id="8" creationId="{932DF492-7839-9AB4-FEEF-AF6891BB6A0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Naoise Daly (Umail)" userId="f6febf8e-4d85-4f18-a033-f95137256db8" providerId="ADAL" clId="{3983CBB8-7390-4ADC-8464-6E740745C116}" dt="2025-04-01T20:05:15.712" v="202" actId="20577"/>
              <pc2:cmMkLst xmlns:pc2="http://schemas.microsoft.com/office/powerpoint/2019/9/main/command">
                <pc:docMk/>
                <pc:sldMk cId="896644432" sldId="327"/>
                <pc2:cmMk id="{8F0C0F9D-88D0-464D-97A6-8CEB9F450F59}"/>
              </pc2:cmMkLst>
            </pc226:cmChg>
          </p:ext>
        </pc:extLst>
      </pc:sldChg>
    </pc:docChg>
  </pc:docChgLst>
</pc:chgInfo>
</file>

<file path=ppt/comments/modernComment_119_B0020A9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8B97055-E1E8-2547-A257-A76809D9262B}" authorId="{00CE8B1A-6795-F42C-C923-4F900D06E249}" created="2025-04-01T16:31:06.77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52923800" sldId="281"/>
      <ac:picMk id="8" creationId="{8FB52887-8494-E476-5BC3-C260EBFD5CAB}"/>
    </ac:deMkLst>
    <p188:txBody>
      <a:bodyPr/>
      <a:lstStyle/>
      <a:p>
        <a:r>
          <a:rPr lang="en-US"/>
          <a:t>Maybe mention “Bayes’ rule”</a:t>
        </a:r>
      </a:p>
    </p188:txBody>
  </p188:cm>
</p188:cmLst>
</file>

<file path=ppt/comments/modernComment_11A_28DEA9A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DB2213E-2244-064D-B45F-6A113FF23BFC}" authorId="{00CE8B1A-6795-F42C-C923-4F900D06E249}" created="2025-04-01T16:36:43.74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85681062" sldId="282"/>
      <ac:picMk id="5" creationId="{CDF13D0C-6F2A-B396-7693-7E56B182EF9F}"/>
    </ac:deMkLst>
    <p188:txBody>
      <a:bodyPr/>
      <a:lstStyle/>
      <a:p>
        <a:r>
          <a:rPr lang="en-US"/>
          <a:t>Maybe replace this by marginal distribution pi_t = pi_0 P^t and say that pi_t -&gt; pi (since you will talk later about bounding distance of the marginal distribution at time t from the stationary distribution)</a:t>
        </a:r>
      </a:p>
    </p188:txBody>
  </p188:cm>
</p188:cmLst>
</file>

<file path=ppt/comments/modernComment_130_E93EFEA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B7C5D6-3C39-D64A-9D8B-87E7D35D466F}" authorId="{00CE8B1A-6795-F42C-C923-4F900D06E249}" created="2025-04-01T16:25:43.55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13219759" sldId="304"/>
      <ac:spMk id="3" creationId="{D4D22962-3C7F-E480-5C35-7F4860A098E1}"/>
      <ac:txMk cp="63">
        <ac:context len="87" hash="1029183485"/>
      </ac:txMk>
    </ac:txMkLst>
    <p188:pos x="3929449" y="1527295"/>
    <p188:txBody>
      <a:bodyPr/>
      <a:lstStyle/>
      <a:p>
        <a:r>
          <a:rPr lang="en-US"/>
          <a:t>More standard to write Markov Chain Monte Carlo</a:t>
        </a:r>
      </a:p>
    </p188:txBody>
  </p188:cm>
</p188:cmLst>
</file>

<file path=ppt/comments/modernComment_143_B16DF39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C9ACD18-EC38-0F4E-A08A-16341639072E}" authorId="{00CE8B1A-6795-F42C-C923-4F900D06E249}" created="2025-04-01T16:26:24.91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976773017" sldId="323"/>
      <ac:spMk id="5" creationId="{9B7F683C-D19D-625B-3F91-8FE6F5A5333F}"/>
      <ac:txMk cp="169" len="1">
        <ac:context len="215" hash="925847602"/>
      </ac:txMk>
    </ac:txMkLst>
    <p188:pos x="2144886" y="1902941"/>
    <p188:txBody>
      <a:bodyPr/>
      <a:lstStyle/>
      <a:p>
        <a:r>
          <a:rPr lang="en-US"/>
          <a:t>Typo</a:t>
        </a:r>
      </a:p>
    </p188:txBody>
  </p188:cm>
  <p188:cm id="{46442FFE-B191-4E46-A903-3B3436C3FFDB}" authorId="{00CE8B1A-6795-F42C-C923-4F900D06E249}" created="2025-04-01T16:28:15.90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976773017" sldId="323"/>
      <ac:spMk id="5" creationId="{9B7F683C-D19D-625B-3F91-8FE6F5A5333F}"/>
      <ac:txMk cp="196" len="18">
        <ac:context len="215" hash="925847602"/>
      </ac:txMk>
    </ac:txMkLst>
    <p188:pos x="2466162" y="2458995"/>
    <p188:txBody>
      <a:bodyPr/>
      <a:lstStyle/>
      <a:p>
        <a:r>
          <a:rPr lang="en-US"/>
          <a:t>Maybe instead write a generative model:
X_j ~ N(theta_1, sigma^2), j = 1, 2, …, J
theta_j ~ N(mu, tau)
</a:t>
        </a:r>
      </a:p>
    </p188:txBody>
  </p188:cm>
</p188:cmLst>
</file>

<file path=ppt/comments/modernComment_145_8642A81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BBC1691-A4FC-D746-A6D2-17E83FBF07BD}" authorId="{00CE8B1A-6795-F42C-C923-4F900D06E249}" created="2025-04-01T16:33:33.41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52515353" sldId="325"/>
      <ac:picMk id="10" creationId="{A21B1645-4B35-0526-5F4D-BAA1A8433F6F}"/>
    </ac:deMkLst>
    <p188:txBody>
      <a:bodyPr/>
      <a:lstStyle/>
      <a:p>
        <a:r>
          <a:rPr lang="en-US"/>
          <a:t>Picture is cropped when I view it in Powerpoint on my Mac</a:t>
        </a:r>
      </a:p>
    </p188:txBody>
  </p188:cm>
  <p188:cm id="{4E89AD32-D1FF-294B-B183-39EF51A12805}" authorId="{00CE8B1A-6795-F42C-C923-4F900D06E249}" created="2025-04-01T16:33:44.44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52515353" sldId="325"/>
      <ac:spMk id="11" creationId="{7E982769-20C4-A9D7-44A7-D6F7830D0832}"/>
      <ac:txMk cp="46" len="24">
        <ac:context len="197" hash="1774923861"/>
      </ac:txMk>
    </ac:txMkLst>
    <p188:pos x="3212757" y="983869"/>
    <p188:txBody>
      <a:bodyPr/>
      <a:lstStyle/>
      <a:p>
        <a:r>
          <a:rPr lang="en-US"/>
          <a:t>Unfinished sentence</a:t>
        </a:r>
      </a:p>
    </p188:txBody>
  </p188:cm>
  <p188:cm id="{2C454CAE-155B-5B49-ADDF-1325D11C8034}" authorId="{00CE8B1A-6795-F42C-C923-4F900D06E249}" created="2025-04-01T16:34:34.33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52515353" sldId="325"/>
      <ac:picMk id="10" creationId="{A21B1645-4B35-0526-5F4D-BAA1A8433F6F}"/>
    </ac:deMkLst>
    <p188:txBody>
      <a:bodyPr/>
      <a:lstStyle/>
      <a:p>
        <a:r>
          <a:rPr lang="en-US"/>
          <a:t>To reduce the amount of information you could just have the first and last lines and illustrate it with a picture</a:t>
        </a:r>
      </a:p>
    </p188:txBody>
  </p188:cm>
  <p188:cm id="{F84FB97F-15BC-1741-928E-7D86EB35C1B1}" authorId="{00CE8B1A-6795-F42C-C923-4F900D06E249}" created="2025-04-01T16:35:24.91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52515353" sldId="325"/>
      <ac:spMk id="11" creationId="{7E982769-20C4-A9D7-44A7-D6F7830D0832}"/>
    </ac:deMkLst>
    <p188:txBody>
      <a:bodyPr/>
      <a:lstStyle/>
      <a:p>
        <a:r>
          <a:rPr lang="en-US"/>
          <a:t>Say something about bounding distance of marginal distribution X_t to the stationary distribution</a:t>
        </a:r>
      </a:p>
    </p188:txBody>
  </p188:cm>
</p188:cmLst>
</file>

<file path=ppt/comments/modernComment_147_3571B5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B4A74FF-51AC-E644-905D-359F3F743594}" authorId="{00CE8B1A-6795-F42C-C923-4F900D06E249}" created="2025-04-01T16:30:28.79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96644432" sldId="327"/>
      <ac:picMk id="8" creationId="{932DF492-7839-9AB4-FEEF-AF6891BB6A01}"/>
    </ac:deMkLst>
    <p188:txBody>
      <a:bodyPr/>
      <a:lstStyle/>
      <a:p>
        <a:r>
          <a:rPr lang="en-US"/>
          <a:t>Ditch the burn-in to make it simpler.</a:t>
        </a:r>
      </a:p>
    </p188:txBody>
  </p188:cm>
  <p188:cm id="{8F0C0F9D-88D0-464D-97A6-8CEB9F450F59}" authorId="{00CE8B1A-6795-F42C-C923-4F900D06E249}" created="2025-04-01T16:32:26.85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96644432" sldId="327"/>
      <ac:spMk id="5" creationId="{AC99C39E-99F5-A9AF-8683-BC4566011A8C}"/>
      <ac:txMk cp="0" len="108">
        <ac:context len="163" hash="3419557577"/>
      </ac:txMk>
    </ac:txMkLst>
    <p188:pos x="3402661" y="440172"/>
    <p188:txBody>
      <a:bodyPr/>
      <a:lstStyle/>
      <a:p>
        <a:r>
          <a:rPr lang="en-US"/>
          <a:t>Something along the lines of “Draw samples X_1, X_2, \dotsc, X_N and estimate intractable expectation E[h(X)] by …”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52CC2-0249-1A06-3C4B-A92552ECA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693B13-E94B-8BB8-F882-E94A401615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EA9615-6A16-6918-56D2-11BD74BD1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65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E55BE-63AD-A632-0F49-EA95F5B6B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BE3074-1757-9A5D-DDAA-A7C2AA3D5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4F44EE-3B71-A76C-E550-89C93CC18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39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96F8A-A58E-8F64-C929-6AF7541F9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F9337-F4B2-94D8-A3A4-1917C345F2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B7B62C-46A1-A6DD-C8A7-6E76A1AA3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3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F8736-01AC-790A-4DCF-5AEFB0E7D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679FFF-9186-D39D-E3FA-E2DB36849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3988AB-CCB0-D6D5-6AA3-932CE50A3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1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0_E93EFEAF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3_B16DF39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9_B0020A9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7_3571B55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A_28DEA9A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5_8642A81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E" noProof="0" dirty="0"/>
              <a:t>Naoise DALY</a:t>
            </a:r>
            <a:br>
              <a:rPr lang="en-IE" noProof="0" dirty="0"/>
            </a:br>
            <a:r>
              <a:rPr lang="en-IE" noProof="0" dirty="0"/>
              <a:t>Final year project</a:t>
            </a:r>
            <a:br>
              <a:rPr lang="en-IE" noProof="0" dirty="0"/>
            </a:br>
            <a:br>
              <a:rPr lang="en-IE" noProof="0" dirty="0"/>
            </a:br>
            <a:r>
              <a:rPr lang="en-IE" dirty="0"/>
              <a:t>Bayesian inference in hierarchical models</a:t>
            </a:r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83817-EBF9-AD8A-9603-72144233A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8B1E-028D-5790-4B53-12072A06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IE" noProof="0" dirty="0"/>
              <a:t>Demo coupled chains Meeting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E70C86-6EE9-F3B7-EBEA-EA0D13510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IE" noProof="0" smtClean="0"/>
              <a:pPr/>
              <a:t>10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22503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anchor="b">
            <a:normAutofit/>
          </a:bodyPr>
          <a:lstStyle/>
          <a:p>
            <a:pPr algn="ctr"/>
            <a:r>
              <a:rPr lang="en-IE" noProof="0" dirty="0"/>
              <a:t>Why</a:t>
            </a:r>
          </a:p>
        </p:txBody>
      </p:sp>
      <p:pic>
        <p:nvPicPr>
          <p:cNvPr id="9" name="Picture Placeholder 8" descr="A graph of a line graph&#10;&#10;AI-generated content may be incorrect.">
            <a:extLst>
              <a:ext uri="{FF2B5EF4-FFF2-40B4-BE49-F238E27FC236}">
                <a16:creationId xmlns:a16="http://schemas.microsoft.com/office/drawing/2014/main" id="{AA0C7C3C-BA85-B312-4E13-BEC083DBC3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/>
        </p:blipFill>
        <p:spPr>
          <a:xfrm>
            <a:off x="1867372" y="2303028"/>
            <a:ext cx="5195531" cy="3961593"/>
          </a:xfrm>
          <a:noFill/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>
            <a:normAutofit/>
          </a:bodyPr>
          <a:lstStyle/>
          <a:p>
            <a:r>
              <a:rPr lang="en-IE" noProof="0" dirty="0"/>
              <a:t>The meeting times of chains coupled with a lag with the same target distribution can be used to estimate </a:t>
            </a:r>
            <a:r>
              <a:rPr lang="en-IE" dirty="0"/>
              <a:t>distance </a:t>
            </a:r>
            <a:r>
              <a:rPr lang="en-IE"/>
              <a:t>to stationarity</a:t>
            </a:r>
            <a:endParaRPr lang="en-IE" noProof="0" dirty="0"/>
          </a:p>
          <a:p>
            <a:endParaRPr lang="en-IE" dirty="0"/>
          </a:p>
          <a:p>
            <a:r>
              <a:rPr lang="en-IE" noProof="0" dirty="0"/>
              <a:t>This quantifies how long to run a chain for in practical settings before being confident in the samples.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IE" noProof="0" smtClean="0"/>
              <a:pPr>
                <a:spcAft>
                  <a:spcPts val="600"/>
                </a:spcAft>
              </a:pPr>
              <a:t>11</a:t>
            </a:fld>
            <a:endParaRPr lang="en-IE" noProof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885C-C94B-250E-71D8-5B607910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 anchor="b">
            <a:normAutofit/>
          </a:bodyPr>
          <a:lstStyle/>
          <a:p>
            <a:r>
              <a:rPr lang="en-US" dirty="0"/>
              <a:t>how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92DE6D-3DD2-79DE-B9E3-C75D08E76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076" y="457199"/>
            <a:ext cx="6345893" cy="2078280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A1E81B-392D-E8EE-341F-2ABCE57A2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0D16F64A-337B-AD89-0C39-257DF32558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9325" y="3642567"/>
            <a:ext cx="3938749" cy="2674938"/>
          </a:xfrm>
        </p:spPr>
      </p:pic>
      <p:sp>
        <p:nvSpPr>
          <p:cNvPr id="19" name="Arrow: Up 18">
            <a:extLst>
              <a:ext uri="{FF2B5EF4-FFF2-40B4-BE49-F238E27FC236}">
                <a16:creationId xmlns:a16="http://schemas.microsoft.com/office/drawing/2014/main" id="{53E17666-1A92-60E5-7772-812DB7AECD17}"/>
              </a:ext>
            </a:extLst>
          </p:cNvPr>
          <p:cNvSpPr/>
          <p:nvPr/>
        </p:nvSpPr>
        <p:spPr>
          <a:xfrm rot="13030310">
            <a:off x="2983348" y="2533115"/>
            <a:ext cx="691116" cy="89313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0A138F6A-6913-22E2-64D8-9D88321B6461}"/>
              </a:ext>
            </a:extLst>
          </p:cNvPr>
          <p:cNvSpPr/>
          <p:nvPr/>
        </p:nvSpPr>
        <p:spPr>
          <a:xfrm rot="5400000">
            <a:off x="5599553" y="4142174"/>
            <a:ext cx="691116" cy="89313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DD4282-20DA-6F04-3CA6-054D8790790F}"/>
              </a:ext>
            </a:extLst>
          </p:cNvPr>
          <p:cNvSpPr txBox="1">
            <a:spLocks/>
          </p:cNvSpPr>
          <p:nvPr/>
        </p:nvSpPr>
        <p:spPr>
          <a:xfrm>
            <a:off x="7836195" y="4136606"/>
            <a:ext cx="1890842" cy="797694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 fontScale="8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Monte Carlo</a:t>
            </a:r>
            <a:endParaRPr lang="en-IE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3BEA6AD-7F3E-612B-776F-17DD73726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80" y="3378789"/>
            <a:ext cx="39338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0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716" y="2065145"/>
            <a:ext cx="5715000" cy="2727709"/>
          </a:xfrm>
        </p:spPr>
        <p:txBody>
          <a:bodyPr anchor="ctr"/>
          <a:lstStyle/>
          <a:p>
            <a:pPr algn="ctr"/>
            <a:r>
              <a:rPr lang="en-IE" noProof="0"/>
              <a:t>Thank </a:t>
            </a:r>
            <a:br>
              <a:rPr lang="en-IE" noProof="0"/>
            </a:br>
            <a:r>
              <a:rPr lang="en-IE" noProof="0"/>
              <a:t>you</a:t>
            </a:r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IE" noProof="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2311518"/>
          </a:xfrm>
        </p:spPr>
        <p:txBody>
          <a:bodyPr/>
          <a:lstStyle/>
          <a:p>
            <a:r>
              <a:rPr lang="en-IE" noProof="0" dirty="0"/>
              <a:t>Hierarchical models</a:t>
            </a:r>
          </a:p>
          <a:p>
            <a:r>
              <a:rPr lang="en-IE" noProof="0" dirty="0"/>
              <a:t>Bayesian inference</a:t>
            </a:r>
          </a:p>
          <a:p>
            <a:r>
              <a:rPr lang="en-IE" dirty="0"/>
              <a:t>Markov Chain Monte Carlo</a:t>
            </a:r>
            <a:endParaRPr lang="en-IE" noProof="0" dirty="0"/>
          </a:p>
          <a:p>
            <a:r>
              <a:rPr lang="en-IE" noProof="0" dirty="0"/>
              <a:t>Estimating convergence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IE" noProof="0" smtClean="0"/>
              <a:pPr/>
              <a:t>2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0A426-9E4B-4B91-B681-2DDEE4669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A5BD-601F-5CAD-3B1B-9D5DEB2E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932237" cy="152466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IE" b="1" kern="1200" cap="all" baseline="0" noProof="0" dirty="0">
                <a:latin typeface="+mj-lt"/>
                <a:ea typeface="+mj-ea"/>
                <a:cs typeface="+mj-cs"/>
              </a:rPr>
              <a:t>Hierarchical Models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F5137B40-91FC-5DF3-0FA4-66D280BE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IE" noProof="0" smtClean="0"/>
              <a:pPr>
                <a:spcAft>
                  <a:spcPts val="600"/>
                </a:spcAft>
              </a:pPr>
              <a:t>3</a:t>
            </a:fld>
            <a:endParaRPr lang="en-IE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F683C-D19D-625B-3F91-8FE6F5A5333F}"/>
              </a:ext>
            </a:extLst>
          </p:cNvPr>
          <p:cNvSpPr txBox="1"/>
          <p:nvPr/>
        </p:nvSpPr>
        <p:spPr>
          <a:xfrm>
            <a:off x="758952" y="2286000"/>
            <a:ext cx="3932237" cy="3567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IE" kern="1200" noProof="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Observations on J different groups</a:t>
            </a:r>
          </a:p>
          <a:p>
            <a:pPr marL="285750" indent="-28575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IE" kern="1200" noProof="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Assumes each group may have a distribution with different underlying parameters but that each of those parameters comes from a common ”population” distribution.</a:t>
            </a:r>
          </a:p>
          <a:p>
            <a:pPr marL="285750" indent="-28575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IE" kern="1200" noProof="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E.g. Normal Normal</a:t>
            </a:r>
          </a:p>
        </p:txBody>
      </p:sp>
      <p:pic>
        <p:nvPicPr>
          <p:cNvPr id="8" name="Picture Placeholder 7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D651C04E-B72B-FF5C-9EDB-0B2AA9D5A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/>
        </p:blipFill>
        <p:spPr>
          <a:xfrm>
            <a:off x="5183187" y="1412797"/>
            <a:ext cx="6242839" cy="3776916"/>
          </a:xfrm>
          <a:noFill/>
        </p:spPr>
      </p:pic>
    </p:spTree>
    <p:extLst>
      <p:ext uri="{BB962C8B-B14F-4D97-AF65-F5344CB8AC3E}">
        <p14:creationId xmlns:p14="http://schemas.microsoft.com/office/powerpoint/2010/main" val="297677301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anchor="b">
            <a:normAutofit/>
          </a:bodyPr>
          <a:lstStyle/>
          <a:p>
            <a:r>
              <a:rPr lang="en-IE" noProof="0" dirty="0"/>
              <a:t>Bayesian inference</a:t>
            </a:r>
          </a:p>
        </p:txBody>
      </p:sp>
      <p:pic>
        <p:nvPicPr>
          <p:cNvPr id="8" name="Picture Placeholder 7" descr="A mathematical equation with black text&#10;&#10;AI-generated content may be incorrect.">
            <a:extLst>
              <a:ext uri="{FF2B5EF4-FFF2-40B4-BE49-F238E27FC236}">
                <a16:creationId xmlns:a16="http://schemas.microsoft.com/office/drawing/2014/main" id="{8FB52887-8494-E476-5BC3-C260EBFD5C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46029" y="2303028"/>
            <a:ext cx="5732530" cy="3961593"/>
          </a:xfr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>
            <a:normAutofit/>
          </a:bodyPr>
          <a:lstStyle/>
          <a:p>
            <a:r>
              <a:rPr lang="en-IE" noProof="0" dirty="0"/>
              <a:t>Can be applied even in the case of hierarchical models – simplifies due to conditional independence</a:t>
            </a:r>
          </a:p>
          <a:p>
            <a:r>
              <a:rPr lang="en-IE" noProof="0" dirty="0"/>
              <a:t>Choice of prior matters</a:t>
            </a:r>
          </a:p>
          <a:p>
            <a:r>
              <a:rPr lang="en-IE" noProof="0" dirty="0"/>
              <a:t>Posterior usually difficult to normalise in practice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69285A5B-E3AB-BE16-7674-188C7463A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IE" noProof="0" smtClean="0"/>
              <a:pPr>
                <a:spcAft>
                  <a:spcPts val="600"/>
                </a:spcAft>
              </a:pPr>
              <a:t>4</a:t>
            </a:fld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11BE8-267A-4968-2F7D-679326B9F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6546-3B10-C64F-1FD5-6226CC3D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anchor="b">
            <a:normAutofit/>
          </a:bodyPr>
          <a:lstStyle/>
          <a:p>
            <a:r>
              <a:rPr lang="en-IE" noProof="0" dirty="0"/>
              <a:t>Monte Carlo</a:t>
            </a:r>
          </a:p>
        </p:txBody>
      </p:sp>
      <p:pic>
        <p:nvPicPr>
          <p:cNvPr id="6" name="Picture 5" descr="A math equation with numbers and symbols&#10;&#10;AI-generated content may be incorrect.">
            <a:extLst>
              <a:ext uri="{FF2B5EF4-FFF2-40B4-BE49-F238E27FC236}">
                <a16:creationId xmlns:a16="http://schemas.microsoft.com/office/drawing/2014/main" id="{B741441B-D144-5448-AD68-6A550949D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564" y="3350129"/>
            <a:ext cx="5829147" cy="1867390"/>
          </a:xfrm>
          <a:prstGeom prst="rect">
            <a:avLst/>
          </a:prstGeo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99C39E-99F5-A9AF-8683-BC4566011A8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Used when a function of random variables from some distribution is desired but is not feasible analytically </a:t>
            </a:r>
          </a:p>
          <a:p>
            <a:endParaRPr lang="en-US" dirty="0"/>
          </a:p>
          <a:p>
            <a:r>
              <a:rPr lang="en-IE" dirty="0"/>
              <a:t>Requires N samples from the distribution of interest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3FE336-6A6A-4C5D-F21E-23502423C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IE" noProof="0" smtClean="0"/>
              <a:pPr>
                <a:spcAft>
                  <a:spcPts val="600"/>
                </a:spcAft>
              </a:pPr>
              <a:t>5</a:t>
            </a:fld>
            <a:endParaRPr lang="en-IE" noProof="0"/>
          </a:p>
        </p:txBody>
      </p:sp>
    </p:spTree>
    <p:extLst>
      <p:ext uri="{BB962C8B-B14F-4D97-AF65-F5344CB8AC3E}">
        <p14:creationId xmlns:p14="http://schemas.microsoft.com/office/powerpoint/2010/main" val="8966444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E" noProof="0" dirty="0"/>
              <a:t>Markov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198" y="2303029"/>
            <a:ext cx="7965460" cy="1747976"/>
          </a:xfrm>
        </p:spPr>
        <p:txBody>
          <a:bodyPr/>
          <a:lstStyle/>
          <a:p>
            <a:r>
              <a:rPr lang="en-IE" noProof="0" dirty="0"/>
              <a:t>A sequence of random variables that have the Markov property</a:t>
            </a:r>
          </a:p>
          <a:p>
            <a:r>
              <a:rPr lang="en-IE" noProof="0" dirty="0"/>
              <a:t>Evolve according to a “transition kernel” – can be encoded as steps in an algorithm</a:t>
            </a:r>
          </a:p>
          <a:p>
            <a:r>
              <a:rPr lang="en-IE" noProof="0" dirty="0"/>
              <a:t>Can be used to get samples from a “target” distribution via Metropolis Hastings algorithm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IE" noProof="0" smtClean="0"/>
              <a:pPr/>
              <a:t>6</a:t>
            </a:fld>
            <a:endParaRPr lang="en-IE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B08AA-9B2E-A32F-5758-829872732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681" y="5482442"/>
            <a:ext cx="8987228" cy="994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E00A5-D23A-F4A2-AE42-5F0C7AA80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661" y="4205348"/>
            <a:ext cx="5251267" cy="11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b="1" kern="1200" cap="all" baseline="0" noProof="0">
                <a:latin typeface="+mj-lt"/>
                <a:ea typeface="+mj-ea"/>
                <a:cs typeface="+mj-cs"/>
              </a:rPr>
              <a:t>Demo Markov chain reaching stationarity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0ABC7-99E7-1E93-EED5-463B16FB5B7E}"/>
              </a:ext>
            </a:extLst>
          </p:cNvPr>
          <p:cNvSpPr txBox="1"/>
          <p:nvPr/>
        </p:nvSpPr>
        <p:spPr>
          <a:xfrm>
            <a:off x="914401" y="3813606"/>
            <a:ext cx="5715000" cy="2234642"/>
          </a:xfrm>
          <a:prstGeom prst="rect">
            <a:avLst/>
          </a:prstGeom>
        </p:spPr>
        <p:txBody>
          <a:bodyPr vert="horz" lIns="91440" tIns="0" rIns="91440" bIns="0" rtlCol="0" anchor="t" anchorCtr="0">
            <a:normAutofit/>
          </a:bodyPr>
          <a:lstStyle/>
          <a:p>
            <a:pPr defTabSz="914400">
              <a:spcBef>
                <a:spcPts val="576"/>
              </a:spcBef>
            </a:pPr>
            <a:endParaRPr lang="en-US" sz="2400" kern="1200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defTabSz="914400">
              <a:spcBef>
                <a:spcPts val="576"/>
              </a:spcBef>
            </a:pPr>
            <a:endParaRPr lang="en-US" sz="2400" dirty="0">
              <a:solidFill>
                <a:schemeClr val="accent6"/>
              </a:solidFill>
            </a:endParaRPr>
          </a:p>
          <a:p>
            <a:pPr defTabSz="914400">
              <a:spcBef>
                <a:spcPts val="576"/>
              </a:spcBef>
            </a:pPr>
            <a:r>
              <a:rPr lang="en-US" sz="24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Q -How to long to run the chain in practice?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IE" noProof="0" smtClean="0"/>
              <a:pPr>
                <a:spcAft>
                  <a:spcPts val="600"/>
                </a:spcAft>
              </a:pPr>
              <a:t>7</a:t>
            </a:fld>
            <a:endParaRPr lang="en-IE" noProof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anchor="b">
            <a:normAutofit/>
          </a:bodyPr>
          <a:lstStyle/>
          <a:p>
            <a:r>
              <a:rPr lang="en-IE" noProof="0" dirty="0" err="1"/>
              <a:t>Coupli</a:t>
            </a:r>
            <a:r>
              <a:rPr lang="en-IE" dirty="0"/>
              <a:t>ng of chains</a:t>
            </a:r>
            <a:endParaRPr lang="en-IE" noProof="0" dirty="0"/>
          </a:p>
        </p:txBody>
      </p:sp>
      <p:pic>
        <p:nvPicPr>
          <p:cNvPr id="9" name="Content Placeholder 8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559C6C09-E7AB-E0A8-5A18-3D3986719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223" y="2902688"/>
            <a:ext cx="7771690" cy="1612625"/>
          </a:xfr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IE" noProof="0" smtClean="0"/>
              <a:pPr>
                <a:spcAft>
                  <a:spcPts val="600"/>
                </a:spcAft>
              </a:pPr>
              <a:t>8</a:t>
            </a:fld>
            <a:endParaRPr lang="en-IE" noProof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0A51C-1E35-3496-ECD1-42A603A81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9DD1-FC49-4EF7-C8CF-E80035C3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932237" cy="152466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kern="1200" cap="all" baseline="0" noProof="0">
                <a:latin typeface="+mj-lt"/>
                <a:ea typeface="+mj-ea"/>
                <a:cs typeface="+mj-cs"/>
              </a:rPr>
              <a:t>Total variation distance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38B535-799B-A391-16F9-446B5B9E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vert="horz" lIns="91440" tIns="45720" rIns="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100" noProof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982769-20C4-A9D7-44A7-D6F7830D0832}"/>
              </a:ext>
            </a:extLst>
          </p:cNvPr>
          <p:cNvSpPr txBox="1"/>
          <p:nvPr/>
        </p:nvSpPr>
        <p:spPr>
          <a:xfrm>
            <a:off x="758952" y="3035300"/>
            <a:ext cx="3932237" cy="2817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Distance metric for probability distributions</a:t>
            </a:r>
          </a:p>
          <a:p>
            <a:pPr marL="285750" indent="-28575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Cannot be used directly for the Markov chain’s marginal and its stationary distribution as the latter’s pdf is intractable.</a:t>
            </a:r>
          </a:p>
          <a:p>
            <a:pPr marL="285750" indent="-285750" defTabSz="9144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but can be upper bounded.</a:t>
            </a:r>
            <a:endParaRPr lang="en-US" sz="1600" kern="1200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  <a:p>
            <a:pPr defTabSz="914400">
              <a:spcBef>
                <a:spcPts val="360"/>
              </a:spcBef>
            </a:pPr>
            <a:endParaRPr lang="en-US" sz="1600" kern="1200" dirty="0">
              <a:solidFill>
                <a:schemeClr val="accent6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A258D-FD8C-A014-D09D-B31892FEA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942" y="1978465"/>
            <a:ext cx="5143521" cy="895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CAB631-30E5-C6E6-6441-425796054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189" y="3685059"/>
            <a:ext cx="7173028" cy="7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153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{2268EB46-D3EF-4FB9-B6BA-A8E8309F2215}tf78438558_win32</Template>
  <TotalTime>0</TotalTime>
  <Words>281</Words>
  <Application>Microsoft Office PowerPoint</Application>
  <PresentationFormat>Widescreen</PresentationFormat>
  <Paragraphs>50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Naoise DALY Final year project  Bayesian inference in hierarchical models</vt:lpstr>
      <vt:lpstr>Outline</vt:lpstr>
      <vt:lpstr>Hierarchical Models</vt:lpstr>
      <vt:lpstr>Bayesian inference</vt:lpstr>
      <vt:lpstr>Monte Carlo</vt:lpstr>
      <vt:lpstr>Markov chains</vt:lpstr>
      <vt:lpstr>Demo Markov chain reaching stationarity </vt:lpstr>
      <vt:lpstr>Coupling of chains</vt:lpstr>
      <vt:lpstr>Total variation distance</vt:lpstr>
      <vt:lpstr>Demo coupled chains Meeting</vt:lpstr>
      <vt:lpstr>Why</vt:lpstr>
      <vt:lpstr>how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Naoise Daly (Umail)</dc:creator>
  <cp:lastModifiedBy>Naoise Daly (Umail)</cp:lastModifiedBy>
  <cp:revision>3</cp:revision>
  <dcterms:created xsi:type="dcterms:W3CDTF">2025-03-20T11:43:05Z</dcterms:created>
  <dcterms:modified xsi:type="dcterms:W3CDTF">2025-04-01T20:23:33Z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