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44" d="100"/>
          <a:sy n="144" d="100"/>
        </p:scale>
        <p:origin x="108" y="2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FCCF36-054D-498F-A27D-160604287FA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62BF128-37D5-4236-8E0C-7C7BC32D98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6AE69CE-54DB-4B5C-9BB5-D0CF2FE87F59}"/>
              </a:ext>
            </a:extLst>
          </p:cNvPr>
          <p:cNvSpPr>
            <a:spLocks noGrp="1"/>
          </p:cNvSpPr>
          <p:nvPr>
            <p:ph type="dt" sz="half" idx="10"/>
          </p:nvPr>
        </p:nvSpPr>
        <p:spPr/>
        <p:txBody>
          <a:bodyPr/>
          <a:lstStyle/>
          <a:p>
            <a:fld id="{A94CE0E7-7471-45CB-9BA9-29EAF51264BD}" type="datetimeFigureOut">
              <a:rPr kumimoji="1" lang="ja-JP" altLang="en-US" smtClean="0"/>
              <a:t>2020/3/24</a:t>
            </a:fld>
            <a:endParaRPr kumimoji="1" lang="ja-JP" altLang="en-US"/>
          </a:p>
        </p:txBody>
      </p:sp>
      <p:sp>
        <p:nvSpPr>
          <p:cNvPr id="5" name="フッター プレースホルダー 4">
            <a:extLst>
              <a:ext uri="{FF2B5EF4-FFF2-40B4-BE49-F238E27FC236}">
                <a16:creationId xmlns:a16="http://schemas.microsoft.com/office/drawing/2014/main" id="{4686F57D-71BF-4912-A3A6-3C62A87DF8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BAE931-56A6-4AF2-8431-E1A2DC21713C}"/>
              </a:ext>
            </a:extLst>
          </p:cNvPr>
          <p:cNvSpPr>
            <a:spLocks noGrp="1"/>
          </p:cNvSpPr>
          <p:nvPr>
            <p:ph type="sldNum" sz="quarter" idx="12"/>
          </p:nvPr>
        </p:nvSpPr>
        <p:spPr/>
        <p:txBody>
          <a:bodyPr/>
          <a:lstStyle/>
          <a:p>
            <a:fld id="{18DCA332-C1EF-4295-B8B0-D46DE5B64765}" type="slidenum">
              <a:rPr kumimoji="1" lang="ja-JP" altLang="en-US" smtClean="0"/>
              <a:t>‹#›</a:t>
            </a:fld>
            <a:endParaRPr kumimoji="1" lang="ja-JP" altLang="en-US"/>
          </a:p>
        </p:txBody>
      </p:sp>
    </p:spTree>
    <p:extLst>
      <p:ext uri="{BB962C8B-B14F-4D97-AF65-F5344CB8AC3E}">
        <p14:creationId xmlns:p14="http://schemas.microsoft.com/office/powerpoint/2010/main" val="261154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CB9C2-C612-4240-8120-6D7C50476FE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9BA7B41-C482-4B9D-8EF8-600E2902969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BC921B-0AA1-4357-81E5-E92DC88B9AFE}"/>
              </a:ext>
            </a:extLst>
          </p:cNvPr>
          <p:cNvSpPr>
            <a:spLocks noGrp="1"/>
          </p:cNvSpPr>
          <p:nvPr>
            <p:ph type="dt" sz="half" idx="10"/>
          </p:nvPr>
        </p:nvSpPr>
        <p:spPr/>
        <p:txBody>
          <a:bodyPr/>
          <a:lstStyle/>
          <a:p>
            <a:fld id="{A94CE0E7-7471-45CB-9BA9-29EAF51264BD}" type="datetimeFigureOut">
              <a:rPr kumimoji="1" lang="ja-JP" altLang="en-US" smtClean="0"/>
              <a:t>2020/3/24</a:t>
            </a:fld>
            <a:endParaRPr kumimoji="1" lang="ja-JP" altLang="en-US"/>
          </a:p>
        </p:txBody>
      </p:sp>
      <p:sp>
        <p:nvSpPr>
          <p:cNvPr id="5" name="フッター プレースホルダー 4">
            <a:extLst>
              <a:ext uri="{FF2B5EF4-FFF2-40B4-BE49-F238E27FC236}">
                <a16:creationId xmlns:a16="http://schemas.microsoft.com/office/drawing/2014/main" id="{175A20B0-5D45-4AAE-A792-476740E208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93473C-4DFC-4E6D-855F-F3831945E478}"/>
              </a:ext>
            </a:extLst>
          </p:cNvPr>
          <p:cNvSpPr>
            <a:spLocks noGrp="1"/>
          </p:cNvSpPr>
          <p:nvPr>
            <p:ph type="sldNum" sz="quarter" idx="12"/>
          </p:nvPr>
        </p:nvSpPr>
        <p:spPr/>
        <p:txBody>
          <a:bodyPr/>
          <a:lstStyle/>
          <a:p>
            <a:fld id="{18DCA332-C1EF-4295-B8B0-D46DE5B64765}" type="slidenum">
              <a:rPr kumimoji="1" lang="ja-JP" altLang="en-US" smtClean="0"/>
              <a:t>‹#›</a:t>
            </a:fld>
            <a:endParaRPr kumimoji="1" lang="ja-JP" altLang="en-US"/>
          </a:p>
        </p:txBody>
      </p:sp>
    </p:spTree>
    <p:extLst>
      <p:ext uri="{BB962C8B-B14F-4D97-AF65-F5344CB8AC3E}">
        <p14:creationId xmlns:p14="http://schemas.microsoft.com/office/powerpoint/2010/main" val="154183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83F32DE-3EBE-41C8-8F76-A1EF4C359B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B6FF22F-01D8-41A1-8BF9-75A23667693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A590D9-7734-44C4-A3A8-125B5248AF24}"/>
              </a:ext>
            </a:extLst>
          </p:cNvPr>
          <p:cNvSpPr>
            <a:spLocks noGrp="1"/>
          </p:cNvSpPr>
          <p:nvPr>
            <p:ph type="dt" sz="half" idx="10"/>
          </p:nvPr>
        </p:nvSpPr>
        <p:spPr/>
        <p:txBody>
          <a:bodyPr/>
          <a:lstStyle/>
          <a:p>
            <a:fld id="{A94CE0E7-7471-45CB-9BA9-29EAF51264BD}" type="datetimeFigureOut">
              <a:rPr kumimoji="1" lang="ja-JP" altLang="en-US" smtClean="0"/>
              <a:t>2020/3/24</a:t>
            </a:fld>
            <a:endParaRPr kumimoji="1" lang="ja-JP" altLang="en-US"/>
          </a:p>
        </p:txBody>
      </p:sp>
      <p:sp>
        <p:nvSpPr>
          <p:cNvPr id="5" name="フッター プレースホルダー 4">
            <a:extLst>
              <a:ext uri="{FF2B5EF4-FFF2-40B4-BE49-F238E27FC236}">
                <a16:creationId xmlns:a16="http://schemas.microsoft.com/office/drawing/2014/main" id="{A90EA4B9-808F-47F5-A7FE-1544241A6A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C271F8-89E9-44F6-8E88-E23E0AE15827}"/>
              </a:ext>
            </a:extLst>
          </p:cNvPr>
          <p:cNvSpPr>
            <a:spLocks noGrp="1"/>
          </p:cNvSpPr>
          <p:nvPr>
            <p:ph type="sldNum" sz="quarter" idx="12"/>
          </p:nvPr>
        </p:nvSpPr>
        <p:spPr/>
        <p:txBody>
          <a:bodyPr/>
          <a:lstStyle/>
          <a:p>
            <a:fld id="{18DCA332-C1EF-4295-B8B0-D46DE5B64765}" type="slidenum">
              <a:rPr kumimoji="1" lang="ja-JP" altLang="en-US" smtClean="0"/>
              <a:t>‹#›</a:t>
            </a:fld>
            <a:endParaRPr kumimoji="1" lang="ja-JP" altLang="en-US"/>
          </a:p>
        </p:txBody>
      </p:sp>
    </p:spTree>
    <p:extLst>
      <p:ext uri="{BB962C8B-B14F-4D97-AF65-F5344CB8AC3E}">
        <p14:creationId xmlns:p14="http://schemas.microsoft.com/office/powerpoint/2010/main" val="1082032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A79DE0-458C-4181-926C-A503739E53A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AD672F2-EE95-4361-A6A1-8B46803E22A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5B0B8C-0611-4C69-B1C6-0F153B7D6D39}"/>
              </a:ext>
            </a:extLst>
          </p:cNvPr>
          <p:cNvSpPr>
            <a:spLocks noGrp="1"/>
          </p:cNvSpPr>
          <p:nvPr>
            <p:ph type="dt" sz="half" idx="10"/>
          </p:nvPr>
        </p:nvSpPr>
        <p:spPr/>
        <p:txBody>
          <a:bodyPr/>
          <a:lstStyle/>
          <a:p>
            <a:fld id="{A94CE0E7-7471-45CB-9BA9-29EAF51264BD}" type="datetimeFigureOut">
              <a:rPr kumimoji="1" lang="ja-JP" altLang="en-US" smtClean="0"/>
              <a:t>2020/3/24</a:t>
            </a:fld>
            <a:endParaRPr kumimoji="1" lang="ja-JP" altLang="en-US"/>
          </a:p>
        </p:txBody>
      </p:sp>
      <p:sp>
        <p:nvSpPr>
          <p:cNvPr id="5" name="フッター プレースホルダー 4">
            <a:extLst>
              <a:ext uri="{FF2B5EF4-FFF2-40B4-BE49-F238E27FC236}">
                <a16:creationId xmlns:a16="http://schemas.microsoft.com/office/drawing/2014/main" id="{6464524A-2EE4-4D11-BBB5-8CDE832424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98690F-6C3A-41C5-A4CE-9B669F2A5D4F}"/>
              </a:ext>
            </a:extLst>
          </p:cNvPr>
          <p:cNvSpPr>
            <a:spLocks noGrp="1"/>
          </p:cNvSpPr>
          <p:nvPr>
            <p:ph type="sldNum" sz="quarter" idx="12"/>
          </p:nvPr>
        </p:nvSpPr>
        <p:spPr/>
        <p:txBody>
          <a:bodyPr/>
          <a:lstStyle/>
          <a:p>
            <a:fld id="{18DCA332-C1EF-4295-B8B0-D46DE5B64765}" type="slidenum">
              <a:rPr kumimoji="1" lang="ja-JP" altLang="en-US" smtClean="0"/>
              <a:t>‹#›</a:t>
            </a:fld>
            <a:endParaRPr kumimoji="1" lang="ja-JP" altLang="en-US"/>
          </a:p>
        </p:txBody>
      </p:sp>
    </p:spTree>
    <p:extLst>
      <p:ext uri="{BB962C8B-B14F-4D97-AF65-F5344CB8AC3E}">
        <p14:creationId xmlns:p14="http://schemas.microsoft.com/office/powerpoint/2010/main" val="190629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5D3BB8-E8B6-4FAE-841E-A08EF22C140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806060-078A-4166-B944-7A11B61A1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961A7A4-9599-4D60-8B3D-C087ECD4651F}"/>
              </a:ext>
            </a:extLst>
          </p:cNvPr>
          <p:cNvSpPr>
            <a:spLocks noGrp="1"/>
          </p:cNvSpPr>
          <p:nvPr>
            <p:ph type="dt" sz="half" idx="10"/>
          </p:nvPr>
        </p:nvSpPr>
        <p:spPr/>
        <p:txBody>
          <a:bodyPr/>
          <a:lstStyle/>
          <a:p>
            <a:fld id="{A94CE0E7-7471-45CB-9BA9-29EAF51264BD}" type="datetimeFigureOut">
              <a:rPr kumimoji="1" lang="ja-JP" altLang="en-US" smtClean="0"/>
              <a:t>2020/3/24</a:t>
            </a:fld>
            <a:endParaRPr kumimoji="1" lang="ja-JP" altLang="en-US"/>
          </a:p>
        </p:txBody>
      </p:sp>
      <p:sp>
        <p:nvSpPr>
          <p:cNvPr id="5" name="フッター プレースホルダー 4">
            <a:extLst>
              <a:ext uri="{FF2B5EF4-FFF2-40B4-BE49-F238E27FC236}">
                <a16:creationId xmlns:a16="http://schemas.microsoft.com/office/drawing/2014/main" id="{FFE81927-5A36-4900-AFBE-066D8FDCD1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13F5E4-3DF3-4042-8C3A-E1983FB5850B}"/>
              </a:ext>
            </a:extLst>
          </p:cNvPr>
          <p:cNvSpPr>
            <a:spLocks noGrp="1"/>
          </p:cNvSpPr>
          <p:nvPr>
            <p:ph type="sldNum" sz="quarter" idx="12"/>
          </p:nvPr>
        </p:nvSpPr>
        <p:spPr/>
        <p:txBody>
          <a:bodyPr/>
          <a:lstStyle/>
          <a:p>
            <a:fld id="{18DCA332-C1EF-4295-B8B0-D46DE5B64765}" type="slidenum">
              <a:rPr kumimoji="1" lang="ja-JP" altLang="en-US" smtClean="0"/>
              <a:t>‹#›</a:t>
            </a:fld>
            <a:endParaRPr kumimoji="1" lang="ja-JP" altLang="en-US"/>
          </a:p>
        </p:txBody>
      </p:sp>
    </p:spTree>
    <p:extLst>
      <p:ext uri="{BB962C8B-B14F-4D97-AF65-F5344CB8AC3E}">
        <p14:creationId xmlns:p14="http://schemas.microsoft.com/office/powerpoint/2010/main" val="4040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AC632-5C03-4E7A-AFDA-8EA44665FDF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0CC574-F898-438A-8882-085E06EE0EE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6881B57-E49A-4877-A47A-5899DD91F51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5CF0EAB-C75A-4F2C-8D11-73A736386ADD}"/>
              </a:ext>
            </a:extLst>
          </p:cNvPr>
          <p:cNvSpPr>
            <a:spLocks noGrp="1"/>
          </p:cNvSpPr>
          <p:nvPr>
            <p:ph type="dt" sz="half" idx="10"/>
          </p:nvPr>
        </p:nvSpPr>
        <p:spPr/>
        <p:txBody>
          <a:bodyPr/>
          <a:lstStyle/>
          <a:p>
            <a:fld id="{A94CE0E7-7471-45CB-9BA9-29EAF51264BD}" type="datetimeFigureOut">
              <a:rPr kumimoji="1" lang="ja-JP" altLang="en-US" smtClean="0"/>
              <a:t>2020/3/24</a:t>
            </a:fld>
            <a:endParaRPr kumimoji="1" lang="ja-JP" altLang="en-US"/>
          </a:p>
        </p:txBody>
      </p:sp>
      <p:sp>
        <p:nvSpPr>
          <p:cNvPr id="6" name="フッター プレースホルダー 5">
            <a:extLst>
              <a:ext uri="{FF2B5EF4-FFF2-40B4-BE49-F238E27FC236}">
                <a16:creationId xmlns:a16="http://schemas.microsoft.com/office/drawing/2014/main" id="{EA64BC00-86C0-470F-87D7-D7496602929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708CC6C-5F2C-4B99-9470-DCB4DEBDD5EE}"/>
              </a:ext>
            </a:extLst>
          </p:cNvPr>
          <p:cNvSpPr>
            <a:spLocks noGrp="1"/>
          </p:cNvSpPr>
          <p:nvPr>
            <p:ph type="sldNum" sz="quarter" idx="12"/>
          </p:nvPr>
        </p:nvSpPr>
        <p:spPr/>
        <p:txBody>
          <a:bodyPr/>
          <a:lstStyle/>
          <a:p>
            <a:fld id="{18DCA332-C1EF-4295-B8B0-D46DE5B64765}" type="slidenum">
              <a:rPr kumimoji="1" lang="ja-JP" altLang="en-US" smtClean="0"/>
              <a:t>‹#›</a:t>
            </a:fld>
            <a:endParaRPr kumimoji="1" lang="ja-JP" altLang="en-US"/>
          </a:p>
        </p:txBody>
      </p:sp>
    </p:spTree>
    <p:extLst>
      <p:ext uri="{BB962C8B-B14F-4D97-AF65-F5344CB8AC3E}">
        <p14:creationId xmlns:p14="http://schemas.microsoft.com/office/powerpoint/2010/main" val="82737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BBEED7-5794-4CD6-90FC-878E746D91E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41975D-D2AC-45CE-A6B0-3DE61E78EA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F6246DE-073D-42BB-B7B7-E5AB8F662B0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A800A49-E0F4-4797-A8A7-F9461A5386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412CF92-38CF-49E3-8BE6-2182B7CBE70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B43A8A1-6743-49C3-ABBE-57C1B31B8794}"/>
              </a:ext>
            </a:extLst>
          </p:cNvPr>
          <p:cNvSpPr>
            <a:spLocks noGrp="1"/>
          </p:cNvSpPr>
          <p:nvPr>
            <p:ph type="dt" sz="half" idx="10"/>
          </p:nvPr>
        </p:nvSpPr>
        <p:spPr/>
        <p:txBody>
          <a:bodyPr/>
          <a:lstStyle/>
          <a:p>
            <a:fld id="{A94CE0E7-7471-45CB-9BA9-29EAF51264BD}" type="datetimeFigureOut">
              <a:rPr kumimoji="1" lang="ja-JP" altLang="en-US" smtClean="0"/>
              <a:t>2020/3/24</a:t>
            </a:fld>
            <a:endParaRPr kumimoji="1" lang="ja-JP" altLang="en-US"/>
          </a:p>
        </p:txBody>
      </p:sp>
      <p:sp>
        <p:nvSpPr>
          <p:cNvPr id="8" name="フッター プレースホルダー 7">
            <a:extLst>
              <a:ext uri="{FF2B5EF4-FFF2-40B4-BE49-F238E27FC236}">
                <a16:creationId xmlns:a16="http://schemas.microsoft.com/office/drawing/2014/main" id="{0B55A564-2CD0-4243-A995-F7D7B41B724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BD08C42-2DF3-4E5B-80B8-0E0A84DD93F7}"/>
              </a:ext>
            </a:extLst>
          </p:cNvPr>
          <p:cNvSpPr>
            <a:spLocks noGrp="1"/>
          </p:cNvSpPr>
          <p:nvPr>
            <p:ph type="sldNum" sz="quarter" idx="12"/>
          </p:nvPr>
        </p:nvSpPr>
        <p:spPr/>
        <p:txBody>
          <a:bodyPr/>
          <a:lstStyle/>
          <a:p>
            <a:fld id="{18DCA332-C1EF-4295-B8B0-D46DE5B64765}" type="slidenum">
              <a:rPr kumimoji="1" lang="ja-JP" altLang="en-US" smtClean="0"/>
              <a:t>‹#›</a:t>
            </a:fld>
            <a:endParaRPr kumimoji="1" lang="ja-JP" altLang="en-US"/>
          </a:p>
        </p:txBody>
      </p:sp>
    </p:spTree>
    <p:extLst>
      <p:ext uri="{BB962C8B-B14F-4D97-AF65-F5344CB8AC3E}">
        <p14:creationId xmlns:p14="http://schemas.microsoft.com/office/powerpoint/2010/main" val="876630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DC0424-AE3D-4718-89CC-BC08B53CE18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50E652D-FFC9-4F64-A48D-00FD47AE0B22}"/>
              </a:ext>
            </a:extLst>
          </p:cNvPr>
          <p:cNvSpPr>
            <a:spLocks noGrp="1"/>
          </p:cNvSpPr>
          <p:nvPr>
            <p:ph type="dt" sz="half" idx="10"/>
          </p:nvPr>
        </p:nvSpPr>
        <p:spPr/>
        <p:txBody>
          <a:bodyPr/>
          <a:lstStyle/>
          <a:p>
            <a:fld id="{A94CE0E7-7471-45CB-9BA9-29EAF51264BD}" type="datetimeFigureOut">
              <a:rPr kumimoji="1" lang="ja-JP" altLang="en-US" smtClean="0"/>
              <a:t>2020/3/24</a:t>
            </a:fld>
            <a:endParaRPr kumimoji="1" lang="ja-JP" altLang="en-US"/>
          </a:p>
        </p:txBody>
      </p:sp>
      <p:sp>
        <p:nvSpPr>
          <p:cNvPr id="4" name="フッター プレースホルダー 3">
            <a:extLst>
              <a:ext uri="{FF2B5EF4-FFF2-40B4-BE49-F238E27FC236}">
                <a16:creationId xmlns:a16="http://schemas.microsoft.com/office/drawing/2014/main" id="{67172973-A820-4D3D-8A51-FDFF28D0FF7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5EFE454-C570-4F25-9DBF-DB386FE3EA00}"/>
              </a:ext>
            </a:extLst>
          </p:cNvPr>
          <p:cNvSpPr>
            <a:spLocks noGrp="1"/>
          </p:cNvSpPr>
          <p:nvPr>
            <p:ph type="sldNum" sz="quarter" idx="12"/>
          </p:nvPr>
        </p:nvSpPr>
        <p:spPr/>
        <p:txBody>
          <a:bodyPr/>
          <a:lstStyle/>
          <a:p>
            <a:fld id="{18DCA332-C1EF-4295-B8B0-D46DE5B64765}" type="slidenum">
              <a:rPr kumimoji="1" lang="ja-JP" altLang="en-US" smtClean="0"/>
              <a:t>‹#›</a:t>
            </a:fld>
            <a:endParaRPr kumimoji="1" lang="ja-JP" altLang="en-US"/>
          </a:p>
        </p:txBody>
      </p:sp>
    </p:spTree>
    <p:extLst>
      <p:ext uri="{BB962C8B-B14F-4D97-AF65-F5344CB8AC3E}">
        <p14:creationId xmlns:p14="http://schemas.microsoft.com/office/powerpoint/2010/main" val="3302157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E165F08-FDC2-421A-92D3-805C6364B655}"/>
              </a:ext>
            </a:extLst>
          </p:cNvPr>
          <p:cNvSpPr>
            <a:spLocks noGrp="1"/>
          </p:cNvSpPr>
          <p:nvPr>
            <p:ph type="dt" sz="half" idx="10"/>
          </p:nvPr>
        </p:nvSpPr>
        <p:spPr/>
        <p:txBody>
          <a:bodyPr/>
          <a:lstStyle/>
          <a:p>
            <a:fld id="{A94CE0E7-7471-45CB-9BA9-29EAF51264BD}" type="datetimeFigureOut">
              <a:rPr kumimoji="1" lang="ja-JP" altLang="en-US" smtClean="0"/>
              <a:t>2020/3/24</a:t>
            </a:fld>
            <a:endParaRPr kumimoji="1" lang="ja-JP" altLang="en-US"/>
          </a:p>
        </p:txBody>
      </p:sp>
      <p:sp>
        <p:nvSpPr>
          <p:cNvPr id="3" name="フッター プレースホルダー 2">
            <a:extLst>
              <a:ext uri="{FF2B5EF4-FFF2-40B4-BE49-F238E27FC236}">
                <a16:creationId xmlns:a16="http://schemas.microsoft.com/office/drawing/2014/main" id="{A16F295D-6C43-44B6-8196-5632D59B16C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73C9162-11D7-4A40-86A2-753CC17BB801}"/>
              </a:ext>
            </a:extLst>
          </p:cNvPr>
          <p:cNvSpPr>
            <a:spLocks noGrp="1"/>
          </p:cNvSpPr>
          <p:nvPr>
            <p:ph type="sldNum" sz="quarter" idx="12"/>
          </p:nvPr>
        </p:nvSpPr>
        <p:spPr/>
        <p:txBody>
          <a:bodyPr/>
          <a:lstStyle/>
          <a:p>
            <a:fld id="{18DCA332-C1EF-4295-B8B0-D46DE5B64765}" type="slidenum">
              <a:rPr kumimoji="1" lang="ja-JP" altLang="en-US" smtClean="0"/>
              <a:t>‹#›</a:t>
            </a:fld>
            <a:endParaRPr kumimoji="1" lang="ja-JP" altLang="en-US"/>
          </a:p>
        </p:txBody>
      </p:sp>
    </p:spTree>
    <p:extLst>
      <p:ext uri="{BB962C8B-B14F-4D97-AF65-F5344CB8AC3E}">
        <p14:creationId xmlns:p14="http://schemas.microsoft.com/office/powerpoint/2010/main" val="270567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A268F-95A2-4EE0-BC3C-5699F65503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D35499-6494-4263-BDD5-78AA5D2EA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B47B2E4-69C8-48B9-9477-F733C1729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40A3A5-9445-484E-A350-DAC7CFD99CD7}"/>
              </a:ext>
            </a:extLst>
          </p:cNvPr>
          <p:cNvSpPr>
            <a:spLocks noGrp="1"/>
          </p:cNvSpPr>
          <p:nvPr>
            <p:ph type="dt" sz="half" idx="10"/>
          </p:nvPr>
        </p:nvSpPr>
        <p:spPr/>
        <p:txBody>
          <a:bodyPr/>
          <a:lstStyle/>
          <a:p>
            <a:fld id="{A94CE0E7-7471-45CB-9BA9-29EAF51264BD}" type="datetimeFigureOut">
              <a:rPr kumimoji="1" lang="ja-JP" altLang="en-US" smtClean="0"/>
              <a:t>2020/3/24</a:t>
            </a:fld>
            <a:endParaRPr kumimoji="1" lang="ja-JP" altLang="en-US"/>
          </a:p>
        </p:txBody>
      </p:sp>
      <p:sp>
        <p:nvSpPr>
          <p:cNvPr id="6" name="フッター プレースホルダー 5">
            <a:extLst>
              <a:ext uri="{FF2B5EF4-FFF2-40B4-BE49-F238E27FC236}">
                <a16:creationId xmlns:a16="http://schemas.microsoft.com/office/drawing/2014/main" id="{CBB5D8A9-4206-48DB-A414-0AE02C7672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6A2B57-6105-4929-BEF5-8991427E64C6}"/>
              </a:ext>
            </a:extLst>
          </p:cNvPr>
          <p:cNvSpPr>
            <a:spLocks noGrp="1"/>
          </p:cNvSpPr>
          <p:nvPr>
            <p:ph type="sldNum" sz="quarter" idx="12"/>
          </p:nvPr>
        </p:nvSpPr>
        <p:spPr/>
        <p:txBody>
          <a:bodyPr/>
          <a:lstStyle/>
          <a:p>
            <a:fld id="{18DCA332-C1EF-4295-B8B0-D46DE5B64765}" type="slidenum">
              <a:rPr kumimoji="1" lang="ja-JP" altLang="en-US" smtClean="0"/>
              <a:t>‹#›</a:t>
            </a:fld>
            <a:endParaRPr kumimoji="1" lang="ja-JP" altLang="en-US"/>
          </a:p>
        </p:txBody>
      </p:sp>
    </p:spTree>
    <p:extLst>
      <p:ext uri="{BB962C8B-B14F-4D97-AF65-F5344CB8AC3E}">
        <p14:creationId xmlns:p14="http://schemas.microsoft.com/office/powerpoint/2010/main" val="4008495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26975C-7682-4541-8568-C6DBD8C9D0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DA7E51F-9400-49DB-8198-8F3371B6E2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5E8D617-5E8B-49F4-B79B-B0802726C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C8A727-308E-437E-826C-36B33D91713B}"/>
              </a:ext>
            </a:extLst>
          </p:cNvPr>
          <p:cNvSpPr>
            <a:spLocks noGrp="1"/>
          </p:cNvSpPr>
          <p:nvPr>
            <p:ph type="dt" sz="half" idx="10"/>
          </p:nvPr>
        </p:nvSpPr>
        <p:spPr/>
        <p:txBody>
          <a:bodyPr/>
          <a:lstStyle/>
          <a:p>
            <a:fld id="{A94CE0E7-7471-45CB-9BA9-29EAF51264BD}" type="datetimeFigureOut">
              <a:rPr kumimoji="1" lang="ja-JP" altLang="en-US" smtClean="0"/>
              <a:t>2020/3/24</a:t>
            </a:fld>
            <a:endParaRPr kumimoji="1" lang="ja-JP" altLang="en-US"/>
          </a:p>
        </p:txBody>
      </p:sp>
      <p:sp>
        <p:nvSpPr>
          <p:cNvPr id="6" name="フッター プレースホルダー 5">
            <a:extLst>
              <a:ext uri="{FF2B5EF4-FFF2-40B4-BE49-F238E27FC236}">
                <a16:creationId xmlns:a16="http://schemas.microsoft.com/office/drawing/2014/main" id="{F857B7AD-A7FC-447C-A307-6A9BE0C997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30B8E4-451C-4E9D-9009-F24A1DA6A1D9}"/>
              </a:ext>
            </a:extLst>
          </p:cNvPr>
          <p:cNvSpPr>
            <a:spLocks noGrp="1"/>
          </p:cNvSpPr>
          <p:nvPr>
            <p:ph type="sldNum" sz="quarter" idx="12"/>
          </p:nvPr>
        </p:nvSpPr>
        <p:spPr/>
        <p:txBody>
          <a:bodyPr/>
          <a:lstStyle/>
          <a:p>
            <a:fld id="{18DCA332-C1EF-4295-B8B0-D46DE5B64765}" type="slidenum">
              <a:rPr kumimoji="1" lang="ja-JP" altLang="en-US" smtClean="0"/>
              <a:t>‹#›</a:t>
            </a:fld>
            <a:endParaRPr kumimoji="1" lang="ja-JP" altLang="en-US"/>
          </a:p>
        </p:txBody>
      </p:sp>
    </p:spTree>
    <p:extLst>
      <p:ext uri="{BB962C8B-B14F-4D97-AF65-F5344CB8AC3E}">
        <p14:creationId xmlns:p14="http://schemas.microsoft.com/office/powerpoint/2010/main" val="35636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A116E7-25EF-49B1-8494-E3FDF7E2A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E4CF322-8474-4A89-AB58-657CF4937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EFDA31-11B0-4344-8E17-CA243C0E14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CE0E7-7471-45CB-9BA9-29EAF51264BD}" type="datetimeFigureOut">
              <a:rPr kumimoji="1" lang="ja-JP" altLang="en-US" smtClean="0"/>
              <a:t>2020/3/24</a:t>
            </a:fld>
            <a:endParaRPr kumimoji="1" lang="ja-JP" altLang="en-US"/>
          </a:p>
        </p:txBody>
      </p:sp>
      <p:sp>
        <p:nvSpPr>
          <p:cNvPr id="5" name="フッター プレースホルダー 4">
            <a:extLst>
              <a:ext uri="{FF2B5EF4-FFF2-40B4-BE49-F238E27FC236}">
                <a16:creationId xmlns:a16="http://schemas.microsoft.com/office/drawing/2014/main" id="{D0427604-3104-4F70-9EA2-D447CC3A1B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119D01D-D8CF-4638-A585-A4E2D0276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DCA332-C1EF-4295-B8B0-D46DE5B64765}" type="slidenum">
              <a:rPr kumimoji="1" lang="ja-JP" altLang="en-US" smtClean="0"/>
              <a:t>‹#›</a:t>
            </a:fld>
            <a:endParaRPr kumimoji="1" lang="ja-JP" altLang="en-US"/>
          </a:p>
        </p:txBody>
      </p:sp>
    </p:spTree>
    <p:extLst>
      <p:ext uri="{BB962C8B-B14F-4D97-AF65-F5344CB8AC3E}">
        <p14:creationId xmlns:p14="http://schemas.microsoft.com/office/powerpoint/2010/main" val="2851423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5.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AD47BB-1547-4D11-81B2-ACAD84379BC7}"/>
              </a:ext>
            </a:extLst>
          </p:cNvPr>
          <p:cNvSpPr>
            <a:spLocks noGrp="1"/>
          </p:cNvSpPr>
          <p:nvPr>
            <p:ph type="ctrTitle"/>
          </p:nvPr>
        </p:nvSpPr>
        <p:spPr/>
        <p:txBody>
          <a:bodyPr/>
          <a:lstStyle/>
          <a:p>
            <a:r>
              <a:rPr kumimoji="1" lang="ja-JP" altLang="en-US" dirty="0"/>
              <a:t>ロボットのモデル</a:t>
            </a:r>
          </a:p>
        </p:txBody>
      </p:sp>
      <p:sp>
        <p:nvSpPr>
          <p:cNvPr id="3" name="字幕 2">
            <a:extLst>
              <a:ext uri="{FF2B5EF4-FFF2-40B4-BE49-F238E27FC236}">
                <a16:creationId xmlns:a16="http://schemas.microsoft.com/office/drawing/2014/main" id="{E34319A2-CF3E-49D2-8CBE-714E8B77926F}"/>
              </a:ext>
            </a:extLst>
          </p:cNvPr>
          <p:cNvSpPr>
            <a:spLocks noGrp="1"/>
          </p:cNvSpPr>
          <p:nvPr>
            <p:ph type="subTitle" idx="1"/>
          </p:nvPr>
        </p:nvSpPr>
        <p:spPr>
          <a:xfrm>
            <a:off x="3596080" y="4131576"/>
            <a:ext cx="4914550" cy="1201723"/>
          </a:xfrm>
        </p:spPr>
        <p:txBody>
          <a:bodyPr>
            <a:normAutofit/>
          </a:bodyPr>
          <a:lstStyle/>
          <a:p>
            <a:pPr marL="342900" indent="-342900" algn="l">
              <a:buFont typeface="游ゴシック" panose="020B0400000000000000" pitchFamily="50" charset="-128"/>
              <a:buChar char="※"/>
            </a:pPr>
            <a:r>
              <a:rPr kumimoji="1" lang="ja-JP" altLang="en-US" dirty="0"/>
              <a:t>あまりあてにしてはならない</a:t>
            </a:r>
            <a:endParaRPr lang="en-US" altLang="ja-JP" dirty="0"/>
          </a:p>
          <a:p>
            <a:pPr marL="342900" indent="-342900" algn="l">
              <a:buFont typeface="游ゴシック" panose="020B0400000000000000" pitchFamily="50" charset="-128"/>
              <a:buChar char="※"/>
            </a:pPr>
            <a:r>
              <a:rPr kumimoji="1" lang="ja-JP" altLang="en-US" dirty="0"/>
              <a:t>記号の定義は空気読んで</a:t>
            </a:r>
          </a:p>
        </p:txBody>
      </p:sp>
    </p:spTree>
    <p:extLst>
      <p:ext uri="{BB962C8B-B14F-4D97-AF65-F5344CB8AC3E}">
        <p14:creationId xmlns:p14="http://schemas.microsoft.com/office/powerpoint/2010/main" val="302992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91C137-D16E-465D-8D44-0BF6960941B4}"/>
              </a:ext>
            </a:extLst>
          </p:cNvPr>
          <p:cNvSpPr/>
          <p:nvPr/>
        </p:nvSpPr>
        <p:spPr>
          <a:xfrm>
            <a:off x="6989428" y="4209781"/>
            <a:ext cx="1140902" cy="11409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5" name="正方形/長方形 4">
            <a:extLst>
              <a:ext uri="{FF2B5EF4-FFF2-40B4-BE49-F238E27FC236}">
                <a16:creationId xmlns:a16="http://schemas.microsoft.com/office/drawing/2014/main" id="{0218A4DF-E7B6-4748-B472-AAC4F360966B}"/>
              </a:ext>
            </a:extLst>
          </p:cNvPr>
          <p:cNvSpPr/>
          <p:nvPr/>
        </p:nvSpPr>
        <p:spPr>
          <a:xfrm>
            <a:off x="7587820" y="1943875"/>
            <a:ext cx="1925274" cy="9185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777521A-1130-4A1A-AE62-E9D22BDDE041}"/>
              </a:ext>
            </a:extLst>
          </p:cNvPr>
          <p:cNvSpPr/>
          <p:nvPr/>
        </p:nvSpPr>
        <p:spPr>
          <a:xfrm rot="19983861">
            <a:off x="6038494" y="2815934"/>
            <a:ext cx="2147585" cy="192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1" name="正方形/長方形 10">
            <a:extLst>
              <a:ext uri="{FF2B5EF4-FFF2-40B4-BE49-F238E27FC236}">
                <a16:creationId xmlns:a16="http://schemas.microsoft.com/office/drawing/2014/main" id="{8CBE663F-2F2F-4E28-99F5-CC72299CC370}"/>
              </a:ext>
            </a:extLst>
          </p:cNvPr>
          <p:cNvSpPr/>
          <p:nvPr/>
        </p:nvSpPr>
        <p:spPr>
          <a:xfrm rot="2690432">
            <a:off x="5755218" y="3960836"/>
            <a:ext cx="2147585" cy="192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2" name="楕円 11">
            <a:extLst>
              <a:ext uri="{FF2B5EF4-FFF2-40B4-BE49-F238E27FC236}">
                <a16:creationId xmlns:a16="http://schemas.microsoft.com/office/drawing/2014/main" id="{BC0EFBA4-4D2E-4360-AEFD-DF2BEC70AA34}"/>
              </a:ext>
            </a:extLst>
          </p:cNvPr>
          <p:cNvSpPr/>
          <p:nvPr/>
        </p:nvSpPr>
        <p:spPr>
          <a:xfrm>
            <a:off x="7847090" y="2276237"/>
            <a:ext cx="318782" cy="3187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3" name="楕円 12">
            <a:extLst>
              <a:ext uri="{FF2B5EF4-FFF2-40B4-BE49-F238E27FC236}">
                <a16:creationId xmlns:a16="http://schemas.microsoft.com/office/drawing/2014/main" id="{A995A1C6-50F4-472A-9D49-ACB8199F9ED7}"/>
              </a:ext>
            </a:extLst>
          </p:cNvPr>
          <p:cNvSpPr/>
          <p:nvPr/>
        </p:nvSpPr>
        <p:spPr>
          <a:xfrm>
            <a:off x="5989658" y="3201279"/>
            <a:ext cx="318782" cy="3187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4" name="楕円 13">
            <a:extLst>
              <a:ext uri="{FF2B5EF4-FFF2-40B4-BE49-F238E27FC236}">
                <a16:creationId xmlns:a16="http://schemas.microsoft.com/office/drawing/2014/main" id="{B79501AC-4165-4CD4-B122-4121F0AAE6E9}"/>
              </a:ext>
            </a:extLst>
          </p:cNvPr>
          <p:cNvSpPr/>
          <p:nvPr/>
        </p:nvSpPr>
        <p:spPr>
          <a:xfrm>
            <a:off x="7368330" y="4618045"/>
            <a:ext cx="318782" cy="3187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EB2688FD-A2CC-4C0C-92AF-46139C5637BB}"/>
                  </a:ext>
                </a:extLst>
              </p:cNvPr>
              <p:cNvSpPr txBox="1"/>
              <p:nvPr/>
            </p:nvSpPr>
            <p:spPr>
              <a:xfrm>
                <a:off x="127366" y="492678"/>
                <a:ext cx="5820824" cy="6211829"/>
              </a:xfrm>
              <a:prstGeom prst="rect">
                <a:avLst/>
              </a:prstGeom>
              <a:noFill/>
            </p:spPr>
            <p:txBody>
              <a:bodyPr wrap="none" rtlCol="0">
                <a:spAutoFit/>
              </a:bodyPr>
              <a:lstStyle/>
              <a:p>
                <a:r>
                  <a:rPr lang="ja-JP" altLang="en-US" dirty="0"/>
                  <a:t>ロボットは３</a:t>
                </a:r>
                <a:r>
                  <a:rPr kumimoji="1" lang="ja-JP" altLang="en-US" dirty="0"/>
                  <a:t>カ所の関節にあるモータで運動する．</a:t>
                </a:r>
                <a:endParaRPr lang="en-US" altLang="ja-JP" dirty="0"/>
              </a:p>
              <a:p>
                <a:r>
                  <a:rPr lang="en-US" altLang="ja-JP" dirty="0"/>
                  <a:t>Upper/lower leg </a:t>
                </a:r>
                <a:r>
                  <a:rPr lang="ja-JP" altLang="en-US" dirty="0"/>
                  <a:t>の質量が無視できるほど小さいなら</a:t>
                </a:r>
                <a:endParaRPr lang="en-US" altLang="ja-JP" dirty="0"/>
              </a:p>
              <a:p>
                <a:r>
                  <a:rPr lang="ja-JP" altLang="en-US" dirty="0"/>
                  <a:t>これらのモータによって胴体に加わる力と車輪に加わる力</a:t>
                </a:r>
                <a:endParaRPr lang="en-US" altLang="ja-JP" dirty="0"/>
              </a:p>
              <a:p>
                <a:r>
                  <a:rPr lang="ja-JP" altLang="en-US" dirty="0"/>
                  <a:t>は釣り合う．</a:t>
                </a:r>
                <a:endParaRPr lang="en-US" altLang="ja-JP" dirty="0"/>
              </a:p>
              <a:p>
                <a:r>
                  <a:rPr lang="ja-JP" altLang="en-US" dirty="0"/>
                  <a:t>また，アクチュエータの自由度が３あるので，</a:t>
                </a:r>
                <a:br>
                  <a:rPr lang="en-US" altLang="ja-JP" dirty="0"/>
                </a:br>
                <a:r>
                  <a:rPr lang="ja-JP" altLang="en-US" dirty="0"/>
                  <a:t>胴体に加わる力とトルクは自由に決められる．</a:t>
                </a:r>
                <a:endParaRPr lang="en-US" altLang="ja-JP" dirty="0"/>
              </a:p>
              <a:p>
                <a:r>
                  <a:rPr lang="ja-JP" altLang="en-US" dirty="0"/>
                  <a:t>そこで，ここではモータによって胴体に働く力</a:t>
                </a:r>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m:rPr>
                              <m:sty m:val="p"/>
                            </m:rPr>
                            <a:rPr lang="en-US" altLang="ja-JP">
                              <a:latin typeface="Cambria Math" panose="02040503050406030204" pitchFamily="18" charset="0"/>
                            </a:rPr>
                            <m:t>x</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m:rPr>
                              <m:sty m:val="p"/>
                            </m:rPr>
                            <a:rPr lang="en-US" altLang="ja-JP">
                              <a:latin typeface="Cambria Math" panose="02040503050406030204" pitchFamily="18" charset="0"/>
                            </a:rPr>
                            <m:t>y</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𝜃</m:t>
                          </m:r>
                        </m:sub>
                      </m:sSub>
                    </m:oMath>
                  </m:oMathPara>
                </a14:m>
                <a:endParaRPr lang="en-US" altLang="ja-JP" dirty="0"/>
              </a:p>
              <a:p>
                <a:r>
                  <a:rPr lang="ja-JP" altLang="en-US" dirty="0"/>
                  <a:t>を制御入力とし，実際にはこれらの力から逆算される</a:t>
                </a:r>
                <a:endParaRPr lang="en-US" altLang="ja-JP" dirty="0"/>
              </a:p>
              <a:p>
                <a:r>
                  <a:rPr lang="ja-JP" altLang="en-US" dirty="0"/>
                  <a:t>関節トルクをモータで発生させることにする．</a:t>
                </a:r>
                <a:endParaRPr lang="en-US" altLang="ja-JP" dirty="0"/>
              </a:p>
              <a:p>
                <a:endParaRPr lang="en-US" altLang="ja-JP" dirty="0"/>
              </a:p>
              <a:p>
                <a:r>
                  <a:rPr lang="ja-JP" altLang="en-US" dirty="0"/>
                  <a:t>実はシミュレーション上では</a:t>
                </a:r>
                <a:endParaRPr lang="en-US" altLang="ja-JP" dirty="0"/>
              </a:p>
              <a:p>
                <a:r>
                  <a:rPr lang="ja-JP" altLang="en-US" dirty="0"/>
                  <a:t>関節部のモータでトルクを加えると数値的な問題が</a:t>
                </a:r>
                <a:endParaRPr lang="en-US" altLang="ja-JP" dirty="0"/>
              </a:p>
              <a:p>
                <a:r>
                  <a:rPr lang="ja-JP" altLang="en-US" dirty="0"/>
                  <a:t>起こりやすいので，胴体と車輪に直接力を加えている．</a:t>
                </a:r>
                <a:endParaRPr lang="en-US" altLang="ja-JP" dirty="0"/>
              </a:p>
              <a:p>
                <a:endParaRPr lang="en-US" altLang="ja-JP" dirty="0"/>
              </a:p>
              <a:p>
                <a:r>
                  <a:rPr lang="ja-JP" altLang="en-US" dirty="0"/>
                  <a:t>つまり，脚の部分は単に胴体と車輪の</a:t>
                </a:r>
                <a:endParaRPr lang="en-US" altLang="ja-JP" dirty="0"/>
              </a:p>
              <a:p>
                <a:r>
                  <a:rPr kumimoji="1" lang="ja-JP" altLang="en-US" dirty="0"/>
                  <a:t>位置を制約するための部品になっている</a:t>
                </a:r>
                <a:endParaRPr kumimoji="1" lang="en-US" altLang="ja-JP" dirty="0"/>
              </a:p>
              <a:p>
                <a:r>
                  <a:rPr kumimoji="1" lang="ja-JP" altLang="en-US" dirty="0"/>
                  <a:t>それでも質量をあまり小さくすると</a:t>
                </a:r>
                <a:endParaRPr kumimoji="1" lang="en-US" altLang="ja-JP" dirty="0"/>
              </a:p>
              <a:p>
                <a:r>
                  <a:rPr kumimoji="1" lang="ja-JP" altLang="en-US" dirty="0"/>
                  <a:t>シミュレーションに数値的な問題が</a:t>
                </a:r>
                <a:endParaRPr kumimoji="1" lang="en-US" altLang="ja-JP" dirty="0"/>
              </a:p>
              <a:p>
                <a:r>
                  <a:rPr lang="ja-JP" altLang="en-US" dirty="0"/>
                  <a:t>発生するので，</a:t>
                </a:r>
                <a:r>
                  <a:rPr lang="en-US" altLang="ja-JP" dirty="0"/>
                  <a:t>upper/lower leg </a:t>
                </a:r>
                <a:r>
                  <a:rPr lang="ja-JP" altLang="en-US" dirty="0"/>
                  <a:t>は</a:t>
                </a:r>
                <a:br>
                  <a:rPr lang="en-US" altLang="ja-JP" dirty="0"/>
                </a:br>
                <a:r>
                  <a:rPr lang="ja-JP" altLang="en-US" dirty="0"/>
                  <a:t>それぞれ </a:t>
                </a:r>
                <a:r>
                  <a:rPr lang="en-US" altLang="ja-JP" dirty="0"/>
                  <a:t>0.01 kg </a:t>
                </a:r>
                <a:r>
                  <a:rPr lang="ja-JP" altLang="en-US" dirty="0"/>
                  <a:t>としている．</a:t>
                </a:r>
                <a:endParaRPr kumimoji="1" lang="en-US" altLang="ja-JP" dirty="0"/>
              </a:p>
              <a:p>
                <a:endParaRPr kumimoji="1" lang="en-US" altLang="ja-JP" dirty="0"/>
              </a:p>
            </p:txBody>
          </p:sp>
        </mc:Choice>
        <mc:Fallback>
          <p:sp>
            <p:nvSpPr>
              <p:cNvPr id="15" name="テキスト ボックス 14">
                <a:extLst>
                  <a:ext uri="{FF2B5EF4-FFF2-40B4-BE49-F238E27FC236}">
                    <a16:creationId xmlns:a16="http://schemas.microsoft.com/office/drawing/2014/main" id="{EB2688FD-A2CC-4C0C-92AF-46139C5637BB}"/>
                  </a:ext>
                </a:extLst>
              </p:cNvPr>
              <p:cNvSpPr txBox="1">
                <a:spLocks noRot="1" noChangeAspect="1" noMove="1" noResize="1" noEditPoints="1" noAdjustHandles="1" noChangeArrowheads="1" noChangeShapeType="1" noTextEdit="1"/>
              </p:cNvSpPr>
              <p:nvPr/>
            </p:nvSpPr>
            <p:spPr>
              <a:xfrm>
                <a:off x="127366" y="492678"/>
                <a:ext cx="5820824" cy="6211829"/>
              </a:xfrm>
              <a:prstGeom prst="rect">
                <a:avLst/>
              </a:prstGeom>
              <a:blipFill>
                <a:blip r:embed="rId2"/>
                <a:stretch>
                  <a:fillRect l="-942" t="-4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B7FB74F2-37C2-44EE-AFD2-E3DEB1407F7B}"/>
                  </a:ext>
                </a:extLst>
              </p:cNvPr>
              <p:cNvSpPr txBox="1"/>
              <p:nvPr/>
            </p:nvSpPr>
            <p:spPr>
              <a:xfrm>
                <a:off x="9089601" y="2243666"/>
                <a:ext cx="4968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2"/>
                              </a:solidFill>
                              <a:latin typeface="Cambria Math" panose="02040503050406030204" pitchFamily="18" charset="0"/>
                            </a:rPr>
                          </m:ctrlPr>
                        </m:sSubPr>
                        <m:e>
                          <m:r>
                            <a:rPr kumimoji="1" lang="en-US" altLang="ja-JP" b="0" i="1" smtClean="0">
                              <a:solidFill>
                                <a:schemeClr val="accent2"/>
                              </a:solidFill>
                              <a:latin typeface="Cambria Math" panose="02040503050406030204" pitchFamily="18" charset="0"/>
                            </a:rPr>
                            <m:t>𝑢</m:t>
                          </m:r>
                        </m:e>
                        <m:sub>
                          <m:r>
                            <m:rPr>
                              <m:sty m:val="p"/>
                            </m:rPr>
                            <a:rPr kumimoji="1" lang="en-US" altLang="ja-JP" b="0" i="0" smtClean="0">
                              <a:solidFill>
                                <a:schemeClr val="accent2"/>
                              </a:solidFill>
                              <a:latin typeface="Cambria Math" panose="02040503050406030204" pitchFamily="18" charset="0"/>
                            </a:rPr>
                            <m:t>x</m:t>
                          </m:r>
                        </m:sub>
                      </m:sSub>
                    </m:oMath>
                  </m:oMathPara>
                </a14:m>
                <a:endParaRPr kumimoji="1" lang="ja-JP" altLang="en-US" dirty="0">
                  <a:solidFill>
                    <a:schemeClr val="accent2"/>
                  </a:solidFill>
                </a:endParaRPr>
              </a:p>
            </p:txBody>
          </p:sp>
        </mc:Choice>
        <mc:Fallback xmlns="">
          <p:sp>
            <p:nvSpPr>
              <p:cNvPr id="29" name="テキスト ボックス 28">
                <a:extLst>
                  <a:ext uri="{FF2B5EF4-FFF2-40B4-BE49-F238E27FC236}">
                    <a16:creationId xmlns:a16="http://schemas.microsoft.com/office/drawing/2014/main" id="{B7FB74F2-37C2-44EE-AFD2-E3DEB1407F7B}"/>
                  </a:ext>
                </a:extLst>
              </p:cNvPr>
              <p:cNvSpPr txBox="1">
                <a:spLocks noRot="1" noChangeAspect="1" noMove="1" noResize="1" noEditPoints="1" noAdjustHandles="1" noChangeArrowheads="1" noChangeShapeType="1" noTextEdit="1"/>
              </p:cNvSpPr>
              <p:nvPr/>
            </p:nvSpPr>
            <p:spPr>
              <a:xfrm>
                <a:off x="9089601" y="2243666"/>
                <a:ext cx="496867"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0300A399-C134-4CD4-A94B-EE666FAC3A4D}"/>
                  </a:ext>
                </a:extLst>
              </p:cNvPr>
              <p:cNvSpPr txBox="1"/>
              <p:nvPr/>
            </p:nvSpPr>
            <p:spPr>
              <a:xfrm>
                <a:off x="8273741" y="1318416"/>
                <a:ext cx="490775" cy="394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2"/>
                              </a:solidFill>
                              <a:latin typeface="Cambria Math" panose="02040503050406030204" pitchFamily="18" charset="0"/>
                            </a:rPr>
                          </m:ctrlPr>
                        </m:sSubPr>
                        <m:e>
                          <m:r>
                            <a:rPr kumimoji="1" lang="en-US" altLang="ja-JP" b="0" i="1" smtClean="0">
                              <a:solidFill>
                                <a:schemeClr val="accent2"/>
                              </a:solidFill>
                              <a:latin typeface="Cambria Math" panose="02040503050406030204" pitchFamily="18" charset="0"/>
                            </a:rPr>
                            <m:t>𝑢</m:t>
                          </m:r>
                        </m:e>
                        <m:sub>
                          <m:r>
                            <m:rPr>
                              <m:sty m:val="p"/>
                            </m:rPr>
                            <a:rPr kumimoji="1" lang="en-US" altLang="ja-JP" b="0" i="0" smtClean="0">
                              <a:solidFill>
                                <a:schemeClr val="accent2"/>
                              </a:solidFill>
                              <a:latin typeface="Cambria Math" panose="02040503050406030204" pitchFamily="18" charset="0"/>
                            </a:rPr>
                            <m:t>y</m:t>
                          </m:r>
                        </m:sub>
                      </m:sSub>
                    </m:oMath>
                  </m:oMathPara>
                </a14:m>
                <a:endParaRPr kumimoji="1" lang="ja-JP" altLang="en-US" dirty="0">
                  <a:solidFill>
                    <a:schemeClr val="accent2"/>
                  </a:solidFill>
                </a:endParaRPr>
              </a:p>
            </p:txBody>
          </p:sp>
        </mc:Choice>
        <mc:Fallback xmlns="">
          <p:sp>
            <p:nvSpPr>
              <p:cNvPr id="30" name="テキスト ボックス 29">
                <a:extLst>
                  <a:ext uri="{FF2B5EF4-FFF2-40B4-BE49-F238E27FC236}">
                    <a16:creationId xmlns:a16="http://schemas.microsoft.com/office/drawing/2014/main" id="{0300A399-C134-4CD4-A94B-EE666FAC3A4D}"/>
                  </a:ext>
                </a:extLst>
              </p:cNvPr>
              <p:cNvSpPr txBox="1">
                <a:spLocks noRot="1" noChangeAspect="1" noMove="1" noResize="1" noEditPoints="1" noAdjustHandles="1" noChangeArrowheads="1" noChangeShapeType="1" noTextEdit="1"/>
              </p:cNvSpPr>
              <p:nvPr/>
            </p:nvSpPr>
            <p:spPr>
              <a:xfrm>
                <a:off x="8273741" y="1318416"/>
                <a:ext cx="490775" cy="394852"/>
              </a:xfrm>
              <a:prstGeom prst="rect">
                <a:avLst/>
              </a:prstGeom>
              <a:blipFill>
                <a:blip r:embed="rId4"/>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B3C71F8-D1C9-4ECD-A8B0-220036BEAF01}"/>
                  </a:ext>
                </a:extLst>
              </p:cNvPr>
              <p:cNvSpPr txBox="1"/>
              <p:nvPr/>
            </p:nvSpPr>
            <p:spPr>
              <a:xfrm>
                <a:off x="6296819" y="4600361"/>
                <a:ext cx="6590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m:rPr>
                              <m:sty m:val="p"/>
                            </m:rPr>
                            <a:rPr kumimoji="1" lang="en-US" altLang="ja-JP" b="0" i="0" smtClean="0">
                              <a:latin typeface="Cambria Math" panose="02040503050406030204" pitchFamily="18" charset="0"/>
                            </a:rPr>
                            <m:t>x</m:t>
                          </m:r>
                        </m:sub>
                      </m:sSub>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EB3C71F8-D1C9-4ECD-A8B0-220036BEAF01}"/>
                  </a:ext>
                </a:extLst>
              </p:cNvPr>
              <p:cNvSpPr txBox="1">
                <a:spLocks noRot="1" noChangeAspect="1" noMove="1" noResize="1" noEditPoints="1" noAdjustHandles="1" noChangeArrowheads="1" noChangeShapeType="1" noTextEdit="1"/>
              </p:cNvSpPr>
              <p:nvPr/>
            </p:nvSpPr>
            <p:spPr>
              <a:xfrm>
                <a:off x="6296819" y="4600361"/>
                <a:ext cx="659091"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3E90B690-B91B-4F1A-AA5F-3F49AB4595A0}"/>
                  </a:ext>
                </a:extLst>
              </p:cNvPr>
              <p:cNvSpPr txBox="1"/>
              <p:nvPr/>
            </p:nvSpPr>
            <p:spPr>
              <a:xfrm>
                <a:off x="7447513" y="5307529"/>
                <a:ext cx="663900" cy="394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m:rPr>
                              <m:sty m:val="p"/>
                            </m:rPr>
                            <a:rPr kumimoji="1" lang="en-US" altLang="ja-JP" b="0" i="0" smtClean="0">
                              <a:latin typeface="Cambria Math" panose="02040503050406030204" pitchFamily="18" charset="0"/>
                            </a:rPr>
                            <m:t>y</m:t>
                          </m:r>
                        </m:sub>
                      </m:sSub>
                    </m:oMath>
                  </m:oMathPara>
                </a14:m>
                <a:endParaRPr kumimoji="1" lang="ja-JP" altLang="en-US" dirty="0"/>
              </a:p>
            </p:txBody>
          </p:sp>
        </mc:Choice>
        <mc:Fallback xmlns="">
          <p:sp>
            <p:nvSpPr>
              <p:cNvPr id="33" name="テキスト ボックス 32">
                <a:extLst>
                  <a:ext uri="{FF2B5EF4-FFF2-40B4-BE49-F238E27FC236}">
                    <a16:creationId xmlns:a16="http://schemas.microsoft.com/office/drawing/2014/main" id="{3E90B690-B91B-4F1A-AA5F-3F49AB4595A0}"/>
                  </a:ext>
                </a:extLst>
              </p:cNvPr>
              <p:cNvSpPr txBox="1">
                <a:spLocks noRot="1" noChangeAspect="1" noMove="1" noResize="1" noEditPoints="1" noAdjustHandles="1" noChangeArrowheads="1" noChangeShapeType="1" noTextEdit="1"/>
              </p:cNvSpPr>
              <p:nvPr/>
            </p:nvSpPr>
            <p:spPr>
              <a:xfrm>
                <a:off x="7447513" y="5307529"/>
                <a:ext cx="663900" cy="394852"/>
              </a:xfrm>
              <a:prstGeom prst="rect">
                <a:avLst/>
              </a:prstGeom>
              <a:blipFill>
                <a:blip r:embed="rId6"/>
                <a:stretch>
                  <a:fillRect b="-6250"/>
                </a:stretch>
              </a:blipFill>
            </p:spPr>
            <p:txBody>
              <a:bodyPr/>
              <a:lstStyle/>
              <a:p>
                <a:r>
                  <a:rPr lang="ja-JP" altLang="en-US">
                    <a:noFill/>
                  </a:rPr>
                  <a:t> </a:t>
                </a:r>
              </a:p>
            </p:txBody>
          </p:sp>
        </mc:Fallback>
      </mc:AlternateContent>
      <p:sp>
        <p:nvSpPr>
          <p:cNvPr id="34" name="矢印: 環状 33">
            <a:extLst>
              <a:ext uri="{FF2B5EF4-FFF2-40B4-BE49-F238E27FC236}">
                <a16:creationId xmlns:a16="http://schemas.microsoft.com/office/drawing/2014/main" id="{718BE3B0-DF8F-4D0C-B97B-30609361E59B}"/>
              </a:ext>
            </a:extLst>
          </p:cNvPr>
          <p:cNvSpPr/>
          <p:nvPr/>
        </p:nvSpPr>
        <p:spPr>
          <a:xfrm>
            <a:off x="7080313" y="4306615"/>
            <a:ext cx="930258" cy="930258"/>
          </a:xfrm>
          <a:prstGeom prst="circularArrow">
            <a:avLst>
              <a:gd name="adj1" fmla="val 3077"/>
              <a:gd name="adj2" fmla="val 1809365"/>
              <a:gd name="adj3" fmla="val 7474763"/>
              <a:gd name="adj4" fmla="val 12165514"/>
              <a:gd name="adj5" fmla="val 7104"/>
            </a:avLst>
          </a:prstGeom>
          <a:solidFill>
            <a:schemeClr val="accent2"/>
          </a:solidFill>
          <a:ln w="44450">
            <a:no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schemeClr val="tx1"/>
              </a:solidFill>
            </a:endParaRPr>
          </a:p>
        </p:txBody>
      </p:sp>
      <p:sp>
        <p:nvSpPr>
          <p:cNvPr id="35" name="矢印: 環状 34">
            <a:extLst>
              <a:ext uri="{FF2B5EF4-FFF2-40B4-BE49-F238E27FC236}">
                <a16:creationId xmlns:a16="http://schemas.microsoft.com/office/drawing/2014/main" id="{55847881-8899-4B76-B9D3-E3F2AE1EC3FF}"/>
              </a:ext>
            </a:extLst>
          </p:cNvPr>
          <p:cNvSpPr/>
          <p:nvPr/>
        </p:nvSpPr>
        <p:spPr>
          <a:xfrm flipH="1">
            <a:off x="8163352" y="2115014"/>
            <a:ext cx="639233" cy="639233"/>
          </a:xfrm>
          <a:prstGeom prst="circularArrow">
            <a:avLst>
              <a:gd name="adj1" fmla="val 3684"/>
              <a:gd name="adj2" fmla="val 1142319"/>
              <a:gd name="adj3" fmla="val 5720308"/>
              <a:gd name="adj4" fmla="val 12587237"/>
              <a:gd name="adj5" fmla="val 5400"/>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E422FA58-72AC-4889-AD76-B4FE1A16CFC8}"/>
                  </a:ext>
                </a:extLst>
              </p:cNvPr>
              <p:cNvSpPr txBox="1"/>
              <p:nvPr/>
            </p:nvSpPr>
            <p:spPr>
              <a:xfrm>
                <a:off x="8114526" y="4837301"/>
                <a:ext cx="3833550" cy="391261"/>
              </a:xfrm>
              <a:prstGeom prst="rect">
                <a:avLst/>
              </a:prstGeom>
              <a:noFill/>
            </p:spPr>
            <p:txBody>
              <a:bodyPr wrap="none" rtlCol="0">
                <a:spAutoFit/>
              </a:bodyPr>
              <a:lstStyle>
                <a:defPPr>
                  <a:defRPr lang="ja-JP"/>
                </a:defPPr>
                <a:lvl1pPr>
                  <a:defRPr b="0" i="1">
                    <a:solidFill>
                      <a:schemeClr val="accent2"/>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m:rPr>
                              <m:sty m:val="p"/>
                            </m:rPr>
                            <a:rPr lang="en-US" altLang="ja-JP">
                              <a:latin typeface="Cambria Math" panose="02040503050406030204" pitchFamily="18" charset="0"/>
                            </a:rPr>
                            <m:t>θ</m:t>
                          </m:r>
                        </m:sub>
                      </m:sSub>
                      <m:r>
                        <a:rPr lang="en-US" altLang="ja-JP">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𝑥</m:t>
                              </m:r>
                            </m:e>
                            <m:sub>
                              <m:r>
                                <a:rPr lang="en-US" altLang="ja-JP">
                                  <a:latin typeface="Cambria Math" panose="02040503050406030204" pitchFamily="18" charset="0"/>
                                </a:rPr>
                                <m:t>𝑏</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𝑥</m:t>
                              </m:r>
                            </m:e>
                            <m:sub>
                              <m:r>
                                <a:rPr lang="en-US" altLang="ja-JP">
                                  <a:latin typeface="Cambria Math" panose="02040503050406030204" pitchFamily="18" charset="0"/>
                                </a:rPr>
                                <m:t>𝑤</m:t>
                              </m:r>
                            </m:sub>
                          </m:sSub>
                        </m:e>
                      </m:d>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𝑦</m:t>
                          </m:r>
                        </m:sub>
                      </m:sSub>
                      <m:r>
                        <a:rPr lang="en-US" altLang="ja-JP">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𝑦</m:t>
                              </m:r>
                            </m:e>
                            <m:sub>
                              <m:r>
                                <a:rPr lang="en-US" altLang="ja-JP">
                                  <a:latin typeface="Cambria Math" panose="02040503050406030204" pitchFamily="18" charset="0"/>
                                </a:rPr>
                                <m:t>𝑏</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𝑦</m:t>
                              </m:r>
                            </m:e>
                            <m:sub>
                              <m:r>
                                <a:rPr lang="en-US" altLang="ja-JP">
                                  <a:latin typeface="Cambria Math" panose="02040503050406030204" pitchFamily="18" charset="0"/>
                                </a:rPr>
                                <m:t>𝑤</m:t>
                              </m:r>
                            </m:sub>
                          </m:sSub>
                        </m:e>
                      </m:d>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𝑥</m:t>
                          </m:r>
                        </m:sub>
                      </m:sSub>
                    </m:oMath>
                  </m:oMathPara>
                </a14:m>
                <a:endParaRPr lang="ja-JP" altLang="en-US" dirty="0"/>
              </a:p>
            </p:txBody>
          </p:sp>
        </mc:Choice>
        <mc:Fallback>
          <p:sp>
            <p:nvSpPr>
              <p:cNvPr id="36" name="テキスト ボックス 35">
                <a:extLst>
                  <a:ext uri="{FF2B5EF4-FFF2-40B4-BE49-F238E27FC236}">
                    <a16:creationId xmlns:a16="http://schemas.microsoft.com/office/drawing/2014/main" id="{E422FA58-72AC-4889-AD76-B4FE1A16CFC8}"/>
                  </a:ext>
                </a:extLst>
              </p:cNvPr>
              <p:cNvSpPr txBox="1">
                <a:spLocks noRot="1" noChangeAspect="1" noMove="1" noResize="1" noEditPoints="1" noAdjustHandles="1" noChangeArrowheads="1" noChangeShapeType="1" noTextEdit="1"/>
              </p:cNvSpPr>
              <p:nvPr/>
            </p:nvSpPr>
            <p:spPr>
              <a:xfrm>
                <a:off x="8114526" y="4837301"/>
                <a:ext cx="3833550" cy="391261"/>
              </a:xfrm>
              <a:prstGeom prst="rect">
                <a:avLst/>
              </a:prstGeom>
              <a:blipFill>
                <a:blip r:embed="rId7"/>
                <a:stretch>
                  <a:fillRect b="-3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A3A66E5-F412-41C6-AF9B-2C249A4FBD06}"/>
                  </a:ext>
                </a:extLst>
              </p:cNvPr>
              <p:cNvSpPr txBox="1"/>
              <p:nvPr/>
            </p:nvSpPr>
            <p:spPr>
              <a:xfrm>
                <a:off x="8629524" y="2553507"/>
                <a:ext cx="497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2"/>
                              </a:solidFill>
                              <a:latin typeface="Cambria Math" panose="02040503050406030204" pitchFamily="18" charset="0"/>
                            </a:rPr>
                          </m:ctrlPr>
                        </m:sSubPr>
                        <m:e>
                          <m:r>
                            <a:rPr kumimoji="1" lang="en-US" altLang="ja-JP" b="0" i="1" smtClean="0">
                              <a:solidFill>
                                <a:schemeClr val="accent2"/>
                              </a:solidFill>
                              <a:latin typeface="Cambria Math" panose="02040503050406030204" pitchFamily="18" charset="0"/>
                            </a:rPr>
                            <m:t>𝑢</m:t>
                          </m:r>
                        </m:e>
                        <m:sub>
                          <m:r>
                            <m:rPr>
                              <m:sty m:val="p"/>
                            </m:rPr>
                            <a:rPr kumimoji="1" lang="en-US" altLang="ja-JP" b="0" i="0" smtClean="0">
                              <a:solidFill>
                                <a:schemeClr val="accent2"/>
                              </a:solidFill>
                              <a:latin typeface="Cambria Math" panose="02040503050406030204" pitchFamily="18" charset="0"/>
                            </a:rPr>
                            <m:t>θ</m:t>
                          </m:r>
                        </m:sub>
                      </m:sSub>
                    </m:oMath>
                  </m:oMathPara>
                </a14:m>
                <a:endParaRPr kumimoji="1" lang="ja-JP" altLang="en-US" dirty="0">
                  <a:solidFill>
                    <a:schemeClr val="accent2"/>
                  </a:solidFill>
                </a:endParaRPr>
              </a:p>
            </p:txBody>
          </p:sp>
        </mc:Choice>
        <mc:Fallback xmlns="">
          <p:sp>
            <p:nvSpPr>
              <p:cNvPr id="37" name="テキスト ボックス 36">
                <a:extLst>
                  <a:ext uri="{FF2B5EF4-FFF2-40B4-BE49-F238E27FC236}">
                    <a16:creationId xmlns:a16="http://schemas.microsoft.com/office/drawing/2014/main" id="{6A3A66E5-F412-41C6-AF9B-2C249A4FBD06}"/>
                  </a:ext>
                </a:extLst>
              </p:cNvPr>
              <p:cNvSpPr txBox="1">
                <a:spLocks noRot="1" noChangeAspect="1" noMove="1" noResize="1" noEditPoints="1" noAdjustHandles="1" noChangeArrowheads="1" noChangeShapeType="1" noTextEdit="1"/>
              </p:cNvSpPr>
              <p:nvPr/>
            </p:nvSpPr>
            <p:spPr>
              <a:xfrm>
                <a:off x="8629524" y="2553507"/>
                <a:ext cx="497187" cy="369332"/>
              </a:xfrm>
              <a:prstGeom prst="rect">
                <a:avLst/>
              </a:prstGeom>
              <a:blipFill>
                <a:blip r:embed="rId8"/>
                <a:stretch>
                  <a:fillRect b="-1667"/>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2A8A4065-7D3B-43DD-B8EE-76DE9201D367}"/>
              </a:ext>
            </a:extLst>
          </p:cNvPr>
          <p:cNvSpPr txBox="1"/>
          <p:nvPr/>
        </p:nvSpPr>
        <p:spPr>
          <a:xfrm>
            <a:off x="9636681" y="1729046"/>
            <a:ext cx="1160895" cy="646331"/>
          </a:xfrm>
          <a:prstGeom prst="rect">
            <a:avLst/>
          </a:prstGeom>
          <a:noFill/>
        </p:spPr>
        <p:txBody>
          <a:bodyPr wrap="none" rtlCol="0">
            <a:spAutoFit/>
          </a:bodyPr>
          <a:lstStyle/>
          <a:p>
            <a:r>
              <a:rPr kumimoji="1" lang="ja-JP" altLang="en-US" dirty="0"/>
              <a:t>胴体</a:t>
            </a:r>
            <a:endParaRPr kumimoji="1" lang="en-US" altLang="ja-JP" dirty="0"/>
          </a:p>
          <a:p>
            <a:r>
              <a:rPr lang="en-US" altLang="ja-JP" dirty="0"/>
              <a:t>Body 3kg</a:t>
            </a:r>
            <a:endParaRPr kumimoji="1" lang="ja-JP" altLang="en-US" dirty="0"/>
          </a:p>
        </p:txBody>
      </p:sp>
      <p:sp>
        <p:nvSpPr>
          <p:cNvPr id="40" name="テキスト ボックス 39">
            <a:extLst>
              <a:ext uri="{FF2B5EF4-FFF2-40B4-BE49-F238E27FC236}">
                <a16:creationId xmlns:a16="http://schemas.microsoft.com/office/drawing/2014/main" id="{644BC73D-9518-42A2-9111-86EDE50294DA}"/>
              </a:ext>
            </a:extLst>
          </p:cNvPr>
          <p:cNvSpPr txBox="1"/>
          <p:nvPr/>
        </p:nvSpPr>
        <p:spPr>
          <a:xfrm>
            <a:off x="6325005" y="5030029"/>
            <a:ext cx="816249" cy="923330"/>
          </a:xfrm>
          <a:prstGeom prst="rect">
            <a:avLst/>
          </a:prstGeom>
          <a:noFill/>
        </p:spPr>
        <p:txBody>
          <a:bodyPr wrap="none" rtlCol="0">
            <a:spAutoFit/>
          </a:bodyPr>
          <a:lstStyle/>
          <a:p>
            <a:r>
              <a:rPr lang="ja-JP" altLang="en-US" dirty="0"/>
              <a:t>車輪</a:t>
            </a:r>
            <a:endParaRPr kumimoji="1" lang="en-US" altLang="ja-JP" dirty="0"/>
          </a:p>
          <a:p>
            <a:r>
              <a:rPr kumimoji="1" lang="en-US" altLang="ja-JP" dirty="0"/>
              <a:t>wheel</a:t>
            </a:r>
          </a:p>
          <a:p>
            <a:r>
              <a:rPr lang="en-US" altLang="ja-JP" dirty="0"/>
              <a:t>1kg</a:t>
            </a:r>
            <a:endParaRPr kumimoji="1" lang="ja-JP" altLang="en-US" dirty="0"/>
          </a:p>
        </p:txBody>
      </p:sp>
      <p:sp>
        <p:nvSpPr>
          <p:cNvPr id="41" name="テキスト ボックス 40">
            <a:extLst>
              <a:ext uri="{FF2B5EF4-FFF2-40B4-BE49-F238E27FC236}">
                <a16:creationId xmlns:a16="http://schemas.microsoft.com/office/drawing/2014/main" id="{FE6F9111-8162-49A3-AD6E-F57299192B68}"/>
              </a:ext>
            </a:extLst>
          </p:cNvPr>
          <p:cNvSpPr txBox="1"/>
          <p:nvPr/>
        </p:nvSpPr>
        <p:spPr>
          <a:xfrm>
            <a:off x="6386793" y="2230549"/>
            <a:ext cx="800219" cy="646331"/>
          </a:xfrm>
          <a:prstGeom prst="rect">
            <a:avLst/>
          </a:prstGeom>
          <a:noFill/>
        </p:spPr>
        <p:txBody>
          <a:bodyPr wrap="none" rtlCol="0">
            <a:spAutoFit/>
          </a:bodyPr>
          <a:lstStyle/>
          <a:p>
            <a:pPr algn="ctr"/>
            <a:r>
              <a:rPr kumimoji="1" lang="en-US" altLang="ja-JP" dirty="0"/>
              <a:t>upper</a:t>
            </a:r>
            <a:br>
              <a:rPr kumimoji="1" lang="en-US" altLang="ja-JP" dirty="0"/>
            </a:br>
            <a:r>
              <a:rPr kumimoji="1" lang="en-US" altLang="ja-JP" dirty="0"/>
              <a:t>leg</a:t>
            </a:r>
            <a:endParaRPr kumimoji="1" lang="ja-JP" altLang="en-US" dirty="0"/>
          </a:p>
        </p:txBody>
      </p:sp>
      <p:sp>
        <p:nvSpPr>
          <p:cNvPr id="42" name="テキスト ボックス 41">
            <a:extLst>
              <a:ext uri="{FF2B5EF4-FFF2-40B4-BE49-F238E27FC236}">
                <a16:creationId xmlns:a16="http://schemas.microsoft.com/office/drawing/2014/main" id="{70FB3CD3-843B-4997-8A47-896FDA499719}"/>
              </a:ext>
            </a:extLst>
          </p:cNvPr>
          <p:cNvSpPr txBox="1"/>
          <p:nvPr/>
        </p:nvSpPr>
        <p:spPr>
          <a:xfrm>
            <a:off x="6655744" y="3397514"/>
            <a:ext cx="766557" cy="646331"/>
          </a:xfrm>
          <a:prstGeom prst="rect">
            <a:avLst/>
          </a:prstGeom>
          <a:noFill/>
        </p:spPr>
        <p:txBody>
          <a:bodyPr wrap="none" rtlCol="0">
            <a:spAutoFit/>
          </a:bodyPr>
          <a:lstStyle/>
          <a:p>
            <a:pPr algn="ctr"/>
            <a:r>
              <a:rPr lang="en-US" altLang="ja-JP" dirty="0"/>
              <a:t>l</a:t>
            </a:r>
            <a:r>
              <a:rPr kumimoji="1" lang="en-US" altLang="ja-JP" dirty="0"/>
              <a:t>ower</a:t>
            </a:r>
            <a:br>
              <a:rPr kumimoji="1" lang="en-US" altLang="ja-JP" dirty="0"/>
            </a:br>
            <a:r>
              <a:rPr kumimoji="1" lang="en-US" altLang="ja-JP" dirty="0"/>
              <a:t>leg</a:t>
            </a:r>
            <a:endParaRPr kumimoji="1" lang="ja-JP" altLang="en-US" dirty="0"/>
          </a:p>
        </p:txBody>
      </p:sp>
      <p:cxnSp>
        <p:nvCxnSpPr>
          <p:cNvPr id="3" name="直線矢印コネクタ 2">
            <a:extLst>
              <a:ext uri="{FF2B5EF4-FFF2-40B4-BE49-F238E27FC236}">
                <a16:creationId xmlns:a16="http://schemas.microsoft.com/office/drawing/2014/main" id="{4F756A80-BE4A-4BD9-9736-F207D8557C28}"/>
              </a:ext>
            </a:extLst>
          </p:cNvPr>
          <p:cNvCxnSpPr>
            <a:cxnSpLocks/>
          </p:cNvCxnSpPr>
          <p:nvPr/>
        </p:nvCxnSpPr>
        <p:spPr>
          <a:xfrm flipV="1">
            <a:off x="7813174" y="2862471"/>
            <a:ext cx="535259" cy="1276814"/>
          </a:xfrm>
          <a:prstGeom prst="straightConnector1">
            <a:avLst/>
          </a:prstGeom>
          <a:ln w="4762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EF3D5AC3-C867-4315-8CB9-B9ADE06DBA4B}"/>
              </a:ext>
            </a:extLst>
          </p:cNvPr>
          <p:cNvCxnSpPr>
            <a:cxnSpLocks/>
          </p:cNvCxnSpPr>
          <p:nvPr/>
        </p:nvCxnSpPr>
        <p:spPr>
          <a:xfrm>
            <a:off x="8512403" y="2446449"/>
            <a:ext cx="613893" cy="0"/>
          </a:xfrm>
          <a:prstGeom prst="straightConnector1">
            <a:avLst/>
          </a:prstGeom>
          <a:ln w="4445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63C7FA7C-8932-4906-B052-492FA5BE653D}"/>
              </a:ext>
            </a:extLst>
          </p:cNvPr>
          <p:cNvCxnSpPr>
            <a:cxnSpLocks/>
            <a:endCxn id="30" idx="2"/>
          </p:cNvCxnSpPr>
          <p:nvPr/>
        </p:nvCxnSpPr>
        <p:spPr>
          <a:xfrm flipV="1">
            <a:off x="8519129" y="1713268"/>
            <a:ext cx="0" cy="724595"/>
          </a:xfrm>
          <a:prstGeom prst="straightConnector1">
            <a:avLst/>
          </a:prstGeom>
          <a:ln w="4445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334E1A71-FFD3-4267-83DC-5531AE51D35C}"/>
              </a:ext>
            </a:extLst>
          </p:cNvPr>
          <p:cNvCxnSpPr>
            <a:cxnSpLocks/>
          </p:cNvCxnSpPr>
          <p:nvPr/>
        </p:nvCxnSpPr>
        <p:spPr>
          <a:xfrm flipH="1">
            <a:off x="6941180" y="4768939"/>
            <a:ext cx="588136" cy="0"/>
          </a:xfrm>
          <a:prstGeom prst="straightConnector1">
            <a:avLst/>
          </a:prstGeom>
          <a:ln w="4445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116B8207-4FEF-4BF5-834B-FC8CCC085CAF}"/>
              </a:ext>
            </a:extLst>
          </p:cNvPr>
          <p:cNvCxnSpPr>
            <a:cxnSpLocks/>
          </p:cNvCxnSpPr>
          <p:nvPr/>
        </p:nvCxnSpPr>
        <p:spPr>
          <a:xfrm>
            <a:off x="7533608" y="4777525"/>
            <a:ext cx="0" cy="807077"/>
          </a:xfrm>
          <a:prstGeom prst="straightConnector1">
            <a:avLst/>
          </a:prstGeom>
          <a:ln w="4445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474C720-4B22-4D84-BF38-50E805ED20DF}"/>
              </a:ext>
            </a:extLst>
          </p:cNvPr>
          <p:cNvSpPr txBox="1"/>
          <p:nvPr/>
        </p:nvSpPr>
        <p:spPr>
          <a:xfrm>
            <a:off x="8036199" y="3925181"/>
            <a:ext cx="3877985" cy="646331"/>
          </a:xfrm>
          <a:prstGeom prst="rect">
            <a:avLst/>
          </a:prstGeom>
          <a:noFill/>
        </p:spPr>
        <p:txBody>
          <a:bodyPr wrap="none" rtlCol="0">
            <a:spAutoFit/>
          </a:bodyPr>
          <a:lstStyle/>
          <a:p>
            <a:r>
              <a:rPr kumimoji="1" lang="ja-JP" altLang="en-US" dirty="0">
                <a:solidFill>
                  <a:srgbClr val="FF0000"/>
                </a:solidFill>
              </a:rPr>
              <a:t>脚は十分に軽いので</a:t>
            </a:r>
            <a:endParaRPr kumimoji="1" lang="en-US" altLang="ja-JP" dirty="0">
              <a:solidFill>
                <a:srgbClr val="FF0000"/>
              </a:solidFill>
            </a:endParaRPr>
          </a:p>
          <a:p>
            <a:r>
              <a:rPr lang="ja-JP" altLang="en-US" dirty="0">
                <a:solidFill>
                  <a:srgbClr val="FF0000"/>
                </a:solidFill>
              </a:rPr>
              <a:t>胴体と車輪に働く力が概ね釣り合う</a:t>
            </a:r>
            <a:endParaRPr kumimoji="1" lang="ja-JP" altLang="en-US" dirty="0">
              <a:solidFill>
                <a:srgbClr val="FF0000"/>
              </a:solidFill>
            </a:endParaRPr>
          </a:p>
        </p:txBody>
      </p:sp>
    </p:spTree>
    <p:extLst>
      <p:ext uri="{BB962C8B-B14F-4D97-AF65-F5344CB8AC3E}">
        <p14:creationId xmlns:p14="http://schemas.microsoft.com/office/powerpoint/2010/main" val="223234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1E37A129-AE97-42B0-9D13-D1FD1870351A}"/>
              </a:ext>
            </a:extLst>
          </p:cNvPr>
          <p:cNvSpPr/>
          <p:nvPr/>
        </p:nvSpPr>
        <p:spPr>
          <a:xfrm>
            <a:off x="0" y="4246033"/>
            <a:ext cx="4982634" cy="118533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FF55EF1A-BD85-4E55-9DE3-DB862AB9D7AF}"/>
                  </a:ext>
                </a:extLst>
              </p:cNvPr>
              <p:cNvSpPr txBox="1"/>
              <p:nvPr/>
            </p:nvSpPr>
            <p:spPr>
              <a:xfrm>
                <a:off x="5105743" y="334285"/>
                <a:ext cx="7052315" cy="4983224"/>
              </a:xfrm>
              <a:prstGeom prst="rect">
                <a:avLst/>
              </a:prstGeom>
              <a:noFill/>
            </p:spPr>
            <p:txBody>
              <a:bodyPr wrap="none" rtlCol="0">
                <a:spAutoFit/>
              </a:bodyPr>
              <a:lstStyle/>
              <a:p>
                <a:r>
                  <a:rPr kumimoji="1" lang="ja-JP" altLang="en-US" dirty="0"/>
                  <a:t>床反力と重力を入れると運動方程式はたぶんこんな感じ</a:t>
                </a:r>
                <a:endParaRPr kumimoji="1" lang="en-US" altLang="ja-JP" dirty="0"/>
              </a:p>
              <a:p>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m:rPr>
                              <m:sty m:val="p"/>
                            </m:rPr>
                            <a:rPr kumimoji="1" lang="en-US" altLang="ja-JP" b="0" i="0" smtClean="0">
                              <a:latin typeface="Cambria Math" panose="02040503050406030204" pitchFamily="18" charset="0"/>
                            </a:rPr>
                            <m:t>b</m:t>
                          </m:r>
                        </m:sub>
                      </m:sSub>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e>
                        <m:sub>
                          <m:r>
                            <m:rPr>
                              <m:sty m:val="p"/>
                            </m:rPr>
                            <a:rPr kumimoji="1" lang="en-US" altLang="ja-JP" b="0" i="0" smtClean="0">
                              <a:latin typeface="Cambria Math" panose="02040503050406030204" pitchFamily="18" charset="0"/>
                            </a:rPr>
                            <m:t>b</m:t>
                          </m:r>
                        </m:sub>
                      </m:sSub>
                      <m:r>
                        <m:rPr>
                          <m:aln/>
                        </m:rP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𝑥</m:t>
                          </m:r>
                        </m:sub>
                      </m:sSub>
                    </m:oMath>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m:rPr>
                              <m:sty m:val="p"/>
                            </m:rPr>
                            <a:rPr kumimoji="1" lang="en-US" altLang="ja-JP" b="0" i="0" smtClean="0">
                              <a:latin typeface="Cambria Math" panose="02040503050406030204" pitchFamily="18" charset="0"/>
                            </a:rPr>
                            <m:t>b</m:t>
                          </m:r>
                        </m:sub>
                      </m:sSub>
                      <m:sSub>
                        <m:sSubPr>
                          <m:ctrlPr>
                            <a:rPr kumimoji="1" lang="en-US" altLang="ja-JP" b="0" i="1" dirty="0"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𝑦</m:t>
                              </m:r>
                            </m:e>
                          </m:acc>
                        </m:e>
                        <m:sub>
                          <m:r>
                            <a:rPr kumimoji="1" lang="en-US" altLang="ja-JP" b="0" i="1" dirty="0" smtClean="0">
                              <a:latin typeface="Cambria Math" panose="02040503050406030204" pitchFamily="18" charset="0"/>
                            </a:rPr>
                            <m:t>𝑏</m:t>
                          </m:r>
                        </m:sub>
                      </m:sSub>
                      <m:r>
                        <m:rPr>
                          <m:aln/>
                        </m:rP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𝑢</m:t>
                          </m:r>
                        </m:e>
                        <m:sub>
                          <m:r>
                            <a:rPr kumimoji="1" lang="en-US" altLang="ja-JP" b="0" i="1" dirty="0" smtClean="0">
                              <a:latin typeface="Cambria Math" panose="02040503050406030204" pitchFamily="18" charset="0"/>
                            </a:rPr>
                            <m:t>𝑦</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𝑚</m:t>
                          </m:r>
                        </m:e>
                        <m:sub>
                          <m:r>
                            <m:rPr>
                              <m:sty m:val="p"/>
                            </m:rPr>
                            <a:rPr kumimoji="1" lang="en-US" altLang="ja-JP" b="0" i="0" dirty="0" smtClean="0">
                              <a:latin typeface="Cambria Math" panose="02040503050406030204" pitchFamily="18" charset="0"/>
                            </a:rPr>
                            <m:t>b</m:t>
                          </m:r>
                        </m:sub>
                      </m:sSub>
                      <m:r>
                        <a:rPr kumimoji="1" lang="en-US" altLang="ja-JP" b="0" i="1" dirty="0" smtClean="0">
                          <a:latin typeface="Cambria Math" panose="02040503050406030204" pitchFamily="18" charset="0"/>
                        </a:rPr>
                        <m:t>𝑔</m:t>
                      </m:r>
                    </m:oMath>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𝑏</m:t>
                          </m:r>
                        </m:sub>
                      </m:sSub>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e>
                        <m:sub>
                          <m:r>
                            <a:rPr kumimoji="1" lang="en-US" altLang="ja-JP" b="0" i="1" smtClean="0">
                              <a:latin typeface="Cambria Math" panose="02040503050406030204" pitchFamily="18" charset="0"/>
                            </a:rPr>
                            <m:t>𝑏</m:t>
                          </m:r>
                        </m:sub>
                      </m:sSub>
                      <m:r>
                        <m:rPr>
                          <m:aln/>
                        </m:rP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𝜃</m:t>
                          </m:r>
                        </m:sub>
                      </m:sSub>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a:rPr lang="en-US" altLang="ja-JP" b="0" i="1" smtClean="0">
                              <a:latin typeface="Cambria Math" panose="02040503050406030204" pitchFamily="18" charset="0"/>
                            </a:rPr>
                            <m:t>𝑤</m:t>
                          </m:r>
                        </m:sub>
                      </m:sSub>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b="0" i="1" smtClean="0">
                              <a:latin typeface="Cambria Math" panose="02040503050406030204" pitchFamily="18" charset="0"/>
                            </a:rPr>
                            <m:t>𝑤</m:t>
                          </m:r>
                        </m:sub>
                      </m:sSub>
                      <m:r>
                        <m:rPr>
                          <m:aln/>
                        </m:rPr>
                        <a:rPr lang="en-US" altLang="ja-JP" i="1">
                          <a:latin typeface="Cambria Math" panose="02040503050406030204" pitchFamily="18" charset="0"/>
                        </a:rPr>
                        <m:t>=</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𝑥</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𝑥</m:t>
                          </m:r>
                        </m:sub>
                      </m:sSub>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b="0" i="0" smtClean="0">
                              <a:latin typeface="Cambria Math" panose="02040503050406030204" pitchFamily="18" charset="0"/>
                            </a:rPr>
                            <m:t>w</m:t>
                          </m:r>
                        </m:sub>
                      </m:sSub>
                      <m:sSub>
                        <m:sSubPr>
                          <m:ctrlPr>
                            <a:rPr lang="en-US" altLang="ja-JP" i="1" dirty="0">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𝑦</m:t>
                              </m:r>
                            </m:e>
                          </m:acc>
                        </m:e>
                        <m:sub>
                          <m:r>
                            <a:rPr lang="en-US" altLang="ja-JP" b="0" i="1" smtClean="0">
                              <a:latin typeface="Cambria Math" panose="02040503050406030204" pitchFamily="18" charset="0"/>
                            </a:rPr>
                            <m:t>𝑤</m:t>
                          </m:r>
                        </m:sub>
                      </m:sSub>
                      <m:r>
                        <m:rPr>
                          <m:aln/>
                        </m:rP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b="0" i="1" dirty="0" smtClean="0">
                              <a:latin typeface="Cambria Math" panose="02040503050406030204" pitchFamily="18" charset="0"/>
                            </a:rPr>
                            <m:t>−</m:t>
                          </m:r>
                          <m:r>
                            <a:rPr lang="en-US" altLang="ja-JP" i="1" dirty="0">
                              <a:latin typeface="Cambria Math" panose="02040503050406030204" pitchFamily="18" charset="0"/>
                            </a:rPr>
                            <m:t>𝑢</m:t>
                          </m:r>
                        </m:e>
                        <m:sub>
                          <m:r>
                            <a:rPr lang="en-US" altLang="ja-JP" i="1" dirty="0">
                              <a:latin typeface="Cambria Math" panose="02040503050406030204" pitchFamily="18" charset="0"/>
                            </a:rPr>
                            <m:t>𝑦</m:t>
                          </m:r>
                        </m:sub>
                      </m:sSub>
                      <m:r>
                        <a:rPr lang="en-US" altLang="ja-JP" i="1" dirty="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i="1" dirty="0">
                              <a:latin typeface="Cambria Math" panose="02040503050406030204" pitchFamily="18" charset="0"/>
                            </a:rPr>
                            <m:t>𝑚</m:t>
                          </m:r>
                        </m:e>
                        <m:sub>
                          <m:r>
                            <a:rPr lang="en-US" altLang="ja-JP" b="0" i="1" dirty="0" smtClean="0">
                              <a:latin typeface="Cambria Math" panose="02040503050406030204" pitchFamily="18" charset="0"/>
                            </a:rPr>
                            <m:t>𝑤</m:t>
                          </m:r>
                        </m:sub>
                      </m:sSub>
                      <m:r>
                        <a:rPr lang="en-US" altLang="ja-JP" i="1" dirty="0">
                          <a:latin typeface="Cambria Math" panose="02040503050406030204" pitchFamily="18" charset="0"/>
                        </a:rPr>
                        <m:t>𝑔</m:t>
                      </m:r>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𝐹</m:t>
                          </m:r>
                        </m:e>
                        <m:sub>
                          <m:r>
                            <a:rPr lang="en-US" altLang="ja-JP" b="0" i="1" dirty="0" smtClean="0">
                              <a:latin typeface="Cambria Math" panose="02040503050406030204" pitchFamily="18" charset="0"/>
                            </a:rPr>
                            <m:t>𝑦</m:t>
                          </m:r>
                        </m:sub>
                      </m:sSub>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b="0" i="1" smtClean="0">
                              <a:latin typeface="Cambria Math" panose="02040503050406030204" pitchFamily="18" charset="0"/>
                            </a:rPr>
                            <m:t>𝑤</m:t>
                          </m:r>
                        </m:sub>
                      </m:sSub>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𝜃</m:t>
                              </m:r>
                            </m:e>
                          </m:acc>
                        </m:e>
                        <m:sub>
                          <m:r>
                            <a:rPr lang="en-US" altLang="ja-JP" b="0" i="1" smtClean="0">
                              <a:latin typeface="Cambria Math" panose="02040503050406030204" pitchFamily="18" charset="0"/>
                            </a:rPr>
                            <m:t>𝑤</m:t>
                          </m:r>
                        </m:sub>
                      </m:sSub>
                      <m:r>
                        <a:rPr lang="en-US" altLang="ja-JP" i="1">
                          <a:latin typeface="Cambria Math" panose="02040503050406030204" pitchFamily="18" charset="0"/>
                        </a:rPr>
                        <m:t>=</m:t>
                      </m:r>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m:rPr>
                              <m:sty m:val="p"/>
                            </m:rPr>
                            <a:rPr lang="en-US" altLang="ja-JP">
                              <a:latin typeface="Cambria Math" panose="02040503050406030204" pitchFamily="18" charset="0"/>
                            </a:rPr>
                            <m:t>θ</m:t>
                          </m:r>
                        </m:sub>
                      </m:sSub>
                      <m:r>
                        <a:rPr lang="en-US" altLang="ja-JP">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𝑥</m:t>
                              </m:r>
                            </m:e>
                            <m:sub>
                              <m:r>
                                <a:rPr lang="en-US" altLang="ja-JP">
                                  <a:latin typeface="Cambria Math" panose="02040503050406030204" pitchFamily="18" charset="0"/>
                                </a:rPr>
                                <m:t>𝑏</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𝑥</m:t>
                              </m:r>
                            </m:e>
                            <m:sub>
                              <m:r>
                                <a:rPr lang="en-US" altLang="ja-JP">
                                  <a:latin typeface="Cambria Math" panose="02040503050406030204" pitchFamily="18" charset="0"/>
                                </a:rPr>
                                <m:t>𝑤</m:t>
                              </m:r>
                            </m:sub>
                          </m:sSub>
                        </m:e>
                      </m:d>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𝑦</m:t>
                          </m:r>
                        </m:sub>
                      </m:sSub>
                      <m:r>
                        <a:rPr lang="en-US" altLang="ja-JP">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𝑦</m:t>
                              </m:r>
                            </m:e>
                            <m:sub>
                              <m:r>
                                <a:rPr lang="en-US" altLang="ja-JP">
                                  <a:latin typeface="Cambria Math" panose="02040503050406030204" pitchFamily="18" charset="0"/>
                                </a:rPr>
                                <m:t>𝑏</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𝑦</m:t>
                              </m:r>
                            </m:e>
                            <m:sub>
                              <m:r>
                                <a:rPr lang="en-US" altLang="ja-JP">
                                  <a:latin typeface="Cambria Math" panose="02040503050406030204" pitchFamily="18" charset="0"/>
                                </a:rPr>
                                <m:t>𝑤</m:t>
                              </m:r>
                            </m:sub>
                          </m:sSub>
                        </m:e>
                      </m:d>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𝑥</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𝑟</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𝑥</m:t>
                          </m:r>
                        </m:sub>
                      </m:sSub>
                    </m:oMath>
                  </m:oMathPara>
                </a14:m>
                <a:endParaRPr lang="en-US" altLang="ja-JP" dirty="0"/>
              </a:p>
              <a:p>
                <a:endParaRPr lang="en-US" altLang="ja-JP" dirty="0"/>
              </a:p>
              <a:p>
                <a:r>
                  <a:rPr lang="ja-JP" altLang="en-US" dirty="0"/>
                  <a:t>接床していて床が滑らないとすると</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dirty="0"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𝑦</m:t>
                              </m:r>
                            </m:e>
                          </m:acc>
                        </m:e>
                        <m:sub>
                          <m:r>
                            <m:rPr>
                              <m:sty m:val="p"/>
                            </m:rPr>
                            <a:rPr kumimoji="1" lang="en-US" altLang="ja-JP" b="0" i="0" dirty="0" smtClean="0">
                              <a:latin typeface="Cambria Math" panose="02040503050406030204" pitchFamily="18" charset="0"/>
                            </a:rPr>
                            <m:t>w</m:t>
                          </m:r>
                        </m:sub>
                      </m:sSub>
                      <m:r>
                        <a:rPr kumimoji="1" lang="en-US" altLang="ja-JP" b="0" i="1" dirty="0" smtClean="0">
                          <a:latin typeface="Cambria Math" panose="02040503050406030204" pitchFamily="18" charset="0"/>
                        </a:rPr>
                        <m:t>=0</m:t>
                      </m:r>
                    </m:oMath>
                  </m:oMathPara>
                </a14:m>
                <a:endParaRPr kumimoji="1" lang="en-US" altLang="ja-JP" b="0"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𝜃</m:t>
                          </m:r>
                        </m:e>
                        <m:sub>
                          <m:r>
                            <a:rPr kumimoji="1" lang="en-US" altLang="ja-JP" b="0" i="1" smtClean="0">
                              <a:latin typeface="Cambria Math" panose="02040503050406030204" pitchFamily="18" charset="0"/>
                            </a:rPr>
                            <m:t>𝑤</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𝑤</m:t>
                          </m:r>
                        </m:sub>
                      </m:sSub>
                    </m:oMath>
                  </m:oMathPara>
                </a14:m>
                <a:endParaRPr kumimoji="1" lang="en-US" altLang="ja-JP" b="0" dirty="0"/>
              </a:p>
              <a:p>
                <a:r>
                  <a:rPr lang="ja-JP" altLang="en-US" dirty="0"/>
                  <a:t>なので</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𝑥</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𝑦</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𝑤</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𝑤</m:t>
                        </m:r>
                      </m:sub>
                    </m:sSub>
                  </m:oMath>
                </a14:m>
                <a:r>
                  <a:rPr kumimoji="1" lang="ja-JP" altLang="en-US" b="0" dirty="0"/>
                  <a:t>を消去して</a:t>
                </a:r>
                <a:endParaRPr kumimoji="1" lang="en-US" altLang="ja-JP" b="0"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b</m:t>
                          </m:r>
                        </m:sub>
                      </m:sSub>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m:rPr>
                              <m:sty m:val="p"/>
                            </m:rPr>
                            <a:rPr lang="en-US" altLang="ja-JP">
                              <a:latin typeface="Cambria Math" panose="02040503050406030204" pitchFamily="18" charset="0"/>
                            </a:rPr>
                            <m:t>b</m:t>
                          </m:r>
                        </m:sub>
                      </m:sSub>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𝑥</m:t>
                          </m:r>
                        </m:sub>
                      </m:sSub>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b</m:t>
                          </m:r>
                        </m:sub>
                      </m:sSub>
                      <m:sSub>
                        <m:sSubPr>
                          <m:ctrlPr>
                            <a:rPr lang="en-US" altLang="ja-JP" i="1" dirty="0">
                              <a:latin typeface="Cambria Math" panose="02040503050406030204" pitchFamily="18" charset="0"/>
                            </a:rPr>
                          </m:ctrlPr>
                        </m:sSubPr>
                        <m:e>
                          <m:acc>
                            <m:accPr>
                              <m:chr m:val="̈"/>
                              <m:ctrlPr>
                                <a:rPr lang="en-US" altLang="ja-JP" i="1">
                                  <a:latin typeface="Cambria Math" panose="02040503050406030204" pitchFamily="18" charset="0"/>
                                </a:rPr>
                              </m:ctrlPr>
                            </m:accPr>
                            <m:e>
                              <m:r>
                                <m:rPr>
                                  <m:sty m:val="p"/>
                                </m:rPr>
                                <a:rPr lang="en-US" altLang="ja-JP" b="0" i="0">
                                  <a:latin typeface="Cambria Math" panose="02040503050406030204" pitchFamily="18" charset="0"/>
                                </a:rPr>
                                <m:t>y</m:t>
                              </m:r>
                            </m:e>
                          </m:acc>
                        </m:e>
                        <m:sub>
                          <m:r>
                            <m:rPr>
                              <m:sty m:val="p"/>
                            </m:rPr>
                            <a:rPr lang="en-US" altLang="ja-JP" b="0" i="0" dirty="0">
                              <a:latin typeface="Cambria Math" panose="02040503050406030204" pitchFamily="18" charset="0"/>
                            </a:rPr>
                            <m:t>b</m:t>
                          </m:r>
                        </m:sub>
                      </m:sSub>
                      <m:r>
                        <m:rPr>
                          <m:aln/>
                        </m:rP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𝑢</m:t>
                          </m:r>
                        </m:e>
                        <m:sub>
                          <m:r>
                            <a:rPr lang="en-US" altLang="ja-JP" i="1" dirty="0">
                              <a:latin typeface="Cambria Math" panose="02040503050406030204" pitchFamily="18" charset="0"/>
                            </a:rPr>
                            <m:t>𝑦</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𝑚</m:t>
                          </m:r>
                        </m:e>
                        <m:sub>
                          <m:r>
                            <m:rPr>
                              <m:sty m:val="p"/>
                            </m:rPr>
                            <a:rPr lang="en-US" altLang="ja-JP" dirty="0">
                              <a:latin typeface="Cambria Math" panose="02040503050406030204" pitchFamily="18" charset="0"/>
                            </a:rPr>
                            <m:t>b</m:t>
                          </m:r>
                        </m:sub>
                      </m:sSub>
                      <m:r>
                        <a:rPr lang="en-US" altLang="ja-JP" i="1" dirty="0">
                          <a:latin typeface="Cambria Math" panose="02040503050406030204" pitchFamily="18" charset="0"/>
                        </a:rPr>
                        <m:t>𝑔</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m:rPr>
                              <m:sty m:val="p"/>
                            </m:rPr>
                            <a:rPr lang="en-US" altLang="ja-JP" i="0">
                              <a:latin typeface="Cambria Math" panose="02040503050406030204" pitchFamily="18" charset="0"/>
                            </a:rPr>
                            <m:t>b</m:t>
                          </m:r>
                        </m:sub>
                      </m:sSub>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𝜃</m:t>
                              </m:r>
                            </m:e>
                          </m:acc>
                        </m:e>
                        <m:sub>
                          <m:r>
                            <m:rPr>
                              <m:sty m:val="p"/>
                            </m:rPr>
                            <a:rPr lang="en-US" altLang="ja-JP" i="0">
                              <a:latin typeface="Cambria Math" panose="02040503050406030204" pitchFamily="18" charset="0"/>
                            </a:rPr>
                            <m:t>b</m:t>
                          </m:r>
                        </m:sub>
                      </m:sSub>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𝜃</m:t>
                          </m:r>
                        </m:sub>
                      </m:sSub>
                    </m:oMath>
                    <m:oMath xmlns:m="http://schemas.openxmlformats.org/officeDocument/2006/math">
                      <m:d>
                        <m:dPr>
                          <m:ctrlPr>
                            <a:rPr lang="en-US" altLang="ja-JP" b="0" i="1" dirty="0" smtClean="0">
                              <a:latin typeface="Cambria Math" panose="02040503050406030204" pitchFamily="18" charset="0"/>
                            </a:rPr>
                          </m:ctrlPr>
                        </m:d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𝐼</m:t>
                              </m:r>
                            </m:e>
                            <m:sub>
                              <m:r>
                                <m:rPr>
                                  <m:sty m:val="p"/>
                                </m:rPr>
                                <a:rPr lang="en-US" altLang="ja-JP" b="0" i="0" dirty="0" smtClean="0">
                                  <a:latin typeface="Cambria Math" panose="02040503050406030204" pitchFamily="18" charset="0"/>
                                </a:rPr>
                                <m:t>w</m:t>
                              </m:r>
                            </m:sub>
                          </m:sSub>
                          <m:r>
                            <a:rPr lang="en-US" altLang="ja-JP" b="0" i="1" dirty="0"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i="0">
                                  <a:latin typeface="Cambria Math" panose="02040503050406030204" pitchFamily="18" charset="0"/>
                                </a:rPr>
                                <m:t>w</m:t>
                              </m:r>
                            </m:sub>
                          </m:sSub>
                        </m:e>
                      </m:d>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m:rPr>
                              <m:sty m:val="p"/>
                            </m:rPr>
                            <a:rPr lang="en-US" altLang="ja-JP" i="0">
                              <a:latin typeface="Cambria Math" panose="02040503050406030204" pitchFamily="18" charset="0"/>
                            </a:rPr>
                            <m:t>w</m:t>
                          </m:r>
                        </m:sub>
                      </m:sSub>
                      <m:r>
                        <m:rPr>
                          <m:aln/>
                        </m:rPr>
                        <a:rPr lang="en-US" altLang="ja-JP" i="1">
                          <a:latin typeface="Cambria Math" panose="02040503050406030204" pitchFamily="18" charset="0"/>
                        </a:rPr>
                        <m:t>=</m:t>
                      </m:r>
                      <m:r>
                        <a:rPr lang="en-US" altLang="ja-JP" b="0" i="1" smtClean="0">
                          <a:latin typeface="Cambria Math" panose="02040503050406030204" pitchFamily="18" charset="0"/>
                        </a:rPr>
                        <m:t>𝑟</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m:rPr>
                              <m:sty m:val="p"/>
                            </m:rPr>
                            <a:rPr lang="en-US" altLang="ja-JP">
                              <a:latin typeface="Cambria Math" panose="02040503050406030204" pitchFamily="18" charset="0"/>
                            </a:rPr>
                            <m:t>θ</m:t>
                          </m:r>
                        </m:sub>
                      </m:sSub>
                      <m:r>
                        <a:rPr lang="en-US" altLang="ja-JP" b="0" i="0" smtClean="0">
                          <a:latin typeface="Cambria Math" panose="02040503050406030204" pitchFamily="18" charset="0"/>
                        </a:rPr>
                        <m:t>+</m:t>
                      </m:r>
                      <m:r>
                        <a:rPr lang="en-US" altLang="ja-JP" b="0" i="1" smtClean="0">
                          <a:latin typeface="Cambria Math" panose="02040503050406030204" pitchFamily="18" charset="0"/>
                        </a:rPr>
                        <m:t>𝑟</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𝑥</m:t>
                              </m:r>
                            </m:e>
                            <m:sub>
                              <m:r>
                                <m:rPr>
                                  <m:sty m:val="p"/>
                                </m:rPr>
                                <a:rPr lang="en-US" altLang="ja-JP" i="0">
                                  <a:latin typeface="Cambria Math" panose="02040503050406030204" pitchFamily="18" charset="0"/>
                                </a:rPr>
                                <m:t>b</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𝑥</m:t>
                              </m:r>
                            </m:e>
                            <m:sub>
                              <m:r>
                                <m:rPr>
                                  <m:sty m:val="p"/>
                                </m:rPr>
                                <a:rPr lang="en-US" altLang="ja-JP" i="0">
                                  <a:latin typeface="Cambria Math" panose="02040503050406030204" pitchFamily="18" charset="0"/>
                                </a:rPr>
                                <m:t>w</m:t>
                              </m:r>
                            </m:sub>
                          </m:sSub>
                        </m:e>
                      </m:d>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𝑦</m:t>
                          </m:r>
                        </m:sub>
                      </m:sSub>
                      <m:r>
                        <a:rPr lang="en-US" altLang="ja-JP" b="0" i="0" smtClean="0">
                          <a:latin typeface="Cambria Math" panose="02040503050406030204" pitchFamily="18" charset="0"/>
                        </a:rPr>
                        <m:t>−</m:t>
                      </m:r>
                      <m:r>
                        <a:rPr lang="en-US" altLang="ja-JP" b="0" i="1" smtClean="0">
                          <a:latin typeface="Cambria Math" panose="02040503050406030204" pitchFamily="18" charset="0"/>
                        </a:rPr>
                        <m:t>𝑟</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𝑟</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𝑦</m:t>
                              </m:r>
                            </m:e>
                            <m:sub>
                              <m:r>
                                <m:rPr>
                                  <m:sty m:val="p"/>
                                </m:rPr>
                                <a:rPr lang="en-US" altLang="ja-JP" i="0">
                                  <a:latin typeface="Cambria Math" panose="02040503050406030204" pitchFamily="18" charset="0"/>
                                </a:rPr>
                                <m:t>b</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𝑦</m:t>
                              </m:r>
                            </m:e>
                            <m:sub>
                              <m:r>
                                <m:rPr>
                                  <m:sty m:val="p"/>
                                </m:rPr>
                                <a:rPr lang="en-US" altLang="ja-JP" i="0">
                                  <a:latin typeface="Cambria Math" panose="02040503050406030204" pitchFamily="18" charset="0"/>
                                </a:rPr>
                                <m:t>w</m:t>
                              </m:r>
                            </m:sub>
                          </m:sSub>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𝑥</m:t>
                          </m:r>
                        </m:sub>
                      </m:sSub>
                    </m:oMath>
                  </m:oMathPara>
                </a14:m>
                <a:endParaRPr lang="en-US" altLang="ja-JP" dirty="0"/>
              </a:p>
            </p:txBody>
          </p:sp>
        </mc:Choice>
        <mc:Fallback xmlns="">
          <p:sp>
            <p:nvSpPr>
              <p:cNvPr id="32" name="テキスト ボックス 31">
                <a:extLst>
                  <a:ext uri="{FF2B5EF4-FFF2-40B4-BE49-F238E27FC236}">
                    <a16:creationId xmlns:a16="http://schemas.microsoft.com/office/drawing/2014/main" id="{FF55EF1A-BD85-4E55-9DE3-DB862AB9D7AF}"/>
                  </a:ext>
                </a:extLst>
              </p:cNvPr>
              <p:cNvSpPr txBox="1">
                <a:spLocks noRot="1" noChangeAspect="1" noMove="1" noResize="1" noEditPoints="1" noAdjustHandles="1" noChangeArrowheads="1" noChangeShapeType="1" noTextEdit="1"/>
              </p:cNvSpPr>
              <p:nvPr/>
            </p:nvSpPr>
            <p:spPr>
              <a:xfrm>
                <a:off x="5105743" y="334285"/>
                <a:ext cx="7052315" cy="4983224"/>
              </a:xfrm>
              <a:prstGeom prst="rect">
                <a:avLst/>
              </a:prstGeom>
              <a:blipFill>
                <a:blip r:embed="rId2"/>
                <a:stretch>
                  <a:fillRect l="-779" t="-734"/>
                </a:stretch>
              </a:blipFill>
            </p:spPr>
            <p:txBody>
              <a:bodyPr/>
              <a:lstStyle/>
              <a:p>
                <a:r>
                  <a:rPr lang="ja-JP" altLang="en-US">
                    <a:noFill/>
                  </a:rPr>
                  <a:t> </a:t>
                </a:r>
              </a:p>
            </p:txBody>
          </p:sp>
        </mc:Fallback>
      </mc:AlternateContent>
      <p:sp>
        <p:nvSpPr>
          <p:cNvPr id="24" name="楕円 23">
            <a:extLst>
              <a:ext uri="{FF2B5EF4-FFF2-40B4-BE49-F238E27FC236}">
                <a16:creationId xmlns:a16="http://schemas.microsoft.com/office/drawing/2014/main" id="{44E190AB-9499-4F9D-B594-60941B823894}"/>
              </a:ext>
            </a:extLst>
          </p:cNvPr>
          <p:cNvSpPr/>
          <p:nvPr/>
        </p:nvSpPr>
        <p:spPr>
          <a:xfrm>
            <a:off x="1155831" y="3089855"/>
            <a:ext cx="1140902" cy="11409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5" name="正方形/長方形 24">
            <a:extLst>
              <a:ext uri="{FF2B5EF4-FFF2-40B4-BE49-F238E27FC236}">
                <a16:creationId xmlns:a16="http://schemas.microsoft.com/office/drawing/2014/main" id="{254B55F0-D334-44D0-978A-7742A2D79FB1}"/>
              </a:ext>
            </a:extLst>
          </p:cNvPr>
          <p:cNvSpPr/>
          <p:nvPr/>
        </p:nvSpPr>
        <p:spPr>
          <a:xfrm>
            <a:off x="1754223" y="823949"/>
            <a:ext cx="1925274" cy="9185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DD6C5652-2315-4070-9E0F-C72F311892EF}"/>
              </a:ext>
            </a:extLst>
          </p:cNvPr>
          <p:cNvSpPr/>
          <p:nvPr/>
        </p:nvSpPr>
        <p:spPr>
          <a:xfrm rot="19983861">
            <a:off x="204897" y="1696008"/>
            <a:ext cx="2147585" cy="192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33" name="正方形/長方形 32">
            <a:extLst>
              <a:ext uri="{FF2B5EF4-FFF2-40B4-BE49-F238E27FC236}">
                <a16:creationId xmlns:a16="http://schemas.microsoft.com/office/drawing/2014/main" id="{57D0BDA2-22FA-4268-8E72-061EF043CE13}"/>
              </a:ext>
            </a:extLst>
          </p:cNvPr>
          <p:cNvSpPr/>
          <p:nvPr/>
        </p:nvSpPr>
        <p:spPr>
          <a:xfrm rot="2690432">
            <a:off x="-78379" y="2840910"/>
            <a:ext cx="2147585" cy="192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34" name="楕円 33">
            <a:extLst>
              <a:ext uri="{FF2B5EF4-FFF2-40B4-BE49-F238E27FC236}">
                <a16:creationId xmlns:a16="http://schemas.microsoft.com/office/drawing/2014/main" id="{BA144F9B-F9B4-4F7B-A5BE-62737A460352}"/>
              </a:ext>
            </a:extLst>
          </p:cNvPr>
          <p:cNvSpPr/>
          <p:nvPr/>
        </p:nvSpPr>
        <p:spPr>
          <a:xfrm>
            <a:off x="2013493" y="1156311"/>
            <a:ext cx="318782" cy="3187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35" name="楕円 34">
            <a:extLst>
              <a:ext uri="{FF2B5EF4-FFF2-40B4-BE49-F238E27FC236}">
                <a16:creationId xmlns:a16="http://schemas.microsoft.com/office/drawing/2014/main" id="{2B5D4622-9A8A-4BD0-ACD7-C43233FE86D6}"/>
              </a:ext>
            </a:extLst>
          </p:cNvPr>
          <p:cNvSpPr/>
          <p:nvPr/>
        </p:nvSpPr>
        <p:spPr>
          <a:xfrm>
            <a:off x="156061" y="2081353"/>
            <a:ext cx="318782" cy="3187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36" name="楕円 35">
            <a:extLst>
              <a:ext uri="{FF2B5EF4-FFF2-40B4-BE49-F238E27FC236}">
                <a16:creationId xmlns:a16="http://schemas.microsoft.com/office/drawing/2014/main" id="{E08816A5-A9F4-4082-A018-0C895BF8D3D4}"/>
              </a:ext>
            </a:extLst>
          </p:cNvPr>
          <p:cNvSpPr/>
          <p:nvPr/>
        </p:nvSpPr>
        <p:spPr>
          <a:xfrm>
            <a:off x="1534733" y="3498119"/>
            <a:ext cx="318782" cy="3187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C4C8F556-1389-4D04-AFA7-7B6502A4C7C6}"/>
                  </a:ext>
                </a:extLst>
              </p:cNvPr>
              <p:cNvSpPr txBox="1"/>
              <p:nvPr/>
            </p:nvSpPr>
            <p:spPr>
              <a:xfrm>
                <a:off x="3256004" y="1123740"/>
                <a:ext cx="4968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2"/>
                              </a:solidFill>
                              <a:latin typeface="Cambria Math" panose="02040503050406030204" pitchFamily="18" charset="0"/>
                            </a:rPr>
                          </m:ctrlPr>
                        </m:sSubPr>
                        <m:e>
                          <m:r>
                            <a:rPr kumimoji="1" lang="en-US" altLang="ja-JP" b="0" i="1" smtClean="0">
                              <a:solidFill>
                                <a:schemeClr val="accent2"/>
                              </a:solidFill>
                              <a:latin typeface="Cambria Math" panose="02040503050406030204" pitchFamily="18" charset="0"/>
                            </a:rPr>
                            <m:t>𝑢</m:t>
                          </m:r>
                        </m:e>
                        <m:sub>
                          <m:r>
                            <m:rPr>
                              <m:sty m:val="p"/>
                            </m:rPr>
                            <a:rPr kumimoji="1" lang="en-US" altLang="ja-JP" b="0" i="0" smtClean="0">
                              <a:solidFill>
                                <a:schemeClr val="accent2"/>
                              </a:solidFill>
                              <a:latin typeface="Cambria Math" panose="02040503050406030204" pitchFamily="18" charset="0"/>
                            </a:rPr>
                            <m:t>x</m:t>
                          </m:r>
                        </m:sub>
                      </m:sSub>
                    </m:oMath>
                  </m:oMathPara>
                </a14:m>
                <a:endParaRPr kumimoji="1" lang="ja-JP" altLang="en-US" dirty="0">
                  <a:solidFill>
                    <a:schemeClr val="accent2"/>
                  </a:solidFill>
                </a:endParaRPr>
              </a:p>
            </p:txBody>
          </p:sp>
        </mc:Choice>
        <mc:Fallback xmlns="">
          <p:sp>
            <p:nvSpPr>
              <p:cNvPr id="37" name="テキスト ボックス 36">
                <a:extLst>
                  <a:ext uri="{FF2B5EF4-FFF2-40B4-BE49-F238E27FC236}">
                    <a16:creationId xmlns:a16="http://schemas.microsoft.com/office/drawing/2014/main" id="{C4C8F556-1389-4D04-AFA7-7B6502A4C7C6}"/>
                  </a:ext>
                </a:extLst>
              </p:cNvPr>
              <p:cNvSpPr txBox="1">
                <a:spLocks noRot="1" noChangeAspect="1" noMove="1" noResize="1" noEditPoints="1" noAdjustHandles="1" noChangeArrowheads="1" noChangeShapeType="1" noTextEdit="1"/>
              </p:cNvSpPr>
              <p:nvPr/>
            </p:nvSpPr>
            <p:spPr>
              <a:xfrm>
                <a:off x="3256004" y="1123740"/>
                <a:ext cx="496867"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BB42332-239F-4F8C-9335-5784773C6235}"/>
                  </a:ext>
                </a:extLst>
              </p:cNvPr>
              <p:cNvSpPr txBox="1"/>
              <p:nvPr/>
            </p:nvSpPr>
            <p:spPr>
              <a:xfrm>
                <a:off x="2440144" y="198490"/>
                <a:ext cx="490775" cy="394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2"/>
                              </a:solidFill>
                              <a:latin typeface="Cambria Math" panose="02040503050406030204" pitchFamily="18" charset="0"/>
                            </a:rPr>
                          </m:ctrlPr>
                        </m:sSubPr>
                        <m:e>
                          <m:r>
                            <a:rPr kumimoji="1" lang="en-US" altLang="ja-JP" b="0" i="1" smtClean="0">
                              <a:solidFill>
                                <a:schemeClr val="accent2"/>
                              </a:solidFill>
                              <a:latin typeface="Cambria Math" panose="02040503050406030204" pitchFamily="18" charset="0"/>
                            </a:rPr>
                            <m:t>𝑢</m:t>
                          </m:r>
                        </m:e>
                        <m:sub>
                          <m:r>
                            <m:rPr>
                              <m:sty m:val="p"/>
                            </m:rPr>
                            <a:rPr kumimoji="1" lang="en-US" altLang="ja-JP" b="0" i="0" smtClean="0">
                              <a:solidFill>
                                <a:schemeClr val="accent2"/>
                              </a:solidFill>
                              <a:latin typeface="Cambria Math" panose="02040503050406030204" pitchFamily="18" charset="0"/>
                            </a:rPr>
                            <m:t>y</m:t>
                          </m:r>
                        </m:sub>
                      </m:sSub>
                    </m:oMath>
                  </m:oMathPara>
                </a14:m>
                <a:endParaRPr kumimoji="1" lang="ja-JP" altLang="en-US" dirty="0">
                  <a:solidFill>
                    <a:schemeClr val="accent2"/>
                  </a:solidFill>
                </a:endParaRPr>
              </a:p>
            </p:txBody>
          </p:sp>
        </mc:Choice>
        <mc:Fallback xmlns="">
          <p:sp>
            <p:nvSpPr>
              <p:cNvPr id="38" name="テキスト ボックス 37">
                <a:extLst>
                  <a:ext uri="{FF2B5EF4-FFF2-40B4-BE49-F238E27FC236}">
                    <a16:creationId xmlns:a16="http://schemas.microsoft.com/office/drawing/2014/main" id="{7BB42332-239F-4F8C-9335-5784773C6235}"/>
                  </a:ext>
                </a:extLst>
              </p:cNvPr>
              <p:cNvSpPr txBox="1">
                <a:spLocks noRot="1" noChangeAspect="1" noMove="1" noResize="1" noEditPoints="1" noAdjustHandles="1" noChangeArrowheads="1" noChangeShapeType="1" noTextEdit="1"/>
              </p:cNvSpPr>
              <p:nvPr/>
            </p:nvSpPr>
            <p:spPr>
              <a:xfrm>
                <a:off x="2440144" y="198490"/>
                <a:ext cx="490775" cy="394852"/>
              </a:xfrm>
              <a:prstGeom prst="rect">
                <a:avLst/>
              </a:prstGeom>
              <a:blipFill>
                <a:blip r:embed="rId4"/>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AEE76DA-4424-4489-80D4-6EF8A1834B6D}"/>
                  </a:ext>
                </a:extLst>
              </p:cNvPr>
              <p:cNvSpPr txBox="1"/>
              <p:nvPr/>
            </p:nvSpPr>
            <p:spPr>
              <a:xfrm>
                <a:off x="463222" y="3480435"/>
                <a:ext cx="659091" cy="369332"/>
              </a:xfrm>
              <a:prstGeom prst="rect">
                <a:avLst/>
              </a:prstGeom>
              <a:noFill/>
            </p:spPr>
            <p:txBody>
              <a:bodyPr wrap="none" rtlCol="0">
                <a:spAutoFit/>
              </a:bodyPr>
              <a:lstStyle>
                <a:defPPr>
                  <a:defRPr lang="ja-JP"/>
                </a:defPPr>
                <a:lvl1pPr>
                  <a:defRPr b="0" i="1">
                    <a:solidFill>
                      <a:schemeClr val="accent2"/>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m:rPr>
                              <m:sty m:val="p"/>
                            </m:rPr>
                            <a:rPr lang="en-US" altLang="ja-JP">
                              <a:latin typeface="Cambria Math" panose="02040503050406030204" pitchFamily="18" charset="0"/>
                            </a:rPr>
                            <m:t>x</m:t>
                          </m:r>
                        </m:sub>
                      </m:sSub>
                    </m:oMath>
                  </m:oMathPara>
                </a14:m>
                <a:endParaRPr lang="ja-JP" altLang="en-US" dirty="0"/>
              </a:p>
            </p:txBody>
          </p:sp>
        </mc:Choice>
        <mc:Fallback xmlns="">
          <p:sp>
            <p:nvSpPr>
              <p:cNvPr id="39" name="テキスト ボックス 38">
                <a:extLst>
                  <a:ext uri="{FF2B5EF4-FFF2-40B4-BE49-F238E27FC236}">
                    <a16:creationId xmlns:a16="http://schemas.microsoft.com/office/drawing/2014/main" id="{EAEE76DA-4424-4489-80D4-6EF8A1834B6D}"/>
                  </a:ext>
                </a:extLst>
              </p:cNvPr>
              <p:cNvSpPr txBox="1">
                <a:spLocks noRot="1" noChangeAspect="1" noMove="1" noResize="1" noEditPoints="1" noAdjustHandles="1" noChangeArrowheads="1" noChangeShapeType="1" noTextEdit="1"/>
              </p:cNvSpPr>
              <p:nvPr/>
            </p:nvSpPr>
            <p:spPr>
              <a:xfrm>
                <a:off x="463222" y="3480435"/>
                <a:ext cx="659091"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7D4348BA-48AC-4777-A6BF-77A8F71834EB}"/>
                  </a:ext>
                </a:extLst>
              </p:cNvPr>
              <p:cNvSpPr txBox="1"/>
              <p:nvPr/>
            </p:nvSpPr>
            <p:spPr>
              <a:xfrm>
                <a:off x="1691190" y="4239118"/>
                <a:ext cx="663900" cy="394852"/>
              </a:xfrm>
              <a:prstGeom prst="rect">
                <a:avLst/>
              </a:prstGeom>
              <a:noFill/>
            </p:spPr>
            <p:txBody>
              <a:bodyPr wrap="none" rtlCol="0">
                <a:spAutoFit/>
              </a:bodyPr>
              <a:lstStyle>
                <a:defPPr>
                  <a:defRPr lang="ja-JP"/>
                </a:defPPr>
                <a:lvl1pPr>
                  <a:defRPr b="0" i="1">
                    <a:solidFill>
                      <a:schemeClr val="accent2"/>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m:rPr>
                              <m:sty m:val="p"/>
                            </m:rPr>
                            <a:rPr lang="en-US" altLang="ja-JP">
                              <a:latin typeface="Cambria Math" panose="02040503050406030204" pitchFamily="18" charset="0"/>
                            </a:rPr>
                            <m:t>y</m:t>
                          </m:r>
                        </m:sub>
                      </m:sSub>
                    </m:oMath>
                  </m:oMathPara>
                </a14:m>
                <a:endParaRPr lang="ja-JP" altLang="en-US" dirty="0"/>
              </a:p>
            </p:txBody>
          </p:sp>
        </mc:Choice>
        <mc:Fallback xmlns="">
          <p:sp>
            <p:nvSpPr>
              <p:cNvPr id="40" name="テキスト ボックス 39">
                <a:extLst>
                  <a:ext uri="{FF2B5EF4-FFF2-40B4-BE49-F238E27FC236}">
                    <a16:creationId xmlns:a16="http://schemas.microsoft.com/office/drawing/2014/main" id="{7D4348BA-48AC-4777-A6BF-77A8F71834EB}"/>
                  </a:ext>
                </a:extLst>
              </p:cNvPr>
              <p:cNvSpPr txBox="1">
                <a:spLocks noRot="1" noChangeAspect="1" noMove="1" noResize="1" noEditPoints="1" noAdjustHandles="1" noChangeArrowheads="1" noChangeShapeType="1" noTextEdit="1"/>
              </p:cNvSpPr>
              <p:nvPr/>
            </p:nvSpPr>
            <p:spPr>
              <a:xfrm>
                <a:off x="1691190" y="4239118"/>
                <a:ext cx="663900" cy="394852"/>
              </a:xfrm>
              <a:prstGeom prst="rect">
                <a:avLst/>
              </a:prstGeom>
              <a:blipFill>
                <a:blip r:embed="rId6"/>
                <a:stretch>
                  <a:fillRect b="-4615"/>
                </a:stretch>
              </a:blipFill>
            </p:spPr>
            <p:txBody>
              <a:bodyPr/>
              <a:lstStyle/>
              <a:p>
                <a:r>
                  <a:rPr lang="ja-JP" altLang="en-US">
                    <a:noFill/>
                  </a:rPr>
                  <a:t> </a:t>
                </a:r>
              </a:p>
            </p:txBody>
          </p:sp>
        </mc:Fallback>
      </mc:AlternateContent>
      <p:sp>
        <p:nvSpPr>
          <p:cNvPr id="41" name="矢印: 環状 40">
            <a:extLst>
              <a:ext uri="{FF2B5EF4-FFF2-40B4-BE49-F238E27FC236}">
                <a16:creationId xmlns:a16="http://schemas.microsoft.com/office/drawing/2014/main" id="{50CE09C5-6660-44BD-A6FB-0BA20F76FE2C}"/>
              </a:ext>
            </a:extLst>
          </p:cNvPr>
          <p:cNvSpPr/>
          <p:nvPr/>
        </p:nvSpPr>
        <p:spPr>
          <a:xfrm>
            <a:off x="1246716" y="3186689"/>
            <a:ext cx="930258" cy="930258"/>
          </a:xfrm>
          <a:prstGeom prst="circularArrow">
            <a:avLst>
              <a:gd name="adj1" fmla="val 3077"/>
              <a:gd name="adj2" fmla="val 1809365"/>
              <a:gd name="adj3" fmla="val 7474763"/>
              <a:gd name="adj4" fmla="val 12165514"/>
              <a:gd name="adj5" fmla="val 7104"/>
            </a:avLst>
          </a:prstGeom>
          <a:solidFill>
            <a:schemeClr val="accent2"/>
          </a:solidFill>
          <a:ln w="44450">
            <a:no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schemeClr val="tx1"/>
              </a:solidFill>
            </a:endParaRPr>
          </a:p>
        </p:txBody>
      </p:sp>
      <p:sp>
        <p:nvSpPr>
          <p:cNvPr id="42" name="矢印: 環状 41">
            <a:extLst>
              <a:ext uri="{FF2B5EF4-FFF2-40B4-BE49-F238E27FC236}">
                <a16:creationId xmlns:a16="http://schemas.microsoft.com/office/drawing/2014/main" id="{AC26A75A-8333-443F-8E25-2DA863CBDD0D}"/>
              </a:ext>
            </a:extLst>
          </p:cNvPr>
          <p:cNvSpPr/>
          <p:nvPr/>
        </p:nvSpPr>
        <p:spPr>
          <a:xfrm flipH="1">
            <a:off x="2329755" y="995088"/>
            <a:ext cx="639233" cy="639233"/>
          </a:xfrm>
          <a:prstGeom prst="circularArrow">
            <a:avLst>
              <a:gd name="adj1" fmla="val 3684"/>
              <a:gd name="adj2" fmla="val 1142319"/>
              <a:gd name="adj3" fmla="val 5720308"/>
              <a:gd name="adj4" fmla="val 12587237"/>
              <a:gd name="adj5" fmla="val 5400"/>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C596BEC-D211-43F8-845D-562C394DB9AF}"/>
                  </a:ext>
                </a:extLst>
              </p:cNvPr>
              <p:cNvSpPr txBox="1"/>
              <p:nvPr/>
            </p:nvSpPr>
            <p:spPr>
              <a:xfrm>
                <a:off x="2365420" y="3333125"/>
                <a:ext cx="2330445" cy="668260"/>
              </a:xfrm>
              <a:prstGeom prst="rect">
                <a:avLst/>
              </a:prstGeom>
              <a:noFill/>
            </p:spPr>
            <p:txBody>
              <a:bodyPr wrap="none" rtlCol="0">
                <a:spAutoFit/>
              </a:bodyPr>
              <a:lstStyle>
                <a:defPPr>
                  <a:defRPr lang="ja-JP"/>
                </a:defPPr>
                <a:lvl1pPr>
                  <a:defRPr b="0" i="1">
                    <a:solidFill>
                      <a:schemeClr val="accent2"/>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m:rPr>
                              <m:sty m:val="p"/>
                            </m:rPr>
                            <a:rPr lang="en-US" altLang="ja-JP">
                              <a:latin typeface="Cambria Math" panose="02040503050406030204" pitchFamily="18" charset="0"/>
                            </a:rPr>
                            <m:t>θ</m:t>
                          </m:r>
                        </m:sub>
                      </m:sSub>
                      <m:r>
                        <a:rPr lang="en-US" altLang="ja-JP">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𝑥</m:t>
                              </m:r>
                            </m:e>
                            <m:sub>
                              <m:r>
                                <a:rPr lang="en-US" altLang="ja-JP">
                                  <a:latin typeface="Cambria Math" panose="02040503050406030204" pitchFamily="18" charset="0"/>
                                </a:rPr>
                                <m:t>𝑏</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𝑥</m:t>
                              </m:r>
                            </m:e>
                            <m:sub>
                              <m:r>
                                <a:rPr lang="en-US" altLang="ja-JP">
                                  <a:latin typeface="Cambria Math" panose="02040503050406030204" pitchFamily="18" charset="0"/>
                                </a:rPr>
                                <m:t>𝑤</m:t>
                              </m:r>
                            </m:sub>
                          </m:sSub>
                        </m:e>
                      </m:d>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𝑦</m:t>
                          </m:r>
                        </m:sub>
                      </m:sSub>
                    </m:oMath>
                    <m:oMath xmlns:m="http://schemas.openxmlformats.org/officeDocument/2006/math">
                      <m:r>
                        <a:rPr lang="en-US" altLang="ja-JP">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𝑦</m:t>
                              </m:r>
                            </m:e>
                            <m:sub>
                              <m:r>
                                <a:rPr lang="en-US" altLang="ja-JP">
                                  <a:latin typeface="Cambria Math" panose="02040503050406030204" pitchFamily="18" charset="0"/>
                                </a:rPr>
                                <m:t>𝑏</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𝑦</m:t>
                              </m:r>
                            </m:e>
                            <m:sub>
                              <m:r>
                                <a:rPr lang="en-US" altLang="ja-JP">
                                  <a:latin typeface="Cambria Math" panose="02040503050406030204" pitchFamily="18" charset="0"/>
                                </a:rPr>
                                <m:t>𝑤</m:t>
                              </m:r>
                            </m:sub>
                          </m:sSub>
                        </m:e>
                      </m:d>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𝑥</m:t>
                          </m:r>
                        </m:sub>
                      </m:sSub>
                    </m:oMath>
                  </m:oMathPara>
                </a14:m>
                <a:endParaRPr lang="ja-JP" altLang="en-US" dirty="0"/>
              </a:p>
            </p:txBody>
          </p:sp>
        </mc:Choice>
        <mc:Fallback xmlns="">
          <p:sp>
            <p:nvSpPr>
              <p:cNvPr id="43" name="テキスト ボックス 42">
                <a:extLst>
                  <a:ext uri="{FF2B5EF4-FFF2-40B4-BE49-F238E27FC236}">
                    <a16:creationId xmlns:a16="http://schemas.microsoft.com/office/drawing/2014/main" id="{2C596BEC-D211-43F8-845D-562C394DB9AF}"/>
                  </a:ext>
                </a:extLst>
              </p:cNvPr>
              <p:cNvSpPr txBox="1">
                <a:spLocks noRot="1" noChangeAspect="1" noMove="1" noResize="1" noEditPoints="1" noAdjustHandles="1" noChangeArrowheads="1" noChangeShapeType="1" noTextEdit="1"/>
              </p:cNvSpPr>
              <p:nvPr/>
            </p:nvSpPr>
            <p:spPr>
              <a:xfrm>
                <a:off x="2365420" y="3333125"/>
                <a:ext cx="2330445" cy="668260"/>
              </a:xfrm>
              <a:prstGeom prst="rect">
                <a:avLst/>
              </a:prstGeom>
              <a:blipFill>
                <a:blip r:embed="rId7"/>
                <a:stretch>
                  <a:fillRect b="-45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B33C2D59-5FB1-4B9E-A20C-3654B0D229FF}"/>
                  </a:ext>
                </a:extLst>
              </p:cNvPr>
              <p:cNvSpPr txBox="1"/>
              <p:nvPr/>
            </p:nvSpPr>
            <p:spPr>
              <a:xfrm>
                <a:off x="2795927" y="1433581"/>
                <a:ext cx="497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2"/>
                              </a:solidFill>
                              <a:latin typeface="Cambria Math" panose="02040503050406030204" pitchFamily="18" charset="0"/>
                            </a:rPr>
                          </m:ctrlPr>
                        </m:sSubPr>
                        <m:e>
                          <m:r>
                            <a:rPr kumimoji="1" lang="en-US" altLang="ja-JP" b="0" i="1" smtClean="0">
                              <a:solidFill>
                                <a:schemeClr val="accent2"/>
                              </a:solidFill>
                              <a:latin typeface="Cambria Math" panose="02040503050406030204" pitchFamily="18" charset="0"/>
                            </a:rPr>
                            <m:t>𝑢</m:t>
                          </m:r>
                        </m:e>
                        <m:sub>
                          <m:r>
                            <m:rPr>
                              <m:sty m:val="p"/>
                            </m:rPr>
                            <a:rPr kumimoji="1" lang="en-US" altLang="ja-JP" b="0" i="0" smtClean="0">
                              <a:solidFill>
                                <a:schemeClr val="accent2"/>
                              </a:solidFill>
                              <a:latin typeface="Cambria Math" panose="02040503050406030204" pitchFamily="18" charset="0"/>
                            </a:rPr>
                            <m:t>θ</m:t>
                          </m:r>
                        </m:sub>
                      </m:sSub>
                    </m:oMath>
                  </m:oMathPara>
                </a14:m>
                <a:endParaRPr kumimoji="1" lang="ja-JP" altLang="en-US" dirty="0">
                  <a:solidFill>
                    <a:schemeClr val="accent2"/>
                  </a:solidFill>
                </a:endParaRPr>
              </a:p>
            </p:txBody>
          </p:sp>
        </mc:Choice>
        <mc:Fallback xmlns="">
          <p:sp>
            <p:nvSpPr>
              <p:cNvPr id="44" name="テキスト ボックス 43">
                <a:extLst>
                  <a:ext uri="{FF2B5EF4-FFF2-40B4-BE49-F238E27FC236}">
                    <a16:creationId xmlns:a16="http://schemas.microsoft.com/office/drawing/2014/main" id="{B33C2D59-5FB1-4B9E-A20C-3654B0D229FF}"/>
                  </a:ext>
                </a:extLst>
              </p:cNvPr>
              <p:cNvSpPr txBox="1">
                <a:spLocks noRot="1" noChangeAspect="1" noMove="1" noResize="1" noEditPoints="1" noAdjustHandles="1" noChangeArrowheads="1" noChangeShapeType="1" noTextEdit="1"/>
              </p:cNvSpPr>
              <p:nvPr/>
            </p:nvSpPr>
            <p:spPr>
              <a:xfrm>
                <a:off x="2795927" y="1433581"/>
                <a:ext cx="497187" cy="369332"/>
              </a:xfrm>
              <a:prstGeom prst="rect">
                <a:avLst/>
              </a:prstGeom>
              <a:blipFill>
                <a:blip r:embed="rId8"/>
                <a:stretch>
                  <a:fillRect/>
                </a:stretch>
              </a:blipFill>
            </p:spPr>
            <p:txBody>
              <a:bodyPr/>
              <a:lstStyle/>
              <a:p>
                <a:r>
                  <a:rPr lang="ja-JP" altLang="en-US">
                    <a:noFill/>
                  </a:rPr>
                  <a:t> </a:t>
                </a:r>
              </a:p>
            </p:txBody>
          </p:sp>
        </mc:Fallback>
      </mc:AlternateContent>
      <p:cxnSp>
        <p:nvCxnSpPr>
          <p:cNvPr id="50" name="直線矢印コネクタ 49">
            <a:extLst>
              <a:ext uri="{FF2B5EF4-FFF2-40B4-BE49-F238E27FC236}">
                <a16:creationId xmlns:a16="http://schemas.microsoft.com/office/drawing/2014/main" id="{9CB15485-EA83-4983-A8D2-D803F65CEF8C}"/>
              </a:ext>
            </a:extLst>
          </p:cNvPr>
          <p:cNvCxnSpPr>
            <a:cxnSpLocks/>
          </p:cNvCxnSpPr>
          <p:nvPr/>
        </p:nvCxnSpPr>
        <p:spPr>
          <a:xfrm>
            <a:off x="2678806" y="1326523"/>
            <a:ext cx="613893" cy="0"/>
          </a:xfrm>
          <a:prstGeom prst="straightConnector1">
            <a:avLst/>
          </a:prstGeom>
          <a:ln w="4445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AA89F902-BC62-4808-BB02-C0E8A678E949}"/>
              </a:ext>
            </a:extLst>
          </p:cNvPr>
          <p:cNvCxnSpPr>
            <a:cxnSpLocks/>
            <a:endCxn id="38" idx="2"/>
          </p:cNvCxnSpPr>
          <p:nvPr/>
        </p:nvCxnSpPr>
        <p:spPr>
          <a:xfrm flipV="1">
            <a:off x="2685532" y="593342"/>
            <a:ext cx="0" cy="724595"/>
          </a:xfrm>
          <a:prstGeom prst="straightConnector1">
            <a:avLst/>
          </a:prstGeom>
          <a:ln w="4445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7E9798E4-93CC-4FB6-B412-E566733AD542}"/>
              </a:ext>
            </a:extLst>
          </p:cNvPr>
          <p:cNvCxnSpPr>
            <a:cxnSpLocks/>
          </p:cNvCxnSpPr>
          <p:nvPr/>
        </p:nvCxnSpPr>
        <p:spPr>
          <a:xfrm flipH="1">
            <a:off x="1107583" y="3649013"/>
            <a:ext cx="588136" cy="0"/>
          </a:xfrm>
          <a:prstGeom prst="straightConnector1">
            <a:avLst/>
          </a:prstGeom>
          <a:ln w="4445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BB437265-72F3-4B8F-9247-55DCDAA7D48C}"/>
              </a:ext>
            </a:extLst>
          </p:cNvPr>
          <p:cNvCxnSpPr>
            <a:cxnSpLocks/>
          </p:cNvCxnSpPr>
          <p:nvPr/>
        </p:nvCxnSpPr>
        <p:spPr>
          <a:xfrm>
            <a:off x="1700011" y="3657599"/>
            <a:ext cx="0" cy="807077"/>
          </a:xfrm>
          <a:prstGeom prst="straightConnector1">
            <a:avLst/>
          </a:prstGeom>
          <a:ln w="4445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9AA0A9A7-6F29-407C-A4CF-5DB97D6FE43E}"/>
              </a:ext>
            </a:extLst>
          </p:cNvPr>
          <p:cNvCxnSpPr>
            <a:cxnSpLocks/>
          </p:cNvCxnSpPr>
          <p:nvPr/>
        </p:nvCxnSpPr>
        <p:spPr>
          <a:xfrm>
            <a:off x="1760113" y="4185633"/>
            <a:ext cx="613893" cy="0"/>
          </a:xfrm>
          <a:prstGeom prst="straightConnector1">
            <a:avLst/>
          </a:prstGeom>
          <a:ln w="44450">
            <a:solidFill>
              <a:schemeClr val="accent5"/>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3462E0DC-E89F-4142-A91D-36572E416A13}"/>
              </a:ext>
            </a:extLst>
          </p:cNvPr>
          <p:cNvCxnSpPr>
            <a:cxnSpLocks/>
          </p:cNvCxnSpPr>
          <p:nvPr/>
        </p:nvCxnSpPr>
        <p:spPr>
          <a:xfrm flipV="1">
            <a:off x="1742941" y="2794715"/>
            <a:ext cx="0" cy="1382334"/>
          </a:xfrm>
          <a:prstGeom prst="straightConnector1">
            <a:avLst/>
          </a:prstGeom>
          <a:ln w="44450">
            <a:solidFill>
              <a:schemeClr val="accent5"/>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D86E673-F55C-40CB-9160-996815166BC5}"/>
                  </a:ext>
                </a:extLst>
              </p:cNvPr>
              <p:cNvSpPr txBox="1"/>
              <p:nvPr/>
            </p:nvSpPr>
            <p:spPr>
              <a:xfrm>
                <a:off x="1515179" y="2414611"/>
                <a:ext cx="439286" cy="394852"/>
              </a:xfrm>
              <a:prstGeom prst="rect">
                <a:avLst/>
              </a:prstGeom>
              <a:noFill/>
            </p:spPr>
            <p:txBody>
              <a:bodyPr wrap="none" rtlCol="0">
                <a:spAutoFit/>
              </a:bodyPr>
              <a:lstStyle>
                <a:defPPr>
                  <a:defRPr lang="ja-JP"/>
                </a:defPPr>
                <a:lvl1pPr>
                  <a:defRPr b="0" i="1">
                    <a:solidFill>
                      <a:schemeClr val="accent2"/>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US" altLang="ja-JP" i="1" smtClean="0">
                              <a:solidFill>
                                <a:schemeClr val="accent5"/>
                              </a:solidFill>
                              <a:latin typeface="Cambria Math" panose="02040503050406030204" pitchFamily="18" charset="0"/>
                            </a:rPr>
                          </m:ctrlPr>
                        </m:sSubPr>
                        <m:e>
                          <m:r>
                            <a:rPr lang="en-US" altLang="ja-JP" b="0" i="1" smtClean="0">
                              <a:solidFill>
                                <a:schemeClr val="accent5"/>
                              </a:solidFill>
                              <a:latin typeface="Cambria Math" panose="02040503050406030204" pitchFamily="18" charset="0"/>
                            </a:rPr>
                            <m:t>𝐹</m:t>
                          </m:r>
                        </m:e>
                        <m:sub>
                          <m:r>
                            <m:rPr>
                              <m:sty m:val="p"/>
                            </m:rPr>
                            <a:rPr lang="en-US" altLang="ja-JP">
                              <a:solidFill>
                                <a:schemeClr val="accent5"/>
                              </a:solidFill>
                              <a:latin typeface="Cambria Math" panose="02040503050406030204" pitchFamily="18" charset="0"/>
                            </a:rPr>
                            <m:t>y</m:t>
                          </m:r>
                        </m:sub>
                      </m:sSub>
                    </m:oMath>
                  </m:oMathPara>
                </a14:m>
                <a:endParaRPr lang="ja-JP" altLang="en-US" dirty="0">
                  <a:solidFill>
                    <a:schemeClr val="accent5"/>
                  </a:solidFill>
                </a:endParaRPr>
              </a:p>
            </p:txBody>
          </p:sp>
        </mc:Choice>
        <mc:Fallback xmlns="">
          <p:sp>
            <p:nvSpPr>
              <p:cNvPr id="56" name="テキスト ボックス 55">
                <a:extLst>
                  <a:ext uri="{FF2B5EF4-FFF2-40B4-BE49-F238E27FC236}">
                    <a16:creationId xmlns:a16="http://schemas.microsoft.com/office/drawing/2014/main" id="{4D86E673-F55C-40CB-9160-996815166BC5}"/>
                  </a:ext>
                </a:extLst>
              </p:cNvPr>
              <p:cNvSpPr txBox="1">
                <a:spLocks noRot="1" noChangeAspect="1" noMove="1" noResize="1" noEditPoints="1" noAdjustHandles="1" noChangeArrowheads="1" noChangeShapeType="1" noTextEdit="1"/>
              </p:cNvSpPr>
              <p:nvPr/>
            </p:nvSpPr>
            <p:spPr>
              <a:xfrm>
                <a:off x="1515179" y="2414611"/>
                <a:ext cx="439286" cy="394852"/>
              </a:xfrm>
              <a:prstGeom prst="rect">
                <a:avLst/>
              </a:prstGeom>
              <a:blipFill>
                <a:blip r:embed="rId9"/>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8A21C19-CA43-4D14-AA2C-C43497EA2BFD}"/>
                  </a:ext>
                </a:extLst>
              </p:cNvPr>
              <p:cNvSpPr txBox="1"/>
              <p:nvPr/>
            </p:nvSpPr>
            <p:spPr>
              <a:xfrm>
                <a:off x="2244982" y="3925731"/>
                <a:ext cx="445378" cy="369332"/>
              </a:xfrm>
              <a:prstGeom prst="rect">
                <a:avLst/>
              </a:prstGeom>
              <a:noFill/>
            </p:spPr>
            <p:txBody>
              <a:bodyPr wrap="none" rtlCol="0">
                <a:spAutoFit/>
              </a:bodyPr>
              <a:lstStyle>
                <a:defPPr>
                  <a:defRPr lang="ja-JP"/>
                </a:defPPr>
                <a:lvl1pPr>
                  <a:defRPr b="0" i="1">
                    <a:solidFill>
                      <a:schemeClr val="accent2"/>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US" altLang="ja-JP" i="1" smtClean="0">
                              <a:solidFill>
                                <a:schemeClr val="accent5"/>
                              </a:solidFill>
                              <a:latin typeface="Cambria Math" panose="02040503050406030204" pitchFamily="18" charset="0"/>
                            </a:rPr>
                          </m:ctrlPr>
                        </m:sSubPr>
                        <m:e>
                          <m:r>
                            <a:rPr lang="en-US" altLang="ja-JP" b="0" i="1" smtClean="0">
                              <a:solidFill>
                                <a:schemeClr val="accent5"/>
                              </a:solidFill>
                              <a:latin typeface="Cambria Math" panose="02040503050406030204" pitchFamily="18" charset="0"/>
                            </a:rPr>
                            <m:t>𝐹</m:t>
                          </m:r>
                        </m:e>
                        <m:sub>
                          <m:r>
                            <a:rPr lang="en-US" altLang="ja-JP" b="0" i="1" smtClean="0">
                              <a:solidFill>
                                <a:schemeClr val="accent5"/>
                              </a:solidFill>
                              <a:latin typeface="Cambria Math" panose="02040503050406030204" pitchFamily="18" charset="0"/>
                            </a:rPr>
                            <m:t>𝑥</m:t>
                          </m:r>
                        </m:sub>
                      </m:sSub>
                    </m:oMath>
                  </m:oMathPara>
                </a14:m>
                <a:endParaRPr lang="ja-JP" altLang="en-US" dirty="0">
                  <a:solidFill>
                    <a:schemeClr val="accent5"/>
                  </a:solidFill>
                </a:endParaRPr>
              </a:p>
            </p:txBody>
          </p:sp>
        </mc:Choice>
        <mc:Fallback xmlns="">
          <p:sp>
            <p:nvSpPr>
              <p:cNvPr id="57" name="テキスト ボックス 56">
                <a:extLst>
                  <a:ext uri="{FF2B5EF4-FFF2-40B4-BE49-F238E27FC236}">
                    <a16:creationId xmlns:a16="http://schemas.microsoft.com/office/drawing/2014/main" id="{18A21C19-CA43-4D14-AA2C-C43497EA2BFD}"/>
                  </a:ext>
                </a:extLst>
              </p:cNvPr>
              <p:cNvSpPr txBox="1">
                <a:spLocks noRot="1" noChangeAspect="1" noMove="1" noResize="1" noEditPoints="1" noAdjustHandles="1" noChangeArrowheads="1" noChangeShapeType="1" noTextEdit="1"/>
              </p:cNvSpPr>
              <p:nvPr/>
            </p:nvSpPr>
            <p:spPr>
              <a:xfrm>
                <a:off x="2244982" y="3925731"/>
                <a:ext cx="445378" cy="369332"/>
              </a:xfrm>
              <a:prstGeom prst="rect">
                <a:avLst/>
              </a:prstGeom>
              <a:blipFill>
                <a:blip r:embed="rId10"/>
                <a:stretch>
                  <a:fillRect/>
                </a:stretch>
              </a:blipFill>
            </p:spPr>
            <p:txBody>
              <a:bodyPr/>
              <a:lstStyle/>
              <a:p>
                <a:r>
                  <a:rPr lang="ja-JP" altLang="en-US">
                    <a:noFill/>
                  </a:rPr>
                  <a:t> </a:t>
                </a:r>
              </a:p>
            </p:txBody>
          </p:sp>
        </mc:Fallback>
      </mc:AlternateContent>
      <p:cxnSp>
        <p:nvCxnSpPr>
          <p:cNvPr id="58" name="直線矢印コネクタ 57">
            <a:extLst>
              <a:ext uri="{FF2B5EF4-FFF2-40B4-BE49-F238E27FC236}">
                <a16:creationId xmlns:a16="http://schemas.microsoft.com/office/drawing/2014/main" id="{CD6B3367-26B0-422E-8704-212F5690E70F}"/>
              </a:ext>
            </a:extLst>
          </p:cNvPr>
          <p:cNvCxnSpPr>
            <a:cxnSpLocks/>
          </p:cNvCxnSpPr>
          <p:nvPr/>
        </p:nvCxnSpPr>
        <p:spPr>
          <a:xfrm>
            <a:off x="2687392" y="1309352"/>
            <a:ext cx="0" cy="738389"/>
          </a:xfrm>
          <a:prstGeom prst="straightConnector1">
            <a:avLst/>
          </a:prstGeom>
          <a:ln w="44450">
            <a:solidFill>
              <a:schemeClr val="accent6"/>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7726796B-E5CA-4FD1-8367-181384FFBA5A}"/>
                  </a:ext>
                </a:extLst>
              </p:cNvPr>
              <p:cNvSpPr txBox="1"/>
              <p:nvPr/>
            </p:nvSpPr>
            <p:spPr>
              <a:xfrm>
                <a:off x="2369477" y="2054003"/>
                <a:ext cx="688715" cy="369332"/>
              </a:xfrm>
              <a:prstGeom prst="rect">
                <a:avLst/>
              </a:prstGeom>
              <a:noFill/>
            </p:spPr>
            <p:txBody>
              <a:bodyPr wrap="none" rtlCol="0">
                <a:spAutoFit/>
              </a:bodyPr>
              <a:lstStyle>
                <a:defPPr>
                  <a:defRPr lang="ja-JP"/>
                </a:defPPr>
                <a:lvl1pPr>
                  <a:defRPr b="0" i="1">
                    <a:solidFill>
                      <a:schemeClr val="accent2"/>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US" altLang="ja-JP" i="1" smtClean="0">
                              <a:solidFill>
                                <a:schemeClr val="accent6"/>
                              </a:solidFill>
                              <a:latin typeface="Cambria Math" panose="02040503050406030204" pitchFamily="18" charset="0"/>
                            </a:rPr>
                          </m:ctrlPr>
                        </m:sSubPr>
                        <m:e>
                          <m:r>
                            <a:rPr lang="en-US" altLang="ja-JP" b="0" i="1" smtClean="0">
                              <a:solidFill>
                                <a:schemeClr val="accent6"/>
                              </a:solidFill>
                              <a:latin typeface="Cambria Math" panose="02040503050406030204" pitchFamily="18" charset="0"/>
                            </a:rPr>
                            <m:t>𝑚</m:t>
                          </m:r>
                        </m:e>
                        <m:sub>
                          <m:r>
                            <m:rPr>
                              <m:sty m:val="p"/>
                            </m:rPr>
                            <a:rPr lang="en-US" altLang="ja-JP" b="0" i="0" smtClean="0">
                              <a:solidFill>
                                <a:schemeClr val="accent6"/>
                              </a:solidFill>
                              <a:latin typeface="Cambria Math" panose="02040503050406030204" pitchFamily="18" charset="0"/>
                            </a:rPr>
                            <m:t>b</m:t>
                          </m:r>
                        </m:sub>
                      </m:sSub>
                      <m:r>
                        <a:rPr lang="en-US" altLang="ja-JP" b="0" i="1" smtClean="0">
                          <a:solidFill>
                            <a:schemeClr val="accent6"/>
                          </a:solidFill>
                          <a:latin typeface="Cambria Math" panose="02040503050406030204" pitchFamily="18" charset="0"/>
                        </a:rPr>
                        <m:t>𝑔</m:t>
                      </m:r>
                    </m:oMath>
                  </m:oMathPara>
                </a14:m>
                <a:endParaRPr lang="ja-JP" altLang="en-US" dirty="0">
                  <a:solidFill>
                    <a:schemeClr val="accent6"/>
                  </a:solidFill>
                </a:endParaRPr>
              </a:p>
            </p:txBody>
          </p:sp>
        </mc:Choice>
        <mc:Fallback xmlns="">
          <p:sp>
            <p:nvSpPr>
              <p:cNvPr id="59" name="テキスト ボックス 58">
                <a:extLst>
                  <a:ext uri="{FF2B5EF4-FFF2-40B4-BE49-F238E27FC236}">
                    <a16:creationId xmlns:a16="http://schemas.microsoft.com/office/drawing/2014/main" id="{7726796B-E5CA-4FD1-8367-181384FFBA5A}"/>
                  </a:ext>
                </a:extLst>
              </p:cNvPr>
              <p:cNvSpPr txBox="1">
                <a:spLocks noRot="1" noChangeAspect="1" noMove="1" noResize="1" noEditPoints="1" noAdjustHandles="1" noChangeArrowheads="1" noChangeShapeType="1" noTextEdit="1"/>
              </p:cNvSpPr>
              <p:nvPr/>
            </p:nvSpPr>
            <p:spPr>
              <a:xfrm>
                <a:off x="2369477" y="2054003"/>
                <a:ext cx="688715" cy="369332"/>
              </a:xfrm>
              <a:prstGeom prst="rect">
                <a:avLst/>
              </a:prstGeom>
              <a:blipFill>
                <a:blip r:embed="rId11"/>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0FDC2908-EC03-4813-A6E5-6B076B1E168E}"/>
                  </a:ext>
                </a:extLst>
              </p:cNvPr>
              <p:cNvSpPr txBox="1"/>
              <p:nvPr/>
            </p:nvSpPr>
            <p:spPr>
              <a:xfrm>
                <a:off x="931337" y="3848459"/>
                <a:ext cx="740011" cy="369332"/>
              </a:xfrm>
              <a:prstGeom prst="rect">
                <a:avLst/>
              </a:prstGeom>
              <a:noFill/>
            </p:spPr>
            <p:txBody>
              <a:bodyPr wrap="none" rtlCol="0">
                <a:spAutoFit/>
              </a:bodyPr>
              <a:lstStyle>
                <a:defPPr>
                  <a:defRPr lang="ja-JP"/>
                </a:defPPr>
                <a:lvl1pPr>
                  <a:defRPr b="0" i="1">
                    <a:solidFill>
                      <a:schemeClr val="accent2"/>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US" altLang="ja-JP" i="1" smtClean="0">
                              <a:solidFill>
                                <a:schemeClr val="accent6"/>
                              </a:solidFill>
                              <a:latin typeface="Cambria Math" panose="02040503050406030204" pitchFamily="18" charset="0"/>
                            </a:rPr>
                          </m:ctrlPr>
                        </m:sSubPr>
                        <m:e>
                          <m:r>
                            <a:rPr lang="en-US" altLang="ja-JP" b="0" i="1" smtClean="0">
                              <a:solidFill>
                                <a:schemeClr val="accent6"/>
                              </a:solidFill>
                              <a:latin typeface="Cambria Math" panose="02040503050406030204" pitchFamily="18" charset="0"/>
                            </a:rPr>
                            <m:t>𝑚</m:t>
                          </m:r>
                        </m:e>
                        <m:sub>
                          <m:r>
                            <m:rPr>
                              <m:sty m:val="p"/>
                            </m:rPr>
                            <a:rPr lang="en-US" altLang="ja-JP" b="0" i="0" smtClean="0">
                              <a:solidFill>
                                <a:schemeClr val="accent6"/>
                              </a:solidFill>
                              <a:latin typeface="Cambria Math" panose="02040503050406030204" pitchFamily="18" charset="0"/>
                            </a:rPr>
                            <m:t>w</m:t>
                          </m:r>
                        </m:sub>
                      </m:sSub>
                      <m:r>
                        <a:rPr lang="en-US" altLang="ja-JP" b="0" i="1" smtClean="0">
                          <a:solidFill>
                            <a:schemeClr val="accent6"/>
                          </a:solidFill>
                          <a:latin typeface="Cambria Math" panose="02040503050406030204" pitchFamily="18" charset="0"/>
                        </a:rPr>
                        <m:t>𝑔</m:t>
                      </m:r>
                    </m:oMath>
                  </m:oMathPara>
                </a14:m>
                <a:endParaRPr lang="ja-JP" altLang="en-US" dirty="0">
                  <a:solidFill>
                    <a:schemeClr val="accent6"/>
                  </a:solidFill>
                </a:endParaRPr>
              </a:p>
            </p:txBody>
          </p:sp>
        </mc:Choice>
        <mc:Fallback xmlns="">
          <p:sp>
            <p:nvSpPr>
              <p:cNvPr id="60" name="テキスト ボックス 59">
                <a:extLst>
                  <a:ext uri="{FF2B5EF4-FFF2-40B4-BE49-F238E27FC236}">
                    <a16:creationId xmlns:a16="http://schemas.microsoft.com/office/drawing/2014/main" id="{0FDC2908-EC03-4813-A6E5-6B076B1E168E}"/>
                  </a:ext>
                </a:extLst>
              </p:cNvPr>
              <p:cNvSpPr txBox="1">
                <a:spLocks noRot="1" noChangeAspect="1" noMove="1" noResize="1" noEditPoints="1" noAdjustHandles="1" noChangeArrowheads="1" noChangeShapeType="1" noTextEdit="1"/>
              </p:cNvSpPr>
              <p:nvPr/>
            </p:nvSpPr>
            <p:spPr>
              <a:xfrm>
                <a:off x="931337" y="3848459"/>
                <a:ext cx="740011" cy="369332"/>
              </a:xfrm>
              <a:prstGeom prst="rect">
                <a:avLst/>
              </a:prstGeom>
              <a:blipFill>
                <a:blip r:embed="rId12"/>
                <a:stretch>
                  <a:fillRect b="-8197"/>
                </a:stretch>
              </a:blipFill>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A6049EAE-D5CF-4AD3-A576-4E98F84712E7}"/>
              </a:ext>
            </a:extLst>
          </p:cNvPr>
          <p:cNvCxnSpPr>
            <a:cxnSpLocks/>
            <a:endCxn id="24" idx="4"/>
          </p:cNvCxnSpPr>
          <p:nvPr/>
        </p:nvCxnSpPr>
        <p:spPr>
          <a:xfrm>
            <a:off x="1700011" y="3666186"/>
            <a:ext cx="26271" cy="564571"/>
          </a:xfrm>
          <a:prstGeom prst="straightConnector1">
            <a:avLst/>
          </a:prstGeom>
          <a:ln w="44450">
            <a:solidFill>
              <a:schemeClr val="accent6"/>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654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E424A18A-7F39-44B9-9D1F-0965964D38A6}"/>
                  </a:ext>
                </a:extLst>
              </p:cNvPr>
              <p:cNvSpPr/>
              <p:nvPr/>
            </p:nvSpPr>
            <p:spPr>
              <a:xfrm>
                <a:off x="995364" y="1985908"/>
                <a:ext cx="10096499" cy="4118435"/>
              </a:xfrm>
              <a:prstGeom prst="rect">
                <a:avLst/>
              </a:prstGeom>
            </p:spPr>
            <p:txBody>
              <a:bodyPr wrap="square">
                <a:spAutoFit/>
              </a:bodyPr>
              <a:lstStyle/>
              <a:p>
                <a:r>
                  <a:rPr lang="ja-JP" altLang="en-US" dirty="0">
                    <a:latin typeface="Cambria Math" panose="02040503050406030204" pitchFamily="18" charset="0"/>
                  </a:rPr>
                  <a:t>ちなみに入力アフィン</a:t>
                </a:r>
                <a:endParaRPr lang="en-US" altLang="ja-JP"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altLang="ja-JP" i="1" smtClean="0">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m:rPr>
                                            <m:brk m:alnAt="7"/>
                                          </m:rPr>
                                          <a:rPr lang="en-US" altLang="ja-JP" i="1">
                                            <a:latin typeface="Cambria Math" panose="02040503050406030204" pitchFamily="18" charset="0"/>
                                          </a:rPr>
                                          <m:t>𝑥</m:t>
                                        </m:r>
                                      </m:e>
                                    </m:acc>
                                  </m:e>
                                  <m:sub>
                                    <m:r>
                                      <a:rPr lang="en-US" altLang="ja-JP" i="1">
                                        <a:latin typeface="Cambria Math" panose="02040503050406030204" pitchFamily="18" charset="0"/>
                                      </a:rPr>
                                      <m:t>𝑏</m:t>
                                    </m:r>
                                  </m:sub>
                                </m:sSub>
                              </m:e>
                            </m:mr>
                            <m:mr>
                              <m:e>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𝑦</m:t>
                                        </m:r>
                                      </m:e>
                                    </m:acc>
                                  </m:e>
                                  <m:sub>
                                    <m:r>
                                      <a:rPr lang="en-US" altLang="ja-JP" i="1">
                                        <a:latin typeface="Cambria Math" panose="02040503050406030204" pitchFamily="18" charset="0"/>
                                      </a:rPr>
                                      <m:t>𝑏</m:t>
                                    </m:r>
                                  </m:sub>
                                </m:sSub>
                              </m:e>
                            </m:mr>
                            <m:mr>
                              <m:e>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𝜃</m:t>
                                        </m:r>
                                      </m:e>
                                    </m:acc>
                                  </m:e>
                                  <m:sub>
                                    <m:r>
                                      <a:rPr lang="en-US" altLang="ja-JP" i="1">
                                        <a:latin typeface="Cambria Math" panose="02040503050406030204" pitchFamily="18" charset="0"/>
                                      </a:rPr>
                                      <m:t>𝑏</m:t>
                                    </m:r>
                                  </m:sub>
                                </m:sSub>
                              </m:e>
                            </m:mr>
                            <m:mr>
                              <m:e>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rPr>
                                      <m:t>𝑤</m:t>
                                    </m:r>
                                  </m:sub>
                                </m:sSub>
                              </m:e>
                            </m:mr>
                            <m:mr>
                              <m:e>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m:rPr>
                                        <m:sty m:val="p"/>
                                      </m:rPr>
                                      <a:rPr lang="en-US" altLang="ja-JP">
                                        <a:latin typeface="Cambria Math" panose="02040503050406030204" pitchFamily="18" charset="0"/>
                                      </a:rPr>
                                      <m:t>b</m:t>
                                    </m:r>
                                  </m:sub>
                                </m:sSub>
                              </m:e>
                            </m:mr>
                            <m:mr>
                              <m:e>
                                <m:sSub>
                                  <m:sSubPr>
                                    <m:ctrlPr>
                                      <a:rPr lang="en-US" altLang="ja-JP" i="1" dirty="0">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𝑦</m:t>
                                        </m:r>
                                      </m:e>
                                    </m:acc>
                                  </m:e>
                                  <m:sub>
                                    <m:r>
                                      <a:rPr lang="en-US" altLang="ja-JP" i="1" dirty="0">
                                        <a:latin typeface="Cambria Math" panose="02040503050406030204" pitchFamily="18" charset="0"/>
                                      </a:rPr>
                                      <m:t>𝑏</m:t>
                                    </m:r>
                                  </m:sub>
                                </m:sSub>
                              </m:e>
                            </m:mr>
                            <m:mr>
                              <m:e>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𝜃</m:t>
                                        </m:r>
                                      </m:e>
                                    </m:acc>
                                  </m:e>
                                  <m:sub>
                                    <m:r>
                                      <a:rPr lang="en-US" altLang="ja-JP" i="1">
                                        <a:latin typeface="Cambria Math" panose="02040503050406030204" pitchFamily="18" charset="0"/>
                                      </a:rPr>
                                      <m:t>𝑏</m:t>
                                    </m:r>
                                  </m:sub>
                                </m:sSub>
                              </m:e>
                            </m:mr>
                            <m:mr>
                              <m:e>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rPr>
                                      <m:t>𝑤</m:t>
                                    </m:r>
                                  </m:sub>
                                </m:sSub>
                              </m:e>
                            </m:mr>
                          </m:m>
                        </m:e>
                      </m:d>
                      <m:r>
                        <a:rPr lang="en-US" altLang="ja-JP" i="1">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m:rPr>
                                            <m:brk m:alnAt="7"/>
                                          </m:rPr>
                                          <a:rPr lang="en-US" altLang="ja-JP" i="1">
                                            <a:latin typeface="Cambria Math" panose="02040503050406030204" pitchFamily="18" charset="0"/>
                                          </a:rPr>
                                          <m:t>𝑥</m:t>
                                        </m:r>
                                      </m:e>
                                    </m:acc>
                                  </m:e>
                                  <m:sub>
                                    <m:r>
                                      <a:rPr lang="en-US" altLang="ja-JP" i="1">
                                        <a:latin typeface="Cambria Math" panose="02040503050406030204" pitchFamily="18" charset="0"/>
                                      </a:rPr>
                                      <m:t>𝑏</m:t>
                                    </m:r>
                                  </m:sub>
                                </m:sSub>
                              </m:e>
                            </m:mr>
                            <m:mr>
                              <m:e>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𝑦</m:t>
                                        </m:r>
                                      </m:e>
                                    </m:acc>
                                  </m:e>
                                  <m:sub>
                                    <m:r>
                                      <a:rPr lang="en-US" altLang="ja-JP" i="1">
                                        <a:latin typeface="Cambria Math" panose="02040503050406030204" pitchFamily="18" charset="0"/>
                                      </a:rPr>
                                      <m:t>𝑏</m:t>
                                    </m:r>
                                  </m:sub>
                                </m:sSub>
                              </m:e>
                            </m:mr>
                            <m:mr>
                              <m:e>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𝜃</m:t>
                                        </m:r>
                                      </m:e>
                                    </m:acc>
                                  </m:e>
                                  <m:sub>
                                    <m:r>
                                      <a:rPr lang="en-US" altLang="ja-JP" i="1">
                                        <a:latin typeface="Cambria Math" panose="02040503050406030204" pitchFamily="18" charset="0"/>
                                      </a:rPr>
                                      <m:t>𝑏</m:t>
                                    </m:r>
                                  </m:sub>
                                </m:sSub>
                              </m:e>
                            </m:mr>
                            <m:mr>
                              <m:e>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rPr>
                                      <m:t>𝑤</m:t>
                                    </m:r>
                                  </m:sub>
                                </m:sSub>
                              </m:e>
                            </m:mr>
                            <m:mr>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m:t>
                                </m:r>
                                <m:r>
                                  <a:rPr lang="en-US" altLang="ja-JP" b="0" i="1" dirty="0" smtClean="0">
                                    <a:latin typeface="Cambria Math" panose="02040503050406030204" pitchFamily="18" charset="0"/>
                                  </a:rPr>
                                  <m:t>𝑔</m:t>
                                </m:r>
                              </m:e>
                            </m:mr>
                            <m:mr>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mr>
                          </m:m>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0</m:t>
                                </m:r>
                              </m:e>
                              <m:e>
                                <m:r>
                                  <a:rPr lang="en-US" altLang="ja-JP" i="1">
                                    <a:latin typeface="Cambria Math" panose="02040503050406030204" pitchFamily="18" charset="0"/>
                                  </a:rPr>
                                  <m:t>0</m:t>
                                </m:r>
                              </m:e>
                              <m:e>
                                <m:r>
                                  <a:rPr lang="en-US" altLang="ja-JP" i="1">
                                    <a:latin typeface="Cambria Math" panose="02040503050406030204" pitchFamily="18" charset="0"/>
                                  </a:rPr>
                                  <m:t>0</m:t>
                                </m:r>
                              </m:e>
                            </m:mr>
                            <m:mr>
                              <m:e>
                                <m:r>
                                  <a:rPr lang="en-US" altLang="ja-JP" i="1">
                                    <a:latin typeface="Cambria Math" panose="02040503050406030204" pitchFamily="18" charset="0"/>
                                  </a:rPr>
                                  <m:t>0</m:t>
                                </m:r>
                              </m:e>
                              <m:e>
                                <m:r>
                                  <a:rPr lang="en-US" altLang="ja-JP" i="1">
                                    <a:latin typeface="Cambria Math" panose="02040503050406030204" pitchFamily="18" charset="0"/>
                                  </a:rPr>
                                  <m:t>0</m:t>
                                </m:r>
                              </m:e>
                              <m:e>
                                <m:r>
                                  <a:rPr lang="en-US" altLang="ja-JP" i="1">
                                    <a:latin typeface="Cambria Math" panose="02040503050406030204" pitchFamily="18" charset="0"/>
                                  </a:rPr>
                                  <m:t>0</m:t>
                                </m:r>
                              </m:e>
                            </m:mr>
                            <m:mr>
                              <m:e>
                                <m:r>
                                  <a:rPr lang="en-US" altLang="ja-JP" i="1">
                                    <a:latin typeface="Cambria Math" panose="02040503050406030204" pitchFamily="18" charset="0"/>
                                  </a:rPr>
                                  <m:t>0</m:t>
                                </m:r>
                              </m:e>
                              <m:e>
                                <m:r>
                                  <a:rPr lang="en-US" altLang="ja-JP" i="1">
                                    <a:latin typeface="Cambria Math" panose="02040503050406030204" pitchFamily="18" charset="0"/>
                                  </a:rPr>
                                  <m:t>0</m:t>
                                </m:r>
                              </m:e>
                              <m:e>
                                <m:r>
                                  <a:rPr lang="en-US" altLang="ja-JP" i="1">
                                    <a:latin typeface="Cambria Math" panose="02040503050406030204" pitchFamily="18" charset="0"/>
                                  </a:rPr>
                                  <m:t>0</m:t>
                                </m:r>
                              </m:e>
                            </m:mr>
                            <m:mr>
                              <m:e>
                                <m:r>
                                  <a:rPr lang="en-US" altLang="ja-JP" i="1">
                                    <a:latin typeface="Cambria Math" panose="02040503050406030204" pitchFamily="18" charset="0"/>
                                  </a:rPr>
                                  <m:t>0</m:t>
                                </m:r>
                              </m:e>
                              <m:e>
                                <m:r>
                                  <a:rPr lang="en-US" altLang="ja-JP" i="1">
                                    <a:latin typeface="Cambria Math" panose="02040503050406030204" pitchFamily="18" charset="0"/>
                                  </a:rPr>
                                  <m:t>0</m:t>
                                </m:r>
                              </m:e>
                              <m:e>
                                <m:r>
                                  <a:rPr lang="en-US" altLang="ja-JP" i="1">
                                    <a:latin typeface="Cambria Math" panose="02040503050406030204" pitchFamily="18" charset="0"/>
                                  </a:rPr>
                                  <m:t>0</m:t>
                                </m:r>
                              </m:e>
                            </m:mr>
                            <m:mr>
                              <m:e>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a:rPr lang="en-US" altLang="ja-JP" i="1">
                                            <a:latin typeface="Cambria Math" panose="02040503050406030204" pitchFamily="18" charset="0"/>
                                          </a:rPr>
                                          <m:t>𝑏</m:t>
                                        </m:r>
                                      </m:sub>
                                    </m:sSub>
                                  </m:den>
                                </m:f>
                              </m:e>
                              <m:e>
                                <m:r>
                                  <a:rPr lang="en-US" altLang="ja-JP" i="1">
                                    <a:latin typeface="Cambria Math" panose="02040503050406030204" pitchFamily="18" charset="0"/>
                                  </a:rPr>
                                  <m:t>0</m:t>
                                </m:r>
                              </m:e>
                              <m:e>
                                <m:r>
                                  <a:rPr lang="en-US" altLang="ja-JP" i="1">
                                    <a:latin typeface="Cambria Math" panose="02040503050406030204" pitchFamily="18" charset="0"/>
                                  </a:rPr>
                                  <m:t>0</m:t>
                                </m:r>
                              </m:e>
                            </m:mr>
                            <m:mr>
                              <m:e>
                                <m:r>
                                  <a:rPr lang="en-US" altLang="ja-JP" i="1">
                                    <a:latin typeface="Cambria Math" panose="02040503050406030204" pitchFamily="18" charset="0"/>
                                  </a:rPr>
                                  <m:t>0</m:t>
                                </m:r>
                              </m:e>
                              <m:e>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a:rPr lang="en-US" altLang="ja-JP" i="1">
                                            <a:latin typeface="Cambria Math" panose="02040503050406030204" pitchFamily="18" charset="0"/>
                                          </a:rPr>
                                          <m:t>𝑏</m:t>
                                        </m:r>
                                      </m:sub>
                                    </m:sSub>
                                  </m:den>
                                </m:f>
                              </m:e>
                              <m:e>
                                <m:r>
                                  <a:rPr lang="en-US" altLang="ja-JP" i="1">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𝑏</m:t>
                                        </m:r>
                                      </m:sub>
                                    </m:sSub>
                                  </m:den>
                                </m:f>
                              </m:e>
                            </m:mr>
                            <m:mr>
                              <m:e>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𝑟</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𝑦</m:t>
                                            </m:r>
                                          </m:e>
                                          <m:sub>
                                            <m:r>
                                              <m:rPr>
                                                <m:sty m:val="p"/>
                                              </m:rPr>
                                              <a:rPr lang="en-US" altLang="ja-JP">
                                                <a:latin typeface="Cambria Math" panose="02040503050406030204" pitchFamily="18" charset="0"/>
                                              </a:rPr>
                                              <m:t>b</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𝑦</m:t>
                                            </m:r>
                                          </m:e>
                                          <m:sub>
                                            <m:r>
                                              <m:rPr>
                                                <m:sty m:val="p"/>
                                              </m:rPr>
                                              <a:rPr lang="en-US" altLang="ja-JP">
                                                <a:latin typeface="Cambria Math" panose="02040503050406030204" pitchFamily="18" charset="0"/>
                                              </a:rPr>
                                              <m:t>w</m:t>
                                            </m:r>
                                          </m:sub>
                                        </m:sSub>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𝑤</m:t>
                                        </m:r>
                                      </m:sub>
                                    </m:sSub>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a:rPr lang="en-US" altLang="ja-JP" i="1">
                                            <a:latin typeface="Cambria Math" panose="02040503050406030204" pitchFamily="18" charset="0"/>
                                          </a:rPr>
                                          <m:t>𝑤</m:t>
                                        </m:r>
                                      </m:sub>
                                    </m:sSub>
                                  </m:den>
                                </m:f>
                              </m:e>
                              <m:e>
                                <m:f>
                                  <m:fPr>
                                    <m:ctrlPr>
                                      <a:rPr lang="en-US" altLang="ja-JP" i="1">
                                        <a:latin typeface="Cambria Math" panose="02040503050406030204" pitchFamily="18" charset="0"/>
                                      </a:rPr>
                                    </m:ctrlPr>
                                  </m:fPr>
                                  <m:num>
                                    <m:r>
                                      <a:rPr lang="en-US" altLang="ja-JP" i="1">
                                        <a:latin typeface="Cambria Math" panose="02040503050406030204" pitchFamily="18" charset="0"/>
                                      </a:rPr>
                                      <m:t>𝑟</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𝑥</m:t>
                                            </m:r>
                                          </m:e>
                                          <m:sub>
                                            <m:r>
                                              <m:rPr>
                                                <m:sty m:val="p"/>
                                              </m:rPr>
                                              <a:rPr lang="en-US" altLang="ja-JP">
                                                <a:latin typeface="Cambria Math" panose="02040503050406030204" pitchFamily="18" charset="0"/>
                                              </a:rPr>
                                              <m:t>b</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𝑥</m:t>
                                            </m:r>
                                          </m:e>
                                          <m:sub>
                                            <m:r>
                                              <m:rPr>
                                                <m:sty m:val="p"/>
                                              </m:rPr>
                                              <a:rPr lang="en-US" altLang="ja-JP">
                                                <a:latin typeface="Cambria Math" panose="02040503050406030204" pitchFamily="18" charset="0"/>
                                              </a:rPr>
                                              <m:t>w</m:t>
                                            </m:r>
                                          </m:sub>
                                        </m:sSub>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𝑤</m:t>
                                        </m:r>
                                      </m:sub>
                                    </m:sSub>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a:rPr lang="en-US" altLang="ja-JP" i="1">
                                            <a:latin typeface="Cambria Math" panose="02040503050406030204" pitchFamily="18" charset="0"/>
                                          </a:rPr>
                                          <m:t>𝑤</m:t>
                                        </m:r>
                                      </m:sub>
                                    </m:sSub>
                                  </m:den>
                                </m:f>
                              </m:e>
                              <m:e>
                                <m:f>
                                  <m:fPr>
                                    <m:ctrlPr>
                                      <a:rPr lang="en-US" altLang="ja-JP" i="1">
                                        <a:latin typeface="Cambria Math" panose="02040503050406030204" pitchFamily="18" charset="0"/>
                                      </a:rPr>
                                    </m:ctrlPr>
                                  </m:fPr>
                                  <m:num>
                                    <m:r>
                                      <a:rPr lang="en-US" altLang="ja-JP" i="1">
                                        <a:latin typeface="Cambria Math" panose="02040503050406030204" pitchFamily="18" charset="0"/>
                                      </a:rPr>
                                      <m:t>𝑟</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𝑤</m:t>
                                        </m:r>
                                      </m:sub>
                                    </m:sSub>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a:rPr lang="en-US" altLang="ja-JP" i="1">
                                            <a:latin typeface="Cambria Math" panose="02040503050406030204" pitchFamily="18" charset="0"/>
                                          </a:rPr>
                                          <m:t>𝑤</m:t>
                                        </m:r>
                                      </m:sub>
                                    </m:sSub>
                                  </m:den>
                                </m:f>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eqArr>
                            <m:eqArrPr>
                              <m:ctrlPr>
                                <a:rPr lang="en-US" altLang="ja-JP" b="0" i="1" smtClean="0">
                                  <a:latin typeface="Cambria Math" panose="02040503050406030204" pitchFamily="18" charset="0"/>
                                </a:rPr>
                              </m:ctrlPr>
                            </m:eqArr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𝑥</m:t>
                                  </m:r>
                                </m:sub>
                              </m:sSub>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𝑦</m:t>
                                  </m:r>
                                </m:sub>
                              </m:sSub>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𝜃</m:t>
                                  </m:r>
                                </m:sub>
                              </m:sSub>
                            </m:e>
                          </m:eqArr>
                        </m:e>
                      </m:d>
                    </m:oMath>
                  </m:oMathPara>
                </a14:m>
                <a:endParaRPr lang="en-US" altLang="ja-JP" b="0" dirty="0"/>
              </a:p>
              <a:p>
                <a:endParaRPr lang="en-US" altLang="ja-JP" dirty="0"/>
              </a:p>
            </p:txBody>
          </p:sp>
        </mc:Choice>
        <mc:Fallback xmlns="">
          <p:sp>
            <p:nvSpPr>
              <p:cNvPr id="5" name="正方形/長方形 4">
                <a:extLst>
                  <a:ext uri="{FF2B5EF4-FFF2-40B4-BE49-F238E27FC236}">
                    <a16:creationId xmlns:a16="http://schemas.microsoft.com/office/drawing/2014/main" id="{E424A18A-7F39-44B9-9D1F-0965964D38A6}"/>
                  </a:ext>
                </a:extLst>
              </p:cNvPr>
              <p:cNvSpPr>
                <a:spLocks noRot="1" noChangeAspect="1" noMove="1" noResize="1" noEditPoints="1" noAdjustHandles="1" noChangeArrowheads="1" noChangeShapeType="1" noTextEdit="1"/>
              </p:cNvSpPr>
              <p:nvPr/>
            </p:nvSpPr>
            <p:spPr>
              <a:xfrm>
                <a:off x="995364" y="1985908"/>
                <a:ext cx="10096499" cy="4118435"/>
              </a:xfrm>
              <a:prstGeom prst="rect">
                <a:avLst/>
              </a:prstGeom>
              <a:blipFill>
                <a:blip r:embed="rId2"/>
                <a:stretch>
                  <a:fillRect l="-483" t="-7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447710E4-7B47-46A6-87A5-5CF5900C76CB}"/>
                  </a:ext>
                </a:extLst>
              </p:cNvPr>
              <p:cNvSpPr/>
              <p:nvPr/>
            </p:nvSpPr>
            <p:spPr>
              <a:xfrm>
                <a:off x="2352541" y="142446"/>
                <a:ext cx="7963436" cy="126252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b</m:t>
                          </m:r>
                        </m:sub>
                      </m:sSub>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m:rPr>
                              <m:sty m:val="p"/>
                            </m:rPr>
                            <a:rPr lang="en-US" altLang="ja-JP">
                              <a:latin typeface="Cambria Math" panose="02040503050406030204" pitchFamily="18" charset="0"/>
                            </a:rPr>
                            <m:t>b</m:t>
                          </m:r>
                        </m:sub>
                      </m:sSub>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𝑥</m:t>
                          </m:r>
                        </m:sub>
                      </m:sSub>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b</m:t>
                          </m:r>
                        </m:sub>
                      </m:sSub>
                      <m:sSub>
                        <m:sSubPr>
                          <m:ctrlPr>
                            <a:rPr lang="en-US" altLang="ja-JP" i="1" dirty="0">
                              <a:latin typeface="Cambria Math" panose="02040503050406030204" pitchFamily="18" charset="0"/>
                            </a:rPr>
                          </m:ctrlPr>
                        </m:sSubPr>
                        <m:e>
                          <m:acc>
                            <m:accPr>
                              <m:chr m:val="̈"/>
                              <m:ctrlPr>
                                <a:rPr lang="en-US" altLang="ja-JP" i="1">
                                  <a:latin typeface="Cambria Math" panose="02040503050406030204" pitchFamily="18" charset="0"/>
                                </a:rPr>
                              </m:ctrlPr>
                            </m:accPr>
                            <m:e>
                              <m:r>
                                <m:rPr>
                                  <m:sty m:val="p"/>
                                </m:rPr>
                                <a:rPr lang="en-US" altLang="ja-JP">
                                  <a:latin typeface="Cambria Math" panose="02040503050406030204" pitchFamily="18" charset="0"/>
                                </a:rPr>
                                <m:t>y</m:t>
                              </m:r>
                            </m:e>
                          </m:acc>
                        </m:e>
                        <m:sub>
                          <m:r>
                            <m:rPr>
                              <m:sty m:val="p"/>
                            </m:rPr>
                            <a:rPr lang="en-US" altLang="ja-JP" dirty="0">
                              <a:latin typeface="Cambria Math" panose="02040503050406030204" pitchFamily="18" charset="0"/>
                            </a:rPr>
                            <m:t>b</m:t>
                          </m:r>
                        </m:sub>
                      </m:sSub>
                      <m:r>
                        <m:rPr>
                          <m:aln/>
                        </m:rP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𝑢</m:t>
                          </m:r>
                        </m:e>
                        <m:sub>
                          <m:r>
                            <a:rPr lang="en-US" altLang="ja-JP" i="1" dirty="0">
                              <a:latin typeface="Cambria Math" panose="02040503050406030204" pitchFamily="18" charset="0"/>
                            </a:rPr>
                            <m:t>𝑦</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𝑚</m:t>
                          </m:r>
                        </m:e>
                        <m:sub>
                          <m:r>
                            <m:rPr>
                              <m:sty m:val="p"/>
                            </m:rPr>
                            <a:rPr lang="en-US" altLang="ja-JP" dirty="0">
                              <a:latin typeface="Cambria Math" panose="02040503050406030204" pitchFamily="18" charset="0"/>
                            </a:rPr>
                            <m:t>b</m:t>
                          </m:r>
                        </m:sub>
                      </m:sSub>
                      <m:r>
                        <a:rPr lang="en-US" altLang="ja-JP" i="1" dirty="0">
                          <a:latin typeface="Cambria Math" panose="02040503050406030204" pitchFamily="18" charset="0"/>
                        </a:rPr>
                        <m:t>𝑔</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m:rPr>
                              <m:sty m:val="p"/>
                            </m:rPr>
                            <a:rPr lang="en-US" altLang="ja-JP">
                              <a:latin typeface="Cambria Math" panose="02040503050406030204" pitchFamily="18" charset="0"/>
                            </a:rPr>
                            <m:t>b</m:t>
                          </m:r>
                        </m:sub>
                      </m:sSub>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𝜃</m:t>
                              </m:r>
                            </m:e>
                          </m:acc>
                        </m:e>
                        <m:sub>
                          <m:r>
                            <m:rPr>
                              <m:sty m:val="p"/>
                            </m:rPr>
                            <a:rPr lang="en-US" altLang="ja-JP">
                              <a:latin typeface="Cambria Math" panose="02040503050406030204" pitchFamily="18" charset="0"/>
                            </a:rPr>
                            <m:t>b</m:t>
                          </m:r>
                        </m:sub>
                      </m:sSub>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𝜃</m:t>
                          </m:r>
                        </m:sub>
                      </m:sSub>
                    </m:oMath>
                    <m:oMath xmlns:m="http://schemas.openxmlformats.org/officeDocument/2006/math">
                      <m:d>
                        <m:dPr>
                          <m:ctrlPr>
                            <a:rPr lang="en-US" altLang="ja-JP" i="1" dirty="0">
                              <a:latin typeface="Cambria Math" panose="02040503050406030204" pitchFamily="18" charset="0"/>
                            </a:rPr>
                          </m:ctrlPr>
                        </m:dPr>
                        <m:e>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𝐼</m:t>
                              </m:r>
                            </m:e>
                            <m:sub>
                              <m:r>
                                <m:rPr>
                                  <m:sty m:val="p"/>
                                </m:rPr>
                                <a:rPr lang="en-US" altLang="ja-JP" dirty="0">
                                  <a:latin typeface="Cambria Math" panose="02040503050406030204" pitchFamily="18" charset="0"/>
                                </a:rPr>
                                <m:t>w</m:t>
                              </m:r>
                            </m:sub>
                          </m:sSub>
                          <m:r>
                            <a:rPr lang="en-US" altLang="ja-JP" i="1" dirty="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w</m:t>
                              </m:r>
                            </m:sub>
                          </m:sSub>
                        </m:e>
                      </m:d>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m:rPr>
                              <m:sty m:val="p"/>
                            </m:rPr>
                            <a:rPr lang="en-US" altLang="ja-JP">
                              <a:latin typeface="Cambria Math" panose="02040503050406030204" pitchFamily="18" charset="0"/>
                            </a:rPr>
                            <m:t>w</m:t>
                          </m:r>
                        </m:sub>
                      </m:sSub>
                      <m:r>
                        <m:rPr>
                          <m:aln/>
                        </m:rPr>
                        <a:rPr lang="en-US" altLang="ja-JP" i="1">
                          <a:latin typeface="Cambria Math" panose="02040503050406030204" pitchFamily="18" charset="0"/>
                        </a:rPr>
                        <m:t>=</m:t>
                      </m:r>
                      <m:r>
                        <a:rPr lang="en-US" altLang="ja-JP" i="1">
                          <a:latin typeface="Cambria Math" panose="02040503050406030204" pitchFamily="18" charset="0"/>
                        </a:rPr>
                        <m:t>𝑟</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m:rPr>
                              <m:sty m:val="p"/>
                            </m:rPr>
                            <a:rPr lang="en-US" altLang="ja-JP">
                              <a:latin typeface="Cambria Math" panose="02040503050406030204" pitchFamily="18" charset="0"/>
                            </a:rPr>
                            <m:t>θ</m:t>
                          </m:r>
                        </m:sub>
                      </m:sSub>
                      <m:r>
                        <a:rPr lang="en-US" altLang="ja-JP">
                          <a:latin typeface="Cambria Math" panose="02040503050406030204" pitchFamily="18" charset="0"/>
                        </a:rPr>
                        <m:t>+</m:t>
                      </m:r>
                      <m:r>
                        <a:rPr lang="en-US" altLang="ja-JP" i="1">
                          <a:latin typeface="Cambria Math" panose="02040503050406030204" pitchFamily="18" charset="0"/>
                        </a:rPr>
                        <m:t>𝑟</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𝑥</m:t>
                              </m:r>
                            </m:e>
                            <m:sub>
                              <m:r>
                                <m:rPr>
                                  <m:sty m:val="p"/>
                                </m:rPr>
                                <a:rPr lang="en-US" altLang="ja-JP">
                                  <a:latin typeface="Cambria Math" panose="02040503050406030204" pitchFamily="18" charset="0"/>
                                </a:rPr>
                                <m:t>b</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𝑥</m:t>
                              </m:r>
                            </m:e>
                            <m:sub>
                              <m:r>
                                <m:rPr>
                                  <m:sty m:val="p"/>
                                </m:rPr>
                                <a:rPr lang="en-US" altLang="ja-JP">
                                  <a:latin typeface="Cambria Math" panose="02040503050406030204" pitchFamily="18" charset="0"/>
                                </a:rPr>
                                <m:t>w</m:t>
                              </m:r>
                            </m:sub>
                          </m:sSub>
                        </m:e>
                      </m:d>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𝑦</m:t>
                          </m:r>
                        </m:sub>
                      </m:sSub>
                      <m:r>
                        <a:rPr lang="en-US" altLang="ja-JP">
                          <a:latin typeface="Cambria Math" panose="02040503050406030204" pitchFamily="18" charset="0"/>
                        </a:rPr>
                        <m:t>−</m:t>
                      </m:r>
                      <m:r>
                        <a:rPr lang="en-US" altLang="ja-JP" i="1">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𝑟</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𝑦</m:t>
                              </m:r>
                            </m:e>
                            <m:sub>
                              <m:r>
                                <m:rPr>
                                  <m:sty m:val="p"/>
                                </m:rPr>
                                <a:rPr lang="en-US" altLang="ja-JP">
                                  <a:latin typeface="Cambria Math" panose="02040503050406030204" pitchFamily="18" charset="0"/>
                                </a:rPr>
                                <m:t>b</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𝑦</m:t>
                              </m:r>
                            </m:e>
                            <m:sub>
                              <m:r>
                                <m:rPr>
                                  <m:sty m:val="p"/>
                                </m:rPr>
                                <a:rPr lang="en-US" altLang="ja-JP">
                                  <a:latin typeface="Cambria Math" panose="02040503050406030204" pitchFamily="18" charset="0"/>
                                </a:rPr>
                                <m:t>w</m:t>
                              </m:r>
                            </m:sub>
                          </m:sSub>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𝑥</m:t>
                          </m:r>
                        </m:sub>
                      </m:sSub>
                    </m:oMath>
                  </m:oMathPara>
                </a14:m>
                <a:endParaRPr lang="ja-JP" altLang="en-US" dirty="0"/>
              </a:p>
            </p:txBody>
          </p:sp>
        </mc:Choice>
        <mc:Fallback xmlns="">
          <p:sp>
            <p:nvSpPr>
              <p:cNvPr id="2" name="正方形/長方形 1">
                <a:extLst>
                  <a:ext uri="{FF2B5EF4-FFF2-40B4-BE49-F238E27FC236}">
                    <a16:creationId xmlns:a16="http://schemas.microsoft.com/office/drawing/2014/main" id="{447710E4-7B47-46A6-87A5-5CF5900C76CB}"/>
                  </a:ext>
                </a:extLst>
              </p:cNvPr>
              <p:cNvSpPr>
                <a:spLocks noRot="1" noChangeAspect="1" noMove="1" noResize="1" noEditPoints="1" noAdjustHandles="1" noChangeArrowheads="1" noChangeShapeType="1" noTextEdit="1"/>
              </p:cNvSpPr>
              <p:nvPr/>
            </p:nvSpPr>
            <p:spPr>
              <a:xfrm>
                <a:off x="2352541" y="142446"/>
                <a:ext cx="7963436" cy="1262525"/>
              </a:xfrm>
              <a:prstGeom prst="rect">
                <a:avLst/>
              </a:prstGeom>
              <a:blipFill>
                <a:blip r:embed="rId3"/>
                <a:stretch>
                  <a:fillRect b="-4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7763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9F4B2A29-F35B-446B-BF33-D02362EE5397}"/>
                  </a:ext>
                </a:extLst>
              </p:cNvPr>
              <p:cNvSpPr/>
              <p:nvPr/>
            </p:nvSpPr>
            <p:spPr>
              <a:xfrm>
                <a:off x="1305549" y="1655671"/>
                <a:ext cx="1989654" cy="1499257"/>
              </a:xfrm>
              <a:prstGeom prst="rect">
                <a:avLst/>
              </a:prstGeom>
            </p:spPr>
            <p:txBody>
              <a:bodyPr wrap="square">
                <a:spAutoFit/>
              </a:bodyPr>
              <a:lstStyle/>
              <a:p>
                <a:r>
                  <a:rPr lang="ja-JP" altLang="en-US" dirty="0"/>
                  <a:t>平衡点では</a:t>
                </a:r>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𝑥</m:t>
                          </m:r>
                        </m:sub>
                      </m:sSub>
                      <m:r>
                        <a:rPr lang="en-US" altLang="ja-JP" b="0" i="1" smtClean="0">
                          <a:latin typeface="Cambria Math" panose="02040503050406030204" pitchFamily="18" charset="0"/>
                        </a:rPr>
                        <m:t>=0</m:t>
                      </m:r>
                    </m:oMath>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𝑦</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m:rPr>
                              <m:sty m:val="p"/>
                            </m:rPr>
                            <a:rPr lang="en-US" altLang="ja-JP" b="0" i="0" smtClean="0">
                              <a:latin typeface="Cambria Math" panose="02040503050406030204" pitchFamily="18" charset="0"/>
                            </a:rPr>
                            <m:t>b</m:t>
                          </m:r>
                        </m:sub>
                      </m:sSub>
                      <m:r>
                        <a:rPr lang="en-US" altLang="ja-JP" b="0" i="1" smtClean="0">
                          <a:latin typeface="Cambria Math" panose="02040503050406030204" pitchFamily="18" charset="0"/>
                        </a:rPr>
                        <m:t>𝑔</m:t>
                      </m:r>
                    </m:oMath>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𝜃</m:t>
                          </m:r>
                        </m:sub>
                      </m:sSub>
                      <m:r>
                        <a:rPr lang="en-US" altLang="ja-JP" b="0" i="1" smtClean="0">
                          <a:latin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𝑏</m:t>
                          </m:r>
                        </m:sub>
                      </m:sSub>
                      <m:r>
                        <m:rPr>
                          <m:aln/>
                        </m:rP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𝑤</m:t>
                          </m:r>
                        </m:sub>
                      </m:sSub>
                    </m:oMath>
                  </m:oMathPara>
                </a14:m>
                <a:endParaRPr lang="en-US" altLang="ja-JP" b="0" dirty="0"/>
              </a:p>
            </p:txBody>
          </p:sp>
        </mc:Choice>
        <mc:Fallback xmlns="">
          <p:sp>
            <p:nvSpPr>
              <p:cNvPr id="6" name="正方形/長方形 5">
                <a:extLst>
                  <a:ext uri="{FF2B5EF4-FFF2-40B4-BE49-F238E27FC236}">
                    <a16:creationId xmlns:a16="http://schemas.microsoft.com/office/drawing/2014/main" id="{9F4B2A29-F35B-446B-BF33-D02362EE5397}"/>
                  </a:ext>
                </a:extLst>
              </p:cNvPr>
              <p:cNvSpPr>
                <a:spLocks noRot="1" noChangeAspect="1" noMove="1" noResize="1" noEditPoints="1" noAdjustHandles="1" noChangeArrowheads="1" noChangeShapeType="1" noTextEdit="1"/>
              </p:cNvSpPr>
              <p:nvPr/>
            </p:nvSpPr>
            <p:spPr>
              <a:xfrm>
                <a:off x="1305549" y="1655671"/>
                <a:ext cx="1989654" cy="1499257"/>
              </a:xfrm>
              <a:prstGeom prst="rect">
                <a:avLst/>
              </a:prstGeom>
              <a:blipFill>
                <a:blip r:embed="rId2"/>
                <a:stretch>
                  <a:fillRect l="-2446" t="-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9CF14C16-1EEC-4E95-BF55-F06B3F4F426B}"/>
                  </a:ext>
                </a:extLst>
              </p:cNvPr>
              <p:cNvSpPr/>
              <p:nvPr/>
            </p:nvSpPr>
            <p:spPr>
              <a:xfrm>
                <a:off x="2058205" y="149086"/>
                <a:ext cx="7963436" cy="126252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b</m:t>
                          </m:r>
                        </m:sub>
                      </m:sSub>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m:rPr>
                              <m:sty m:val="p"/>
                            </m:rPr>
                            <a:rPr lang="en-US" altLang="ja-JP">
                              <a:latin typeface="Cambria Math" panose="02040503050406030204" pitchFamily="18" charset="0"/>
                            </a:rPr>
                            <m:t>b</m:t>
                          </m:r>
                        </m:sub>
                      </m:sSub>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𝑥</m:t>
                          </m:r>
                        </m:sub>
                      </m:sSub>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b</m:t>
                          </m:r>
                        </m:sub>
                      </m:sSub>
                      <m:sSub>
                        <m:sSubPr>
                          <m:ctrlPr>
                            <a:rPr lang="en-US" altLang="ja-JP" i="1" dirty="0">
                              <a:latin typeface="Cambria Math" panose="02040503050406030204" pitchFamily="18" charset="0"/>
                            </a:rPr>
                          </m:ctrlPr>
                        </m:sSubPr>
                        <m:e>
                          <m:acc>
                            <m:accPr>
                              <m:chr m:val="̈"/>
                              <m:ctrlPr>
                                <a:rPr lang="en-US" altLang="ja-JP" i="1">
                                  <a:latin typeface="Cambria Math" panose="02040503050406030204" pitchFamily="18" charset="0"/>
                                </a:rPr>
                              </m:ctrlPr>
                            </m:accPr>
                            <m:e>
                              <m:r>
                                <m:rPr>
                                  <m:sty m:val="p"/>
                                </m:rPr>
                                <a:rPr lang="en-US" altLang="ja-JP">
                                  <a:latin typeface="Cambria Math" panose="02040503050406030204" pitchFamily="18" charset="0"/>
                                </a:rPr>
                                <m:t>y</m:t>
                              </m:r>
                            </m:e>
                          </m:acc>
                        </m:e>
                        <m:sub>
                          <m:r>
                            <m:rPr>
                              <m:sty m:val="p"/>
                            </m:rPr>
                            <a:rPr lang="en-US" altLang="ja-JP" dirty="0">
                              <a:latin typeface="Cambria Math" panose="02040503050406030204" pitchFamily="18" charset="0"/>
                            </a:rPr>
                            <m:t>b</m:t>
                          </m:r>
                        </m:sub>
                      </m:sSub>
                      <m:r>
                        <m:rPr>
                          <m:aln/>
                        </m:rP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𝑢</m:t>
                          </m:r>
                        </m:e>
                        <m:sub>
                          <m:r>
                            <a:rPr lang="en-US" altLang="ja-JP" i="1" dirty="0">
                              <a:latin typeface="Cambria Math" panose="02040503050406030204" pitchFamily="18" charset="0"/>
                            </a:rPr>
                            <m:t>𝑦</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𝑚</m:t>
                          </m:r>
                        </m:e>
                        <m:sub>
                          <m:r>
                            <m:rPr>
                              <m:sty m:val="p"/>
                            </m:rPr>
                            <a:rPr lang="en-US" altLang="ja-JP" dirty="0">
                              <a:latin typeface="Cambria Math" panose="02040503050406030204" pitchFamily="18" charset="0"/>
                            </a:rPr>
                            <m:t>b</m:t>
                          </m:r>
                        </m:sub>
                      </m:sSub>
                      <m:r>
                        <a:rPr lang="en-US" altLang="ja-JP" i="1" dirty="0">
                          <a:latin typeface="Cambria Math" panose="02040503050406030204" pitchFamily="18" charset="0"/>
                        </a:rPr>
                        <m:t>𝑔</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m:rPr>
                              <m:sty m:val="p"/>
                            </m:rPr>
                            <a:rPr lang="en-US" altLang="ja-JP">
                              <a:latin typeface="Cambria Math" panose="02040503050406030204" pitchFamily="18" charset="0"/>
                            </a:rPr>
                            <m:t>b</m:t>
                          </m:r>
                        </m:sub>
                      </m:sSub>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𝜃</m:t>
                              </m:r>
                            </m:e>
                          </m:acc>
                        </m:e>
                        <m:sub>
                          <m:r>
                            <m:rPr>
                              <m:sty m:val="p"/>
                            </m:rPr>
                            <a:rPr lang="en-US" altLang="ja-JP">
                              <a:latin typeface="Cambria Math" panose="02040503050406030204" pitchFamily="18" charset="0"/>
                            </a:rPr>
                            <m:t>b</m:t>
                          </m:r>
                        </m:sub>
                      </m:sSub>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𝜃</m:t>
                          </m:r>
                        </m:sub>
                      </m:sSub>
                    </m:oMath>
                    <m:oMath xmlns:m="http://schemas.openxmlformats.org/officeDocument/2006/math">
                      <m:d>
                        <m:dPr>
                          <m:ctrlPr>
                            <a:rPr lang="en-US" altLang="ja-JP" i="1" dirty="0">
                              <a:latin typeface="Cambria Math" panose="02040503050406030204" pitchFamily="18" charset="0"/>
                            </a:rPr>
                          </m:ctrlPr>
                        </m:dPr>
                        <m:e>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𝐼</m:t>
                              </m:r>
                            </m:e>
                            <m:sub>
                              <m:r>
                                <m:rPr>
                                  <m:sty m:val="p"/>
                                </m:rPr>
                                <a:rPr lang="en-US" altLang="ja-JP" dirty="0">
                                  <a:latin typeface="Cambria Math" panose="02040503050406030204" pitchFamily="18" charset="0"/>
                                </a:rPr>
                                <m:t>w</m:t>
                              </m:r>
                            </m:sub>
                          </m:sSub>
                          <m:r>
                            <a:rPr lang="en-US" altLang="ja-JP" i="1" dirty="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w</m:t>
                              </m:r>
                            </m:sub>
                          </m:sSub>
                        </m:e>
                      </m:d>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m:rPr>
                              <m:sty m:val="p"/>
                            </m:rPr>
                            <a:rPr lang="en-US" altLang="ja-JP">
                              <a:latin typeface="Cambria Math" panose="02040503050406030204" pitchFamily="18" charset="0"/>
                            </a:rPr>
                            <m:t>w</m:t>
                          </m:r>
                        </m:sub>
                      </m:sSub>
                      <m:r>
                        <m:rPr>
                          <m:aln/>
                        </m:rPr>
                        <a:rPr lang="en-US" altLang="ja-JP" i="1">
                          <a:latin typeface="Cambria Math" panose="02040503050406030204" pitchFamily="18" charset="0"/>
                        </a:rPr>
                        <m:t>=</m:t>
                      </m:r>
                      <m:r>
                        <a:rPr lang="en-US" altLang="ja-JP" i="1">
                          <a:latin typeface="Cambria Math" panose="02040503050406030204" pitchFamily="18" charset="0"/>
                        </a:rPr>
                        <m:t>𝑟</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m:rPr>
                              <m:sty m:val="p"/>
                            </m:rPr>
                            <a:rPr lang="en-US" altLang="ja-JP">
                              <a:latin typeface="Cambria Math" panose="02040503050406030204" pitchFamily="18" charset="0"/>
                            </a:rPr>
                            <m:t>θ</m:t>
                          </m:r>
                        </m:sub>
                      </m:sSub>
                      <m:r>
                        <a:rPr lang="en-US" altLang="ja-JP">
                          <a:latin typeface="Cambria Math" panose="02040503050406030204" pitchFamily="18" charset="0"/>
                        </a:rPr>
                        <m:t>+</m:t>
                      </m:r>
                      <m:r>
                        <a:rPr lang="en-US" altLang="ja-JP" i="1">
                          <a:latin typeface="Cambria Math" panose="02040503050406030204" pitchFamily="18" charset="0"/>
                        </a:rPr>
                        <m:t>𝑟</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𝑥</m:t>
                              </m:r>
                            </m:e>
                            <m:sub>
                              <m:r>
                                <m:rPr>
                                  <m:sty m:val="p"/>
                                </m:rPr>
                                <a:rPr lang="en-US" altLang="ja-JP">
                                  <a:latin typeface="Cambria Math" panose="02040503050406030204" pitchFamily="18" charset="0"/>
                                </a:rPr>
                                <m:t>b</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𝑥</m:t>
                              </m:r>
                            </m:e>
                            <m:sub>
                              <m:r>
                                <m:rPr>
                                  <m:sty m:val="p"/>
                                </m:rPr>
                                <a:rPr lang="en-US" altLang="ja-JP">
                                  <a:latin typeface="Cambria Math" panose="02040503050406030204" pitchFamily="18" charset="0"/>
                                </a:rPr>
                                <m:t>w</m:t>
                              </m:r>
                            </m:sub>
                          </m:sSub>
                        </m:e>
                      </m:d>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𝑦</m:t>
                          </m:r>
                        </m:sub>
                      </m:sSub>
                      <m:r>
                        <a:rPr lang="en-US" altLang="ja-JP">
                          <a:latin typeface="Cambria Math" panose="02040503050406030204" pitchFamily="18" charset="0"/>
                        </a:rPr>
                        <m:t>−</m:t>
                      </m:r>
                      <m:r>
                        <a:rPr lang="en-US" altLang="ja-JP" i="1">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𝑟</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𝑦</m:t>
                              </m:r>
                            </m:e>
                            <m:sub>
                              <m:r>
                                <m:rPr>
                                  <m:sty m:val="p"/>
                                </m:rPr>
                                <a:rPr lang="en-US" altLang="ja-JP">
                                  <a:latin typeface="Cambria Math" panose="02040503050406030204" pitchFamily="18" charset="0"/>
                                </a:rPr>
                                <m:t>b</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𝑦</m:t>
                              </m:r>
                            </m:e>
                            <m:sub>
                              <m:r>
                                <m:rPr>
                                  <m:sty m:val="p"/>
                                </m:rPr>
                                <a:rPr lang="en-US" altLang="ja-JP">
                                  <a:latin typeface="Cambria Math" panose="02040503050406030204" pitchFamily="18" charset="0"/>
                                </a:rPr>
                                <m:t>w</m:t>
                              </m:r>
                            </m:sub>
                          </m:sSub>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𝑥</m:t>
                          </m:r>
                        </m:sub>
                      </m:sSub>
                    </m:oMath>
                  </m:oMathPara>
                </a14:m>
                <a:endParaRPr lang="ja-JP" altLang="en-US" dirty="0"/>
              </a:p>
            </p:txBody>
          </p:sp>
        </mc:Choice>
        <mc:Fallback xmlns="">
          <p:sp>
            <p:nvSpPr>
              <p:cNvPr id="7" name="正方形/長方形 6">
                <a:extLst>
                  <a:ext uri="{FF2B5EF4-FFF2-40B4-BE49-F238E27FC236}">
                    <a16:creationId xmlns:a16="http://schemas.microsoft.com/office/drawing/2014/main" id="{9CF14C16-1EEC-4E95-BF55-F06B3F4F426B}"/>
                  </a:ext>
                </a:extLst>
              </p:cNvPr>
              <p:cNvSpPr>
                <a:spLocks noRot="1" noChangeAspect="1" noMove="1" noResize="1" noEditPoints="1" noAdjustHandles="1" noChangeArrowheads="1" noChangeShapeType="1" noTextEdit="1"/>
              </p:cNvSpPr>
              <p:nvPr/>
            </p:nvSpPr>
            <p:spPr>
              <a:xfrm>
                <a:off x="2058205" y="149086"/>
                <a:ext cx="7963436" cy="1262525"/>
              </a:xfrm>
              <a:prstGeom prst="rect">
                <a:avLst/>
              </a:prstGeom>
              <a:blipFill>
                <a:blip r:embed="rId3"/>
                <a:stretch>
                  <a:fillRect b="-9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40894D86-A92A-45BB-B779-9BE3550B7152}"/>
                  </a:ext>
                </a:extLst>
              </p:cNvPr>
              <p:cNvSpPr/>
              <p:nvPr/>
            </p:nvSpPr>
            <p:spPr>
              <a:xfrm>
                <a:off x="741714" y="4084085"/>
                <a:ext cx="10732393" cy="2638158"/>
              </a:xfrm>
              <a:prstGeom prst="rect">
                <a:avLst/>
              </a:prstGeom>
            </p:spPr>
            <p:txBody>
              <a:bodyPr wrap="square">
                <a:spAutoFit/>
              </a:bodyPr>
              <a:lstStyle/>
              <a:p>
                <a:r>
                  <a:rPr lang="ja-JP" altLang="en-US" dirty="0">
                    <a:latin typeface="Cambria Math" panose="02040503050406030204" pitchFamily="18" charset="0"/>
                  </a:rPr>
                  <a:t>原点が平衡点（かつ望ましい姿勢）になっている以下の形で書ける</a:t>
                </a:r>
                <a:endParaRPr lang="en-US" altLang="ja-JP"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m:rPr>
                              <m:sty m:val="p"/>
                            </m:rPr>
                            <a:rPr lang="en-US" altLang="ja-JP">
                              <a:latin typeface="Cambria Math" panose="02040503050406030204" pitchFamily="18" charset="0"/>
                            </a:rPr>
                            <m:t>b</m:t>
                          </m:r>
                        </m:sub>
                      </m:sSub>
                      <m:r>
                        <m:rPr>
                          <m:aln/>
                        </m:rP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𝑏</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𝑥</m:t>
                          </m:r>
                        </m:sub>
                      </m:sSub>
                    </m:oMath>
                    <m:oMath xmlns:m="http://schemas.openxmlformats.org/officeDocument/2006/math">
                      <m:sSub>
                        <m:sSubPr>
                          <m:ctrlPr>
                            <a:rPr lang="en-US" altLang="ja-JP" i="1" dirty="0">
                              <a:latin typeface="Cambria Math" panose="02040503050406030204" pitchFamily="18" charset="0"/>
                            </a:rPr>
                          </m:ctrlPr>
                        </m:sSubPr>
                        <m:e>
                          <m:acc>
                            <m:accPr>
                              <m:chr m:val="̈"/>
                              <m:ctrlPr>
                                <a:rPr lang="en-US" altLang="ja-JP" i="1">
                                  <a:latin typeface="Cambria Math" panose="02040503050406030204" pitchFamily="18" charset="0"/>
                                </a:rPr>
                              </m:ctrlPr>
                            </m:accPr>
                            <m:e>
                              <m:acc>
                                <m:accPr>
                                  <m:chr m:val="̅"/>
                                  <m:ctrlPr>
                                    <a:rPr lang="en-US" altLang="ja-JP" b="0" i="1" smtClean="0">
                                      <a:latin typeface="Cambria Math" panose="02040503050406030204" pitchFamily="18" charset="0"/>
                                    </a:rPr>
                                  </m:ctrlPr>
                                </m:accPr>
                                <m:e>
                                  <m:r>
                                    <m:rPr>
                                      <m:sty m:val="p"/>
                                    </m:rPr>
                                    <a:rPr lang="en-US" altLang="ja-JP">
                                      <a:latin typeface="Cambria Math" panose="02040503050406030204" pitchFamily="18" charset="0"/>
                                    </a:rPr>
                                    <m:t>y</m:t>
                                  </m:r>
                                </m:e>
                              </m:acc>
                            </m:e>
                          </m:acc>
                        </m:e>
                        <m:sub>
                          <m:r>
                            <m:rPr>
                              <m:sty m:val="p"/>
                            </m:rPr>
                            <a:rPr lang="en-US" altLang="ja-JP" dirty="0">
                              <a:latin typeface="Cambria Math" panose="02040503050406030204" pitchFamily="18" charset="0"/>
                            </a:rPr>
                            <m:t>b</m:t>
                          </m:r>
                        </m:sub>
                      </m:sSub>
                      <m:r>
                        <m:rPr>
                          <m:aln/>
                        </m:rPr>
                        <a:rPr lang="en-US" altLang="ja-JP" i="1" dirty="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𝑚</m:t>
                              </m:r>
                            </m:e>
                            <m:sub>
                              <m:r>
                                <a:rPr lang="en-US" altLang="ja-JP" b="0" i="1" dirty="0" smtClean="0">
                                  <a:latin typeface="Cambria Math" panose="02040503050406030204" pitchFamily="18" charset="0"/>
                                </a:rPr>
                                <m:t>𝑏</m:t>
                              </m:r>
                            </m:sub>
                          </m:sSub>
                        </m:den>
                      </m:f>
                      <m:sSub>
                        <m:sSubPr>
                          <m:ctrlPr>
                            <a:rPr lang="en-US" altLang="ja-JP" i="1" dirty="0">
                              <a:latin typeface="Cambria Math" panose="02040503050406030204" pitchFamily="18" charset="0"/>
                            </a:rPr>
                          </m:ctrlPr>
                        </m:sSubPr>
                        <m:e>
                          <m:acc>
                            <m:accPr>
                              <m:chr m:val="̅"/>
                              <m:ctrlPr>
                                <a:rPr lang="en-US" altLang="ja-JP" b="0" i="1" dirty="0" smtClean="0">
                                  <a:latin typeface="Cambria Math" panose="02040503050406030204" pitchFamily="18" charset="0"/>
                                </a:rPr>
                              </m:ctrlPr>
                            </m:accPr>
                            <m:e>
                              <m:r>
                                <a:rPr lang="en-US" altLang="ja-JP" i="1" dirty="0">
                                  <a:latin typeface="Cambria Math" panose="02040503050406030204" pitchFamily="18" charset="0"/>
                                </a:rPr>
                                <m:t>𝑢</m:t>
                              </m:r>
                            </m:e>
                          </m:acc>
                        </m:e>
                        <m:sub>
                          <m:r>
                            <a:rPr lang="en-US" altLang="ja-JP" i="1" dirty="0">
                              <a:latin typeface="Cambria Math" panose="02040503050406030204" pitchFamily="18" charset="0"/>
                            </a:rPr>
                            <m:t>𝑦</m:t>
                          </m:r>
                        </m:sub>
                      </m:sSub>
                    </m:oMath>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𝜃</m:t>
                              </m:r>
                            </m:e>
                          </m:acc>
                        </m:e>
                        <m:sub>
                          <m:r>
                            <m:rPr>
                              <m:sty m:val="p"/>
                            </m:rPr>
                            <a:rPr lang="en-US" altLang="ja-JP">
                              <a:latin typeface="Cambria Math" panose="02040503050406030204" pitchFamily="18" charset="0"/>
                            </a:rPr>
                            <m:t>b</m:t>
                          </m:r>
                        </m:sub>
                      </m:sSub>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𝑏</m:t>
                                  </m:r>
                                </m:sub>
                              </m:sSub>
                            </m:den>
                          </m:f>
                          <m:r>
                            <a:rPr lang="en-US" altLang="ja-JP" i="1">
                              <a:latin typeface="Cambria Math" panose="02040503050406030204" pitchFamily="18" charset="0"/>
                            </a:rPr>
                            <m:t>𝑢</m:t>
                          </m:r>
                        </m:e>
                        <m:sub>
                          <m:r>
                            <a:rPr lang="en-US" altLang="ja-JP" i="1">
                              <a:latin typeface="Cambria Math" panose="02040503050406030204" pitchFamily="18" charset="0"/>
                            </a:rPr>
                            <m:t>𝜃</m:t>
                          </m:r>
                        </m:sub>
                      </m:sSub>
                    </m:oMath>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acc>
                                <m:accPr>
                                  <m:chr m:val="̅"/>
                                  <m:ctrlPr>
                                    <a:rPr lang="en-US" altLang="ja-JP" b="0" i="1" smtClean="0">
                                      <a:latin typeface="Cambria Math" panose="02040503050406030204" pitchFamily="18" charset="0"/>
                                    </a:rPr>
                                  </m:ctrlPr>
                                </m:accPr>
                                <m:e>
                                  <m:r>
                                    <a:rPr lang="en-US" altLang="ja-JP" i="1">
                                      <a:latin typeface="Cambria Math" panose="02040503050406030204" pitchFamily="18" charset="0"/>
                                    </a:rPr>
                                    <m:t>𝑥</m:t>
                                  </m:r>
                                </m:e>
                              </m:acc>
                            </m:e>
                          </m:acc>
                        </m:e>
                        <m:sub>
                          <m:r>
                            <m:rPr>
                              <m:sty m:val="p"/>
                            </m:rPr>
                            <a:rPr lang="en-US" altLang="ja-JP">
                              <a:latin typeface="Cambria Math" panose="02040503050406030204" pitchFamily="18" charset="0"/>
                            </a:rPr>
                            <m:t>w</m:t>
                          </m:r>
                        </m:sub>
                      </m:sSub>
                      <m:r>
                        <m:rPr>
                          <m:aln/>
                        </m:rP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𝑟</m:t>
                          </m:r>
                        </m:num>
                        <m:den>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𝐼</m:t>
                              </m:r>
                            </m:e>
                            <m:sub>
                              <m:r>
                                <m:rPr>
                                  <m:sty m:val="p"/>
                                </m:rPr>
                                <a:rPr lang="en-US" altLang="ja-JP" dirty="0">
                                  <a:latin typeface="Cambria Math" panose="02040503050406030204" pitchFamily="18" charset="0"/>
                                </a:rPr>
                                <m:t>w</m:t>
                              </m:r>
                            </m:sub>
                          </m:sSub>
                          <m:r>
                            <a:rPr lang="en-US" altLang="ja-JP" i="1" dirty="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w</m:t>
                              </m:r>
                            </m:sub>
                          </m:sSub>
                        </m:den>
                      </m:f>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m:rPr>
                              <m:sty m:val="p"/>
                            </m:rPr>
                            <a:rPr lang="en-US" altLang="ja-JP">
                              <a:latin typeface="Cambria Math" panose="02040503050406030204" pitchFamily="18" charset="0"/>
                            </a:rPr>
                            <m:t>θ</m:t>
                          </m:r>
                        </m:sub>
                      </m:sSub>
                      <m:r>
                        <a:rPr lang="en-US" altLang="ja-JP" b="0" i="0"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𝑟</m:t>
                          </m:r>
                        </m:num>
                        <m:den>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𝐼</m:t>
                              </m:r>
                            </m:e>
                            <m:sub>
                              <m:r>
                                <m:rPr>
                                  <m:sty m:val="p"/>
                                </m:rPr>
                                <a:rPr lang="en-US" altLang="ja-JP" dirty="0">
                                  <a:latin typeface="Cambria Math" panose="02040503050406030204" pitchFamily="18" charset="0"/>
                                </a:rPr>
                                <m:t>w</m:t>
                              </m:r>
                            </m:sub>
                          </m:sSub>
                          <m:r>
                            <a:rPr lang="en-US" altLang="ja-JP" i="1" dirty="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w</m:t>
                              </m:r>
                            </m:sub>
                          </m:sSub>
                        </m:den>
                      </m:f>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𝑥</m:t>
                              </m:r>
                            </m:e>
                          </m:acc>
                        </m:e>
                        <m:sub>
                          <m:r>
                            <m:rPr>
                              <m:sty m:val="p"/>
                            </m:rPr>
                            <a:rPr lang="en-US" altLang="ja-JP" b="0" i="0" smtClean="0">
                              <a:latin typeface="Cambria Math" panose="02040503050406030204" pitchFamily="18" charset="0"/>
                            </a:rPr>
                            <m:t>w</m:t>
                          </m:r>
                        </m:sub>
                      </m:sSub>
                      <m:r>
                        <a:rPr lang="en-US" altLang="ja-JP">
                          <a:latin typeface="Cambria Math" panose="02040503050406030204" pitchFamily="18" charset="0"/>
                        </a:rPr>
                        <m:t>⋅</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𝑢</m:t>
                                  </m:r>
                                </m:e>
                              </m:acc>
                            </m:e>
                            <m:sub>
                              <m:r>
                                <a:rPr lang="en-US" altLang="ja-JP" b="0" i="1" smtClean="0">
                                  <a:latin typeface="Cambria Math" panose="02040503050406030204" pitchFamily="18" charset="0"/>
                                </a:rPr>
                                <m:t>𝑦</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𝑏</m:t>
                              </m:r>
                            </m:sub>
                          </m:sSub>
                          <m:r>
                            <a:rPr lang="en-US" altLang="ja-JP" b="0" i="1" smtClean="0">
                              <a:latin typeface="Cambria Math" panose="02040503050406030204" pitchFamily="18" charset="0"/>
                            </a:rPr>
                            <m:t>𝑔</m:t>
                          </m:r>
                        </m:e>
                      </m:d>
                      <m:r>
                        <a:rPr lang="en-US" altLang="ja-JP">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𝑟</m:t>
                          </m:r>
                        </m:num>
                        <m:den>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𝐼</m:t>
                              </m:r>
                            </m:e>
                            <m:sub>
                              <m:r>
                                <m:rPr>
                                  <m:sty m:val="p"/>
                                </m:rPr>
                                <a:rPr lang="en-US" altLang="ja-JP" dirty="0">
                                  <a:latin typeface="Cambria Math" panose="02040503050406030204" pitchFamily="18" charset="0"/>
                                </a:rPr>
                                <m:t>w</m:t>
                              </m:r>
                            </m:sub>
                          </m:sSub>
                          <m:r>
                            <a:rPr lang="en-US" altLang="ja-JP" i="1" dirty="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w</m:t>
                              </m:r>
                            </m:sub>
                          </m:sSub>
                        </m:den>
                      </m:f>
                      <m:d>
                        <m:dPr>
                          <m:ctrlPr>
                            <a:rPr lang="en-US" altLang="ja-JP" i="1">
                              <a:latin typeface="Cambria Math" panose="02040503050406030204" pitchFamily="18" charset="0"/>
                            </a:rPr>
                          </m:ctrlPr>
                        </m:dPr>
                        <m:e>
                          <m:r>
                            <a:rPr lang="en-US" altLang="ja-JP" i="1">
                              <a:latin typeface="Cambria Math" panose="02040503050406030204" pitchFamily="18" charset="0"/>
                            </a:rPr>
                            <m:t>𝑟</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a:latin typeface="Cambria Math" panose="02040503050406030204" pitchFamily="18" charset="0"/>
                                    </a:rPr>
                                    <m:t>𝑦</m:t>
                                  </m:r>
                                </m:e>
                              </m:acc>
                            </m:e>
                            <m:sub>
                              <m:r>
                                <m:rPr>
                                  <m:sty m:val="p"/>
                                </m:rPr>
                                <a:rPr lang="en-US" altLang="ja-JP">
                                  <a:latin typeface="Cambria Math" panose="02040503050406030204" pitchFamily="18" charset="0"/>
                                </a:rPr>
                                <m:t>b</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h</m:t>
                          </m:r>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𝑥</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𝑏</m:t>
                              </m:r>
                            </m:sub>
                          </m:sSub>
                        </m:den>
                      </m:f>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𝑥</m:t>
                          </m:r>
                        </m:sub>
                      </m:sSub>
                    </m:oMath>
                  </m:oMathPara>
                </a14:m>
                <a:endParaRPr lang="ja-JP" altLang="en-US" dirty="0"/>
              </a:p>
            </p:txBody>
          </p:sp>
        </mc:Choice>
        <mc:Fallback xmlns="">
          <p:sp>
            <p:nvSpPr>
              <p:cNvPr id="8" name="正方形/長方形 7">
                <a:extLst>
                  <a:ext uri="{FF2B5EF4-FFF2-40B4-BE49-F238E27FC236}">
                    <a16:creationId xmlns:a16="http://schemas.microsoft.com/office/drawing/2014/main" id="{40894D86-A92A-45BB-B779-9BE3550B7152}"/>
                  </a:ext>
                </a:extLst>
              </p:cNvPr>
              <p:cNvSpPr>
                <a:spLocks noRot="1" noChangeAspect="1" noMove="1" noResize="1" noEditPoints="1" noAdjustHandles="1" noChangeArrowheads="1" noChangeShapeType="1" noTextEdit="1"/>
              </p:cNvSpPr>
              <p:nvPr/>
            </p:nvSpPr>
            <p:spPr>
              <a:xfrm>
                <a:off x="741714" y="4084085"/>
                <a:ext cx="10732393" cy="2638158"/>
              </a:xfrm>
              <a:prstGeom prst="rect">
                <a:avLst/>
              </a:prstGeom>
              <a:blipFill>
                <a:blip r:embed="rId4"/>
                <a:stretch>
                  <a:fillRect l="-511" t="-11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27C7A87B-107E-4005-AC87-87C2D3DC6477}"/>
                  </a:ext>
                </a:extLst>
              </p:cNvPr>
              <p:cNvSpPr/>
              <p:nvPr/>
            </p:nvSpPr>
            <p:spPr>
              <a:xfrm>
                <a:off x="4712628" y="1717815"/>
                <a:ext cx="6697232" cy="1499257"/>
              </a:xfrm>
              <a:prstGeom prst="rect">
                <a:avLst/>
              </a:prstGeom>
            </p:spPr>
            <p:txBody>
              <a:bodyPr wrap="square">
                <a:spAutoFit/>
              </a:bodyPr>
              <a:lstStyle/>
              <a:p>
                <a:r>
                  <a:rPr lang="ja-JP" altLang="en-US" dirty="0">
                    <a:latin typeface="Cambria Math" panose="02040503050406030204" pitchFamily="18" charset="0"/>
                  </a:rPr>
                  <a:t>車体の高さを</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m:rPr>
                            <m:sty m:val="p"/>
                          </m:rPr>
                          <a:rPr lang="en-US" altLang="ja-JP" b="0" i="0" smtClean="0">
                            <a:latin typeface="Cambria Math" panose="02040503050406030204" pitchFamily="18" charset="0"/>
                          </a:rPr>
                          <m:t>b</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𝑤</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h</m:t>
                    </m:r>
                  </m:oMath>
                </a14:m>
                <a:r>
                  <a:rPr lang="ja-JP" altLang="en-US" b="0" dirty="0">
                    <a:latin typeface="Cambria Math" panose="02040503050406030204" pitchFamily="18" charset="0"/>
                  </a:rPr>
                  <a:t>に制御することにし，</a:t>
                </a:r>
                <a:endParaRPr lang="en-US" altLang="ja-JP"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𝑢</m:t>
                              </m:r>
                            </m:e>
                          </m:acc>
                        </m:e>
                        <m:sub>
                          <m:r>
                            <a:rPr lang="en-US" altLang="ja-JP" b="0" i="1" smtClean="0">
                              <a:latin typeface="Cambria Math" panose="02040503050406030204" pitchFamily="18" charset="0"/>
                            </a:rPr>
                            <m:t>𝑦</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𝑦</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𝑚</m:t>
                          </m:r>
                        </m:e>
                        <m:sub>
                          <m:r>
                            <m:rPr>
                              <m:sty m:val="p"/>
                            </m:rPr>
                            <a:rPr lang="en-US" altLang="ja-JP" b="0" i="0" smtClean="0">
                              <a:latin typeface="Cambria Math" panose="02040503050406030204" pitchFamily="18" charset="0"/>
                            </a:rPr>
                            <m:t>b</m:t>
                          </m:r>
                        </m:sub>
                      </m:sSub>
                      <m:r>
                        <a:rPr lang="en-US" altLang="ja-JP" b="0" i="1" smtClean="0">
                          <a:latin typeface="Cambria Math" panose="02040503050406030204" pitchFamily="18" charset="0"/>
                        </a:rPr>
                        <m:t>𝑔</m:t>
                      </m:r>
                    </m:oMath>
                    <m:oMath xmlns:m="http://schemas.openxmlformats.org/officeDocument/2006/math">
                      <m:sSub>
                        <m:sSubPr>
                          <m:ctrlPr>
                            <a:rPr lang="en-US" altLang="ja-JP" i="1">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i="1">
                                  <a:latin typeface="Cambria Math" panose="02040503050406030204" pitchFamily="18" charset="0"/>
                                </a:rPr>
                                <m:t>𝑥</m:t>
                              </m:r>
                            </m:e>
                          </m:acc>
                        </m:e>
                        <m:sub>
                          <m:r>
                            <a:rPr lang="en-US" altLang="ja-JP" b="0" i="1" smtClean="0">
                              <a:latin typeface="Cambria Math" panose="02040503050406030204" pitchFamily="18" charset="0"/>
                            </a:rPr>
                            <m:t>𝑤</m:t>
                          </m:r>
                        </m:sub>
                      </m:sSub>
                      <m:r>
                        <m:rPr>
                          <m:aln/>
                        </m:rP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𝑤</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𝑏</m:t>
                          </m:r>
                        </m:sub>
                      </m:sSub>
                    </m:oMath>
                    <m:oMath xmlns:m="http://schemas.openxmlformats.org/officeDocument/2006/math">
                      <m:sSub>
                        <m:sSubPr>
                          <m:ctrlPr>
                            <a:rPr lang="en-US" altLang="ja-JP" b="0" i="1" dirty="0"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e>
                        <m:sub>
                          <m:r>
                            <a:rPr lang="en-US" altLang="ja-JP" b="0" i="1" dirty="0" smtClean="0">
                              <a:latin typeface="Cambria Math" panose="02040503050406030204" pitchFamily="18" charset="0"/>
                            </a:rPr>
                            <m:t>𝑏</m:t>
                          </m:r>
                        </m:sub>
                      </m:sSub>
                      <m:r>
                        <m:rPr>
                          <m:aln/>
                        </m:rP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𝑏</m:t>
                          </m:r>
                        </m:sub>
                      </m:sSub>
                      <m:r>
                        <a:rPr lang="en-US" altLang="ja-JP" b="0" i="1" dirty="0" smtClean="0">
                          <a:latin typeface="Cambria Math" panose="02040503050406030204" pitchFamily="18" charset="0"/>
                        </a:rPr>
                        <m:t>−</m:t>
                      </m:r>
                      <m:d>
                        <m:dPr>
                          <m:ctrlPr>
                            <a:rPr lang="en-US" altLang="ja-JP" b="0" i="1" dirty="0" smtClean="0">
                              <a:latin typeface="Cambria Math" panose="02040503050406030204" pitchFamily="18" charset="0"/>
                            </a:rPr>
                          </m:ctrlPr>
                        </m:d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𝑤</m:t>
                              </m:r>
                            </m:sub>
                          </m:sSub>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h</m:t>
                          </m:r>
                        </m:e>
                      </m:d>
                    </m:oMath>
                  </m:oMathPara>
                </a14:m>
                <a:endParaRPr lang="en-US" altLang="ja-JP" b="0" dirty="0"/>
              </a:p>
              <a:p>
                <a:r>
                  <a:rPr lang="ja-JP" altLang="en-US" dirty="0"/>
                  <a:t>とおく</a:t>
                </a:r>
                <a:endParaRPr lang="en-US" altLang="ja-JP" b="0" dirty="0"/>
              </a:p>
            </p:txBody>
          </p:sp>
        </mc:Choice>
        <mc:Fallback xmlns="">
          <p:sp>
            <p:nvSpPr>
              <p:cNvPr id="9" name="正方形/長方形 8">
                <a:extLst>
                  <a:ext uri="{FF2B5EF4-FFF2-40B4-BE49-F238E27FC236}">
                    <a16:creationId xmlns:a16="http://schemas.microsoft.com/office/drawing/2014/main" id="{27C7A87B-107E-4005-AC87-87C2D3DC6477}"/>
                  </a:ext>
                </a:extLst>
              </p:cNvPr>
              <p:cNvSpPr>
                <a:spLocks noRot="1" noChangeAspect="1" noMove="1" noResize="1" noEditPoints="1" noAdjustHandles="1" noChangeArrowheads="1" noChangeShapeType="1" noTextEdit="1"/>
              </p:cNvSpPr>
              <p:nvPr/>
            </p:nvSpPr>
            <p:spPr>
              <a:xfrm>
                <a:off x="4712628" y="1717815"/>
                <a:ext cx="6697232" cy="1499257"/>
              </a:xfrm>
              <a:prstGeom prst="rect">
                <a:avLst/>
              </a:prstGeom>
              <a:blipFill>
                <a:blip r:embed="rId5"/>
                <a:stretch>
                  <a:fillRect l="-728" t="-2033" b="-5691"/>
                </a:stretch>
              </a:blipFill>
            </p:spPr>
            <p:txBody>
              <a:bodyPr/>
              <a:lstStyle/>
              <a:p>
                <a:r>
                  <a:rPr lang="ja-JP" altLang="en-US">
                    <a:noFill/>
                  </a:rPr>
                  <a:t> </a:t>
                </a:r>
              </a:p>
            </p:txBody>
          </p:sp>
        </mc:Fallback>
      </mc:AlternateContent>
      <p:sp>
        <p:nvSpPr>
          <p:cNvPr id="2" name="矢印: 右 1">
            <a:extLst>
              <a:ext uri="{FF2B5EF4-FFF2-40B4-BE49-F238E27FC236}">
                <a16:creationId xmlns:a16="http://schemas.microsoft.com/office/drawing/2014/main" id="{D5A7CF91-20FB-47C9-8779-43E2F5184AE4}"/>
              </a:ext>
            </a:extLst>
          </p:cNvPr>
          <p:cNvSpPr/>
          <p:nvPr/>
        </p:nvSpPr>
        <p:spPr>
          <a:xfrm>
            <a:off x="3552826" y="2252657"/>
            <a:ext cx="576262"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704285D-3C0B-4EF6-8053-319524204699}"/>
              </a:ext>
            </a:extLst>
          </p:cNvPr>
          <p:cNvSpPr/>
          <p:nvPr/>
        </p:nvSpPr>
        <p:spPr>
          <a:xfrm rot="5400000">
            <a:off x="5938838" y="3390900"/>
            <a:ext cx="576262"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5418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63D943AC-D0C6-4E17-B77D-E6FEB690B7D0}"/>
                  </a:ext>
                </a:extLst>
              </p:cNvPr>
              <p:cNvSpPr/>
              <p:nvPr/>
            </p:nvSpPr>
            <p:spPr>
              <a:xfrm>
                <a:off x="364838" y="3334205"/>
                <a:ext cx="10732393" cy="20826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m:rPr>
                              <m:sty m:val="p"/>
                            </m:rPr>
                            <a:rPr lang="en-US" altLang="ja-JP">
                              <a:latin typeface="Cambria Math" panose="02040503050406030204" pitchFamily="18" charset="0"/>
                            </a:rPr>
                            <m:t>b</m:t>
                          </m:r>
                        </m:sub>
                      </m:sSub>
                      <m:r>
                        <m:rPr>
                          <m:aln/>
                        </m:rP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𝑏</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𝑥</m:t>
                          </m:r>
                        </m:sub>
                      </m:sSub>
                    </m:oMath>
                    <m:oMath xmlns:m="http://schemas.openxmlformats.org/officeDocument/2006/math">
                      <m:sSub>
                        <m:sSubPr>
                          <m:ctrlPr>
                            <a:rPr lang="en-US" altLang="ja-JP" i="1" dirty="0">
                              <a:latin typeface="Cambria Math" panose="02040503050406030204" pitchFamily="18" charset="0"/>
                            </a:rPr>
                          </m:ctrlPr>
                        </m:sSubPr>
                        <m:e>
                          <m:acc>
                            <m:accPr>
                              <m:chr m:val="̈"/>
                              <m:ctrlPr>
                                <a:rPr lang="en-US" altLang="ja-JP" i="1">
                                  <a:latin typeface="Cambria Math" panose="02040503050406030204" pitchFamily="18" charset="0"/>
                                </a:rPr>
                              </m:ctrlPr>
                            </m:accPr>
                            <m:e>
                              <m:r>
                                <m:rPr>
                                  <m:sty m:val="p"/>
                                </m:rPr>
                                <a:rPr lang="en-US" altLang="ja-JP">
                                  <a:latin typeface="Cambria Math" panose="02040503050406030204" pitchFamily="18" charset="0"/>
                                </a:rPr>
                                <m:t>y</m:t>
                              </m:r>
                            </m:e>
                          </m:acc>
                        </m:e>
                        <m:sub>
                          <m:r>
                            <m:rPr>
                              <m:sty m:val="p"/>
                            </m:rPr>
                            <a:rPr lang="en-US" altLang="ja-JP" dirty="0">
                              <a:latin typeface="Cambria Math" panose="02040503050406030204" pitchFamily="18" charset="0"/>
                            </a:rPr>
                            <m:t>b</m:t>
                          </m:r>
                        </m:sub>
                      </m:sSub>
                      <m:r>
                        <m:rPr>
                          <m:aln/>
                        </m:rPr>
                        <a:rPr lang="en-US" altLang="ja-JP" i="1" dirty="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𝑚</m:t>
                              </m:r>
                            </m:e>
                            <m:sub>
                              <m:r>
                                <a:rPr lang="en-US" altLang="ja-JP" b="0" i="1" dirty="0" smtClean="0">
                                  <a:latin typeface="Cambria Math" panose="02040503050406030204" pitchFamily="18" charset="0"/>
                                </a:rPr>
                                <m:t>𝑏</m:t>
                              </m:r>
                            </m:sub>
                          </m:sSub>
                        </m:den>
                      </m:f>
                      <m:sSub>
                        <m:sSubPr>
                          <m:ctrlPr>
                            <a:rPr lang="en-US" altLang="ja-JP" i="1" dirty="0">
                              <a:latin typeface="Cambria Math" panose="02040503050406030204" pitchFamily="18" charset="0"/>
                            </a:rPr>
                          </m:ctrlPr>
                        </m:sSubPr>
                        <m:e>
                          <m:acc>
                            <m:accPr>
                              <m:chr m:val="̅"/>
                              <m:ctrlPr>
                                <a:rPr lang="en-US" altLang="ja-JP" b="0" i="1" dirty="0" smtClean="0">
                                  <a:latin typeface="Cambria Math" panose="02040503050406030204" pitchFamily="18" charset="0"/>
                                </a:rPr>
                              </m:ctrlPr>
                            </m:accPr>
                            <m:e>
                              <m:r>
                                <a:rPr lang="en-US" altLang="ja-JP" i="1" dirty="0">
                                  <a:latin typeface="Cambria Math" panose="02040503050406030204" pitchFamily="18" charset="0"/>
                                </a:rPr>
                                <m:t>𝑢</m:t>
                              </m:r>
                            </m:e>
                          </m:acc>
                        </m:e>
                        <m:sub>
                          <m:r>
                            <a:rPr lang="en-US" altLang="ja-JP" i="1" dirty="0">
                              <a:latin typeface="Cambria Math" panose="02040503050406030204" pitchFamily="18" charset="0"/>
                            </a:rPr>
                            <m:t>𝑦</m:t>
                          </m:r>
                        </m:sub>
                      </m:sSub>
                    </m:oMath>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𝜃</m:t>
                              </m:r>
                            </m:e>
                          </m:acc>
                        </m:e>
                        <m:sub>
                          <m:r>
                            <m:rPr>
                              <m:sty m:val="p"/>
                            </m:rPr>
                            <a:rPr lang="en-US" altLang="ja-JP">
                              <a:latin typeface="Cambria Math" panose="02040503050406030204" pitchFamily="18" charset="0"/>
                            </a:rPr>
                            <m:t>b</m:t>
                          </m:r>
                        </m:sub>
                      </m:sSub>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𝜃</m:t>
                          </m:r>
                        </m:sub>
                      </m:sSub>
                    </m:oMath>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acc>
                                <m:accPr>
                                  <m:chr m:val="̅"/>
                                  <m:ctrlPr>
                                    <a:rPr lang="en-US" altLang="ja-JP" b="0" i="1" smtClean="0">
                                      <a:latin typeface="Cambria Math" panose="02040503050406030204" pitchFamily="18" charset="0"/>
                                    </a:rPr>
                                  </m:ctrlPr>
                                </m:accPr>
                                <m:e>
                                  <m:r>
                                    <a:rPr lang="en-US" altLang="ja-JP" i="1">
                                      <a:latin typeface="Cambria Math" panose="02040503050406030204" pitchFamily="18" charset="0"/>
                                    </a:rPr>
                                    <m:t>𝑥</m:t>
                                  </m:r>
                                </m:e>
                              </m:acc>
                            </m:e>
                          </m:acc>
                        </m:e>
                        <m:sub>
                          <m:r>
                            <m:rPr>
                              <m:sty m:val="p"/>
                            </m:rPr>
                            <a:rPr lang="en-US" altLang="ja-JP">
                              <a:latin typeface="Cambria Math" panose="02040503050406030204" pitchFamily="18" charset="0"/>
                            </a:rPr>
                            <m:t>w</m:t>
                          </m:r>
                        </m:sub>
                      </m:sSub>
                      <m:r>
                        <m:rPr>
                          <m:aln/>
                        </m:rP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𝑟</m:t>
                          </m:r>
                        </m:num>
                        <m:den>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𝐼</m:t>
                              </m:r>
                            </m:e>
                            <m:sub>
                              <m:r>
                                <m:rPr>
                                  <m:sty m:val="p"/>
                                </m:rPr>
                                <a:rPr lang="en-US" altLang="ja-JP" dirty="0">
                                  <a:latin typeface="Cambria Math" panose="02040503050406030204" pitchFamily="18" charset="0"/>
                                </a:rPr>
                                <m:t>w</m:t>
                              </m:r>
                            </m:sub>
                          </m:sSub>
                          <m:r>
                            <a:rPr lang="en-US" altLang="ja-JP" i="1" dirty="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w</m:t>
                              </m:r>
                            </m:sub>
                          </m:sSub>
                        </m:den>
                      </m:f>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m:rPr>
                              <m:sty m:val="p"/>
                            </m:rPr>
                            <a:rPr lang="en-US" altLang="ja-JP">
                              <a:latin typeface="Cambria Math" panose="02040503050406030204" pitchFamily="18" charset="0"/>
                            </a:rPr>
                            <m:t>θ</m:t>
                          </m:r>
                        </m:sub>
                      </m:sSub>
                      <m:r>
                        <a:rPr lang="en-US" altLang="ja-JP" b="0" i="0"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𝑟</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𝑏</m:t>
                              </m:r>
                            </m:sub>
                          </m:sSub>
                          <m:r>
                            <a:rPr lang="en-US" altLang="ja-JP" b="0" i="1" smtClean="0">
                              <a:latin typeface="Cambria Math" panose="02040503050406030204" pitchFamily="18" charset="0"/>
                            </a:rPr>
                            <m:t>𝑔</m:t>
                          </m:r>
                        </m:num>
                        <m:den>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𝐼</m:t>
                              </m:r>
                            </m:e>
                            <m:sub>
                              <m:r>
                                <m:rPr>
                                  <m:sty m:val="p"/>
                                </m:rPr>
                                <a:rPr lang="en-US" altLang="ja-JP" dirty="0">
                                  <a:latin typeface="Cambria Math" panose="02040503050406030204" pitchFamily="18" charset="0"/>
                                </a:rPr>
                                <m:t>w</m:t>
                              </m:r>
                            </m:sub>
                          </m:sSub>
                          <m:r>
                            <a:rPr lang="en-US" altLang="ja-JP" i="1" dirty="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w</m:t>
                              </m:r>
                            </m:sub>
                          </m:sSub>
                        </m:den>
                      </m:f>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𝑥</m:t>
                              </m:r>
                            </m:e>
                          </m:acc>
                        </m:e>
                        <m:sub>
                          <m:r>
                            <m:rPr>
                              <m:sty m:val="p"/>
                            </m:rPr>
                            <a:rPr lang="en-US" altLang="ja-JP" b="0" i="0" smtClean="0">
                              <a:latin typeface="Cambria Math" panose="02040503050406030204" pitchFamily="18" charset="0"/>
                            </a:rPr>
                            <m:t>w</m:t>
                          </m:r>
                        </m:sub>
                      </m:sSub>
                      <m:r>
                        <a:rPr lang="en-US" altLang="ja-JP">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𝑟</m:t>
                          </m:r>
                        </m:num>
                        <m:den>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𝐼</m:t>
                              </m:r>
                            </m:e>
                            <m:sub>
                              <m:r>
                                <m:rPr>
                                  <m:sty m:val="p"/>
                                </m:rPr>
                                <a:rPr lang="en-US" altLang="ja-JP" dirty="0">
                                  <a:latin typeface="Cambria Math" panose="02040503050406030204" pitchFamily="18" charset="0"/>
                                </a:rPr>
                                <m:t>w</m:t>
                              </m:r>
                            </m:sub>
                          </m:sSub>
                          <m:r>
                            <a:rPr lang="en-US" altLang="ja-JP" i="1" dirty="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w</m:t>
                              </m:r>
                            </m:sub>
                          </m:sSub>
                        </m:den>
                      </m:f>
                      <m:d>
                        <m:dPr>
                          <m:ctrlPr>
                            <a:rPr lang="en-US" altLang="ja-JP" i="1">
                              <a:latin typeface="Cambria Math" panose="02040503050406030204" pitchFamily="18" charset="0"/>
                            </a:rPr>
                          </m:ctrlPr>
                        </m:dPr>
                        <m:e>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b="0" i="1" smtClean="0">
                              <a:latin typeface="Cambria Math" panose="02040503050406030204" pitchFamily="18" charset="0"/>
                            </a:rPr>
                            <m:t>h</m:t>
                          </m:r>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𝑥</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𝑏</m:t>
                              </m:r>
                            </m:sub>
                          </m:sSub>
                        </m:den>
                      </m:f>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𝑥</m:t>
                          </m:r>
                        </m:sub>
                      </m:sSub>
                    </m:oMath>
                  </m:oMathPara>
                </a14:m>
                <a:endParaRPr lang="ja-JP" altLang="en-US" dirty="0"/>
              </a:p>
            </p:txBody>
          </p:sp>
        </mc:Choice>
        <mc:Fallback xmlns="">
          <p:sp>
            <p:nvSpPr>
              <p:cNvPr id="10" name="正方形/長方形 9">
                <a:extLst>
                  <a:ext uri="{FF2B5EF4-FFF2-40B4-BE49-F238E27FC236}">
                    <a16:creationId xmlns:a16="http://schemas.microsoft.com/office/drawing/2014/main" id="{63D943AC-D0C6-4E17-B77D-E6FEB690B7D0}"/>
                  </a:ext>
                </a:extLst>
              </p:cNvPr>
              <p:cNvSpPr>
                <a:spLocks noRot="1" noChangeAspect="1" noMove="1" noResize="1" noEditPoints="1" noAdjustHandles="1" noChangeArrowheads="1" noChangeShapeType="1" noTextEdit="1"/>
              </p:cNvSpPr>
              <p:nvPr/>
            </p:nvSpPr>
            <p:spPr>
              <a:xfrm>
                <a:off x="364838" y="3334205"/>
                <a:ext cx="10732393" cy="2082621"/>
              </a:xfrm>
              <a:prstGeom prst="rect">
                <a:avLst/>
              </a:prstGeom>
              <a:blipFill>
                <a:blip r:embed="rId2"/>
                <a:stretch>
                  <a:fillRect/>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874D6C6D-4F81-4B48-AF53-57A5E3BC970D}"/>
              </a:ext>
            </a:extLst>
          </p:cNvPr>
          <p:cNvSpPr txBox="1"/>
          <p:nvPr/>
        </p:nvSpPr>
        <p:spPr>
          <a:xfrm>
            <a:off x="4250360" y="2881658"/>
            <a:ext cx="3185487" cy="369332"/>
          </a:xfrm>
          <a:prstGeom prst="rect">
            <a:avLst/>
          </a:prstGeom>
          <a:noFill/>
        </p:spPr>
        <p:txBody>
          <a:bodyPr wrap="none" rtlCol="0">
            <a:spAutoFit/>
          </a:bodyPr>
          <a:lstStyle/>
          <a:p>
            <a:r>
              <a:rPr kumimoji="1" lang="ja-JP" altLang="en-US" dirty="0"/>
              <a:t>線形近似して非線形項を消す</a:t>
            </a:r>
          </a:p>
        </p:txBody>
      </p: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AA758073-91B1-4955-8509-222FC8573A03}"/>
                  </a:ext>
                </a:extLst>
              </p:cNvPr>
              <p:cNvSpPr/>
              <p:nvPr/>
            </p:nvSpPr>
            <p:spPr>
              <a:xfrm>
                <a:off x="855642" y="76779"/>
                <a:ext cx="10732393" cy="23397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m:rPr>
                              <m:sty m:val="p"/>
                            </m:rPr>
                            <a:rPr lang="en-US" altLang="ja-JP">
                              <a:latin typeface="Cambria Math" panose="02040503050406030204" pitchFamily="18" charset="0"/>
                            </a:rPr>
                            <m:t>b</m:t>
                          </m:r>
                        </m:sub>
                      </m:sSub>
                      <m:r>
                        <m:rPr>
                          <m:aln/>
                        </m:rP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𝑏</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𝑥</m:t>
                          </m:r>
                        </m:sub>
                      </m:sSub>
                    </m:oMath>
                    <m:oMath xmlns:m="http://schemas.openxmlformats.org/officeDocument/2006/math">
                      <m:sSub>
                        <m:sSubPr>
                          <m:ctrlPr>
                            <a:rPr lang="en-US" altLang="ja-JP" i="1" dirty="0">
                              <a:latin typeface="Cambria Math" panose="02040503050406030204" pitchFamily="18" charset="0"/>
                            </a:rPr>
                          </m:ctrlPr>
                        </m:sSubPr>
                        <m:e>
                          <m:acc>
                            <m:accPr>
                              <m:chr m:val="̈"/>
                              <m:ctrlPr>
                                <a:rPr lang="en-US" altLang="ja-JP" i="1">
                                  <a:latin typeface="Cambria Math" panose="02040503050406030204" pitchFamily="18" charset="0"/>
                                </a:rPr>
                              </m:ctrlPr>
                            </m:accPr>
                            <m:e>
                              <m:acc>
                                <m:accPr>
                                  <m:chr m:val="̅"/>
                                  <m:ctrlPr>
                                    <a:rPr lang="en-US" altLang="ja-JP" b="0" i="1" smtClean="0">
                                      <a:latin typeface="Cambria Math" panose="02040503050406030204" pitchFamily="18" charset="0"/>
                                    </a:rPr>
                                  </m:ctrlPr>
                                </m:accPr>
                                <m:e>
                                  <m:r>
                                    <m:rPr>
                                      <m:sty m:val="p"/>
                                    </m:rPr>
                                    <a:rPr lang="en-US" altLang="ja-JP">
                                      <a:latin typeface="Cambria Math" panose="02040503050406030204" pitchFamily="18" charset="0"/>
                                    </a:rPr>
                                    <m:t>y</m:t>
                                  </m:r>
                                </m:e>
                              </m:acc>
                            </m:e>
                          </m:acc>
                        </m:e>
                        <m:sub>
                          <m:r>
                            <m:rPr>
                              <m:sty m:val="p"/>
                            </m:rPr>
                            <a:rPr lang="en-US" altLang="ja-JP" dirty="0">
                              <a:latin typeface="Cambria Math" panose="02040503050406030204" pitchFamily="18" charset="0"/>
                            </a:rPr>
                            <m:t>b</m:t>
                          </m:r>
                        </m:sub>
                      </m:sSub>
                      <m:r>
                        <m:rPr>
                          <m:aln/>
                        </m:rPr>
                        <a:rPr lang="en-US" altLang="ja-JP" i="1" dirty="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𝑚</m:t>
                              </m:r>
                            </m:e>
                            <m:sub>
                              <m:r>
                                <a:rPr lang="en-US" altLang="ja-JP" b="0" i="1" dirty="0" smtClean="0">
                                  <a:latin typeface="Cambria Math" panose="02040503050406030204" pitchFamily="18" charset="0"/>
                                </a:rPr>
                                <m:t>𝑏</m:t>
                              </m:r>
                            </m:sub>
                          </m:sSub>
                        </m:den>
                      </m:f>
                      <m:sSub>
                        <m:sSubPr>
                          <m:ctrlPr>
                            <a:rPr lang="en-US" altLang="ja-JP" i="1" dirty="0">
                              <a:latin typeface="Cambria Math" panose="02040503050406030204" pitchFamily="18" charset="0"/>
                            </a:rPr>
                          </m:ctrlPr>
                        </m:sSubPr>
                        <m:e>
                          <m:acc>
                            <m:accPr>
                              <m:chr m:val="̅"/>
                              <m:ctrlPr>
                                <a:rPr lang="en-US" altLang="ja-JP" b="0" i="1" dirty="0" smtClean="0">
                                  <a:latin typeface="Cambria Math" panose="02040503050406030204" pitchFamily="18" charset="0"/>
                                </a:rPr>
                              </m:ctrlPr>
                            </m:accPr>
                            <m:e>
                              <m:r>
                                <a:rPr lang="en-US" altLang="ja-JP" i="1" dirty="0">
                                  <a:latin typeface="Cambria Math" panose="02040503050406030204" pitchFamily="18" charset="0"/>
                                </a:rPr>
                                <m:t>𝑢</m:t>
                              </m:r>
                            </m:e>
                          </m:acc>
                        </m:e>
                        <m:sub>
                          <m:r>
                            <a:rPr lang="en-US" altLang="ja-JP" i="1" dirty="0">
                              <a:latin typeface="Cambria Math" panose="02040503050406030204" pitchFamily="18" charset="0"/>
                            </a:rPr>
                            <m:t>𝑦</m:t>
                          </m:r>
                        </m:sub>
                      </m:sSub>
                    </m:oMath>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𝜃</m:t>
                              </m:r>
                            </m:e>
                          </m:acc>
                        </m:e>
                        <m:sub>
                          <m:r>
                            <m:rPr>
                              <m:sty m:val="p"/>
                            </m:rPr>
                            <a:rPr lang="en-US" altLang="ja-JP">
                              <a:latin typeface="Cambria Math" panose="02040503050406030204" pitchFamily="18" charset="0"/>
                            </a:rPr>
                            <m:t>b</m:t>
                          </m:r>
                        </m:sub>
                      </m:sSub>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𝑏</m:t>
                                  </m:r>
                                </m:sub>
                              </m:sSub>
                            </m:den>
                          </m:f>
                          <m:r>
                            <a:rPr lang="en-US" altLang="ja-JP" i="1">
                              <a:latin typeface="Cambria Math" panose="02040503050406030204" pitchFamily="18" charset="0"/>
                            </a:rPr>
                            <m:t>𝑢</m:t>
                          </m:r>
                        </m:e>
                        <m:sub>
                          <m:r>
                            <a:rPr lang="en-US" altLang="ja-JP" i="1">
                              <a:latin typeface="Cambria Math" panose="02040503050406030204" pitchFamily="18" charset="0"/>
                            </a:rPr>
                            <m:t>𝜃</m:t>
                          </m:r>
                        </m:sub>
                      </m:sSub>
                    </m:oMath>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acc>
                                <m:accPr>
                                  <m:chr m:val="̅"/>
                                  <m:ctrlPr>
                                    <a:rPr lang="en-US" altLang="ja-JP" b="0" i="1" smtClean="0">
                                      <a:latin typeface="Cambria Math" panose="02040503050406030204" pitchFamily="18" charset="0"/>
                                    </a:rPr>
                                  </m:ctrlPr>
                                </m:accPr>
                                <m:e>
                                  <m:r>
                                    <a:rPr lang="en-US" altLang="ja-JP" i="1">
                                      <a:latin typeface="Cambria Math" panose="02040503050406030204" pitchFamily="18" charset="0"/>
                                    </a:rPr>
                                    <m:t>𝑥</m:t>
                                  </m:r>
                                </m:e>
                              </m:acc>
                            </m:e>
                          </m:acc>
                        </m:e>
                        <m:sub>
                          <m:r>
                            <m:rPr>
                              <m:sty m:val="p"/>
                            </m:rPr>
                            <a:rPr lang="en-US" altLang="ja-JP">
                              <a:latin typeface="Cambria Math" panose="02040503050406030204" pitchFamily="18" charset="0"/>
                            </a:rPr>
                            <m:t>w</m:t>
                          </m:r>
                        </m:sub>
                      </m:sSub>
                      <m:r>
                        <m:rPr>
                          <m:aln/>
                        </m:rP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𝑟</m:t>
                          </m:r>
                        </m:num>
                        <m:den>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𝐼</m:t>
                              </m:r>
                            </m:e>
                            <m:sub>
                              <m:r>
                                <m:rPr>
                                  <m:sty m:val="p"/>
                                </m:rPr>
                                <a:rPr lang="en-US" altLang="ja-JP" dirty="0">
                                  <a:latin typeface="Cambria Math" panose="02040503050406030204" pitchFamily="18" charset="0"/>
                                </a:rPr>
                                <m:t>w</m:t>
                              </m:r>
                            </m:sub>
                          </m:sSub>
                          <m:r>
                            <a:rPr lang="en-US" altLang="ja-JP" i="1" dirty="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w</m:t>
                              </m:r>
                            </m:sub>
                          </m:sSub>
                        </m:den>
                      </m:f>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m:rPr>
                              <m:sty m:val="p"/>
                            </m:rPr>
                            <a:rPr lang="en-US" altLang="ja-JP">
                              <a:latin typeface="Cambria Math" panose="02040503050406030204" pitchFamily="18" charset="0"/>
                            </a:rPr>
                            <m:t>θ</m:t>
                          </m:r>
                        </m:sub>
                      </m:sSub>
                      <m:r>
                        <a:rPr lang="en-US" altLang="ja-JP" b="0" i="0"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𝑟</m:t>
                          </m:r>
                        </m:num>
                        <m:den>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𝐼</m:t>
                              </m:r>
                            </m:e>
                            <m:sub>
                              <m:r>
                                <m:rPr>
                                  <m:sty m:val="p"/>
                                </m:rPr>
                                <a:rPr lang="en-US" altLang="ja-JP" dirty="0">
                                  <a:latin typeface="Cambria Math" panose="02040503050406030204" pitchFamily="18" charset="0"/>
                                </a:rPr>
                                <m:t>w</m:t>
                              </m:r>
                            </m:sub>
                          </m:sSub>
                          <m:r>
                            <a:rPr lang="en-US" altLang="ja-JP" i="1" dirty="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w</m:t>
                              </m:r>
                            </m:sub>
                          </m:sSub>
                        </m:den>
                      </m:f>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𝑥</m:t>
                              </m:r>
                            </m:e>
                          </m:acc>
                        </m:e>
                        <m:sub>
                          <m:r>
                            <m:rPr>
                              <m:sty m:val="p"/>
                            </m:rPr>
                            <a:rPr lang="en-US" altLang="ja-JP" b="0" i="0" smtClean="0">
                              <a:latin typeface="Cambria Math" panose="02040503050406030204" pitchFamily="18" charset="0"/>
                            </a:rPr>
                            <m:t>w</m:t>
                          </m:r>
                        </m:sub>
                      </m:sSub>
                      <m:r>
                        <a:rPr lang="en-US" altLang="ja-JP">
                          <a:latin typeface="Cambria Math" panose="02040503050406030204" pitchFamily="18" charset="0"/>
                        </a:rPr>
                        <m:t>⋅</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𝑢</m:t>
                                  </m:r>
                                </m:e>
                              </m:acc>
                            </m:e>
                            <m:sub>
                              <m:r>
                                <a:rPr lang="en-US" altLang="ja-JP" b="0" i="1" smtClean="0">
                                  <a:latin typeface="Cambria Math" panose="02040503050406030204" pitchFamily="18" charset="0"/>
                                </a:rPr>
                                <m:t>𝑦</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𝑏</m:t>
                              </m:r>
                            </m:sub>
                          </m:sSub>
                          <m:r>
                            <a:rPr lang="en-US" altLang="ja-JP" b="0" i="1" smtClean="0">
                              <a:latin typeface="Cambria Math" panose="02040503050406030204" pitchFamily="18" charset="0"/>
                            </a:rPr>
                            <m:t>𝑔</m:t>
                          </m:r>
                        </m:e>
                      </m:d>
                      <m:r>
                        <a:rPr lang="en-US" altLang="ja-JP">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𝑟</m:t>
                          </m:r>
                        </m:num>
                        <m:den>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𝐼</m:t>
                              </m:r>
                            </m:e>
                            <m:sub>
                              <m:r>
                                <m:rPr>
                                  <m:sty m:val="p"/>
                                </m:rPr>
                                <a:rPr lang="en-US" altLang="ja-JP" dirty="0">
                                  <a:latin typeface="Cambria Math" panose="02040503050406030204" pitchFamily="18" charset="0"/>
                                </a:rPr>
                                <m:t>w</m:t>
                              </m:r>
                            </m:sub>
                          </m:sSub>
                          <m:r>
                            <a:rPr lang="en-US" altLang="ja-JP" i="1" dirty="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w</m:t>
                              </m:r>
                            </m:sub>
                          </m:sSub>
                        </m:den>
                      </m:f>
                      <m:d>
                        <m:dPr>
                          <m:ctrlPr>
                            <a:rPr lang="en-US" altLang="ja-JP" i="1">
                              <a:latin typeface="Cambria Math" panose="02040503050406030204" pitchFamily="18" charset="0"/>
                            </a:rPr>
                          </m:ctrlPr>
                        </m:dPr>
                        <m:e>
                          <m:r>
                            <a:rPr lang="en-US" altLang="ja-JP" i="1">
                              <a:latin typeface="Cambria Math" panose="02040503050406030204" pitchFamily="18" charset="0"/>
                            </a:rPr>
                            <m:t>𝑟</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a:latin typeface="Cambria Math" panose="02040503050406030204" pitchFamily="18" charset="0"/>
                                    </a:rPr>
                                    <m:t>𝑦</m:t>
                                  </m:r>
                                </m:e>
                              </m:acc>
                            </m:e>
                            <m:sub>
                              <m:r>
                                <m:rPr>
                                  <m:sty m:val="p"/>
                                </m:rPr>
                                <a:rPr lang="en-US" altLang="ja-JP">
                                  <a:latin typeface="Cambria Math" panose="02040503050406030204" pitchFamily="18" charset="0"/>
                                </a:rPr>
                                <m:t>b</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h</m:t>
                          </m:r>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𝑥</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𝑏</m:t>
                              </m:r>
                            </m:sub>
                          </m:sSub>
                        </m:den>
                      </m:f>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𝑥</m:t>
                          </m:r>
                        </m:sub>
                      </m:sSub>
                    </m:oMath>
                  </m:oMathPara>
                </a14:m>
                <a:endParaRPr lang="ja-JP" altLang="en-US" dirty="0"/>
              </a:p>
            </p:txBody>
          </p:sp>
        </mc:Choice>
        <mc:Fallback xmlns="">
          <p:sp>
            <p:nvSpPr>
              <p:cNvPr id="11" name="正方形/長方形 10">
                <a:extLst>
                  <a:ext uri="{FF2B5EF4-FFF2-40B4-BE49-F238E27FC236}">
                    <a16:creationId xmlns:a16="http://schemas.microsoft.com/office/drawing/2014/main" id="{AA758073-91B1-4955-8509-222FC8573A03}"/>
                  </a:ext>
                </a:extLst>
              </p:cNvPr>
              <p:cNvSpPr>
                <a:spLocks noRot="1" noChangeAspect="1" noMove="1" noResize="1" noEditPoints="1" noAdjustHandles="1" noChangeArrowheads="1" noChangeShapeType="1" noTextEdit="1"/>
              </p:cNvSpPr>
              <p:nvPr/>
            </p:nvSpPr>
            <p:spPr>
              <a:xfrm>
                <a:off x="855642" y="76779"/>
                <a:ext cx="10732393" cy="2339743"/>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8816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63D943AC-D0C6-4E17-B77D-E6FEB690B7D0}"/>
                  </a:ext>
                </a:extLst>
              </p:cNvPr>
              <p:cNvSpPr/>
              <p:nvPr/>
            </p:nvSpPr>
            <p:spPr>
              <a:xfrm>
                <a:off x="481048" y="304264"/>
                <a:ext cx="10732393" cy="23397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m:rPr>
                              <m:sty m:val="p"/>
                            </m:rPr>
                            <a:rPr lang="en-US" altLang="ja-JP">
                              <a:latin typeface="Cambria Math" panose="02040503050406030204" pitchFamily="18" charset="0"/>
                            </a:rPr>
                            <m:t>b</m:t>
                          </m:r>
                        </m:sub>
                      </m:sSub>
                      <m:r>
                        <m:rPr>
                          <m:aln/>
                        </m:rP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𝑏</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𝑥</m:t>
                          </m:r>
                        </m:sub>
                      </m:sSub>
                    </m:oMath>
                    <m:oMath xmlns:m="http://schemas.openxmlformats.org/officeDocument/2006/math">
                      <m:sSub>
                        <m:sSubPr>
                          <m:ctrlPr>
                            <a:rPr lang="en-US" altLang="ja-JP" i="1" dirty="0">
                              <a:latin typeface="Cambria Math" panose="02040503050406030204" pitchFamily="18" charset="0"/>
                            </a:rPr>
                          </m:ctrlPr>
                        </m:sSubPr>
                        <m:e>
                          <m:acc>
                            <m:accPr>
                              <m:chr m:val="̈"/>
                              <m:ctrlPr>
                                <a:rPr lang="en-US" altLang="ja-JP" i="1">
                                  <a:latin typeface="Cambria Math" panose="02040503050406030204" pitchFamily="18" charset="0"/>
                                </a:rPr>
                              </m:ctrlPr>
                            </m:accPr>
                            <m:e>
                              <m:r>
                                <m:rPr>
                                  <m:sty m:val="p"/>
                                </m:rPr>
                                <a:rPr lang="en-US" altLang="ja-JP">
                                  <a:latin typeface="Cambria Math" panose="02040503050406030204" pitchFamily="18" charset="0"/>
                                </a:rPr>
                                <m:t>y</m:t>
                              </m:r>
                            </m:e>
                          </m:acc>
                        </m:e>
                        <m:sub>
                          <m:r>
                            <m:rPr>
                              <m:sty m:val="p"/>
                            </m:rPr>
                            <a:rPr lang="en-US" altLang="ja-JP" dirty="0">
                              <a:latin typeface="Cambria Math" panose="02040503050406030204" pitchFamily="18" charset="0"/>
                            </a:rPr>
                            <m:t>b</m:t>
                          </m:r>
                        </m:sub>
                      </m:sSub>
                      <m:r>
                        <m:rPr>
                          <m:aln/>
                        </m:rPr>
                        <a:rPr lang="en-US" altLang="ja-JP" i="1" dirty="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𝑚</m:t>
                              </m:r>
                            </m:e>
                            <m:sub>
                              <m:r>
                                <a:rPr lang="en-US" altLang="ja-JP" b="0" i="1" dirty="0" smtClean="0">
                                  <a:latin typeface="Cambria Math" panose="02040503050406030204" pitchFamily="18" charset="0"/>
                                </a:rPr>
                                <m:t>𝑏</m:t>
                              </m:r>
                            </m:sub>
                          </m:sSub>
                        </m:den>
                      </m:f>
                      <m:sSub>
                        <m:sSubPr>
                          <m:ctrlPr>
                            <a:rPr lang="en-US" altLang="ja-JP" i="1" dirty="0">
                              <a:latin typeface="Cambria Math" panose="02040503050406030204" pitchFamily="18" charset="0"/>
                            </a:rPr>
                          </m:ctrlPr>
                        </m:sSubPr>
                        <m:e>
                          <m:acc>
                            <m:accPr>
                              <m:chr m:val="̅"/>
                              <m:ctrlPr>
                                <a:rPr lang="en-US" altLang="ja-JP" b="0" i="1" dirty="0" smtClean="0">
                                  <a:latin typeface="Cambria Math" panose="02040503050406030204" pitchFamily="18" charset="0"/>
                                </a:rPr>
                              </m:ctrlPr>
                            </m:accPr>
                            <m:e>
                              <m:r>
                                <a:rPr lang="en-US" altLang="ja-JP" i="1" dirty="0">
                                  <a:latin typeface="Cambria Math" panose="02040503050406030204" pitchFamily="18" charset="0"/>
                                </a:rPr>
                                <m:t>𝑢</m:t>
                              </m:r>
                            </m:e>
                          </m:acc>
                        </m:e>
                        <m:sub>
                          <m:r>
                            <a:rPr lang="en-US" altLang="ja-JP" i="1" dirty="0">
                              <a:latin typeface="Cambria Math" panose="02040503050406030204" pitchFamily="18" charset="0"/>
                            </a:rPr>
                            <m:t>𝑦</m:t>
                          </m:r>
                        </m:sub>
                      </m:sSub>
                    </m:oMath>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𝜃</m:t>
                              </m:r>
                            </m:e>
                          </m:acc>
                        </m:e>
                        <m:sub>
                          <m:r>
                            <m:rPr>
                              <m:sty m:val="p"/>
                            </m:rPr>
                            <a:rPr lang="en-US" altLang="ja-JP">
                              <a:latin typeface="Cambria Math" panose="02040503050406030204" pitchFamily="18" charset="0"/>
                            </a:rPr>
                            <m:t>b</m:t>
                          </m:r>
                        </m:sub>
                      </m:sSub>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𝑏</m:t>
                                  </m:r>
                                </m:sub>
                              </m:sSub>
                            </m:den>
                          </m:f>
                          <m:r>
                            <a:rPr lang="en-US" altLang="ja-JP" i="1">
                              <a:latin typeface="Cambria Math" panose="02040503050406030204" pitchFamily="18" charset="0"/>
                            </a:rPr>
                            <m:t>𝑢</m:t>
                          </m:r>
                        </m:e>
                        <m:sub>
                          <m:r>
                            <a:rPr lang="en-US" altLang="ja-JP" i="1">
                              <a:latin typeface="Cambria Math" panose="02040503050406030204" pitchFamily="18" charset="0"/>
                            </a:rPr>
                            <m:t>𝜃</m:t>
                          </m:r>
                        </m:sub>
                      </m:sSub>
                    </m:oMath>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acc>
                                <m:accPr>
                                  <m:chr m:val="̅"/>
                                  <m:ctrlPr>
                                    <a:rPr lang="en-US" altLang="ja-JP" b="0" i="1" smtClean="0">
                                      <a:latin typeface="Cambria Math" panose="02040503050406030204" pitchFamily="18" charset="0"/>
                                    </a:rPr>
                                  </m:ctrlPr>
                                </m:accPr>
                                <m:e>
                                  <m:r>
                                    <a:rPr lang="en-US" altLang="ja-JP" i="1">
                                      <a:latin typeface="Cambria Math" panose="02040503050406030204" pitchFamily="18" charset="0"/>
                                    </a:rPr>
                                    <m:t>𝑥</m:t>
                                  </m:r>
                                </m:e>
                              </m:acc>
                            </m:e>
                          </m:acc>
                        </m:e>
                        <m:sub>
                          <m:r>
                            <m:rPr>
                              <m:sty m:val="p"/>
                            </m:rPr>
                            <a:rPr lang="en-US" altLang="ja-JP">
                              <a:latin typeface="Cambria Math" panose="02040503050406030204" pitchFamily="18" charset="0"/>
                            </a:rPr>
                            <m:t>w</m:t>
                          </m:r>
                        </m:sub>
                      </m:sSub>
                      <m:r>
                        <m:rPr>
                          <m:aln/>
                        </m:rP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𝑟</m:t>
                          </m:r>
                        </m:num>
                        <m:den>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𝐼</m:t>
                              </m:r>
                            </m:e>
                            <m:sub>
                              <m:r>
                                <m:rPr>
                                  <m:sty m:val="p"/>
                                </m:rPr>
                                <a:rPr lang="en-US" altLang="ja-JP" dirty="0">
                                  <a:latin typeface="Cambria Math" panose="02040503050406030204" pitchFamily="18" charset="0"/>
                                </a:rPr>
                                <m:t>w</m:t>
                              </m:r>
                            </m:sub>
                          </m:sSub>
                          <m:r>
                            <a:rPr lang="en-US" altLang="ja-JP" i="1" dirty="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w</m:t>
                              </m:r>
                            </m:sub>
                          </m:sSub>
                        </m:den>
                      </m:f>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m:rPr>
                              <m:sty m:val="p"/>
                            </m:rPr>
                            <a:rPr lang="en-US" altLang="ja-JP">
                              <a:latin typeface="Cambria Math" panose="02040503050406030204" pitchFamily="18" charset="0"/>
                            </a:rPr>
                            <m:t>θ</m:t>
                          </m:r>
                        </m:sub>
                      </m:sSub>
                      <m:r>
                        <a:rPr lang="en-US" altLang="ja-JP" b="0" i="0"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𝑟</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𝑏</m:t>
                              </m:r>
                            </m:sub>
                          </m:sSub>
                          <m:r>
                            <a:rPr lang="en-US" altLang="ja-JP" b="0" i="1" smtClean="0">
                              <a:latin typeface="Cambria Math" panose="02040503050406030204" pitchFamily="18" charset="0"/>
                            </a:rPr>
                            <m:t>𝑔</m:t>
                          </m:r>
                        </m:num>
                        <m:den>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𝐼</m:t>
                              </m:r>
                            </m:e>
                            <m:sub>
                              <m:r>
                                <m:rPr>
                                  <m:sty m:val="p"/>
                                </m:rPr>
                                <a:rPr lang="en-US" altLang="ja-JP" dirty="0">
                                  <a:latin typeface="Cambria Math" panose="02040503050406030204" pitchFamily="18" charset="0"/>
                                </a:rPr>
                                <m:t>w</m:t>
                              </m:r>
                            </m:sub>
                          </m:sSub>
                          <m:r>
                            <a:rPr lang="en-US" altLang="ja-JP" i="1" dirty="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w</m:t>
                              </m:r>
                            </m:sub>
                          </m:sSub>
                        </m:den>
                      </m:f>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𝑥</m:t>
                              </m:r>
                            </m:e>
                          </m:acc>
                        </m:e>
                        <m:sub>
                          <m:r>
                            <m:rPr>
                              <m:sty m:val="p"/>
                            </m:rPr>
                            <a:rPr lang="en-US" altLang="ja-JP" b="0" i="0" smtClean="0">
                              <a:latin typeface="Cambria Math" panose="02040503050406030204" pitchFamily="18" charset="0"/>
                            </a:rPr>
                            <m:t>w</m:t>
                          </m:r>
                        </m:sub>
                      </m:sSub>
                      <m:r>
                        <a:rPr lang="en-US" altLang="ja-JP">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𝑟</m:t>
                          </m:r>
                        </m:num>
                        <m:den>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𝐼</m:t>
                              </m:r>
                            </m:e>
                            <m:sub>
                              <m:r>
                                <m:rPr>
                                  <m:sty m:val="p"/>
                                </m:rPr>
                                <a:rPr lang="en-US" altLang="ja-JP" dirty="0">
                                  <a:latin typeface="Cambria Math" panose="02040503050406030204" pitchFamily="18" charset="0"/>
                                </a:rPr>
                                <m:t>w</m:t>
                              </m:r>
                            </m:sub>
                          </m:sSub>
                          <m:r>
                            <a:rPr lang="en-US" altLang="ja-JP" i="1" dirty="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w</m:t>
                              </m:r>
                            </m:sub>
                          </m:sSub>
                        </m:den>
                      </m:f>
                      <m:d>
                        <m:dPr>
                          <m:ctrlPr>
                            <a:rPr lang="en-US" altLang="ja-JP" i="1">
                              <a:latin typeface="Cambria Math" panose="02040503050406030204" pitchFamily="18" charset="0"/>
                            </a:rPr>
                          </m:ctrlPr>
                        </m:dPr>
                        <m:e>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b="0" i="1" smtClean="0">
                              <a:latin typeface="Cambria Math" panose="02040503050406030204" pitchFamily="18" charset="0"/>
                            </a:rPr>
                            <m:t>h</m:t>
                          </m:r>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𝑥</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𝑏</m:t>
                              </m:r>
                            </m:sub>
                          </m:sSub>
                        </m:den>
                      </m:f>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𝑥</m:t>
                          </m:r>
                        </m:sub>
                      </m:sSub>
                    </m:oMath>
                  </m:oMathPara>
                </a14:m>
                <a:endParaRPr lang="ja-JP" altLang="en-US" dirty="0"/>
              </a:p>
            </p:txBody>
          </p:sp>
        </mc:Choice>
        <mc:Fallback xmlns="">
          <p:sp>
            <p:nvSpPr>
              <p:cNvPr id="10" name="正方形/長方形 9">
                <a:extLst>
                  <a:ext uri="{FF2B5EF4-FFF2-40B4-BE49-F238E27FC236}">
                    <a16:creationId xmlns:a16="http://schemas.microsoft.com/office/drawing/2014/main" id="{63D943AC-D0C6-4E17-B77D-E6FEB690B7D0}"/>
                  </a:ext>
                </a:extLst>
              </p:cNvPr>
              <p:cNvSpPr>
                <a:spLocks noRot="1" noChangeAspect="1" noMove="1" noResize="1" noEditPoints="1" noAdjustHandles="1" noChangeArrowheads="1" noChangeShapeType="1" noTextEdit="1"/>
              </p:cNvSpPr>
              <p:nvPr/>
            </p:nvSpPr>
            <p:spPr>
              <a:xfrm>
                <a:off x="481048" y="304264"/>
                <a:ext cx="10732393" cy="233974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C8FFAC1C-7246-403E-8928-206047693A65}"/>
                  </a:ext>
                </a:extLst>
              </p:cNvPr>
              <p:cNvSpPr/>
              <p:nvPr/>
            </p:nvSpPr>
            <p:spPr>
              <a:xfrm>
                <a:off x="548640" y="3557511"/>
                <a:ext cx="10732393" cy="2757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𝑑</m:t>
                          </m:r>
                        </m:num>
                        <m:den>
                          <m:r>
                            <a:rPr lang="en-US" altLang="ja-JP" b="0" i="1" smtClean="0">
                              <a:latin typeface="Cambria Math" panose="02040503050406030204" pitchFamily="18" charset="0"/>
                            </a:rPr>
                            <m:t>𝑑𝑡</m:t>
                          </m:r>
                        </m:den>
                      </m:f>
                      <m:d>
                        <m:dPr>
                          <m:begChr m:val="["/>
                          <m:endChr m:val="]"/>
                          <m:ctrlPr>
                            <a:rPr lang="en-US" altLang="ja-JP" b="0" i="1" smtClean="0">
                              <a:latin typeface="Cambria Math" panose="02040503050406030204" pitchFamily="18" charset="0"/>
                            </a:rPr>
                          </m:ctrlPr>
                        </m:dPr>
                        <m:e>
                          <m:eqArr>
                            <m:eqArrPr>
                              <m:ctrlPr>
                                <a:rPr lang="en-US" altLang="ja-JP" b="0" i="1" smtClean="0">
                                  <a:latin typeface="Cambria Math" panose="02040503050406030204" pitchFamily="18" charset="0"/>
                                </a:rPr>
                              </m:ctrlPr>
                            </m:eqArrPr>
                            <m:e>
                              <m:r>
                                <a:rPr lang="en-US" altLang="ja-JP" b="1" i="1" smtClean="0">
                                  <a:latin typeface="Cambria Math" panose="02040503050406030204" pitchFamily="18" charset="0"/>
                                </a:rPr>
                                <m:t>𝒒</m:t>
                              </m:r>
                            </m:e>
                            <m:e>
                              <m:acc>
                                <m:accPr>
                                  <m:chr m:val="̇"/>
                                  <m:ctrlPr>
                                    <a:rPr lang="en-US" altLang="ja-JP" b="0" i="1" smtClean="0">
                                      <a:latin typeface="Cambria Math" panose="02040503050406030204" pitchFamily="18" charset="0"/>
                                    </a:rPr>
                                  </m:ctrlPr>
                                </m:accPr>
                                <m:e>
                                  <m:r>
                                    <a:rPr lang="en-US" altLang="ja-JP" b="1" i="1" smtClean="0">
                                      <a:latin typeface="Cambria Math" panose="02040503050406030204" pitchFamily="18" charset="0"/>
                                    </a:rPr>
                                    <m:t>𝒒</m:t>
                                  </m:r>
                                </m:e>
                              </m:acc>
                            </m:e>
                          </m:eqAr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1" i="1" smtClean="0">
                                    <a:latin typeface="Cambria Math" panose="02040503050406030204" pitchFamily="18" charset="0"/>
                                  </a:rPr>
                                  <m:t>𝟎</m:t>
                                </m:r>
                              </m:e>
                              <m:e>
                                <m:r>
                                  <a:rPr lang="en-US" altLang="ja-JP" b="1" i="1" smtClean="0">
                                    <a:latin typeface="Cambria Math" panose="02040503050406030204" pitchFamily="18" charset="0"/>
                                  </a:rPr>
                                  <m:t>𝑰</m:t>
                                </m:r>
                              </m:e>
                            </m:mr>
                            <m:mr>
                              <m:e>
                                <m:r>
                                  <a:rPr lang="en-US" altLang="ja-JP" b="1" i="1" smtClean="0">
                                    <a:latin typeface="Cambria Math" panose="02040503050406030204" pitchFamily="18" charset="0"/>
                                  </a:rPr>
                                  <m:t>𝟎</m:t>
                                </m:r>
                              </m:e>
                              <m:e>
                                <m:d>
                                  <m:dPr>
                                    <m:begChr m:val="["/>
                                    <m:endChr m:val="]"/>
                                    <m:ctrlPr>
                                      <a:rPr lang="en-US" altLang="ja-JP" b="0" i="1" smtClean="0">
                                        <a:latin typeface="Cambria Math" panose="02040503050406030204" pitchFamily="18" charset="0"/>
                                      </a:rPr>
                                    </m:ctrlPr>
                                  </m:dPr>
                                  <m:e>
                                    <m:m>
                                      <m:mPr>
                                        <m:mcs>
                                          <m:mc>
                                            <m:mcPr>
                                              <m:count m:val="4"/>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𝑟</m:t>
                                              </m:r>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a:rPr lang="en-US" altLang="ja-JP" i="1">
                                                      <a:latin typeface="Cambria Math" panose="02040503050406030204" pitchFamily="18" charset="0"/>
                                                    </a:rPr>
                                                    <m:t>𝑏</m:t>
                                                  </m:r>
                                                </m:sub>
                                              </m:sSub>
                                              <m:r>
                                                <a:rPr lang="en-US" altLang="ja-JP" i="1">
                                                  <a:latin typeface="Cambria Math" panose="02040503050406030204" pitchFamily="18" charset="0"/>
                                                </a:rPr>
                                                <m:t>𝑔</m:t>
                                              </m:r>
                                            </m:num>
                                            <m:den>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𝐼</m:t>
                                                  </m:r>
                                                </m:e>
                                                <m:sub>
                                                  <m:r>
                                                    <m:rPr>
                                                      <m:sty m:val="p"/>
                                                    </m:rPr>
                                                    <a:rPr lang="en-US" altLang="ja-JP" dirty="0">
                                                      <a:latin typeface="Cambria Math" panose="02040503050406030204" pitchFamily="18" charset="0"/>
                                                    </a:rPr>
                                                    <m:t>w</m:t>
                                                  </m:r>
                                                </m:sub>
                                              </m:sSub>
                                              <m:r>
                                                <a:rPr lang="en-US" altLang="ja-JP" i="1" dirty="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w</m:t>
                                                  </m:r>
                                                </m:sub>
                                              </m:sSub>
                                            </m:den>
                                          </m:f>
                                        </m:e>
                                      </m:mr>
                                    </m:m>
                                  </m:e>
                                </m:d>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eqArr>
                            <m:eqArrPr>
                              <m:ctrlPr>
                                <a:rPr lang="en-US" altLang="ja-JP" b="0" i="1" smtClean="0">
                                  <a:latin typeface="Cambria Math" panose="02040503050406030204" pitchFamily="18" charset="0"/>
                                </a:rPr>
                              </m:ctrlPr>
                            </m:eqArrPr>
                            <m:e>
                              <m:r>
                                <a:rPr lang="en-US" altLang="ja-JP" b="1" i="1" smtClean="0">
                                  <a:latin typeface="Cambria Math" panose="02040503050406030204" pitchFamily="18" charset="0"/>
                                </a:rPr>
                                <m:t>𝒒</m:t>
                              </m:r>
                            </m:e>
                            <m:e>
                              <m:acc>
                                <m:accPr>
                                  <m:chr m:val="̇"/>
                                  <m:ctrlPr>
                                    <a:rPr lang="en-US" altLang="ja-JP" b="0" i="1" smtClean="0">
                                      <a:latin typeface="Cambria Math" panose="02040503050406030204" pitchFamily="18" charset="0"/>
                                    </a:rPr>
                                  </m:ctrlPr>
                                </m:accPr>
                                <m:e>
                                  <m:r>
                                    <a:rPr lang="en-US" altLang="ja-JP" b="1" i="1" smtClean="0">
                                      <a:latin typeface="Cambria Math" panose="02040503050406030204" pitchFamily="18" charset="0"/>
                                    </a:rPr>
                                    <m:t>𝒒</m:t>
                                  </m:r>
                                </m:e>
                              </m:acc>
                            </m:e>
                          </m:eqAr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eqArr>
                            <m:eqArrPr>
                              <m:ctrlPr>
                                <a:rPr lang="en-US" altLang="ja-JP" b="0" i="1" smtClean="0">
                                  <a:latin typeface="Cambria Math" panose="02040503050406030204" pitchFamily="18" charset="0"/>
                                </a:rPr>
                              </m:ctrlPr>
                            </m:eqArrPr>
                            <m:e>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𝟎</m:t>
                                  </m:r>
                                </m:e>
                                <m:sub>
                                  <m:r>
                                    <a:rPr lang="en-US" altLang="ja-JP" b="0" i="1" smtClean="0">
                                      <a:latin typeface="Cambria Math" panose="02040503050406030204" pitchFamily="18" charset="0"/>
                                    </a:rPr>
                                    <m:t>4×3</m:t>
                                  </m:r>
                                </m:sub>
                              </m:sSub>
                            </m:e>
                            <m:e>
                              <m:d>
                                <m:dPr>
                                  <m:begChr m:val="["/>
                                  <m:endChr m:val="]"/>
                                  <m:ctrlPr>
                                    <a:rPr lang="en-US" altLang="ja-JP" b="0" i="1" smtClean="0">
                                      <a:latin typeface="Cambria Math" panose="02040503050406030204" pitchFamily="18" charset="0"/>
                                    </a:rPr>
                                  </m:ctrlPr>
                                </m:dPr>
                                <m:e>
                                  <m:m>
                                    <m:mPr>
                                      <m:mcs>
                                        <m:mc>
                                          <m:mcPr>
                                            <m:count m:val="3"/>
                                            <m:mcJc m:val="center"/>
                                          </m:mcPr>
                                        </m:mc>
                                      </m:mcs>
                                      <m:ctrlPr>
                                        <a:rPr lang="en-US" altLang="ja-JP" b="0" i="1" smtClean="0">
                                          <a:latin typeface="Cambria Math" panose="02040503050406030204" pitchFamily="18" charset="0"/>
                                        </a:rPr>
                                      </m:ctrlPr>
                                    </m:mPr>
                                    <m:mr>
                                      <m:e>
                                        <m:f>
                                          <m:fPr>
                                            <m:ctrlPr>
                                              <a:rPr lang="en-US" altLang="ja-JP" b="0" i="1" smtClean="0">
                                                <a:latin typeface="Cambria Math" panose="02040503050406030204" pitchFamily="18" charset="0"/>
                                              </a:rPr>
                                            </m:ctrlPr>
                                          </m:fPr>
                                          <m:num>
                                            <m:r>
                                              <m:rPr>
                                                <m:brk m:alnAt="7"/>
                                              </m:rPr>
                                              <a:rPr lang="en-US" altLang="ja-JP" b="0" i="1"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m:rPr>
                                                    <m:sty m:val="p"/>
                                                  </m:rPr>
                                                  <a:rPr lang="en-US" altLang="ja-JP" b="0" i="0" smtClean="0">
                                                    <a:latin typeface="Cambria Math" panose="02040503050406030204" pitchFamily="18" charset="0"/>
                                                  </a:rPr>
                                                  <m:t>b</m:t>
                                                </m:r>
                                              </m:sub>
                                            </m:sSub>
                                          </m:den>
                                        </m:f>
                                      </m:e>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m:rPr>
                                                    <m:sty m:val="p"/>
                                                  </m:rPr>
                                                  <a:rPr lang="en-US" altLang="ja-JP" b="0" i="0" smtClean="0">
                                                    <a:latin typeface="Cambria Math" panose="02040503050406030204" pitchFamily="18" charset="0"/>
                                                  </a:rPr>
                                                  <m:t>b</m:t>
                                                </m:r>
                                              </m:sub>
                                            </m:sSub>
                                          </m:den>
                                        </m:f>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𝑏</m:t>
                                                </m:r>
                                              </m:sub>
                                            </m:sSub>
                                          </m:den>
                                        </m:f>
                                      </m:e>
                                    </m:mr>
                                    <m:mr>
                                      <m:e>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m:rPr>
                                                    <m:sty m:val="p"/>
                                                  </m:rPr>
                                                  <a:rPr lang="en-US" altLang="ja-JP" b="0" i="0" smtClean="0">
                                                    <a:latin typeface="Cambria Math" panose="02040503050406030204" pitchFamily="18" charset="0"/>
                                                  </a:rPr>
                                                  <m:t>b</m:t>
                                                </m:r>
                                              </m:sub>
                                            </m:sSub>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𝑟</m:t>
                                            </m:r>
                                          </m:num>
                                          <m:den>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𝐼</m:t>
                                                </m:r>
                                              </m:e>
                                              <m:sub>
                                                <m:r>
                                                  <m:rPr>
                                                    <m:sty m:val="p"/>
                                                  </m:rPr>
                                                  <a:rPr lang="en-US" altLang="ja-JP" dirty="0">
                                                    <a:latin typeface="Cambria Math" panose="02040503050406030204" pitchFamily="18" charset="0"/>
                                                  </a:rPr>
                                                  <m:t>w</m:t>
                                                </m:r>
                                              </m:sub>
                                            </m:sSub>
                                            <m:r>
                                              <a:rPr lang="en-US" altLang="ja-JP" i="1" dirty="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w</m:t>
                                                </m:r>
                                              </m:sub>
                                            </m:sSub>
                                          </m:den>
                                        </m:f>
                                        <m:d>
                                          <m:dPr>
                                            <m:ctrlPr>
                                              <a:rPr lang="en-US" altLang="ja-JP" i="1">
                                                <a:latin typeface="Cambria Math" panose="02040503050406030204" pitchFamily="18" charset="0"/>
                                              </a:rPr>
                                            </m:ctrlPr>
                                          </m:dPr>
                                          <m:e>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b="0" i="1" smtClean="0">
                                                <a:latin typeface="Cambria Math" panose="02040503050406030204" pitchFamily="18" charset="0"/>
                                              </a:rPr>
                                              <m:t>h</m:t>
                                            </m:r>
                                          </m:e>
                                        </m:d>
                                      </m:e>
                                      <m:e>
                                        <m:r>
                                          <a:rPr lang="en-US" altLang="ja-JP" b="0" i="1" smtClean="0">
                                            <a:latin typeface="Cambria Math" panose="02040503050406030204" pitchFamily="18" charset="0"/>
                                          </a:rPr>
                                          <m:t>0</m:t>
                                        </m:r>
                                      </m:e>
                                      <m:e>
                                        <m:f>
                                          <m:fPr>
                                            <m:ctrlPr>
                                              <a:rPr lang="en-US" altLang="ja-JP" i="1">
                                                <a:latin typeface="Cambria Math" panose="02040503050406030204" pitchFamily="18" charset="0"/>
                                              </a:rPr>
                                            </m:ctrlPr>
                                          </m:fPr>
                                          <m:num>
                                            <m:r>
                                              <a:rPr lang="en-US" altLang="ja-JP" i="1">
                                                <a:latin typeface="Cambria Math" panose="02040503050406030204" pitchFamily="18" charset="0"/>
                                              </a:rPr>
                                              <m:t>𝑟</m:t>
                                            </m:r>
                                          </m:num>
                                          <m:den>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𝐼</m:t>
                                                </m:r>
                                              </m:e>
                                              <m:sub>
                                                <m:r>
                                                  <m:rPr>
                                                    <m:sty m:val="p"/>
                                                  </m:rPr>
                                                  <a:rPr lang="en-US" altLang="ja-JP" dirty="0">
                                                    <a:latin typeface="Cambria Math" panose="02040503050406030204" pitchFamily="18" charset="0"/>
                                                  </a:rPr>
                                                  <m:t>w</m:t>
                                                </m:r>
                                              </m:sub>
                                            </m:sSub>
                                            <m:r>
                                              <a:rPr lang="en-US" altLang="ja-JP" i="1" dirty="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m:rPr>
                                                    <m:sty m:val="p"/>
                                                  </m:rPr>
                                                  <a:rPr lang="en-US" altLang="ja-JP">
                                                    <a:latin typeface="Cambria Math" panose="02040503050406030204" pitchFamily="18" charset="0"/>
                                                  </a:rPr>
                                                  <m:t>w</m:t>
                                                </m:r>
                                              </m:sub>
                                            </m:sSub>
                                          </m:den>
                                        </m:f>
                                      </m:e>
                                    </m:mr>
                                  </m:m>
                                </m:e>
                              </m:d>
                            </m:e>
                          </m:eqArr>
                        </m:e>
                      </m:d>
                      <m:r>
                        <a:rPr lang="en-US" altLang="ja-JP" b="0" i="1" smtClean="0">
                          <a:latin typeface="Cambria Math" panose="02040503050406030204" pitchFamily="18" charset="0"/>
                        </a:rPr>
                        <m:t>⋅</m:t>
                      </m:r>
                      <m:r>
                        <a:rPr lang="en-US" altLang="ja-JP" b="1" i="1" smtClean="0">
                          <a:latin typeface="Cambria Math" panose="02040503050406030204" pitchFamily="18" charset="0"/>
                        </a:rPr>
                        <m:t>𝒖</m:t>
                      </m:r>
                    </m:oMath>
                  </m:oMathPara>
                </a14:m>
                <a:endParaRPr lang="ja-JP" altLang="en-US" b="1" dirty="0"/>
              </a:p>
            </p:txBody>
          </p:sp>
        </mc:Choice>
        <mc:Fallback xmlns="">
          <p:sp>
            <p:nvSpPr>
              <p:cNvPr id="5" name="正方形/長方形 4">
                <a:extLst>
                  <a:ext uri="{FF2B5EF4-FFF2-40B4-BE49-F238E27FC236}">
                    <a16:creationId xmlns:a16="http://schemas.microsoft.com/office/drawing/2014/main" id="{C8FFAC1C-7246-403E-8928-206047693A65}"/>
                  </a:ext>
                </a:extLst>
              </p:cNvPr>
              <p:cNvSpPr>
                <a:spLocks noRot="1" noChangeAspect="1" noMove="1" noResize="1" noEditPoints="1" noAdjustHandles="1" noChangeArrowheads="1" noChangeShapeType="1" noTextEdit="1"/>
              </p:cNvSpPr>
              <p:nvPr/>
            </p:nvSpPr>
            <p:spPr>
              <a:xfrm>
                <a:off x="548640" y="3557511"/>
                <a:ext cx="10732393" cy="2757037"/>
              </a:xfrm>
              <a:prstGeom prst="rect">
                <a:avLst/>
              </a:prstGeom>
              <a:blipFill>
                <a:blip r:embed="rId3"/>
                <a:stretch>
                  <a:fillRect/>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8930C02-9837-4122-8367-9D64DC2E04E4}"/>
              </a:ext>
            </a:extLst>
          </p:cNvPr>
          <p:cNvSpPr txBox="1"/>
          <p:nvPr/>
        </p:nvSpPr>
        <p:spPr>
          <a:xfrm>
            <a:off x="231945" y="887637"/>
            <a:ext cx="1338828" cy="369332"/>
          </a:xfrm>
          <a:prstGeom prst="rect">
            <a:avLst/>
          </a:prstGeom>
          <a:noFill/>
        </p:spPr>
        <p:txBody>
          <a:bodyPr wrap="none" rtlCol="0">
            <a:spAutoFit/>
          </a:bodyPr>
          <a:lstStyle/>
          <a:p>
            <a:r>
              <a:rPr lang="ja-JP" altLang="en-US" dirty="0"/>
              <a:t>線形モデル</a:t>
            </a:r>
            <a:endParaRPr kumimoji="1" lang="ja-JP" altLang="en-US" dirty="0"/>
          </a:p>
        </p:txBody>
      </p:sp>
      <p:sp>
        <p:nvSpPr>
          <p:cNvPr id="7" name="テキスト ボックス 6">
            <a:extLst>
              <a:ext uri="{FF2B5EF4-FFF2-40B4-BE49-F238E27FC236}">
                <a16:creationId xmlns:a16="http://schemas.microsoft.com/office/drawing/2014/main" id="{0E35E9F1-D29D-462D-8E4F-F3826A0D508A}"/>
              </a:ext>
            </a:extLst>
          </p:cNvPr>
          <p:cNvSpPr txBox="1"/>
          <p:nvPr/>
        </p:nvSpPr>
        <p:spPr>
          <a:xfrm>
            <a:off x="218564" y="3180328"/>
            <a:ext cx="1569660" cy="369332"/>
          </a:xfrm>
          <a:prstGeom prst="rect">
            <a:avLst/>
          </a:prstGeom>
          <a:noFill/>
        </p:spPr>
        <p:txBody>
          <a:bodyPr wrap="none" rtlCol="0">
            <a:spAutoFit/>
          </a:bodyPr>
          <a:lstStyle/>
          <a:p>
            <a:r>
              <a:rPr lang="ja-JP" altLang="en-US" dirty="0"/>
              <a:t>状態空間表現</a:t>
            </a:r>
            <a:endParaRPr kumimoji="1" lang="ja-JP" altLang="en-US" dirty="0"/>
          </a:p>
        </p:txBody>
      </p:sp>
    </p:spTree>
    <p:extLst>
      <p:ext uri="{BB962C8B-B14F-4D97-AF65-F5344CB8AC3E}">
        <p14:creationId xmlns:p14="http://schemas.microsoft.com/office/powerpoint/2010/main" val="1442031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91C137-D16E-465D-8D44-0BF6960941B4}"/>
              </a:ext>
            </a:extLst>
          </p:cNvPr>
          <p:cNvSpPr/>
          <p:nvPr/>
        </p:nvSpPr>
        <p:spPr>
          <a:xfrm>
            <a:off x="1522699" y="4147458"/>
            <a:ext cx="1140902" cy="11409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5" name="正方形/長方形 4">
            <a:extLst>
              <a:ext uri="{FF2B5EF4-FFF2-40B4-BE49-F238E27FC236}">
                <a16:creationId xmlns:a16="http://schemas.microsoft.com/office/drawing/2014/main" id="{0218A4DF-E7B6-4748-B472-AAC4F360966B}"/>
              </a:ext>
            </a:extLst>
          </p:cNvPr>
          <p:cNvSpPr/>
          <p:nvPr/>
        </p:nvSpPr>
        <p:spPr>
          <a:xfrm>
            <a:off x="2121091" y="1881552"/>
            <a:ext cx="1925274" cy="9185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777521A-1130-4A1A-AE62-E9D22BDDE041}"/>
              </a:ext>
            </a:extLst>
          </p:cNvPr>
          <p:cNvSpPr/>
          <p:nvPr/>
        </p:nvSpPr>
        <p:spPr>
          <a:xfrm rot="19983861">
            <a:off x="571765" y="2753611"/>
            <a:ext cx="2147585" cy="192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1" name="正方形/長方形 10">
            <a:extLst>
              <a:ext uri="{FF2B5EF4-FFF2-40B4-BE49-F238E27FC236}">
                <a16:creationId xmlns:a16="http://schemas.microsoft.com/office/drawing/2014/main" id="{8CBE663F-2F2F-4E28-99F5-CC72299CC370}"/>
              </a:ext>
            </a:extLst>
          </p:cNvPr>
          <p:cNvSpPr/>
          <p:nvPr/>
        </p:nvSpPr>
        <p:spPr>
          <a:xfrm rot="2690432">
            <a:off x="288489" y="3898513"/>
            <a:ext cx="2147585" cy="192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2" name="楕円 11">
            <a:extLst>
              <a:ext uri="{FF2B5EF4-FFF2-40B4-BE49-F238E27FC236}">
                <a16:creationId xmlns:a16="http://schemas.microsoft.com/office/drawing/2014/main" id="{BC0EFBA4-4D2E-4360-AEFD-DF2BEC70AA34}"/>
              </a:ext>
            </a:extLst>
          </p:cNvPr>
          <p:cNvSpPr/>
          <p:nvPr/>
        </p:nvSpPr>
        <p:spPr>
          <a:xfrm>
            <a:off x="2380361" y="2213914"/>
            <a:ext cx="318782" cy="3187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3" name="楕円 12">
            <a:extLst>
              <a:ext uri="{FF2B5EF4-FFF2-40B4-BE49-F238E27FC236}">
                <a16:creationId xmlns:a16="http://schemas.microsoft.com/office/drawing/2014/main" id="{A995A1C6-50F4-472A-9D49-ACB8199F9ED7}"/>
              </a:ext>
            </a:extLst>
          </p:cNvPr>
          <p:cNvSpPr/>
          <p:nvPr/>
        </p:nvSpPr>
        <p:spPr>
          <a:xfrm>
            <a:off x="522929" y="3138956"/>
            <a:ext cx="318782" cy="3187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4" name="楕円 13">
            <a:extLst>
              <a:ext uri="{FF2B5EF4-FFF2-40B4-BE49-F238E27FC236}">
                <a16:creationId xmlns:a16="http://schemas.microsoft.com/office/drawing/2014/main" id="{B79501AC-4165-4CD4-B122-4121F0AAE6E9}"/>
              </a:ext>
            </a:extLst>
          </p:cNvPr>
          <p:cNvSpPr/>
          <p:nvPr/>
        </p:nvSpPr>
        <p:spPr>
          <a:xfrm>
            <a:off x="1901601" y="4555722"/>
            <a:ext cx="318782" cy="3187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B7FB74F2-37C2-44EE-AFD2-E3DEB1407F7B}"/>
                  </a:ext>
                </a:extLst>
              </p:cNvPr>
              <p:cNvSpPr txBox="1"/>
              <p:nvPr/>
            </p:nvSpPr>
            <p:spPr>
              <a:xfrm>
                <a:off x="3622872" y="2181343"/>
                <a:ext cx="4968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2"/>
                              </a:solidFill>
                              <a:latin typeface="Cambria Math" panose="02040503050406030204" pitchFamily="18" charset="0"/>
                            </a:rPr>
                          </m:ctrlPr>
                        </m:sSubPr>
                        <m:e>
                          <m:r>
                            <a:rPr kumimoji="1" lang="en-US" altLang="ja-JP" b="0" i="1" smtClean="0">
                              <a:solidFill>
                                <a:schemeClr val="accent2"/>
                              </a:solidFill>
                              <a:latin typeface="Cambria Math" panose="02040503050406030204" pitchFamily="18" charset="0"/>
                            </a:rPr>
                            <m:t>𝑢</m:t>
                          </m:r>
                        </m:e>
                        <m:sub>
                          <m:r>
                            <m:rPr>
                              <m:sty m:val="p"/>
                            </m:rPr>
                            <a:rPr kumimoji="1" lang="en-US" altLang="ja-JP" b="0" i="0" smtClean="0">
                              <a:solidFill>
                                <a:schemeClr val="accent2"/>
                              </a:solidFill>
                              <a:latin typeface="Cambria Math" panose="02040503050406030204" pitchFamily="18" charset="0"/>
                            </a:rPr>
                            <m:t>x</m:t>
                          </m:r>
                        </m:sub>
                      </m:sSub>
                    </m:oMath>
                  </m:oMathPara>
                </a14:m>
                <a:endParaRPr kumimoji="1" lang="ja-JP" altLang="en-US" dirty="0">
                  <a:solidFill>
                    <a:schemeClr val="accent2"/>
                  </a:solidFill>
                </a:endParaRPr>
              </a:p>
            </p:txBody>
          </p:sp>
        </mc:Choice>
        <mc:Fallback xmlns="">
          <p:sp>
            <p:nvSpPr>
              <p:cNvPr id="29" name="テキスト ボックス 28">
                <a:extLst>
                  <a:ext uri="{FF2B5EF4-FFF2-40B4-BE49-F238E27FC236}">
                    <a16:creationId xmlns:a16="http://schemas.microsoft.com/office/drawing/2014/main" id="{B7FB74F2-37C2-44EE-AFD2-E3DEB1407F7B}"/>
                  </a:ext>
                </a:extLst>
              </p:cNvPr>
              <p:cNvSpPr txBox="1">
                <a:spLocks noRot="1" noChangeAspect="1" noMove="1" noResize="1" noEditPoints="1" noAdjustHandles="1" noChangeArrowheads="1" noChangeShapeType="1" noTextEdit="1"/>
              </p:cNvSpPr>
              <p:nvPr/>
            </p:nvSpPr>
            <p:spPr>
              <a:xfrm>
                <a:off x="3622872" y="2181343"/>
                <a:ext cx="496867" cy="36933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0300A399-C134-4CD4-A94B-EE666FAC3A4D}"/>
                  </a:ext>
                </a:extLst>
              </p:cNvPr>
              <p:cNvSpPr txBox="1"/>
              <p:nvPr/>
            </p:nvSpPr>
            <p:spPr>
              <a:xfrm>
                <a:off x="2811982" y="1315726"/>
                <a:ext cx="490775" cy="394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2"/>
                              </a:solidFill>
                              <a:latin typeface="Cambria Math" panose="02040503050406030204" pitchFamily="18" charset="0"/>
                            </a:rPr>
                          </m:ctrlPr>
                        </m:sSubPr>
                        <m:e>
                          <m:r>
                            <a:rPr kumimoji="1" lang="en-US" altLang="ja-JP" b="0" i="1" smtClean="0">
                              <a:solidFill>
                                <a:schemeClr val="accent2"/>
                              </a:solidFill>
                              <a:latin typeface="Cambria Math" panose="02040503050406030204" pitchFamily="18" charset="0"/>
                            </a:rPr>
                            <m:t>𝑢</m:t>
                          </m:r>
                        </m:e>
                        <m:sub>
                          <m:r>
                            <m:rPr>
                              <m:sty m:val="p"/>
                            </m:rPr>
                            <a:rPr kumimoji="1" lang="en-US" altLang="ja-JP" b="0" i="0" smtClean="0">
                              <a:solidFill>
                                <a:schemeClr val="accent2"/>
                              </a:solidFill>
                              <a:latin typeface="Cambria Math" panose="02040503050406030204" pitchFamily="18" charset="0"/>
                            </a:rPr>
                            <m:t>y</m:t>
                          </m:r>
                        </m:sub>
                      </m:sSub>
                    </m:oMath>
                  </m:oMathPara>
                </a14:m>
                <a:endParaRPr kumimoji="1" lang="ja-JP" altLang="en-US" dirty="0">
                  <a:solidFill>
                    <a:schemeClr val="accent2"/>
                  </a:solidFill>
                </a:endParaRPr>
              </a:p>
            </p:txBody>
          </p:sp>
        </mc:Choice>
        <mc:Fallback xmlns="">
          <p:sp>
            <p:nvSpPr>
              <p:cNvPr id="30" name="テキスト ボックス 29">
                <a:extLst>
                  <a:ext uri="{FF2B5EF4-FFF2-40B4-BE49-F238E27FC236}">
                    <a16:creationId xmlns:a16="http://schemas.microsoft.com/office/drawing/2014/main" id="{0300A399-C134-4CD4-A94B-EE666FAC3A4D}"/>
                  </a:ext>
                </a:extLst>
              </p:cNvPr>
              <p:cNvSpPr txBox="1">
                <a:spLocks noRot="1" noChangeAspect="1" noMove="1" noResize="1" noEditPoints="1" noAdjustHandles="1" noChangeArrowheads="1" noChangeShapeType="1" noTextEdit="1"/>
              </p:cNvSpPr>
              <p:nvPr/>
            </p:nvSpPr>
            <p:spPr>
              <a:xfrm>
                <a:off x="2811982" y="1315726"/>
                <a:ext cx="490775" cy="394852"/>
              </a:xfrm>
              <a:prstGeom prst="rect">
                <a:avLst/>
              </a:prstGeom>
              <a:blipFill>
                <a:blip r:embed="rId3"/>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B3C71F8-D1C9-4ECD-A8B0-220036BEAF01}"/>
                  </a:ext>
                </a:extLst>
              </p:cNvPr>
              <p:cNvSpPr txBox="1"/>
              <p:nvPr/>
            </p:nvSpPr>
            <p:spPr>
              <a:xfrm>
                <a:off x="830090" y="4538038"/>
                <a:ext cx="6590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m:rPr>
                              <m:sty m:val="p"/>
                            </m:rPr>
                            <a:rPr kumimoji="1" lang="en-US" altLang="ja-JP" b="0" i="0" smtClean="0">
                              <a:latin typeface="Cambria Math" panose="02040503050406030204" pitchFamily="18" charset="0"/>
                            </a:rPr>
                            <m:t>x</m:t>
                          </m:r>
                        </m:sub>
                      </m:sSub>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EB3C71F8-D1C9-4ECD-A8B0-220036BEAF01}"/>
                  </a:ext>
                </a:extLst>
              </p:cNvPr>
              <p:cNvSpPr txBox="1">
                <a:spLocks noRot="1" noChangeAspect="1" noMove="1" noResize="1" noEditPoints="1" noAdjustHandles="1" noChangeArrowheads="1" noChangeShapeType="1" noTextEdit="1"/>
              </p:cNvSpPr>
              <p:nvPr/>
            </p:nvSpPr>
            <p:spPr>
              <a:xfrm>
                <a:off x="830090" y="4538038"/>
                <a:ext cx="659091"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3E90B690-B91B-4F1A-AA5F-3F49AB4595A0}"/>
                  </a:ext>
                </a:extLst>
              </p:cNvPr>
              <p:cNvSpPr txBox="1"/>
              <p:nvPr/>
            </p:nvSpPr>
            <p:spPr>
              <a:xfrm>
                <a:off x="1980784" y="5245206"/>
                <a:ext cx="663900" cy="394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m:rPr>
                              <m:sty m:val="p"/>
                            </m:rPr>
                            <a:rPr kumimoji="1" lang="en-US" altLang="ja-JP" b="0" i="0" smtClean="0">
                              <a:latin typeface="Cambria Math" panose="02040503050406030204" pitchFamily="18" charset="0"/>
                            </a:rPr>
                            <m:t>y</m:t>
                          </m:r>
                        </m:sub>
                      </m:sSub>
                    </m:oMath>
                  </m:oMathPara>
                </a14:m>
                <a:endParaRPr kumimoji="1" lang="ja-JP" altLang="en-US" dirty="0"/>
              </a:p>
            </p:txBody>
          </p:sp>
        </mc:Choice>
        <mc:Fallback xmlns="">
          <p:sp>
            <p:nvSpPr>
              <p:cNvPr id="33" name="テキスト ボックス 32">
                <a:extLst>
                  <a:ext uri="{FF2B5EF4-FFF2-40B4-BE49-F238E27FC236}">
                    <a16:creationId xmlns:a16="http://schemas.microsoft.com/office/drawing/2014/main" id="{3E90B690-B91B-4F1A-AA5F-3F49AB4595A0}"/>
                  </a:ext>
                </a:extLst>
              </p:cNvPr>
              <p:cNvSpPr txBox="1">
                <a:spLocks noRot="1" noChangeAspect="1" noMove="1" noResize="1" noEditPoints="1" noAdjustHandles="1" noChangeArrowheads="1" noChangeShapeType="1" noTextEdit="1"/>
              </p:cNvSpPr>
              <p:nvPr/>
            </p:nvSpPr>
            <p:spPr>
              <a:xfrm>
                <a:off x="1980784" y="5245206"/>
                <a:ext cx="663900" cy="394852"/>
              </a:xfrm>
              <a:prstGeom prst="rect">
                <a:avLst/>
              </a:prstGeom>
              <a:blipFill>
                <a:blip r:embed="rId5"/>
                <a:stretch>
                  <a:fillRect b="-4615"/>
                </a:stretch>
              </a:blipFill>
            </p:spPr>
            <p:txBody>
              <a:bodyPr/>
              <a:lstStyle/>
              <a:p>
                <a:r>
                  <a:rPr lang="ja-JP" altLang="en-US">
                    <a:noFill/>
                  </a:rPr>
                  <a:t> </a:t>
                </a:r>
              </a:p>
            </p:txBody>
          </p:sp>
        </mc:Fallback>
      </mc:AlternateContent>
      <p:sp>
        <p:nvSpPr>
          <p:cNvPr id="34" name="矢印: 環状 33">
            <a:extLst>
              <a:ext uri="{FF2B5EF4-FFF2-40B4-BE49-F238E27FC236}">
                <a16:creationId xmlns:a16="http://schemas.microsoft.com/office/drawing/2014/main" id="{718BE3B0-DF8F-4D0C-B97B-30609361E59B}"/>
              </a:ext>
            </a:extLst>
          </p:cNvPr>
          <p:cNvSpPr/>
          <p:nvPr/>
        </p:nvSpPr>
        <p:spPr>
          <a:xfrm>
            <a:off x="1613584" y="4244292"/>
            <a:ext cx="930258" cy="930258"/>
          </a:xfrm>
          <a:prstGeom prst="circularArrow">
            <a:avLst>
              <a:gd name="adj1" fmla="val 3077"/>
              <a:gd name="adj2" fmla="val 1809365"/>
              <a:gd name="adj3" fmla="val 7474763"/>
              <a:gd name="adj4" fmla="val 12165514"/>
              <a:gd name="adj5" fmla="val 7104"/>
            </a:avLst>
          </a:prstGeom>
          <a:solidFill>
            <a:schemeClr val="accent2"/>
          </a:solidFill>
          <a:ln w="44450">
            <a:no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schemeClr val="tx1"/>
              </a:solidFill>
            </a:endParaRPr>
          </a:p>
        </p:txBody>
      </p:sp>
      <p:sp>
        <p:nvSpPr>
          <p:cNvPr id="35" name="矢印: 環状 34">
            <a:extLst>
              <a:ext uri="{FF2B5EF4-FFF2-40B4-BE49-F238E27FC236}">
                <a16:creationId xmlns:a16="http://schemas.microsoft.com/office/drawing/2014/main" id="{55847881-8899-4B76-B9D3-E3F2AE1EC3FF}"/>
              </a:ext>
            </a:extLst>
          </p:cNvPr>
          <p:cNvSpPr/>
          <p:nvPr/>
        </p:nvSpPr>
        <p:spPr>
          <a:xfrm flipH="1">
            <a:off x="2696623" y="2052691"/>
            <a:ext cx="639233" cy="639233"/>
          </a:xfrm>
          <a:prstGeom prst="circularArrow">
            <a:avLst>
              <a:gd name="adj1" fmla="val 3684"/>
              <a:gd name="adj2" fmla="val 1142319"/>
              <a:gd name="adj3" fmla="val 5720308"/>
              <a:gd name="adj4" fmla="val 12587237"/>
              <a:gd name="adj5" fmla="val 5400"/>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A3A66E5-F412-41C6-AF9B-2C249A4FBD06}"/>
                  </a:ext>
                </a:extLst>
              </p:cNvPr>
              <p:cNvSpPr txBox="1"/>
              <p:nvPr/>
            </p:nvSpPr>
            <p:spPr>
              <a:xfrm>
                <a:off x="3162795" y="2491184"/>
                <a:ext cx="497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2"/>
                              </a:solidFill>
                              <a:latin typeface="Cambria Math" panose="02040503050406030204" pitchFamily="18" charset="0"/>
                            </a:rPr>
                          </m:ctrlPr>
                        </m:sSubPr>
                        <m:e>
                          <m:r>
                            <a:rPr kumimoji="1" lang="en-US" altLang="ja-JP" b="0" i="1" smtClean="0">
                              <a:solidFill>
                                <a:schemeClr val="accent2"/>
                              </a:solidFill>
                              <a:latin typeface="Cambria Math" panose="02040503050406030204" pitchFamily="18" charset="0"/>
                            </a:rPr>
                            <m:t>𝑢</m:t>
                          </m:r>
                        </m:e>
                        <m:sub>
                          <m:r>
                            <m:rPr>
                              <m:sty m:val="p"/>
                            </m:rPr>
                            <a:rPr kumimoji="1" lang="en-US" altLang="ja-JP" b="0" i="0" smtClean="0">
                              <a:solidFill>
                                <a:schemeClr val="accent2"/>
                              </a:solidFill>
                              <a:latin typeface="Cambria Math" panose="02040503050406030204" pitchFamily="18" charset="0"/>
                            </a:rPr>
                            <m:t>θ</m:t>
                          </m:r>
                        </m:sub>
                      </m:sSub>
                    </m:oMath>
                  </m:oMathPara>
                </a14:m>
                <a:endParaRPr kumimoji="1" lang="ja-JP" altLang="en-US" dirty="0">
                  <a:solidFill>
                    <a:schemeClr val="accent2"/>
                  </a:solidFill>
                </a:endParaRPr>
              </a:p>
            </p:txBody>
          </p:sp>
        </mc:Choice>
        <mc:Fallback xmlns="">
          <p:sp>
            <p:nvSpPr>
              <p:cNvPr id="37" name="テキスト ボックス 36">
                <a:extLst>
                  <a:ext uri="{FF2B5EF4-FFF2-40B4-BE49-F238E27FC236}">
                    <a16:creationId xmlns:a16="http://schemas.microsoft.com/office/drawing/2014/main" id="{6A3A66E5-F412-41C6-AF9B-2C249A4FBD06}"/>
                  </a:ext>
                </a:extLst>
              </p:cNvPr>
              <p:cNvSpPr txBox="1">
                <a:spLocks noRot="1" noChangeAspect="1" noMove="1" noResize="1" noEditPoints="1" noAdjustHandles="1" noChangeArrowheads="1" noChangeShapeType="1" noTextEdit="1"/>
              </p:cNvSpPr>
              <p:nvPr/>
            </p:nvSpPr>
            <p:spPr>
              <a:xfrm>
                <a:off x="3162795" y="2491184"/>
                <a:ext cx="497187" cy="369332"/>
              </a:xfrm>
              <a:prstGeom prst="rect">
                <a:avLst/>
              </a:prstGeom>
              <a:blipFill>
                <a:blip r:embed="rId6"/>
                <a:stretch>
                  <a:fillRect b="-16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644BC73D-9518-42A2-9111-86EDE50294DA}"/>
              </a:ext>
            </a:extLst>
          </p:cNvPr>
          <p:cNvSpPr txBox="1"/>
          <p:nvPr/>
        </p:nvSpPr>
        <p:spPr>
          <a:xfrm>
            <a:off x="858276" y="4967706"/>
            <a:ext cx="816249" cy="923330"/>
          </a:xfrm>
          <a:prstGeom prst="rect">
            <a:avLst/>
          </a:prstGeom>
          <a:noFill/>
        </p:spPr>
        <p:txBody>
          <a:bodyPr wrap="none" rtlCol="0">
            <a:spAutoFit/>
          </a:bodyPr>
          <a:lstStyle/>
          <a:p>
            <a:r>
              <a:rPr lang="ja-JP" altLang="en-US" dirty="0"/>
              <a:t>車輪</a:t>
            </a:r>
            <a:endParaRPr kumimoji="1" lang="en-US" altLang="ja-JP" dirty="0"/>
          </a:p>
          <a:p>
            <a:r>
              <a:rPr kumimoji="1" lang="en-US" altLang="ja-JP" dirty="0"/>
              <a:t>wheel</a:t>
            </a:r>
          </a:p>
          <a:p>
            <a:r>
              <a:rPr lang="en-US" altLang="ja-JP" dirty="0"/>
              <a:t>1kg</a:t>
            </a:r>
            <a:endParaRPr kumimoji="1" lang="ja-JP" altLang="en-US" dirty="0"/>
          </a:p>
        </p:txBody>
      </p:sp>
      <p:sp>
        <p:nvSpPr>
          <p:cNvPr id="41" name="テキスト ボックス 40">
            <a:extLst>
              <a:ext uri="{FF2B5EF4-FFF2-40B4-BE49-F238E27FC236}">
                <a16:creationId xmlns:a16="http://schemas.microsoft.com/office/drawing/2014/main" id="{FE6F9111-8162-49A3-AD6E-F57299192B68}"/>
              </a:ext>
            </a:extLst>
          </p:cNvPr>
          <p:cNvSpPr txBox="1"/>
          <p:nvPr/>
        </p:nvSpPr>
        <p:spPr>
          <a:xfrm>
            <a:off x="920064" y="2168226"/>
            <a:ext cx="800219" cy="646331"/>
          </a:xfrm>
          <a:prstGeom prst="rect">
            <a:avLst/>
          </a:prstGeom>
          <a:noFill/>
        </p:spPr>
        <p:txBody>
          <a:bodyPr wrap="none" rtlCol="0">
            <a:spAutoFit/>
          </a:bodyPr>
          <a:lstStyle/>
          <a:p>
            <a:pPr algn="ctr"/>
            <a:r>
              <a:rPr kumimoji="1" lang="en-US" altLang="ja-JP" dirty="0"/>
              <a:t>upper</a:t>
            </a:r>
            <a:br>
              <a:rPr kumimoji="1" lang="en-US" altLang="ja-JP" dirty="0"/>
            </a:br>
            <a:r>
              <a:rPr kumimoji="1" lang="en-US" altLang="ja-JP" dirty="0"/>
              <a:t>leg</a:t>
            </a:r>
            <a:endParaRPr kumimoji="1" lang="ja-JP" altLang="en-US" dirty="0"/>
          </a:p>
        </p:txBody>
      </p:sp>
      <p:sp>
        <p:nvSpPr>
          <p:cNvPr id="42" name="テキスト ボックス 41">
            <a:extLst>
              <a:ext uri="{FF2B5EF4-FFF2-40B4-BE49-F238E27FC236}">
                <a16:creationId xmlns:a16="http://schemas.microsoft.com/office/drawing/2014/main" id="{70FB3CD3-843B-4997-8A47-896FDA499719}"/>
              </a:ext>
            </a:extLst>
          </p:cNvPr>
          <p:cNvSpPr txBox="1"/>
          <p:nvPr/>
        </p:nvSpPr>
        <p:spPr>
          <a:xfrm>
            <a:off x="1189015" y="3335191"/>
            <a:ext cx="766557" cy="646331"/>
          </a:xfrm>
          <a:prstGeom prst="rect">
            <a:avLst/>
          </a:prstGeom>
          <a:noFill/>
        </p:spPr>
        <p:txBody>
          <a:bodyPr wrap="none" rtlCol="0">
            <a:spAutoFit/>
          </a:bodyPr>
          <a:lstStyle/>
          <a:p>
            <a:pPr algn="ctr"/>
            <a:r>
              <a:rPr lang="en-US" altLang="ja-JP" dirty="0"/>
              <a:t>l</a:t>
            </a:r>
            <a:r>
              <a:rPr kumimoji="1" lang="en-US" altLang="ja-JP" dirty="0"/>
              <a:t>ower</a:t>
            </a:r>
            <a:br>
              <a:rPr kumimoji="1" lang="en-US" altLang="ja-JP" dirty="0"/>
            </a:br>
            <a:r>
              <a:rPr kumimoji="1" lang="en-US" altLang="ja-JP" dirty="0"/>
              <a:t>leg</a:t>
            </a:r>
            <a:endParaRPr kumimoji="1" lang="ja-JP" altLang="en-US" dirty="0"/>
          </a:p>
        </p:txBody>
      </p:sp>
      <p:cxnSp>
        <p:nvCxnSpPr>
          <p:cNvPr id="3" name="直線矢印コネクタ 2">
            <a:extLst>
              <a:ext uri="{FF2B5EF4-FFF2-40B4-BE49-F238E27FC236}">
                <a16:creationId xmlns:a16="http://schemas.microsoft.com/office/drawing/2014/main" id="{4F756A80-BE4A-4BD9-9736-F207D8557C28}"/>
              </a:ext>
            </a:extLst>
          </p:cNvPr>
          <p:cNvCxnSpPr>
            <a:cxnSpLocks/>
          </p:cNvCxnSpPr>
          <p:nvPr/>
        </p:nvCxnSpPr>
        <p:spPr>
          <a:xfrm flipV="1">
            <a:off x="2346445" y="2800148"/>
            <a:ext cx="535259" cy="1276814"/>
          </a:xfrm>
          <a:prstGeom prst="straightConnector1">
            <a:avLst/>
          </a:prstGeom>
          <a:ln w="4762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EF3D5AC3-C867-4315-8CB9-B9ADE06DBA4B}"/>
              </a:ext>
            </a:extLst>
          </p:cNvPr>
          <p:cNvCxnSpPr>
            <a:cxnSpLocks/>
          </p:cNvCxnSpPr>
          <p:nvPr/>
        </p:nvCxnSpPr>
        <p:spPr>
          <a:xfrm>
            <a:off x="3045674" y="2384126"/>
            <a:ext cx="613893" cy="0"/>
          </a:xfrm>
          <a:prstGeom prst="straightConnector1">
            <a:avLst/>
          </a:prstGeom>
          <a:ln w="4445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63C7FA7C-8932-4906-B052-492FA5BE653D}"/>
              </a:ext>
            </a:extLst>
          </p:cNvPr>
          <p:cNvCxnSpPr>
            <a:cxnSpLocks/>
          </p:cNvCxnSpPr>
          <p:nvPr/>
        </p:nvCxnSpPr>
        <p:spPr>
          <a:xfrm flipV="1">
            <a:off x="3052400" y="1650945"/>
            <a:ext cx="0" cy="724595"/>
          </a:xfrm>
          <a:prstGeom prst="straightConnector1">
            <a:avLst/>
          </a:prstGeom>
          <a:ln w="4445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334E1A71-FFD3-4267-83DC-5531AE51D35C}"/>
              </a:ext>
            </a:extLst>
          </p:cNvPr>
          <p:cNvCxnSpPr>
            <a:cxnSpLocks/>
          </p:cNvCxnSpPr>
          <p:nvPr/>
        </p:nvCxnSpPr>
        <p:spPr>
          <a:xfrm flipH="1">
            <a:off x="1474451" y="4706616"/>
            <a:ext cx="588136" cy="0"/>
          </a:xfrm>
          <a:prstGeom prst="straightConnector1">
            <a:avLst/>
          </a:prstGeom>
          <a:ln w="4445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116B8207-4FEF-4BF5-834B-FC8CCC085CAF}"/>
              </a:ext>
            </a:extLst>
          </p:cNvPr>
          <p:cNvCxnSpPr>
            <a:cxnSpLocks/>
          </p:cNvCxnSpPr>
          <p:nvPr/>
        </p:nvCxnSpPr>
        <p:spPr>
          <a:xfrm>
            <a:off x="2066879" y="4715202"/>
            <a:ext cx="0" cy="807077"/>
          </a:xfrm>
          <a:prstGeom prst="straightConnector1">
            <a:avLst/>
          </a:prstGeom>
          <a:ln w="4445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5938916-AB72-46FE-AD3F-095CEF5D31E4}"/>
                  </a:ext>
                </a:extLst>
              </p:cNvPr>
              <p:cNvSpPr txBox="1"/>
              <p:nvPr/>
            </p:nvSpPr>
            <p:spPr>
              <a:xfrm>
                <a:off x="4494145" y="586621"/>
                <a:ext cx="7571303" cy="5749010"/>
              </a:xfrm>
              <a:prstGeom prst="rect">
                <a:avLst/>
              </a:prstGeom>
              <a:noFill/>
            </p:spPr>
            <p:txBody>
              <a:bodyPr wrap="none" rtlCol="0">
                <a:spAutoFit/>
              </a:bodyPr>
              <a:lstStyle/>
              <a:p>
                <a:r>
                  <a:rPr lang="ja-JP" altLang="en-US" dirty="0">
                    <a:latin typeface="Cambria Math" panose="02040503050406030204" pitchFamily="18" charset="0"/>
                  </a:rPr>
                  <a:t>制御入力に際限がないとシミュレータに数値的な問題が生じ</a:t>
                </a:r>
                <a:endParaRPr lang="en-US" altLang="ja-JP" dirty="0">
                  <a:latin typeface="Cambria Math" panose="02040503050406030204" pitchFamily="18" charset="0"/>
                </a:endParaRPr>
              </a:p>
              <a:p>
                <a:r>
                  <a:rPr kumimoji="1" lang="ja-JP" altLang="en-US" b="0" dirty="0">
                    <a:latin typeface="Cambria Math" panose="02040503050406030204" pitchFamily="18" charset="0"/>
                  </a:rPr>
                  <a:t>ゲーム性も損なわれるのでモータトルクとパワーに上限を定める．</a:t>
                </a:r>
                <a:endParaRPr kumimoji="1" lang="en-US" altLang="ja-JP" b="0" dirty="0">
                  <a:latin typeface="Cambria Math" panose="02040503050406030204" pitchFamily="18" charset="0"/>
                </a:endParaRPr>
              </a:p>
              <a:p>
                <a:endParaRPr kumimoji="1" lang="en-US" altLang="ja-JP" b="0" dirty="0">
                  <a:latin typeface="Cambria Math" panose="02040503050406030204" pitchFamily="18" charset="0"/>
                </a:endParaRPr>
              </a:p>
              <a:p>
                <a14:m>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oMath>
                </a14:m>
                <a:r>
                  <a:rPr lang="ja-JP" altLang="en-US" dirty="0">
                    <a:latin typeface="+mj-lt"/>
                  </a:rPr>
                  <a:t>の</a:t>
                </a:r>
                <a:r>
                  <a:rPr kumimoji="1" lang="ja-JP" altLang="en-US" b="0" dirty="0">
                    <a:latin typeface="Cambria Math" panose="02040503050406030204" pitchFamily="18" charset="0"/>
                  </a:rPr>
                  <a:t>座標にある</a:t>
                </a:r>
                <a:r>
                  <a:rPr lang="ja-JP" altLang="en-US" dirty="0">
                    <a:latin typeface="Cambria Math" panose="02040503050406030204" pitchFamily="18" charset="0"/>
                  </a:rPr>
                  <a:t>モータ</a:t>
                </a:r>
                <a:r>
                  <a:rPr kumimoji="1" lang="ja-JP" altLang="en-US" b="0" dirty="0">
                    <a:latin typeface="Cambria Math" panose="02040503050406030204" pitchFamily="18" charset="0"/>
                  </a:rPr>
                  <a:t>に発生するトルクは</a:t>
                </a:r>
                <a:endParaRPr kumimoji="1" lang="en-US" altLang="ja-JP"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𝜃</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𝑏</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Sub>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𝑏</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𝑗</m:t>
                              </m:r>
                            </m:sub>
                          </m:sSub>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𝑥</m:t>
                          </m:r>
                        </m:sub>
                      </m:sSub>
                    </m:oMath>
                  </m:oMathPara>
                </a14:m>
                <a:endParaRPr kumimoji="1" lang="en-US" altLang="ja-JP" dirty="0"/>
              </a:p>
              <a:p>
                <a:r>
                  <a:rPr kumimoji="1" lang="ja-JP" altLang="en-US" dirty="0"/>
                  <a:t>トルクの上限が</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𝜏</m:t>
                        </m:r>
                      </m:e>
                      <m:sub>
                        <m:r>
                          <m:rPr>
                            <m:sty m:val="p"/>
                          </m:rPr>
                          <a:rPr kumimoji="1" lang="en-US" altLang="ja-JP" b="0" i="0" smtClean="0">
                            <a:latin typeface="Cambria Math" panose="02040503050406030204" pitchFamily="18" charset="0"/>
                          </a:rPr>
                          <m:t>max</m:t>
                        </m:r>
                      </m:sub>
                    </m:sSub>
                  </m:oMath>
                </a14:m>
                <a:r>
                  <a:rPr kumimoji="1" lang="ja-JP" altLang="en-US" dirty="0"/>
                  <a:t>だとすれば</a:t>
                </a:r>
                <a:endParaRPr lang="en-US" altLang="ja-JP" dirty="0"/>
              </a:p>
              <a:p>
                <a:pPr/>
                <a14:m>
                  <m:oMathPara xmlns:m="http://schemas.openxmlformats.org/officeDocument/2006/math">
                    <m:oMathParaPr>
                      <m:jc m:val="centerGroup"/>
                    </m:oMathParaPr>
                    <m:oMath xmlns:m="http://schemas.openxmlformats.org/officeDocument/2006/math">
                      <m:d>
                        <m:dPr>
                          <m:begChr m:val="|"/>
                          <m:endChr m:val="|"/>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𝜃</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𝑏</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𝑗</m:t>
                                  </m:r>
                                </m:sub>
                              </m:sSub>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𝑦</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𝑏</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𝑗</m:t>
                                  </m:r>
                                </m:sub>
                              </m:sSub>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𝑥</m:t>
                              </m:r>
                            </m:sub>
                          </m:sSub>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𝜏</m:t>
                          </m:r>
                        </m:e>
                        <m:sub>
                          <m:r>
                            <m:rPr>
                              <m:sty m:val="p"/>
                            </m:rPr>
                            <a:rPr lang="en-US" altLang="ja-JP" b="0" i="0" smtClean="0">
                              <a:latin typeface="Cambria Math" panose="02040503050406030204" pitchFamily="18" charset="0"/>
                            </a:rPr>
                            <m:t>max</m:t>
                          </m:r>
                        </m:sub>
                      </m:sSub>
                    </m:oMath>
                  </m:oMathPara>
                </a14:m>
                <a:endParaRPr kumimoji="1" lang="en-US" altLang="ja-JP" dirty="0"/>
              </a:p>
              <a:p>
                <a:r>
                  <a:rPr lang="ja-JP" altLang="en-US" dirty="0"/>
                  <a:t>を満たすように制御</a:t>
                </a:r>
                <a:r>
                  <a:rPr lang="ja-JP" altLang="en-US" b="0" i="0" dirty="0">
                    <a:latin typeface="+mj-lt"/>
                  </a:rPr>
                  <a:t>入力</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𝑥</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𝑦</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𝜃</m:t>
                        </m:r>
                      </m:sub>
                    </m:sSub>
                  </m:oMath>
                </a14:m>
                <a:r>
                  <a:rPr kumimoji="1" lang="ja-JP" altLang="en-US" dirty="0"/>
                  <a:t>を決めなければならない</a:t>
                </a:r>
                <a:endParaRPr kumimoji="1" lang="en-US" altLang="ja-JP" dirty="0"/>
              </a:p>
              <a:p>
                <a:endParaRPr kumimoji="1" lang="en-US" altLang="ja-JP" dirty="0"/>
              </a:p>
              <a:p>
                <a:r>
                  <a:rPr lang="ja-JP" altLang="en-US" dirty="0"/>
                  <a:t>トルク</a:t>
                </a:r>
                <a:r>
                  <a:rPr lang="ja-JP" altLang="en-US" i="0" dirty="0">
                    <a:latin typeface="+mj-lt"/>
                  </a:rPr>
                  <a:t>上限を超えるような</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𝑥</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𝑦</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𝜃</m:t>
                        </m:r>
                      </m:sub>
                    </m:sSub>
                  </m:oMath>
                </a14:m>
                <a:r>
                  <a:rPr kumimoji="1" lang="ja-JP" altLang="en-US" dirty="0"/>
                  <a:t>が指定された場合に</a:t>
                </a:r>
                <a:endParaRPr kumimoji="1" lang="en-US" altLang="ja-JP" dirty="0"/>
              </a:p>
              <a:p>
                <a:r>
                  <a:rPr kumimoji="1" lang="ja-JP" altLang="en-US" dirty="0"/>
                  <a:t>ゲームオーバーにするのはシビアすぎるので，</a:t>
                </a:r>
                <a:br>
                  <a:rPr kumimoji="1" lang="en-US" altLang="ja-JP" dirty="0"/>
                </a:br>
                <a:r>
                  <a:rPr kumimoji="1" lang="ja-JP" altLang="en-US" dirty="0"/>
                  <a:t>上限内のトルクで実現可能な範囲にこれらをクリップしてやることが</a:t>
                </a:r>
                <a:endParaRPr kumimoji="1" lang="en-US" altLang="ja-JP" dirty="0"/>
              </a:p>
              <a:p>
                <a:r>
                  <a:rPr kumimoji="1" lang="ja-JP" altLang="en-US" dirty="0"/>
                  <a:t>望ましいが，これは面倒（二次計画が必要）なので</a:t>
                </a:r>
                <a:endParaRPr kumimoji="1" lang="en-US" altLang="ja-JP" dirty="0"/>
              </a:p>
              <a:p>
                <a:r>
                  <a:rPr kumimoji="1" lang="ja-JP" altLang="en-US" dirty="0"/>
                  <a:t>ここでは簡単化のために近似的な処理をする．</a:t>
                </a:r>
                <a:endParaRPr kumimoji="1" lang="en-US" altLang="ja-JP" dirty="0"/>
              </a:p>
              <a:p>
                <a:endParaRPr lang="en-US" altLang="ja-JP" dirty="0"/>
              </a:p>
              <a:p>
                <a:r>
                  <a:rPr lang="ja-JP" altLang="en-US" dirty="0"/>
                  <a:t>すなわち，制御入力の実現に必要なトルクが</a:t>
                </a:r>
                <a14:m>
                  <m:oMath xmlns:m="http://schemas.openxmlformats.org/officeDocument/2006/math">
                    <m:r>
                      <a:rPr lang="en-US" altLang="ja-JP" b="0" i="1" smtClean="0">
                        <a:latin typeface="Cambria Math" panose="02040503050406030204" pitchFamily="18" charset="0"/>
                      </a:rPr>
                      <m:t>𝑘</m:t>
                    </m:r>
                    <m:sSub>
                      <m:sSubPr>
                        <m:ctrlPr>
                          <a:rPr lang="en-US" altLang="ja-JP" i="1">
                            <a:latin typeface="Cambria Math" panose="02040503050406030204" pitchFamily="18" charset="0"/>
                          </a:rPr>
                        </m:ctrlPr>
                      </m:sSubPr>
                      <m:e>
                        <m:r>
                          <a:rPr lang="en-US" altLang="ja-JP" i="1">
                            <a:latin typeface="Cambria Math" panose="02040503050406030204" pitchFamily="18" charset="0"/>
                          </a:rPr>
                          <m:t>𝜏</m:t>
                        </m:r>
                      </m:e>
                      <m:sub>
                        <m:r>
                          <m:rPr>
                            <m:sty m:val="p"/>
                          </m:rPr>
                          <a:rPr lang="en-US" altLang="ja-JP">
                            <a:latin typeface="Cambria Math" panose="02040503050406030204" pitchFamily="18" charset="0"/>
                          </a:rPr>
                          <m:t>max</m:t>
                        </m:r>
                      </m:sub>
                    </m:sSub>
                  </m:oMath>
                </a14:m>
                <a:r>
                  <a:rPr kumimoji="1" lang="en-US" altLang="ja-JP" dirty="0"/>
                  <a:t>(</a:t>
                </a:r>
                <a14:m>
                  <m:oMath xmlns:m="http://schemas.openxmlformats.org/officeDocument/2006/math">
                    <m:r>
                      <a:rPr kumimoji="1" lang="en-US" altLang="ja-JP" b="0" i="1" dirty="0" smtClean="0">
                        <a:latin typeface="Cambria Math" panose="02040503050406030204" pitchFamily="18" charset="0"/>
                      </a:rPr>
                      <m:t>𝑘</m:t>
                    </m:r>
                    <m:r>
                      <a:rPr kumimoji="1" lang="en-US" altLang="ja-JP" b="0" i="1" dirty="0" smtClean="0">
                        <a:latin typeface="Cambria Math" panose="02040503050406030204" pitchFamily="18" charset="0"/>
                      </a:rPr>
                      <m:t>&gt;1</m:t>
                    </m:r>
                  </m:oMath>
                </a14:m>
                <a:r>
                  <a:rPr kumimoji="1" lang="en-US" altLang="ja-JP" dirty="0"/>
                  <a:t>)</a:t>
                </a:r>
                <a:r>
                  <a:rPr kumimoji="1" lang="ja-JP" altLang="en-US" dirty="0"/>
                  <a:t>だった場合</a:t>
                </a:r>
                <a:br>
                  <a:rPr kumimoji="1" lang="en-US" altLang="ja-JP" dirty="0"/>
                </a:br>
                <a:r>
                  <a:rPr kumimoji="1" lang="ja-JP" altLang="en-US" dirty="0"/>
                  <a:t>制御入力を</a:t>
                </a:r>
                <a:endParaRPr kumimoji="1" lang="en-US" altLang="ja-JP" dirty="0"/>
              </a:p>
              <a:p>
                <a:pPr/>
                <a14:m>
                  <m:oMathPara xmlns:m="http://schemas.openxmlformats.org/officeDocument/2006/math">
                    <m:oMathParaPr>
                      <m:jc m:val="centerGroup"/>
                    </m:oMathParaPr>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𝑘</m:t>
                          </m:r>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𝑥</m:t>
                          </m:r>
                        </m:sub>
                      </m:sSub>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𝑘</m:t>
                          </m:r>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𝑦</m:t>
                          </m:r>
                        </m:sub>
                      </m:sSub>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𝑘</m:t>
                          </m:r>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𝜃</m:t>
                          </m:r>
                        </m:sub>
                      </m:sSub>
                    </m:oMath>
                  </m:oMathPara>
                </a14:m>
                <a:endParaRPr kumimoji="1" lang="en-US" altLang="ja-JP" dirty="0"/>
              </a:p>
              <a:p>
                <a:r>
                  <a:rPr lang="ja-JP" altLang="en-US" dirty="0"/>
                  <a:t>のように一律にスケールダウンして印加するものとする．</a:t>
                </a:r>
                <a:endParaRPr kumimoji="1" lang="ja-JP" altLang="en-US" dirty="0"/>
              </a:p>
            </p:txBody>
          </p:sp>
        </mc:Choice>
        <mc:Fallback xmlns="">
          <p:sp>
            <p:nvSpPr>
              <p:cNvPr id="7" name="テキスト ボックス 6">
                <a:extLst>
                  <a:ext uri="{FF2B5EF4-FFF2-40B4-BE49-F238E27FC236}">
                    <a16:creationId xmlns:a16="http://schemas.microsoft.com/office/drawing/2014/main" id="{95938916-AB72-46FE-AD3F-095CEF5D31E4}"/>
                  </a:ext>
                </a:extLst>
              </p:cNvPr>
              <p:cNvSpPr txBox="1">
                <a:spLocks noRot="1" noChangeAspect="1" noMove="1" noResize="1" noEditPoints="1" noAdjustHandles="1" noChangeArrowheads="1" noChangeShapeType="1" noTextEdit="1"/>
              </p:cNvSpPr>
              <p:nvPr/>
            </p:nvSpPr>
            <p:spPr>
              <a:xfrm>
                <a:off x="4494145" y="586621"/>
                <a:ext cx="7571303" cy="5749010"/>
              </a:xfrm>
              <a:prstGeom prst="rect">
                <a:avLst/>
              </a:prstGeom>
              <a:blipFill>
                <a:blip r:embed="rId7"/>
                <a:stretch>
                  <a:fillRect l="-644" t="-424" b="-7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5976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91C137-D16E-465D-8D44-0BF6960941B4}"/>
              </a:ext>
            </a:extLst>
          </p:cNvPr>
          <p:cNvSpPr/>
          <p:nvPr/>
        </p:nvSpPr>
        <p:spPr>
          <a:xfrm>
            <a:off x="1522699" y="4147458"/>
            <a:ext cx="1140902" cy="11409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5" name="正方形/長方形 4">
            <a:extLst>
              <a:ext uri="{FF2B5EF4-FFF2-40B4-BE49-F238E27FC236}">
                <a16:creationId xmlns:a16="http://schemas.microsoft.com/office/drawing/2014/main" id="{0218A4DF-E7B6-4748-B472-AAC4F360966B}"/>
              </a:ext>
            </a:extLst>
          </p:cNvPr>
          <p:cNvSpPr/>
          <p:nvPr/>
        </p:nvSpPr>
        <p:spPr>
          <a:xfrm>
            <a:off x="2121091" y="1881552"/>
            <a:ext cx="1925274" cy="9185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777521A-1130-4A1A-AE62-E9D22BDDE041}"/>
              </a:ext>
            </a:extLst>
          </p:cNvPr>
          <p:cNvSpPr/>
          <p:nvPr/>
        </p:nvSpPr>
        <p:spPr>
          <a:xfrm rot="19983861">
            <a:off x="571765" y="2753611"/>
            <a:ext cx="2147585" cy="192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1" name="正方形/長方形 10">
            <a:extLst>
              <a:ext uri="{FF2B5EF4-FFF2-40B4-BE49-F238E27FC236}">
                <a16:creationId xmlns:a16="http://schemas.microsoft.com/office/drawing/2014/main" id="{8CBE663F-2F2F-4E28-99F5-CC72299CC370}"/>
              </a:ext>
            </a:extLst>
          </p:cNvPr>
          <p:cNvSpPr/>
          <p:nvPr/>
        </p:nvSpPr>
        <p:spPr>
          <a:xfrm rot="2690432">
            <a:off x="288489" y="3898513"/>
            <a:ext cx="2147585" cy="192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2" name="楕円 11">
            <a:extLst>
              <a:ext uri="{FF2B5EF4-FFF2-40B4-BE49-F238E27FC236}">
                <a16:creationId xmlns:a16="http://schemas.microsoft.com/office/drawing/2014/main" id="{BC0EFBA4-4D2E-4360-AEFD-DF2BEC70AA34}"/>
              </a:ext>
            </a:extLst>
          </p:cNvPr>
          <p:cNvSpPr/>
          <p:nvPr/>
        </p:nvSpPr>
        <p:spPr>
          <a:xfrm>
            <a:off x="2380361" y="2213914"/>
            <a:ext cx="318782" cy="3187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3" name="楕円 12">
            <a:extLst>
              <a:ext uri="{FF2B5EF4-FFF2-40B4-BE49-F238E27FC236}">
                <a16:creationId xmlns:a16="http://schemas.microsoft.com/office/drawing/2014/main" id="{A995A1C6-50F4-472A-9D49-ACB8199F9ED7}"/>
              </a:ext>
            </a:extLst>
          </p:cNvPr>
          <p:cNvSpPr/>
          <p:nvPr/>
        </p:nvSpPr>
        <p:spPr>
          <a:xfrm>
            <a:off x="522929" y="3138956"/>
            <a:ext cx="318782" cy="3187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4" name="楕円 13">
            <a:extLst>
              <a:ext uri="{FF2B5EF4-FFF2-40B4-BE49-F238E27FC236}">
                <a16:creationId xmlns:a16="http://schemas.microsoft.com/office/drawing/2014/main" id="{B79501AC-4165-4CD4-B122-4121F0AAE6E9}"/>
              </a:ext>
            </a:extLst>
          </p:cNvPr>
          <p:cNvSpPr/>
          <p:nvPr/>
        </p:nvSpPr>
        <p:spPr>
          <a:xfrm>
            <a:off x="1901601" y="4555722"/>
            <a:ext cx="318782" cy="3187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B7FB74F2-37C2-44EE-AFD2-E3DEB1407F7B}"/>
                  </a:ext>
                </a:extLst>
              </p:cNvPr>
              <p:cNvSpPr txBox="1"/>
              <p:nvPr/>
            </p:nvSpPr>
            <p:spPr>
              <a:xfrm>
                <a:off x="3622872" y="2181343"/>
                <a:ext cx="4968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2"/>
                              </a:solidFill>
                              <a:latin typeface="Cambria Math" panose="02040503050406030204" pitchFamily="18" charset="0"/>
                            </a:rPr>
                          </m:ctrlPr>
                        </m:sSubPr>
                        <m:e>
                          <m:r>
                            <a:rPr kumimoji="1" lang="en-US" altLang="ja-JP" b="0" i="1" smtClean="0">
                              <a:solidFill>
                                <a:schemeClr val="accent2"/>
                              </a:solidFill>
                              <a:latin typeface="Cambria Math" panose="02040503050406030204" pitchFamily="18" charset="0"/>
                            </a:rPr>
                            <m:t>𝑢</m:t>
                          </m:r>
                        </m:e>
                        <m:sub>
                          <m:r>
                            <m:rPr>
                              <m:sty m:val="p"/>
                            </m:rPr>
                            <a:rPr kumimoji="1" lang="en-US" altLang="ja-JP" b="0" i="0" smtClean="0">
                              <a:solidFill>
                                <a:schemeClr val="accent2"/>
                              </a:solidFill>
                              <a:latin typeface="Cambria Math" panose="02040503050406030204" pitchFamily="18" charset="0"/>
                            </a:rPr>
                            <m:t>x</m:t>
                          </m:r>
                        </m:sub>
                      </m:sSub>
                    </m:oMath>
                  </m:oMathPara>
                </a14:m>
                <a:endParaRPr kumimoji="1" lang="ja-JP" altLang="en-US" dirty="0">
                  <a:solidFill>
                    <a:schemeClr val="accent2"/>
                  </a:solidFill>
                </a:endParaRPr>
              </a:p>
            </p:txBody>
          </p:sp>
        </mc:Choice>
        <mc:Fallback xmlns="">
          <p:sp>
            <p:nvSpPr>
              <p:cNvPr id="29" name="テキスト ボックス 28">
                <a:extLst>
                  <a:ext uri="{FF2B5EF4-FFF2-40B4-BE49-F238E27FC236}">
                    <a16:creationId xmlns:a16="http://schemas.microsoft.com/office/drawing/2014/main" id="{B7FB74F2-37C2-44EE-AFD2-E3DEB1407F7B}"/>
                  </a:ext>
                </a:extLst>
              </p:cNvPr>
              <p:cNvSpPr txBox="1">
                <a:spLocks noRot="1" noChangeAspect="1" noMove="1" noResize="1" noEditPoints="1" noAdjustHandles="1" noChangeArrowheads="1" noChangeShapeType="1" noTextEdit="1"/>
              </p:cNvSpPr>
              <p:nvPr/>
            </p:nvSpPr>
            <p:spPr>
              <a:xfrm>
                <a:off x="3622872" y="2181343"/>
                <a:ext cx="496867" cy="36933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0300A399-C134-4CD4-A94B-EE666FAC3A4D}"/>
                  </a:ext>
                </a:extLst>
              </p:cNvPr>
              <p:cNvSpPr txBox="1"/>
              <p:nvPr/>
            </p:nvSpPr>
            <p:spPr>
              <a:xfrm>
                <a:off x="2811982" y="1315726"/>
                <a:ext cx="490775" cy="394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2"/>
                              </a:solidFill>
                              <a:latin typeface="Cambria Math" panose="02040503050406030204" pitchFamily="18" charset="0"/>
                            </a:rPr>
                          </m:ctrlPr>
                        </m:sSubPr>
                        <m:e>
                          <m:r>
                            <a:rPr kumimoji="1" lang="en-US" altLang="ja-JP" b="0" i="1" smtClean="0">
                              <a:solidFill>
                                <a:schemeClr val="accent2"/>
                              </a:solidFill>
                              <a:latin typeface="Cambria Math" panose="02040503050406030204" pitchFamily="18" charset="0"/>
                            </a:rPr>
                            <m:t>𝑢</m:t>
                          </m:r>
                        </m:e>
                        <m:sub>
                          <m:r>
                            <m:rPr>
                              <m:sty m:val="p"/>
                            </m:rPr>
                            <a:rPr kumimoji="1" lang="en-US" altLang="ja-JP" b="0" i="0" smtClean="0">
                              <a:solidFill>
                                <a:schemeClr val="accent2"/>
                              </a:solidFill>
                              <a:latin typeface="Cambria Math" panose="02040503050406030204" pitchFamily="18" charset="0"/>
                            </a:rPr>
                            <m:t>y</m:t>
                          </m:r>
                        </m:sub>
                      </m:sSub>
                    </m:oMath>
                  </m:oMathPara>
                </a14:m>
                <a:endParaRPr kumimoji="1" lang="ja-JP" altLang="en-US" dirty="0">
                  <a:solidFill>
                    <a:schemeClr val="accent2"/>
                  </a:solidFill>
                </a:endParaRPr>
              </a:p>
            </p:txBody>
          </p:sp>
        </mc:Choice>
        <mc:Fallback xmlns="">
          <p:sp>
            <p:nvSpPr>
              <p:cNvPr id="30" name="テキスト ボックス 29">
                <a:extLst>
                  <a:ext uri="{FF2B5EF4-FFF2-40B4-BE49-F238E27FC236}">
                    <a16:creationId xmlns:a16="http://schemas.microsoft.com/office/drawing/2014/main" id="{0300A399-C134-4CD4-A94B-EE666FAC3A4D}"/>
                  </a:ext>
                </a:extLst>
              </p:cNvPr>
              <p:cNvSpPr txBox="1">
                <a:spLocks noRot="1" noChangeAspect="1" noMove="1" noResize="1" noEditPoints="1" noAdjustHandles="1" noChangeArrowheads="1" noChangeShapeType="1" noTextEdit="1"/>
              </p:cNvSpPr>
              <p:nvPr/>
            </p:nvSpPr>
            <p:spPr>
              <a:xfrm>
                <a:off x="2811982" y="1315726"/>
                <a:ext cx="490775" cy="394852"/>
              </a:xfrm>
              <a:prstGeom prst="rect">
                <a:avLst/>
              </a:prstGeom>
              <a:blipFill>
                <a:blip r:embed="rId3"/>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B3C71F8-D1C9-4ECD-A8B0-220036BEAF01}"/>
                  </a:ext>
                </a:extLst>
              </p:cNvPr>
              <p:cNvSpPr txBox="1"/>
              <p:nvPr/>
            </p:nvSpPr>
            <p:spPr>
              <a:xfrm>
                <a:off x="830090" y="4538038"/>
                <a:ext cx="6590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m:rPr>
                              <m:sty m:val="p"/>
                            </m:rPr>
                            <a:rPr kumimoji="1" lang="en-US" altLang="ja-JP" b="0" i="0" smtClean="0">
                              <a:latin typeface="Cambria Math" panose="02040503050406030204" pitchFamily="18" charset="0"/>
                            </a:rPr>
                            <m:t>x</m:t>
                          </m:r>
                        </m:sub>
                      </m:sSub>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EB3C71F8-D1C9-4ECD-A8B0-220036BEAF01}"/>
                  </a:ext>
                </a:extLst>
              </p:cNvPr>
              <p:cNvSpPr txBox="1">
                <a:spLocks noRot="1" noChangeAspect="1" noMove="1" noResize="1" noEditPoints="1" noAdjustHandles="1" noChangeArrowheads="1" noChangeShapeType="1" noTextEdit="1"/>
              </p:cNvSpPr>
              <p:nvPr/>
            </p:nvSpPr>
            <p:spPr>
              <a:xfrm>
                <a:off x="830090" y="4538038"/>
                <a:ext cx="659091"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3E90B690-B91B-4F1A-AA5F-3F49AB4595A0}"/>
                  </a:ext>
                </a:extLst>
              </p:cNvPr>
              <p:cNvSpPr txBox="1"/>
              <p:nvPr/>
            </p:nvSpPr>
            <p:spPr>
              <a:xfrm>
                <a:off x="1980784" y="5245206"/>
                <a:ext cx="663900" cy="394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m:rPr>
                              <m:sty m:val="p"/>
                            </m:rPr>
                            <a:rPr kumimoji="1" lang="en-US" altLang="ja-JP" b="0" i="0" smtClean="0">
                              <a:latin typeface="Cambria Math" panose="02040503050406030204" pitchFamily="18" charset="0"/>
                            </a:rPr>
                            <m:t>y</m:t>
                          </m:r>
                        </m:sub>
                      </m:sSub>
                    </m:oMath>
                  </m:oMathPara>
                </a14:m>
                <a:endParaRPr kumimoji="1" lang="ja-JP" altLang="en-US" dirty="0"/>
              </a:p>
            </p:txBody>
          </p:sp>
        </mc:Choice>
        <mc:Fallback xmlns="">
          <p:sp>
            <p:nvSpPr>
              <p:cNvPr id="33" name="テキスト ボックス 32">
                <a:extLst>
                  <a:ext uri="{FF2B5EF4-FFF2-40B4-BE49-F238E27FC236}">
                    <a16:creationId xmlns:a16="http://schemas.microsoft.com/office/drawing/2014/main" id="{3E90B690-B91B-4F1A-AA5F-3F49AB4595A0}"/>
                  </a:ext>
                </a:extLst>
              </p:cNvPr>
              <p:cNvSpPr txBox="1">
                <a:spLocks noRot="1" noChangeAspect="1" noMove="1" noResize="1" noEditPoints="1" noAdjustHandles="1" noChangeArrowheads="1" noChangeShapeType="1" noTextEdit="1"/>
              </p:cNvSpPr>
              <p:nvPr/>
            </p:nvSpPr>
            <p:spPr>
              <a:xfrm>
                <a:off x="1980784" y="5245206"/>
                <a:ext cx="663900" cy="394852"/>
              </a:xfrm>
              <a:prstGeom prst="rect">
                <a:avLst/>
              </a:prstGeom>
              <a:blipFill>
                <a:blip r:embed="rId5"/>
                <a:stretch>
                  <a:fillRect b="-4615"/>
                </a:stretch>
              </a:blipFill>
            </p:spPr>
            <p:txBody>
              <a:bodyPr/>
              <a:lstStyle/>
              <a:p>
                <a:r>
                  <a:rPr lang="ja-JP" altLang="en-US">
                    <a:noFill/>
                  </a:rPr>
                  <a:t> </a:t>
                </a:r>
              </a:p>
            </p:txBody>
          </p:sp>
        </mc:Fallback>
      </mc:AlternateContent>
      <p:sp>
        <p:nvSpPr>
          <p:cNvPr id="34" name="矢印: 環状 33">
            <a:extLst>
              <a:ext uri="{FF2B5EF4-FFF2-40B4-BE49-F238E27FC236}">
                <a16:creationId xmlns:a16="http://schemas.microsoft.com/office/drawing/2014/main" id="{718BE3B0-DF8F-4D0C-B97B-30609361E59B}"/>
              </a:ext>
            </a:extLst>
          </p:cNvPr>
          <p:cNvSpPr/>
          <p:nvPr/>
        </p:nvSpPr>
        <p:spPr>
          <a:xfrm>
            <a:off x="1613584" y="4244292"/>
            <a:ext cx="930258" cy="930258"/>
          </a:xfrm>
          <a:prstGeom prst="circularArrow">
            <a:avLst>
              <a:gd name="adj1" fmla="val 3077"/>
              <a:gd name="adj2" fmla="val 1809365"/>
              <a:gd name="adj3" fmla="val 7474763"/>
              <a:gd name="adj4" fmla="val 12165514"/>
              <a:gd name="adj5" fmla="val 7104"/>
            </a:avLst>
          </a:prstGeom>
          <a:solidFill>
            <a:schemeClr val="accent2"/>
          </a:solidFill>
          <a:ln w="44450">
            <a:no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schemeClr val="tx1"/>
              </a:solidFill>
            </a:endParaRPr>
          </a:p>
        </p:txBody>
      </p:sp>
      <p:sp>
        <p:nvSpPr>
          <p:cNvPr id="35" name="矢印: 環状 34">
            <a:extLst>
              <a:ext uri="{FF2B5EF4-FFF2-40B4-BE49-F238E27FC236}">
                <a16:creationId xmlns:a16="http://schemas.microsoft.com/office/drawing/2014/main" id="{55847881-8899-4B76-B9D3-E3F2AE1EC3FF}"/>
              </a:ext>
            </a:extLst>
          </p:cNvPr>
          <p:cNvSpPr/>
          <p:nvPr/>
        </p:nvSpPr>
        <p:spPr>
          <a:xfrm flipH="1">
            <a:off x="2696623" y="2052691"/>
            <a:ext cx="639233" cy="639233"/>
          </a:xfrm>
          <a:prstGeom prst="circularArrow">
            <a:avLst>
              <a:gd name="adj1" fmla="val 3684"/>
              <a:gd name="adj2" fmla="val 1142319"/>
              <a:gd name="adj3" fmla="val 5720308"/>
              <a:gd name="adj4" fmla="val 12587237"/>
              <a:gd name="adj5" fmla="val 5400"/>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A3A66E5-F412-41C6-AF9B-2C249A4FBD06}"/>
                  </a:ext>
                </a:extLst>
              </p:cNvPr>
              <p:cNvSpPr txBox="1"/>
              <p:nvPr/>
            </p:nvSpPr>
            <p:spPr>
              <a:xfrm>
                <a:off x="3162795" y="2491184"/>
                <a:ext cx="497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2"/>
                              </a:solidFill>
                              <a:latin typeface="Cambria Math" panose="02040503050406030204" pitchFamily="18" charset="0"/>
                            </a:rPr>
                          </m:ctrlPr>
                        </m:sSubPr>
                        <m:e>
                          <m:r>
                            <a:rPr kumimoji="1" lang="en-US" altLang="ja-JP" b="0" i="1" smtClean="0">
                              <a:solidFill>
                                <a:schemeClr val="accent2"/>
                              </a:solidFill>
                              <a:latin typeface="Cambria Math" panose="02040503050406030204" pitchFamily="18" charset="0"/>
                            </a:rPr>
                            <m:t>𝑢</m:t>
                          </m:r>
                        </m:e>
                        <m:sub>
                          <m:r>
                            <m:rPr>
                              <m:sty m:val="p"/>
                            </m:rPr>
                            <a:rPr kumimoji="1" lang="en-US" altLang="ja-JP" b="0" i="0" smtClean="0">
                              <a:solidFill>
                                <a:schemeClr val="accent2"/>
                              </a:solidFill>
                              <a:latin typeface="Cambria Math" panose="02040503050406030204" pitchFamily="18" charset="0"/>
                            </a:rPr>
                            <m:t>θ</m:t>
                          </m:r>
                        </m:sub>
                      </m:sSub>
                    </m:oMath>
                  </m:oMathPara>
                </a14:m>
                <a:endParaRPr kumimoji="1" lang="ja-JP" altLang="en-US" dirty="0">
                  <a:solidFill>
                    <a:schemeClr val="accent2"/>
                  </a:solidFill>
                </a:endParaRPr>
              </a:p>
            </p:txBody>
          </p:sp>
        </mc:Choice>
        <mc:Fallback xmlns="">
          <p:sp>
            <p:nvSpPr>
              <p:cNvPr id="37" name="テキスト ボックス 36">
                <a:extLst>
                  <a:ext uri="{FF2B5EF4-FFF2-40B4-BE49-F238E27FC236}">
                    <a16:creationId xmlns:a16="http://schemas.microsoft.com/office/drawing/2014/main" id="{6A3A66E5-F412-41C6-AF9B-2C249A4FBD06}"/>
                  </a:ext>
                </a:extLst>
              </p:cNvPr>
              <p:cNvSpPr txBox="1">
                <a:spLocks noRot="1" noChangeAspect="1" noMove="1" noResize="1" noEditPoints="1" noAdjustHandles="1" noChangeArrowheads="1" noChangeShapeType="1" noTextEdit="1"/>
              </p:cNvSpPr>
              <p:nvPr/>
            </p:nvSpPr>
            <p:spPr>
              <a:xfrm>
                <a:off x="3162795" y="2491184"/>
                <a:ext cx="497187" cy="369332"/>
              </a:xfrm>
              <a:prstGeom prst="rect">
                <a:avLst/>
              </a:prstGeom>
              <a:blipFill>
                <a:blip r:embed="rId6"/>
                <a:stretch>
                  <a:fillRect b="-16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644BC73D-9518-42A2-9111-86EDE50294DA}"/>
              </a:ext>
            </a:extLst>
          </p:cNvPr>
          <p:cNvSpPr txBox="1"/>
          <p:nvPr/>
        </p:nvSpPr>
        <p:spPr>
          <a:xfrm>
            <a:off x="858276" y="4967706"/>
            <a:ext cx="816249" cy="923330"/>
          </a:xfrm>
          <a:prstGeom prst="rect">
            <a:avLst/>
          </a:prstGeom>
          <a:noFill/>
        </p:spPr>
        <p:txBody>
          <a:bodyPr wrap="none" rtlCol="0">
            <a:spAutoFit/>
          </a:bodyPr>
          <a:lstStyle/>
          <a:p>
            <a:r>
              <a:rPr lang="ja-JP" altLang="en-US" dirty="0"/>
              <a:t>車輪</a:t>
            </a:r>
            <a:endParaRPr kumimoji="1" lang="en-US" altLang="ja-JP" dirty="0"/>
          </a:p>
          <a:p>
            <a:r>
              <a:rPr kumimoji="1" lang="en-US" altLang="ja-JP" dirty="0"/>
              <a:t>wheel</a:t>
            </a:r>
          </a:p>
          <a:p>
            <a:r>
              <a:rPr lang="en-US" altLang="ja-JP" dirty="0"/>
              <a:t>1kg</a:t>
            </a:r>
            <a:endParaRPr kumimoji="1" lang="ja-JP" altLang="en-US" dirty="0"/>
          </a:p>
        </p:txBody>
      </p:sp>
      <p:sp>
        <p:nvSpPr>
          <p:cNvPr id="41" name="テキスト ボックス 40">
            <a:extLst>
              <a:ext uri="{FF2B5EF4-FFF2-40B4-BE49-F238E27FC236}">
                <a16:creationId xmlns:a16="http://schemas.microsoft.com/office/drawing/2014/main" id="{FE6F9111-8162-49A3-AD6E-F57299192B68}"/>
              </a:ext>
            </a:extLst>
          </p:cNvPr>
          <p:cNvSpPr txBox="1"/>
          <p:nvPr/>
        </p:nvSpPr>
        <p:spPr>
          <a:xfrm>
            <a:off x="920064" y="2168226"/>
            <a:ext cx="800219" cy="646331"/>
          </a:xfrm>
          <a:prstGeom prst="rect">
            <a:avLst/>
          </a:prstGeom>
          <a:noFill/>
        </p:spPr>
        <p:txBody>
          <a:bodyPr wrap="none" rtlCol="0">
            <a:spAutoFit/>
          </a:bodyPr>
          <a:lstStyle/>
          <a:p>
            <a:pPr algn="ctr"/>
            <a:r>
              <a:rPr kumimoji="1" lang="en-US" altLang="ja-JP" dirty="0"/>
              <a:t>upper</a:t>
            </a:r>
            <a:br>
              <a:rPr kumimoji="1" lang="en-US" altLang="ja-JP" dirty="0"/>
            </a:br>
            <a:r>
              <a:rPr kumimoji="1" lang="en-US" altLang="ja-JP" dirty="0"/>
              <a:t>leg</a:t>
            </a:r>
            <a:endParaRPr kumimoji="1" lang="ja-JP" altLang="en-US" dirty="0"/>
          </a:p>
        </p:txBody>
      </p:sp>
      <p:sp>
        <p:nvSpPr>
          <p:cNvPr id="42" name="テキスト ボックス 41">
            <a:extLst>
              <a:ext uri="{FF2B5EF4-FFF2-40B4-BE49-F238E27FC236}">
                <a16:creationId xmlns:a16="http://schemas.microsoft.com/office/drawing/2014/main" id="{70FB3CD3-843B-4997-8A47-896FDA499719}"/>
              </a:ext>
            </a:extLst>
          </p:cNvPr>
          <p:cNvSpPr txBox="1"/>
          <p:nvPr/>
        </p:nvSpPr>
        <p:spPr>
          <a:xfrm>
            <a:off x="1189015" y="3335191"/>
            <a:ext cx="766557" cy="646331"/>
          </a:xfrm>
          <a:prstGeom prst="rect">
            <a:avLst/>
          </a:prstGeom>
          <a:noFill/>
        </p:spPr>
        <p:txBody>
          <a:bodyPr wrap="none" rtlCol="0">
            <a:spAutoFit/>
          </a:bodyPr>
          <a:lstStyle/>
          <a:p>
            <a:pPr algn="ctr"/>
            <a:r>
              <a:rPr lang="en-US" altLang="ja-JP" dirty="0"/>
              <a:t>l</a:t>
            </a:r>
            <a:r>
              <a:rPr kumimoji="1" lang="en-US" altLang="ja-JP" dirty="0"/>
              <a:t>ower</a:t>
            </a:r>
            <a:br>
              <a:rPr kumimoji="1" lang="en-US" altLang="ja-JP" dirty="0"/>
            </a:br>
            <a:r>
              <a:rPr kumimoji="1" lang="en-US" altLang="ja-JP" dirty="0"/>
              <a:t>leg</a:t>
            </a:r>
            <a:endParaRPr kumimoji="1" lang="ja-JP" altLang="en-US" dirty="0"/>
          </a:p>
        </p:txBody>
      </p:sp>
      <p:cxnSp>
        <p:nvCxnSpPr>
          <p:cNvPr id="3" name="直線矢印コネクタ 2">
            <a:extLst>
              <a:ext uri="{FF2B5EF4-FFF2-40B4-BE49-F238E27FC236}">
                <a16:creationId xmlns:a16="http://schemas.microsoft.com/office/drawing/2014/main" id="{4F756A80-BE4A-4BD9-9736-F207D8557C28}"/>
              </a:ext>
            </a:extLst>
          </p:cNvPr>
          <p:cNvCxnSpPr>
            <a:cxnSpLocks/>
          </p:cNvCxnSpPr>
          <p:nvPr/>
        </p:nvCxnSpPr>
        <p:spPr>
          <a:xfrm flipV="1">
            <a:off x="2346445" y="2800148"/>
            <a:ext cx="535259" cy="1276814"/>
          </a:xfrm>
          <a:prstGeom prst="straightConnector1">
            <a:avLst/>
          </a:prstGeom>
          <a:ln w="4762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EF3D5AC3-C867-4315-8CB9-B9ADE06DBA4B}"/>
              </a:ext>
            </a:extLst>
          </p:cNvPr>
          <p:cNvCxnSpPr>
            <a:cxnSpLocks/>
          </p:cNvCxnSpPr>
          <p:nvPr/>
        </p:nvCxnSpPr>
        <p:spPr>
          <a:xfrm>
            <a:off x="3045674" y="2384126"/>
            <a:ext cx="613893" cy="0"/>
          </a:xfrm>
          <a:prstGeom prst="straightConnector1">
            <a:avLst/>
          </a:prstGeom>
          <a:ln w="4445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63C7FA7C-8932-4906-B052-492FA5BE653D}"/>
              </a:ext>
            </a:extLst>
          </p:cNvPr>
          <p:cNvCxnSpPr>
            <a:cxnSpLocks/>
          </p:cNvCxnSpPr>
          <p:nvPr/>
        </p:nvCxnSpPr>
        <p:spPr>
          <a:xfrm flipV="1">
            <a:off x="3052400" y="1650945"/>
            <a:ext cx="0" cy="724595"/>
          </a:xfrm>
          <a:prstGeom prst="straightConnector1">
            <a:avLst/>
          </a:prstGeom>
          <a:ln w="4445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334E1A71-FFD3-4267-83DC-5531AE51D35C}"/>
              </a:ext>
            </a:extLst>
          </p:cNvPr>
          <p:cNvCxnSpPr>
            <a:cxnSpLocks/>
          </p:cNvCxnSpPr>
          <p:nvPr/>
        </p:nvCxnSpPr>
        <p:spPr>
          <a:xfrm flipH="1">
            <a:off x="1474451" y="4706616"/>
            <a:ext cx="588136" cy="0"/>
          </a:xfrm>
          <a:prstGeom prst="straightConnector1">
            <a:avLst/>
          </a:prstGeom>
          <a:ln w="4445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116B8207-4FEF-4BF5-834B-FC8CCC085CAF}"/>
              </a:ext>
            </a:extLst>
          </p:cNvPr>
          <p:cNvCxnSpPr>
            <a:cxnSpLocks/>
          </p:cNvCxnSpPr>
          <p:nvPr/>
        </p:nvCxnSpPr>
        <p:spPr>
          <a:xfrm>
            <a:off x="2066879" y="4715202"/>
            <a:ext cx="0" cy="807077"/>
          </a:xfrm>
          <a:prstGeom prst="straightConnector1">
            <a:avLst/>
          </a:prstGeom>
          <a:ln w="4445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5938916-AB72-46FE-AD3F-095CEF5D31E4}"/>
                  </a:ext>
                </a:extLst>
              </p:cNvPr>
              <p:cNvSpPr txBox="1"/>
              <p:nvPr/>
            </p:nvSpPr>
            <p:spPr>
              <a:xfrm>
                <a:off x="4817995" y="1739146"/>
                <a:ext cx="6422464" cy="3243452"/>
              </a:xfrm>
              <a:prstGeom prst="rect">
                <a:avLst/>
              </a:prstGeom>
              <a:noFill/>
            </p:spPr>
            <p:txBody>
              <a:bodyPr wrap="none" rtlCol="0">
                <a:spAutoFit/>
              </a:bodyPr>
              <a:lstStyle/>
              <a:p>
                <a:r>
                  <a:rPr kumimoji="1" lang="ja-JP" altLang="en-US" b="0" dirty="0">
                    <a:latin typeface="Cambria Math" panose="02040503050406030204" pitchFamily="18" charset="0"/>
                  </a:rPr>
                  <a:t>制御入力による仕事</a:t>
                </a:r>
                <a:r>
                  <a:rPr lang="ja-JP" altLang="en-US" dirty="0">
                    <a:latin typeface="Cambria Math" panose="02040503050406030204" pitchFamily="18" charset="0"/>
                  </a:rPr>
                  <a:t>率</a:t>
                </a:r>
                <a:r>
                  <a:rPr kumimoji="1" lang="ja-JP" altLang="en-US" b="0" dirty="0">
                    <a:latin typeface="Cambria Math" panose="02040503050406030204" pitchFamily="18" charset="0"/>
                  </a:rPr>
                  <a:t>は</a:t>
                </a:r>
                <a:endParaRPr kumimoji="1" lang="en-US" altLang="ja-JP"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𝜃</m:t>
                          </m:r>
                        </m:sub>
                      </m:sSub>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e>
                        <m:sub>
                          <m:r>
                            <a:rPr kumimoji="1" lang="en-US" altLang="ja-JP" b="0" i="1" smtClean="0">
                              <a:latin typeface="Cambria Math" panose="02040503050406030204" pitchFamily="18" charset="0"/>
                            </a:rPr>
                            <m:t>𝑏</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𝑥</m:t>
                          </m:r>
                        </m:sub>
                      </m:sSub>
                      <m:sSub>
                        <m:sSubPr>
                          <m:ctrlPr>
                            <a:rPr kumimoji="1" lang="en-US" altLang="ja-JP" b="0" i="1" dirty="0"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e>
                        <m:sub>
                          <m:r>
                            <a:rPr kumimoji="1" lang="en-US" altLang="ja-JP" b="0" i="1" dirty="0" smtClean="0">
                              <a:latin typeface="Cambria Math" panose="02040503050406030204" pitchFamily="18" charset="0"/>
                            </a:rPr>
                            <m:t>𝑏</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𝑢</m:t>
                          </m:r>
                        </m:e>
                        <m:sub>
                          <m:r>
                            <a:rPr kumimoji="1" lang="en-US" altLang="ja-JP" b="0" i="1" dirty="0" smtClean="0">
                              <a:latin typeface="Cambria Math" panose="02040503050406030204" pitchFamily="18" charset="0"/>
                            </a:rPr>
                            <m:t>𝑦</m:t>
                          </m:r>
                        </m:sub>
                      </m:sSub>
                      <m:sSub>
                        <m:sSubPr>
                          <m:ctrlPr>
                            <a:rPr kumimoji="1" lang="en-US" altLang="ja-JP" b="0" i="1" dirty="0" smtClean="0">
                              <a:latin typeface="Cambria Math" panose="02040503050406030204" pitchFamily="18" charset="0"/>
                            </a:rPr>
                          </m:ctrlPr>
                        </m:sSubPr>
                        <m:e>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𝑦</m:t>
                              </m:r>
                            </m:e>
                          </m:acc>
                        </m:e>
                        <m:sub>
                          <m:r>
                            <a:rPr kumimoji="1" lang="en-US" altLang="ja-JP" b="0" i="1" dirty="0" smtClean="0">
                              <a:latin typeface="Cambria Math" panose="02040503050406030204" pitchFamily="18" charset="0"/>
                            </a:rPr>
                            <m:t>𝑏</m:t>
                          </m:r>
                        </m:sub>
                      </m:sSub>
                    </m:oMath>
                    <m:oMath xmlns:m="http://schemas.openxmlformats.org/officeDocument/2006/math">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m:rPr>
                                  <m:sty m:val="p"/>
                                </m:rPr>
                                <a:rPr lang="en-US" altLang="ja-JP">
                                  <a:latin typeface="Cambria Math" panose="02040503050406030204" pitchFamily="18" charset="0"/>
                                </a:rPr>
                                <m:t>θ</m:t>
                              </m:r>
                            </m:sub>
                          </m:sSub>
                          <m:r>
                            <a:rPr lang="en-US" altLang="ja-JP">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𝑥</m:t>
                                  </m:r>
                                </m:e>
                                <m:sub>
                                  <m:r>
                                    <a:rPr lang="en-US" altLang="ja-JP">
                                      <a:latin typeface="Cambria Math" panose="02040503050406030204" pitchFamily="18" charset="0"/>
                                    </a:rPr>
                                    <m:t>𝑏</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𝑥</m:t>
                                  </m:r>
                                </m:e>
                                <m:sub>
                                  <m:r>
                                    <a:rPr lang="en-US" altLang="ja-JP">
                                      <a:latin typeface="Cambria Math" panose="02040503050406030204" pitchFamily="18" charset="0"/>
                                    </a:rPr>
                                    <m:t>𝑤</m:t>
                                  </m:r>
                                </m:sub>
                              </m:sSub>
                            </m:e>
                          </m:d>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𝑦</m:t>
                              </m:r>
                            </m:sub>
                          </m:sSub>
                          <m:r>
                            <a:rPr lang="en-US" altLang="ja-JP">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𝑦</m:t>
                                  </m:r>
                                </m:e>
                                <m:sub>
                                  <m:r>
                                    <a:rPr lang="en-US" altLang="ja-JP">
                                      <a:latin typeface="Cambria Math" panose="02040503050406030204" pitchFamily="18" charset="0"/>
                                    </a:rPr>
                                    <m:t>𝑏</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𝑦</m:t>
                                  </m:r>
                                </m:e>
                                <m:sub>
                                  <m:r>
                                    <a:rPr lang="en-US" altLang="ja-JP">
                                      <a:latin typeface="Cambria Math" panose="02040503050406030204" pitchFamily="18" charset="0"/>
                                    </a:rPr>
                                    <m:t>𝑤</m:t>
                                  </m:r>
                                </m:sub>
                              </m:sSub>
                            </m:e>
                          </m:d>
                          <m:sSub>
                            <m:sSubPr>
                              <m:ctrlPr>
                                <a:rPr lang="en-US" altLang="ja-JP" i="1">
                                  <a:latin typeface="Cambria Math" panose="02040503050406030204" pitchFamily="18" charset="0"/>
                                </a:rPr>
                              </m:ctrlPr>
                            </m:sSubPr>
                            <m:e>
                              <m:r>
                                <a:rPr lang="en-US" altLang="ja-JP">
                                  <a:latin typeface="Cambria Math" panose="02040503050406030204" pitchFamily="18" charset="0"/>
                                </a:rPr>
                                <m:t>𝑢</m:t>
                              </m:r>
                            </m:e>
                            <m:sub>
                              <m:r>
                                <a:rPr lang="en-US" altLang="ja-JP">
                                  <a:latin typeface="Cambria Math" panose="02040503050406030204" pitchFamily="18" charset="0"/>
                                </a:rPr>
                                <m:t>𝑥</m:t>
                              </m:r>
                            </m:sub>
                          </m:sSub>
                        </m:e>
                      </m:d>
                      <m:sSub>
                        <m:sSubPr>
                          <m:ctrlPr>
                            <a:rPr kumimoji="1" lang="en-US" altLang="ja-JP" b="0" i="1" dirty="0"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e>
                        <m:sub>
                          <m:r>
                            <a:rPr kumimoji="1" lang="en-US" altLang="ja-JP" b="0" i="1" dirty="0" smtClean="0">
                              <a:latin typeface="Cambria Math" panose="02040503050406030204" pitchFamily="18" charset="0"/>
                            </a:rPr>
                            <m:t>𝑤</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𝑢</m:t>
                          </m:r>
                        </m:e>
                        <m:sub>
                          <m:r>
                            <a:rPr kumimoji="1" lang="en-US" altLang="ja-JP" b="0" i="1" dirty="0" smtClean="0">
                              <a:latin typeface="Cambria Math" panose="02040503050406030204" pitchFamily="18" charset="0"/>
                            </a:rPr>
                            <m:t>𝑥</m:t>
                          </m:r>
                        </m:sub>
                      </m:sSub>
                      <m:sSub>
                        <m:sSubPr>
                          <m:ctrlPr>
                            <a:rPr kumimoji="1" lang="en-US" altLang="ja-JP" b="0" i="1" dirty="0" smtClean="0">
                              <a:latin typeface="Cambria Math" panose="02040503050406030204" pitchFamily="18" charset="0"/>
                            </a:rPr>
                          </m:ctrlPr>
                        </m:sSubPr>
                        <m:e>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𝑥</m:t>
                              </m:r>
                            </m:e>
                          </m:acc>
                        </m:e>
                        <m:sub>
                          <m:r>
                            <a:rPr kumimoji="1" lang="en-US" altLang="ja-JP" b="0" i="1" dirty="0" smtClean="0">
                              <a:latin typeface="Cambria Math" panose="02040503050406030204" pitchFamily="18" charset="0"/>
                            </a:rPr>
                            <m:t>𝑤</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𝑢</m:t>
                          </m:r>
                        </m:e>
                        <m:sub>
                          <m:r>
                            <a:rPr kumimoji="1" lang="en-US" altLang="ja-JP" b="0" i="1" dirty="0" smtClean="0">
                              <a:latin typeface="Cambria Math" panose="02040503050406030204" pitchFamily="18" charset="0"/>
                            </a:rPr>
                            <m:t>𝑦</m:t>
                          </m:r>
                        </m:sub>
                      </m:sSub>
                      <m:sSub>
                        <m:sSubPr>
                          <m:ctrlPr>
                            <a:rPr kumimoji="1" lang="en-US" altLang="ja-JP" b="0" i="1" dirty="0" smtClean="0">
                              <a:latin typeface="Cambria Math" panose="02040503050406030204" pitchFamily="18" charset="0"/>
                            </a:rPr>
                          </m:ctrlPr>
                        </m:sSubPr>
                        <m:e>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𝑦</m:t>
                              </m:r>
                            </m:e>
                          </m:acc>
                        </m:e>
                        <m:sub>
                          <m:r>
                            <a:rPr kumimoji="1" lang="en-US" altLang="ja-JP" b="0" i="1" dirty="0" smtClean="0">
                              <a:latin typeface="Cambria Math" panose="02040503050406030204" pitchFamily="18" charset="0"/>
                            </a:rPr>
                            <m:t>𝑤</m:t>
                          </m:r>
                        </m:sub>
                      </m:sSub>
                    </m:oMath>
                  </m:oMathPara>
                </a14:m>
                <a:br>
                  <a:rPr kumimoji="1" lang="en-US" altLang="ja-JP" b="0" dirty="0"/>
                </a:br>
                <a:endParaRPr lang="ja-JP" altLang="en-US" dirty="0"/>
              </a:p>
              <a:p>
                <a:r>
                  <a:rPr kumimoji="1" lang="ja-JP" altLang="en-US" dirty="0"/>
                  <a:t>と計算できる</a:t>
                </a:r>
                <a:r>
                  <a:rPr lang="ja-JP" altLang="en-US" dirty="0"/>
                  <a:t>．この上限を</a:t>
                </a:r>
                <a:r>
                  <a:rPr lang="en-US" altLang="ja-JP" dirty="0"/>
                  <a:t>300W</a:t>
                </a:r>
                <a:r>
                  <a:rPr lang="ja-JP" altLang="en-US" dirty="0"/>
                  <a:t>に制限する．</a:t>
                </a:r>
                <a:endParaRPr lang="en-US" altLang="ja-JP" dirty="0"/>
              </a:p>
              <a:p>
                <a:r>
                  <a:rPr lang="ja-JP" altLang="en-US" dirty="0"/>
                  <a:t>具体的な制限のかかり方はトルクと同じで，</a:t>
                </a:r>
                <a:endParaRPr lang="en-US" altLang="ja-JP" dirty="0"/>
              </a:p>
              <a:p>
                <a:r>
                  <a:rPr lang="ja-JP" altLang="en-US" dirty="0"/>
                  <a:t>同じ割合で制限を満たすまで</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𝜃</m:t>
                        </m:r>
                      </m:sub>
                    </m:sSub>
                    <m: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𝑥</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𝑦</m:t>
                        </m:r>
                      </m:sub>
                    </m:sSub>
                  </m:oMath>
                </a14:m>
                <a:r>
                  <a:rPr lang="ja-JP" altLang="en-US" dirty="0"/>
                  <a:t>をスケールダウンする</a:t>
                </a:r>
                <a:endParaRPr lang="en-US" altLang="ja-JP" dirty="0"/>
              </a:p>
              <a:p>
                <a:endParaRPr lang="en-US" altLang="ja-JP" dirty="0"/>
              </a:p>
              <a:p>
                <a:r>
                  <a:rPr lang="ja-JP" altLang="en-US" dirty="0"/>
                  <a:t>人間が自転車を頑張ってこいで</a:t>
                </a:r>
                <a:r>
                  <a:rPr lang="en-US" altLang="ja-JP" dirty="0"/>
                  <a:t>700W</a:t>
                </a:r>
                <a:r>
                  <a:rPr lang="ja-JP" altLang="en-US" dirty="0"/>
                  <a:t>くらいらしいので</a:t>
                </a:r>
                <a:endParaRPr lang="en-US" altLang="ja-JP" dirty="0"/>
              </a:p>
              <a:p>
                <a:r>
                  <a:rPr kumimoji="1" lang="ja-JP" altLang="en-US" dirty="0"/>
                  <a:t>体重４㎏で</a:t>
                </a:r>
                <a:r>
                  <a:rPr kumimoji="1" lang="en-US" altLang="ja-JP" dirty="0"/>
                  <a:t>300W</a:t>
                </a:r>
                <a:r>
                  <a:rPr kumimoji="1" lang="ja-JP" altLang="en-US" dirty="0"/>
                  <a:t>ならかなりの曲芸ができる・・・と期待</a:t>
                </a:r>
                <a:endParaRPr kumimoji="1" lang="en-US" altLang="ja-JP" dirty="0"/>
              </a:p>
              <a:p>
                <a:r>
                  <a:rPr kumimoji="1" lang="ja-JP" altLang="en-US" dirty="0"/>
                  <a:t>下限</a:t>
                </a:r>
                <a:r>
                  <a:rPr lang="ja-JP" altLang="en-US" dirty="0"/>
                  <a:t>はとりあえず設定していないので着地のような</a:t>
                </a:r>
                <a:br>
                  <a:rPr lang="en-US" altLang="ja-JP" dirty="0"/>
                </a:br>
                <a:r>
                  <a:rPr lang="ja-JP" altLang="en-US" dirty="0"/>
                  <a:t>エネルギーを減殺する動作は得意なはず．</a:t>
                </a:r>
                <a:endParaRPr lang="en-US" altLang="ja-JP" dirty="0"/>
              </a:p>
            </p:txBody>
          </p:sp>
        </mc:Choice>
        <mc:Fallback xmlns="">
          <p:sp>
            <p:nvSpPr>
              <p:cNvPr id="7" name="テキスト ボックス 6">
                <a:extLst>
                  <a:ext uri="{FF2B5EF4-FFF2-40B4-BE49-F238E27FC236}">
                    <a16:creationId xmlns:a16="http://schemas.microsoft.com/office/drawing/2014/main" id="{95938916-AB72-46FE-AD3F-095CEF5D31E4}"/>
                  </a:ext>
                </a:extLst>
              </p:cNvPr>
              <p:cNvSpPr txBox="1">
                <a:spLocks noRot="1" noChangeAspect="1" noMove="1" noResize="1" noEditPoints="1" noAdjustHandles="1" noChangeArrowheads="1" noChangeShapeType="1" noTextEdit="1"/>
              </p:cNvSpPr>
              <p:nvPr/>
            </p:nvSpPr>
            <p:spPr>
              <a:xfrm>
                <a:off x="4817995" y="1739146"/>
                <a:ext cx="6422464" cy="3243452"/>
              </a:xfrm>
              <a:prstGeom prst="rect">
                <a:avLst/>
              </a:prstGeom>
              <a:blipFill>
                <a:blip r:embed="rId7"/>
                <a:stretch>
                  <a:fillRect l="-759" t="-752" r="-95" b="-206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841170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8">
      <a:majorFont>
        <a:latin typeface="BIZ UDPゴシック"/>
        <a:ea typeface="BIZ UDPゴシック"/>
        <a:cs typeface=""/>
      </a:majorFont>
      <a:minorFont>
        <a:latin typeface="BIZ UDP明朝 Medium"/>
        <a:ea typeface="BIZ UDP明朝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1478</TotalTime>
  <Words>1014</Words>
  <Application>Microsoft Office PowerPoint</Application>
  <PresentationFormat>ワイド画面</PresentationFormat>
  <Paragraphs>120</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BIZ UDPゴシック</vt:lpstr>
      <vt:lpstr>BIZ UDP明朝 Medium</vt:lpstr>
      <vt:lpstr>游ゴシック</vt:lpstr>
      <vt:lpstr>Arial</vt:lpstr>
      <vt:lpstr>Cambria Math</vt:lpstr>
      <vt:lpstr>Office テーマ</vt:lpstr>
      <vt:lpstr>ロボットのモデル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詳しくはソースコード 参照</dc:title>
  <dc:creator>Ichiro Maruta</dc:creator>
  <cp:lastModifiedBy>Ichiro Maruta</cp:lastModifiedBy>
  <cp:revision>37</cp:revision>
  <dcterms:created xsi:type="dcterms:W3CDTF">2020-03-17T08:48:07Z</dcterms:created>
  <dcterms:modified xsi:type="dcterms:W3CDTF">2020-03-24T01:36:45Z</dcterms:modified>
</cp:coreProperties>
</file>