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65" r:id="rId5"/>
    <p:sldId id="266"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5"/>
    <p:restoredTop sz="94726"/>
  </p:normalViewPr>
  <p:slideViewPr>
    <p:cSldViewPr snapToGrid="0">
      <p:cViewPr varScale="1">
        <p:scale>
          <a:sx n="115" d="100"/>
          <a:sy n="115" d="100"/>
        </p:scale>
        <p:origin x="24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985C-4A3A-B035-3C97-9249593C941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5293CE8-E7D7-3EDB-46C6-B8EC03775F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ED8C1AB-62D0-52DF-281F-77C42CA3AE19}"/>
              </a:ext>
            </a:extLst>
          </p:cNvPr>
          <p:cNvSpPr>
            <a:spLocks noGrp="1"/>
          </p:cNvSpPr>
          <p:nvPr>
            <p:ph type="dt" sz="half" idx="10"/>
          </p:nvPr>
        </p:nvSpPr>
        <p:spPr/>
        <p:txBody>
          <a:bodyPr/>
          <a:lstStyle/>
          <a:p>
            <a:fld id="{52413606-CBC0-C145-B591-62BE129C27CC}" type="datetimeFigureOut">
              <a:rPr lang="en-US" smtClean="0"/>
              <a:t>12/13/24</a:t>
            </a:fld>
            <a:endParaRPr lang="en-US"/>
          </a:p>
        </p:txBody>
      </p:sp>
      <p:sp>
        <p:nvSpPr>
          <p:cNvPr id="5" name="Footer Placeholder 4">
            <a:extLst>
              <a:ext uri="{FF2B5EF4-FFF2-40B4-BE49-F238E27FC236}">
                <a16:creationId xmlns:a16="http://schemas.microsoft.com/office/drawing/2014/main" id="{6135B020-A623-0FC1-7C9E-57B9D7EE3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61F4E-4BD9-5C6C-FC7E-7A692887F50D}"/>
              </a:ext>
            </a:extLst>
          </p:cNvPr>
          <p:cNvSpPr>
            <a:spLocks noGrp="1"/>
          </p:cNvSpPr>
          <p:nvPr>
            <p:ph type="sldNum" sz="quarter" idx="12"/>
          </p:nvPr>
        </p:nvSpPr>
        <p:spPr/>
        <p:txBody>
          <a:bodyPr/>
          <a:lstStyle/>
          <a:p>
            <a:fld id="{5A6594C6-31AC-774D-B359-6FC1B332B79D}" type="slidenum">
              <a:rPr lang="en-US" smtClean="0"/>
              <a:t>‹#›</a:t>
            </a:fld>
            <a:endParaRPr lang="en-US"/>
          </a:p>
        </p:txBody>
      </p:sp>
    </p:spTree>
    <p:extLst>
      <p:ext uri="{BB962C8B-B14F-4D97-AF65-F5344CB8AC3E}">
        <p14:creationId xmlns:p14="http://schemas.microsoft.com/office/powerpoint/2010/main" val="134069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94EE-5B6C-31F4-28F9-5A7A1E79441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A9D8A40-C10B-1DD9-70B1-FF4BCB727CD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3853BD3-9BD8-E331-29C4-6AB9F8CE0DD4}"/>
              </a:ext>
            </a:extLst>
          </p:cNvPr>
          <p:cNvSpPr>
            <a:spLocks noGrp="1"/>
          </p:cNvSpPr>
          <p:nvPr>
            <p:ph type="dt" sz="half" idx="10"/>
          </p:nvPr>
        </p:nvSpPr>
        <p:spPr/>
        <p:txBody>
          <a:bodyPr/>
          <a:lstStyle/>
          <a:p>
            <a:fld id="{52413606-CBC0-C145-B591-62BE129C27CC}" type="datetimeFigureOut">
              <a:rPr lang="en-US" smtClean="0"/>
              <a:t>12/13/24</a:t>
            </a:fld>
            <a:endParaRPr lang="en-US"/>
          </a:p>
        </p:txBody>
      </p:sp>
      <p:sp>
        <p:nvSpPr>
          <p:cNvPr id="5" name="Footer Placeholder 4">
            <a:extLst>
              <a:ext uri="{FF2B5EF4-FFF2-40B4-BE49-F238E27FC236}">
                <a16:creationId xmlns:a16="http://schemas.microsoft.com/office/drawing/2014/main" id="{A59A7A7A-BBE0-0A04-656F-4B0FFFE1E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EF4DA-7806-93A1-2307-B8BC5FE78061}"/>
              </a:ext>
            </a:extLst>
          </p:cNvPr>
          <p:cNvSpPr>
            <a:spLocks noGrp="1"/>
          </p:cNvSpPr>
          <p:nvPr>
            <p:ph type="sldNum" sz="quarter" idx="12"/>
          </p:nvPr>
        </p:nvSpPr>
        <p:spPr/>
        <p:txBody>
          <a:bodyPr/>
          <a:lstStyle/>
          <a:p>
            <a:fld id="{5A6594C6-31AC-774D-B359-6FC1B332B79D}" type="slidenum">
              <a:rPr lang="en-US" smtClean="0"/>
              <a:t>‹#›</a:t>
            </a:fld>
            <a:endParaRPr lang="en-US"/>
          </a:p>
        </p:txBody>
      </p:sp>
    </p:spTree>
    <p:extLst>
      <p:ext uri="{BB962C8B-B14F-4D97-AF65-F5344CB8AC3E}">
        <p14:creationId xmlns:p14="http://schemas.microsoft.com/office/powerpoint/2010/main" val="237949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E03BF-C70A-C32A-4439-3281E15E8C6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9F5C1D3-C593-A560-61F2-14F85C64DC9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912CFD-9BE6-1FE6-C2A3-2503D272B045}"/>
              </a:ext>
            </a:extLst>
          </p:cNvPr>
          <p:cNvSpPr>
            <a:spLocks noGrp="1"/>
          </p:cNvSpPr>
          <p:nvPr>
            <p:ph type="dt" sz="half" idx="10"/>
          </p:nvPr>
        </p:nvSpPr>
        <p:spPr/>
        <p:txBody>
          <a:bodyPr/>
          <a:lstStyle/>
          <a:p>
            <a:fld id="{52413606-CBC0-C145-B591-62BE129C27CC}" type="datetimeFigureOut">
              <a:rPr lang="en-US" smtClean="0"/>
              <a:t>12/13/24</a:t>
            </a:fld>
            <a:endParaRPr lang="en-US"/>
          </a:p>
        </p:txBody>
      </p:sp>
      <p:sp>
        <p:nvSpPr>
          <p:cNvPr id="5" name="Footer Placeholder 4">
            <a:extLst>
              <a:ext uri="{FF2B5EF4-FFF2-40B4-BE49-F238E27FC236}">
                <a16:creationId xmlns:a16="http://schemas.microsoft.com/office/drawing/2014/main" id="{A8B75D55-A9D9-C266-EC37-2B688D95E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C3808-BCFC-9AD9-CAC3-855F0A253C4B}"/>
              </a:ext>
            </a:extLst>
          </p:cNvPr>
          <p:cNvSpPr>
            <a:spLocks noGrp="1"/>
          </p:cNvSpPr>
          <p:nvPr>
            <p:ph type="sldNum" sz="quarter" idx="12"/>
          </p:nvPr>
        </p:nvSpPr>
        <p:spPr/>
        <p:txBody>
          <a:bodyPr/>
          <a:lstStyle/>
          <a:p>
            <a:fld id="{5A6594C6-31AC-774D-B359-6FC1B332B79D}" type="slidenum">
              <a:rPr lang="en-US" smtClean="0"/>
              <a:t>‹#›</a:t>
            </a:fld>
            <a:endParaRPr lang="en-US"/>
          </a:p>
        </p:txBody>
      </p:sp>
    </p:spTree>
    <p:extLst>
      <p:ext uri="{BB962C8B-B14F-4D97-AF65-F5344CB8AC3E}">
        <p14:creationId xmlns:p14="http://schemas.microsoft.com/office/powerpoint/2010/main" val="9541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6447-DCF7-D2AF-50D3-20DFBE3AE5F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2D1CF54-BF08-43B2-1455-36C4919894D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637521-BDF0-EA66-222E-1655619CAB72}"/>
              </a:ext>
            </a:extLst>
          </p:cNvPr>
          <p:cNvSpPr>
            <a:spLocks noGrp="1"/>
          </p:cNvSpPr>
          <p:nvPr>
            <p:ph type="dt" sz="half" idx="10"/>
          </p:nvPr>
        </p:nvSpPr>
        <p:spPr/>
        <p:txBody>
          <a:bodyPr/>
          <a:lstStyle/>
          <a:p>
            <a:fld id="{52413606-CBC0-C145-B591-62BE129C27CC}" type="datetimeFigureOut">
              <a:rPr lang="en-US" smtClean="0"/>
              <a:t>12/13/24</a:t>
            </a:fld>
            <a:endParaRPr lang="en-US"/>
          </a:p>
        </p:txBody>
      </p:sp>
      <p:sp>
        <p:nvSpPr>
          <p:cNvPr id="5" name="Footer Placeholder 4">
            <a:extLst>
              <a:ext uri="{FF2B5EF4-FFF2-40B4-BE49-F238E27FC236}">
                <a16:creationId xmlns:a16="http://schemas.microsoft.com/office/drawing/2014/main" id="{9BED4BC6-75D3-62E2-E0E0-7ADBEBE28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9C134-F78D-3E7E-0192-F19E88BCF6FC}"/>
              </a:ext>
            </a:extLst>
          </p:cNvPr>
          <p:cNvSpPr>
            <a:spLocks noGrp="1"/>
          </p:cNvSpPr>
          <p:nvPr>
            <p:ph type="sldNum" sz="quarter" idx="12"/>
          </p:nvPr>
        </p:nvSpPr>
        <p:spPr/>
        <p:txBody>
          <a:bodyPr/>
          <a:lstStyle/>
          <a:p>
            <a:fld id="{5A6594C6-31AC-774D-B359-6FC1B332B79D}" type="slidenum">
              <a:rPr lang="en-US" smtClean="0"/>
              <a:t>‹#›</a:t>
            </a:fld>
            <a:endParaRPr lang="en-US"/>
          </a:p>
        </p:txBody>
      </p:sp>
    </p:spTree>
    <p:extLst>
      <p:ext uri="{BB962C8B-B14F-4D97-AF65-F5344CB8AC3E}">
        <p14:creationId xmlns:p14="http://schemas.microsoft.com/office/powerpoint/2010/main" val="127590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7F39-20C3-BFB7-4C30-9C1453FD690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A255B79-AFB6-1162-0ED6-1F5E9391B8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BB6976F-C15C-CD60-24ED-69CB28F080E6}"/>
              </a:ext>
            </a:extLst>
          </p:cNvPr>
          <p:cNvSpPr>
            <a:spLocks noGrp="1"/>
          </p:cNvSpPr>
          <p:nvPr>
            <p:ph type="dt" sz="half" idx="10"/>
          </p:nvPr>
        </p:nvSpPr>
        <p:spPr/>
        <p:txBody>
          <a:bodyPr/>
          <a:lstStyle/>
          <a:p>
            <a:fld id="{52413606-CBC0-C145-B591-62BE129C27CC}" type="datetimeFigureOut">
              <a:rPr lang="en-US" smtClean="0"/>
              <a:t>12/13/24</a:t>
            </a:fld>
            <a:endParaRPr lang="en-US"/>
          </a:p>
        </p:txBody>
      </p:sp>
      <p:sp>
        <p:nvSpPr>
          <p:cNvPr id="5" name="Footer Placeholder 4">
            <a:extLst>
              <a:ext uri="{FF2B5EF4-FFF2-40B4-BE49-F238E27FC236}">
                <a16:creationId xmlns:a16="http://schemas.microsoft.com/office/drawing/2014/main" id="{A9EF5D8B-1366-D1AA-2FA8-8AF887B17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4F0C6-97C3-4C50-0230-C2EBD9FDF730}"/>
              </a:ext>
            </a:extLst>
          </p:cNvPr>
          <p:cNvSpPr>
            <a:spLocks noGrp="1"/>
          </p:cNvSpPr>
          <p:nvPr>
            <p:ph type="sldNum" sz="quarter" idx="12"/>
          </p:nvPr>
        </p:nvSpPr>
        <p:spPr/>
        <p:txBody>
          <a:bodyPr/>
          <a:lstStyle/>
          <a:p>
            <a:fld id="{5A6594C6-31AC-774D-B359-6FC1B332B79D}" type="slidenum">
              <a:rPr lang="en-US" smtClean="0"/>
              <a:t>‹#›</a:t>
            </a:fld>
            <a:endParaRPr lang="en-US"/>
          </a:p>
        </p:txBody>
      </p:sp>
    </p:spTree>
    <p:extLst>
      <p:ext uri="{BB962C8B-B14F-4D97-AF65-F5344CB8AC3E}">
        <p14:creationId xmlns:p14="http://schemas.microsoft.com/office/powerpoint/2010/main" val="318172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3CF3-E797-1300-6D3E-6188B932893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07FC9F2-804F-70C3-0B3E-9B8DEE1531A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57FDC55-C517-F6C3-F99F-856D803F006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C282FFC-A575-D1F3-5280-6602CDE5B41B}"/>
              </a:ext>
            </a:extLst>
          </p:cNvPr>
          <p:cNvSpPr>
            <a:spLocks noGrp="1"/>
          </p:cNvSpPr>
          <p:nvPr>
            <p:ph type="dt" sz="half" idx="10"/>
          </p:nvPr>
        </p:nvSpPr>
        <p:spPr/>
        <p:txBody>
          <a:bodyPr/>
          <a:lstStyle/>
          <a:p>
            <a:fld id="{52413606-CBC0-C145-B591-62BE129C27CC}" type="datetimeFigureOut">
              <a:rPr lang="en-US" smtClean="0"/>
              <a:t>12/13/24</a:t>
            </a:fld>
            <a:endParaRPr lang="en-US"/>
          </a:p>
        </p:txBody>
      </p:sp>
      <p:sp>
        <p:nvSpPr>
          <p:cNvPr id="6" name="Footer Placeholder 5">
            <a:extLst>
              <a:ext uri="{FF2B5EF4-FFF2-40B4-BE49-F238E27FC236}">
                <a16:creationId xmlns:a16="http://schemas.microsoft.com/office/drawing/2014/main" id="{46D43856-7279-50F4-47E8-1DA10318E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0E420-3F46-4987-092E-62D28086027A}"/>
              </a:ext>
            </a:extLst>
          </p:cNvPr>
          <p:cNvSpPr>
            <a:spLocks noGrp="1"/>
          </p:cNvSpPr>
          <p:nvPr>
            <p:ph type="sldNum" sz="quarter" idx="12"/>
          </p:nvPr>
        </p:nvSpPr>
        <p:spPr/>
        <p:txBody>
          <a:bodyPr/>
          <a:lstStyle/>
          <a:p>
            <a:fld id="{5A6594C6-31AC-774D-B359-6FC1B332B79D}" type="slidenum">
              <a:rPr lang="en-US" smtClean="0"/>
              <a:t>‹#›</a:t>
            </a:fld>
            <a:endParaRPr lang="en-US"/>
          </a:p>
        </p:txBody>
      </p:sp>
    </p:spTree>
    <p:extLst>
      <p:ext uri="{BB962C8B-B14F-4D97-AF65-F5344CB8AC3E}">
        <p14:creationId xmlns:p14="http://schemas.microsoft.com/office/powerpoint/2010/main" val="578414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F531-D500-BB6E-ABB7-3F29E6A608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E8A001-11DB-BDDA-C5EA-8BC9DA4D4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9F100D-7F1B-30C8-68E1-E84F8D90F82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7D69EB8-EB9D-1A71-8001-B555E89DD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60F81A-99C5-E5D0-DF30-6E5D490CD20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D996750-3C6B-548D-D93A-D6E72C0D4EC4}"/>
              </a:ext>
            </a:extLst>
          </p:cNvPr>
          <p:cNvSpPr>
            <a:spLocks noGrp="1"/>
          </p:cNvSpPr>
          <p:nvPr>
            <p:ph type="dt" sz="half" idx="10"/>
          </p:nvPr>
        </p:nvSpPr>
        <p:spPr/>
        <p:txBody>
          <a:bodyPr/>
          <a:lstStyle/>
          <a:p>
            <a:fld id="{52413606-CBC0-C145-B591-62BE129C27CC}" type="datetimeFigureOut">
              <a:rPr lang="en-US" smtClean="0"/>
              <a:t>12/13/24</a:t>
            </a:fld>
            <a:endParaRPr lang="en-US"/>
          </a:p>
        </p:txBody>
      </p:sp>
      <p:sp>
        <p:nvSpPr>
          <p:cNvPr id="8" name="Footer Placeholder 7">
            <a:extLst>
              <a:ext uri="{FF2B5EF4-FFF2-40B4-BE49-F238E27FC236}">
                <a16:creationId xmlns:a16="http://schemas.microsoft.com/office/drawing/2014/main" id="{23791C73-791F-F909-38BE-441DE89BB4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CF0B3A-405E-714A-1D9A-94EC72EDC433}"/>
              </a:ext>
            </a:extLst>
          </p:cNvPr>
          <p:cNvSpPr>
            <a:spLocks noGrp="1"/>
          </p:cNvSpPr>
          <p:nvPr>
            <p:ph type="sldNum" sz="quarter" idx="12"/>
          </p:nvPr>
        </p:nvSpPr>
        <p:spPr/>
        <p:txBody>
          <a:bodyPr/>
          <a:lstStyle/>
          <a:p>
            <a:fld id="{5A6594C6-31AC-774D-B359-6FC1B332B79D}" type="slidenum">
              <a:rPr lang="en-US" smtClean="0"/>
              <a:t>‹#›</a:t>
            </a:fld>
            <a:endParaRPr lang="en-US"/>
          </a:p>
        </p:txBody>
      </p:sp>
    </p:spTree>
    <p:extLst>
      <p:ext uri="{BB962C8B-B14F-4D97-AF65-F5344CB8AC3E}">
        <p14:creationId xmlns:p14="http://schemas.microsoft.com/office/powerpoint/2010/main" val="4426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6B3F-33CA-2F1F-DB70-AFC10D9C2ED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B040414-731C-72FD-69F9-305BEF26BBC0}"/>
              </a:ext>
            </a:extLst>
          </p:cNvPr>
          <p:cNvSpPr>
            <a:spLocks noGrp="1"/>
          </p:cNvSpPr>
          <p:nvPr>
            <p:ph type="dt" sz="half" idx="10"/>
          </p:nvPr>
        </p:nvSpPr>
        <p:spPr/>
        <p:txBody>
          <a:bodyPr/>
          <a:lstStyle/>
          <a:p>
            <a:fld id="{52413606-CBC0-C145-B591-62BE129C27CC}" type="datetimeFigureOut">
              <a:rPr lang="en-US" smtClean="0"/>
              <a:t>12/13/24</a:t>
            </a:fld>
            <a:endParaRPr lang="en-US"/>
          </a:p>
        </p:txBody>
      </p:sp>
      <p:sp>
        <p:nvSpPr>
          <p:cNvPr id="4" name="Footer Placeholder 3">
            <a:extLst>
              <a:ext uri="{FF2B5EF4-FFF2-40B4-BE49-F238E27FC236}">
                <a16:creationId xmlns:a16="http://schemas.microsoft.com/office/drawing/2014/main" id="{8D7CF1CA-88F7-783D-2BC9-A943AEE5A3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DBC340-47E9-02A5-CA41-338B9E3B8FF9}"/>
              </a:ext>
            </a:extLst>
          </p:cNvPr>
          <p:cNvSpPr>
            <a:spLocks noGrp="1"/>
          </p:cNvSpPr>
          <p:nvPr>
            <p:ph type="sldNum" sz="quarter" idx="12"/>
          </p:nvPr>
        </p:nvSpPr>
        <p:spPr/>
        <p:txBody>
          <a:bodyPr/>
          <a:lstStyle/>
          <a:p>
            <a:fld id="{5A6594C6-31AC-774D-B359-6FC1B332B79D}" type="slidenum">
              <a:rPr lang="en-US" smtClean="0"/>
              <a:t>‹#›</a:t>
            </a:fld>
            <a:endParaRPr lang="en-US"/>
          </a:p>
        </p:txBody>
      </p:sp>
    </p:spTree>
    <p:extLst>
      <p:ext uri="{BB962C8B-B14F-4D97-AF65-F5344CB8AC3E}">
        <p14:creationId xmlns:p14="http://schemas.microsoft.com/office/powerpoint/2010/main" val="213749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5C8BB7-0A16-912D-2363-2698BA944E1E}"/>
              </a:ext>
            </a:extLst>
          </p:cNvPr>
          <p:cNvSpPr>
            <a:spLocks noGrp="1"/>
          </p:cNvSpPr>
          <p:nvPr>
            <p:ph type="dt" sz="half" idx="10"/>
          </p:nvPr>
        </p:nvSpPr>
        <p:spPr/>
        <p:txBody>
          <a:bodyPr/>
          <a:lstStyle/>
          <a:p>
            <a:fld id="{52413606-CBC0-C145-B591-62BE129C27CC}" type="datetimeFigureOut">
              <a:rPr lang="en-US" smtClean="0"/>
              <a:t>12/13/24</a:t>
            </a:fld>
            <a:endParaRPr lang="en-US"/>
          </a:p>
        </p:txBody>
      </p:sp>
      <p:sp>
        <p:nvSpPr>
          <p:cNvPr id="3" name="Footer Placeholder 2">
            <a:extLst>
              <a:ext uri="{FF2B5EF4-FFF2-40B4-BE49-F238E27FC236}">
                <a16:creationId xmlns:a16="http://schemas.microsoft.com/office/drawing/2014/main" id="{E6789358-0661-3249-AF37-5C93E5DF56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D30707-E7A2-A26C-7BBF-3FD0F1801C52}"/>
              </a:ext>
            </a:extLst>
          </p:cNvPr>
          <p:cNvSpPr>
            <a:spLocks noGrp="1"/>
          </p:cNvSpPr>
          <p:nvPr>
            <p:ph type="sldNum" sz="quarter" idx="12"/>
          </p:nvPr>
        </p:nvSpPr>
        <p:spPr/>
        <p:txBody>
          <a:bodyPr/>
          <a:lstStyle/>
          <a:p>
            <a:fld id="{5A6594C6-31AC-774D-B359-6FC1B332B79D}" type="slidenum">
              <a:rPr lang="en-US" smtClean="0"/>
              <a:t>‹#›</a:t>
            </a:fld>
            <a:endParaRPr lang="en-US"/>
          </a:p>
        </p:txBody>
      </p:sp>
    </p:spTree>
    <p:extLst>
      <p:ext uri="{BB962C8B-B14F-4D97-AF65-F5344CB8AC3E}">
        <p14:creationId xmlns:p14="http://schemas.microsoft.com/office/powerpoint/2010/main" val="370424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DAF3-4285-31B5-4A89-A0E6A9B2BB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AF2E460-B0D1-C788-862C-0AC82C973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FCB13B9-49D1-BC36-7D31-C8804B7C3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6B3816-F215-8831-660A-D4FB9C1C3520}"/>
              </a:ext>
            </a:extLst>
          </p:cNvPr>
          <p:cNvSpPr>
            <a:spLocks noGrp="1"/>
          </p:cNvSpPr>
          <p:nvPr>
            <p:ph type="dt" sz="half" idx="10"/>
          </p:nvPr>
        </p:nvSpPr>
        <p:spPr/>
        <p:txBody>
          <a:bodyPr/>
          <a:lstStyle/>
          <a:p>
            <a:fld id="{52413606-CBC0-C145-B591-62BE129C27CC}" type="datetimeFigureOut">
              <a:rPr lang="en-US" smtClean="0"/>
              <a:t>12/13/24</a:t>
            </a:fld>
            <a:endParaRPr lang="en-US"/>
          </a:p>
        </p:txBody>
      </p:sp>
      <p:sp>
        <p:nvSpPr>
          <p:cNvPr id="6" name="Footer Placeholder 5">
            <a:extLst>
              <a:ext uri="{FF2B5EF4-FFF2-40B4-BE49-F238E27FC236}">
                <a16:creationId xmlns:a16="http://schemas.microsoft.com/office/drawing/2014/main" id="{9A352663-1AFB-8EE6-C849-90259BE542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D97DB-1F81-1FDC-FA40-AC805E699097}"/>
              </a:ext>
            </a:extLst>
          </p:cNvPr>
          <p:cNvSpPr>
            <a:spLocks noGrp="1"/>
          </p:cNvSpPr>
          <p:nvPr>
            <p:ph type="sldNum" sz="quarter" idx="12"/>
          </p:nvPr>
        </p:nvSpPr>
        <p:spPr/>
        <p:txBody>
          <a:bodyPr/>
          <a:lstStyle/>
          <a:p>
            <a:fld id="{5A6594C6-31AC-774D-B359-6FC1B332B79D}" type="slidenum">
              <a:rPr lang="en-US" smtClean="0"/>
              <a:t>‹#›</a:t>
            </a:fld>
            <a:endParaRPr lang="en-US"/>
          </a:p>
        </p:txBody>
      </p:sp>
    </p:spTree>
    <p:extLst>
      <p:ext uri="{BB962C8B-B14F-4D97-AF65-F5344CB8AC3E}">
        <p14:creationId xmlns:p14="http://schemas.microsoft.com/office/powerpoint/2010/main" val="311296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7947-3BD8-74C9-4A23-6BE2CC9089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06AAAD5-1885-7845-98EB-06B886FDBC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18473F-097F-7C73-2983-8DEFE581B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9DB3DD-AB33-EB9A-0237-C7205C9E7313}"/>
              </a:ext>
            </a:extLst>
          </p:cNvPr>
          <p:cNvSpPr>
            <a:spLocks noGrp="1"/>
          </p:cNvSpPr>
          <p:nvPr>
            <p:ph type="dt" sz="half" idx="10"/>
          </p:nvPr>
        </p:nvSpPr>
        <p:spPr/>
        <p:txBody>
          <a:bodyPr/>
          <a:lstStyle/>
          <a:p>
            <a:fld id="{52413606-CBC0-C145-B591-62BE129C27CC}" type="datetimeFigureOut">
              <a:rPr lang="en-US" smtClean="0"/>
              <a:t>12/13/24</a:t>
            </a:fld>
            <a:endParaRPr lang="en-US"/>
          </a:p>
        </p:txBody>
      </p:sp>
      <p:sp>
        <p:nvSpPr>
          <p:cNvPr id="6" name="Footer Placeholder 5">
            <a:extLst>
              <a:ext uri="{FF2B5EF4-FFF2-40B4-BE49-F238E27FC236}">
                <a16:creationId xmlns:a16="http://schemas.microsoft.com/office/drawing/2014/main" id="{97ED3430-F827-BA3B-9197-A571D3F427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A8030-9E4A-804B-FB61-923B14C7B294}"/>
              </a:ext>
            </a:extLst>
          </p:cNvPr>
          <p:cNvSpPr>
            <a:spLocks noGrp="1"/>
          </p:cNvSpPr>
          <p:nvPr>
            <p:ph type="sldNum" sz="quarter" idx="12"/>
          </p:nvPr>
        </p:nvSpPr>
        <p:spPr/>
        <p:txBody>
          <a:bodyPr/>
          <a:lstStyle/>
          <a:p>
            <a:fld id="{5A6594C6-31AC-774D-B359-6FC1B332B79D}" type="slidenum">
              <a:rPr lang="en-US" smtClean="0"/>
              <a:t>‹#›</a:t>
            </a:fld>
            <a:endParaRPr lang="en-US"/>
          </a:p>
        </p:txBody>
      </p:sp>
    </p:spTree>
    <p:extLst>
      <p:ext uri="{BB962C8B-B14F-4D97-AF65-F5344CB8AC3E}">
        <p14:creationId xmlns:p14="http://schemas.microsoft.com/office/powerpoint/2010/main" val="1191473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4837E4-442B-3BFC-CE09-1763759E39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6D1725-163A-7348-6DA9-CE883952F4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48BF73B-E87E-5E59-B9F8-C732488A95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413606-CBC0-C145-B591-62BE129C27CC}" type="datetimeFigureOut">
              <a:rPr lang="en-US" smtClean="0"/>
              <a:t>12/13/24</a:t>
            </a:fld>
            <a:endParaRPr lang="en-US"/>
          </a:p>
        </p:txBody>
      </p:sp>
      <p:sp>
        <p:nvSpPr>
          <p:cNvPr id="5" name="Footer Placeholder 4">
            <a:extLst>
              <a:ext uri="{FF2B5EF4-FFF2-40B4-BE49-F238E27FC236}">
                <a16:creationId xmlns:a16="http://schemas.microsoft.com/office/drawing/2014/main" id="{8BA0EC02-37BA-53C2-18CD-4CD69D8D65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B03F6CF-CB33-6911-7426-C4C9E6BE54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6594C6-31AC-774D-B359-6FC1B332B79D}" type="slidenum">
              <a:rPr lang="en-US" smtClean="0"/>
              <a:t>‹#›</a:t>
            </a:fld>
            <a:endParaRPr lang="en-US"/>
          </a:p>
        </p:txBody>
      </p:sp>
    </p:spTree>
    <p:extLst>
      <p:ext uri="{BB962C8B-B14F-4D97-AF65-F5344CB8AC3E}">
        <p14:creationId xmlns:p14="http://schemas.microsoft.com/office/powerpoint/2010/main" val="455484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01CA-E643-FB90-CBE1-81DE87579CC6}"/>
              </a:ext>
            </a:extLst>
          </p:cNvPr>
          <p:cNvSpPr>
            <a:spLocks noGrp="1"/>
          </p:cNvSpPr>
          <p:nvPr>
            <p:ph type="ctrTitle"/>
          </p:nvPr>
        </p:nvSpPr>
        <p:spPr/>
        <p:txBody>
          <a:bodyPr/>
          <a:lstStyle/>
          <a:p>
            <a:r>
              <a:rPr lang="en-US" dirty="0"/>
              <a:t>Third Bridge + Ever Peak Ltd</a:t>
            </a:r>
          </a:p>
        </p:txBody>
      </p:sp>
      <p:sp>
        <p:nvSpPr>
          <p:cNvPr id="3" name="Subtitle 2">
            <a:extLst>
              <a:ext uri="{FF2B5EF4-FFF2-40B4-BE49-F238E27FC236}">
                <a16:creationId xmlns:a16="http://schemas.microsoft.com/office/drawing/2014/main" id="{0D9BB528-F4DA-6EF9-634D-6D1A963D2F69}"/>
              </a:ext>
            </a:extLst>
          </p:cNvPr>
          <p:cNvSpPr>
            <a:spLocks noGrp="1"/>
          </p:cNvSpPr>
          <p:nvPr>
            <p:ph type="subTitle" idx="1"/>
          </p:nvPr>
        </p:nvSpPr>
        <p:spPr/>
        <p:txBody>
          <a:bodyPr>
            <a:normAutofit lnSpcReduction="10000"/>
          </a:bodyPr>
          <a:lstStyle/>
          <a:p>
            <a:r>
              <a:rPr lang="en-US" dirty="0"/>
              <a:t>Value Chain Analysis</a:t>
            </a:r>
          </a:p>
          <a:p>
            <a:endParaRPr lang="en-US" dirty="0"/>
          </a:p>
          <a:p>
            <a:r>
              <a:rPr lang="en-US" b="1" dirty="0"/>
              <a:t>NAOKI KOJIMA</a:t>
            </a:r>
          </a:p>
          <a:p>
            <a:r>
              <a:rPr lang="en-US" b="1" dirty="0"/>
              <a:t>a candidate for Associate - Japanese Clients (Jan 2025)</a:t>
            </a:r>
          </a:p>
        </p:txBody>
      </p:sp>
      <p:pic>
        <p:nvPicPr>
          <p:cNvPr id="4" name="Picture 3" descr="A black text on a white background&#10;&#10;Description automatically generated">
            <a:extLst>
              <a:ext uri="{FF2B5EF4-FFF2-40B4-BE49-F238E27FC236}">
                <a16:creationId xmlns:a16="http://schemas.microsoft.com/office/drawing/2014/main" id="{520AE260-766F-FDF6-BDDE-6B1BABA7A9B8}"/>
              </a:ext>
            </a:extLst>
          </p:cNvPr>
          <p:cNvPicPr>
            <a:picLocks noChangeAspect="1"/>
          </p:cNvPicPr>
          <p:nvPr/>
        </p:nvPicPr>
        <p:blipFill>
          <a:blip r:embed="rId2"/>
          <a:stretch>
            <a:fillRect/>
          </a:stretch>
        </p:blipFill>
        <p:spPr>
          <a:xfrm>
            <a:off x="172407" y="6251575"/>
            <a:ext cx="1651000" cy="482600"/>
          </a:xfrm>
          <a:prstGeom prst="rect">
            <a:avLst/>
          </a:prstGeom>
        </p:spPr>
      </p:pic>
    </p:spTree>
    <p:extLst>
      <p:ext uri="{BB962C8B-B14F-4D97-AF65-F5344CB8AC3E}">
        <p14:creationId xmlns:p14="http://schemas.microsoft.com/office/powerpoint/2010/main" val="296924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F8A5-B4B7-9907-A97F-165860C69FD4}"/>
              </a:ext>
            </a:extLst>
          </p:cNvPr>
          <p:cNvSpPr>
            <a:spLocks noGrp="1"/>
          </p:cNvSpPr>
          <p:nvPr>
            <p:ph type="title"/>
          </p:nvPr>
        </p:nvSpPr>
        <p:spPr>
          <a:xfrm>
            <a:off x="973112" y="365125"/>
            <a:ext cx="10515600" cy="1325563"/>
          </a:xfrm>
        </p:spPr>
        <p:txBody>
          <a:bodyPr/>
          <a:lstStyle/>
          <a:p>
            <a:r>
              <a:rPr lang="en-US" dirty="0">
                <a:latin typeface="Arial" panose="020B0604020202020204" pitchFamily="34" charset="0"/>
                <a:cs typeface="Arial" panose="020B0604020202020204" pitchFamily="34" charset="0"/>
              </a:rPr>
              <a:t>Industry Overview</a:t>
            </a:r>
          </a:p>
        </p:txBody>
      </p:sp>
      <p:sp>
        <p:nvSpPr>
          <p:cNvPr id="3" name="TextBox 2">
            <a:extLst>
              <a:ext uri="{FF2B5EF4-FFF2-40B4-BE49-F238E27FC236}">
                <a16:creationId xmlns:a16="http://schemas.microsoft.com/office/drawing/2014/main" id="{9D494DC9-76E1-C0AE-9DD6-B243E5CD84E4}"/>
              </a:ext>
            </a:extLst>
          </p:cNvPr>
          <p:cNvSpPr txBox="1"/>
          <p:nvPr/>
        </p:nvSpPr>
        <p:spPr>
          <a:xfrm>
            <a:off x="973112" y="1675698"/>
            <a:ext cx="9714875"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Business Segment: Consumer Goods Company </a:t>
            </a:r>
            <a:r>
              <a:rPr lang="en-US" dirty="0">
                <a:latin typeface="Arial" panose="020B0604020202020204" pitchFamily="34" charset="0"/>
                <a:cs typeface="Arial" panose="020B0604020202020204" pitchFamily="34" charset="0"/>
                <a:sym typeface="Wingdings" pitchFamily="2" charset="2"/>
              </a:rPr>
              <a:t></a:t>
            </a:r>
            <a:r>
              <a:rPr lang="en-US" dirty="0">
                <a:latin typeface="Arial" panose="020B0604020202020204" pitchFamily="34" charset="0"/>
                <a:cs typeface="Arial" panose="020B0604020202020204" pitchFamily="34" charset="0"/>
              </a:rPr>
              <a:t> Tennis shoes Company</a:t>
            </a:r>
          </a:p>
          <a:p>
            <a:endParaRPr lang="en-US" dirty="0"/>
          </a:p>
          <a:p>
            <a:endParaRPr lang="en-US" dirty="0"/>
          </a:p>
          <a:p>
            <a:r>
              <a:rPr lang="en-US" dirty="0">
                <a:latin typeface="Arial" panose="020B0604020202020204" pitchFamily="34" charset="0"/>
                <a:cs typeface="Arial" panose="020B0604020202020204" pitchFamily="34" charset="0"/>
              </a:rPr>
              <a:t>Market Region: US + UK</a:t>
            </a:r>
          </a:p>
        </p:txBody>
      </p:sp>
      <p:pic>
        <p:nvPicPr>
          <p:cNvPr id="4" name="Picture 3" descr="A black text on a white background&#10;&#10;Description automatically generated">
            <a:extLst>
              <a:ext uri="{FF2B5EF4-FFF2-40B4-BE49-F238E27FC236}">
                <a16:creationId xmlns:a16="http://schemas.microsoft.com/office/drawing/2014/main" id="{428A0FD8-B2E0-1D4C-8BAE-F144D088D924}"/>
              </a:ext>
            </a:extLst>
          </p:cNvPr>
          <p:cNvPicPr>
            <a:picLocks noChangeAspect="1"/>
          </p:cNvPicPr>
          <p:nvPr/>
        </p:nvPicPr>
        <p:blipFill>
          <a:blip r:embed="rId2"/>
          <a:stretch>
            <a:fillRect/>
          </a:stretch>
        </p:blipFill>
        <p:spPr>
          <a:xfrm>
            <a:off x="172407" y="6251575"/>
            <a:ext cx="1651000" cy="482600"/>
          </a:xfrm>
          <a:prstGeom prst="rect">
            <a:avLst/>
          </a:prstGeom>
        </p:spPr>
      </p:pic>
    </p:spTree>
    <p:extLst>
      <p:ext uri="{BB962C8B-B14F-4D97-AF65-F5344CB8AC3E}">
        <p14:creationId xmlns:p14="http://schemas.microsoft.com/office/powerpoint/2010/main" val="380942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018C-6428-2E79-8795-F9E0A6C69C80}"/>
              </a:ext>
            </a:extLst>
          </p:cNvPr>
          <p:cNvSpPr>
            <a:spLocks noGrp="1"/>
          </p:cNvSpPr>
          <p:nvPr>
            <p:ph type="title"/>
          </p:nvPr>
        </p:nvSpPr>
        <p:spPr/>
        <p:txBody>
          <a:bodyPr/>
          <a:lstStyle/>
          <a:p>
            <a:r>
              <a:rPr lang="en-US" dirty="0"/>
              <a:t>Value Chain Breakdown</a:t>
            </a:r>
          </a:p>
        </p:txBody>
      </p:sp>
      <p:sp>
        <p:nvSpPr>
          <p:cNvPr id="4" name="Rounded Rectangle 3">
            <a:extLst>
              <a:ext uri="{FF2B5EF4-FFF2-40B4-BE49-F238E27FC236}">
                <a16:creationId xmlns:a16="http://schemas.microsoft.com/office/drawing/2014/main" id="{30EE70D7-20C9-F007-D66F-42E19752B504}"/>
              </a:ext>
            </a:extLst>
          </p:cNvPr>
          <p:cNvSpPr/>
          <p:nvPr/>
        </p:nvSpPr>
        <p:spPr>
          <a:xfrm>
            <a:off x="398744" y="2567836"/>
            <a:ext cx="5086611" cy="13255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Target Company</a:t>
            </a:r>
          </a:p>
        </p:txBody>
      </p:sp>
      <p:sp>
        <p:nvSpPr>
          <p:cNvPr id="5" name="Rounded Rectangle 4">
            <a:extLst>
              <a:ext uri="{FF2B5EF4-FFF2-40B4-BE49-F238E27FC236}">
                <a16:creationId xmlns:a16="http://schemas.microsoft.com/office/drawing/2014/main" id="{3CCAB985-B474-0A2F-1097-D92A305A9B97}"/>
              </a:ext>
            </a:extLst>
          </p:cNvPr>
          <p:cNvSpPr/>
          <p:nvPr/>
        </p:nvSpPr>
        <p:spPr>
          <a:xfrm>
            <a:off x="6780758" y="1690688"/>
            <a:ext cx="3634636" cy="8771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Suppliers</a:t>
            </a:r>
          </a:p>
        </p:txBody>
      </p:sp>
      <p:sp>
        <p:nvSpPr>
          <p:cNvPr id="6" name="Rounded Rectangle 5">
            <a:extLst>
              <a:ext uri="{FF2B5EF4-FFF2-40B4-BE49-F238E27FC236}">
                <a16:creationId xmlns:a16="http://schemas.microsoft.com/office/drawing/2014/main" id="{8FE6DA48-AEB8-4199-B47D-A75FA9F746BB}"/>
              </a:ext>
            </a:extLst>
          </p:cNvPr>
          <p:cNvSpPr/>
          <p:nvPr/>
        </p:nvSpPr>
        <p:spPr>
          <a:xfrm>
            <a:off x="6780758" y="2784172"/>
            <a:ext cx="3634636" cy="8771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Competitors</a:t>
            </a:r>
          </a:p>
        </p:txBody>
      </p:sp>
      <p:sp>
        <p:nvSpPr>
          <p:cNvPr id="7" name="Rounded Rectangle 6">
            <a:extLst>
              <a:ext uri="{FF2B5EF4-FFF2-40B4-BE49-F238E27FC236}">
                <a16:creationId xmlns:a16="http://schemas.microsoft.com/office/drawing/2014/main" id="{2A885A42-7E1D-1225-3C52-8EB8C0A4962E}"/>
              </a:ext>
            </a:extLst>
          </p:cNvPr>
          <p:cNvSpPr/>
          <p:nvPr/>
        </p:nvSpPr>
        <p:spPr>
          <a:xfrm>
            <a:off x="6780758" y="3851591"/>
            <a:ext cx="3634636" cy="8771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Customers</a:t>
            </a:r>
          </a:p>
        </p:txBody>
      </p:sp>
      <p:cxnSp>
        <p:nvCxnSpPr>
          <p:cNvPr id="9" name="Straight Arrow Connector 8">
            <a:extLst>
              <a:ext uri="{FF2B5EF4-FFF2-40B4-BE49-F238E27FC236}">
                <a16:creationId xmlns:a16="http://schemas.microsoft.com/office/drawing/2014/main" id="{41538F2A-99F7-1360-442E-1724E3E42A8C}"/>
              </a:ext>
            </a:extLst>
          </p:cNvPr>
          <p:cNvCxnSpPr>
            <a:cxnSpLocks/>
          </p:cNvCxnSpPr>
          <p:nvPr/>
        </p:nvCxnSpPr>
        <p:spPr>
          <a:xfrm flipH="1">
            <a:off x="5610614" y="2129262"/>
            <a:ext cx="990602" cy="7893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C6526544-E2A7-C995-3F44-5D911AE42454}"/>
              </a:ext>
            </a:extLst>
          </p:cNvPr>
          <p:cNvCxnSpPr>
            <a:cxnSpLocks/>
          </p:cNvCxnSpPr>
          <p:nvPr/>
        </p:nvCxnSpPr>
        <p:spPr>
          <a:xfrm>
            <a:off x="5610614" y="3893398"/>
            <a:ext cx="990602" cy="5408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2A7B532A-1B41-F89E-4F44-F13526B2EE47}"/>
              </a:ext>
            </a:extLst>
          </p:cNvPr>
          <p:cNvSpPr txBox="1"/>
          <p:nvPr/>
        </p:nvSpPr>
        <p:spPr>
          <a:xfrm>
            <a:off x="5485355" y="3080654"/>
            <a:ext cx="1295403" cy="369332"/>
          </a:xfrm>
          <a:prstGeom prst="rect">
            <a:avLst/>
          </a:prstGeom>
          <a:noFill/>
        </p:spPr>
        <p:txBody>
          <a:bodyPr wrap="square" rtlCol="0">
            <a:spAutoFit/>
          </a:bodyPr>
          <a:lstStyle/>
          <a:p>
            <a:r>
              <a:rPr lang="en-US" dirty="0"/>
              <a:t>- - - - - - - - - </a:t>
            </a:r>
          </a:p>
        </p:txBody>
      </p:sp>
      <p:pic>
        <p:nvPicPr>
          <p:cNvPr id="20" name="Picture 19" descr="A black text on a white background&#10;&#10;Description automatically generated">
            <a:extLst>
              <a:ext uri="{FF2B5EF4-FFF2-40B4-BE49-F238E27FC236}">
                <a16:creationId xmlns:a16="http://schemas.microsoft.com/office/drawing/2014/main" id="{EF9C4FAE-A292-136E-8597-2A97DDADDE09}"/>
              </a:ext>
            </a:extLst>
          </p:cNvPr>
          <p:cNvPicPr>
            <a:picLocks noChangeAspect="1"/>
          </p:cNvPicPr>
          <p:nvPr/>
        </p:nvPicPr>
        <p:blipFill>
          <a:blip r:embed="rId2"/>
          <a:stretch>
            <a:fillRect/>
          </a:stretch>
        </p:blipFill>
        <p:spPr>
          <a:xfrm>
            <a:off x="172407" y="6251575"/>
            <a:ext cx="1651000" cy="482600"/>
          </a:xfrm>
          <a:prstGeom prst="rect">
            <a:avLst/>
          </a:prstGeom>
        </p:spPr>
      </p:pic>
    </p:spTree>
    <p:extLst>
      <p:ext uri="{BB962C8B-B14F-4D97-AF65-F5344CB8AC3E}">
        <p14:creationId xmlns:p14="http://schemas.microsoft.com/office/powerpoint/2010/main" val="387894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32C9-2601-C0C6-A9F2-0B57057234A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Tennis shoe Industry Structure</a:t>
            </a:r>
          </a:p>
        </p:txBody>
      </p:sp>
      <p:sp>
        <p:nvSpPr>
          <p:cNvPr id="4" name="Rounded Rectangle 3">
            <a:extLst>
              <a:ext uri="{FF2B5EF4-FFF2-40B4-BE49-F238E27FC236}">
                <a16:creationId xmlns:a16="http://schemas.microsoft.com/office/drawing/2014/main" id="{0348BD6E-669F-1D41-BE5E-A5AF10ED86A9}"/>
              </a:ext>
            </a:extLst>
          </p:cNvPr>
          <p:cNvSpPr/>
          <p:nvPr/>
        </p:nvSpPr>
        <p:spPr>
          <a:xfrm>
            <a:off x="1109272" y="2458387"/>
            <a:ext cx="3057994" cy="371857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1100" i="1" dirty="0">
                <a:latin typeface="Arial" panose="020B0604020202020204" pitchFamily="34" charset="0"/>
                <a:cs typeface="Arial" panose="020B0604020202020204" pitchFamily="34" charset="0"/>
              </a:rPr>
              <a:t>List out 3 suppliers with a brief explanation about what they provide</a:t>
            </a:r>
          </a:p>
          <a:p>
            <a:pPr algn="ctr"/>
            <a:endParaRPr lang="en-US" sz="1100" i="1" dirty="0">
              <a:latin typeface="Arial" panose="020B0604020202020204" pitchFamily="34" charset="0"/>
              <a:cs typeface="Arial" panose="020B0604020202020204" pitchFamily="34" charset="0"/>
            </a:endParaRPr>
          </a:p>
          <a:p>
            <a:pPr marL="342900" indent="-342900">
              <a:buFont typeface="+mj-lt"/>
              <a:buAutoNum type="arabicPeriod"/>
            </a:pPr>
            <a:r>
              <a:rPr lang="en-US" sz="1100" dirty="0" err="1"/>
              <a:t>Pou</a:t>
            </a:r>
            <a:r>
              <a:rPr lang="en-US" sz="1100" dirty="0"/>
              <a:t> Chen Corporation (Taiwan) - The world's largest manufacturer of branded athletic and casual footwear , producing almost all raw materials needed for footwear manufacturing.</a:t>
            </a:r>
          </a:p>
          <a:p>
            <a:pPr marL="342900" indent="-342900">
              <a:buFont typeface="+mj-lt"/>
              <a:buAutoNum type="arabicPeriod"/>
            </a:pPr>
            <a:endParaRPr lang="en-US" sz="1100" dirty="0"/>
          </a:p>
          <a:p>
            <a:pPr marL="342900" indent="-342900">
              <a:buFont typeface="+mj-lt"/>
              <a:buAutoNum type="arabicPeriod"/>
            </a:pPr>
            <a:r>
              <a:rPr lang="en-US" sz="1100" dirty="0"/>
              <a:t>Fulgent Sun Group (Taiwan) - Specializes in sports and outdoor footwear manufacturing, focusing on producing high-quality footwear for various sports, including tennis.</a:t>
            </a:r>
          </a:p>
          <a:p>
            <a:pPr marL="342900" indent="-342900">
              <a:buFont typeface="+mj-lt"/>
              <a:buAutoNum type="arabicPeriod"/>
            </a:pPr>
            <a:endParaRPr lang="en-US" sz="1100" dirty="0"/>
          </a:p>
          <a:p>
            <a:pPr marL="342900" indent="-342900">
              <a:buFont typeface="+mj-lt"/>
              <a:buAutoNum type="arabicPeriod"/>
            </a:pPr>
            <a:r>
              <a:rPr lang="en-US" sz="1100" dirty="0"/>
              <a:t>Eagle Nice International Holdings (Hong Kong) - Manufactures down jackets, sweaters, sports pants, and other sportswear.</a:t>
            </a:r>
          </a:p>
        </p:txBody>
      </p:sp>
      <p:sp>
        <p:nvSpPr>
          <p:cNvPr id="5" name="Rounded Rectangle 4">
            <a:extLst>
              <a:ext uri="{FF2B5EF4-FFF2-40B4-BE49-F238E27FC236}">
                <a16:creationId xmlns:a16="http://schemas.microsoft.com/office/drawing/2014/main" id="{6315C01A-9091-32ED-D39C-711E5D8E4B3B}"/>
              </a:ext>
            </a:extLst>
          </p:cNvPr>
          <p:cNvSpPr/>
          <p:nvPr/>
        </p:nvSpPr>
        <p:spPr>
          <a:xfrm>
            <a:off x="8295806" y="2458387"/>
            <a:ext cx="3057994" cy="371857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1400" i="1" dirty="0">
                <a:latin typeface="Arial" panose="020B0604020202020204" pitchFamily="34" charset="0"/>
                <a:cs typeface="Arial" panose="020B0604020202020204" pitchFamily="34" charset="0"/>
              </a:rPr>
              <a:t>List out 3 customers within the tennis shoe industry</a:t>
            </a:r>
          </a:p>
          <a:p>
            <a:pPr marL="342900" indent="-342900">
              <a:buFont typeface="+mj-lt"/>
              <a:buAutoNum type="arabicPeriod"/>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a:t>JD Sports</a:t>
            </a:r>
            <a:endParaRPr lang="en-US" sz="1400" dirty="0">
              <a:latin typeface="Arial" panose="020B0604020202020204" pitchFamily="34" charset="0"/>
              <a:cs typeface="Arial" panose="020B0604020202020204" pitchFamily="34" charset="0"/>
            </a:endParaRPr>
          </a:p>
          <a:p>
            <a:pPr marL="342900" indent="-342900">
              <a:buFont typeface="+mj-lt"/>
              <a:buAutoNum type="arabicPeriod"/>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a:latin typeface="Arial" panose="020B0604020202020204" pitchFamily="34" charset="0"/>
                <a:cs typeface="Arial" panose="020B0604020202020204" pitchFamily="34" charset="0"/>
              </a:rPr>
              <a:t>Sports Direct</a:t>
            </a:r>
          </a:p>
          <a:p>
            <a:pPr marL="342900" indent="-342900">
              <a:buFont typeface="+mj-lt"/>
              <a:buAutoNum type="arabicPeriod"/>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err="1">
                <a:latin typeface="Arial" panose="020B0604020202020204" pitchFamily="34" charset="0"/>
                <a:cs typeface="Arial" panose="020B0604020202020204" pitchFamily="34" charset="0"/>
              </a:rPr>
              <a:t>Tennisnuts.com</a:t>
            </a:r>
            <a:endParaRPr lang="en-US" sz="1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6CD70C0-9342-F54E-7E44-C7F9D605AB6B}"/>
              </a:ext>
            </a:extLst>
          </p:cNvPr>
          <p:cNvSpPr txBox="1"/>
          <p:nvPr/>
        </p:nvSpPr>
        <p:spPr>
          <a:xfrm>
            <a:off x="5209082" y="1957340"/>
            <a:ext cx="194747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Competitors</a:t>
            </a:r>
          </a:p>
        </p:txBody>
      </p:sp>
      <p:sp>
        <p:nvSpPr>
          <p:cNvPr id="8" name="TextBox 7">
            <a:extLst>
              <a:ext uri="{FF2B5EF4-FFF2-40B4-BE49-F238E27FC236}">
                <a16:creationId xmlns:a16="http://schemas.microsoft.com/office/drawing/2014/main" id="{70E8ED06-49CB-CA5D-42B9-6C68BE051712}"/>
              </a:ext>
            </a:extLst>
          </p:cNvPr>
          <p:cNvSpPr txBox="1"/>
          <p:nvPr/>
        </p:nvSpPr>
        <p:spPr>
          <a:xfrm>
            <a:off x="2027420" y="1942823"/>
            <a:ext cx="194747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Suppliers</a:t>
            </a:r>
          </a:p>
        </p:txBody>
      </p:sp>
      <p:sp>
        <p:nvSpPr>
          <p:cNvPr id="9" name="TextBox 8">
            <a:extLst>
              <a:ext uri="{FF2B5EF4-FFF2-40B4-BE49-F238E27FC236}">
                <a16:creationId xmlns:a16="http://schemas.microsoft.com/office/drawing/2014/main" id="{27BC1F99-8A5E-3FEB-41AF-1C560F21C482}"/>
              </a:ext>
            </a:extLst>
          </p:cNvPr>
          <p:cNvSpPr txBox="1"/>
          <p:nvPr/>
        </p:nvSpPr>
        <p:spPr>
          <a:xfrm>
            <a:off x="9029075" y="1966432"/>
            <a:ext cx="194747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Customers</a:t>
            </a:r>
          </a:p>
        </p:txBody>
      </p:sp>
      <p:sp>
        <p:nvSpPr>
          <p:cNvPr id="13" name="Rounded Rectangle 12">
            <a:extLst>
              <a:ext uri="{FF2B5EF4-FFF2-40B4-BE49-F238E27FC236}">
                <a16:creationId xmlns:a16="http://schemas.microsoft.com/office/drawing/2014/main" id="{B3901A03-4149-1528-A50A-A7079726EA42}"/>
              </a:ext>
            </a:extLst>
          </p:cNvPr>
          <p:cNvSpPr/>
          <p:nvPr/>
        </p:nvSpPr>
        <p:spPr>
          <a:xfrm>
            <a:off x="4567003" y="2458387"/>
            <a:ext cx="3057994" cy="371857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1400" i="1" dirty="0">
                <a:latin typeface="Arial" panose="020B0604020202020204" pitchFamily="34" charset="0"/>
                <a:cs typeface="Arial" panose="020B0604020202020204" pitchFamily="34" charset="0"/>
              </a:rPr>
              <a:t>List out 3 competitors within the tennis shoe industry</a:t>
            </a:r>
          </a:p>
          <a:p>
            <a:pPr algn="ctr"/>
            <a:endParaRPr lang="en-US" sz="1400" dirty="0"/>
          </a:p>
          <a:p>
            <a:pPr marL="342900" indent="-342900">
              <a:buFont typeface="+mj-lt"/>
              <a:buAutoNum type="arabicPeriod"/>
            </a:pPr>
            <a:r>
              <a:rPr lang="en-US" sz="1400" dirty="0"/>
              <a:t>Nike</a:t>
            </a:r>
          </a:p>
          <a:p>
            <a:pPr marL="342900" indent="-342900">
              <a:buFont typeface="+mj-lt"/>
              <a:buAutoNum type="arabicPeriod"/>
            </a:pPr>
            <a:endParaRPr lang="en-US" sz="1400" dirty="0"/>
          </a:p>
          <a:p>
            <a:pPr marL="342900" indent="-342900">
              <a:buFont typeface="+mj-lt"/>
              <a:buAutoNum type="arabicPeriod"/>
            </a:pPr>
            <a:r>
              <a:rPr lang="en-US" sz="1400" dirty="0"/>
              <a:t>Adidas</a:t>
            </a:r>
          </a:p>
          <a:p>
            <a:pPr marL="342900" indent="-342900">
              <a:buFont typeface="+mj-lt"/>
              <a:buAutoNum type="arabicPeriod"/>
            </a:pPr>
            <a:endParaRPr lang="en-US" sz="1400" dirty="0"/>
          </a:p>
          <a:p>
            <a:pPr marL="342900" indent="-342900">
              <a:buFont typeface="+mj-lt"/>
              <a:buAutoNum type="arabicPeriod"/>
            </a:pPr>
            <a:r>
              <a:rPr lang="en-US" sz="1400" dirty="0"/>
              <a:t>Asics</a:t>
            </a:r>
          </a:p>
        </p:txBody>
      </p:sp>
    </p:spTree>
    <p:extLst>
      <p:ext uri="{BB962C8B-B14F-4D97-AF65-F5344CB8AC3E}">
        <p14:creationId xmlns:p14="http://schemas.microsoft.com/office/powerpoint/2010/main" val="172740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B1F6-7EA9-BE34-C443-B9773CCD8AA4}"/>
              </a:ext>
            </a:extLst>
          </p:cNvPr>
          <p:cNvSpPr>
            <a:spLocks noGrp="1"/>
          </p:cNvSpPr>
          <p:nvPr>
            <p:ph type="title"/>
          </p:nvPr>
        </p:nvSpPr>
        <p:spPr>
          <a:xfrm>
            <a:off x="202368" y="1081452"/>
            <a:ext cx="3582647" cy="609236"/>
          </a:xfrm>
        </p:spPr>
        <p:txBody>
          <a:bodyPr>
            <a:normAutofit/>
          </a:bodyPr>
          <a:lstStyle/>
          <a:p>
            <a:pPr algn="ctr"/>
            <a:r>
              <a:rPr lang="en-US" sz="1800" b="1" dirty="0">
                <a:latin typeface="Arial" panose="020B0604020202020204" pitchFamily="34" charset="0"/>
                <a:cs typeface="Arial" panose="020B0604020202020204" pitchFamily="34" charset="0"/>
              </a:rPr>
              <a:t>Eco-system</a:t>
            </a:r>
          </a:p>
        </p:txBody>
      </p:sp>
      <p:sp>
        <p:nvSpPr>
          <p:cNvPr id="3" name="Content Placeholder 2">
            <a:extLst>
              <a:ext uri="{FF2B5EF4-FFF2-40B4-BE49-F238E27FC236}">
                <a16:creationId xmlns:a16="http://schemas.microsoft.com/office/drawing/2014/main" id="{3806248D-5FCB-E4AE-60AC-94D8A7B8C8D7}"/>
              </a:ext>
            </a:extLst>
          </p:cNvPr>
          <p:cNvSpPr>
            <a:spLocks noGrp="1"/>
          </p:cNvSpPr>
          <p:nvPr>
            <p:ph idx="1"/>
          </p:nvPr>
        </p:nvSpPr>
        <p:spPr>
          <a:xfrm>
            <a:off x="412230" y="1702503"/>
            <a:ext cx="3402767" cy="632787"/>
          </a:xfrm>
        </p:spPr>
        <p:txBody>
          <a:bodyPr>
            <a:normAutofit/>
          </a:bodyPr>
          <a:lstStyle/>
          <a:p>
            <a:pPr marL="0" indent="0" algn="ctr">
              <a:buNone/>
            </a:pPr>
            <a:r>
              <a:rPr lang="en-US" sz="1400" dirty="0">
                <a:latin typeface="Arial" panose="020B0604020202020204" pitchFamily="34" charset="0"/>
                <a:cs typeface="Arial" panose="020B0604020202020204" pitchFamily="34" charset="0"/>
              </a:rPr>
              <a:t>How do suppliers, competitors and consumers interact with each other?</a:t>
            </a:r>
          </a:p>
        </p:txBody>
      </p:sp>
      <p:sp>
        <p:nvSpPr>
          <p:cNvPr id="4" name="Rounded Rectangle 3">
            <a:extLst>
              <a:ext uri="{FF2B5EF4-FFF2-40B4-BE49-F238E27FC236}">
                <a16:creationId xmlns:a16="http://schemas.microsoft.com/office/drawing/2014/main" id="{61132374-7193-2888-D100-A3B472AB8E0D}"/>
              </a:ext>
            </a:extLst>
          </p:cNvPr>
          <p:cNvSpPr/>
          <p:nvPr/>
        </p:nvSpPr>
        <p:spPr>
          <a:xfrm>
            <a:off x="614597" y="2458412"/>
            <a:ext cx="2758191" cy="376250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900" i="1" dirty="0">
                <a:latin typeface="Arial" panose="020B0604020202020204" pitchFamily="34" charset="0"/>
                <a:cs typeface="Arial" panose="020B0604020202020204" pitchFamily="34" charset="0"/>
              </a:rPr>
              <a:t>List out 2-3 bullet points about their interactions</a:t>
            </a:r>
          </a:p>
          <a:p>
            <a:pPr marL="171450" indent="-171450">
              <a:buFont typeface="Arial" panose="020B0604020202020204" pitchFamily="34" charset="0"/>
              <a:buChar char="•"/>
            </a:pPr>
            <a:endParaRPr lang="en-US" sz="9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Most of the suppliers specialize not only in raw materials for tennis shoes but also in materials for other athletic apparel, while most competitors outsource their raw materials to several suppliers. So, the relationship is “multiple vs multiple”.</a:t>
            </a:r>
          </a:p>
          <a:p>
            <a:pPr marL="171450" indent="-171450">
              <a:buFont typeface="Arial" panose="020B0604020202020204" pitchFamily="34" charset="0"/>
              <a:buChar char="•"/>
            </a:pPr>
            <a:endParaRPr lang="en-US" sz="9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Competitors control their supply to consumers by selecting the items delivered to consumers depending on consumers, location, and timeframe.</a:t>
            </a:r>
          </a:p>
          <a:p>
            <a:endParaRPr lang="en-US" sz="9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Suppliers provide materials meeting competitors' demands in cost and quality</a:t>
            </a:r>
          </a:p>
          <a:p>
            <a:pPr marL="171450" indent="-171450">
              <a:buFont typeface="Arial" panose="020B0604020202020204" pitchFamily="34" charset="0"/>
              <a:buChar char="•"/>
            </a:pPr>
            <a:endParaRPr lang="en-US" sz="9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Competitors help suppliers’ cost-efficient production plans by ordering bulk amounts</a:t>
            </a:r>
          </a:p>
          <a:p>
            <a:pPr marL="171450" indent="-171450">
              <a:buFont typeface="Arial" panose="020B0604020202020204" pitchFamily="34" charset="0"/>
              <a:buChar char="•"/>
            </a:pPr>
            <a:endParaRPr lang="en-US" sz="9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dirty="0">
                <a:latin typeface="Arial" panose="020B0604020202020204" pitchFamily="34" charset="0"/>
                <a:cs typeface="Arial" panose="020B0604020202020204" pitchFamily="34" charset="0"/>
              </a:rPr>
              <a:t>Competitors generate customer demand while grasping customer’s potential demand</a:t>
            </a:r>
          </a:p>
        </p:txBody>
      </p:sp>
      <p:sp>
        <p:nvSpPr>
          <p:cNvPr id="6" name="Rounded Rectangle 5">
            <a:extLst>
              <a:ext uri="{FF2B5EF4-FFF2-40B4-BE49-F238E27FC236}">
                <a16:creationId xmlns:a16="http://schemas.microsoft.com/office/drawing/2014/main" id="{05167A0E-2E7D-21B4-058E-FD98969251EA}"/>
              </a:ext>
            </a:extLst>
          </p:cNvPr>
          <p:cNvSpPr/>
          <p:nvPr/>
        </p:nvSpPr>
        <p:spPr>
          <a:xfrm>
            <a:off x="8695543" y="2458412"/>
            <a:ext cx="2758191" cy="376250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1200" i="1" dirty="0">
                <a:latin typeface="Arial" panose="020B0604020202020204" pitchFamily="34" charset="0"/>
                <a:cs typeface="Arial" panose="020B0604020202020204" pitchFamily="34" charset="0"/>
              </a:rPr>
              <a:t>List out 2-3 bullet points about </a:t>
            </a:r>
            <a:r>
              <a:rPr lang="en-GB" sz="1200" i="1" dirty="0">
                <a:effectLst/>
                <a:highlight>
                  <a:srgbClr val="FFFFFF"/>
                </a:highlight>
                <a:latin typeface="Arial" panose="020B0604020202020204" pitchFamily="34" charset="0"/>
                <a:cs typeface="Arial" panose="020B0604020202020204" pitchFamily="34" charset="0"/>
              </a:rPr>
              <a:t>Regulatory + Environmental Factors</a:t>
            </a:r>
            <a:r>
              <a:rPr lang="en-US" sz="1200" i="1" dirty="0">
                <a:latin typeface="Arial" panose="020B0604020202020204" pitchFamily="34" charset="0"/>
                <a:cs typeface="Arial" panose="020B0604020202020204" pitchFamily="34" charset="0"/>
              </a:rPr>
              <a:t> in the tennis shoe industry</a:t>
            </a:r>
          </a:p>
          <a:p>
            <a:pPr algn="ctr"/>
            <a:endParaRPr lang="en-US" sz="1400" i="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Increasing regulations around the use of sustainable materials - ISO 14001, EU Green Deal, U.S. Sustainability Guidelines</a:t>
            </a: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Labor and Ethical Sourcing Regulations - Modern Slavery Act (UK)</a:t>
            </a: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Carbon Footprint and Emission Controls</a:t>
            </a:r>
          </a:p>
        </p:txBody>
      </p:sp>
      <p:sp>
        <p:nvSpPr>
          <p:cNvPr id="7" name="Title 1">
            <a:extLst>
              <a:ext uri="{FF2B5EF4-FFF2-40B4-BE49-F238E27FC236}">
                <a16:creationId xmlns:a16="http://schemas.microsoft.com/office/drawing/2014/main" id="{E5853FF2-E314-92CD-3E04-6A2BCF011B79}"/>
              </a:ext>
            </a:extLst>
          </p:cNvPr>
          <p:cNvSpPr txBox="1">
            <a:spLocks/>
          </p:cNvSpPr>
          <p:nvPr/>
        </p:nvSpPr>
        <p:spPr>
          <a:xfrm>
            <a:off x="4147280" y="1081452"/>
            <a:ext cx="3582647" cy="6092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a:latin typeface="Arial" panose="020B0604020202020204" pitchFamily="34" charset="0"/>
                <a:cs typeface="Arial" panose="020B0604020202020204" pitchFamily="34" charset="0"/>
              </a:rPr>
              <a:t>Trends</a:t>
            </a:r>
          </a:p>
        </p:txBody>
      </p:sp>
      <p:sp>
        <p:nvSpPr>
          <p:cNvPr id="8" name="Content Placeholder 2">
            <a:extLst>
              <a:ext uri="{FF2B5EF4-FFF2-40B4-BE49-F238E27FC236}">
                <a16:creationId xmlns:a16="http://schemas.microsoft.com/office/drawing/2014/main" id="{689B7B5F-4925-0B52-1C7C-B1024C3B919E}"/>
              </a:ext>
            </a:extLst>
          </p:cNvPr>
          <p:cNvSpPr txBox="1">
            <a:spLocks/>
          </p:cNvSpPr>
          <p:nvPr/>
        </p:nvSpPr>
        <p:spPr>
          <a:xfrm>
            <a:off x="4304676" y="1705653"/>
            <a:ext cx="3650103" cy="644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400" b="0" i="0" dirty="0">
                <a:effectLst/>
                <a:highlight>
                  <a:srgbClr val="FFFFFF"/>
                </a:highlight>
                <a:latin typeface="Arial" panose="020B0604020202020204" pitchFamily="34" charset="0"/>
                <a:cs typeface="Arial" panose="020B0604020202020204" pitchFamily="34" charset="0"/>
              </a:rPr>
              <a:t>Look for insights into consumer </a:t>
            </a:r>
            <a:r>
              <a:rPr lang="en-GB" sz="1400" b="0" i="0" dirty="0" err="1">
                <a:effectLst/>
                <a:highlight>
                  <a:srgbClr val="FFFFFF"/>
                </a:highlight>
                <a:latin typeface="Arial" panose="020B0604020202020204" pitchFamily="34" charset="0"/>
                <a:cs typeface="Arial" panose="020B0604020202020204" pitchFamily="34" charset="0"/>
              </a:rPr>
              <a:t>behavior</a:t>
            </a:r>
            <a:r>
              <a:rPr lang="en-GB" sz="1400" b="0" i="0" dirty="0">
                <a:effectLst/>
                <a:highlight>
                  <a:srgbClr val="FFFFFF"/>
                </a:highlight>
                <a:latin typeface="Arial" panose="020B0604020202020204" pitchFamily="34" charset="0"/>
                <a:cs typeface="Arial" panose="020B0604020202020204" pitchFamily="34" charset="0"/>
              </a:rPr>
              <a:t>    and product innovations.</a:t>
            </a:r>
            <a:endParaRPr lang="en-US" sz="1400" dirty="0">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E49582C6-786B-1DCF-0DAA-48105D7C9FD4}"/>
              </a:ext>
            </a:extLst>
          </p:cNvPr>
          <p:cNvSpPr txBox="1">
            <a:spLocks/>
          </p:cNvSpPr>
          <p:nvPr/>
        </p:nvSpPr>
        <p:spPr>
          <a:xfrm>
            <a:off x="7954779" y="1093267"/>
            <a:ext cx="4766872" cy="6092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b="1" i="0" dirty="0">
                <a:effectLst/>
                <a:highlight>
                  <a:srgbClr val="FFFFFF"/>
                </a:highlight>
                <a:latin typeface="Arial" panose="020B0604020202020204" pitchFamily="34" charset="0"/>
                <a:cs typeface="Arial" panose="020B0604020202020204" pitchFamily="34" charset="0"/>
              </a:rPr>
              <a:t>Regulatory + Environmental Factors</a:t>
            </a:r>
            <a:endParaRPr lang="en-US" sz="1800" b="1" dirty="0">
              <a:latin typeface="Arial" panose="020B060402020202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EC59ABD3-4B56-ED65-8810-F56A82F4ECD2}"/>
              </a:ext>
            </a:extLst>
          </p:cNvPr>
          <p:cNvSpPr txBox="1">
            <a:spLocks/>
          </p:cNvSpPr>
          <p:nvPr/>
        </p:nvSpPr>
        <p:spPr>
          <a:xfrm>
            <a:off x="8249588" y="1696595"/>
            <a:ext cx="3650103" cy="644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400" b="0" i="0" dirty="0">
                <a:effectLst/>
                <a:highlight>
                  <a:srgbClr val="FFFFFF"/>
                </a:highlight>
                <a:latin typeface="Arial" panose="020B0604020202020204" pitchFamily="34" charset="0"/>
                <a:cs typeface="Arial" panose="020B0604020202020204" pitchFamily="34" charset="0"/>
              </a:rPr>
              <a:t>Research the regulatory landscape and environmental considerations.    </a:t>
            </a:r>
            <a:endParaRPr lang="en-US" sz="1400" dirty="0">
              <a:latin typeface="Arial" panose="020B0604020202020204" pitchFamily="34" charset="0"/>
              <a:cs typeface="Arial" panose="020B0604020202020204" pitchFamily="34" charset="0"/>
            </a:endParaRPr>
          </a:p>
        </p:txBody>
      </p:sp>
      <p:sp>
        <p:nvSpPr>
          <p:cNvPr id="14" name="Rounded Rectangle 13">
            <a:extLst>
              <a:ext uri="{FF2B5EF4-FFF2-40B4-BE49-F238E27FC236}">
                <a16:creationId xmlns:a16="http://schemas.microsoft.com/office/drawing/2014/main" id="{FDC6AFC4-85EC-5FBA-1582-2029AE61F4E8}"/>
              </a:ext>
            </a:extLst>
          </p:cNvPr>
          <p:cNvSpPr/>
          <p:nvPr/>
        </p:nvSpPr>
        <p:spPr>
          <a:xfrm>
            <a:off x="4559509" y="2458412"/>
            <a:ext cx="2758191" cy="3762506"/>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1200" i="1" dirty="0">
                <a:latin typeface="Arial" panose="020B0604020202020204" pitchFamily="34" charset="0"/>
                <a:cs typeface="Arial" panose="020B0604020202020204" pitchFamily="34" charset="0"/>
              </a:rPr>
              <a:t>List out 2-3 bullet points about trends in the tennis shoe industry</a:t>
            </a:r>
          </a:p>
          <a:p>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Vintage design</a:t>
            </a: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Sustainable and eco-friendly production</a:t>
            </a: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Customize and personalize</a:t>
            </a:r>
          </a:p>
        </p:txBody>
      </p:sp>
    </p:spTree>
    <p:extLst>
      <p:ext uri="{BB962C8B-B14F-4D97-AF65-F5344CB8AC3E}">
        <p14:creationId xmlns:p14="http://schemas.microsoft.com/office/powerpoint/2010/main" val="285415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F8A5-B4B7-9907-A97F-165860C69FD4}"/>
              </a:ext>
            </a:extLst>
          </p:cNvPr>
          <p:cNvSpPr>
            <a:spLocks noGrp="1"/>
          </p:cNvSpPr>
          <p:nvPr>
            <p:ph type="title"/>
          </p:nvPr>
        </p:nvSpPr>
        <p:spPr>
          <a:xfrm>
            <a:off x="588579" y="365125"/>
            <a:ext cx="10099428" cy="1325563"/>
          </a:xfrm>
        </p:spPr>
        <p:txBody>
          <a:bodyPr/>
          <a:lstStyle/>
          <a:p>
            <a:r>
              <a:rPr lang="en-US" dirty="0">
                <a:latin typeface="Arial" panose="020B0604020202020204" pitchFamily="34" charset="0"/>
                <a:cs typeface="Arial" panose="020B0604020202020204" pitchFamily="34" charset="0"/>
              </a:rPr>
              <a:t>Suppliers Landscape</a:t>
            </a:r>
          </a:p>
        </p:txBody>
      </p:sp>
      <p:pic>
        <p:nvPicPr>
          <p:cNvPr id="7" name="Picture 6" descr="A black text on a white background&#10;&#10;Description automatically generated">
            <a:extLst>
              <a:ext uri="{FF2B5EF4-FFF2-40B4-BE49-F238E27FC236}">
                <a16:creationId xmlns:a16="http://schemas.microsoft.com/office/drawing/2014/main" id="{0D07923D-1CBD-63BD-E60A-338DDA19B387}"/>
              </a:ext>
            </a:extLst>
          </p:cNvPr>
          <p:cNvPicPr>
            <a:picLocks noChangeAspect="1"/>
          </p:cNvPicPr>
          <p:nvPr/>
        </p:nvPicPr>
        <p:blipFill>
          <a:blip r:embed="rId2"/>
          <a:stretch>
            <a:fillRect/>
          </a:stretch>
        </p:blipFill>
        <p:spPr>
          <a:xfrm>
            <a:off x="172407" y="6251575"/>
            <a:ext cx="1651000" cy="482600"/>
          </a:xfrm>
          <a:prstGeom prst="rect">
            <a:avLst/>
          </a:prstGeom>
        </p:spPr>
      </p:pic>
      <p:sp>
        <p:nvSpPr>
          <p:cNvPr id="9" name="TextBox 8">
            <a:extLst>
              <a:ext uri="{FF2B5EF4-FFF2-40B4-BE49-F238E27FC236}">
                <a16:creationId xmlns:a16="http://schemas.microsoft.com/office/drawing/2014/main" id="{92BE1123-B95E-1529-D207-97C32790D38D}"/>
              </a:ext>
            </a:extLst>
          </p:cNvPr>
          <p:cNvSpPr txBox="1"/>
          <p:nvPr/>
        </p:nvSpPr>
        <p:spPr>
          <a:xfrm>
            <a:off x="588579" y="1690688"/>
            <a:ext cx="11319641" cy="1600438"/>
          </a:xfrm>
          <a:prstGeom prst="rect">
            <a:avLst/>
          </a:prstGeom>
          <a:noFill/>
        </p:spPr>
        <p:txBody>
          <a:bodyPr wrap="square" rtlCol="0">
            <a:spAutoFit/>
          </a:bodyPr>
          <a:lstStyle/>
          <a:p>
            <a:pPr marL="342900" indent="-342900">
              <a:buAutoNum type="arabicPeriod"/>
            </a:pPr>
            <a:r>
              <a:rPr lang="en-GB" sz="1400" b="1" dirty="0">
                <a:latin typeface="Arial" panose="020B0604020202020204" pitchFamily="34" charset="0"/>
                <a:cs typeface="Arial" panose="020B0604020202020204" pitchFamily="34" charset="0"/>
              </a:rPr>
              <a:t>What information could we learn from Suppliers? </a:t>
            </a:r>
            <a:r>
              <a:rPr lang="en-GB" sz="1400" i="1" dirty="0">
                <a:latin typeface="Arial" panose="020B0604020202020204" pitchFamily="34" charset="0"/>
                <a:cs typeface="Arial" panose="020B0604020202020204" pitchFamily="34" charset="0"/>
              </a:rPr>
              <a:t>Add 2-3 bullet points</a:t>
            </a:r>
          </a:p>
          <a:p>
            <a:pPr marL="342900" indent="-342900">
              <a:buFont typeface="Arial" panose="020B0604020202020204" pitchFamily="34" charset="0"/>
              <a:buChar char="•"/>
            </a:pPr>
            <a:endParaRPr lang="en-GB" sz="1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400" i="1" dirty="0">
                <a:latin typeface="Arial" panose="020B0604020202020204" pitchFamily="34" charset="0"/>
                <a:cs typeface="Arial" panose="020B0604020202020204" pitchFamily="34" charset="0"/>
              </a:rPr>
              <a:t>A lot of big suppliers are located in East Asia and produce raw materials in South East Asia.</a:t>
            </a:r>
          </a:p>
          <a:p>
            <a:pPr marL="342900" indent="-342900">
              <a:buFont typeface="Arial" panose="020B0604020202020204" pitchFamily="34" charset="0"/>
              <a:buChar char="•"/>
            </a:pPr>
            <a:r>
              <a:rPr lang="en-GB" sz="1400" i="1" dirty="0">
                <a:latin typeface="Arial" panose="020B0604020202020204" pitchFamily="34" charset="0"/>
                <a:cs typeface="Arial" panose="020B0604020202020204" pitchFamily="34" charset="0"/>
              </a:rPr>
              <a:t>Most suppliers manufacture raw materials for multiple parts of tennis shoes and for multiple shoe competitors.</a:t>
            </a:r>
          </a:p>
          <a:p>
            <a:pPr marL="342900" indent="-342900">
              <a:buFont typeface="Arial" panose="020B0604020202020204" pitchFamily="34" charset="0"/>
              <a:buChar char="•"/>
            </a:pPr>
            <a:r>
              <a:rPr lang="en-GB" sz="1400" i="1" dirty="0">
                <a:latin typeface="Arial" panose="020B0604020202020204" pitchFamily="34" charset="0"/>
                <a:cs typeface="Arial" panose="020B0604020202020204" pitchFamily="34" charset="0"/>
              </a:rPr>
              <a:t>Raw materials are roughly divided into polyester, rubber, </a:t>
            </a:r>
            <a:r>
              <a:rPr lang="en-GB" sz="1400" i="1" dirty="0" err="1">
                <a:latin typeface="Arial" panose="020B0604020202020204" pitchFamily="34" charset="0"/>
                <a:cs typeface="Arial" panose="020B0604020202020204" pitchFamily="34" charset="0"/>
              </a:rPr>
              <a:t>eva</a:t>
            </a:r>
            <a:r>
              <a:rPr lang="en-GB" sz="1400" i="1" dirty="0">
                <a:latin typeface="Arial" panose="020B0604020202020204" pitchFamily="34" charset="0"/>
                <a:cs typeface="Arial" panose="020B0604020202020204" pitchFamily="34" charset="0"/>
              </a:rPr>
              <a:t> foam, cotton, synthetic leather, and leather.</a:t>
            </a:r>
          </a:p>
          <a:p>
            <a:pPr marL="342900" indent="-342900">
              <a:buFont typeface="Arial" panose="020B0604020202020204" pitchFamily="34" charset="0"/>
              <a:buChar char="•"/>
            </a:pPr>
            <a:r>
              <a:rPr lang="en-GB" sz="1400" i="1" dirty="0">
                <a:latin typeface="Arial" panose="020B0604020202020204" pitchFamily="34" charset="0"/>
                <a:cs typeface="Arial" panose="020B0604020202020204" pitchFamily="34" charset="0"/>
              </a:rPr>
              <a:t>Competitors choose suppliers based on their performance and cost, while suppliers choose competitors based on price, amount, and duration of the deal.</a:t>
            </a:r>
          </a:p>
        </p:txBody>
      </p:sp>
      <p:sp>
        <p:nvSpPr>
          <p:cNvPr id="3" name="TextBox 2">
            <a:extLst>
              <a:ext uri="{FF2B5EF4-FFF2-40B4-BE49-F238E27FC236}">
                <a16:creationId xmlns:a16="http://schemas.microsoft.com/office/drawing/2014/main" id="{EEA0FC35-D703-B7AD-88ED-1935C325DE25}"/>
              </a:ext>
            </a:extLst>
          </p:cNvPr>
          <p:cNvSpPr txBox="1"/>
          <p:nvPr/>
        </p:nvSpPr>
        <p:spPr>
          <a:xfrm>
            <a:off x="588579" y="3689984"/>
            <a:ext cx="11319641" cy="1815882"/>
          </a:xfrm>
          <a:prstGeom prst="rect">
            <a:avLst/>
          </a:prstGeom>
          <a:noFill/>
        </p:spPr>
        <p:txBody>
          <a:bodyPr wrap="square" rtlCol="0">
            <a:spAutoFit/>
          </a:bodyPr>
          <a:lstStyle/>
          <a:p>
            <a:pPr algn="l"/>
            <a:r>
              <a:rPr lang="en-GB" sz="1400" b="1" dirty="0">
                <a:latin typeface="Arial" panose="020B0604020202020204" pitchFamily="34" charset="0"/>
                <a:cs typeface="Arial" panose="020B0604020202020204" pitchFamily="34" charset="0"/>
              </a:rPr>
              <a:t>2. If you had to identify one Expert who works at a Supplier, what job title would you be looking for? Why?</a:t>
            </a:r>
            <a:br>
              <a:rPr lang="en-GB" sz="1400" b="1" dirty="0">
                <a:latin typeface="Arial" panose="020B0604020202020204" pitchFamily="34" charset="0"/>
                <a:cs typeface="Arial" panose="020B0604020202020204" pitchFamily="34" charset="0"/>
              </a:rPr>
            </a:br>
            <a:br>
              <a:rPr lang="en-GB" sz="1400" b="1" dirty="0">
                <a:latin typeface="Arial" panose="020B0604020202020204" pitchFamily="34" charset="0"/>
                <a:cs typeface="Arial" panose="020B0604020202020204" pitchFamily="34" charset="0"/>
              </a:rPr>
            </a:br>
            <a:r>
              <a:rPr lang="en-GB" sz="1400" b="1" dirty="0">
                <a:latin typeface="Arial" panose="020B0604020202020204" pitchFamily="34" charset="0"/>
                <a:cs typeface="Arial" panose="020B0604020202020204" pitchFamily="34" charset="0"/>
              </a:rPr>
              <a:t>Job Title: Director of Sales</a:t>
            </a:r>
            <a:br>
              <a:rPr lang="en-GB" sz="1400" b="1" i="0" dirty="0">
                <a:solidFill>
                  <a:srgbClr val="0D0D0D"/>
                </a:solidFill>
                <a:effectLst/>
                <a:highlight>
                  <a:srgbClr val="FFFFFF"/>
                </a:highlight>
                <a:latin typeface="Arial" panose="020B0604020202020204" pitchFamily="34" charset="0"/>
                <a:cs typeface="Arial" panose="020B0604020202020204" pitchFamily="34" charset="0"/>
              </a:rPr>
            </a:br>
            <a:endParaRPr lang="en-GB" sz="1400" b="1" i="0" dirty="0">
              <a:solidFill>
                <a:srgbClr val="0D0D0D"/>
              </a:solidFill>
              <a:effectLst/>
              <a:highlight>
                <a:srgbClr val="FFFFFF"/>
              </a:highlight>
              <a:latin typeface="Arial" panose="020B0604020202020204" pitchFamily="34" charset="0"/>
              <a:cs typeface="Arial" panose="020B0604020202020204" pitchFamily="34" charset="0"/>
            </a:endParaRPr>
          </a:p>
          <a:p>
            <a:pPr algn="l"/>
            <a:r>
              <a:rPr lang="en-GB" sz="1400" b="1" dirty="0">
                <a:solidFill>
                  <a:srgbClr val="0D0D0D"/>
                </a:solidFill>
                <a:highlight>
                  <a:srgbClr val="FFFFFF"/>
                </a:highlight>
                <a:latin typeface="Arial" panose="020B0604020202020204" pitchFamily="34" charset="0"/>
                <a:cs typeface="Arial" panose="020B0604020202020204" pitchFamily="34" charset="0"/>
              </a:rPr>
              <a:t>Why: A person in that role can know both requirements from competitors and the production team within the supplier company, so the person can provide insightful information about the relationship with competitors as well as technological trends and limits of their production. By gathering that information, you will be able to learn competitors' requirements on cost, delivery period, and quality. Also, you will learn the current production capability and limitations of the company and its strategy for revenue growth.</a:t>
            </a:r>
            <a:endParaRPr lang="en-GB"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276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F8A5-B4B7-9907-A97F-165860C69FD4}"/>
              </a:ext>
            </a:extLst>
          </p:cNvPr>
          <p:cNvSpPr>
            <a:spLocks noGrp="1"/>
          </p:cNvSpPr>
          <p:nvPr>
            <p:ph type="title"/>
          </p:nvPr>
        </p:nvSpPr>
        <p:spPr>
          <a:xfrm>
            <a:off x="588579" y="365125"/>
            <a:ext cx="10099428" cy="1325563"/>
          </a:xfrm>
        </p:spPr>
        <p:txBody>
          <a:bodyPr/>
          <a:lstStyle/>
          <a:p>
            <a:r>
              <a:rPr lang="en-US" dirty="0">
                <a:latin typeface="Arial" panose="020B0604020202020204" pitchFamily="34" charset="0"/>
                <a:cs typeface="Arial" panose="020B0604020202020204" pitchFamily="34" charset="0"/>
              </a:rPr>
              <a:t>Competitors Landscape</a:t>
            </a:r>
          </a:p>
        </p:txBody>
      </p:sp>
      <p:pic>
        <p:nvPicPr>
          <p:cNvPr id="7" name="Picture 6" descr="A black text on a white background&#10;&#10;Description automatically generated">
            <a:extLst>
              <a:ext uri="{FF2B5EF4-FFF2-40B4-BE49-F238E27FC236}">
                <a16:creationId xmlns:a16="http://schemas.microsoft.com/office/drawing/2014/main" id="{0D07923D-1CBD-63BD-E60A-338DDA19B387}"/>
              </a:ext>
            </a:extLst>
          </p:cNvPr>
          <p:cNvPicPr>
            <a:picLocks noChangeAspect="1"/>
          </p:cNvPicPr>
          <p:nvPr/>
        </p:nvPicPr>
        <p:blipFill>
          <a:blip r:embed="rId2"/>
          <a:stretch>
            <a:fillRect/>
          </a:stretch>
        </p:blipFill>
        <p:spPr>
          <a:xfrm>
            <a:off x="172407" y="6251575"/>
            <a:ext cx="1651000" cy="482600"/>
          </a:xfrm>
          <a:prstGeom prst="rect">
            <a:avLst/>
          </a:prstGeom>
        </p:spPr>
      </p:pic>
      <p:sp>
        <p:nvSpPr>
          <p:cNvPr id="9" name="TextBox 8">
            <a:extLst>
              <a:ext uri="{FF2B5EF4-FFF2-40B4-BE49-F238E27FC236}">
                <a16:creationId xmlns:a16="http://schemas.microsoft.com/office/drawing/2014/main" id="{92BE1123-B95E-1529-D207-97C32790D38D}"/>
              </a:ext>
            </a:extLst>
          </p:cNvPr>
          <p:cNvSpPr txBox="1"/>
          <p:nvPr/>
        </p:nvSpPr>
        <p:spPr>
          <a:xfrm>
            <a:off x="588579" y="1690688"/>
            <a:ext cx="11319641" cy="1815882"/>
          </a:xfrm>
          <a:prstGeom prst="rect">
            <a:avLst/>
          </a:prstGeom>
          <a:noFill/>
        </p:spPr>
        <p:txBody>
          <a:bodyPr wrap="square" rtlCol="0">
            <a:spAutoFit/>
          </a:bodyPr>
          <a:lstStyle/>
          <a:p>
            <a:pPr marL="342900" indent="-342900">
              <a:buAutoNum type="arabicPeriod"/>
            </a:pPr>
            <a:r>
              <a:rPr lang="en-GB" sz="1400" b="1" dirty="0">
                <a:latin typeface="Arial" panose="020B0604020202020204" pitchFamily="34" charset="0"/>
                <a:cs typeface="Arial" panose="020B0604020202020204" pitchFamily="34" charset="0"/>
              </a:rPr>
              <a:t>What information could we learn from Competitors? </a:t>
            </a:r>
            <a:r>
              <a:rPr lang="en-GB" sz="1400" i="1" dirty="0">
                <a:latin typeface="Arial" panose="020B0604020202020204" pitchFamily="34" charset="0"/>
                <a:cs typeface="Arial" panose="020B0604020202020204" pitchFamily="34" charset="0"/>
              </a:rPr>
              <a:t>Add 2-3 bullet points</a:t>
            </a:r>
          </a:p>
          <a:p>
            <a:pPr marL="342900" indent="-342900">
              <a:buAutoNum type="arabicPeriod"/>
            </a:pPr>
            <a:endParaRPr lang="en-GB" sz="1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400" i="1" dirty="0">
                <a:latin typeface="Arial" panose="020B0604020202020204" pitchFamily="34" charset="0"/>
                <a:cs typeface="Arial" panose="020B0604020202020204" pitchFamily="34" charset="0"/>
              </a:rPr>
              <a:t>The biggest competitors are located in the US or Europe</a:t>
            </a:r>
          </a:p>
          <a:p>
            <a:pPr marL="342900" indent="-342900">
              <a:buFont typeface="Arial" panose="020B0604020202020204" pitchFamily="34" charset="0"/>
              <a:buChar char="•"/>
            </a:pPr>
            <a:r>
              <a:rPr lang="en-GB" sz="1400" i="1" dirty="0">
                <a:latin typeface="Arial" panose="020B0604020202020204" pitchFamily="34" charset="0"/>
                <a:cs typeface="Arial" panose="020B0604020202020204" pitchFamily="34" charset="0"/>
              </a:rPr>
              <a:t>Competitors outsource the production of raw materials to multiple suppliers depending on the type of materials and their quality.</a:t>
            </a:r>
          </a:p>
          <a:p>
            <a:pPr marL="342900" indent="-342900">
              <a:buFont typeface="Arial" panose="020B0604020202020204" pitchFamily="34" charset="0"/>
              <a:buChar char="•"/>
            </a:pPr>
            <a:r>
              <a:rPr lang="en-GB" sz="1400" i="1" dirty="0">
                <a:latin typeface="Arial" panose="020B0604020202020204" pitchFamily="34" charset="0"/>
                <a:cs typeface="Arial" panose="020B0604020202020204" pitchFamily="34" charset="0"/>
              </a:rPr>
              <a:t>Competitors possess the most powerful controllable ability over suppliers and consumers</a:t>
            </a:r>
          </a:p>
          <a:p>
            <a:pPr marL="342900" indent="-342900">
              <a:buFont typeface="Arial" panose="020B0604020202020204" pitchFamily="34" charset="0"/>
              <a:buChar char="•"/>
            </a:pPr>
            <a:r>
              <a:rPr lang="en-GB" sz="1400" i="1" dirty="0">
                <a:latin typeface="Arial" panose="020B0604020202020204" pitchFamily="34" charset="0"/>
                <a:cs typeface="Arial" panose="020B0604020202020204" pitchFamily="34" charset="0"/>
              </a:rPr>
              <a:t>Competitors differentiate their product lines based on customer segmentation while they differentiate themselves from other competitors</a:t>
            </a:r>
          </a:p>
          <a:p>
            <a:pPr marL="342900" indent="-342900">
              <a:buFont typeface="Arial" panose="020B0604020202020204" pitchFamily="34" charset="0"/>
              <a:buChar char="•"/>
            </a:pPr>
            <a:r>
              <a:rPr lang="en-GB" sz="1400" i="1" dirty="0">
                <a:latin typeface="Arial" panose="020B0604020202020204" pitchFamily="34" charset="0"/>
                <a:cs typeface="Arial" panose="020B0604020202020204" pitchFamily="34" charset="0"/>
              </a:rPr>
              <a:t>Competitors generate customers’ potential demand through marketing activities, including promotions with famous influencers, while they grasp customers’ superficial demand by analysing customers’ purchases</a:t>
            </a:r>
          </a:p>
        </p:txBody>
      </p:sp>
      <p:sp>
        <p:nvSpPr>
          <p:cNvPr id="3" name="TextBox 2">
            <a:extLst>
              <a:ext uri="{FF2B5EF4-FFF2-40B4-BE49-F238E27FC236}">
                <a16:creationId xmlns:a16="http://schemas.microsoft.com/office/drawing/2014/main" id="{EEA0FC35-D703-B7AD-88ED-1935C325DE25}"/>
              </a:ext>
            </a:extLst>
          </p:cNvPr>
          <p:cNvSpPr txBox="1"/>
          <p:nvPr/>
        </p:nvSpPr>
        <p:spPr>
          <a:xfrm>
            <a:off x="588579" y="3689984"/>
            <a:ext cx="11319641" cy="1815882"/>
          </a:xfrm>
          <a:prstGeom prst="rect">
            <a:avLst/>
          </a:prstGeom>
          <a:noFill/>
        </p:spPr>
        <p:txBody>
          <a:bodyPr wrap="square" rtlCol="0">
            <a:spAutoFit/>
          </a:bodyPr>
          <a:lstStyle/>
          <a:p>
            <a:pPr algn="l"/>
            <a:r>
              <a:rPr lang="en-GB" sz="1400" b="1" dirty="0">
                <a:latin typeface="Arial" panose="020B0604020202020204" pitchFamily="34" charset="0"/>
                <a:cs typeface="Arial" panose="020B0604020202020204" pitchFamily="34" charset="0"/>
              </a:rPr>
              <a:t>2. If you had to identify one Expert who works at a Competitor, what job title would you be looking for? Why?</a:t>
            </a:r>
            <a:br>
              <a:rPr lang="en-GB" sz="1400" b="1" dirty="0">
                <a:latin typeface="Arial" panose="020B0604020202020204" pitchFamily="34" charset="0"/>
                <a:cs typeface="Arial" panose="020B0604020202020204" pitchFamily="34" charset="0"/>
              </a:rPr>
            </a:br>
            <a:endParaRPr lang="en-GB" sz="1400" b="1" dirty="0">
              <a:latin typeface="Arial" panose="020B0604020202020204" pitchFamily="34" charset="0"/>
              <a:cs typeface="Arial" panose="020B0604020202020204" pitchFamily="34" charset="0"/>
            </a:endParaRPr>
          </a:p>
          <a:p>
            <a:pPr algn="l"/>
            <a:r>
              <a:rPr lang="en-GB" sz="1400" b="1" dirty="0">
                <a:latin typeface="Arial" panose="020B0604020202020204" pitchFamily="34" charset="0"/>
                <a:cs typeface="Arial" panose="020B0604020202020204" pitchFamily="34" charset="0"/>
              </a:rPr>
              <a:t>Job Title: Growth Marketing Director</a:t>
            </a:r>
          </a:p>
          <a:p>
            <a:pPr algn="l"/>
            <a:endParaRPr lang="en-GB" sz="1400" b="1" i="0" dirty="0">
              <a:solidFill>
                <a:srgbClr val="0D0D0D"/>
              </a:solidFill>
              <a:effectLst/>
              <a:highlight>
                <a:srgbClr val="FFFFFF"/>
              </a:highlight>
              <a:latin typeface="Arial" panose="020B0604020202020204" pitchFamily="34" charset="0"/>
              <a:cs typeface="Arial" panose="020B0604020202020204" pitchFamily="34" charset="0"/>
            </a:endParaRPr>
          </a:p>
          <a:p>
            <a:pPr algn="l"/>
            <a:r>
              <a:rPr lang="en-GB" sz="1400" b="1" dirty="0">
                <a:solidFill>
                  <a:srgbClr val="0D0D0D"/>
                </a:solidFill>
                <a:highlight>
                  <a:srgbClr val="FFFFFF"/>
                </a:highlight>
                <a:latin typeface="Arial" panose="020B0604020202020204" pitchFamily="34" charset="0"/>
                <a:cs typeface="Arial" panose="020B0604020202020204" pitchFamily="34" charset="0"/>
              </a:rPr>
              <a:t>Why: A person in this role can have an idea of their strategy by customer category to differentiate themselves from other competitors. Also, the person can share knowledge about their strategic way of generating customer demands by using various marketing tools and insights on current customers' preferences and trends. So, you will be able to learn their growth plan, strategy, and customer insights.</a:t>
            </a:r>
            <a:endParaRPr lang="en-GB" sz="14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5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F8A5-B4B7-9907-A97F-165860C69FD4}"/>
              </a:ext>
            </a:extLst>
          </p:cNvPr>
          <p:cNvSpPr>
            <a:spLocks noGrp="1"/>
          </p:cNvSpPr>
          <p:nvPr>
            <p:ph type="title"/>
          </p:nvPr>
        </p:nvSpPr>
        <p:spPr>
          <a:xfrm>
            <a:off x="588579" y="365125"/>
            <a:ext cx="10099428" cy="1325563"/>
          </a:xfrm>
        </p:spPr>
        <p:txBody>
          <a:bodyPr/>
          <a:lstStyle/>
          <a:p>
            <a:r>
              <a:rPr lang="en-US" dirty="0">
                <a:latin typeface="Arial" panose="020B0604020202020204" pitchFamily="34" charset="0"/>
                <a:cs typeface="Arial" panose="020B0604020202020204" pitchFamily="34" charset="0"/>
              </a:rPr>
              <a:t>Customers Landscape</a:t>
            </a:r>
          </a:p>
        </p:txBody>
      </p:sp>
      <p:pic>
        <p:nvPicPr>
          <p:cNvPr id="7" name="Picture 6" descr="A black text on a white background&#10;&#10;Description automatically generated">
            <a:extLst>
              <a:ext uri="{FF2B5EF4-FFF2-40B4-BE49-F238E27FC236}">
                <a16:creationId xmlns:a16="http://schemas.microsoft.com/office/drawing/2014/main" id="{0D07923D-1CBD-63BD-E60A-338DDA19B387}"/>
              </a:ext>
            </a:extLst>
          </p:cNvPr>
          <p:cNvPicPr>
            <a:picLocks noChangeAspect="1"/>
          </p:cNvPicPr>
          <p:nvPr/>
        </p:nvPicPr>
        <p:blipFill>
          <a:blip r:embed="rId2"/>
          <a:stretch>
            <a:fillRect/>
          </a:stretch>
        </p:blipFill>
        <p:spPr>
          <a:xfrm>
            <a:off x="172407" y="6251575"/>
            <a:ext cx="1651000" cy="482600"/>
          </a:xfrm>
          <a:prstGeom prst="rect">
            <a:avLst/>
          </a:prstGeom>
        </p:spPr>
      </p:pic>
      <p:sp>
        <p:nvSpPr>
          <p:cNvPr id="9" name="TextBox 8">
            <a:extLst>
              <a:ext uri="{FF2B5EF4-FFF2-40B4-BE49-F238E27FC236}">
                <a16:creationId xmlns:a16="http://schemas.microsoft.com/office/drawing/2014/main" id="{92BE1123-B95E-1529-D207-97C32790D38D}"/>
              </a:ext>
            </a:extLst>
          </p:cNvPr>
          <p:cNvSpPr txBox="1"/>
          <p:nvPr/>
        </p:nvSpPr>
        <p:spPr>
          <a:xfrm>
            <a:off x="588579" y="1690688"/>
            <a:ext cx="11319641" cy="1815882"/>
          </a:xfrm>
          <a:prstGeom prst="rect">
            <a:avLst/>
          </a:prstGeom>
          <a:noFill/>
        </p:spPr>
        <p:txBody>
          <a:bodyPr wrap="square" rtlCol="0">
            <a:spAutoFit/>
          </a:bodyPr>
          <a:lstStyle/>
          <a:p>
            <a:pPr marL="342900" indent="-342900">
              <a:buAutoNum type="arabicPeriod"/>
            </a:pPr>
            <a:r>
              <a:rPr lang="en-GB" sz="1400" b="1" dirty="0">
                <a:latin typeface="Arial" panose="020B0604020202020204" pitchFamily="34" charset="0"/>
                <a:cs typeface="Arial" panose="020B0604020202020204" pitchFamily="34" charset="0"/>
              </a:rPr>
              <a:t>What information could we learn from Customers? </a:t>
            </a:r>
            <a:r>
              <a:rPr lang="en-GB" sz="1400" i="1" dirty="0">
                <a:latin typeface="Arial" panose="020B0604020202020204" pitchFamily="34" charset="0"/>
                <a:cs typeface="Arial" panose="020B0604020202020204" pitchFamily="34" charset="0"/>
              </a:rPr>
              <a:t>Add 2-3 bullet points</a:t>
            </a:r>
          </a:p>
          <a:p>
            <a:pPr marL="342900" indent="-342900">
              <a:buAutoNum type="arabicPeriod"/>
            </a:pPr>
            <a:endParaRPr lang="en-GB" sz="14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1400" i="1" dirty="0">
                <a:latin typeface="Arial" panose="020B0604020202020204" pitchFamily="34" charset="0"/>
                <a:cs typeface="Arial" panose="020B0604020202020204" pitchFamily="34" charset="0"/>
              </a:rPr>
              <a:t>Customers have less controllable capability over competitors since they can’t sell every competitor’s goods but only the competitor’s selections</a:t>
            </a:r>
          </a:p>
          <a:p>
            <a:pPr marL="342900" indent="-342900">
              <a:buFont typeface="Arial" panose="020B0604020202020204" pitchFamily="34" charset="0"/>
              <a:buChar char="•"/>
            </a:pPr>
            <a:r>
              <a:rPr lang="en-GB" sz="1400" i="1" dirty="0">
                <a:latin typeface="Arial" panose="020B0604020202020204" pitchFamily="34" charset="0"/>
                <a:cs typeface="Arial" panose="020B0604020202020204" pitchFamily="34" charset="0"/>
              </a:rPr>
              <a:t>Customers can’t differentiate themselves by the products they sell but by their end-customer experience, location, and after - service.</a:t>
            </a:r>
          </a:p>
          <a:p>
            <a:pPr marL="342900" indent="-342900">
              <a:buFont typeface="Arial" panose="020B0604020202020204" pitchFamily="34" charset="0"/>
              <a:buChar char="•"/>
            </a:pPr>
            <a:r>
              <a:rPr lang="en-GB" sz="1400" i="1" dirty="0">
                <a:latin typeface="Arial" panose="020B0604020202020204" pitchFamily="34" charset="0"/>
                <a:cs typeface="Arial" panose="020B0604020202020204" pitchFamily="34" charset="0"/>
              </a:rPr>
              <a:t>Customers can gather information on not only one brand but several brands and can grasp an overview of trends on end-customers.</a:t>
            </a:r>
          </a:p>
          <a:p>
            <a:pPr marL="342900" indent="-342900">
              <a:buFont typeface="Arial" panose="020B0604020202020204" pitchFamily="34" charset="0"/>
              <a:buChar char="•"/>
            </a:pPr>
            <a:r>
              <a:rPr lang="en-GB" sz="1400" i="1" dirty="0">
                <a:latin typeface="Arial" panose="020B0604020202020204" pitchFamily="34" charset="0"/>
                <a:cs typeface="Arial" panose="020B0604020202020204" pitchFamily="34" charset="0"/>
              </a:rPr>
              <a:t>Customers can be divided into shop retailers and e-commerce retailers. Shop retailers are more dominant than e-commerce retailers in the tennis shoe market.</a:t>
            </a:r>
          </a:p>
        </p:txBody>
      </p:sp>
      <p:sp>
        <p:nvSpPr>
          <p:cNvPr id="3" name="TextBox 2">
            <a:extLst>
              <a:ext uri="{FF2B5EF4-FFF2-40B4-BE49-F238E27FC236}">
                <a16:creationId xmlns:a16="http://schemas.microsoft.com/office/drawing/2014/main" id="{EEA0FC35-D703-B7AD-88ED-1935C325DE25}"/>
              </a:ext>
            </a:extLst>
          </p:cNvPr>
          <p:cNvSpPr txBox="1"/>
          <p:nvPr/>
        </p:nvSpPr>
        <p:spPr>
          <a:xfrm>
            <a:off x="588579" y="3689984"/>
            <a:ext cx="11319641" cy="1600438"/>
          </a:xfrm>
          <a:prstGeom prst="rect">
            <a:avLst/>
          </a:prstGeom>
          <a:noFill/>
        </p:spPr>
        <p:txBody>
          <a:bodyPr wrap="square" rtlCol="0">
            <a:spAutoFit/>
          </a:bodyPr>
          <a:lstStyle/>
          <a:p>
            <a:pPr algn="l"/>
            <a:r>
              <a:rPr lang="en-GB" sz="1400" b="1" dirty="0">
                <a:latin typeface="Arial" panose="020B0604020202020204" pitchFamily="34" charset="0"/>
                <a:cs typeface="Arial" panose="020B0604020202020204" pitchFamily="34" charset="0"/>
              </a:rPr>
              <a:t>2. If you had to identify one Expert who works at a Customer, what job title would you be looking for? Why?</a:t>
            </a:r>
            <a:br>
              <a:rPr lang="en-GB" sz="1400" b="1" dirty="0">
                <a:latin typeface="Arial" panose="020B0604020202020204" pitchFamily="34" charset="0"/>
                <a:cs typeface="Arial" panose="020B0604020202020204" pitchFamily="34" charset="0"/>
              </a:rPr>
            </a:br>
            <a:br>
              <a:rPr lang="en-GB" sz="1400" b="1" dirty="0">
                <a:latin typeface="Arial" panose="020B0604020202020204" pitchFamily="34" charset="0"/>
                <a:cs typeface="Arial" panose="020B0604020202020204" pitchFamily="34" charset="0"/>
              </a:rPr>
            </a:br>
            <a:r>
              <a:rPr lang="en-GB" sz="1400" b="1" dirty="0">
                <a:latin typeface="Arial" panose="020B0604020202020204" pitchFamily="34" charset="0"/>
                <a:cs typeface="Arial" panose="020B0604020202020204" pitchFamily="34" charset="0"/>
              </a:rPr>
              <a:t>Job Title: Head of Marketing</a:t>
            </a:r>
          </a:p>
          <a:p>
            <a:pPr algn="l"/>
            <a:endParaRPr lang="en-GB" sz="1400" b="1" i="0" dirty="0">
              <a:solidFill>
                <a:srgbClr val="0D0D0D"/>
              </a:solidFill>
              <a:effectLst/>
              <a:highlight>
                <a:srgbClr val="FFFFFF"/>
              </a:highlight>
              <a:latin typeface="Arial" panose="020B0604020202020204" pitchFamily="34" charset="0"/>
              <a:cs typeface="Arial" panose="020B0604020202020204" pitchFamily="34" charset="0"/>
            </a:endParaRPr>
          </a:p>
          <a:p>
            <a:pPr algn="l"/>
            <a:r>
              <a:rPr lang="en-GB" sz="1400" b="1" dirty="0">
                <a:solidFill>
                  <a:srgbClr val="0D0D0D"/>
                </a:solidFill>
                <a:highlight>
                  <a:srgbClr val="FFFFFF"/>
                </a:highlight>
                <a:latin typeface="Arial" panose="020B0604020202020204" pitchFamily="34" charset="0"/>
                <a:cs typeface="Arial" panose="020B0604020202020204" pitchFamily="34" charset="0"/>
              </a:rPr>
              <a:t>Why: A person in the role might overlook company marketing and sales while the person has ideas and knowledge about </a:t>
            </a:r>
            <a:r>
              <a:rPr lang="en-GB" sz="1400" b="1" dirty="0" err="1">
                <a:solidFill>
                  <a:srgbClr val="0D0D0D"/>
                </a:solidFill>
                <a:highlight>
                  <a:srgbClr val="FFFFFF"/>
                </a:highlight>
                <a:latin typeface="Arial" panose="020B0604020202020204" pitchFamily="34" charset="0"/>
                <a:cs typeface="Arial" panose="020B0604020202020204" pitchFamily="34" charset="0"/>
              </a:rPr>
              <a:t>competitors’s</a:t>
            </a:r>
            <a:r>
              <a:rPr lang="en-GB" sz="1400" b="1" dirty="0">
                <a:solidFill>
                  <a:srgbClr val="0D0D0D"/>
                </a:solidFill>
                <a:highlight>
                  <a:srgbClr val="FFFFFF"/>
                </a:highlight>
                <a:latin typeface="Arial" panose="020B0604020202020204" pitchFamily="34" charset="0"/>
                <a:cs typeface="Arial" panose="020B0604020202020204" pitchFamily="34" charset="0"/>
              </a:rPr>
              <a:t> marketing plans and strategies. So, the person can share insightful information about current consumer trends coming from regional/are managers’ reports in tennis shoes as well as insights about competitors' marketing activities.</a:t>
            </a:r>
            <a:r>
              <a:rPr lang="en-GB" sz="1400" dirty="0">
                <a:solidFill>
                  <a:srgbClr val="0D0D0D"/>
                </a:solidFill>
                <a:highlight>
                  <a:srgbClr val="FFFFFF"/>
                </a:highlight>
                <a:latin typeface="Arial" panose="020B0604020202020204" pitchFamily="34" charset="0"/>
                <a:cs typeface="Arial" panose="020B0604020202020204" pitchFamily="34" charset="0"/>
              </a:rPr>
              <a:t> </a:t>
            </a:r>
            <a:endParaRPr lang="en-GB" sz="14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7456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2615</TotalTime>
  <Words>1017</Words>
  <Application>Microsoft Macintosh PowerPoint</Application>
  <PresentationFormat>Widescreen</PresentationFormat>
  <Paragraphs>103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Third Bridge + Ever Peak Ltd</vt:lpstr>
      <vt:lpstr>Industry Overview</vt:lpstr>
      <vt:lpstr>Value Chain Breakdown</vt:lpstr>
      <vt:lpstr>Tennis shoe Industry Structure</vt:lpstr>
      <vt:lpstr>Eco-system</vt:lpstr>
      <vt:lpstr>Suppliers Landscape</vt:lpstr>
      <vt:lpstr>Competitors Landscape</vt:lpstr>
      <vt:lpstr>Customers Landscape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Third Bridge + Ever Peak Ltd</dc:title>
  <dc:creator>Jennifer Quirke</dc:creator>
  <cp:lastModifiedBy>Naoki Kojima</cp:lastModifiedBy>
  <cp:revision>46</cp:revision>
  <dcterms:created xsi:type="dcterms:W3CDTF">2024-03-21T11:59:32Z</dcterms:created>
  <dcterms:modified xsi:type="dcterms:W3CDTF">2024-12-13T17:09:20Z</dcterms:modified>
</cp:coreProperties>
</file>