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5707"/>
  </p:normalViewPr>
  <p:slideViewPr>
    <p:cSldViewPr snapToGrid="0">
      <p:cViewPr varScale="1">
        <p:scale>
          <a:sx n="124" d="100"/>
          <a:sy n="124"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BBBD-A1FA-2162-45DB-18A85E9B80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067E403-6D12-1E86-1FD4-E1657A985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F59EBF-C2A5-B959-CAA2-429CB0FB220C}"/>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77B6B313-2063-5E8F-9D95-A8D098EA5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6852-05A2-ABB8-7846-AA7D8DA09C83}"/>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283827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3C95-A704-BC9E-BB9E-7FE2F3D46A0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9F7AAD-9C0C-2C01-9CD5-43CE95BC0C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4DD467-B931-F692-9170-62A629E68FBB}"/>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1BEAFCE0-94BD-4E60-299C-3FEEF382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84239-CE62-78D9-3A95-AFAA63355899}"/>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33473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F570E-DE50-DE6D-E7AD-10E932962D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464602-8BA7-C714-14E4-E7E919A3D6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ABAA02-FA5D-C12E-993D-DADB038869C1}"/>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E99D04AE-24A8-D8AD-6FBD-0536F687D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C985B-5032-F2FB-2CFC-58A421B953B3}"/>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159691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E179-9301-5DF3-8E32-D08FFB57CD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1256E-6E92-0A14-59A3-E88A11C712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A89471-B2CE-757C-CC27-60E84BDB7B9C}"/>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DD42CDDD-64D9-D336-F9E0-E9A5DE7F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783A-B9C1-8ACB-8B88-175B1E508E4B}"/>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321920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5800-0383-CBFA-8217-5341B800EE0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C95B45-0621-87D0-4903-2A9E67E4C9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F03738-DD1D-26FE-61B7-8F38309263D1}"/>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49B3AEEA-8253-9D49-5280-83D0C7C9E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5F297-35E7-2507-6A03-BDA7171223A7}"/>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32858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2713-1D7D-D8CA-28BF-84C0F1D26A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BA5780-DEFC-BA69-F7AC-83609264EF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E4EDE1-81A9-E7E4-EAD5-BF06736C3D7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519084-8E6D-FA2C-0A27-A1ECA165794F}"/>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6" name="Footer Placeholder 5">
            <a:extLst>
              <a:ext uri="{FF2B5EF4-FFF2-40B4-BE49-F238E27FC236}">
                <a16:creationId xmlns:a16="http://schemas.microsoft.com/office/drawing/2014/main" id="{9B8AB60D-07A8-42B6-069B-5E95A007B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1BD1C-ED41-BA3C-55AE-2EC1EE11D799}"/>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305835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4D6F-E602-2705-92D7-00038584F17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295279-8B0F-B445-D5F2-4A073C602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EB7150-123F-2745-8BC0-217D9C06FF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3679E6-DFEC-5341-1AD7-7ECC14BF0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0CB791-B0DC-B69B-9DF8-0D76DF0977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8FD01C-8A47-4A11-1324-18F0FBE4EEAC}"/>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8" name="Footer Placeholder 7">
            <a:extLst>
              <a:ext uri="{FF2B5EF4-FFF2-40B4-BE49-F238E27FC236}">
                <a16:creationId xmlns:a16="http://schemas.microsoft.com/office/drawing/2014/main" id="{AE8FAC51-730C-A8F4-C42E-13A22E29F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E6CAD-6D57-C28F-1243-38FDD7B55403}"/>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400332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7DEE-1BCC-3091-FEC3-D9505AE407C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8B13E-ED4D-92B8-218E-491ADCCD16A7}"/>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4" name="Footer Placeholder 3">
            <a:extLst>
              <a:ext uri="{FF2B5EF4-FFF2-40B4-BE49-F238E27FC236}">
                <a16:creationId xmlns:a16="http://schemas.microsoft.com/office/drawing/2014/main" id="{51F9047A-32CA-2F4F-9881-09C0B2CCA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59D2AB-FF5E-16F6-702C-4596483B7067}"/>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172448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2FC68-2EF3-A211-BA37-2EAD561A0A1F}"/>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3" name="Footer Placeholder 2">
            <a:extLst>
              <a:ext uri="{FF2B5EF4-FFF2-40B4-BE49-F238E27FC236}">
                <a16:creationId xmlns:a16="http://schemas.microsoft.com/office/drawing/2014/main" id="{9074321F-68BA-0812-4AFE-E9D728740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05715-8D85-57FA-A606-64F843885EF5}"/>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46066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897F-75C0-E887-2C16-9284BF5590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F10AD8E-9CD7-5E9D-503D-F20DD2422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7993485-7969-59DB-D039-71A7B71B5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15EB1D-72A9-BC56-56FA-36EA01478710}"/>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6" name="Footer Placeholder 5">
            <a:extLst>
              <a:ext uri="{FF2B5EF4-FFF2-40B4-BE49-F238E27FC236}">
                <a16:creationId xmlns:a16="http://schemas.microsoft.com/office/drawing/2014/main" id="{D8E57B03-EFA4-6063-1FA6-2A6A823AD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9636E-AB4E-F112-283B-7679F5CCCB56}"/>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24488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F1B8-0017-6B49-CE6B-10A459B4A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F0AC7CB-3014-306C-A330-7816A85BF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7A6B43-E55F-BD63-4AC6-23F2BB552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3AA26A-D6BF-19B5-2AB5-464C52855ACB}"/>
              </a:ext>
            </a:extLst>
          </p:cNvPr>
          <p:cNvSpPr>
            <a:spLocks noGrp="1"/>
          </p:cNvSpPr>
          <p:nvPr>
            <p:ph type="dt" sz="half" idx="10"/>
          </p:nvPr>
        </p:nvSpPr>
        <p:spPr/>
        <p:txBody>
          <a:bodyPr/>
          <a:lstStyle/>
          <a:p>
            <a:fld id="{1BD017C2-DF75-4B4B-937C-6C912C60984A}" type="datetimeFigureOut">
              <a:rPr lang="en-US" smtClean="0"/>
              <a:t>12/12/24</a:t>
            </a:fld>
            <a:endParaRPr lang="en-US"/>
          </a:p>
        </p:txBody>
      </p:sp>
      <p:sp>
        <p:nvSpPr>
          <p:cNvPr id="6" name="Footer Placeholder 5">
            <a:extLst>
              <a:ext uri="{FF2B5EF4-FFF2-40B4-BE49-F238E27FC236}">
                <a16:creationId xmlns:a16="http://schemas.microsoft.com/office/drawing/2014/main" id="{A11D1254-61C8-9149-A726-F071AD72C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4C4B9-0ED9-395F-8D16-E29717F767FD}"/>
              </a:ext>
            </a:extLst>
          </p:cNvPr>
          <p:cNvSpPr>
            <a:spLocks noGrp="1"/>
          </p:cNvSpPr>
          <p:nvPr>
            <p:ph type="sldNum" sz="quarter" idx="12"/>
          </p:nvPr>
        </p:nvSpPr>
        <p:spPr/>
        <p:txBody>
          <a:bodyPr/>
          <a:lstStyle/>
          <a:p>
            <a:fld id="{AFD220D7-BD8A-B84A-BC8F-0792AD103534}" type="slidenum">
              <a:rPr lang="en-US" smtClean="0"/>
              <a:t>‹#›</a:t>
            </a:fld>
            <a:endParaRPr lang="en-US"/>
          </a:p>
        </p:txBody>
      </p:sp>
    </p:spTree>
    <p:extLst>
      <p:ext uri="{BB962C8B-B14F-4D97-AF65-F5344CB8AC3E}">
        <p14:creationId xmlns:p14="http://schemas.microsoft.com/office/powerpoint/2010/main" val="220671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4AB0-0E55-7B56-CDB7-234F1C36B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558CC0-9FAC-F73D-9D03-F1417B5A3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432B15-8A97-6084-0408-A1C4A7B82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D017C2-DF75-4B4B-937C-6C912C60984A}" type="datetimeFigureOut">
              <a:rPr lang="en-US" smtClean="0"/>
              <a:t>12/12/24</a:t>
            </a:fld>
            <a:endParaRPr lang="en-US"/>
          </a:p>
        </p:txBody>
      </p:sp>
      <p:sp>
        <p:nvSpPr>
          <p:cNvPr id="5" name="Footer Placeholder 4">
            <a:extLst>
              <a:ext uri="{FF2B5EF4-FFF2-40B4-BE49-F238E27FC236}">
                <a16:creationId xmlns:a16="http://schemas.microsoft.com/office/drawing/2014/main" id="{A904F2BD-4C5A-F228-803A-C542C78BA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FD33E2-2115-7753-0AD7-B2ED1CB1F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D220D7-BD8A-B84A-BC8F-0792AD103534}" type="slidenum">
              <a:rPr lang="en-US" smtClean="0"/>
              <a:t>‹#›</a:t>
            </a:fld>
            <a:endParaRPr lang="en-US"/>
          </a:p>
        </p:txBody>
      </p:sp>
    </p:spTree>
    <p:extLst>
      <p:ext uri="{BB962C8B-B14F-4D97-AF65-F5344CB8AC3E}">
        <p14:creationId xmlns:p14="http://schemas.microsoft.com/office/powerpoint/2010/main" val="378109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ylansomerset/" TargetMode="External"/><Relationship Id="rId2" Type="http://schemas.openxmlformats.org/officeDocument/2006/relationships/hyperlink" Target="https://www.linkedin.com/in/ken-poon-67582113/"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linkedin.com/company/sports-direct-international/people/?keywords=Craig%20Mcburni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1545-53E1-9DBA-89D3-18124152276B}"/>
              </a:ext>
            </a:extLst>
          </p:cNvPr>
          <p:cNvSpPr>
            <a:spLocks noGrp="1"/>
          </p:cNvSpPr>
          <p:nvPr>
            <p:ph type="ctrTitle"/>
          </p:nvPr>
        </p:nvSpPr>
        <p:spPr>
          <a:xfrm>
            <a:off x="1524000" y="1122363"/>
            <a:ext cx="9144000" cy="1185427"/>
          </a:xfrm>
        </p:spPr>
        <p:txBody>
          <a:bodyPr>
            <a:normAutofit/>
          </a:bodyPr>
          <a:lstStyle/>
          <a:p>
            <a:r>
              <a:rPr lang="en-US" sz="2800" b="1" dirty="0">
                <a:latin typeface="Arial" panose="020B0604020202020204" pitchFamily="34" charset="0"/>
                <a:cs typeface="Arial" panose="020B0604020202020204" pitchFamily="34" charset="0"/>
              </a:rPr>
              <a:t>Expert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Sourcing</a:t>
            </a:r>
            <a:endParaRPr lang="en-US"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AB9A6BC-8532-C63C-A9FB-FCD454EADB9B}"/>
              </a:ext>
            </a:extLst>
          </p:cNvPr>
          <p:cNvSpPr txBox="1"/>
          <p:nvPr/>
        </p:nvSpPr>
        <p:spPr>
          <a:xfrm>
            <a:off x="3522783" y="2307790"/>
            <a:ext cx="5375031"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Third Bridge &amp; Ever Peak Ltd.</a:t>
            </a:r>
          </a:p>
        </p:txBody>
      </p:sp>
      <p:pic>
        <p:nvPicPr>
          <p:cNvPr id="6" name="Picture 5" descr="A black text on a white background&#10;&#10;Description automatically generated">
            <a:extLst>
              <a:ext uri="{FF2B5EF4-FFF2-40B4-BE49-F238E27FC236}">
                <a16:creationId xmlns:a16="http://schemas.microsoft.com/office/drawing/2014/main" id="{4B699E00-EFAC-D9A7-4C73-ABCEFF63FDB0}"/>
              </a:ext>
            </a:extLst>
          </p:cNvPr>
          <p:cNvPicPr>
            <a:picLocks noChangeAspect="1"/>
          </p:cNvPicPr>
          <p:nvPr/>
        </p:nvPicPr>
        <p:blipFill>
          <a:blip r:embed="rId2"/>
          <a:stretch>
            <a:fillRect/>
          </a:stretch>
        </p:blipFill>
        <p:spPr>
          <a:xfrm>
            <a:off x="172407" y="6251575"/>
            <a:ext cx="1651000" cy="482600"/>
          </a:xfrm>
          <a:prstGeom prst="rect">
            <a:avLst/>
          </a:prstGeom>
        </p:spPr>
      </p:pic>
    </p:spTree>
    <p:extLst>
      <p:ext uri="{BB962C8B-B14F-4D97-AF65-F5344CB8AC3E}">
        <p14:creationId xmlns:p14="http://schemas.microsoft.com/office/powerpoint/2010/main" val="175493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BE80-DA02-C146-43A9-057CF9814CC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Overview</a:t>
            </a:r>
          </a:p>
        </p:txBody>
      </p:sp>
      <p:sp>
        <p:nvSpPr>
          <p:cNvPr id="4" name="Rounded Rectangle 3">
            <a:extLst>
              <a:ext uri="{FF2B5EF4-FFF2-40B4-BE49-F238E27FC236}">
                <a16:creationId xmlns:a16="http://schemas.microsoft.com/office/drawing/2014/main" id="{66AB0941-06FC-E053-6894-D4DD679D54E2}"/>
              </a:ext>
            </a:extLst>
          </p:cNvPr>
          <p:cNvSpPr/>
          <p:nvPr/>
        </p:nvSpPr>
        <p:spPr>
          <a:xfrm>
            <a:off x="615459" y="3262379"/>
            <a:ext cx="3346939" cy="1108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Supplier</a:t>
            </a:r>
          </a:p>
        </p:txBody>
      </p:sp>
      <p:sp>
        <p:nvSpPr>
          <p:cNvPr id="6" name="Rounded Rectangle 5">
            <a:extLst>
              <a:ext uri="{FF2B5EF4-FFF2-40B4-BE49-F238E27FC236}">
                <a16:creationId xmlns:a16="http://schemas.microsoft.com/office/drawing/2014/main" id="{69561F87-7204-C6BE-529A-60C0CB7EFF05}"/>
              </a:ext>
            </a:extLst>
          </p:cNvPr>
          <p:cNvSpPr/>
          <p:nvPr/>
        </p:nvSpPr>
        <p:spPr>
          <a:xfrm>
            <a:off x="4319952" y="3262379"/>
            <a:ext cx="3346939" cy="1108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Competitor</a:t>
            </a:r>
          </a:p>
        </p:txBody>
      </p:sp>
      <p:sp>
        <p:nvSpPr>
          <p:cNvPr id="8" name="Content Placeholder 7">
            <a:extLst>
              <a:ext uri="{FF2B5EF4-FFF2-40B4-BE49-F238E27FC236}">
                <a16:creationId xmlns:a16="http://schemas.microsoft.com/office/drawing/2014/main" id="{D5DEFBDB-BAF4-6AAE-2BA9-8122300DEA4C}"/>
              </a:ext>
            </a:extLst>
          </p:cNvPr>
          <p:cNvSpPr>
            <a:spLocks noGrp="1"/>
          </p:cNvSpPr>
          <p:nvPr>
            <p:ph idx="1"/>
          </p:nvPr>
        </p:nvSpPr>
        <p:spPr>
          <a:xfrm>
            <a:off x="838198" y="2288633"/>
            <a:ext cx="2901462" cy="977110"/>
          </a:xfrm>
        </p:spPr>
        <p:txBody>
          <a:bodyPr>
            <a:normAutofit lnSpcReduction="10000"/>
          </a:bodyPr>
          <a:lstStyle/>
          <a:p>
            <a:r>
              <a:rPr lang="en-US" sz="1400" dirty="0">
                <a:latin typeface="Arial" panose="020B0604020202020204" pitchFamily="34" charset="0"/>
                <a:cs typeface="Arial" panose="020B0604020202020204" pitchFamily="34" charset="0"/>
              </a:rPr>
              <a:t>Ken Poon, General Manager at Eagle Nice (International) Holdings Limited - </a:t>
            </a:r>
            <a:r>
              <a:rPr lang="en-US" sz="1400" dirty="0">
                <a:latin typeface="Arial" panose="020B0604020202020204" pitchFamily="34" charset="0"/>
                <a:cs typeface="Arial" panose="020B0604020202020204" pitchFamily="34" charset="0"/>
                <a:hlinkClick r:id="rId2"/>
              </a:rPr>
              <a:t>https://www.linkedin.com/in/ken-poon-67582113/</a:t>
            </a:r>
            <a:endParaRPr lang="en-US" sz="1400" dirty="0">
              <a:latin typeface="Arial" panose="020B0604020202020204" pitchFamily="34" charset="0"/>
              <a:cs typeface="Arial" panose="020B0604020202020204" pitchFamily="34" charset="0"/>
            </a:endParaRPr>
          </a:p>
        </p:txBody>
      </p:sp>
      <p:sp>
        <p:nvSpPr>
          <p:cNvPr id="9" name="Rounded Rectangle 8">
            <a:extLst>
              <a:ext uri="{FF2B5EF4-FFF2-40B4-BE49-F238E27FC236}">
                <a16:creationId xmlns:a16="http://schemas.microsoft.com/office/drawing/2014/main" id="{71F69E9C-71F2-3B52-8348-6952DC66B977}"/>
              </a:ext>
            </a:extLst>
          </p:cNvPr>
          <p:cNvSpPr/>
          <p:nvPr/>
        </p:nvSpPr>
        <p:spPr>
          <a:xfrm>
            <a:off x="8229599" y="3265743"/>
            <a:ext cx="3346939" cy="1108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Customer</a:t>
            </a:r>
          </a:p>
        </p:txBody>
      </p:sp>
      <p:sp>
        <p:nvSpPr>
          <p:cNvPr id="12" name="Content Placeholder 7">
            <a:extLst>
              <a:ext uri="{FF2B5EF4-FFF2-40B4-BE49-F238E27FC236}">
                <a16:creationId xmlns:a16="http://schemas.microsoft.com/office/drawing/2014/main" id="{2F89D492-04E2-1835-E8B1-3FBB17510E74}"/>
              </a:ext>
            </a:extLst>
          </p:cNvPr>
          <p:cNvSpPr txBox="1">
            <a:spLocks/>
          </p:cNvSpPr>
          <p:nvPr/>
        </p:nvSpPr>
        <p:spPr>
          <a:xfrm>
            <a:off x="4319952" y="2293577"/>
            <a:ext cx="2901462" cy="968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Dylan Somerset, Head of Global Marketing, Tennis and Baseball at New Balance - </a:t>
            </a:r>
            <a:r>
              <a:rPr lang="en-US" sz="1400" dirty="0">
                <a:latin typeface="Arial" panose="020B0604020202020204" pitchFamily="34" charset="0"/>
                <a:cs typeface="Arial" panose="020B0604020202020204" pitchFamily="34" charset="0"/>
                <a:hlinkClick r:id="rId3"/>
              </a:rPr>
              <a:t>https://www.linkedin.com/in/dylansomerset/</a:t>
            </a:r>
            <a:endParaRPr lang="en-US" sz="1400" dirty="0">
              <a:latin typeface="Arial" panose="020B0604020202020204" pitchFamily="34" charset="0"/>
              <a:cs typeface="Arial" panose="020B0604020202020204" pitchFamily="34" charset="0"/>
            </a:endParaRPr>
          </a:p>
        </p:txBody>
      </p:sp>
      <p:sp>
        <p:nvSpPr>
          <p:cNvPr id="17" name="Content Placeholder 7">
            <a:extLst>
              <a:ext uri="{FF2B5EF4-FFF2-40B4-BE49-F238E27FC236}">
                <a16:creationId xmlns:a16="http://schemas.microsoft.com/office/drawing/2014/main" id="{4CE84A7C-F5F8-E43F-77FB-0D66C30549A9}"/>
              </a:ext>
            </a:extLst>
          </p:cNvPr>
          <p:cNvSpPr txBox="1">
            <a:spLocks/>
          </p:cNvSpPr>
          <p:nvPr/>
        </p:nvSpPr>
        <p:spPr>
          <a:xfrm>
            <a:off x="8446477" y="2288633"/>
            <a:ext cx="2901462" cy="97374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Craig </a:t>
            </a:r>
            <a:r>
              <a:rPr lang="en-US" sz="1400" dirty="0" err="1">
                <a:latin typeface="Arial" panose="020B0604020202020204" pitchFamily="34" charset="0"/>
                <a:cs typeface="Arial" panose="020B0604020202020204" pitchFamily="34" charset="0"/>
              </a:rPr>
              <a:t>Mcburnie</a:t>
            </a:r>
            <a:r>
              <a:rPr lang="en-US" sz="1400" dirty="0">
                <a:latin typeface="Arial" panose="020B0604020202020204" pitchFamily="34" charset="0"/>
                <a:cs typeface="Arial" panose="020B0604020202020204" pitchFamily="34" charset="0"/>
              </a:rPr>
              <a:t> , Retail Manager at Sports Direct - </a:t>
            </a:r>
            <a:r>
              <a:rPr lang="en-US" sz="1400" dirty="0">
                <a:latin typeface="Arial" panose="020B0604020202020204" pitchFamily="34" charset="0"/>
                <a:cs typeface="Arial" panose="020B0604020202020204" pitchFamily="34" charset="0"/>
                <a:hlinkClick r:id="rId4"/>
              </a:rPr>
              <a:t>https://www.linkedin.com/company/sports-direct-international/people/?keywords=Craig%20Mcburnie</a:t>
            </a:r>
            <a:endParaRPr lang="en-US" sz="14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2B54AE1-2A6D-B600-59E2-CFB0486EBC53}"/>
              </a:ext>
            </a:extLst>
          </p:cNvPr>
          <p:cNvSpPr txBox="1"/>
          <p:nvPr/>
        </p:nvSpPr>
        <p:spPr>
          <a:xfrm>
            <a:off x="838200" y="1321356"/>
            <a:ext cx="7608277" cy="338554"/>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Below are the top three expert profiles relevant for this project:</a:t>
            </a:r>
          </a:p>
        </p:txBody>
      </p:sp>
      <p:pic>
        <p:nvPicPr>
          <p:cNvPr id="20" name="Picture 19" descr="A black text on a white background&#10;&#10;Description automatically generated">
            <a:extLst>
              <a:ext uri="{FF2B5EF4-FFF2-40B4-BE49-F238E27FC236}">
                <a16:creationId xmlns:a16="http://schemas.microsoft.com/office/drawing/2014/main" id="{1B68678C-8DA5-EC27-C677-087BD410C21E}"/>
              </a:ext>
            </a:extLst>
          </p:cNvPr>
          <p:cNvPicPr>
            <a:picLocks noChangeAspect="1"/>
          </p:cNvPicPr>
          <p:nvPr/>
        </p:nvPicPr>
        <p:blipFill>
          <a:blip r:embed="rId5"/>
          <a:stretch>
            <a:fillRect/>
          </a:stretch>
        </p:blipFill>
        <p:spPr>
          <a:xfrm>
            <a:off x="172407" y="6251575"/>
            <a:ext cx="1651000" cy="482600"/>
          </a:xfrm>
          <a:prstGeom prst="rect">
            <a:avLst/>
          </a:prstGeom>
        </p:spPr>
      </p:pic>
    </p:spTree>
    <p:extLst>
      <p:ext uri="{BB962C8B-B14F-4D97-AF65-F5344CB8AC3E}">
        <p14:creationId xmlns:p14="http://schemas.microsoft.com/office/powerpoint/2010/main" val="279967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59B-AAE1-5A72-C03B-7B4A8648E333}"/>
              </a:ext>
            </a:extLst>
          </p:cNvPr>
          <p:cNvSpPr>
            <a:spLocks noGrp="1"/>
          </p:cNvSpPr>
          <p:nvPr>
            <p:ph type="title"/>
          </p:nvPr>
        </p:nvSpPr>
        <p:spPr>
          <a:xfrm>
            <a:off x="838200" y="365126"/>
            <a:ext cx="10515600" cy="883802"/>
          </a:xfrm>
        </p:spPr>
        <p:txBody>
          <a:bodyPr>
            <a:normAutofit/>
          </a:bodyPr>
          <a:lstStyle/>
          <a:p>
            <a:r>
              <a:rPr lang="en-US" sz="1800" b="1" dirty="0">
                <a:latin typeface="Arial" panose="020B0604020202020204" pitchFamily="34" charset="0"/>
                <a:cs typeface="Arial" panose="020B0604020202020204" pitchFamily="34" charset="0"/>
              </a:rPr>
              <a:t>Ken Poon, General Manager at Eagle Nice (International) Holdings Limited</a:t>
            </a:r>
          </a:p>
        </p:txBody>
      </p:sp>
      <p:pic>
        <p:nvPicPr>
          <p:cNvPr id="4" name="Picture 3" descr="A black text on a white background&#10;&#10;Description automatically generated">
            <a:extLst>
              <a:ext uri="{FF2B5EF4-FFF2-40B4-BE49-F238E27FC236}">
                <a16:creationId xmlns:a16="http://schemas.microsoft.com/office/drawing/2014/main" id="{E0941F00-381C-F2F0-4FD7-69B330293F9F}"/>
              </a:ext>
            </a:extLst>
          </p:cNvPr>
          <p:cNvPicPr>
            <a:picLocks noChangeAspect="1"/>
          </p:cNvPicPr>
          <p:nvPr/>
        </p:nvPicPr>
        <p:blipFill>
          <a:blip r:embed="rId2"/>
          <a:stretch>
            <a:fillRect/>
          </a:stretch>
        </p:blipFill>
        <p:spPr>
          <a:xfrm>
            <a:off x="172407" y="6251575"/>
            <a:ext cx="1651000" cy="482600"/>
          </a:xfrm>
          <a:prstGeom prst="rect">
            <a:avLst/>
          </a:prstGeom>
        </p:spPr>
      </p:pic>
      <p:sp>
        <p:nvSpPr>
          <p:cNvPr id="5" name="Rounded Rectangle 4">
            <a:extLst>
              <a:ext uri="{FF2B5EF4-FFF2-40B4-BE49-F238E27FC236}">
                <a16:creationId xmlns:a16="http://schemas.microsoft.com/office/drawing/2014/main" id="{17DD2852-FEDD-B272-9E44-FED3E9165D31}"/>
              </a:ext>
            </a:extLst>
          </p:cNvPr>
          <p:cNvSpPr/>
          <p:nvPr/>
        </p:nvSpPr>
        <p:spPr>
          <a:xfrm>
            <a:off x="838200" y="1524428"/>
            <a:ext cx="10134600"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0" indent="0">
              <a:buNone/>
            </a:pPr>
            <a:r>
              <a:rPr lang="en-GB" sz="1200" b="1" dirty="0">
                <a:latin typeface="Arial" panose="020B0604020202020204" pitchFamily="34" charset="0"/>
                <a:cs typeface="Arial" panose="020B0604020202020204" pitchFamily="34" charset="0"/>
              </a:rPr>
              <a:t>Introduction:</a:t>
            </a:r>
          </a:p>
          <a:p>
            <a:pPr marL="0" indent="0">
              <a:buNone/>
            </a:pPr>
            <a:r>
              <a:rPr lang="en-GB" sz="1200" i="1" dirty="0">
                <a:latin typeface="Arial" panose="020B0604020202020204" pitchFamily="34" charset="0"/>
                <a:cs typeface="Arial" panose="020B0604020202020204" pitchFamily="34" charset="0"/>
              </a:rPr>
              <a:t>What are the expert's most notable achievements and areas of expertise?</a:t>
            </a:r>
          </a:p>
          <a:p>
            <a:pPr marL="0" indent="0">
              <a:buNone/>
            </a:pP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Mr Poon has dedicated himself to driving operational excellence and profitable growth in the sporting goods industry for almost 30 years. What makes him stand out is that he has worked at both a supplier company and a competitor company for more than 10 years each. </a:t>
            </a:r>
          </a:p>
        </p:txBody>
      </p:sp>
      <p:sp>
        <p:nvSpPr>
          <p:cNvPr id="6" name="Rounded Rectangle 5">
            <a:extLst>
              <a:ext uri="{FF2B5EF4-FFF2-40B4-BE49-F238E27FC236}">
                <a16:creationId xmlns:a16="http://schemas.microsoft.com/office/drawing/2014/main" id="{1E1345CD-695E-6D24-17B1-D4DCC35F1431}"/>
              </a:ext>
            </a:extLst>
          </p:cNvPr>
          <p:cNvSpPr/>
          <p:nvPr/>
        </p:nvSpPr>
        <p:spPr>
          <a:xfrm>
            <a:off x="838198" y="3125492"/>
            <a:ext cx="10134600"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0" indent="0">
              <a:buNone/>
            </a:pPr>
            <a:r>
              <a:rPr lang="en-GB" sz="1200" b="1" dirty="0">
                <a:latin typeface="Arial" panose="020B0604020202020204" pitchFamily="34" charset="0"/>
                <a:cs typeface="Arial" panose="020B0604020202020204" pitchFamily="34" charset="0"/>
              </a:rPr>
              <a:t>Detail the Expert's Background:</a:t>
            </a:r>
          </a:p>
          <a:p>
            <a:pPr marL="0" indent="0">
              <a:buNone/>
            </a:pPr>
            <a:r>
              <a:rPr lang="en-GB" sz="1200" i="1" dirty="0">
                <a:latin typeface="Arial" panose="020B0604020202020204" pitchFamily="34" charset="0"/>
                <a:cs typeface="Arial" panose="020B0604020202020204" pitchFamily="34" charset="0"/>
              </a:rPr>
              <a:t>Include a detailed account of the expert’s professional background, focusing on roles and experiences relevant to Ever Peak Ltd.’s needs. </a:t>
            </a:r>
            <a:br>
              <a:rPr lang="en-GB" sz="1200" i="1" dirty="0">
                <a:latin typeface="Arial" panose="020B0604020202020204" pitchFamily="34" charset="0"/>
                <a:cs typeface="Arial" panose="020B0604020202020204" pitchFamily="34" charset="0"/>
              </a:rPr>
            </a:b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He started his professional career at NIKE, where he specialised in the operation of sporting goods for more than 12 years. Then, he changed his career to the supply side of sporting goods and has worked as a general manager at Eagle Nice (International) Holdings Limited, which is one of the most famous supply companies in sporting goods industry.</a:t>
            </a:r>
          </a:p>
        </p:txBody>
      </p:sp>
      <p:sp>
        <p:nvSpPr>
          <p:cNvPr id="7" name="Rounded Rectangle 6">
            <a:extLst>
              <a:ext uri="{FF2B5EF4-FFF2-40B4-BE49-F238E27FC236}">
                <a16:creationId xmlns:a16="http://schemas.microsoft.com/office/drawing/2014/main" id="{42694996-1E86-A3CC-CFBC-66842EF987ED}"/>
              </a:ext>
            </a:extLst>
          </p:cNvPr>
          <p:cNvSpPr/>
          <p:nvPr/>
        </p:nvSpPr>
        <p:spPr>
          <a:xfrm>
            <a:off x="838197" y="4811434"/>
            <a:ext cx="10134600"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0" indent="0">
              <a:buNone/>
            </a:pPr>
            <a:r>
              <a:rPr lang="en-GB" sz="1200" b="1" dirty="0">
                <a:latin typeface="Arial" panose="020B0604020202020204" pitchFamily="34" charset="0"/>
                <a:cs typeface="Arial" panose="020B0604020202020204" pitchFamily="34" charset="0"/>
              </a:rPr>
              <a:t>Explain Their Relevance to the Project:</a:t>
            </a:r>
            <a:endParaRPr lang="en-GB" sz="1200"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Clearly articulate why this expert is a good fit for the specific project. </a:t>
            </a:r>
            <a:endParaRPr lang="en-GB" sz="1200" b="1" i="1" dirty="0">
              <a:latin typeface="Arial" panose="020B0604020202020204" pitchFamily="34" charset="0"/>
              <a:cs typeface="Arial" panose="020B0604020202020204" pitchFamily="34" charset="0"/>
            </a:endParaRPr>
          </a:p>
          <a:p>
            <a:pPr marL="0" indent="0">
              <a:buNone/>
            </a:pPr>
            <a:endParaRPr lang="en-US" sz="1200" dirty="0"/>
          </a:p>
          <a:p>
            <a:pPr marL="0" indent="0">
              <a:buNone/>
            </a:pPr>
            <a:r>
              <a:rPr lang="en-US" sz="1200" i="1" dirty="0"/>
              <a:t>When he served as an operation manager at NIKE, he was responsible for the whole process of sporting goods production in Hong Kong, including procurement and manufacturing. At Eagle Nice, he managed the whole manufacturing process of sporting goods.</a:t>
            </a:r>
          </a:p>
        </p:txBody>
      </p:sp>
    </p:spTree>
    <p:extLst>
      <p:ext uri="{BB962C8B-B14F-4D97-AF65-F5344CB8AC3E}">
        <p14:creationId xmlns:p14="http://schemas.microsoft.com/office/powerpoint/2010/main" val="17793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59B-AAE1-5A72-C03B-7B4A8648E333}"/>
              </a:ext>
            </a:extLst>
          </p:cNvPr>
          <p:cNvSpPr>
            <a:spLocks noGrp="1"/>
          </p:cNvSpPr>
          <p:nvPr>
            <p:ph type="title"/>
          </p:nvPr>
        </p:nvSpPr>
        <p:spPr>
          <a:xfrm>
            <a:off x="838200" y="365126"/>
            <a:ext cx="10515600" cy="883802"/>
          </a:xfrm>
        </p:spPr>
        <p:txBody>
          <a:bodyPr>
            <a:normAutofit/>
          </a:bodyPr>
          <a:lstStyle/>
          <a:p>
            <a:r>
              <a:rPr lang="en-US" sz="1800" b="1" dirty="0">
                <a:latin typeface="Arial" panose="020B0604020202020204" pitchFamily="34" charset="0"/>
                <a:cs typeface="Arial" panose="020B0604020202020204" pitchFamily="34" charset="0"/>
              </a:rPr>
              <a:t>Dylan Somerset, Head of Global Marketing, Tennis and Baseball at New Balance</a:t>
            </a:r>
          </a:p>
        </p:txBody>
      </p:sp>
      <p:pic>
        <p:nvPicPr>
          <p:cNvPr id="4" name="Picture 3" descr="A black text on a white background&#10;&#10;Description automatically generated">
            <a:extLst>
              <a:ext uri="{FF2B5EF4-FFF2-40B4-BE49-F238E27FC236}">
                <a16:creationId xmlns:a16="http://schemas.microsoft.com/office/drawing/2014/main" id="{E0941F00-381C-F2F0-4FD7-69B330293F9F}"/>
              </a:ext>
            </a:extLst>
          </p:cNvPr>
          <p:cNvPicPr>
            <a:picLocks noChangeAspect="1"/>
          </p:cNvPicPr>
          <p:nvPr/>
        </p:nvPicPr>
        <p:blipFill>
          <a:blip r:embed="rId2"/>
          <a:stretch>
            <a:fillRect/>
          </a:stretch>
        </p:blipFill>
        <p:spPr>
          <a:xfrm>
            <a:off x="172407" y="6251575"/>
            <a:ext cx="1651000" cy="482600"/>
          </a:xfrm>
          <a:prstGeom prst="rect">
            <a:avLst/>
          </a:prstGeom>
        </p:spPr>
      </p:pic>
      <p:sp>
        <p:nvSpPr>
          <p:cNvPr id="5" name="Rounded Rectangle 4">
            <a:extLst>
              <a:ext uri="{FF2B5EF4-FFF2-40B4-BE49-F238E27FC236}">
                <a16:creationId xmlns:a16="http://schemas.microsoft.com/office/drawing/2014/main" id="{17DD2852-FEDD-B272-9E44-FED3E9165D31}"/>
              </a:ext>
            </a:extLst>
          </p:cNvPr>
          <p:cNvSpPr/>
          <p:nvPr/>
        </p:nvSpPr>
        <p:spPr>
          <a:xfrm>
            <a:off x="838200" y="1524428"/>
            <a:ext cx="10122877"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Introduction:</a:t>
            </a:r>
          </a:p>
          <a:p>
            <a:pPr marL="0" indent="0">
              <a:buNone/>
            </a:pPr>
            <a:r>
              <a:rPr lang="en-GB" sz="1200" i="1" dirty="0">
                <a:latin typeface="Arial" panose="020B0604020202020204" pitchFamily="34" charset="0"/>
                <a:cs typeface="Arial" panose="020B0604020202020204" pitchFamily="34" charset="0"/>
              </a:rPr>
              <a:t>What are the expert's most notable achievements and areas of expertise?</a:t>
            </a:r>
          </a:p>
          <a:p>
            <a:pPr marL="0" indent="0">
              <a:buNone/>
            </a:pP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Joined New Balance in 2015, Dylan Somerset has been a member of the Global Marketing team at New Balance , one of the top tennis shoe competitors. What make her stand out as an excellent expert to share her knowledge for out client is that she specialized in the tennis and basketball divisions for more than a year. So, she will share her knowledge about overall customer trends of tennis shoe and company plan and broad strategy on growth of tennis division.</a:t>
            </a:r>
            <a:endParaRPr lang="en-US" sz="1200" dirty="0"/>
          </a:p>
        </p:txBody>
      </p:sp>
      <p:sp>
        <p:nvSpPr>
          <p:cNvPr id="6" name="Rounded Rectangle 5">
            <a:extLst>
              <a:ext uri="{FF2B5EF4-FFF2-40B4-BE49-F238E27FC236}">
                <a16:creationId xmlns:a16="http://schemas.microsoft.com/office/drawing/2014/main" id="{1E1345CD-695E-6D24-17B1-D4DCC35F1431}"/>
              </a:ext>
            </a:extLst>
          </p:cNvPr>
          <p:cNvSpPr/>
          <p:nvPr/>
        </p:nvSpPr>
        <p:spPr>
          <a:xfrm>
            <a:off x="838198" y="3125492"/>
            <a:ext cx="10122877"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Detail the Expert's Background:</a:t>
            </a:r>
          </a:p>
          <a:p>
            <a:pPr marL="0" indent="0">
              <a:buNone/>
            </a:pPr>
            <a:r>
              <a:rPr lang="en-GB" sz="1200" i="1" dirty="0">
                <a:latin typeface="Arial" panose="020B0604020202020204" pitchFamily="34" charset="0"/>
                <a:cs typeface="Arial" panose="020B0604020202020204" pitchFamily="34" charset="0"/>
              </a:rPr>
              <a:t>Include a detailed account of the expert’s professional background, focusing on roles and experiences relevant to Ever Peak Ltd.’s needs. </a:t>
            </a:r>
            <a:br>
              <a:rPr lang="en-GB" sz="1200" i="1" dirty="0">
                <a:latin typeface="Arial" panose="020B0604020202020204" pitchFamily="34" charset="0"/>
                <a:cs typeface="Arial" panose="020B0604020202020204" pitchFamily="34" charset="0"/>
              </a:rPr>
            </a:b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She started her career at New Balance in 2015, and since that time she has been a member of Global Marketing team where she has been gaining knowledge of customer insights and brand strategy. currently she specializes in Tennis products in the company.</a:t>
            </a:r>
          </a:p>
        </p:txBody>
      </p:sp>
      <p:sp>
        <p:nvSpPr>
          <p:cNvPr id="7" name="Rounded Rectangle 6">
            <a:extLst>
              <a:ext uri="{FF2B5EF4-FFF2-40B4-BE49-F238E27FC236}">
                <a16:creationId xmlns:a16="http://schemas.microsoft.com/office/drawing/2014/main" id="{42694996-1E86-A3CC-CFBC-66842EF987ED}"/>
              </a:ext>
            </a:extLst>
          </p:cNvPr>
          <p:cNvSpPr/>
          <p:nvPr/>
        </p:nvSpPr>
        <p:spPr>
          <a:xfrm>
            <a:off x="838197" y="4811434"/>
            <a:ext cx="10122877"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Explain Their Relevance to the Project:</a:t>
            </a:r>
            <a:endParaRPr lang="en-GB" sz="1200"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Clearly articulate why this expert is a good fit for the specific project. </a:t>
            </a:r>
            <a:endParaRPr lang="en-GB" sz="1200" b="1" i="1" dirty="0">
              <a:latin typeface="Arial" panose="020B0604020202020204" pitchFamily="34" charset="0"/>
              <a:cs typeface="Arial" panose="020B0604020202020204" pitchFamily="34" charset="0"/>
            </a:endParaRPr>
          </a:p>
          <a:p>
            <a:pPr marL="0" indent="0">
              <a:buNone/>
            </a:pP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As a member of Global Marketing team at NIKE, she joined multiple marketing which covered both UK and US. Since she joined tennis and basketball division, she managed several promotions using influencers.</a:t>
            </a:r>
          </a:p>
        </p:txBody>
      </p:sp>
    </p:spTree>
    <p:extLst>
      <p:ext uri="{BB962C8B-B14F-4D97-AF65-F5344CB8AC3E}">
        <p14:creationId xmlns:p14="http://schemas.microsoft.com/office/powerpoint/2010/main" val="324929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59B-AAE1-5A72-C03B-7B4A8648E333}"/>
              </a:ext>
            </a:extLst>
          </p:cNvPr>
          <p:cNvSpPr>
            <a:spLocks noGrp="1"/>
          </p:cNvSpPr>
          <p:nvPr>
            <p:ph type="title"/>
          </p:nvPr>
        </p:nvSpPr>
        <p:spPr>
          <a:xfrm>
            <a:off x="838200" y="365126"/>
            <a:ext cx="10515600" cy="883802"/>
          </a:xfrm>
        </p:spPr>
        <p:txBody>
          <a:bodyPr>
            <a:normAutofit/>
          </a:bodyPr>
          <a:lstStyle/>
          <a:p>
            <a:r>
              <a:rPr lang="en-US" sz="1800" b="1" dirty="0">
                <a:latin typeface="Arial" panose="020B0604020202020204" pitchFamily="34" charset="0"/>
                <a:cs typeface="Arial" panose="020B0604020202020204" pitchFamily="34" charset="0"/>
              </a:rPr>
              <a:t>Craig </a:t>
            </a:r>
            <a:r>
              <a:rPr lang="en-US" sz="1800" b="1" dirty="0" err="1">
                <a:latin typeface="Arial" panose="020B0604020202020204" pitchFamily="34" charset="0"/>
                <a:cs typeface="Arial" panose="020B0604020202020204" pitchFamily="34" charset="0"/>
              </a:rPr>
              <a:t>Mcburnie</a:t>
            </a:r>
            <a:r>
              <a:rPr lang="en-US" sz="1800" b="1" dirty="0">
                <a:latin typeface="Arial" panose="020B0604020202020204" pitchFamily="34" charset="0"/>
                <a:cs typeface="Arial" panose="020B0604020202020204" pitchFamily="34" charset="0"/>
              </a:rPr>
              <a:t>, Retail Manager at Sports Direct</a:t>
            </a:r>
          </a:p>
        </p:txBody>
      </p:sp>
      <p:pic>
        <p:nvPicPr>
          <p:cNvPr id="4" name="Picture 3" descr="A black text on a white background&#10;&#10;Description automatically generated">
            <a:extLst>
              <a:ext uri="{FF2B5EF4-FFF2-40B4-BE49-F238E27FC236}">
                <a16:creationId xmlns:a16="http://schemas.microsoft.com/office/drawing/2014/main" id="{E0941F00-381C-F2F0-4FD7-69B330293F9F}"/>
              </a:ext>
            </a:extLst>
          </p:cNvPr>
          <p:cNvPicPr>
            <a:picLocks noChangeAspect="1"/>
          </p:cNvPicPr>
          <p:nvPr/>
        </p:nvPicPr>
        <p:blipFill>
          <a:blip r:embed="rId2"/>
          <a:stretch>
            <a:fillRect/>
          </a:stretch>
        </p:blipFill>
        <p:spPr>
          <a:xfrm>
            <a:off x="172407" y="6251575"/>
            <a:ext cx="1651000" cy="482600"/>
          </a:xfrm>
          <a:prstGeom prst="rect">
            <a:avLst/>
          </a:prstGeom>
        </p:spPr>
      </p:pic>
      <p:sp>
        <p:nvSpPr>
          <p:cNvPr id="5" name="Rounded Rectangle 4">
            <a:extLst>
              <a:ext uri="{FF2B5EF4-FFF2-40B4-BE49-F238E27FC236}">
                <a16:creationId xmlns:a16="http://schemas.microsoft.com/office/drawing/2014/main" id="{17DD2852-FEDD-B272-9E44-FED3E9165D31}"/>
              </a:ext>
            </a:extLst>
          </p:cNvPr>
          <p:cNvSpPr/>
          <p:nvPr/>
        </p:nvSpPr>
        <p:spPr>
          <a:xfrm>
            <a:off x="838200" y="1524428"/>
            <a:ext cx="10122877"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Introduction:</a:t>
            </a:r>
          </a:p>
          <a:p>
            <a:pPr marL="0" indent="0">
              <a:buNone/>
            </a:pPr>
            <a:r>
              <a:rPr lang="en-GB" sz="1200" i="1" dirty="0">
                <a:latin typeface="Arial" panose="020B0604020202020204" pitchFamily="34" charset="0"/>
                <a:cs typeface="Arial" panose="020B0604020202020204" pitchFamily="34" charset="0"/>
              </a:rPr>
              <a:t>What are the expert's most notable achievements and areas of expertise?</a:t>
            </a:r>
          </a:p>
          <a:p>
            <a:pPr marL="0" indent="0">
              <a:buNone/>
            </a:pPr>
            <a:endParaRPr lang="en-GB" sz="1200" i="1" dirty="0">
              <a:latin typeface="Arial" panose="020B0604020202020204" pitchFamily="34" charset="0"/>
              <a:cs typeface="Arial" panose="020B0604020202020204" pitchFamily="34" charset="0"/>
            </a:endParaRPr>
          </a:p>
          <a:p>
            <a:pPr marL="0" indent="0">
              <a:buNone/>
            </a:pPr>
            <a:r>
              <a:rPr lang="en-US" sz="1200" i="1" dirty="0">
                <a:latin typeface="Arial" panose="020B0604020202020204" pitchFamily="34" charset="0"/>
                <a:cs typeface="Arial" panose="020B0604020202020204" pitchFamily="34" charset="0"/>
              </a:rPr>
              <a:t>Craig </a:t>
            </a:r>
            <a:r>
              <a:rPr lang="en-US" sz="1200" i="1" dirty="0" err="1">
                <a:latin typeface="Arial" panose="020B0604020202020204" pitchFamily="34" charset="0"/>
                <a:cs typeface="Arial" panose="020B0604020202020204" pitchFamily="34" charset="0"/>
              </a:rPr>
              <a:t>Mcburnie</a:t>
            </a:r>
            <a:r>
              <a:rPr lang="en-US" sz="1200" i="1" dirty="0">
                <a:latin typeface="Arial" panose="020B0604020202020204" pitchFamily="34" charset="0"/>
                <a:cs typeface="Arial" panose="020B0604020202020204" pitchFamily="34" charset="0"/>
              </a:rPr>
              <a:t> has been a retail manager at Sports Direct for more than twenty years, which is one of the most famous shoe retail companies in the UK and also famous for tennis shoes.</a:t>
            </a:r>
            <a:endParaRPr lang="en-GB" sz="1200" i="1" dirty="0">
              <a:latin typeface="Arial" panose="020B0604020202020204" pitchFamily="34" charset="0"/>
              <a:cs typeface="Arial" panose="020B0604020202020204" pitchFamily="34" charset="0"/>
            </a:endParaRPr>
          </a:p>
        </p:txBody>
      </p:sp>
      <p:sp>
        <p:nvSpPr>
          <p:cNvPr id="6" name="Rounded Rectangle 5">
            <a:extLst>
              <a:ext uri="{FF2B5EF4-FFF2-40B4-BE49-F238E27FC236}">
                <a16:creationId xmlns:a16="http://schemas.microsoft.com/office/drawing/2014/main" id="{1E1345CD-695E-6D24-17B1-D4DCC35F1431}"/>
              </a:ext>
            </a:extLst>
          </p:cNvPr>
          <p:cNvSpPr/>
          <p:nvPr/>
        </p:nvSpPr>
        <p:spPr>
          <a:xfrm>
            <a:off x="838198" y="3125492"/>
            <a:ext cx="10122877"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Detail the Expert's Background:</a:t>
            </a:r>
          </a:p>
          <a:p>
            <a:pPr marL="0" indent="0">
              <a:buNone/>
            </a:pPr>
            <a:r>
              <a:rPr lang="en-GB" sz="1200" i="1" dirty="0">
                <a:latin typeface="Arial" panose="020B0604020202020204" pitchFamily="34" charset="0"/>
                <a:cs typeface="Arial" panose="020B0604020202020204" pitchFamily="34" charset="0"/>
              </a:rPr>
              <a:t>Include a detailed account of the expert’s professional background, focusing on roles and experiences relevant to Ever Peak Ltd.’s needs. </a:t>
            </a:r>
            <a:br>
              <a:rPr lang="en-GB" sz="1200" i="1" dirty="0">
                <a:latin typeface="Arial" panose="020B0604020202020204" pitchFamily="34" charset="0"/>
                <a:cs typeface="Arial" panose="020B0604020202020204" pitchFamily="34" charset="0"/>
              </a:rPr>
            </a:br>
            <a:endParaRPr lang="en-GB" sz="1200" i="1" dirty="0">
              <a:latin typeface="Arial" panose="020B0604020202020204" pitchFamily="34" charset="0"/>
              <a:cs typeface="Arial" panose="020B0604020202020204" pitchFamily="34" charset="0"/>
            </a:endParaRPr>
          </a:p>
          <a:p>
            <a:pPr marL="0" indent="0">
              <a:buNone/>
            </a:pPr>
            <a:r>
              <a:rPr lang="en-US" sz="1200" i="1" dirty="0">
                <a:latin typeface="Arial" panose="020B0604020202020204" pitchFamily="34" charset="0"/>
                <a:cs typeface="Arial" panose="020B0604020202020204" pitchFamily="34" charset="0"/>
              </a:rPr>
              <a:t>He has knowledge of customer trends for tennis shoes as well as customer demands for tennis shoe based on customer segments.</a:t>
            </a:r>
            <a:endParaRPr lang="en-US" sz="1200" i="1" dirty="0"/>
          </a:p>
        </p:txBody>
      </p:sp>
      <p:sp>
        <p:nvSpPr>
          <p:cNvPr id="7" name="Rounded Rectangle 6">
            <a:extLst>
              <a:ext uri="{FF2B5EF4-FFF2-40B4-BE49-F238E27FC236}">
                <a16:creationId xmlns:a16="http://schemas.microsoft.com/office/drawing/2014/main" id="{42694996-1E86-A3CC-CFBC-66842EF987ED}"/>
              </a:ext>
            </a:extLst>
          </p:cNvPr>
          <p:cNvSpPr/>
          <p:nvPr/>
        </p:nvSpPr>
        <p:spPr>
          <a:xfrm>
            <a:off x="838197" y="4811434"/>
            <a:ext cx="10122877" cy="13111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GB" sz="1200" b="1" dirty="0">
                <a:latin typeface="Arial" panose="020B0604020202020204" pitchFamily="34" charset="0"/>
                <a:cs typeface="Arial" panose="020B0604020202020204" pitchFamily="34" charset="0"/>
              </a:rPr>
              <a:t>Explain Their Relevance to the Project:</a:t>
            </a:r>
            <a:endParaRPr lang="en-GB" sz="1200"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Clearly articulate why this expert is a good fit for the specific project. </a:t>
            </a:r>
            <a:endParaRPr lang="en-GB" sz="1200" b="1" i="1" dirty="0">
              <a:latin typeface="Arial" panose="020B0604020202020204" pitchFamily="34" charset="0"/>
              <a:cs typeface="Arial" panose="020B0604020202020204" pitchFamily="34" charset="0"/>
            </a:endParaRPr>
          </a:p>
          <a:p>
            <a:pPr marL="0" indent="0">
              <a:buNone/>
            </a:pPr>
            <a:endParaRPr lang="en-GB" sz="1200" i="1" dirty="0">
              <a:latin typeface="Arial" panose="020B0604020202020204" pitchFamily="34" charset="0"/>
              <a:cs typeface="Arial" panose="020B0604020202020204" pitchFamily="34" charset="0"/>
            </a:endParaRPr>
          </a:p>
          <a:p>
            <a:pPr marL="0" indent="0">
              <a:buNone/>
            </a:pPr>
            <a:r>
              <a:rPr lang="en-GB" sz="1200" i="1" dirty="0">
                <a:latin typeface="Arial" panose="020B0604020202020204" pitchFamily="34" charset="0"/>
                <a:cs typeface="Arial" panose="020B0604020202020204" pitchFamily="34" charset="0"/>
              </a:rPr>
              <a:t>He has been in the front line of the shop and communicates with customers daily for more than twenty years. His responsibility covers sales in specific area and region</a:t>
            </a:r>
          </a:p>
        </p:txBody>
      </p:sp>
    </p:spTree>
    <p:extLst>
      <p:ext uri="{BB962C8B-B14F-4D97-AF65-F5344CB8AC3E}">
        <p14:creationId xmlns:p14="http://schemas.microsoft.com/office/powerpoint/2010/main" val="3452967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2833</TotalTime>
  <Words>751</Words>
  <Application>Microsoft Macintosh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Expert Sourcing</vt:lpstr>
      <vt:lpstr>Overview</vt:lpstr>
      <vt:lpstr>Ken Poon, General Manager at Eagle Nice (International) Holdings Limited</vt:lpstr>
      <vt:lpstr>Dylan Somerset, Head of Global Marketing, Tennis and Baseball at New Balance</vt:lpstr>
      <vt:lpstr>Craig Mcburnie, Retail Manager at Sports Direct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Sourcing</dc:title>
  <dc:creator>Jennifer Quirke</dc:creator>
  <cp:lastModifiedBy>Naoki Kojima</cp:lastModifiedBy>
  <cp:revision>21</cp:revision>
  <dcterms:created xsi:type="dcterms:W3CDTF">2024-03-21T16:51:43Z</dcterms:created>
  <dcterms:modified xsi:type="dcterms:W3CDTF">2024-12-13T17:24:26Z</dcterms:modified>
</cp:coreProperties>
</file>