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handoutMasterIdLst>
    <p:handoutMasterId r:id="rId26"/>
  </p:handoutMasterIdLst>
  <p:sldIdLst>
    <p:sldId id="256" r:id="rId2"/>
    <p:sldId id="257" r:id="rId3"/>
    <p:sldId id="258" r:id="rId4"/>
    <p:sldId id="272" r:id="rId5"/>
    <p:sldId id="278" r:id="rId6"/>
    <p:sldId id="274" r:id="rId7"/>
    <p:sldId id="287" r:id="rId8"/>
    <p:sldId id="286" r:id="rId9"/>
    <p:sldId id="275" r:id="rId10"/>
    <p:sldId id="285" r:id="rId11"/>
    <p:sldId id="261" r:id="rId12"/>
    <p:sldId id="294" r:id="rId13"/>
    <p:sldId id="296" r:id="rId14"/>
    <p:sldId id="297" r:id="rId15"/>
    <p:sldId id="268" r:id="rId16"/>
    <p:sldId id="270" r:id="rId17"/>
    <p:sldId id="288" r:id="rId18"/>
    <p:sldId id="284" r:id="rId19"/>
    <p:sldId id="262" r:id="rId20"/>
    <p:sldId id="259" r:id="rId21"/>
    <p:sldId id="260" r:id="rId22"/>
    <p:sldId id="267" r:id="rId23"/>
    <p:sldId id="277" r:id="rId24"/>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窄　直樹" initials="大窄　直樹" lastIdx="1" clrIdx="0">
    <p:extLst>
      <p:ext uri="{19B8F6BF-5375-455C-9EA6-DF929625EA0E}">
        <p15:presenceInfo xmlns:p15="http://schemas.microsoft.com/office/powerpoint/2012/main" userId="大窄　直樹"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8" autoAdjust="0"/>
    <p:restoredTop sz="71994" autoAdjust="0"/>
  </p:normalViewPr>
  <p:slideViewPr>
    <p:cSldViewPr snapToGrid="0">
      <p:cViewPr>
        <p:scale>
          <a:sx n="50" d="100"/>
          <a:sy n="50" d="100"/>
        </p:scale>
        <p:origin x="210" y="3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70846E21-20A0-4B01-87A5-684097E99E7D}" type="datetimeFigureOut">
              <a:rPr kumimoji="1" lang="ja-JP" altLang="en-US" smtClean="0"/>
              <a:t>2017/9/11</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2540D1C8-3016-4825-8EED-2E75A432BD65}" type="slidenum">
              <a:rPr kumimoji="1" lang="ja-JP" altLang="en-US" smtClean="0"/>
              <a:t>‹#›</a:t>
            </a:fld>
            <a:endParaRPr kumimoji="1" lang="ja-JP" altLang="en-US"/>
          </a:p>
        </p:txBody>
      </p:sp>
    </p:spTree>
    <p:extLst>
      <p:ext uri="{BB962C8B-B14F-4D97-AF65-F5344CB8AC3E}">
        <p14:creationId xmlns:p14="http://schemas.microsoft.com/office/powerpoint/2010/main" val="2453422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4296DAE-67D5-472B-ACA0-A757321FF823}" type="datetimeFigureOut">
              <a:rPr kumimoji="1" lang="ja-JP" altLang="en-US" smtClean="0"/>
              <a:t>2017/9/11</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07A833B8-FC73-4850-BB91-B16CA7507207}" type="slidenum">
              <a:rPr kumimoji="1" lang="ja-JP" altLang="en-US" smtClean="0"/>
              <a:t>‹#›</a:t>
            </a:fld>
            <a:endParaRPr kumimoji="1" lang="ja-JP" altLang="en-US"/>
          </a:p>
        </p:txBody>
      </p:sp>
    </p:spTree>
    <p:extLst>
      <p:ext uri="{BB962C8B-B14F-4D97-AF65-F5344CB8AC3E}">
        <p14:creationId xmlns:p14="http://schemas.microsoft.com/office/powerpoint/2010/main" val="40978609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関西学院大学　おおさこがモンゴメリ法</a:t>
            </a:r>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及び並列化を適用した</a:t>
            </a:r>
            <a:r>
              <a:rPr lang="en-US" altLang="ja-JP" sz="1200" b="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耐サイドチャネル攻撃</a:t>
            </a:r>
            <a:r>
              <a:rPr lang="en-US" altLang="ja-JP" sz="1200" b="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復号回路の高位合成というタイトル</a:t>
            </a:r>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で発表</a:t>
            </a:r>
            <a:r>
              <a:rPr lang="ja-JP" altLang="en-US" sz="1200" b="0" dirty="0" smtClean="0">
                <a:latin typeface="メイリオ" panose="020B0604030504040204" pitchFamily="50" charset="-128"/>
                <a:ea typeface="メイリオ" panose="020B0604030504040204" pitchFamily="50" charset="-128"/>
                <a:cs typeface="メイリオ" panose="020B0604030504040204" pitchFamily="50" charset="-128"/>
              </a:rPr>
              <a:t>します</a:t>
            </a:r>
            <a:endParaRPr kumimoji="1" lang="ja-JP" altLang="en-US" b="0"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a:t>
            </a:fld>
            <a:endParaRPr kumimoji="1" lang="ja-JP" altLang="en-US"/>
          </a:p>
        </p:txBody>
      </p:sp>
    </p:spTree>
    <p:extLst>
      <p:ext uri="{BB962C8B-B14F-4D97-AF65-F5344CB8AC3E}">
        <p14:creationId xmlns:p14="http://schemas.microsoft.com/office/powerpoint/2010/main" val="836924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本研究では対サイドチャネル攻撃</a:t>
            </a:r>
            <a:r>
              <a:rPr kumimoji="1" lang="en-US" altLang="ja-JP" dirty="0" smtClean="0"/>
              <a:t>RSA</a:t>
            </a:r>
            <a:r>
              <a:rPr kumimoji="1" lang="ja-JP" altLang="en-US" dirty="0" smtClean="0"/>
              <a:t>復号回路の高速化を</a:t>
            </a:r>
            <a:r>
              <a:rPr kumimoji="1" lang="ja-JP" altLang="en-US" dirty="0" smtClean="0"/>
              <a:t>行います</a:t>
            </a:r>
            <a:endParaRPr kumimoji="1" lang="en-US" altLang="ja-JP" dirty="0" smtClean="0"/>
          </a:p>
          <a:p>
            <a:r>
              <a:rPr kumimoji="1" lang="ja-JP" altLang="en-US" dirty="0" smtClean="0"/>
              <a:t>手法として</a:t>
            </a:r>
            <a:r>
              <a:rPr kumimoji="1" lang="en-US" altLang="ja-JP" dirty="0" smtClean="0"/>
              <a:t>, </a:t>
            </a:r>
            <a:r>
              <a:rPr kumimoji="1" lang="ja-JP" altLang="en-US" dirty="0" smtClean="0"/>
              <a:t>モンゴメリ法の適用と冪剰余算の並列化を</a:t>
            </a:r>
            <a:r>
              <a:rPr kumimoji="1" lang="ja-JP" altLang="en-US" dirty="0" smtClean="0"/>
              <a:t>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10</a:t>
            </a:fld>
            <a:endParaRPr kumimoji="1" lang="ja-JP" altLang="en-US"/>
          </a:p>
        </p:txBody>
      </p:sp>
    </p:spTree>
    <p:extLst>
      <p:ext uri="{BB962C8B-B14F-4D97-AF65-F5344CB8AC3E}">
        <p14:creationId xmlns:p14="http://schemas.microsoft.com/office/powerpoint/2010/main" val="348484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ja-JP" altLang="en-US" dirty="0" smtClean="0"/>
                  <a:t>モンゴメリ法は除算を行うことなく乗算剰余算を行う方法で</a:t>
                </a:r>
                <a:endParaRPr kumimoji="1" lang="en-US" altLang="ja-JP" dirty="0" smtClean="0"/>
              </a:p>
              <a:p>
                <a:r>
                  <a:rPr kumimoji="1" lang="ja-JP" altLang="en-US" dirty="0" smtClean="0"/>
                  <a:t>この関数</a:t>
                </a:r>
                <a:r>
                  <a:rPr kumimoji="1" lang="en-US" altLang="ja-JP" dirty="0" smtClean="0"/>
                  <a:t>MR</a:t>
                </a:r>
                <a:r>
                  <a:rPr kumimoji="1" lang="ja-JP" altLang="en-US" dirty="0" smtClean="0"/>
                  <a:t>を利用します。この関数は</a:t>
                </a:r>
                <a:r>
                  <a:rPr kumimoji="1" lang="en-US" altLang="ja-JP" dirty="0" smtClean="0"/>
                  <a:t>R</a:t>
                </a:r>
                <a:r>
                  <a:rPr kumimoji="1" lang="ja-JP" altLang="en-US" dirty="0" smtClean="0"/>
                  <a:t>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の冪乗数</a:t>
                </a:r>
                <a:r>
                  <a:rPr kumimoji="1" lang="en-US" altLang="ja-JP" dirty="0" smtClean="0"/>
                  <a:t>, </a:t>
                </a:r>
                <a:r>
                  <a:rPr kumimoji="1" lang="en-US" altLang="ja-JP" dirty="0" smtClean="0"/>
                  <a:t>N</a:t>
                </a:r>
                <a:r>
                  <a:rPr kumimoji="1" lang="ja-JP" altLang="en-US" dirty="0" smtClean="0"/>
                  <a:t>を定数とすること</a:t>
                </a:r>
                <a:r>
                  <a:rPr kumimoji="1" lang="ja-JP" altLang="en-US" dirty="0" smtClean="0"/>
                  <a:t>で加算</a:t>
                </a:r>
                <a:r>
                  <a:rPr kumimoji="1" lang="en-US" altLang="ja-JP" dirty="0" smtClean="0"/>
                  <a:t>,</a:t>
                </a:r>
                <a:r>
                  <a:rPr kumimoji="1" lang="en-US" altLang="ja-JP" baseline="0" dirty="0" smtClean="0"/>
                  <a:t> </a:t>
                </a:r>
                <a:r>
                  <a:rPr kumimoji="1" lang="ja-JP" altLang="en-US" baseline="0" dirty="0" smtClean="0"/>
                  <a:t>減算</a:t>
                </a:r>
                <a:r>
                  <a:rPr kumimoji="1" lang="en-US" altLang="ja-JP" baseline="0" dirty="0" smtClean="0"/>
                  <a:t>, </a:t>
                </a:r>
                <a:r>
                  <a:rPr kumimoji="1" lang="ja-JP" altLang="en-US" baseline="0" dirty="0" smtClean="0"/>
                  <a:t>乗算</a:t>
                </a:r>
                <a:r>
                  <a:rPr kumimoji="1" lang="en-US" altLang="ja-JP" baseline="0" dirty="0" smtClean="0"/>
                  <a:t>, </a:t>
                </a:r>
                <a:r>
                  <a:rPr kumimoji="1" lang="ja-JP" altLang="en-US" baseline="0" dirty="0" smtClean="0"/>
                  <a:t>シフト演算のみ</a:t>
                </a:r>
                <a:r>
                  <a:rPr kumimoji="1" lang="ja-JP" altLang="en-US" baseline="0" dirty="0" smtClean="0"/>
                  <a:t>で計算できます。</a:t>
                </a:r>
                <a:endParaRPr kumimoji="1" lang="en-US" altLang="ja-JP" baseline="0" dirty="0" smtClean="0"/>
              </a:p>
              <a:p>
                <a14:m>
                  <m:oMath xmlns:m="http://schemas.openxmlformats.org/officeDocument/2006/math">
                    <m:r>
                      <a:rPr lang="en-US" altLang="ja-JP" sz="1200" i="1" smtClean="0">
                        <a:latin typeface="Cambria Math" panose="02040503050406030204" pitchFamily="18" charset="0"/>
                        <a:ea typeface="メイリオ" panose="020B0604030504040204" pitchFamily="50" charset="-128"/>
                        <a:cs typeface="メイリオ" panose="020B0604030504040204" pitchFamily="50" charset="-128"/>
                      </a:rPr>
                      <m:t>𝑎𝑏</m:t>
                    </m:r>
                    <m:r>
                      <a:rPr lang="en-US" altLang="ja-JP" sz="120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1200" i="1" smtClean="0">
                        <a:latin typeface="Cambria Math" panose="02040503050406030204" pitchFamily="18" charset="0"/>
                        <a:ea typeface="メイリオ" panose="020B0604030504040204" pitchFamily="50" charset="-128"/>
                        <a:cs typeface="メイリオ" panose="020B0604030504040204" pitchFamily="50" charset="-128"/>
                      </a:rPr>
                      <m:t>𝑚𝑜𝑑</m:t>
                    </m:r>
                    <m:r>
                      <a:rPr lang="en-US" altLang="ja-JP" sz="120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1200" i="1" smtClean="0">
                        <a:latin typeface="Cambria Math" panose="02040503050406030204" pitchFamily="18" charset="0"/>
                        <a:ea typeface="メイリオ" panose="020B0604030504040204" pitchFamily="50" charset="-128"/>
                        <a:cs typeface="メイリオ" panose="020B0604030504040204" pitchFamily="50" charset="-128"/>
                      </a:rPr>
                      <m:t>𝑁</m:t>
                    </m:r>
                    <m:r>
                      <a:rPr lang="ja-JP" altLang="en-US" sz="1200" i="1" smtClean="0">
                        <a:latin typeface="Cambria Math" panose="02040503050406030204" pitchFamily="18" charset="0"/>
                        <a:ea typeface="メイリオ" panose="020B0604030504040204" pitchFamily="50" charset="-128"/>
                        <a:cs typeface="メイリオ" panose="020B0604030504040204" pitchFamily="50" charset="-128"/>
                      </a:rPr>
                      <m:t>の</m:t>
                    </m:r>
                    <m:r>
                      <a:rPr kumimoji="1" lang="ja-JP" altLang="en-US" sz="1200" i="1" smtClean="0">
                        <a:latin typeface="Cambria Math" panose="02040503050406030204" pitchFamily="18" charset="0"/>
                        <a:ea typeface="メイリオ" panose="020B0604030504040204" pitchFamily="50" charset="-128"/>
                        <a:cs typeface="メイリオ" panose="020B0604030504040204" pitchFamily="50" charset="-128"/>
                      </a:rPr>
                      <m:t>計算は</m:t>
                    </m:r>
                  </m:oMath>
                </a14:m>
                <a:r>
                  <a:rPr kumimoji="1" lang="ja-JP" altLang="en-US" dirty="0" smtClean="0"/>
                  <a:t>このように</a:t>
                </a:r>
                <a:r>
                  <a:rPr kumimoji="1" lang="en-US" altLang="ja-JP" dirty="0" smtClean="0"/>
                  <a:t>MR</a:t>
                </a:r>
                <a:r>
                  <a:rPr kumimoji="1" lang="ja-JP" altLang="en-US" dirty="0" smtClean="0"/>
                  <a:t>のみで計算できるため</a:t>
                </a:r>
                <a:endParaRPr kumimoji="1" lang="en-US" altLang="ja-JP" dirty="0" smtClean="0"/>
              </a:p>
              <a:p>
                <a:r>
                  <a:rPr kumimoji="1" lang="ja-JP" altLang="en-US" dirty="0" smtClean="0"/>
                  <a:t>除算</a:t>
                </a:r>
                <a:r>
                  <a:rPr kumimoji="1" lang="ja-JP" altLang="en-US" dirty="0" smtClean="0"/>
                  <a:t>なしで計算することができます</a:t>
                </a:r>
                <a:endParaRPr kumimoji="1" lang="en-US" altLang="ja-JP" dirty="0" smtClean="0"/>
              </a:p>
            </p:txBody>
          </p:sp>
        </mc:Choice>
        <mc:Fallback>
          <p:sp>
            <p:nvSpPr>
              <p:cNvPr id="3" name="ノート プレースホルダー 2"/>
              <p:cNvSpPr>
                <a:spLocks noGrp="1"/>
              </p:cNvSpPr>
              <p:nvPr>
                <p:ph type="body" idx="1"/>
              </p:nvPr>
            </p:nvSpPr>
            <p:spPr/>
            <p:txBody>
              <a:bodyPr/>
              <a:lstStyle/>
              <a:p>
                <a:r>
                  <a:rPr kumimoji="1" lang="ja-JP" altLang="en-US" dirty="0" smtClean="0"/>
                  <a:t>モンゴメリ法は除算を行うことなく乗算剰余算を行う方法で</a:t>
                </a:r>
                <a:endParaRPr kumimoji="1" lang="en-US" altLang="ja-JP" dirty="0" smtClean="0"/>
              </a:p>
              <a:p>
                <a:r>
                  <a:rPr kumimoji="1" lang="ja-JP" altLang="en-US" dirty="0" smtClean="0"/>
                  <a:t>この関数</a:t>
                </a:r>
                <a:r>
                  <a:rPr kumimoji="1" lang="en-US" altLang="ja-JP" dirty="0" smtClean="0"/>
                  <a:t>MR</a:t>
                </a:r>
                <a:r>
                  <a:rPr kumimoji="1" lang="ja-JP" altLang="en-US" dirty="0" smtClean="0"/>
                  <a:t>を利用します。この関数は</a:t>
                </a:r>
                <a:r>
                  <a:rPr kumimoji="1" lang="en-US" altLang="ja-JP" dirty="0" smtClean="0"/>
                  <a:t>R</a:t>
                </a:r>
                <a:r>
                  <a:rPr kumimoji="1" lang="ja-JP" altLang="en-US" dirty="0" smtClean="0"/>
                  <a:t>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の冪乗数</a:t>
                </a:r>
                <a:r>
                  <a:rPr kumimoji="1" lang="en-US" altLang="ja-JP" dirty="0" smtClean="0"/>
                  <a:t>, </a:t>
                </a:r>
                <a:r>
                  <a:rPr kumimoji="1" lang="en-US" altLang="ja-JP" dirty="0" smtClean="0"/>
                  <a:t>N</a:t>
                </a:r>
                <a:r>
                  <a:rPr kumimoji="1" lang="ja-JP" altLang="en-US" dirty="0" smtClean="0"/>
                  <a:t>を定数とすること</a:t>
                </a:r>
                <a:r>
                  <a:rPr kumimoji="1" lang="ja-JP" altLang="en-US" dirty="0" smtClean="0"/>
                  <a:t>で加算</a:t>
                </a:r>
                <a:r>
                  <a:rPr kumimoji="1" lang="en-US" altLang="ja-JP" dirty="0" smtClean="0"/>
                  <a:t>,</a:t>
                </a:r>
                <a:r>
                  <a:rPr kumimoji="1" lang="en-US" altLang="ja-JP" baseline="0" dirty="0" smtClean="0"/>
                  <a:t> </a:t>
                </a:r>
                <a:r>
                  <a:rPr kumimoji="1" lang="ja-JP" altLang="en-US" baseline="0" dirty="0" smtClean="0"/>
                  <a:t>減算</a:t>
                </a:r>
                <a:r>
                  <a:rPr kumimoji="1" lang="en-US" altLang="ja-JP" baseline="0" dirty="0" smtClean="0"/>
                  <a:t>, </a:t>
                </a:r>
                <a:r>
                  <a:rPr kumimoji="1" lang="ja-JP" altLang="en-US" baseline="0" dirty="0" smtClean="0"/>
                  <a:t>乗算</a:t>
                </a:r>
                <a:r>
                  <a:rPr kumimoji="1" lang="en-US" altLang="ja-JP" baseline="0" dirty="0" smtClean="0"/>
                  <a:t>, </a:t>
                </a:r>
                <a:r>
                  <a:rPr kumimoji="1" lang="ja-JP" altLang="en-US" baseline="0" dirty="0" smtClean="0"/>
                  <a:t>シフト演算のみ</a:t>
                </a:r>
                <a:r>
                  <a:rPr kumimoji="1" lang="ja-JP" altLang="en-US" baseline="0" dirty="0" smtClean="0"/>
                  <a:t>で計算できます。</a:t>
                </a:r>
                <a:endParaRPr kumimoji="1" lang="en-US" altLang="ja-JP" baseline="0" dirty="0" smtClean="0"/>
              </a:p>
              <a:p>
                <a:r>
                  <a:rPr lang="en-US" altLang="ja-JP" sz="1200" i="0" smtClean="0">
                    <a:latin typeface="Cambria Math" panose="02040503050406030204" pitchFamily="18" charset="0"/>
                    <a:ea typeface="メイリオ" panose="020B0604030504040204" pitchFamily="50" charset="-128"/>
                    <a:cs typeface="メイリオ" panose="020B0604030504040204" pitchFamily="50" charset="-128"/>
                  </a:rPr>
                  <a:t>𝑎𝑏 𝑚𝑜𝑑 𝑁</a:t>
                </a:r>
                <a:r>
                  <a:rPr lang="ja-JP" altLang="en-US" sz="1200" i="0" smtClean="0">
                    <a:latin typeface="Cambria Math" panose="02040503050406030204" pitchFamily="18" charset="0"/>
                    <a:ea typeface="メイリオ" panose="020B0604030504040204" pitchFamily="50" charset="-128"/>
                    <a:cs typeface="メイリオ" panose="020B0604030504040204" pitchFamily="50" charset="-128"/>
                  </a:rPr>
                  <a:t>の</a:t>
                </a:r>
                <a:r>
                  <a:rPr kumimoji="1" lang="ja-JP" altLang="en-US" sz="1200" i="0" smtClean="0">
                    <a:latin typeface="Cambria Math" panose="02040503050406030204" pitchFamily="18" charset="0"/>
                    <a:ea typeface="メイリオ" panose="020B0604030504040204" pitchFamily="50" charset="-128"/>
                    <a:cs typeface="メイリオ" panose="020B0604030504040204" pitchFamily="50" charset="-128"/>
                  </a:rPr>
                  <a:t>計算は</a:t>
                </a:r>
                <a:r>
                  <a:rPr kumimoji="1" lang="ja-JP" altLang="en-US" dirty="0" smtClean="0"/>
                  <a:t>このように</a:t>
                </a:r>
                <a:r>
                  <a:rPr kumimoji="1" lang="en-US" altLang="ja-JP" dirty="0" smtClean="0"/>
                  <a:t>MR</a:t>
                </a:r>
                <a:r>
                  <a:rPr kumimoji="1" lang="ja-JP" altLang="en-US" dirty="0" smtClean="0"/>
                  <a:t>のみで計算できるため</a:t>
                </a:r>
                <a:endParaRPr kumimoji="1" lang="en-US" altLang="ja-JP" dirty="0" smtClean="0"/>
              </a:p>
              <a:p>
                <a:r>
                  <a:rPr kumimoji="1" lang="ja-JP" altLang="en-US" dirty="0" smtClean="0"/>
                  <a:t>除算</a:t>
                </a:r>
                <a:r>
                  <a:rPr kumimoji="1" lang="ja-JP" altLang="en-US" dirty="0" smtClean="0"/>
                  <a:t>なしで計算することができます</a:t>
                </a:r>
                <a:endParaRPr kumimoji="1"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11</a:t>
            </a:fld>
            <a:endParaRPr kumimoji="1" lang="ja-JP" altLang="en-US"/>
          </a:p>
        </p:txBody>
      </p:sp>
    </p:spTree>
    <p:extLst>
      <p:ext uri="{BB962C8B-B14F-4D97-AF65-F5344CB8AC3E}">
        <p14:creationId xmlns:p14="http://schemas.microsoft.com/office/powerpoint/2010/main" val="165798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Founaris</a:t>
            </a:r>
            <a:r>
              <a:rPr kumimoji="1" lang="ja-JP" altLang="en-US" dirty="0" smtClean="0"/>
              <a:t>のアルゴリズムは</a:t>
            </a:r>
            <a:endParaRPr kumimoji="1" lang="en-US" altLang="ja-JP" dirty="0" smtClean="0"/>
          </a:p>
          <a:p>
            <a:r>
              <a:rPr kumimoji="1" lang="ja-JP" altLang="en-US" dirty="0" smtClean="0"/>
              <a:t>この</a:t>
            </a:r>
            <a:r>
              <a:rPr kumimoji="1" lang="ja-JP" altLang="en-US" dirty="0" smtClean="0"/>
              <a:t>赤い箇所に</a:t>
            </a:r>
            <a:r>
              <a:rPr kumimoji="1" lang="ja-JP" altLang="en-US" dirty="0" smtClean="0"/>
              <a:t>モンゴメリ法を適用</a:t>
            </a:r>
            <a:r>
              <a:rPr kumimoji="1" lang="ja-JP" altLang="en-US" dirty="0" smtClean="0"/>
              <a:t>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12</a:t>
            </a:fld>
            <a:endParaRPr kumimoji="1" lang="ja-JP" altLang="en-US"/>
          </a:p>
        </p:txBody>
      </p:sp>
    </p:spTree>
    <p:extLst>
      <p:ext uri="{BB962C8B-B14F-4D97-AF65-F5344CB8AC3E}">
        <p14:creationId xmlns:p14="http://schemas.microsoft.com/office/powerpoint/2010/main" val="112396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先ほどの箇所に</a:t>
            </a:r>
            <a:r>
              <a:rPr kumimoji="1" lang="ja-JP" altLang="en-US" dirty="0" smtClean="0"/>
              <a:t>加え</a:t>
            </a:r>
            <a:r>
              <a:rPr kumimoji="1" lang="ja-JP" altLang="en-US" dirty="0" smtClean="0"/>
              <a:t>この赤い箇所にモンゴメリ法</a:t>
            </a:r>
            <a:r>
              <a:rPr kumimoji="1" lang="ja-JP" altLang="en-US" dirty="0" smtClean="0"/>
              <a:t>を適用</a:t>
            </a:r>
            <a:r>
              <a:rPr kumimoji="1" lang="ja-JP" altLang="en-US" dirty="0" smtClean="0"/>
              <a:t>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13</a:t>
            </a:fld>
            <a:endParaRPr kumimoji="1" lang="ja-JP" altLang="en-US"/>
          </a:p>
        </p:txBody>
      </p:sp>
    </p:spTree>
    <p:extLst>
      <p:ext uri="{BB962C8B-B14F-4D97-AF65-F5344CB8AC3E}">
        <p14:creationId xmlns:p14="http://schemas.microsoft.com/office/powerpoint/2010/main" val="29184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FSCAME</a:t>
            </a:r>
            <a:r>
              <a:rPr kumimoji="1" lang="ja-JP" altLang="en-US" dirty="0" err="1" smtClean="0"/>
              <a:t>ｐ</a:t>
            </a:r>
            <a:r>
              <a:rPr kumimoji="1" lang="ja-JP" altLang="en-US" dirty="0" smtClean="0"/>
              <a:t>と</a:t>
            </a:r>
            <a:r>
              <a:rPr kumimoji="1" lang="en-US" altLang="ja-JP" dirty="0" smtClean="0"/>
              <a:t>FSCAME</a:t>
            </a:r>
            <a:r>
              <a:rPr kumimoji="1" lang="ja-JP" altLang="en-US" dirty="0" err="1" smtClean="0"/>
              <a:t>ｑ</a:t>
            </a:r>
            <a:r>
              <a:rPr kumimoji="1" lang="ja-JP" altLang="en-US" dirty="0" smtClean="0"/>
              <a:t>は互いに依存関係がないため</a:t>
            </a:r>
            <a:endParaRPr kumimoji="1" lang="en-US" altLang="ja-JP" dirty="0" smtClean="0"/>
          </a:p>
          <a:p>
            <a:r>
              <a:rPr kumimoji="1" lang="ja-JP" altLang="en-US" dirty="0" smtClean="0"/>
              <a:t>この箇所の並列化を行います。</a:t>
            </a:r>
            <a:endParaRPr kumimoji="1" lang="en-US" altLang="ja-JP" dirty="0" smtClean="0"/>
          </a:p>
          <a:p>
            <a:r>
              <a:rPr kumimoji="1" lang="ja-JP" altLang="en-US" dirty="0" smtClean="0"/>
              <a:t>変更前</a:t>
            </a:r>
            <a:r>
              <a:rPr kumimoji="1" lang="en-US" altLang="ja-JP" dirty="0" smtClean="0"/>
              <a:t>FSCAME</a:t>
            </a:r>
            <a:r>
              <a:rPr kumimoji="1" lang="ja-JP" altLang="en-US" dirty="0" err="1" smtClean="0"/>
              <a:t>ｐ</a:t>
            </a:r>
            <a:r>
              <a:rPr kumimoji="1" lang="ja-JP" altLang="en-US" dirty="0" smtClean="0"/>
              <a:t>を</a:t>
            </a:r>
            <a:r>
              <a:rPr kumimoji="1" lang="ja-JP" altLang="en-US" dirty="0" smtClean="0"/>
              <a:t>計算し</a:t>
            </a:r>
            <a:r>
              <a:rPr kumimoji="1" lang="en-US" altLang="ja-JP" dirty="0" smtClean="0"/>
              <a:t>FSCAME</a:t>
            </a:r>
            <a:r>
              <a:rPr kumimoji="1" lang="ja-JP" altLang="en-US" dirty="0" err="1" smtClean="0"/>
              <a:t>ｑ</a:t>
            </a:r>
            <a:r>
              <a:rPr kumimoji="1" lang="ja-JP" altLang="en-US" dirty="0" smtClean="0"/>
              <a:t>を</a:t>
            </a:r>
            <a:r>
              <a:rPr kumimoji="1" lang="ja-JP" altLang="en-US" dirty="0" smtClean="0"/>
              <a:t>計算した</a:t>
            </a:r>
            <a:r>
              <a:rPr kumimoji="1" lang="ja-JP" altLang="en-US" dirty="0" smtClean="0"/>
              <a:t>後</a:t>
            </a:r>
            <a:r>
              <a:rPr kumimoji="1" lang="en-US" altLang="ja-JP" dirty="0" smtClean="0"/>
              <a:t>CRT</a:t>
            </a:r>
            <a:r>
              <a:rPr kumimoji="1" lang="ja-JP" altLang="en-US" dirty="0" smtClean="0"/>
              <a:t>の</a:t>
            </a:r>
            <a:r>
              <a:rPr kumimoji="1" lang="ja-JP" altLang="en-US" dirty="0" smtClean="0"/>
              <a:t>計算をしていたのを</a:t>
            </a:r>
            <a:endParaRPr kumimoji="1" lang="en-US" altLang="ja-JP" dirty="0" smtClean="0"/>
          </a:p>
          <a:p>
            <a:r>
              <a:rPr kumimoji="1" lang="en-US" altLang="ja-JP" dirty="0" err="1" smtClean="0"/>
              <a:t>FSCAMEp</a:t>
            </a:r>
            <a:r>
              <a:rPr kumimoji="1" lang="ja-JP" altLang="en-US" dirty="0" smtClean="0"/>
              <a:t>と</a:t>
            </a:r>
            <a:r>
              <a:rPr kumimoji="1" lang="en-US" altLang="ja-JP" dirty="0" smtClean="0"/>
              <a:t>FSCAME</a:t>
            </a:r>
            <a:r>
              <a:rPr kumimoji="1" lang="ja-JP" altLang="en-US" dirty="0" err="1" smtClean="0"/>
              <a:t>ｑ</a:t>
            </a:r>
            <a:r>
              <a:rPr kumimoji="1" lang="ja-JP" altLang="en-US" dirty="0" smtClean="0"/>
              <a:t>を並列に計算</a:t>
            </a:r>
            <a:r>
              <a:rPr kumimoji="1" lang="ja-JP" altLang="en-US" dirty="0" smtClean="0"/>
              <a:t>し両方の計算が終わった後</a:t>
            </a:r>
            <a:endParaRPr kumimoji="1" lang="en-US" altLang="ja-JP" dirty="0" smtClean="0"/>
          </a:p>
          <a:p>
            <a:r>
              <a:rPr kumimoji="1" lang="en-US" altLang="ja-JP" dirty="0" smtClean="0"/>
              <a:t>CRT</a:t>
            </a:r>
            <a:r>
              <a:rPr kumimoji="1" lang="ja-JP" altLang="en-US" dirty="0" smtClean="0"/>
              <a:t>の</a:t>
            </a:r>
            <a:r>
              <a:rPr kumimoji="1" lang="ja-JP" altLang="en-US" dirty="0" smtClean="0"/>
              <a:t>計算をするように変更</a:t>
            </a:r>
            <a:r>
              <a:rPr kumimoji="1" lang="ja-JP" altLang="en-US" dirty="0" smtClean="0"/>
              <a:t>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14</a:t>
            </a:fld>
            <a:endParaRPr kumimoji="1" lang="ja-JP" altLang="en-US"/>
          </a:p>
        </p:txBody>
      </p:sp>
    </p:spTree>
    <p:extLst>
      <p:ext uri="{BB962C8B-B14F-4D97-AF65-F5344CB8AC3E}">
        <p14:creationId xmlns:p14="http://schemas.microsoft.com/office/powerpoint/2010/main" val="342780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FPGA</a:t>
            </a:r>
            <a:r>
              <a:rPr kumimoji="1" lang="ja-JP" altLang="en-US" dirty="0" smtClean="0"/>
              <a:t>をターゲットに論理合成を行いました。</a:t>
            </a:r>
            <a:endParaRPr kumimoji="1" lang="en-US" altLang="ja-JP" dirty="0" smtClean="0"/>
          </a:p>
          <a:p>
            <a:r>
              <a:rPr kumimoji="1" lang="en-US" altLang="ja-JP" dirty="0" smtClean="0"/>
              <a:t>RSA MIPS</a:t>
            </a:r>
            <a:r>
              <a:rPr kumimoji="1" lang="ja-JP" altLang="en-US" dirty="0" smtClean="0"/>
              <a:t>はサイドチャネル耐性がない</a:t>
            </a:r>
            <a:r>
              <a:rPr kumimoji="1" lang="en-US" altLang="ja-JP" dirty="0" smtClean="0"/>
              <a:t>MIPS</a:t>
            </a:r>
            <a:r>
              <a:rPr kumimoji="1" lang="ja-JP" altLang="en-US" dirty="0" smtClean="0"/>
              <a:t>プロセッサー</a:t>
            </a:r>
            <a:endParaRPr kumimoji="1" lang="en-US" altLang="ja-JP" dirty="0" smtClean="0"/>
          </a:p>
          <a:p>
            <a:r>
              <a:rPr kumimoji="1" lang="en-US" altLang="ja-JP" dirty="0" smtClean="0"/>
              <a:t>RSA</a:t>
            </a:r>
            <a:r>
              <a:rPr kumimoji="1" lang="ja-JP" altLang="en-US" dirty="0" smtClean="0"/>
              <a:t>　</a:t>
            </a:r>
            <a:r>
              <a:rPr kumimoji="1" lang="en-US" altLang="ja-JP" dirty="0" smtClean="0"/>
              <a:t>HW</a:t>
            </a:r>
            <a:r>
              <a:rPr kumimoji="1" lang="ja-JP" altLang="en-US" dirty="0" smtClean="0"/>
              <a:t>　はサイドチャネル耐性がないハードウェア</a:t>
            </a:r>
            <a:endParaRPr kumimoji="1" lang="en-US" altLang="ja-JP" dirty="0" smtClean="0"/>
          </a:p>
          <a:p>
            <a:r>
              <a:rPr kumimoji="1" lang="en-US" altLang="ja-JP" dirty="0" smtClean="0"/>
              <a:t>RSA</a:t>
            </a:r>
            <a:r>
              <a:rPr kumimoji="1" lang="ja-JP" altLang="en-US" dirty="0" smtClean="0"/>
              <a:t>耐性　</a:t>
            </a:r>
            <a:r>
              <a:rPr kumimoji="1" lang="en-US" altLang="ja-JP" dirty="0" smtClean="0"/>
              <a:t>HW</a:t>
            </a:r>
            <a:r>
              <a:rPr kumimoji="1" lang="ja-JP" altLang="en-US" dirty="0" smtClean="0"/>
              <a:t>はサイドチャネル耐性のあるハードウェア</a:t>
            </a:r>
            <a:endParaRPr kumimoji="1" lang="en-US" altLang="ja-JP" dirty="0" smtClean="0"/>
          </a:p>
          <a:p>
            <a:r>
              <a:rPr kumimoji="1" lang="en-US" altLang="ja-JP" baseline="0" dirty="0" smtClean="0"/>
              <a:t>RSA</a:t>
            </a:r>
            <a:r>
              <a:rPr kumimoji="1" lang="ja-JP" altLang="en-US" baseline="0" dirty="0" smtClean="0"/>
              <a:t>耐性　</a:t>
            </a:r>
            <a:r>
              <a:rPr kumimoji="1" lang="en-US" altLang="ja-JP" baseline="0" dirty="0" smtClean="0"/>
              <a:t>HW</a:t>
            </a:r>
            <a:r>
              <a:rPr kumimoji="1" lang="ja-JP" altLang="en-US" baseline="0" dirty="0" smtClean="0"/>
              <a:t>＋</a:t>
            </a:r>
            <a:r>
              <a:rPr kumimoji="1" lang="en-US" altLang="ja-JP" baseline="0" dirty="0" smtClean="0"/>
              <a:t>M</a:t>
            </a:r>
            <a:r>
              <a:rPr kumimoji="1" lang="ja-JP" altLang="en-US" baseline="0" dirty="0" smtClean="0"/>
              <a:t>はモンゴメリ法を適用したサイドチャネル耐性のあるハードウェア</a:t>
            </a:r>
            <a:endParaRPr kumimoji="1" lang="en-US" altLang="ja-JP" baseline="0" dirty="0" smtClean="0"/>
          </a:p>
          <a:p>
            <a:r>
              <a:rPr kumimoji="1" lang="en-US" altLang="ja-JP" baseline="0" dirty="0" smtClean="0"/>
              <a:t>RSA</a:t>
            </a:r>
            <a:r>
              <a:rPr kumimoji="1" lang="ja-JP" altLang="en-US" baseline="0" dirty="0" smtClean="0"/>
              <a:t>耐性　</a:t>
            </a:r>
            <a:r>
              <a:rPr kumimoji="1" lang="en-US" altLang="ja-JP" baseline="0" dirty="0" smtClean="0"/>
              <a:t>HW+M+P</a:t>
            </a:r>
            <a:r>
              <a:rPr kumimoji="1" lang="ja-JP" altLang="en-US" baseline="0" dirty="0" smtClean="0"/>
              <a:t>はモンゴメリ法と並列化を適用したサイドチャネル耐性のあるハードウェアです。</a:t>
            </a:r>
            <a:endParaRPr kumimoji="1" lang="en-US" altLang="ja-JP" baseline="0" dirty="0" smtClean="0"/>
          </a:p>
          <a:p>
            <a:endParaRPr kumimoji="1" lang="en-US" altLang="ja-JP" baseline="0" dirty="0" smtClean="0"/>
          </a:p>
          <a:p>
            <a:r>
              <a:rPr kumimoji="1" lang="en-US" altLang="ja-JP" baseline="0" dirty="0" smtClean="0"/>
              <a:t>HW</a:t>
            </a:r>
            <a:r>
              <a:rPr kumimoji="1" lang="ja-JP" altLang="en-US" baseline="0" dirty="0" smtClean="0"/>
              <a:t>化したことにより</a:t>
            </a:r>
            <a:r>
              <a:rPr kumimoji="1" lang="en-US" altLang="ja-JP" baseline="0" dirty="0" smtClean="0"/>
              <a:t>cycles</a:t>
            </a:r>
            <a:r>
              <a:rPr kumimoji="1" lang="ja-JP" altLang="en-US" baseline="0" dirty="0" smtClean="0"/>
              <a:t>が減少しましたが、</a:t>
            </a:r>
            <a:endParaRPr kumimoji="1" lang="en-US" altLang="ja-JP" baseline="0" dirty="0" smtClean="0"/>
          </a:p>
          <a:p>
            <a:r>
              <a:rPr kumimoji="1" lang="ja-JP" altLang="en-US" baseline="0" dirty="0" smtClean="0"/>
              <a:t>サイドチャネル耐性をつけたことにより</a:t>
            </a:r>
            <a:r>
              <a:rPr kumimoji="1" lang="en-US" altLang="ja-JP" baseline="0" dirty="0" smtClean="0"/>
              <a:t>cycles</a:t>
            </a:r>
            <a:r>
              <a:rPr kumimoji="1" lang="ja-JP" altLang="en-US" baseline="0" dirty="0" smtClean="0"/>
              <a:t>が増加し動作周波数が減少しました。</a:t>
            </a:r>
            <a:endParaRPr kumimoji="1" lang="en-US" altLang="ja-JP" baseline="0" dirty="0" smtClean="0"/>
          </a:p>
          <a:p>
            <a:r>
              <a:rPr kumimoji="1" lang="ja-JP" altLang="en-US" baseline="0" dirty="0" smtClean="0"/>
              <a:t>モンゴメリ法の適用により</a:t>
            </a:r>
            <a:r>
              <a:rPr kumimoji="1" lang="en-US" altLang="ja-JP" baseline="0" dirty="0" smtClean="0"/>
              <a:t>cycles</a:t>
            </a:r>
            <a:r>
              <a:rPr kumimoji="1" lang="ja-JP" altLang="en-US" baseline="0" dirty="0" smtClean="0"/>
              <a:t>は増加してしまいましたが動作周波数が増加しました。</a:t>
            </a:r>
            <a:endParaRPr kumimoji="1" lang="en-US" altLang="ja-JP" baseline="0" dirty="0" smtClean="0"/>
          </a:p>
          <a:p>
            <a:r>
              <a:rPr kumimoji="1" lang="ja-JP" altLang="en-US" baseline="0" dirty="0" smtClean="0"/>
              <a:t>さらに並列化することで</a:t>
            </a:r>
            <a:r>
              <a:rPr kumimoji="1" lang="en-US" altLang="ja-JP" baseline="0" dirty="0" smtClean="0"/>
              <a:t>cycles</a:t>
            </a:r>
            <a:r>
              <a:rPr kumimoji="1" lang="ja-JP" altLang="en-US" baseline="0" dirty="0" err="1" smtClean="0"/>
              <a:t>が減</a:t>
            </a:r>
            <a:r>
              <a:rPr kumimoji="1" lang="ja-JP" altLang="en-US" baseline="0" dirty="0" smtClean="0"/>
              <a:t>少し結果実行速度が約</a:t>
            </a:r>
            <a:r>
              <a:rPr kumimoji="1" lang="en-US" altLang="ja-JP" baseline="0" dirty="0" smtClean="0"/>
              <a:t>2.4</a:t>
            </a:r>
            <a:r>
              <a:rPr kumimoji="1" lang="ja-JP" altLang="en-US" baseline="0" dirty="0" smtClean="0"/>
              <a:t>倍になりました。</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15</a:t>
            </a:fld>
            <a:endParaRPr kumimoji="1" lang="ja-JP" altLang="en-US"/>
          </a:p>
        </p:txBody>
      </p:sp>
    </p:spTree>
    <p:extLst>
      <p:ext uri="{BB962C8B-B14F-4D97-AF65-F5344CB8AC3E}">
        <p14:creationId xmlns:p14="http://schemas.microsoft.com/office/powerpoint/2010/main" val="20378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耐サイドチャネル攻撃</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復号回路の高速化しました</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モンゴメリ法</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の適用と</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冪剰余算の並列を行った県下</a:t>
            </a:r>
            <a:endParaRPr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速度が約</a:t>
            </a:r>
            <a:r>
              <a:rPr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倍になり高速化</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できました</a:t>
            </a:r>
            <a:endParaRPr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今後の</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課題はサイドチャネル</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耐性の</a:t>
            </a: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評価とさらなる高速化です</a:t>
            </a:r>
            <a:endParaRPr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aseline="0" dirty="0" smtClean="0">
                <a:latin typeface="メイリオ" panose="020B0604030504040204" pitchFamily="50" charset="-128"/>
                <a:ea typeface="メイリオ" panose="020B0604030504040204" pitchFamily="50" charset="-128"/>
                <a:cs typeface="メイリオ" panose="020B0604030504040204" pitchFamily="50" charset="-128"/>
              </a:rPr>
              <a:t>ご清聴ありがとうございました</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16</a:t>
            </a:fld>
            <a:endParaRPr kumimoji="1" lang="ja-JP" altLang="en-US"/>
          </a:p>
        </p:txBody>
      </p:sp>
    </p:spTree>
    <p:extLst>
      <p:ext uri="{BB962C8B-B14F-4D97-AF65-F5344CB8AC3E}">
        <p14:creationId xmlns:p14="http://schemas.microsoft.com/office/powerpoint/2010/main" val="808904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17</a:t>
            </a:fld>
            <a:endParaRPr kumimoji="1" lang="ja-JP" altLang="en-US"/>
          </a:p>
        </p:txBody>
      </p:sp>
    </p:spTree>
    <p:extLst>
      <p:ext uri="{BB962C8B-B14F-4D97-AF65-F5344CB8AC3E}">
        <p14:creationId xmlns:p14="http://schemas.microsoft.com/office/powerpoint/2010/main" val="76212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err="1" smtClean="0">
                <a:solidFill>
                  <a:schemeClr val="tx1"/>
                </a:solidFill>
                <a:latin typeface="+mn-lt"/>
                <a:ea typeface="+mn-ea"/>
                <a:cs typeface="+mn-cs"/>
              </a:rPr>
              <a:t>Iot</a:t>
            </a:r>
            <a:r>
              <a:rPr kumimoji="1" lang="ja-JP" altLang="en-US" sz="1200" b="0" i="0" u="none" strike="noStrike" kern="1200" baseline="0" dirty="0" smtClean="0">
                <a:solidFill>
                  <a:schemeClr val="tx1"/>
                </a:solidFill>
                <a:latin typeface="+mn-lt"/>
                <a:ea typeface="+mn-ea"/>
                <a:cs typeface="+mn-cs"/>
              </a:rPr>
              <a:t>向け組み込み</a:t>
            </a:r>
            <a:r>
              <a:rPr kumimoji="1" lang="ja-JP" altLang="en-US" sz="1200" b="0" i="0" u="none" strike="noStrike" kern="1200" baseline="0" dirty="0" smtClean="0">
                <a:solidFill>
                  <a:schemeClr val="tx1"/>
                </a:solidFill>
                <a:latin typeface="+mn-lt"/>
                <a:ea typeface="+mn-ea"/>
                <a:cs typeface="+mn-cs"/>
              </a:rPr>
              <a:t>機器が増加しています。それらのセキュリティを確保するためには暗号化機能が必須になります。暗号化方法のひとつして公開鍵暗号</a:t>
            </a:r>
            <a:r>
              <a:rPr kumimoji="1" lang="en-US" altLang="ja-JP" sz="1200" b="0" i="0" u="none" strike="noStrike" kern="1200" baseline="0" dirty="0" smtClean="0">
                <a:solidFill>
                  <a:schemeClr val="tx1"/>
                </a:solidFill>
                <a:latin typeface="+mn-lt"/>
                <a:ea typeface="+mn-ea"/>
                <a:cs typeface="+mn-cs"/>
              </a:rPr>
              <a:t>RSA</a:t>
            </a:r>
            <a:r>
              <a:rPr kumimoji="1" lang="ja-JP" altLang="en-US" sz="1200" b="0" i="0" u="none" strike="noStrike" kern="1200" baseline="0" dirty="0" smtClean="0">
                <a:solidFill>
                  <a:schemeClr val="tx1"/>
                </a:solidFill>
                <a:latin typeface="+mn-lt"/>
                <a:ea typeface="+mn-ea"/>
                <a:cs typeface="+mn-cs"/>
              </a:rPr>
              <a:t>があり、実行速度向上させたい場合</a:t>
            </a:r>
            <a:r>
              <a:rPr kumimoji="1" lang="en-US" altLang="ja-JP" sz="1200" b="0" i="0" u="none" strike="noStrike" kern="1200" baseline="0" dirty="0" err="1" smtClean="0">
                <a:solidFill>
                  <a:schemeClr val="tx1"/>
                </a:solidFill>
                <a:latin typeface="+mn-lt"/>
                <a:ea typeface="+mn-ea"/>
                <a:cs typeface="+mn-cs"/>
              </a:rPr>
              <a:t>hw</a:t>
            </a:r>
            <a:r>
              <a:rPr kumimoji="1" lang="ja-JP" altLang="en-US" sz="1200" b="0" i="0" u="none" strike="noStrike" kern="1200" baseline="0" dirty="0" smtClean="0">
                <a:solidFill>
                  <a:schemeClr val="tx1"/>
                </a:solidFill>
                <a:latin typeface="+mn-lt"/>
                <a:ea typeface="+mn-ea"/>
                <a:cs typeface="+mn-cs"/>
              </a:rPr>
              <a:t>化がひとつの選択肢になります</a:t>
            </a:r>
            <a:r>
              <a:rPr kumimoji="1" lang="en-US" altLang="ja-JP" sz="1200" b="0" i="0" u="none" strike="noStrike" kern="1200" baseline="0" dirty="0" smtClean="0">
                <a:solidFill>
                  <a:schemeClr val="tx1"/>
                </a:solidFill>
                <a:latin typeface="+mn-lt"/>
                <a:ea typeface="+mn-ea"/>
                <a:cs typeface="+mn-cs"/>
              </a:rPr>
              <a:t>. </a:t>
            </a:r>
            <a:r>
              <a:rPr kumimoji="1" lang="ja-JP" altLang="en-US" sz="1200" b="0" i="0" u="none" strike="noStrike" kern="1200" baseline="0" dirty="0" smtClean="0">
                <a:solidFill>
                  <a:schemeClr val="tx1"/>
                </a:solidFill>
                <a:latin typeface="+mn-lt"/>
                <a:ea typeface="+mn-ea"/>
                <a:cs typeface="+mn-cs"/>
              </a:rPr>
              <a:t>また</a:t>
            </a:r>
            <a:r>
              <a:rPr kumimoji="1" lang="en-US" altLang="ja-JP" sz="1200" b="0" i="0" u="none" strike="noStrike" kern="1200" baseline="0" dirty="0" smtClean="0">
                <a:solidFill>
                  <a:schemeClr val="tx1"/>
                </a:solidFill>
                <a:latin typeface="+mn-lt"/>
                <a:ea typeface="+mn-ea"/>
                <a:cs typeface="+mn-cs"/>
              </a:rPr>
              <a:t>RSA</a:t>
            </a:r>
            <a:r>
              <a:rPr kumimoji="1" lang="ja-JP" altLang="en-US" sz="1200" b="0" i="0" u="none" strike="noStrike" kern="1200" baseline="0" dirty="0" smtClean="0">
                <a:solidFill>
                  <a:schemeClr val="tx1"/>
                </a:solidFill>
                <a:latin typeface="+mn-lt"/>
                <a:ea typeface="+mn-ea"/>
                <a:cs typeface="+mn-cs"/>
              </a:rPr>
              <a:t>を用いる際</a:t>
            </a:r>
            <a:r>
              <a:rPr kumimoji="1" lang="en-US" altLang="ja-JP" sz="1200" b="0" i="0" u="none" strike="noStrike" kern="1200" baseline="0" dirty="0" smtClean="0">
                <a:solidFill>
                  <a:schemeClr val="tx1"/>
                </a:solidFill>
                <a:latin typeface="+mn-lt"/>
                <a:ea typeface="+mn-ea"/>
                <a:cs typeface="+mn-cs"/>
              </a:rPr>
              <a:t>SW</a:t>
            </a:r>
            <a:r>
              <a:rPr kumimoji="1" lang="ja-JP" altLang="en-US" sz="1200" b="0" i="0" u="none" strike="noStrike" kern="1200" baseline="0" dirty="0" smtClean="0">
                <a:solidFill>
                  <a:schemeClr val="tx1"/>
                </a:solidFill>
                <a:latin typeface="+mn-lt"/>
                <a:ea typeface="+mn-ea"/>
                <a:cs typeface="+mn-cs"/>
              </a:rPr>
              <a:t>でも</a:t>
            </a:r>
            <a:r>
              <a:rPr kumimoji="1" lang="en-US" altLang="ja-JP" sz="1200" b="0" i="0" u="none" strike="noStrike" kern="1200" baseline="0" dirty="0" smtClean="0">
                <a:solidFill>
                  <a:schemeClr val="tx1"/>
                </a:solidFill>
                <a:latin typeface="+mn-lt"/>
                <a:ea typeface="+mn-ea"/>
                <a:cs typeface="+mn-cs"/>
              </a:rPr>
              <a:t>HW</a:t>
            </a:r>
            <a:r>
              <a:rPr kumimoji="1" lang="ja-JP" altLang="en-US" sz="1200" b="0" i="0" u="none" strike="noStrike" kern="1200" baseline="0" dirty="0" smtClean="0">
                <a:solidFill>
                  <a:schemeClr val="tx1"/>
                </a:solidFill>
                <a:latin typeface="+mn-lt"/>
                <a:ea typeface="+mn-ea"/>
                <a:cs typeface="+mn-cs"/>
              </a:rPr>
              <a:t>でもサイドチャネル攻撃への対策をしなければなりません</a:t>
            </a:r>
            <a:r>
              <a:rPr kumimoji="1" lang="en-US" altLang="ja-JP" sz="1200" b="0" i="0" u="none" strike="noStrike" kern="1200" baseline="0" dirty="0" smtClean="0">
                <a:solidFill>
                  <a:schemeClr val="tx1"/>
                </a:solidFill>
                <a:latin typeface="+mn-lt"/>
                <a:ea typeface="+mn-ea"/>
                <a:cs typeface="+mn-cs"/>
              </a:rPr>
              <a:t>.</a:t>
            </a:r>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2</a:t>
            </a:fld>
            <a:endParaRPr kumimoji="1" lang="ja-JP" altLang="en-US"/>
          </a:p>
        </p:txBody>
      </p:sp>
    </p:spTree>
    <p:extLst>
      <p:ext uri="{BB962C8B-B14F-4D97-AF65-F5344CB8AC3E}">
        <p14:creationId xmlns:p14="http://schemas.microsoft.com/office/powerpoint/2010/main" val="78084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2016</a:t>
            </a:r>
            <a:r>
              <a:rPr kumimoji="1" lang="ja-JP" altLang="ja-JP" sz="1200" kern="1200" dirty="0" smtClean="0">
                <a:solidFill>
                  <a:schemeClr val="tx1"/>
                </a:solidFill>
                <a:effectLst/>
                <a:latin typeface="+mn-lt"/>
                <a:ea typeface="+mn-ea"/>
                <a:cs typeface="+mn-cs"/>
              </a:rPr>
              <a:t>年太田が</a:t>
            </a:r>
            <a:r>
              <a:rPr kumimoji="1" lang="en-US" altLang="ja-JP" sz="1200" kern="1200" dirty="0" err="1" smtClean="0">
                <a:solidFill>
                  <a:schemeClr val="tx1"/>
                </a:solidFill>
                <a:effectLst/>
                <a:latin typeface="+mn-lt"/>
                <a:ea typeface="+mn-ea"/>
                <a:cs typeface="+mn-cs"/>
              </a:rPr>
              <a:t>Fournaris</a:t>
            </a:r>
            <a:r>
              <a:rPr kumimoji="1" lang="ja-JP" altLang="ja-JP" sz="1200" kern="1200" dirty="0" smtClean="0">
                <a:solidFill>
                  <a:schemeClr val="tx1"/>
                </a:solidFill>
                <a:effectLst/>
                <a:latin typeface="+mn-lt"/>
                <a:ea typeface="+mn-ea"/>
                <a:cs typeface="+mn-cs"/>
              </a:rPr>
              <a:t>のアルゴリズムに基づき</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サイドチャネル耐性を付加した</a:t>
            </a:r>
            <a:r>
              <a:rPr kumimoji="1" lang="en-US" altLang="ja-JP" sz="1200" kern="1200" dirty="0" smtClean="0">
                <a:solidFill>
                  <a:schemeClr val="tx1"/>
                </a:solidFill>
                <a:effectLst/>
                <a:latin typeface="+mn-lt"/>
                <a:ea typeface="+mn-ea"/>
                <a:cs typeface="+mn-cs"/>
              </a:rPr>
              <a:t>RSA</a:t>
            </a:r>
            <a:r>
              <a:rPr kumimoji="1" lang="ja-JP" altLang="ja-JP" sz="1200" kern="1200" dirty="0" smtClean="0">
                <a:solidFill>
                  <a:schemeClr val="tx1"/>
                </a:solidFill>
                <a:effectLst/>
                <a:latin typeface="+mn-lt"/>
                <a:ea typeface="+mn-ea"/>
                <a:cs typeface="+mn-cs"/>
              </a:rPr>
              <a:t>復号回路の高位合成を行いました</a:t>
            </a:r>
            <a:r>
              <a:rPr kumimoji="1" lang="en-US"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高位合成とは</a:t>
            </a:r>
            <a:r>
              <a:rPr kumimoji="1" lang="en-US" altLang="ja-JP" sz="1200" kern="1200" dirty="0" smtClean="0">
                <a:solidFill>
                  <a:schemeClr val="tx1"/>
                </a:solidFill>
                <a:effectLst/>
                <a:latin typeface="+mn-lt"/>
                <a:ea typeface="+mn-ea"/>
                <a:cs typeface="+mn-cs"/>
              </a:rPr>
              <a:t>C</a:t>
            </a:r>
            <a:r>
              <a:rPr kumimoji="1" lang="ja-JP" altLang="ja-JP" sz="1200" kern="1200" dirty="0" smtClean="0">
                <a:solidFill>
                  <a:schemeClr val="tx1"/>
                </a:solidFill>
                <a:effectLst/>
                <a:latin typeface="+mn-lt"/>
                <a:ea typeface="+mn-ea"/>
                <a:cs typeface="+mn-cs"/>
              </a:rPr>
              <a:t>言語から</a:t>
            </a:r>
            <a:r>
              <a:rPr kumimoji="1" lang="en-US" altLang="ja-JP" sz="1200" kern="1200" dirty="0" smtClean="0">
                <a:solidFill>
                  <a:schemeClr val="tx1"/>
                </a:solidFill>
                <a:effectLst/>
                <a:latin typeface="+mn-lt"/>
                <a:ea typeface="+mn-ea"/>
                <a:cs typeface="+mn-cs"/>
              </a:rPr>
              <a:t>HW</a:t>
            </a:r>
            <a:r>
              <a:rPr kumimoji="1" lang="ja-JP" altLang="ja-JP" sz="1200" kern="1200" dirty="0" smtClean="0">
                <a:solidFill>
                  <a:schemeClr val="tx1"/>
                </a:solidFill>
                <a:effectLst/>
                <a:latin typeface="+mn-lt"/>
                <a:ea typeface="+mn-ea"/>
                <a:cs typeface="+mn-cs"/>
              </a:rPr>
              <a:t>を自動生成する手法のことで</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太田は</a:t>
            </a:r>
            <a:r>
              <a:rPr kumimoji="1" lang="en-US" altLang="ja-JP" sz="1200" kern="1200" dirty="0" smtClean="0">
                <a:solidFill>
                  <a:schemeClr val="tx1"/>
                </a:solidFill>
                <a:effectLst/>
                <a:latin typeface="+mn-lt"/>
                <a:ea typeface="+mn-ea"/>
                <a:cs typeface="+mn-cs"/>
              </a:rPr>
              <a:t>RSA</a:t>
            </a:r>
            <a:r>
              <a:rPr kumimoji="1" lang="ja-JP" altLang="ja-JP" sz="1200" kern="1200" dirty="0" smtClean="0">
                <a:solidFill>
                  <a:schemeClr val="tx1"/>
                </a:solidFill>
                <a:effectLst/>
                <a:latin typeface="+mn-lt"/>
                <a:ea typeface="+mn-ea"/>
                <a:cs typeface="+mn-cs"/>
              </a:rPr>
              <a:t>復号回路に付加させたものを</a:t>
            </a:r>
            <a:r>
              <a:rPr kumimoji="1" lang="en-US" altLang="ja-JP" sz="1200" kern="1200" dirty="0" smtClean="0">
                <a:solidFill>
                  <a:schemeClr val="tx1"/>
                </a:solidFill>
                <a:effectLst/>
                <a:latin typeface="+mn-lt"/>
                <a:ea typeface="+mn-ea"/>
                <a:cs typeface="+mn-cs"/>
              </a:rPr>
              <a:t>HW</a:t>
            </a:r>
            <a:r>
              <a:rPr kumimoji="1" lang="ja-JP" altLang="ja-JP" sz="1200" kern="1200" dirty="0" smtClean="0">
                <a:solidFill>
                  <a:schemeClr val="tx1"/>
                </a:solidFill>
                <a:effectLst/>
                <a:latin typeface="+mn-lt"/>
                <a:ea typeface="+mn-ea"/>
                <a:cs typeface="+mn-cs"/>
              </a:rPr>
              <a:t>化しました</a:t>
            </a:r>
            <a:r>
              <a:rPr kumimoji="1" lang="en-US" altLang="ja-JP" sz="1200" kern="1200" dirty="0" smtClean="0">
                <a:solidFill>
                  <a:schemeClr val="tx1"/>
                </a:solidFill>
                <a:effectLst/>
                <a:latin typeface="+mn-lt"/>
                <a:ea typeface="+mn-ea"/>
                <a:cs typeface="+mn-cs"/>
              </a:rPr>
              <a:t>. HW</a:t>
            </a:r>
            <a:r>
              <a:rPr kumimoji="1" lang="ja-JP" altLang="ja-JP" sz="1200" kern="1200" dirty="0" smtClean="0">
                <a:solidFill>
                  <a:schemeClr val="tx1"/>
                </a:solidFill>
                <a:effectLst/>
                <a:latin typeface="+mn-lt"/>
                <a:ea typeface="+mn-ea"/>
                <a:cs typeface="+mn-cs"/>
              </a:rPr>
              <a:t>化したものは</a:t>
            </a:r>
            <a:r>
              <a:rPr kumimoji="1" lang="en-US" altLang="ja-JP" sz="1200" kern="1200" dirty="0" smtClean="0">
                <a:solidFill>
                  <a:schemeClr val="tx1"/>
                </a:solidFill>
                <a:effectLst/>
                <a:latin typeface="+mn-lt"/>
                <a:ea typeface="+mn-ea"/>
                <a:cs typeface="+mn-cs"/>
              </a:rPr>
              <a:t>MIPS</a:t>
            </a:r>
            <a:r>
              <a:rPr kumimoji="1" lang="ja-JP" altLang="ja-JP" sz="1200" kern="1200" dirty="0" smtClean="0">
                <a:solidFill>
                  <a:schemeClr val="tx1"/>
                </a:solidFill>
                <a:effectLst/>
                <a:latin typeface="+mn-lt"/>
                <a:ea typeface="+mn-ea"/>
                <a:cs typeface="+mn-cs"/>
              </a:rPr>
              <a:t>プロセッサーに比べ約</a:t>
            </a:r>
            <a:r>
              <a:rPr kumimoji="1" lang="en-US" altLang="ja-JP" sz="1200" kern="1200" dirty="0" smtClean="0">
                <a:solidFill>
                  <a:schemeClr val="tx1"/>
                </a:solidFill>
                <a:effectLst/>
                <a:latin typeface="+mn-lt"/>
                <a:ea typeface="+mn-ea"/>
                <a:cs typeface="+mn-cs"/>
              </a:rPr>
              <a:t>3.3</a:t>
            </a:r>
            <a:r>
              <a:rPr kumimoji="1" lang="ja-JP" altLang="ja-JP" sz="1200" kern="1200" dirty="0" smtClean="0">
                <a:solidFill>
                  <a:schemeClr val="tx1"/>
                </a:solidFill>
                <a:effectLst/>
                <a:latin typeface="+mn-lt"/>
                <a:ea typeface="+mn-ea"/>
                <a:cs typeface="+mn-cs"/>
              </a:rPr>
              <a:t>倍に高速化しましたが</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耐性なしと耐性ありの</a:t>
            </a:r>
            <a:r>
              <a:rPr kumimoji="1" lang="en-US" altLang="ja-JP" sz="1200" kern="1200" dirty="0" err="1" smtClean="0">
                <a:solidFill>
                  <a:schemeClr val="tx1"/>
                </a:solidFill>
                <a:effectLst/>
                <a:latin typeface="+mn-lt"/>
                <a:ea typeface="+mn-ea"/>
                <a:cs typeface="+mn-cs"/>
              </a:rPr>
              <a:t>hw</a:t>
            </a:r>
            <a:r>
              <a:rPr kumimoji="1" lang="ja-JP" altLang="ja-JP" sz="1200" kern="1200" dirty="0" smtClean="0">
                <a:solidFill>
                  <a:schemeClr val="tx1"/>
                </a:solidFill>
                <a:effectLst/>
                <a:latin typeface="+mn-lt"/>
                <a:ea typeface="+mn-ea"/>
                <a:cs typeface="+mn-cs"/>
              </a:rPr>
              <a:t>同士を比べると実行時間が約</a:t>
            </a:r>
            <a:r>
              <a:rPr kumimoji="1" lang="en-US" altLang="ja-JP" sz="1200" kern="1200" dirty="0" smtClean="0">
                <a:solidFill>
                  <a:schemeClr val="tx1"/>
                </a:solidFill>
                <a:effectLst/>
                <a:latin typeface="+mn-lt"/>
                <a:ea typeface="+mn-ea"/>
                <a:cs typeface="+mn-cs"/>
              </a:rPr>
              <a:t>12.7</a:t>
            </a:r>
            <a:r>
              <a:rPr kumimoji="1" lang="ja-JP" altLang="ja-JP" sz="1200" kern="1200" dirty="0" smtClean="0">
                <a:solidFill>
                  <a:schemeClr val="tx1"/>
                </a:solidFill>
                <a:effectLst/>
                <a:latin typeface="+mn-lt"/>
                <a:ea typeface="+mn-ea"/>
                <a:cs typeface="+mn-cs"/>
              </a:rPr>
              <a:t>倍に増加しました</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3</a:t>
            </a:fld>
            <a:endParaRPr kumimoji="1" lang="ja-JP" altLang="en-US"/>
          </a:p>
        </p:txBody>
      </p:sp>
    </p:spTree>
    <p:extLst>
      <p:ext uri="{BB962C8B-B14F-4D97-AF65-F5344CB8AC3E}">
        <p14:creationId xmlns:p14="http://schemas.microsoft.com/office/powerpoint/2010/main" val="129411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本研究では先ほどの耐サイドチャネル耐性をつけた</a:t>
            </a:r>
            <a:r>
              <a:rPr kumimoji="1" lang="en-US" altLang="ja-JP" sz="1200" kern="1200" dirty="0" smtClean="0">
                <a:solidFill>
                  <a:schemeClr val="tx1"/>
                </a:solidFill>
                <a:effectLst/>
                <a:latin typeface="+mn-lt"/>
                <a:ea typeface="+mn-ea"/>
                <a:cs typeface="+mn-cs"/>
              </a:rPr>
              <a:t>RSA</a:t>
            </a:r>
            <a:r>
              <a:rPr kumimoji="1" lang="ja-JP" altLang="ja-JP" sz="1200" kern="1200" dirty="0" smtClean="0">
                <a:solidFill>
                  <a:schemeClr val="tx1"/>
                </a:solidFill>
                <a:effectLst/>
                <a:latin typeface="+mn-lt"/>
                <a:ea typeface="+mn-ea"/>
                <a:cs typeface="+mn-cs"/>
              </a:rPr>
              <a:t>復号回路の高速化を行います</a:t>
            </a:r>
          </a:p>
          <a:p>
            <a:r>
              <a:rPr kumimoji="1" lang="ja-JP" altLang="ja-JP" sz="1200" kern="1200" dirty="0" smtClean="0">
                <a:solidFill>
                  <a:schemeClr val="tx1"/>
                </a:solidFill>
                <a:effectLst/>
                <a:latin typeface="+mn-lt"/>
                <a:ea typeface="+mn-ea"/>
                <a:cs typeface="+mn-cs"/>
              </a:rPr>
              <a:t>モンゴメリ法の適用と</a:t>
            </a:r>
            <a:r>
              <a:rPr kumimoji="1" lang="ja-JP" altLang="ja-JP" sz="1200" kern="1200" dirty="0" err="1" smtClean="0">
                <a:solidFill>
                  <a:schemeClr val="tx1"/>
                </a:solidFill>
                <a:effectLst/>
                <a:latin typeface="+mn-lt"/>
                <a:ea typeface="+mn-ea"/>
                <a:cs typeface="+mn-cs"/>
              </a:rPr>
              <a:t>べき剰余算の</a:t>
            </a:r>
            <a:r>
              <a:rPr kumimoji="1" lang="ja-JP" altLang="ja-JP" sz="1200" kern="1200" dirty="0" smtClean="0">
                <a:solidFill>
                  <a:schemeClr val="tx1"/>
                </a:solidFill>
                <a:effectLst/>
                <a:latin typeface="+mn-lt"/>
                <a:ea typeface="+mn-ea"/>
                <a:cs typeface="+mn-cs"/>
              </a:rPr>
              <a:t>並列化により実行速度が約</a:t>
            </a:r>
            <a:r>
              <a:rPr kumimoji="1" lang="en-US" altLang="ja-JP" sz="1200" kern="1200" dirty="0" smtClean="0">
                <a:solidFill>
                  <a:schemeClr val="tx1"/>
                </a:solidFill>
                <a:effectLst/>
                <a:latin typeface="+mn-lt"/>
                <a:ea typeface="+mn-ea"/>
                <a:cs typeface="+mn-cs"/>
              </a:rPr>
              <a:t>2.4</a:t>
            </a:r>
            <a:r>
              <a:rPr kumimoji="1" lang="ja-JP" altLang="ja-JP" sz="1200" kern="1200" dirty="0" smtClean="0">
                <a:solidFill>
                  <a:schemeClr val="tx1"/>
                </a:solidFill>
                <a:effectLst/>
                <a:latin typeface="+mn-lt"/>
                <a:ea typeface="+mn-ea"/>
                <a:cs typeface="+mn-cs"/>
              </a:rPr>
              <a:t>倍に高速化しました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4</a:t>
            </a:fld>
            <a:endParaRPr kumimoji="1" lang="ja-JP" altLang="en-US"/>
          </a:p>
        </p:txBody>
      </p:sp>
    </p:spTree>
    <p:extLst>
      <p:ext uri="{BB962C8B-B14F-4D97-AF65-F5344CB8AC3E}">
        <p14:creationId xmlns:p14="http://schemas.microsoft.com/office/powerpoint/2010/main" val="3032703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サイドチャネル攻撃は暗号化方式でなく暗号化装置の脆弱性に対する攻撃です</a:t>
            </a:r>
            <a:endParaRPr kumimoji="1" lang="en-US" altLang="ja-JP" dirty="0" smtClean="0"/>
          </a:p>
          <a:p>
            <a:r>
              <a:rPr kumimoji="1" lang="ja-JP" altLang="en-US" dirty="0" smtClean="0"/>
              <a:t>例えば差分電力解析攻撃は消費電力から統計的手法を用いて秘密鍵を推定する方法で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故障利用攻撃は</a:t>
            </a:r>
            <a:r>
              <a:rPr lang="ja-JP" altLang="en-US" dirty="0" smtClean="0"/>
              <a:t>高電圧を加えたり，瞬間的にクロッ ク周波数や駆動電圧を変動させることにより故意にエラーを発生させ，その結果 得られる誤った出力と正しい出力を比較することで秘密鍵を推定する用法です</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5</a:t>
            </a:fld>
            <a:endParaRPr kumimoji="1" lang="ja-JP" altLang="en-US"/>
          </a:p>
        </p:txBody>
      </p:sp>
    </p:spTree>
    <p:extLst>
      <p:ext uri="{BB962C8B-B14F-4D97-AF65-F5344CB8AC3E}">
        <p14:creationId xmlns:p14="http://schemas.microsoft.com/office/powerpoint/2010/main" val="392691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t>Founaris</a:t>
            </a:r>
            <a:r>
              <a:rPr lang="ja-JP" altLang="en-US" dirty="0" smtClean="0"/>
              <a:t>の</a:t>
            </a:r>
            <a:r>
              <a:rPr lang="en-US" altLang="ja-JP" dirty="0" smtClean="0"/>
              <a:t>RSA</a:t>
            </a:r>
            <a:r>
              <a:rPr lang="ja-JP" altLang="en-US" dirty="0" smtClean="0"/>
              <a:t>復号アルゴリズムはマスキング</a:t>
            </a:r>
            <a:r>
              <a:rPr lang="ja-JP" altLang="en-US" dirty="0" smtClean="0"/>
              <a:t>に伴う</a:t>
            </a:r>
            <a:r>
              <a:rPr lang="ja-JP" altLang="en-US" dirty="0" smtClean="0"/>
              <a:t>モンゴメリ冪剰余算と故障検出にもとづいて作成された</a:t>
            </a:r>
            <a:endParaRPr lang="en-US" altLang="ja-JP" dirty="0" smtClean="0"/>
          </a:p>
          <a:p>
            <a:r>
              <a:rPr lang="ja-JP" altLang="en-US" dirty="0" smtClean="0"/>
              <a:t>耐</a:t>
            </a:r>
            <a:r>
              <a:rPr lang="ja-JP" altLang="en-US" dirty="0" smtClean="0"/>
              <a:t>サイドチャネル攻撃</a:t>
            </a:r>
            <a:r>
              <a:rPr lang="en-US" altLang="ja-JP" dirty="0" smtClean="0"/>
              <a:t>RSA</a:t>
            </a:r>
            <a:r>
              <a:rPr lang="ja-JP" altLang="en-US" dirty="0" smtClean="0"/>
              <a:t>復号アルゴリズムで</a:t>
            </a:r>
            <a:endParaRPr lang="en-US" altLang="ja-JP" dirty="0" smtClean="0"/>
          </a:p>
          <a:p>
            <a:r>
              <a:rPr lang="ja-JP" altLang="en-US" dirty="0" smtClean="0"/>
              <a:t>単純</a:t>
            </a:r>
            <a:r>
              <a:rPr lang="ja-JP" altLang="en-US" dirty="0" smtClean="0"/>
              <a:t>電力解析攻撃</a:t>
            </a:r>
            <a:r>
              <a:rPr lang="en-US" altLang="ja-JP" dirty="0" smtClean="0"/>
              <a:t>, </a:t>
            </a:r>
            <a:r>
              <a:rPr lang="ja-JP" altLang="en-US" dirty="0" smtClean="0"/>
              <a:t>差分電力解析攻撃</a:t>
            </a:r>
            <a:r>
              <a:rPr lang="en-US" altLang="ja-JP" dirty="0" smtClean="0"/>
              <a:t>, </a:t>
            </a:r>
            <a:r>
              <a:rPr lang="ja-JP" altLang="en-US" dirty="0" smtClean="0"/>
              <a:t>故障利用攻撃である </a:t>
            </a:r>
            <a:r>
              <a:rPr lang="en-US" altLang="ja-JP" dirty="0" err="1" smtClean="0"/>
              <a:t>Bellcore</a:t>
            </a:r>
            <a:r>
              <a:rPr lang="ja-JP" altLang="en-US" dirty="0" smtClean="0"/>
              <a:t>攻撃</a:t>
            </a:r>
            <a:r>
              <a:rPr lang="en-US" altLang="ja-JP" dirty="0" smtClean="0"/>
              <a:t>, KQ</a:t>
            </a:r>
            <a:r>
              <a:rPr lang="ja-JP" altLang="en-US" dirty="0" smtClean="0"/>
              <a:t>攻撃</a:t>
            </a:r>
            <a:r>
              <a:rPr lang="en-US" altLang="ja-JP" dirty="0" smtClean="0"/>
              <a:t>, YLMH</a:t>
            </a:r>
            <a:r>
              <a:rPr lang="ja-JP" altLang="en-US" dirty="0" smtClean="0"/>
              <a:t>攻撃に耐性を持って</a:t>
            </a:r>
            <a:r>
              <a:rPr lang="ja-JP" altLang="en-US" dirty="0" smtClean="0"/>
              <a:t>います</a:t>
            </a:r>
            <a:endParaRPr lang="en-US" altLang="ja-JP" dirty="0" smtClean="0"/>
          </a:p>
          <a:p>
            <a:endParaRPr lang="en-US" altLang="ja-JP" dirty="0" smtClean="0"/>
          </a:p>
          <a:p>
            <a:r>
              <a:rPr lang="en-US" altLang="ja-JP" dirty="0" smtClean="0"/>
              <a:t>2012</a:t>
            </a:r>
            <a:r>
              <a:rPr lang="ja-JP" altLang="en-US" dirty="0" smtClean="0"/>
              <a:t>年</a:t>
            </a:r>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6</a:t>
            </a:fld>
            <a:endParaRPr kumimoji="1" lang="ja-JP" altLang="en-US"/>
          </a:p>
        </p:txBody>
      </p:sp>
    </p:spTree>
    <p:extLst>
      <p:ext uri="{BB962C8B-B14F-4D97-AF65-F5344CB8AC3E}">
        <p14:creationId xmlns:p14="http://schemas.microsoft.com/office/powerpoint/2010/main" val="416138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dirty="0" smtClean="0"/>
                  <a:t>p,</a:t>
                </a:r>
                <a:r>
                  <a:rPr kumimoji="1" lang="en-US" altLang="ja-JP" baseline="0" dirty="0" smtClean="0"/>
                  <a:t> q, d</a:t>
                </a:r>
                <a:r>
                  <a:rPr kumimoji="1" lang="ja-JP" altLang="en-US" baseline="0" dirty="0" smtClean="0"/>
                  <a:t>は</a:t>
                </a:r>
                <a:r>
                  <a:rPr kumimoji="1" lang="en-US" altLang="ja-JP" baseline="0" dirty="0" smtClean="0"/>
                  <a:t>RSA</a:t>
                </a:r>
                <a:r>
                  <a:rPr kumimoji="1" lang="ja-JP" altLang="en-US" baseline="0" dirty="0" smtClean="0"/>
                  <a:t>の秘密鍵で</a:t>
                </a:r>
                <a:r>
                  <a:rPr kumimoji="1" lang="en-US" altLang="ja-JP" baseline="0" dirty="0" smtClean="0"/>
                  <a:t>, b</a:t>
                </a:r>
                <a:r>
                  <a:rPr kumimoji="1" lang="ja-JP" altLang="en-US" baseline="0" dirty="0" smtClean="0"/>
                  <a:t>はマスクになります</a:t>
                </a:r>
                <a:endParaRPr kumimoji="1" lang="en-US" altLang="ja-JP" dirty="0" smtClean="0"/>
              </a:p>
              <a:p>
                <a:r>
                  <a:rPr kumimoji="1" lang="en-US" altLang="ja-JP" dirty="0" smtClean="0"/>
                  <a:t>FSCAME</a:t>
                </a:r>
                <a:r>
                  <a:rPr kumimoji="1" lang="ja-JP" altLang="en-US" dirty="0" err="1" smtClean="0"/>
                  <a:t>は耐</a:t>
                </a:r>
                <a:r>
                  <a:rPr kumimoji="1" lang="ja-JP" altLang="en-US" dirty="0" smtClean="0"/>
                  <a:t>攻撃モンゴメリべき剰余算で次のスライドで説明します</a:t>
                </a:r>
                <a:r>
                  <a:rPr kumimoji="1" lang="en-US" altLang="ja-JP" dirty="0" smtClean="0"/>
                  <a:t>.</a:t>
                </a:r>
              </a:p>
              <a:p>
                <a:r>
                  <a:rPr kumimoji="1" lang="ja-JP" altLang="en-US" dirty="0" smtClean="0"/>
                  <a:t>この行は中国人剰余定理を利用することで通常より高速に計算を行っています。</a:t>
                </a:r>
                <a:endParaRPr kumimoji="1" lang="en-US" altLang="ja-JP" dirty="0" smtClean="0"/>
              </a:p>
              <a:p>
                <a:r>
                  <a:rPr kumimoji="1" lang="ja-JP" altLang="en-US" dirty="0" smtClean="0"/>
                  <a:t>この行では故障挿入の検出を行っていて</a:t>
                </a:r>
                <a:r>
                  <a:rPr kumimoji="1" lang="en-US" altLang="ja-JP" dirty="0" smtClean="0"/>
                  <a:t>,</a:t>
                </a:r>
              </a:p>
              <a:p>
                <a:r>
                  <a:rPr lang="ja-JP" altLang="en-US" dirty="0" smtClean="0"/>
                  <a:t>クロッ ク周波数や駆動電圧を変動させられたりなど何らかの故障が挿入された場合ここ</a:t>
                </a:r>
                <a:r>
                  <a:rPr lang="ja-JP" altLang="en-US" dirty="0" smtClean="0"/>
                  <a:t>で</a:t>
                </a:r>
                <a:r>
                  <a:rPr kumimoji="1" lang="ja-JP" altLang="en-US" dirty="0" smtClean="0"/>
                  <a:t>故障</a:t>
                </a:r>
                <a:r>
                  <a:rPr kumimoji="1" lang="ja-JP" altLang="en-US" dirty="0" smtClean="0"/>
                  <a:t>挿入の検出を</a:t>
                </a:r>
                <a:r>
                  <a:rPr kumimoji="1" lang="ja-JP" altLang="en-US" dirty="0" smtClean="0"/>
                  <a:t>行います</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また返り値である</a:t>
                </a:r>
                <a14:m>
                  <m:oMath xmlns:m="http://schemas.openxmlformats.org/officeDocument/2006/math">
                    <m:sSub>
                      <m:sSubPr>
                        <m:ctrlPr>
                          <a:rPr lang="pt-BR" altLang="ja-JP" sz="12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12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1200" i="1">
                        <a:solidFill>
                          <a:srgbClr val="FF0000"/>
                        </a:solidFill>
                        <a:latin typeface="Cambria Math" panose="02040503050406030204" pitchFamily="18" charset="0"/>
                        <a:ea typeface="Cambria Math" panose="02040503050406030204" pitchFamily="18" charset="0"/>
                      </a:rPr>
                      <m:t>∙</m:t>
                    </m:r>
                    <m:sSub>
                      <m:sSubPr>
                        <m:ctrlPr>
                          <a:rPr lang="pt-BR"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12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1200" dirty="0">
                    <a:solidFill>
                      <a:srgbClr val="FF0000"/>
                    </a:solidFill>
                    <a:latin typeface="Cambria Math" panose="02040503050406030204" pitchFamily="18" charset="0"/>
                    <a:ea typeface="Cambria Math" panose="02040503050406030204" pitchFamily="18" charset="0"/>
                  </a:rPr>
                  <a:t>mod</a:t>
                </a:r>
                <a:r>
                  <a:rPr lang="pt-BR" altLang="ja-JP" sz="12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1200" i="1">
                        <a:solidFill>
                          <a:srgbClr val="FF0000"/>
                        </a:solidFill>
                        <a:latin typeface="Cambria Math" panose="02040503050406030204" pitchFamily="18" charset="0"/>
                        <a:ea typeface="Cambria Math" panose="02040503050406030204" pitchFamily="18" charset="0"/>
                      </a:rPr>
                      <m:t>∙</m:t>
                    </m:r>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r>
                      <a:rPr lang="ja-JP" altLang="en-US" sz="12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が</m:t>
                    </m:r>
                  </m:oMath>
                </a14:m>
                <a:r>
                  <a:rPr lang="en-US" altLang="ja-JP" sz="1200" i="1" dirty="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output</a:t>
                </a:r>
                <a:r>
                  <a:rPr lang="ja-JP" altLang="en-US" sz="1200" i="1" dirty="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である</a:t>
                </a:r>
                <a14:m>
                  <m:oMath xmlns:m="http://schemas.openxmlformats.org/officeDocument/2006/math">
                    <m:sSup>
                      <m:sSupPr>
                        <m:ctrlPr>
                          <a:rPr lang="en-US" altLang="ja-JP" sz="12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12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𝑐</m:t>
                        </m:r>
                      </m:e>
                      <m:sup>
                        <m:r>
                          <a:rPr lang="en-US" altLang="ja-JP" sz="12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𝑑</m:t>
                        </m:r>
                      </m:sup>
                    </m:sSup>
                    <m:r>
                      <a:rPr lang="en-US" altLang="ja-JP" sz="12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12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1200" i="1">
                        <a:solidFill>
                          <a:srgbClr val="FF0000"/>
                        </a:solidFill>
                        <a:latin typeface="Cambria Math" panose="02040503050406030204" pitchFamily="18" charset="0"/>
                        <a:ea typeface="Cambria Math" panose="02040503050406030204" pitchFamily="18" charset="0"/>
                      </a:rPr>
                      <m:t>∙</m:t>
                    </m:r>
                    <m:r>
                      <a:rPr lang="en-US" altLang="ja-JP" sz="12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kumimoji="1" lang="ja-JP" altLang="en-US" sz="1200" b="0" i="1" dirty="0" smtClean="0">
                    <a:solidFill>
                      <a:srgbClr val="FF0000"/>
                    </a:solidFill>
                    <a:latin typeface="Cambria Math" panose="02040503050406030204" pitchFamily="18" charset="0"/>
                    <a:ea typeface="Cambria Math" panose="02040503050406030204" pitchFamily="18" charset="0"/>
                  </a:rPr>
                  <a:t>と等しくなっています。</a:t>
                </a:r>
                <a:endParaRPr kumimoji="1" lang="en-US" altLang="ja-JP" sz="1200" b="0" i="1" dirty="0" smtClean="0">
                  <a:solidFill>
                    <a:srgbClr val="FF0000"/>
                  </a:solidFill>
                  <a:latin typeface="Cambria Math" panose="02040503050406030204" pitchFamily="18" charset="0"/>
                  <a:ea typeface="Cambria Math" panose="02040503050406030204" pitchFamily="18" charset="0"/>
                </a:endParaRPr>
              </a:p>
              <a:p>
                <a:endParaRPr kumimoji="1" lang="en-US" altLang="ja-JP" dirty="0" smtClean="0"/>
              </a:p>
            </p:txBody>
          </p:sp>
        </mc:Choice>
        <mc:Fallback>
          <p:sp>
            <p:nvSpPr>
              <p:cNvPr id="3" name="ノート プレースホルダー 2"/>
              <p:cNvSpPr>
                <a:spLocks noGrp="1"/>
              </p:cNvSpPr>
              <p:nvPr>
                <p:ph type="body" idx="1"/>
              </p:nvPr>
            </p:nvSpPr>
            <p:spPr/>
            <p:txBody>
              <a:bodyPr/>
              <a:lstStyle/>
              <a:p>
                <a:r>
                  <a:rPr kumimoji="1" lang="en-US" altLang="ja-JP" dirty="0" smtClean="0"/>
                  <a:t>p,</a:t>
                </a:r>
                <a:r>
                  <a:rPr kumimoji="1" lang="en-US" altLang="ja-JP" baseline="0" dirty="0" smtClean="0"/>
                  <a:t> q, d</a:t>
                </a:r>
                <a:r>
                  <a:rPr kumimoji="1" lang="ja-JP" altLang="en-US" baseline="0" dirty="0" smtClean="0"/>
                  <a:t>は</a:t>
                </a:r>
                <a:r>
                  <a:rPr kumimoji="1" lang="en-US" altLang="ja-JP" baseline="0" dirty="0" smtClean="0"/>
                  <a:t>RSA</a:t>
                </a:r>
                <a:r>
                  <a:rPr kumimoji="1" lang="ja-JP" altLang="en-US" baseline="0" dirty="0" smtClean="0"/>
                  <a:t>の秘密鍵で</a:t>
                </a:r>
                <a:r>
                  <a:rPr kumimoji="1" lang="en-US" altLang="ja-JP" baseline="0" dirty="0" smtClean="0"/>
                  <a:t>, b</a:t>
                </a:r>
                <a:r>
                  <a:rPr kumimoji="1" lang="ja-JP" altLang="en-US" baseline="0" dirty="0" smtClean="0"/>
                  <a:t>はマスクになります</a:t>
                </a:r>
                <a:endParaRPr kumimoji="1" lang="en-US" altLang="ja-JP" dirty="0" smtClean="0"/>
              </a:p>
              <a:p>
                <a:r>
                  <a:rPr kumimoji="1" lang="en-US" altLang="ja-JP" dirty="0" smtClean="0"/>
                  <a:t>FSCAME</a:t>
                </a:r>
                <a:r>
                  <a:rPr kumimoji="1" lang="ja-JP" altLang="en-US" dirty="0" err="1" smtClean="0"/>
                  <a:t>は耐</a:t>
                </a:r>
                <a:r>
                  <a:rPr kumimoji="1" lang="ja-JP" altLang="en-US" dirty="0" smtClean="0"/>
                  <a:t>攻撃モンゴメリべき剰余算で次のスライドで説明します</a:t>
                </a:r>
                <a:r>
                  <a:rPr kumimoji="1" lang="en-US" altLang="ja-JP" dirty="0" smtClean="0"/>
                  <a:t>.</a:t>
                </a:r>
              </a:p>
              <a:p>
                <a:r>
                  <a:rPr kumimoji="1" lang="ja-JP" altLang="en-US" dirty="0" smtClean="0"/>
                  <a:t>この行は中国人剰余定理を利用することで通常より高速に計算を行っています。</a:t>
                </a:r>
                <a:endParaRPr kumimoji="1" lang="en-US" altLang="ja-JP" dirty="0" smtClean="0"/>
              </a:p>
              <a:p>
                <a:r>
                  <a:rPr kumimoji="1" lang="ja-JP" altLang="en-US" dirty="0" smtClean="0"/>
                  <a:t>この行では故障挿入の検出を行っていて</a:t>
                </a:r>
                <a:r>
                  <a:rPr kumimoji="1" lang="en-US" altLang="ja-JP" dirty="0" smtClean="0"/>
                  <a:t>,</a:t>
                </a:r>
              </a:p>
              <a:p>
                <a:r>
                  <a:rPr lang="ja-JP" altLang="en-US" dirty="0" smtClean="0"/>
                  <a:t>クロッ ク周波数や駆動電圧を変動させられたりなど何らかの故障が挿入された場合ここ</a:t>
                </a:r>
                <a:r>
                  <a:rPr lang="ja-JP" altLang="en-US" dirty="0" smtClean="0"/>
                  <a:t>で</a:t>
                </a:r>
                <a:r>
                  <a:rPr kumimoji="1" lang="ja-JP" altLang="en-US" dirty="0" smtClean="0"/>
                  <a:t>故障</a:t>
                </a:r>
                <a:r>
                  <a:rPr kumimoji="1" lang="ja-JP" altLang="en-US" dirty="0" smtClean="0"/>
                  <a:t>挿入の検出を</a:t>
                </a:r>
                <a:r>
                  <a:rPr kumimoji="1" lang="ja-JP" altLang="en-US" dirty="0" smtClean="0"/>
                  <a:t>行います</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また返り値である</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𝑆</a:t>
                </a:r>
                <a:r>
                  <a:rPr lang="pt-BR" altLang="ja-JP" sz="120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_</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0</a:t>
                </a:r>
                <a:r>
                  <a:rPr lang="en-US" altLang="ja-JP" sz="1200" i="1" dirty="0">
                    <a:solidFill>
                      <a:srgbClr val="FF0000"/>
                    </a:solidFill>
                    <a:latin typeface="Cambria Math" panose="02040503050406030204" pitchFamily="18" charset="0"/>
                    <a:ea typeface="Cambria Math" panose="02040503050406030204" pitchFamily="18" charset="0"/>
                  </a:rPr>
                  <a:t> </a:t>
                </a:r>
                <a:r>
                  <a:rPr lang="en-US" altLang="ja-JP" sz="1200" i="0">
                    <a:solidFill>
                      <a:srgbClr val="FF0000"/>
                    </a:solidFill>
                    <a:latin typeface="Cambria Math" panose="02040503050406030204" pitchFamily="18" charset="0"/>
                    <a:ea typeface="Cambria Math" panose="02040503050406030204" pitchFamily="18" charset="0"/>
                  </a:rPr>
                  <a:t>∙</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𝑆</a:t>
                </a:r>
                <a:r>
                  <a:rPr lang="pt-BR"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_(</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4</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 </a:t>
                </a:r>
                <a:r>
                  <a:rPr lang="pt-BR"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a:t>
                </a:r>
                <a:r>
                  <a:rPr lang="pt-BR" altLang="ja-JP" sz="1200" dirty="0">
                    <a:solidFill>
                      <a:srgbClr val="FF0000"/>
                    </a:solidFill>
                    <a:latin typeface="Cambria Math" panose="02040503050406030204" pitchFamily="18" charset="0"/>
                    <a:ea typeface="Cambria Math" panose="02040503050406030204" pitchFamily="18" charset="0"/>
                  </a:rPr>
                  <a:t>mod</a:t>
                </a:r>
                <a:r>
                  <a:rPr lang="pt-BR" altLang="ja-JP" sz="1200" i="1" dirty="0">
                    <a:solidFill>
                      <a:srgbClr val="FF0000"/>
                    </a:solidFill>
                    <a:latin typeface="Cambria Math" panose="02040503050406030204" pitchFamily="18" charset="0"/>
                    <a:ea typeface="Cambria Math" panose="02040503050406030204" pitchFamily="18" charset="0"/>
                  </a:rPr>
                  <a:t> </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𝑝</a:t>
                </a:r>
                <a:r>
                  <a:rPr lang="en-US" altLang="ja-JP" sz="1200" i="0">
                    <a:solidFill>
                      <a:srgbClr val="FF0000"/>
                    </a:solidFill>
                    <a:latin typeface="Cambria Math" panose="02040503050406030204" pitchFamily="18" charset="0"/>
                    <a:ea typeface="Cambria Math" panose="02040503050406030204" pitchFamily="18" charset="0"/>
                  </a:rPr>
                  <a:t>∙</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𝑞</a:t>
                </a:r>
                <a:r>
                  <a:rPr lang="ja-JP" altLang="en-US" sz="120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が</a:t>
                </a:r>
                <a:r>
                  <a:rPr lang="en-US" altLang="ja-JP" sz="1200" i="1" dirty="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output</a:t>
                </a:r>
                <a:r>
                  <a:rPr lang="ja-JP" altLang="en-US" sz="1200" i="1" dirty="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である</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𝑐</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𝑑</a:t>
                </a:r>
                <a:r>
                  <a:rPr lang="en-US" altLang="ja-JP" sz="1200" b="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 </a:t>
                </a:r>
                <a:r>
                  <a:rPr lang="en-US" altLang="ja-JP" sz="1200" i="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 </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mod 𝑝</a:t>
                </a:r>
                <a:r>
                  <a:rPr lang="en-US" altLang="ja-JP" sz="1200" i="0">
                    <a:solidFill>
                      <a:srgbClr val="FF0000"/>
                    </a:solidFill>
                    <a:latin typeface="Cambria Math" panose="02040503050406030204" pitchFamily="18" charset="0"/>
                    <a:ea typeface="Cambria Math" panose="02040503050406030204" pitchFamily="18" charset="0"/>
                  </a:rPr>
                  <a:t>∙</a:t>
                </a:r>
                <a:r>
                  <a:rPr lang="en-US" altLang="ja-JP" sz="12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a:t>𝑞</a:t>
                </a:r>
                <a:r>
                  <a:rPr kumimoji="1" lang="ja-JP" altLang="en-US" sz="1200" b="0" i="1" dirty="0" smtClean="0">
                    <a:solidFill>
                      <a:srgbClr val="FF0000"/>
                    </a:solidFill>
                    <a:latin typeface="Cambria Math" panose="02040503050406030204" pitchFamily="18" charset="0"/>
                    <a:ea typeface="Cambria Math" panose="02040503050406030204" pitchFamily="18" charset="0"/>
                  </a:rPr>
                  <a:t>と等しくなっています。</a:t>
                </a:r>
                <a:endParaRPr kumimoji="1" lang="en-US" altLang="ja-JP" sz="1200" b="0" i="1" dirty="0" smtClean="0">
                  <a:solidFill>
                    <a:srgbClr val="FF0000"/>
                  </a:solidFill>
                  <a:latin typeface="Cambria Math" panose="02040503050406030204" pitchFamily="18" charset="0"/>
                  <a:ea typeface="Cambria Math" panose="02040503050406030204" pitchFamily="18" charset="0"/>
                </a:endParaRPr>
              </a:p>
              <a:p>
                <a:endParaRPr kumimoji="1" lang="en-US" altLang="ja-JP" dirty="0" smtClean="0"/>
              </a:p>
            </p:txBody>
          </p:sp>
        </mc:Fallback>
      </mc:AlternateContent>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7</a:t>
            </a:fld>
            <a:endParaRPr kumimoji="1" lang="ja-JP" altLang="en-US"/>
          </a:p>
        </p:txBody>
      </p:sp>
    </p:spTree>
    <p:extLst>
      <p:ext uri="{BB962C8B-B14F-4D97-AF65-F5344CB8AC3E}">
        <p14:creationId xmlns:p14="http://schemas.microsoft.com/office/powerpoint/2010/main" val="425251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FSCAME</a:t>
            </a:r>
            <a:r>
              <a:rPr kumimoji="1" lang="ja-JP" altLang="ja-JP" sz="1200" kern="1200" dirty="0" err="1" smtClean="0">
                <a:solidFill>
                  <a:schemeClr val="tx1"/>
                </a:solidFill>
                <a:effectLst/>
                <a:latin typeface="+mn-lt"/>
                <a:ea typeface="+mn-ea"/>
                <a:cs typeface="+mn-cs"/>
              </a:rPr>
              <a:t>は耐</a:t>
            </a:r>
            <a:r>
              <a:rPr kumimoji="1" lang="ja-JP" altLang="ja-JP" sz="1200" kern="1200" dirty="0" smtClean="0">
                <a:solidFill>
                  <a:schemeClr val="tx1"/>
                </a:solidFill>
                <a:effectLst/>
                <a:latin typeface="+mn-lt"/>
                <a:ea typeface="+mn-ea"/>
                <a:cs typeface="+mn-cs"/>
              </a:rPr>
              <a:t>攻撃モンゴメリ冪剰余算で</a:t>
            </a:r>
            <a:r>
              <a:rPr kumimoji="1" lang="en-US" altLang="ja-JP" sz="1200" kern="1200" dirty="0" smtClean="0">
                <a:solidFill>
                  <a:schemeClr val="tx1"/>
                </a:solidFill>
                <a:effectLst/>
                <a:latin typeface="+mn-lt"/>
                <a:ea typeface="+mn-ea"/>
                <a:cs typeface="+mn-cs"/>
              </a:rPr>
              <a:t>, d</a:t>
            </a:r>
            <a:r>
              <a:rPr kumimoji="1" lang="ja-JP" altLang="ja-JP" sz="1200" kern="1200" dirty="0" smtClean="0">
                <a:solidFill>
                  <a:schemeClr val="tx1"/>
                </a:solidFill>
                <a:effectLst/>
                <a:latin typeface="+mn-lt"/>
                <a:ea typeface="+mn-ea"/>
                <a:cs typeface="+mn-cs"/>
              </a:rPr>
              <a:t>の値にかかわらず</a:t>
            </a:r>
          </a:p>
          <a:p>
            <a:r>
              <a:rPr kumimoji="1" lang="ja-JP" altLang="ja-JP" sz="1200" kern="1200" dirty="0" smtClean="0">
                <a:solidFill>
                  <a:schemeClr val="tx1"/>
                </a:solidFill>
                <a:effectLst/>
                <a:latin typeface="+mn-lt"/>
                <a:ea typeface="+mn-ea"/>
                <a:cs typeface="+mn-cs"/>
              </a:rPr>
              <a:t>常に乗算と二乗算を計算することでハイディングを行います</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また先ほどと同様最後に故障挿入の検出を行います</a:t>
            </a:r>
            <a:r>
              <a:rPr kumimoji="1" lang="en-US"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8</a:t>
            </a:fld>
            <a:endParaRPr kumimoji="1" lang="ja-JP" altLang="en-US"/>
          </a:p>
        </p:txBody>
      </p:sp>
    </p:spTree>
    <p:extLst>
      <p:ext uri="{BB962C8B-B14F-4D97-AF65-F5344CB8AC3E}">
        <p14:creationId xmlns:p14="http://schemas.microsoft.com/office/powerpoint/2010/main" val="1364159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高位</a:t>
            </a:r>
            <a:r>
              <a:rPr kumimoji="1" lang="ja-JP" altLang="en-US" dirty="0" smtClean="0"/>
              <a:t>合成とはプログラムから</a:t>
            </a:r>
            <a:r>
              <a:rPr kumimoji="1" lang="en-US" altLang="ja-JP" dirty="0" smtClean="0"/>
              <a:t>HW</a:t>
            </a:r>
            <a:r>
              <a:rPr kumimoji="1" lang="ja-JP" altLang="en-US" dirty="0" smtClean="0"/>
              <a:t>回路を自動生成する技術</a:t>
            </a:r>
            <a:r>
              <a:rPr kumimoji="1" lang="ja-JP" altLang="en-US" dirty="0" smtClean="0"/>
              <a:t>で、</a:t>
            </a:r>
            <a:endParaRPr kumimoji="1" lang="en-US" altLang="ja-JP" dirty="0" smtClean="0"/>
          </a:p>
          <a:p>
            <a:r>
              <a:rPr kumimoji="1" lang="ja-JP" altLang="en-US" dirty="0" smtClean="0"/>
              <a:t>本稿では</a:t>
            </a:r>
            <a:r>
              <a:rPr kumimoji="1" lang="en-US" altLang="ja-JP" dirty="0" smtClean="0"/>
              <a:t>, </a:t>
            </a:r>
            <a:r>
              <a:rPr kumimoji="1" lang="ja-JP" altLang="en-US" dirty="0" smtClean="0"/>
              <a:t>多倍長整数演算ライブラリ</a:t>
            </a:r>
            <a:r>
              <a:rPr kumimoji="1" lang="en-US" altLang="ja-JP" dirty="0" smtClean="0"/>
              <a:t>GMP</a:t>
            </a:r>
            <a:r>
              <a:rPr kumimoji="1" lang="ja-JP" altLang="en-US" dirty="0" smtClean="0"/>
              <a:t>とリンクさせた</a:t>
            </a:r>
            <a:r>
              <a:rPr kumimoji="1" lang="en-US" altLang="ja-JP" dirty="0" smtClean="0"/>
              <a:t>C</a:t>
            </a:r>
            <a:r>
              <a:rPr kumimoji="1" lang="ja-JP" altLang="en-US" dirty="0" smtClean="0"/>
              <a:t>言語でかいたプログラムを我々の研究室で開発した高位合成システム</a:t>
            </a:r>
            <a:r>
              <a:rPr kumimoji="1" lang="en-US" altLang="ja-JP" dirty="0" smtClean="0"/>
              <a:t>ACAP</a:t>
            </a:r>
            <a:r>
              <a:rPr kumimoji="1" lang="ja-JP" altLang="en-US" dirty="0" smtClean="0"/>
              <a:t>で高位合成を行うことでハードウェア記述言語</a:t>
            </a:r>
            <a:r>
              <a:rPr kumimoji="1" lang="en-US" altLang="ja-JP" dirty="0" err="1" smtClean="0"/>
              <a:t>verilogHDL</a:t>
            </a:r>
            <a:r>
              <a:rPr kumimoji="1" lang="ja-JP" altLang="en-US" dirty="0" smtClean="0"/>
              <a:t>を自動生成し論理</a:t>
            </a:r>
            <a:r>
              <a:rPr kumimoji="1" lang="ja-JP" altLang="en-US" dirty="0" smtClean="0"/>
              <a:t>合成を</a:t>
            </a:r>
            <a:r>
              <a:rPr kumimoji="1" lang="ja-JP" altLang="en-US" dirty="0" smtClean="0"/>
              <a:t>行うことで評価を行います。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7A833B8-FC73-4850-BB91-B16CA7507207}" type="slidenum">
              <a:rPr kumimoji="1" lang="ja-JP" altLang="en-US" smtClean="0"/>
              <a:t>9</a:t>
            </a:fld>
            <a:endParaRPr kumimoji="1" lang="ja-JP" altLang="en-US"/>
          </a:p>
        </p:txBody>
      </p:sp>
    </p:spTree>
    <p:extLst>
      <p:ext uri="{BB962C8B-B14F-4D97-AF65-F5344CB8AC3E}">
        <p14:creationId xmlns:p14="http://schemas.microsoft.com/office/powerpoint/2010/main" val="3576976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9EAD01-E620-437D-A87C-77977D26C758}" type="datetime1">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363978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16F33A0-118C-4239-ACB8-6D1A85D3D5FA}" type="datetime1">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129915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C4BA9E3-0497-41EF-B442-EDAB1176E10F}" type="datetime1">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88005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5861B32-60F7-4680-9AF0-254D4A41333D}" type="datetime1">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279245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70773B2-C394-4711-AD6A-35F4361E23DD}" type="datetime1">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155628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2B2A99D-9F3B-44ED-9AFB-6DAF0B811E20}" type="datetime1">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155474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3B732B7-B378-4DD2-8949-E50634C17ADB}" type="datetime1">
              <a:rPr kumimoji="1" lang="ja-JP" altLang="en-US" smtClean="0"/>
              <a:t>2017/9/11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3401413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B75A136-CF73-4FF8-B9D2-D308D231EA68}" type="datetime1">
              <a:rPr kumimoji="1" lang="ja-JP" altLang="en-US" smtClean="0"/>
              <a:t>2017/9/11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105647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3B9882C-01E2-4362-991B-CCAC9E0B1415}" type="datetime1">
              <a:rPr kumimoji="1" lang="ja-JP" altLang="en-US" smtClean="0"/>
              <a:t>2017/9/11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215392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7E306A4-BAF0-41BB-B7F9-09C4FCD6404C}" type="datetime1">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36995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566A34E-A7E2-47EC-B461-B9CAE1687E35}" type="datetime1">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406301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7ED92A9-DC17-4F4A-AFCC-51342D0289A2}" type="datetime1">
              <a:rPr kumimoji="1" lang="ja-JP" altLang="en-US" smtClean="0"/>
              <a:t>2017/9/11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F6B3F7-7487-44C2-8F6B-86A71D6C3709}" type="slidenum">
              <a:rPr kumimoji="1" lang="ja-JP" altLang="en-US" smtClean="0"/>
              <a:t>‹#›</a:t>
            </a:fld>
            <a:endParaRPr kumimoji="1" lang="ja-JP" altLang="en-US"/>
          </a:p>
        </p:txBody>
      </p:sp>
    </p:spTree>
    <p:extLst>
      <p:ext uri="{BB962C8B-B14F-4D97-AF65-F5344CB8AC3E}">
        <p14:creationId xmlns:p14="http://schemas.microsoft.com/office/powerpoint/2010/main" val="554089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0.wmf"/><Relationship Id="rId12"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11" Type="http://schemas.openxmlformats.org/officeDocument/2006/relationships/image" Target="../media/image9.wmf"/><Relationship Id="rId10" Type="http://schemas.openxmlformats.org/officeDocument/2006/relationships/oleObject" Target="../embeddings/oleObject1.bin"/><Relationship Id="rId9" Type="http://schemas.openxmlformats.org/officeDocument/2006/relationships/image" Target="../media/image30.png"/><Relationship Id="rId14" Type="http://schemas.openxmlformats.org/officeDocument/2006/relationships/image" Target="../media/image50.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9550" y="1055014"/>
            <a:ext cx="8305800" cy="2190988"/>
          </a:xfrm>
        </p:spPr>
        <p:txBody>
          <a:bodyPr>
            <a:noAutofit/>
          </a:bodyPr>
          <a:lstStyle/>
          <a:p>
            <a:r>
              <a:rPr lang="ja-JP" altLang="en-US" sz="3600" b="1" dirty="0">
                <a:latin typeface="メイリオ" panose="020B0604030504040204" pitchFamily="50" charset="-128"/>
                <a:ea typeface="メイリオ" panose="020B0604030504040204" pitchFamily="50" charset="-128"/>
                <a:cs typeface="メイリオ" panose="020B0604030504040204" pitchFamily="50" charset="-128"/>
              </a:rPr>
              <a:t>モンゴメリ法及び並列化を適用した</a:t>
            </a:r>
            <a:r>
              <a:rPr lang="en-US" altLang="ja-JP" sz="3600"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3600"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3600" b="1" dirty="0" smtClean="0">
                <a:latin typeface="メイリオ" panose="020B0604030504040204" pitchFamily="50" charset="-128"/>
                <a:ea typeface="メイリオ" panose="020B0604030504040204" pitchFamily="50" charset="-128"/>
                <a:cs typeface="メイリオ" panose="020B0604030504040204" pitchFamily="50" charset="-128"/>
              </a:rPr>
              <a:t>耐サイドチャネル攻撃</a:t>
            </a:r>
            <a:r>
              <a:rPr lang="en-US" altLang="ja-JP" sz="3600" b="1"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3600" b="1"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3600" b="1"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600" b="1" dirty="0">
                <a:latin typeface="メイリオ" panose="020B0604030504040204" pitchFamily="50" charset="-128"/>
                <a:ea typeface="メイリオ" panose="020B0604030504040204" pitchFamily="50" charset="-128"/>
                <a:cs typeface="メイリオ" panose="020B0604030504040204" pitchFamily="50" charset="-128"/>
              </a:rPr>
              <a:t>復号回路の高位合成</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a:xfrm>
            <a:off x="1387932" y="4412039"/>
            <a:ext cx="5949036" cy="1377881"/>
          </a:xfrm>
        </p:spPr>
        <p:txBody>
          <a:bodyPr>
            <a:noAutofit/>
          </a:bodyPr>
          <a:lstStyle/>
          <a:p>
            <a:r>
              <a:rPr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大窄 直樹 </a:t>
            </a:r>
            <a:r>
              <a:rPr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石浦 菜岐佐 </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関西学院大学 理工学部</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73FD7040-9906-4580-BBF8-25E289282054}"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506982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本研究</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000" dirty="0">
                <a:latin typeface="メイリオ" panose="020B0604030504040204" pitchFamily="50" charset="-128"/>
                <a:ea typeface="メイリオ" panose="020B0604030504040204" pitchFamily="50" charset="-128"/>
                <a:cs typeface="メイリオ" panose="020B0604030504040204" pitchFamily="50" charset="-128"/>
              </a:rPr>
              <a:t>耐サイドチャネル攻撃</a:t>
            </a:r>
            <a:r>
              <a:rPr lang="en-US" altLang="ja-JP" sz="3000" dirty="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000" dirty="0">
                <a:latin typeface="メイリオ" panose="020B0604030504040204" pitchFamily="50" charset="-128"/>
                <a:ea typeface="メイリオ" panose="020B0604030504040204" pitchFamily="50" charset="-128"/>
                <a:cs typeface="メイリオ" panose="020B0604030504040204" pitchFamily="50" charset="-128"/>
              </a:rPr>
              <a:t>復号回路の高速化</a:t>
            </a:r>
            <a:endParaRPr lang="en-US" altLang="ja-JP" sz="3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857250" lvl="1" indent="-514350">
              <a:buFont typeface="+mj-ea"/>
              <a:buAutoNum type="circleNumDbPlain"/>
            </a:pPr>
            <a:r>
              <a:rPr lang="ja-JP" altLang="en-US" sz="3000" dirty="0" smtClean="0">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lang="en-US" altLang="ja-JP" sz="3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857250" lvl="1" indent="-514350">
              <a:buFont typeface="+mj-ea"/>
              <a:buAutoNum type="circleNumDbPlain"/>
            </a:pPr>
            <a:r>
              <a:rPr lang="ja-JP" altLang="en-US" sz="3000" dirty="0" smtClean="0">
                <a:latin typeface="メイリオ" panose="020B0604030504040204" pitchFamily="50" charset="-128"/>
                <a:ea typeface="メイリオ" panose="020B0604030504040204" pitchFamily="50" charset="-128"/>
                <a:cs typeface="メイリオ" panose="020B0604030504040204" pitchFamily="50" charset="-128"/>
              </a:rPr>
              <a:t>冪剰余算の並列化</a:t>
            </a:r>
            <a:endParaRPr lang="en-US" altLang="ja-JP" sz="3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kumimoji="1"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10</a:t>
            </a:fld>
            <a:endParaRPr kumimoji="1" lang="ja-JP" altLang="en-US" sz="2000" dirty="0"/>
          </a:p>
        </p:txBody>
      </p:sp>
    </p:spTree>
    <p:extLst>
      <p:ext uri="{BB962C8B-B14F-4D97-AF65-F5344CB8AC3E}">
        <p14:creationId xmlns:p14="http://schemas.microsoft.com/office/powerpoint/2010/main" val="245762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① モンゴメリ法</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15900" y="1804372"/>
                <a:ext cx="9011297" cy="4351338"/>
              </a:xfrm>
            </p:spPr>
            <p:txBody>
              <a:bodyPr>
                <a:normAutofit/>
              </a:bodyPr>
              <a:lstStyle/>
              <a:p>
                <a:pPr>
                  <a:buFont typeface="Wingdings" panose="05000000000000000000" pitchFamily="2" charset="2"/>
                  <a:buChar char="p"/>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R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の冪乗数</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N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を定数とすることで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除算を行う</a:t>
                </a:r>
                <a:r>
                  <a:rPr lang="ja-JP" altLang="ja-JP" sz="2400" dirty="0">
                    <a:latin typeface="メイリオ" panose="020B0604030504040204" pitchFamily="50" charset="-128"/>
                    <a:ea typeface="メイリオ" panose="020B0604030504040204" pitchFamily="50" charset="-128"/>
                    <a:cs typeface="メイリオ" panose="020B0604030504040204" pitchFamily="50" charset="-128"/>
                  </a:rPr>
                  <a:t>こと</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なく</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乗算</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剰余</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算</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行うことが</a:t>
                </a:r>
                <a:r>
                  <a:rPr lang="ja-JP" altLang="ja-JP" sz="2400" dirty="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𝑐</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𝑎𝑏</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𝑚𝑜𝑑</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𝑁</m:t>
                        </m:r>
                      </m:e>
                      <m:sup/>
                    </m:sSup>
                    <m:r>
                      <a:rPr lang="ja-JP" altLang="en-US" sz="2400" i="1">
                        <a:latin typeface="Cambria Math" panose="02040503050406030204" pitchFamily="18" charset="0"/>
                        <a:ea typeface="メイリオ" panose="020B0604030504040204" pitchFamily="50" charset="-128"/>
                        <a:cs typeface="メイリオ" panose="020B0604030504040204" pitchFamily="50" charset="-128"/>
                      </a:rPr>
                      <m:t>の</m:t>
                    </m:r>
                    <m:r>
                      <a:rPr lang="ja-JP" altLang="en-US" sz="2400" i="1" dirty="0">
                        <a:latin typeface="Cambria Math" panose="02040503050406030204" pitchFamily="18" charset="0"/>
                        <a:ea typeface="メイリオ" panose="020B0604030504040204" pitchFamily="50" charset="-128"/>
                        <a:cs typeface="メイリオ" panose="020B0604030504040204" pitchFamily="50" charset="-128"/>
                      </a:rPr>
                      <m:t>計算</m:t>
                    </m:r>
                  </m:oMath>
                </a14:m>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15900" y="1804372"/>
                <a:ext cx="9011297" cy="4351338"/>
              </a:xfrm>
              <a:blipFill>
                <a:blip r:embed="rId3"/>
                <a:stretch>
                  <a:fillRect l="-879" t="-196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11</a:t>
            </a:fld>
            <a:endParaRPr kumimoji="1" lang="ja-JP" altLang="en-US" sz="2000" dirty="0"/>
          </a:p>
        </p:txBody>
      </p:sp>
      <p:sp>
        <p:nvSpPr>
          <p:cNvPr id="6" name="AutoShape 2" descr="\mbox{MR}(T) = TR^{-1} \bmod 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AutoShape 4" descr="\mbox{MR}(T) = TR^{-1} \bmod N"/>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mc:AlternateContent xmlns:mc="http://schemas.openxmlformats.org/markup-compatibility/2006" xmlns:a14="http://schemas.microsoft.com/office/drawing/2010/main">
        <mc:Choice Requires="a14">
          <p:sp>
            <p:nvSpPr>
              <p:cNvPr id="8" name="正方形/長方形 7"/>
              <p:cNvSpPr/>
              <p:nvPr/>
            </p:nvSpPr>
            <p:spPr>
              <a:xfrm>
                <a:off x="520699" y="2774222"/>
                <a:ext cx="7704661" cy="46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𝑇</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𝑇𝑅</m:t>
                        </m:r>
                      </m:e>
                      <m:sup>
                        <m:r>
                          <a:rPr lang="en-US" altLang="ja-JP" sz="24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2400" i="0">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𝑁</m:t>
                    </m:r>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520699" y="2774222"/>
                <a:ext cx="7704661" cy="462174"/>
              </a:xfrm>
              <a:prstGeom prst="rect">
                <a:avLst/>
              </a:prstGeom>
              <a:blipFill>
                <a:blip r:embed="rId4"/>
                <a:stretch>
                  <a:fillRect l="-79" b="-153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正方形/長方形 8"/>
              <p:cNvSpPr/>
              <p:nvPr/>
            </p:nvSpPr>
            <p:spPr>
              <a:xfrm>
                <a:off x="520700" y="3980041"/>
                <a:ext cx="7704661" cy="217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smtClean="0">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cs typeface="メイリオ" panose="020B0604030504040204" pitchFamily="50" charset="-128"/>
                          </a:rPr>
                        </m:ctrlPr>
                      </m:sSupPr>
                      <m:e>
                        <m:sSub>
                          <m:sSubPr>
                            <m:ctrlPr>
                              <a:rPr lang="pt-BR" altLang="ja-JP" sz="24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𝑅</m:t>
                            </m:r>
                          </m:e>
                          <m:sub>
                            <m:r>
                              <a:rPr lang="en-US" altLang="ja-JP" sz="2400" i="1">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2</m:t>
                        </m:r>
                      </m:sup>
                    </m:sSup>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𝑁</m:t>
                    </m:r>
                  </m:oMath>
                </a14:m>
                <a:r>
                  <a:rPr lang="en-US" altLang="ja-JP" sz="2400" dirty="0" smtClean="0">
                    <a:latin typeface="Cambria Math" panose="02040503050406030204" pitchFamily="18" charset="0"/>
                    <a:ea typeface="メイリオ" panose="020B0604030504040204" pitchFamily="50" charset="-128"/>
                    <a:cs typeface="メイリオ" panose="020B0604030504040204" pitchFamily="50" charset="-128"/>
                  </a:rPr>
                  <a:t>)</a:t>
                </a:r>
                <a:r>
                  <a:rPr lang="ja-JP" altLang="en-US" sz="2400" dirty="0">
                    <a:latin typeface="Cambria Math" panose="02040503050406030204" pitchFamily="18" charset="0"/>
                    <a:ea typeface="メイリオ" panose="020B0604030504040204" pitchFamily="50" charset="-128"/>
                    <a:cs typeface="メイリオ" panose="020B0604030504040204" pitchFamily="50" charset="-128"/>
                  </a:rPr>
                  <a:t> </a:t>
                </a:r>
                <a:r>
                  <a:rPr lang="ja-JP" altLang="en-US" sz="2400" dirty="0" smtClean="0">
                    <a:latin typeface="Cambria Math" panose="02040503050406030204" pitchFamily="18" charset="0"/>
                    <a:ea typeface="メイリオ" panose="020B0604030504040204" pitchFamily="50" charset="-128"/>
                    <a:cs typeface="メイリオ" panose="020B0604030504040204" pitchFamily="50" charset="-128"/>
                  </a:rPr>
                  <a:t>← 定数</a:t>
                </a:r>
                <a:endParaRPr lang="en-US" altLang="ja-JP" sz="2400" dirty="0" smtClean="0">
                  <a:latin typeface="Cambria Math" panose="02040503050406030204" pitchFamily="18" charset="0"/>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𝑎</m:t>
                          </m:r>
                          <m:sSub>
                            <m:sSubPr>
                              <m:ctrlPr>
                                <a:rPr lang="pt-BR" altLang="ja-JP" sz="24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𝑅</m:t>
                              </m:r>
                            </m:e>
                            <m:sub>
                              <m:r>
                                <a:rPr lang="en-US" altLang="ja-JP" sz="2400" i="1">
                                  <a:latin typeface="Cambria Math" panose="02040503050406030204" pitchFamily="18" charset="0"/>
                                  <a:ea typeface="メイリオ" panose="020B0604030504040204" pitchFamily="50" charset="-128"/>
                                  <a:cs typeface="メイリオ" panose="020B0604030504040204" pitchFamily="50" charset="-128"/>
                                </a:rPr>
                                <m:t>2</m:t>
                              </m:r>
                            </m:sub>
                          </m:sSub>
                        </m:e>
                      </m:d>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oMath>
                  </m:oMathPara>
                </a14:m>
                <a:endParaRPr lang="en-US" altLang="ja-JP" sz="2400" dirty="0">
                  <a:latin typeface="Arial Rounded MT Bold" panose="020F0704030504030204" pitchFamily="34" charset="0"/>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𝐵</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𝑏</m:t>
                          </m:r>
                          <m:sSub>
                            <m:sSubPr>
                              <m:ctrlPr>
                                <a:rPr lang="pt-BR" altLang="ja-JP" sz="24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𝑅</m:t>
                              </m:r>
                            </m:e>
                            <m:sub>
                              <m:r>
                                <a:rPr lang="en-US" altLang="ja-JP" sz="2400" i="1">
                                  <a:latin typeface="Cambria Math" panose="02040503050406030204" pitchFamily="18" charset="0"/>
                                  <a:ea typeface="メイリオ" panose="020B0604030504040204" pitchFamily="50" charset="-128"/>
                                  <a:cs typeface="メイリオ" panose="020B0604030504040204" pitchFamily="50" charset="-128"/>
                                </a:rPr>
                                <m:t>2</m:t>
                              </m:r>
                            </m:sub>
                          </m:sSub>
                        </m:e>
                      </m:d>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b="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oMath>
                  </m:oMathPara>
                </a14:m>
                <a:endParaRPr lang="en-US" altLang="ja-JP" sz="2400" dirty="0">
                  <a:latin typeface="Arial Rounded MT Bold" panose="020F0704030504030204" pitchFamily="34" charset="0"/>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𝐶</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𝐴𝐵</m:t>
                          </m:r>
                        </m:e>
                      </m:d>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b="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oMath>
                  </m:oMathPara>
                </a14:m>
                <a:endParaRPr lang="en-US" altLang="ja-JP" sz="2400" dirty="0">
                  <a:latin typeface="Arial Rounded MT Bold" panose="020F0704030504030204" pitchFamily="34" charset="0"/>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𝑐</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𝐶</m:t>
                        </m:r>
                      </m:e>
                    </m:d>
                  </m:oMath>
                </a14:m>
                <a:r>
                  <a:rPr kumimoji="1" lang="ja-JP" altLang="en-US" sz="2400" dirty="0" smtClean="0"/>
                  <a:t> </a:t>
                </a:r>
                <a:endParaRPr kumimoji="1" lang="ja-JP" altLang="en-US" sz="2400" dirty="0"/>
              </a:p>
            </p:txBody>
          </p:sp>
        </mc:Choice>
        <mc:Fallback>
          <p:sp>
            <p:nvSpPr>
              <p:cNvPr id="9" name="正方形/長方形 8"/>
              <p:cNvSpPr>
                <a:spLocks noRot="1" noChangeAspect="1" noMove="1" noResize="1" noEditPoints="1" noAdjustHandles="1" noChangeArrowheads="1" noChangeShapeType="1" noTextEdit="1"/>
              </p:cNvSpPr>
              <p:nvPr/>
            </p:nvSpPr>
            <p:spPr>
              <a:xfrm>
                <a:off x="520700" y="3980041"/>
                <a:ext cx="7704661" cy="2175669"/>
              </a:xfrm>
              <a:prstGeom prst="rect">
                <a:avLst/>
              </a:prstGeom>
              <a:blipFill>
                <a:blip r:embed="rId5"/>
                <a:stretch>
                  <a:fillRect l="-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785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12</a:t>
            </a:fld>
            <a:endParaRPr kumimoji="1" lang="ja-JP" altLang="en-US" sz="20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255009" y="1409278"/>
                <a:ext cx="7524425" cy="7328096"/>
              </a:xfrm>
              <a:prstGeom prst="rect">
                <a:avLst/>
              </a:prstGeom>
              <a:noFill/>
            </p:spPr>
            <p:txBody>
              <a:bodyPr wrap="square" lIns="0" tIns="0" rIns="0" bIns="0" rtlCol="0">
                <a:spAutoFit/>
              </a:bodyPr>
              <a:lstStyle/>
              <a:p>
                <a14:m>
                  <m:oMath xmlns:m="http://schemas.openxmlformats.org/officeDocument/2006/math">
                    <m:r>
                      <m:rPr>
                        <m:sty m:val="p"/>
                      </m:rPr>
                      <a:rPr kumimoji="1" lang="en-US" altLang="ja-JP" sz="2800" b="0" i="0" smtClean="0">
                        <a:latin typeface="Cambria Math" panose="02040503050406030204" pitchFamily="18" charset="0"/>
                      </a:rPr>
                      <m:t>Input</m:t>
                    </m:r>
                    <m: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𝑐</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𝑏</m:t>
                    </m:r>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kumimoji="1" lang="en-US" altLang="ja-JP" sz="2800" b="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b>
                    </m:s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800" b="0" dirty="0" smtClean="0">
                    <a:latin typeface="Cambria Math" panose="02040503050406030204" pitchFamily="18" charset="0"/>
                    <a:ea typeface="メイリオ" panose="020B0604030504040204" pitchFamily="50" charset="-128"/>
                    <a:cs typeface="メイリオ" panose="020B0604030504040204" pitchFamily="50" charset="-128"/>
                  </a:rPr>
                  <a:t>=</a:t>
                </a:r>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e>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800" b="0" dirty="0" smtClean="0">
                    <a:latin typeface="Cambria Math" panose="02040503050406030204" pitchFamily="18" charset="0"/>
                    <a:ea typeface="メイリオ" panose="020B0604030504040204" pitchFamily="50" charset="-128"/>
                    <a:cs typeface="メイリオ" panose="020B0604030504040204" pitchFamily="50" charset="-128"/>
                  </a:rPr>
                  <a:t>mod</a:t>
                </a:r>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p</a:t>
                </a:r>
              </a:p>
              <a:p>
                <a:r>
                  <a:rPr kumimoji="1" lang="en-US" altLang="ja-JP" sz="2800" b="0" dirty="0" smtClean="0">
                    <a:latin typeface="Cambria Math" panose="02040503050406030204" pitchFamily="18" charset="0"/>
                    <a:ea typeface="Cambria Math" panose="02040503050406030204" pitchFamily="18" charset="0"/>
                  </a:rPr>
                  <a:t>Output: </a:t>
                </a:r>
                <a14:m>
                  <m:oMath xmlns:m="http://schemas.openxmlformats.org/officeDocument/2006/math">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𝑐</m:t>
                        </m:r>
                      </m:e>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𝑑</m:t>
                        </m:r>
                      </m:sup>
                    </m:s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2800" b="0" i="0" smtClean="0">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2800" b="0" i="0"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chemeClr val="tx1">
                            <a:lumMod val="95000"/>
                            <a:lumOff val="5000"/>
                          </a:schemeClr>
                        </a:solidFill>
                        <a:latin typeface="Cambria Math" panose="02040503050406030204" pitchFamily="18" charset="0"/>
                        <a:ea typeface="Cambria Math" panose="02040503050406030204" pitchFamily="18" charset="0"/>
                      </a:rPr>
                      <m:t>∙</m:t>
                    </m:r>
                    <m:r>
                      <a:rPr lang="en-US" altLang="ja-JP" sz="28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𝑞</m:t>
                    </m:r>
                  </m:oMath>
                </a14:m>
                <a:endParaRPr lang="en-US" altLang="ja-JP" sz="2800" b="0" dirty="0" smtClean="0">
                  <a:latin typeface="Cambria Math" panose="02040503050406030204" pitchFamily="18" charset="0"/>
                  <a:ea typeface="メイリオ" panose="020B0604030504040204" pitchFamily="50" charset="-128"/>
                  <a:cs typeface="メイリオ" panose="020B0604030504040204" pitchFamily="50" charset="-128"/>
                </a:endParaRPr>
              </a:p>
              <a:p>
                <a:endParaRPr kumimoji="1" lang="en-US" altLang="ja-JP" sz="2800" b="0" i="1" dirty="0" smtClean="0">
                  <a:latin typeface="Cambria Math" panose="02040503050406030204" pitchFamily="18" charset="0"/>
                  <a:ea typeface="Cambria Math" panose="02040503050406030204" pitchFamily="18" charset="0"/>
                </a:endParaRPr>
              </a:p>
              <a:p>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b="0" i="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dirty="0" smtClean="0">
                    <a:latin typeface="Cambria Math" panose="02040503050406030204" pitchFamily="18" charset="0"/>
                    <a:ea typeface="メイリオ" panose="020B0604030504040204" pitchFamily="50" charset="-128"/>
                    <a:cs typeface="メイリオ" panose="020B0604030504040204" pitchFamily="50" charset="-128"/>
                  </a:rPr>
                  <a:t>) </a:t>
                </a:r>
                <a:r>
                  <a:rPr lang="pt-BR" altLang="ja-JP" sz="280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 FSCAME (</a:t>
                </a:r>
                <a14:m>
                  <m:oMath xmlns:m="http://schemas.openxmlformats.org/officeDocument/2006/math">
                    <m:r>
                      <a:rPr lang="en-US" altLang="ja-JP" sz="2800" i="1">
                        <a:solidFill>
                          <a:schemeClr val="tx1"/>
                        </a:solidFill>
                        <a:latin typeface="Cambria Math" panose="02040503050406030204" pitchFamily="18" charset="0"/>
                      </a:rPr>
                      <m:t>𝑐</m:t>
                    </m:r>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𝑏</m:t>
                    </m:r>
                    <m:r>
                      <a:rPr lang="en-US" altLang="ja-JP" sz="2800" i="1">
                        <a:solidFill>
                          <a:schemeClr val="tx1"/>
                        </a:solidFill>
                        <a:latin typeface="Cambria Math" panose="02040503050406030204" pitchFamily="18" charset="0"/>
                      </a:rPr>
                      <m:t>,</m:t>
                    </m:r>
                    <m:sSup>
                      <m:sSupPr>
                        <m:ctrlP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lang="en-US" altLang="ja-JP" sz="2800" i="1" dirty="0" smtClean="0">
                    <a:solidFill>
                      <a:schemeClr val="tx1"/>
                    </a:solidFill>
                    <a:latin typeface="Cambria Math" panose="02040503050406030204" pitchFamily="18" charset="0"/>
                    <a:ea typeface="Cambria Math" panose="02040503050406030204" pitchFamily="18" charset="0"/>
                  </a:rPr>
                  <a:t>, p </a:t>
                </a:r>
                <a:r>
                  <a:rPr lang="pt-BR" altLang="ja-JP" sz="280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a:t>
                </a:r>
                <a:endParaRPr lang="pt-BR" altLang="ja-JP" sz="28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endParaRPr>
              </a:p>
              <a:p>
                <a14:m>
                  <m:oMath xmlns:m="http://schemas.openxmlformats.org/officeDocument/2006/math">
                    <m:sSubSup>
                      <m:sSubSup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 = </a:t>
                </a:r>
                <a:r>
                  <a:rPr lang="pt-BR" altLang="ja-JP" sz="280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FSCAME (</a:t>
                </a:r>
                <a14:m>
                  <m:oMath xmlns:m="http://schemas.openxmlformats.org/officeDocument/2006/math">
                    <m:r>
                      <a:rPr lang="en-US" altLang="ja-JP" sz="2800" i="1">
                        <a:solidFill>
                          <a:schemeClr val="tx1"/>
                        </a:solidFill>
                        <a:latin typeface="Cambria Math" panose="02040503050406030204" pitchFamily="18" charset="0"/>
                      </a:rPr>
                      <m:t>𝑐</m:t>
                    </m:r>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𝑏</m:t>
                    </m:r>
                    <m:r>
                      <a:rPr lang="en-US" altLang="ja-JP" sz="2800" i="1">
                        <a:solidFill>
                          <a:schemeClr val="tx1"/>
                        </a:solidFill>
                        <a:latin typeface="Cambria Math" panose="02040503050406030204" pitchFamily="18" charset="0"/>
                      </a:rPr>
                      <m:t>,</m:t>
                    </m:r>
                    <m:sSup>
                      <m:sSupPr>
                        <m:ctrlP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i="1" dirty="0">
                    <a:solidFill>
                      <a:schemeClr val="tx1"/>
                    </a:solidFill>
                    <a:latin typeface="Cambria Math" panose="02040503050406030204" pitchFamily="18" charset="0"/>
                    <a:ea typeface="Cambria Math" panose="02040503050406030204" pitchFamily="18" charset="0"/>
                  </a:rPr>
                  <a:t>, </a:t>
                </a:r>
                <a:r>
                  <a:rPr lang="en-US" altLang="ja-JP" sz="2800" i="1" dirty="0" smtClean="0">
                    <a:solidFill>
                      <a:schemeClr val="tx1"/>
                    </a:solidFill>
                    <a:latin typeface="Cambria Math" panose="02040503050406030204" pitchFamily="18" charset="0"/>
                    <a:ea typeface="Cambria Math" panose="02040503050406030204" pitchFamily="18" charset="0"/>
                  </a:rPr>
                  <a:t>q </a:t>
                </a:r>
                <a:r>
                  <a:rPr lang="pt-BR" altLang="ja-JP" sz="280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a:t>);</a:t>
                </a:r>
                <a:endParaRPr lang="en-US" altLang="ja-JP" sz="2800" i="1"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8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smtClean="0">
                    <a:latin typeface="Cambria Math" panose="02040503050406030204" pitchFamily="18" charset="0"/>
                    <a:ea typeface="Cambria Math" panose="02040503050406030204" pitchFamily="18" charset="0"/>
                  </a:rPr>
                  <a:t> </a:t>
                </a:r>
                <a:r>
                  <a:rPr lang="en-US" altLang="ja-JP" sz="2800" dirty="0" smtClean="0">
                    <a:latin typeface="Cambria Math" panose="02040503050406030204" pitchFamily="18" charset="0"/>
                    <a:ea typeface="Cambria Math" panose="02040503050406030204" pitchFamily="18" charset="0"/>
                  </a:rPr>
                  <a:t>=</a:t>
                </a:r>
                <a:r>
                  <a:rPr lang="en-US" altLang="ja-JP" sz="2800" i="1" dirty="0" smtClean="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r>
                      <a:rPr lang="en-US" altLang="ja-JP" sz="2800" i="1" smtClean="0">
                        <a:solidFill>
                          <a:srgbClr val="FF0000"/>
                        </a:solidFill>
                        <a:latin typeface="Cambria Math" panose="02040503050406030204" pitchFamily="18" charset="0"/>
                        <a:ea typeface="Cambria Math" panose="02040503050406030204" pitchFamily="18" charset="0"/>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smtClean="0">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smtClean="0">
                    <a:solidFill>
                      <a:srgbClr val="FF0000"/>
                    </a:solidFill>
                    <a:latin typeface="Cambria Math" panose="02040503050406030204" pitchFamily="18" charset="0"/>
                    <a:ea typeface="Cambria Math" panose="02040503050406030204" pitchFamily="18" charset="0"/>
                  </a:rPr>
                  <a:t>mod </a:t>
                </a:r>
                <a:r>
                  <a:rPr lang="en-US" altLang="ja-JP" sz="2800" i="1" dirty="0" smtClean="0">
                    <a:solidFill>
                      <a:srgbClr val="FF0000"/>
                    </a:solidFill>
                    <a:latin typeface="Cambria Math" panose="02040503050406030204" pitchFamily="18" charset="0"/>
                    <a:ea typeface="Cambria Math" panose="02040503050406030204" pitchFamily="18" charset="0"/>
                  </a:rPr>
                  <a:t>p</a:t>
                </a:r>
                <a:r>
                  <a:rPr lang="en-US" altLang="ja-JP" sz="2800" dirty="0" smtClean="0">
                    <a:solidFill>
                      <a:srgbClr val="FF0000"/>
                    </a:solidFill>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800" i="1" dirty="0">
                    <a:latin typeface="Cambria Math" panose="02040503050406030204" pitchFamily="18" charset="0"/>
                    <a:ea typeface="Cambria Math" panose="02040503050406030204" pitchFamily="18" charset="0"/>
                  </a:rPr>
                  <a:t> </a:t>
                </a:r>
                <a:r>
                  <a:rPr lang="en-US" altLang="ja-JP" sz="2800" dirty="0">
                    <a:latin typeface="Cambria Math" panose="02040503050406030204" pitchFamily="18" charset="0"/>
                    <a:ea typeface="Cambria Math" panose="02040503050406030204" pitchFamily="18" charset="0"/>
                  </a:rPr>
                  <a:t>=</a:t>
                </a:r>
                <a:r>
                  <a:rPr lang="en-US" altLang="ja-JP" sz="28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r>
                      <a:rPr lang="en-US" altLang="ja-JP" sz="2800" i="1" smtClean="0">
                        <a:solidFill>
                          <a:srgbClr val="FF0000"/>
                        </a:solidFill>
                        <a:latin typeface="Cambria Math" panose="02040503050406030204" pitchFamily="18" charset="0"/>
                        <a:ea typeface="Cambria Math" panose="02040503050406030204" pitchFamily="18" charset="0"/>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solidFill>
                      <a:srgbClr val="FF0000"/>
                    </a:solidFill>
                    <a:latin typeface="Cambria Math" panose="02040503050406030204" pitchFamily="18" charset="0"/>
                    <a:ea typeface="Cambria Math" panose="02040503050406030204" pitchFamily="18" charset="0"/>
                  </a:rPr>
                  <a:t>mod </a:t>
                </a:r>
                <a:r>
                  <a:rPr lang="en-US" altLang="ja-JP" sz="2800" i="1" dirty="0">
                    <a:solidFill>
                      <a:srgbClr val="FF0000"/>
                    </a:solidFill>
                    <a:latin typeface="Cambria Math" panose="02040503050406030204" pitchFamily="18" charset="0"/>
                    <a:ea typeface="Cambria Math" panose="02040503050406030204" pitchFamily="18" charset="0"/>
                  </a:rPr>
                  <a:t>p</a:t>
                </a:r>
                <a:r>
                  <a:rPr lang="en-US" altLang="ja-JP" sz="2800" dirty="0" smtClean="0">
                    <a:solidFill>
                      <a:srgbClr val="FF0000"/>
                    </a:solidFill>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800" i="1" dirty="0">
                    <a:latin typeface="Cambria Math" panose="02040503050406030204" pitchFamily="18" charset="0"/>
                    <a:ea typeface="Cambria Math" panose="02040503050406030204" pitchFamily="18" charset="0"/>
                  </a:rPr>
                  <a:t> </a:t>
                </a:r>
                <a:r>
                  <a:rPr lang="en-US" altLang="ja-JP" sz="2800" dirty="0">
                    <a:latin typeface="Cambria Math" panose="02040503050406030204" pitchFamily="18" charset="0"/>
                    <a:ea typeface="Cambria Math" panose="02040503050406030204" pitchFamily="18" charset="0"/>
                  </a:rPr>
                  <a:t>=</a:t>
                </a:r>
                <a:r>
                  <a:rPr lang="en-US" altLang="ja-JP" sz="28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r>
                      <a:rPr lang="en-US" altLang="ja-JP" sz="2800" i="1" smtClean="0">
                        <a:solidFill>
                          <a:srgbClr val="FF0000"/>
                        </a:solidFill>
                        <a:latin typeface="Cambria Math" panose="02040503050406030204" pitchFamily="18" charset="0"/>
                        <a:ea typeface="Cambria Math" panose="02040503050406030204" pitchFamily="18" charset="0"/>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solidFill>
                      <a:srgbClr val="FF0000"/>
                    </a:solidFill>
                    <a:latin typeface="Cambria Math" panose="02040503050406030204" pitchFamily="18" charset="0"/>
                    <a:ea typeface="Cambria Math" panose="02040503050406030204" pitchFamily="18" charset="0"/>
                  </a:rPr>
                  <a:t>mod </a:t>
                </a:r>
                <a:r>
                  <a:rPr lang="en-US" altLang="ja-JP" sz="2800" i="1" dirty="0">
                    <a:solidFill>
                      <a:srgbClr val="FF0000"/>
                    </a:solidFill>
                    <a:latin typeface="Cambria Math" panose="02040503050406030204" pitchFamily="18" charset="0"/>
                    <a:ea typeface="Cambria Math" panose="02040503050406030204" pitchFamily="18" charset="0"/>
                  </a:rPr>
                  <a:t>p</a:t>
                </a:r>
                <a:r>
                  <a:rPr lang="en-US" altLang="ja-JP" sz="2800" dirty="0" smtClean="0">
                    <a:solidFill>
                      <a:srgbClr val="FF0000"/>
                    </a:solidFill>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800" i="1" dirty="0">
                    <a:latin typeface="Cambria Math" panose="02040503050406030204" pitchFamily="18" charset="0"/>
                    <a:ea typeface="Cambria Math" panose="02040503050406030204" pitchFamily="18" charset="0"/>
                  </a:rPr>
                  <a:t> </a:t>
                </a:r>
                <a:r>
                  <a:rPr lang="en-US" altLang="ja-JP" sz="2800"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r>
                      <a:rPr lang="en-US" altLang="ja-JP" sz="2800" i="1" smtClean="0">
                        <a:solidFill>
                          <a:srgbClr val="FF0000"/>
                        </a:solidFill>
                        <a:latin typeface="Cambria Math" panose="02040503050406030204" pitchFamily="18" charset="0"/>
                        <a:ea typeface="Cambria Math" panose="02040503050406030204" pitchFamily="18" charset="0"/>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solidFill>
                      <a:srgbClr val="FF0000"/>
                    </a:solidFill>
                    <a:latin typeface="Cambria Math" panose="02040503050406030204" pitchFamily="18" charset="0"/>
                    <a:ea typeface="Cambria Math" panose="02040503050406030204" pitchFamily="18" charset="0"/>
                  </a:rPr>
                  <a:t>mod </a:t>
                </a:r>
                <a:r>
                  <a:rPr lang="en-US" altLang="ja-JP" sz="2800" i="1" dirty="0">
                    <a:solidFill>
                      <a:srgbClr val="FF0000"/>
                    </a:solidFill>
                    <a:latin typeface="Cambria Math" panose="02040503050406030204" pitchFamily="18" charset="0"/>
                    <a:ea typeface="Cambria Math" panose="02040503050406030204" pitchFamily="18" charset="0"/>
                  </a:rPr>
                  <a:t>p</a:t>
                </a:r>
                <a:r>
                  <a:rPr lang="en-US" altLang="ja-JP" sz="2800" dirty="0" smtClean="0">
                    <a:solidFill>
                      <a:srgbClr val="FF0000"/>
                    </a:solidFill>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a:t>
                </a:r>
                <a:endParaRPr lang="en-US" altLang="ja-JP" sz="2800" dirty="0">
                  <a:latin typeface="Cambria Math" panose="02040503050406030204" pitchFamily="18" charset="0"/>
                  <a:ea typeface="Cambria Math" panose="02040503050406030204" pitchFamily="18" charset="0"/>
                </a:endParaRPr>
              </a:p>
              <a:p>
                <a:r>
                  <a:rPr lang="en-US" altLang="ja-JP" sz="2800" dirty="0" smtClean="0">
                    <a:solidFill>
                      <a:schemeClr val="tx1"/>
                    </a:solidFill>
                    <a:latin typeface="Cambria Math" panose="02040503050406030204" pitchFamily="18" charset="0"/>
                    <a:ea typeface="Cambria Math" panose="02040503050406030204" pitchFamily="18" charset="0"/>
                  </a:rPr>
                  <a:t>if (</a:t>
                </a:r>
                <a14:m>
                  <m:oMath xmlns:m="http://schemas.openxmlformats.org/officeDocument/2006/math">
                    <m:sSub>
                      <m:sSubPr>
                        <m:ctrlPr>
                          <a:rPr lang="pt-BR"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b="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800" dirty="0" smtClean="0">
                    <a:solidFill>
                      <a:srgbClr val="FF0000"/>
                    </a:solidFill>
                    <a:latin typeface="Cambria Math" panose="02040503050406030204" pitchFamily="18" charset="0"/>
                    <a:ea typeface="Cambria Math" panose="02040503050406030204" pitchFamily="18" charset="0"/>
                  </a:rPr>
                  <a:t>mod</a:t>
                </a:r>
                <a:r>
                  <a:rPr lang="pt-BR" altLang="ja-JP" sz="2800" i="1" dirty="0" smtClean="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rgbClr val="FF0000"/>
                        </a:solidFill>
                        <a:latin typeface="Cambria Math" panose="02040503050406030204" pitchFamily="18" charset="0"/>
                        <a:ea typeface="Cambria Math" panose="02040503050406030204" pitchFamily="18" charset="0"/>
                      </a:rPr>
                      <m:t>∙</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lang="pt-BR" altLang="ja-JP" sz="2800" i="1" dirty="0" smtClean="0">
                    <a:solidFill>
                      <a:srgbClr val="FF0000"/>
                    </a:solidFill>
                    <a:latin typeface="Cambria Math" panose="02040503050406030204" pitchFamily="18" charset="0"/>
                    <a:ea typeface="Cambria Math" panose="02040503050406030204" pitchFamily="18" charset="0"/>
                  </a:rPr>
                  <a:t> </a:t>
                </a:r>
                <a:r>
                  <a:rPr lang="en-US" altLang="ja-JP" sz="2800" dirty="0" smtClean="0">
                    <a:solidFill>
                      <a:srgbClr val="FF0000"/>
                    </a:solidFill>
                    <a:latin typeface="Cambria Math" panose="02040503050406030204" pitchFamily="18" charset="0"/>
                    <a:ea typeface="Cambria Math" panose="02040503050406030204" pitchFamily="18" charset="0"/>
                  </a:rPr>
                  <a:t> </a:t>
                </a:r>
                <a:r>
                  <a:rPr lang="en-US" altLang="ja-JP" sz="2800" dirty="0" smtClean="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 </m:t>
                    </m:r>
                  </m:oMath>
                </a14:m>
                <a:r>
                  <a:rPr lang="en-US" altLang="ja-JP" sz="2800" dirty="0" smtClean="0">
                    <a:solidFill>
                      <a:schemeClr val="tx1"/>
                    </a:solidFill>
                    <a:latin typeface="Cambria Math" panose="02040503050406030204" pitchFamily="18" charset="0"/>
                    <a:ea typeface="Cambria Math" panose="02040503050406030204" pitchFamily="18" charset="0"/>
                  </a:rPr>
                  <a:t>and </a:t>
                </a:r>
                <a:r>
                  <a:rPr lang="en-US" altLang="ja-JP" sz="2800" i="1" dirty="0" smtClean="0">
                    <a:solidFill>
                      <a:schemeClr val="tx1"/>
                    </a:solidFill>
                    <a:latin typeface="Cambria Math" panose="02040503050406030204" pitchFamily="18" charset="0"/>
                    <a:ea typeface="Cambria Math" panose="02040503050406030204" pitchFamily="18" charset="0"/>
                  </a:rPr>
                  <a:t>p, q </a:t>
                </a:r>
                <a:r>
                  <a:rPr lang="en-US" altLang="ja-JP" sz="2800" dirty="0">
                    <a:solidFill>
                      <a:schemeClr val="tx1"/>
                    </a:solidFill>
                    <a:latin typeface="Cambria Math" panose="02040503050406030204" pitchFamily="18" charset="0"/>
                    <a:ea typeface="Cambria Math" panose="02040503050406030204" pitchFamily="18" charset="0"/>
                  </a:rPr>
                  <a:t>not </a:t>
                </a:r>
                <a:r>
                  <a:rPr lang="en-US" altLang="ja-JP" sz="2800" dirty="0" smtClean="0">
                    <a:solidFill>
                      <a:schemeClr val="tx1"/>
                    </a:solidFill>
                    <a:latin typeface="Cambria Math" panose="02040503050406030204" pitchFamily="18" charset="0"/>
                    <a:ea typeface="Cambria Math" panose="02040503050406030204" pitchFamily="18" charset="0"/>
                  </a:rPr>
                  <a:t>modified)</a:t>
                </a:r>
                <a:endParaRPr lang="en-US" altLang="ja-JP" sz="2800" dirty="0">
                  <a:solidFill>
                    <a:schemeClr val="tx1"/>
                  </a:solidFill>
                  <a:latin typeface="Cambria Math" panose="02040503050406030204" pitchFamily="18" charset="0"/>
                  <a:ea typeface="Cambria Math" panose="02040503050406030204" pitchFamily="18" charset="0"/>
                </a:endParaRPr>
              </a:p>
              <a:p>
                <a:r>
                  <a:rPr lang="en-US" altLang="ja-JP" sz="2800" dirty="0" smtClean="0">
                    <a:latin typeface="Cambria Math" panose="02040503050406030204" pitchFamily="18" charset="0"/>
                    <a:ea typeface="Cambria Math" panose="02040503050406030204" pitchFamily="18" charset="0"/>
                  </a:rPr>
                  <a:t>{return </a:t>
                </a:r>
                <a:r>
                  <a:rPr lang="en-US" altLang="ja-JP" sz="2800" dirty="0" smtClean="0">
                    <a:solidFill>
                      <a:srgbClr val="FF0000"/>
                    </a:solidFill>
                    <a:latin typeface="Cambria Math" panose="02040503050406030204" pitchFamily="18" charset="0"/>
                    <a:ea typeface="Cambria Math" panose="02040503050406030204" pitchFamily="18" charset="0"/>
                  </a:rPr>
                  <a:t>(</a:t>
                </a:r>
                <a14:m>
                  <m:oMath xmlns:m="http://schemas.openxmlformats.org/officeDocument/2006/math">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b="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r>
                          <a:rPr lang="en-US" altLang="ja-JP" sz="28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800" dirty="0">
                    <a:solidFill>
                      <a:srgbClr val="FF0000"/>
                    </a:solidFill>
                    <a:latin typeface="Cambria Math" panose="02040503050406030204" pitchFamily="18" charset="0"/>
                    <a:ea typeface="Cambria Math" panose="02040503050406030204" pitchFamily="18" charset="0"/>
                  </a:rPr>
                  <a:t>mod</a:t>
                </a:r>
                <a:r>
                  <a:rPr lang="pt-BR" altLang="ja-JP" sz="28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rgbClr val="FF0000"/>
                        </a:solidFill>
                        <a:latin typeface="Cambria Math" panose="02040503050406030204" pitchFamily="18" charset="0"/>
                        <a:ea typeface="Cambria Math" panose="02040503050406030204" pitchFamily="18" charset="0"/>
                      </a:rPr>
                      <m:t>∙</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lang="pt-BR" altLang="ja-JP" sz="2800" i="1" dirty="0" smtClean="0">
                    <a:solidFill>
                      <a:srgbClr val="FF0000"/>
                    </a:solidFill>
                    <a:latin typeface="Cambria Math" panose="02040503050406030204" pitchFamily="18" charset="0"/>
                    <a:ea typeface="Cambria Math" panose="02040503050406030204" pitchFamily="18" charset="0"/>
                  </a:rPr>
                  <a:t> </a:t>
                </a:r>
                <a:r>
                  <a:rPr lang="en-US" altLang="ja-JP" sz="2800" dirty="0" smtClean="0">
                    <a:solidFill>
                      <a:srgbClr val="FF0000"/>
                    </a:solidFill>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 } </a:t>
                </a:r>
                <a:r>
                  <a:rPr lang="en-US" altLang="ja-JP" sz="2800" dirty="0">
                    <a:latin typeface="Cambria Math" panose="02040503050406030204" pitchFamily="18" charset="0"/>
                    <a:ea typeface="Cambria Math" panose="02040503050406030204" pitchFamily="18" charset="0"/>
                  </a:rPr>
                  <a:t>else {</a:t>
                </a:r>
                <a:r>
                  <a:rPr lang="en-US" altLang="ja-JP" sz="2800" dirty="0" smtClean="0">
                    <a:latin typeface="Cambria Math" panose="02040503050406030204" pitchFamily="18" charset="0"/>
                    <a:ea typeface="Cambria Math" panose="02040503050406030204" pitchFamily="18" charset="0"/>
                  </a:rPr>
                  <a:t>return </a:t>
                </a:r>
                <a:r>
                  <a:rPr lang="en-US" altLang="ja-JP" sz="2800" dirty="0">
                    <a:latin typeface="Cambria Math" panose="02040503050406030204" pitchFamily="18" charset="0"/>
                    <a:ea typeface="Cambria Math" panose="02040503050406030204" pitchFamily="18" charset="0"/>
                  </a:rPr>
                  <a:t>error; </a:t>
                </a:r>
                <a:r>
                  <a:rPr lang="en-US" altLang="ja-JP" sz="2800" dirty="0" smtClean="0">
                    <a:latin typeface="Cambria Math" panose="02040503050406030204" pitchFamily="18" charset="0"/>
                    <a:ea typeface="Cambria Math" panose="02040503050406030204" pitchFamily="18" charset="0"/>
                  </a:rPr>
                  <a:t>}</a:t>
                </a:r>
                <a:endParaRPr lang="en-US" altLang="ja-JP" sz="2800"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55009" y="1409278"/>
                <a:ext cx="7524425" cy="7328096"/>
              </a:xfrm>
              <a:prstGeom prst="rect">
                <a:avLst/>
              </a:prstGeom>
              <a:blipFill>
                <a:blip r:embed="rId3"/>
                <a:stretch>
                  <a:fillRect l="-2917" t="-1498" r="-486"/>
                </a:stretch>
              </a:blipFill>
            </p:spPr>
            <p:txBody>
              <a:bodyPr/>
              <a:lstStyle/>
              <a:p>
                <a:r>
                  <a:rPr lang="ja-JP" altLang="en-US">
                    <a:noFill/>
                  </a:rPr>
                  <a:t> </a:t>
                </a:r>
              </a:p>
            </p:txBody>
          </p:sp>
        </mc:Fallback>
      </mc:AlternateContent>
      <p:sp>
        <p:nvSpPr>
          <p:cNvPr id="9" name="四角形吹き出し 8"/>
          <p:cNvSpPr/>
          <p:nvPr/>
        </p:nvSpPr>
        <p:spPr>
          <a:xfrm>
            <a:off x="5723790" y="3856545"/>
            <a:ext cx="3250666" cy="483908"/>
          </a:xfrm>
          <a:prstGeom prst="wedgeRectCallout">
            <a:avLst>
              <a:gd name="adj1" fmla="val -55593"/>
              <a:gd name="adj2" fmla="val -23380"/>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タイトル 1"/>
          <p:cNvSpPr>
            <a:spLocks noGrp="1"/>
          </p:cNvSpPr>
          <p:nvPr>
            <p:ph type="title"/>
          </p:nvPr>
        </p:nvSpPr>
        <p:spPr>
          <a:xfrm>
            <a:off x="509666" y="218626"/>
            <a:ext cx="8344869" cy="1325563"/>
          </a:xfrm>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① モンゴメリ法の適用</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74330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606915" y="6492875"/>
            <a:ext cx="2057400" cy="365125"/>
          </a:xfrm>
        </p:spPr>
        <p:txBody>
          <a:bodyPr/>
          <a:lstStyle/>
          <a:p>
            <a:fld id="{8DF6B3F7-7487-44C2-8F6B-86A71D6C3709}" type="slidenum">
              <a:rPr kumimoji="1" lang="ja-JP" altLang="en-US" sz="2000" smtClean="0"/>
              <a:t>13</a:t>
            </a:fld>
            <a:endParaRPr kumimoji="1" lang="ja-JP" altLang="en-US" sz="2000" dirty="0"/>
          </a:p>
        </p:txBody>
      </p:sp>
      <mc:AlternateContent xmlns:mc="http://schemas.openxmlformats.org/markup-compatibility/2006" xmlns:a14="http://schemas.microsoft.com/office/drawing/2010/main">
        <mc:Choice Requires="a14">
          <p:sp>
            <p:nvSpPr>
              <p:cNvPr id="3" name="テキスト ボックス 2"/>
              <p:cNvSpPr txBox="1"/>
              <p:nvPr/>
            </p:nvSpPr>
            <p:spPr>
              <a:xfrm>
                <a:off x="201431" y="745684"/>
                <a:ext cx="4205678" cy="37576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kumimoji="1" lang="en-US" altLang="ja-JP" sz="2000" b="0" i="0" smtClean="0">
                          <a:latin typeface="Cambria Math" panose="02040503050406030204" pitchFamily="18" charset="0"/>
                          <a:ea typeface="Cambria Math" panose="02040503050406030204" pitchFamily="18" charset="0"/>
                        </a:rPr>
                        <m:t>Function</m:t>
                      </m:r>
                      <m:r>
                        <a:rPr kumimoji="1" lang="en-US" altLang="ja-JP" sz="2000" b="0" i="0" smtClean="0">
                          <a:latin typeface="Cambria Math" panose="02040503050406030204" pitchFamily="18" charset="0"/>
                          <a:ea typeface="Cambria Math" panose="02040503050406030204" pitchFamily="18" charset="0"/>
                        </a:rPr>
                        <m:t>:</m:t>
                      </m:r>
                      <m:r>
                        <m:rPr>
                          <m:sty m:val="p"/>
                        </m:rPr>
                        <a:rPr kumimoji="1" lang="en-US" altLang="ja-JP" sz="2000" b="0" i="0" smtClean="0">
                          <a:latin typeface="Cambria Math" panose="02040503050406030204" pitchFamily="18" charset="0"/>
                          <a:ea typeface="Cambria Math" panose="02040503050406030204" pitchFamily="18" charset="0"/>
                        </a:rPr>
                        <m:t>FSCAME</m:t>
                      </m:r>
                    </m:oMath>
                  </m:oMathPara>
                </a14:m>
                <a:endParaRPr kumimoji="1" lang="en-US" altLang="ja-JP" sz="2000" b="0" dirty="0" smtClean="0">
                  <a:latin typeface="Cambria Math" panose="02040503050406030204" pitchFamily="18" charset="0"/>
                  <a:ea typeface="Cambria Math" panose="02040503050406030204" pitchFamily="18" charset="0"/>
                  <a:cs typeface="メイリオ" panose="020B0604030504040204" pitchFamily="50" charset="-128"/>
                </a:endParaRPr>
              </a:p>
              <a:p>
                <a14:m>
                  <m:oMath xmlns:m="http://schemas.openxmlformats.org/officeDocument/2006/math">
                    <m:r>
                      <m:rPr>
                        <m:sty m:val="p"/>
                      </m:rPr>
                      <a:rPr kumimoji="1" lang="en-US" altLang="ja-JP" sz="2000" b="0" i="0" smtClean="0">
                        <a:latin typeface="Cambria Math" panose="02040503050406030204" pitchFamily="18" charset="0"/>
                      </a:rPr>
                      <m:t>Input</m:t>
                    </m:r>
                    <m:r>
                      <a:rPr kumimoji="1" lang="en-US" altLang="ja-JP" sz="2000" b="0" i="0" smtClean="0">
                        <a:latin typeface="Cambria Math" panose="02040503050406030204" pitchFamily="18" charset="0"/>
                      </a:rPr>
                      <m:t>:</m:t>
                    </m:r>
                    <m: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𝑏</m:t>
                    </m:r>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r>
                      <m:rPr>
                        <m:nor/>
                      </m:rPr>
                      <a:rPr lang="da-DK" altLang="ja-JP" sz="2000" i="1">
                        <a:latin typeface="Cambria Math" panose="02040503050406030204" pitchFamily="18" charset="0"/>
                        <a:ea typeface="Cambria Math" panose="02040503050406030204" pitchFamily="18" charset="0"/>
                      </a:rPr>
                      <m:t>d</m:t>
                    </m:r>
                    <m:r>
                      <m:rPr>
                        <m:nor/>
                      </m:rPr>
                      <a:rPr lang="da-DK" altLang="ja-JP" sz="2000" i="1">
                        <a:latin typeface="Cambria Math" panose="02040503050406030204" pitchFamily="18" charset="0"/>
                        <a:ea typeface="Cambria Math" panose="02040503050406030204" pitchFamily="18" charset="0"/>
                      </a:rPr>
                      <m:t> </m:t>
                    </m:r>
                    <m:r>
                      <m:rPr>
                        <m:nor/>
                      </m:rPr>
                      <a:rPr lang="da-DK" altLang="ja-JP" sz="2000">
                        <a:latin typeface="Cambria Math" panose="02040503050406030204" pitchFamily="18" charset="0"/>
                        <a:ea typeface="Cambria Math" panose="02040503050406030204" pitchFamily="18" charset="0"/>
                      </a:rPr>
                      <m:t>=</m:t>
                    </m:r>
                    <m:r>
                      <m:rPr>
                        <m:nor/>
                      </m:rPr>
                      <a:rPr lang="da-DK" altLang="ja-JP" sz="2000" i="1">
                        <a:latin typeface="Cambria Math" panose="02040503050406030204" pitchFamily="18" charset="0"/>
                        <a:ea typeface="Cambria Math" panose="02040503050406030204" pitchFamily="18" charset="0"/>
                      </a:rPr>
                      <m:t> </m:t>
                    </m:r>
                    <m:r>
                      <m:rPr>
                        <m:nor/>
                      </m:rPr>
                      <a:rPr lang="da-DK" altLang="ja-JP" sz="2000">
                        <a:latin typeface="Cambria Math" panose="02040503050406030204" pitchFamily="18" charset="0"/>
                        <a:ea typeface="Cambria Math" panose="02040503050406030204" pitchFamily="18" charset="0"/>
                      </a:rPr>
                      <m:t>(</m:t>
                    </m:r>
                    <m:r>
                      <m:rPr>
                        <m:nor/>
                      </m:rPr>
                      <a:rPr lang="da-DK" altLang="ja-JP" sz="2000" i="1">
                        <a:latin typeface="Cambria Math" panose="02040503050406030204" pitchFamily="18" charset="0"/>
                        <a:ea typeface="Cambria Math" panose="02040503050406030204" pitchFamily="18" charset="0"/>
                      </a:rPr>
                      <m:t>1</m:t>
                    </m:r>
                    <m:r>
                      <m:rPr>
                        <m:nor/>
                      </m:rPr>
                      <a:rPr lang="en-US" altLang="ja-JP" sz="2000" b="0" i="1" smtClean="0">
                        <a:latin typeface="Cambria Math" panose="02040503050406030204" pitchFamily="18" charset="0"/>
                        <a:ea typeface="Cambria Math" panose="02040503050406030204" pitchFamily="18" charset="0"/>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𝑡</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−2</m:t>
                        </m:r>
                      </m:sub>
                    </m:sSub>
                  </m:oMath>
                </a14:m>
                <a:r>
                  <a:rPr kumimoji="1" lang="en-US" altLang="ja-JP" sz="2000" b="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𝑀</m:t>
                    </m:r>
                  </m:oMath>
                </a14:m>
                <a:endPar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endParaRPr>
              </a:p>
              <a:p>
                <a:r>
                  <a:rPr kumimoji="1" lang="en-US" altLang="ja-JP" sz="2000" b="0" dirty="0" smtClean="0">
                    <a:latin typeface="Cambria Math" panose="02040503050406030204" pitchFamily="18" charset="0"/>
                    <a:ea typeface="Cambria Math" panose="02040503050406030204" pitchFamily="18" charset="0"/>
                  </a:rPr>
                  <a:t>Output: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4</m:t>
                        </m:r>
                      </m:sub>
                    </m:sSub>
                  </m:oMath>
                </a14:m>
                <a:r>
                  <a:rPr kumimoji="1" lang="en-US" altLang="ja-JP" sz="2000" b="0" dirty="0" smtClean="0">
                    <a:latin typeface="Cambria Math" panose="02040503050406030204" pitchFamily="18" charset="0"/>
                    <a:ea typeface="Cambria Math" panose="02040503050406030204" pitchFamily="18" charset="0"/>
                  </a:rPr>
                  <a:t>)</a:t>
                </a:r>
                <a:endPar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endParaRPr>
              </a:p>
              <a:p>
                <a:r>
                  <a:rPr lang="en-US" altLang="ja-JP" sz="2000" i="1" dirty="0" smtClean="0">
                    <a:latin typeface="Cambria Math" panose="02040503050406030204" pitchFamily="18" charset="0"/>
                    <a:ea typeface="Cambria Math" panose="02040503050406030204" pitchFamily="18" charset="0"/>
                  </a:rPr>
                  <a:t>R </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0">
                            <a:latin typeface="Cambria Math" panose="02040503050406030204" pitchFamily="18" charset="0"/>
                            <a:ea typeface="メイリオ" panose="020B0604030504040204" pitchFamily="50" charset="-128"/>
                            <a:cs typeface="メイリオ" panose="020B0604030504040204" pitchFamily="50" charset="-128"/>
                          </a:rPr>
                          <m:t>2</m:t>
                        </m:r>
                      </m:e>
                      <m:sub/>
                      <m:sup>
                        <m:r>
                          <m:rPr>
                            <m:sty m:val="p"/>
                          </m:rPr>
                          <a:rPr lang="en-US" altLang="ja-JP" sz="2000" i="0">
                            <a:latin typeface="Cambria Math" panose="02040503050406030204" pitchFamily="18" charset="0"/>
                            <a:ea typeface="メイリオ" panose="020B0604030504040204" pitchFamily="50" charset="-128"/>
                            <a:cs typeface="メイリオ" panose="020B0604030504040204" pitchFamily="50" charset="-128"/>
                          </a:rPr>
                          <m:t>n</m:t>
                        </m:r>
                        <m:r>
                          <a:rPr lang="en-US" altLang="ja-JP" sz="2000" i="0">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r>
                  <a:rPr lang="ja-JP" altLang="en-US" sz="2000" i="1" dirty="0">
                    <a:latin typeface="Cambria Math" panose="02040503050406030204" pitchFamily="18" charset="0"/>
                    <a:ea typeface="メイリオ" panose="020B0604030504040204" pitchFamily="50" charset="-128"/>
                    <a:cs typeface="メイリオ" panose="020B0604030504040204" pitchFamily="50" charset="-128"/>
                  </a:rPr>
                  <a:t>　</a:t>
                </a:r>
                <a:endPar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endParaRPr>
              </a:p>
              <a:p>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T = </a:t>
                </a:r>
                <a14:m>
                  <m:oMath xmlns:m="http://schemas.openxmlformats.org/officeDocument/2006/math">
                    <m:sSubSup>
                      <m:sSubSupPr>
                        <m:ctrlPr>
                          <a:rPr lang="pt-BR" altLang="ja-JP" sz="2000" i="1" smtClean="0">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𝑅</m:t>
                        </m:r>
                      </m:e>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mod</a:t>
                </a:r>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M</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p>
              <a:p>
                <a:endPar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endParaRPr>
              </a:p>
              <a:p>
                <a14:m>
                  <m:oMath xmlns:m="http://schemas.openxmlformats.org/officeDocument/2006/math">
                    <m:sSub>
                      <m:sSubPr>
                        <m:ctrlPr>
                          <a:rPr lang="pt-BR" altLang="ja-JP" sz="20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da-DK" altLang="ja-JP" sz="2000" i="1" dirty="0" smtClean="0">
                    <a:latin typeface="Cambria Math" panose="02040503050406030204" pitchFamily="18" charset="0"/>
                    <a:ea typeface="Cambria Math" panose="02040503050406030204" pitchFamily="18" charset="0"/>
                  </a:rPr>
                  <a:t> </a:t>
                </a:r>
                <a:r>
                  <a:rPr lang="da-DK" altLang="ja-JP" sz="2000" dirty="0" smtClean="0">
                    <a:latin typeface="Cambria Math" panose="02040503050406030204" pitchFamily="18" charset="0"/>
                    <a:ea typeface="Cambria Math" panose="02040503050406030204" pitchFamily="18" charset="0"/>
                  </a:rPr>
                  <a:t>=</a:t>
                </a:r>
                <a:r>
                  <a:rPr lang="da-DK" altLang="ja-JP" sz="2000" i="1" dirty="0" smtClean="0">
                    <a:latin typeface="Cambria Math" panose="02040503050406030204" pitchFamily="18" charset="0"/>
                    <a:ea typeface="Cambria Math" panose="02040503050406030204" pitchFamily="18" charset="0"/>
                  </a:rPr>
                  <a:t> </a:t>
                </a:r>
                <a:r>
                  <a:rPr lang="da-DK" altLang="ja-JP" sz="2000" i="1" dirty="0" smtClean="0">
                    <a:solidFill>
                      <a:srgbClr val="FF0000"/>
                    </a:solidFill>
                    <a:latin typeface="Cambria Math" panose="02040503050406030204" pitchFamily="18" charset="0"/>
                    <a:ea typeface="Cambria Math" panose="02040503050406030204" pitchFamily="18" charset="0"/>
                  </a:rPr>
                  <a:t>b</a:t>
                </a:r>
                <a:r>
                  <a:rPr lang="en-US" altLang="ja-JP" sz="2000" dirty="0" smtClean="0">
                    <a:solidFill>
                      <a:srgbClr val="FF0000"/>
                    </a:solidFill>
                    <a:ea typeface="Cambria Math" panose="02040503050406030204" pitchFamily="18" charset="0"/>
                  </a:rPr>
                  <a:t> </a:t>
                </a:r>
                <a14:m>
                  <m:oMath xmlns:m="http://schemas.openxmlformats.org/officeDocument/2006/math">
                    <m:r>
                      <a:rPr lang="en-US" altLang="ja-JP" sz="2000" i="1">
                        <a:solidFill>
                          <a:srgbClr val="FF0000"/>
                        </a:solidFill>
                        <a:latin typeface="Cambria Math" panose="02040503050406030204" pitchFamily="18" charset="0"/>
                        <a:ea typeface="Cambria Math" panose="02040503050406030204" pitchFamily="18" charset="0"/>
                      </a:rPr>
                      <m:t>∙ </m:t>
                    </m:r>
                  </m:oMath>
                </a14:m>
                <a:r>
                  <a:rPr lang="da-DK" altLang="ja-JP" sz="2000" i="1" dirty="0" smtClean="0">
                    <a:solidFill>
                      <a:srgbClr val="FF0000"/>
                    </a:solidFill>
                    <a:latin typeface="Cambria Math" panose="02040503050406030204" pitchFamily="18" charset="0"/>
                    <a:ea typeface="Cambria Math" panose="02040503050406030204" pitchFamily="18" charset="0"/>
                  </a:rPr>
                  <a:t>R </a:t>
                </a:r>
                <a:r>
                  <a:rPr lang="da-DK" altLang="ja-JP" sz="2000" dirty="0">
                    <a:solidFill>
                      <a:srgbClr val="FF0000"/>
                    </a:solidFill>
                    <a:latin typeface="Cambria Math" panose="02040503050406030204" pitchFamily="18" charset="0"/>
                    <a:ea typeface="Cambria Math" panose="02040503050406030204" pitchFamily="18" charset="0"/>
                  </a:rPr>
                  <a:t>mod </a:t>
                </a:r>
                <a:r>
                  <a:rPr lang="da-DK" altLang="ja-JP" sz="2000" i="1" dirty="0">
                    <a:solidFill>
                      <a:srgbClr val="FF0000"/>
                    </a:solidFill>
                    <a:latin typeface="Cambria Math" panose="02040503050406030204" pitchFamily="18" charset="0"/>
                    <a:ea typeface="Cambria Math" panose="02040503050406030204" pitchFamily="18" charset="0"/>
                  </a:rPr>
                  <a:t>M</a:t>
                </a:r>
                <a:r>
                  <a:rPr lang="da-DK" altLang="ja-JP" sz="2000" dirty="0" smtClean="0">
                    <a:latin typeface="Cambria Math" panose="02040503050406030204" pitchFamily="18" charset="0"/>
                    <a:ea typeface="Cambria Math" panose="02040503050406030204" pitchFamily="18" charset="0"/>
                  </a:rPr>
                  <a:t>;</a:t>
                </a:r>
                <a:r>
                  <a:rPr lang="ja-JP" altLang="en-US" sz="2000" i="1" dirty="0" smtClean="0">
                    <a:latin typeface="Cambria Math" panose="02040503050406030204" pitchFamily="18" charset="0"/>
                    <a:ea typeface="Cambria Math" panose="02040503050406030204" pitchFamily="18" charset="0"/>
                  </a:rPr>
                  <a:t>　</a:t>
                </a:r>
                <a:endParaRPr lang="en-US" altLang="ja-JP" sz="2000" i="1" dirty="0" smtClean="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a:t>
                </a:r>
                <a:r>
                  <a:rPr lang="en-US" altLang="ja-JP" sz="2000" i="1" dirty="0" smtClean="0">
                    <a:latin typeface="Cambria Math" panose="02040503050406030204" pitchFamily="18" charset="0"/>
                    <a:ea typeface="Cambria Math" panose="02040503050406030204" pitchFamily="18" charset="0"/>
                  </a:rPr>
                  <a:t> </a:t>
                </a:r>
                <a14:m>
                  <m:oMath xmlns:m="http://schemas.openxmlformats.org/officeDocument/2006/math">
                    <m:sSup>
                      <m:sSupPr>
                        <m:ctrlPr>
                          <a:rPr lang="en-US"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i="1" dirty="0" smtClean="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i="1">
                        <a:solidFill>
                          <a:srgbClr val="FF0000"/>
                        </a:solidFill>
                        <a:latin typeface="Cambria Math" panose="02040503050406030204" pitchFamily="18" charset="0"/>
                        <a:ea typeface="Cambria Math" panose="02040503050406030204" pitchFamily="18" charset="0"/>
                      </a:rPr>
                      <m:t>∙ </m:t>
                    </m:r>
                  </m:oMath>
                </a14:m>
                <a:r>
                  <a:rPr lang="en-US" altLang="ja-JP" sz="2000" i="1" dirty="0" smtClean="0">
                    <a:solidFill>
                      <a:srgbClr val="FF0000"/>
                    </a:solidFill>
                    <a:latin typeface="Cambria Math" panose="02040503050406030204" pitchFamily="18" charset="0"/>
                    <a:ea typeface="Cambria Math" panose="02040503050406030204" pitchFamily="18" charset="0"/>
                  </a:rPr>
                  <a:t>R </a:t>
                </a:r>
                <a:r>
                  <a:rPr lang="en-US" altLang="ja-JP" sz="2000" dirty="0">
                    <a:solidFill>
                      <a:srgbClr val="FF0000"/>
                    </a:solidFill>
                    <a:latin typeface="Cambria Math" panose="02040503050406030204" pitchFamily="18" charset="0"/>
                    <a:ea typeface="Cambria Math" panose="02040503050406030204" pitchFamily="18" charset="0"/>
                  </a:rPr>
                  <a:t>mod</a:t>
                </a:r>
                <a:r>
                  <a:rPr lang="en-US" altLang="ja-JP" sz="2000" i="1" dirty="0">
                    <a:solidFill>
                      <a:srgbClr val="FF0000"/>
                    </a:solidFill>
                    <a:latin typeface="Cambria Math" panose="02040503050406030204" pitchFamily="18" charset="0"/>
                    <a:ea typeface="Cambria Math" panose="02040503050406030204" pitchFamily="18" charset="0"/>
                  </a:rPr>
                  <a:t> M</a:t>
                </a:r>
                <a:r>
                  <a:rPr lang="en-US" altLang="ja-JP" sz="2000" dirty="0">
                    <a:latin typeface="Cambria Math" panose="02040503050406030204" pitchFamily="18" charset="0"/>
                    <a:ea typeface="Cambria Math" panose="02040503050406030204" pitchFamily="18" charset="0"/>
                  </a:rPr>
                  <a:t>;</a:t>
                </a:r>
                <a:r>
                  <a:rPr lang="en-US" altLang="ja-JP" sz="2000" dirty="0">
                    <a:ea typeface="メイリオ" panose="020B0604030504040204" pitchFamily="50" charset="-128"/>
                    <a:cs typeface="メイリオ" panose="020B0604030504040204" pitchFamily="50" charset="-128"/>
                  </a:rPr>
                  <a:t> </a:t>
                </a:r>
                <a:endParaRPr lang="en-US" altLang="ja-JP" sz="2000" dirty="0" smtClean="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dirty="0" smtClean="0">
                    <a:latin typeface="Cambria Math" panose="02040503050406030204" pitchFamily="18" charset="0"/>
                    <a:ea typeface="Cambria Math" panose="02040503050406030204" pitchFamily="18" charset="0"/>
                  </a:rPr>
                  <a:t>;</a:t>
                </a:r>
                <a:r>
                  <a:rPr lang="pt-BR" altLang="ja-JP" sz="2000" dirty="0">
                    <a:ea typeface="メイリオ" panose="020B0604030504040204" pitchFamily="50" charset="-128"/>
                    <a:cs typeface="メイリオ" panose="020B0604030504040204" pitchFamily="50" charset="-128"/>
                  </a:rPr>
                  <a:t> </a:t>
                </a:r>
                <a:endParaRPr lang="en-US" altLang="ja-JP"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𝑇</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r>
                  <a:rPr lang="en-US" altLang="ja-JP" sz="2000" i="1" dirty="0" smtClean="0">
                    <a:solidFill>
                      <a:srgbClr val="FF0000"/>
                    </a:solidFill>
                    <a:latin typeface="Cambria Math" panose="02040503050406030204" pitchFamily="18" charset="0"/>
                    <a:ea typeface="Cambria Math" panose="02040503050406030204" pitchFamily="18" charset="0"/>
                  </a:rPr>
                  <a:t>T </a:t>
                </a:r>
                <a14:m>
                  <m:oMath xmlns:m="http://schemas.openxmlformats.org/officeDocument/2006/math">
                    <m:r>
                      <a:rPr lang="en-US" altLang="ja-JP" sz="2000" i="1">
                        <a:solidFill>
                          <a:srgbClr val="FF0000"/>
                        </a:solidFill>
                        <a:latin typeface="Cambria Math" panose="02040503050406030204" pitchFamily="18" charset="0"/>
                        <a:ea typeface="Cambria Math" panose="02040503050406030204" pitchFamily="18" charset="0"/>
                      </a:rPr>
                      <m:t>∙ </m:t>
                    </m:r>
                  </m:oMath>
                </a14:m>
                <a:r>
                  <a:rPr lang="en-US" altLang="ja-JP" sz="2000" i="1" dirty="0" smtClean="0">
                    <a:solidFill>
                      <a:srgbClr val="FF0000"/>
                    </a:solidFill>
                    <a:latin typeface="Cambria Math" panose="02040503050406030204" pitchFamily="18" charset="0"/>
                    <a:ea typeface="Cambria Math" panose="02040503050406030204" pitchFamily="18" charset="0"/>
                  </a:rPr>
                  <a:t>c </a:t>
                </a:r>
                <a14:m>
                  <m:oMath xmlns:m="http://schemas.openxmlformats.org/officeDocument/2006/math">
                    <m:r>
                      <a:rPr lang="en-US" altLang="ja-JP" sz="200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a:t>
                </a:r>
                <a:r>
                  <a:rPr lang="en-US" altLang="ja-JP" sz="2000" i="1" dirty="0">
                    <a:solidFill>
                      <a:srgbClr val="FF0000"/>
                    </a:solidFill>
                    <a:latin typeface="Cambria Math" panose="02040503050406030204" pitchFamily="18" charset="0"/>
                    <a:ea typeface="Cambria Math" panose="02040503050406030204" pitchFamily="18" charset="0"/>
                  </a:rPr>
                  <a:t> M</a:t>
                </a:r>
                <a:r>
                  <a:rPr lang="en-US" altLang="ja-JP" sz="2000" dirty="0" smtClean="0">
                    <a:latin typeface="Cambria Math" panose="02040503050406030204" pitchFamily="18" charset="0"/>
                    <a:ea typeface="Cambria Math" panose="02040503050406030204" pitchFamily="18" charset="0"/>
                  </a:rPr>
                  <a:t>;</a:t>
                </a:r>
                <a:endParaRPr lang="en-US" altLang="ja-JP"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a:t>
                </a:r>
                <a:r>
                  <a:rPr lang="en-US" altLang="ja-JP" sz="200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i="1" dirty="0" smtClean="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i="1" smtClean="0">
                        <a:solidFill>
                          <a:srgbClr val="FF0000"/>
                        </a:solidFill>
                        <a:latin typeface="Cambria Math" panose="02040503050406030204" pitchFamily="18" charset="0"/>
                        <a:ea typeface="Cambria Math" panose="02040503050406030204" pitchFamily="18" charset="0"/>
                      </a:rPr>
                      <m:t>∙</m:t>
                    </m:r>
                    <m:sSub>
                      <m:sSubPr>
                        <m:ctrlPr>
                          <a:rPr lang="pt-BR"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𝑇</m:t>
                        </m:r>
                      </m:e>
                      <m:sub>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sub>
                    </m:sSub>
                    <m:r>
                      <a:rPr lang="en-US" altLang="ja-JP" sz="200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3</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dirty="0" smtClean="0">
                    <a:latin typeface="Cambria Math" panose="02040503050406030204" pitchFamily="18" charset="0"/>
                    <a:ea typeface="Cambria Math" panose="02040503050406030204" pitchFamily="18" charset="0"/>
                  </a:rPr>
                  <a:t>;</a:t>
                </a:r>
                <a:endParaRPr lang="en-US" altLang="ja-JP" sz="2000" dirty="0">
                  <a:latin typeface="Cambria Math" panose="02040503050406030204" pitchFamily="18" charset="0"/>
                  <a:ea typeface="Cambria Math" panose="02040503050406030204" pitchFamily="18" charset="0"/>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201431" y="745684"/>
                <a:ext cx="4205678" cy="3757632"/>
              </a:xfrm>
              <a:prstGeom prst="rect">
                <a:avLst/>
              </a:prstGeom>
              <a:blipFill>
                <a:blip r:embed="rId3"/>
                <a:stretch>
                  <a:fillRect l="-3623" b="-30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p:cNvSpPr txBox="1"/>
              <p:nvPr/>
            </p:nvSpPr>
            <p:spPr>
              <a:xfrm>
                <a:off x="4407109" y="884149"/>
                <a:ext cx="4257206" cy="8442889"/>
              </a:xfrm>
              <a:prstGeom prst="rect">
                <a:avLst/>
              </a:prstGeom>
              <a:noFill/>
            </p:spPr>
            <p:txBody>
              <a:bodyPr wrap="square" rtlCol="0">
                <a:spAutoFit/>
              </a:bodyPr>
              <a:lstStyle/>
              <a:p>
                <a:r>
                  <a:rPr lang="en-US" altLang="ja-JP" sz="2000" dirty="0" smtClean="0">
                    <a:latin typeface="Cambria Math" panose="02040503050406030204" pitchFamily="18" charset="0"/>
                    <a:ea typeface="Cambria Math" panose="02040503050406030204" pitchFamily="18" charset="0"/>
                  </a:rPr>
                  <a:t>for </a:t>
                </a:r>
                <a:r>
                  <a:rPr lang="en-US" altLang="ja-JP" sz="2000" dirty="0">
                    <a:latin typeface="Cambria Math" panose="02040503050406030204" pitchFamily="18" charset="0"/>
                    <a:ea typeface="Cambria Math" panose="02040503050406030204" pitchFamily="18" charset="0"/>
                  </a:rPr>
                  <a:t>(</a:t>
                </a:r>
                <a:r>
                  <a:rPr lang="en-US" altLang="ja-JP" sz="2000" i="1" dirty="0" err="1">
                    <a:latin typeface="Cambria Math" panose="02040503050406030204" pitchFamily="18" charset="0"/>
                    <a:ea typeface="Cambria Math" panose="02040503050406030204" pitchFamily="18" charset="0"/>
                  </a:rPr>
                  <a:t>i</a:t>
                </a:r>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0</a:t>
                </a:r>
                <a:r>
                  <a:rPr lang="en-US" altLang="ja-JP" sz="2000" i="1" dirty="0">
                    <a:latin typeface="Cambria Math" panose="02040503050406030204" pitchFamily="18" charset="0"/>
                    <a:ea typeface="Cambria Math" panose="02040503050406030204" pitchFamily="18" charset="0"/>
                  </a:rPr>
                  <a:t> to t </a:t>
                </a:r>
                <a:r>
                  <a:rPr lang="en-US" altLang="ja-JP" sz="2000" i="1" dirty="0" smtClean="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1</a:t>
                </a:r>
                <a:r>
                  <a:rPr lang="en-US" altLang="ja-JP" sz="2000" dirty="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a:t>
                </a:r>
              </a:p>
              <a:p>
                <a:r>
                  <a:rPr lang="ja-JP" altLang="en-US" sz="2000" dirty="0">
                    <a:latin typeface="Cambria Math" panose="02040503050406030204" pitchFamily="18" charset="0"/>
                    <a:ea typeface="Cambria Math" panose="02040503050406030204" pitchFamily="18" charset="0"/>
                  </a:rPr>
                  <a:t> </a:t>
                </a:r>
                <a:r>
                  <a:rPr lang="ja-JP" altLang="en-US" sz="2000" dirty="0" smtClean="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𝑖</m:t>
                        </m:r>
                      </m:sub>
                    </m:sSub>
                  </m:oMath>
                </a14:m>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1) </a:t>
                </a:r>
                <a:r>
                  <a:rPr lang="en-US" altLang="ja-JP" sz="20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b>
                      <m:sSubPr>
                        <m:ctrlPr>
                          <a:rPr lang="pt-BR"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FF0000"/>
                    </a:solidFill>
                    <a:latin typeface="Cambria Math" panose="02040503050406030204" pitchFamily="18" charset="0"/>
                    <a:ea typeface="Cambria Math" panose="02040503050406030204" pitchFamily="18" charset="0"/>
                  </a:rPr>
                  <a:t>mod</a:t>
                </a:r>
                <a:r>
                  <a:rPr lang="pt-BR" altLang="ja-JP" sz="2000" i="1" dirty="0">
                    <a:solidFill>
                      <a:srgbClr val="FF0000"/>
                    </a:solidFill>
                    <a:latin typeface="Cambria Math" panose="02040503050406030204" pitchFamily="18" charset="0"/>
                    <a:ea typeface="Cambria Math" panose="02040503050406030204" pitchFamily="18" charset="0"/>
                  </a:rPr>
                  <a:t> 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latin typeface="Cambria Math" panose="02040503050406030204" pitchFamily="18" charset="0"/>
                    <a:ea typeface="Cambria Math" panose="02040503050406030204" pitchFamily="18" charset="0"/>
                  </a:rPr>
                  <a:t>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b>
                      <m:sSubPr>
                        <m:ctrlPr>
                          <a:rPr lang="pt-BR"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3</m:t>
                        </m:r>
                      </m:sub>
                    </m:sSub>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a:t>
                </a:r>
                <a:r>
                  <a:rPr lang="en-US" altLang="ja-JP" sz="2000" i="1" dirty="0">
                    <a:solidFill>
                      <a:srgbClr val="FF0000"/>
                    </a:solidFill>
                    <a:latin typeface="Cambria Math" panose="02040503050406030204" pitchFamily="18" charset="0"/>
                    <a:ea typeface="Cambria Math" panose="02040503050406030204" pitchFamily="18" charset="0"/>
                  </a:rPr>
                  <a:t> M</a:t>
                </a:r>
                <a:r>
                  <a:rPr lang="en-US" altLang="ja-JP" sz="2000" dirty="0">
                    <a:latin typeface="Cambria Math" panose="02040503050406030204" pitchFamily="18" charset="0"/>
                    <a:ea typeface="Cambria Math" panose="02040503050406030204" pitchFamily="18" charset="0"/>
                  </a:rPr>
                  <a:t>;</a:t>
                </a:r>
              </a:p>
              <a:p>
                <a:r>
                  <a:rPr lang="en-US" altLang="ja-JP" sz="2000" dirty="0" smtClean="0"/>
                  <a:t>  }</a:t>
                </a:r>
                <a:r>
                  <a:rPr lang="en-US" altLang="ja-JP" sz="2000" i="1" dirty="0" smtClean="0"/>
                  <a:t> </a:t>
                </a:r>
                <a:r>
                  <a:rPr lang="en-US" altLang="ja-JP" sz="2000" dirty="0"/>
                  <a:t>else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dirty="0">
                    <a:latin typeface="Cambria Math" panose="02040503050406030204" pitchFamily="18" charset="0"/>
                    <a:ea typeface="Cambria Math" panose="02040503050406030204" pitchFamily="18" charset="0"/>
                  </a:rPr>
                  <a:t> =</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b>
                      <m:sSubPr>
                        <m:ctrlPr>
                          <a:rPr lang="pt-BR"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FF0000"/>
                    </a:solidFill>
                    <a:latin typeface="Cambria Math" panose="02040503050406030204" pitchFamily="18" charset="0"/>
                    <a:ea typeface="Cambria Math" panose="02040503050406030204" pitchFamily="18" charset="0"/>
                  </a:rPr>
                  <a:t>mod</a:t>
                </a:r>
                <a:r>
                  <a:rPr lang="pt-BR" altLang="ja-JP" sz="2000" i="1" dirty="0">
                    <a:solidFill>
                      <a:srgbClr val="FF0000"/>
                    </a:solidFill>
                    <a:latin typeface="Cambria Math" panose="02040503050406030204" pitchFamily="18" charset="0"/>
                    <a:ea typeface="Cambria Math" panose="02040503050406030204" pitchFamily="18" charset="0"/>
                  </a:rPr>
                  <a:t> 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pt-BR" altLang="ja-JP" sz="2000" i="1" dirty="0">
                    <a:latin typeface="Cambria Math" panose="02040503050406030204" pitchFamily="18" charset="0"/>
                    <a:ea typeface="Cambria Math" panose="02040503050406030204" pitchFamily="18" charset="0"/>
                  </a:rPr>
                  <a:t>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pt-BR"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b>
                      <m:sSubPr>
                        <m:ctrlPr>
                          <a:rPr lang="pt-BR"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3</m:t>
                        </m:r>
                      </m:sub>
                    </m:sSub>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r>
                  <a:rPr lang="en-US" altLang="ja-JP" sz="2000" dirty="0" smtClean="0">
                    <a:latin typeface="Cambria Math" panose="02040503050406030204" pitchFamily="18" charset="0"/>
                    <a:ea typeface="Cambria Math" panose="02040503050406030204" pitchFamily="18" charset="0"/>
                  </a:rPr>
                  <a:t>  }</a:t>
                </a:r>
                <a:endParaRPr lang="en-US" altLang="ja-JP"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a:solidFill>
                      <a:srgbClr val="FF0000"/>
                    </a:solidFill>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3</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3</m:t>
                        </m:r>
                      </m:sub>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a:solidFill>
                      <a:srgbClr val="FF0000"/>
                    </a:solidFill>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a:t>
                </a:r>
                <a:r>
                  <a:rPr lang="en-US" altLang="ja-JP" sz="2000" i="1" dirty="0">
                    <a:solidFill>
                      <a:srgbClr val="FF0000"/>
                    </a:solidFill>
                    <a:latin typeface="Cambria Math" panose="02040503050406030204" pitchFamily="18" charset="0"/>
                    <a:ea typeface="Cambria Math" panose="02040503050406030204" pitchFamily="18" charset="0"/>
                  </a:rPr>
                  <a:t> M</a:t>
                </a:r>
                <a:r>
                  <a:rPr lang="en-US" altLang="ja-JP" sz="2000" dirty="0">
                    <a:latin typeface="Cambria Math" panose="02040503050406030204" pitchFamily="18" charset="0"/>
                    <a:ea typeface="Cambria Math" panose="02040503050406030204" pitchFamily="18" charset="0"/>
                  </a:rPr>
                  <a:t>;</a:t>
                </a:r>
              </a:p>
              <a:p>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FF0000"/>
                    </a:solidFill>
                    <a:latin typeface="Cambria Math" panose="02040503050406030204" pitchFamily="18" charset="0"/>
                    <a:ea typeface="Cambria Math" panose="02040503050406030204" pitchFamily="18" charset="0"/>
                  </a:rPr>
                  <a:t>mod</a:t>
                </a:r>
                <a:r>
                  <a:rPr lang="pt-BR" altLang="ja-JP" sz="2000" i="1" dirty="0">
                    <a:solidFill>
                      <a:srgbClr val="FF0000"/>
                    </a:solidFill>
                    <a:latin typeface="Cambria Math" panose="02040503050406030204" pitchFamily="18" charset="0"/>
                    <a:ea typeface="Cambria Math" panose="02040503050406030204" pitchFamily="18" charset="0"/>
                  </a:rPr>
                  <a:t> 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pt-BR" altLang="ja-JP" sz="2000" i="1" dirty="0">
                    <a:latin typeface="Cambria Math" panose="02040503050406030204" pitchFamily="18" charset="0"/>
                    <a:ea typeface="Cambria Math" panose="02040503050406030204" pitchFamily="18" charset="0"/>
                  </a:rPr>
                  <a:t>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pt-BR"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 </m:t>
                    </m:r>
                  </m:oMath>
                </a14:m>
                <a:r>
                  <a:rPr lang="pt-BR" altLang="ja-JP" sz="2000" i="1" dirty="0">
                    <a:solidFill>
                      <a:srgbClr val="FF0000"/>
                    </a:solidFill>
                    <a:latin typeface="Cambria Math" panose="02040503050406030204" pitchFamily="18" charset="0"/>
                    <a:ea typeface="Cambria Math" panose="02040503050406030204" pitchFamily="18" charset="0"/>
                  </a:rPr>
                  <a:t>c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 </m:t>
                    </m:r>
                  </m:oMath>
                </a14:m>
                <a:r>
                  <a:rPr lang="en-US" altLang="ja-JP" sz="2000" dirty="0">
                    <a:solidFill>
                      <a:srgbClr val="FF0000"/>
                    </a:solidFill>
                    <a:latin typeface="Cambria Math" panose="02040503050406030204" pitchFamily="18" charset="0"/>
                    <a:ea typeface="Cambria Math" panose="02040503050406030204" pitchFamily="18" charset="0"/>
                  </a:rPr>
                  <a:t>1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FF0000"/>
                    </a:solidFill>
                    <a:latin typeface="Cambria Math" panose="02040503050406030204" pitchFamily="18" charset="0"/>
                    <a:ea typeface="Cambria Math" panose="02040503050406030204" pitchFamily="18" charset="0"/>
                  </a:rPr>
                  <a:t>mod </a:t>
                </a:r>
                <a:r>
                  <a:rPr lang="pt-BR" altLang="ja-JP" sz="2000" i="1" dirty="0">
                    <a:solidFill>
                      <a:srgbClr val="FF0000"/>
                    </a:solidFill>
                    <a:latin typeface="Cambria Math" panose="02040503050406030204" pitchFamily="18" charset="0"/>
                    <a:ea typeface="Cambria Math" panose="02040503050406030204" pitchFamily="18" charset="0"/>
                  </a:rPr>
                  <a:t>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latin typeface="Cambria Math" panose="02040503050406030204" pitchFamily="18" charset="0"/>
                    <a:ea typeface="Cambria Math" panose="02040503050406030204" pitchFamily="18" charset="0"/>
                  </a:rPr>
                  <a:t>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 </m:t>
                    </m:r>
                  </m:oMath>
                </a14:m>
                <a:r>
                  <a:rPr lang="pt-BR" altLang="ja-JP" sz="2000" i="1" dirty="0">
                    <a:solidFill>
                      <a:srgbClr val="FF0000"/>
                    </a:solidFill>
                    <a:latin typeface="Cambria Math" panose="02040503050406030204" pitchFamily="18" charset="0"/>
                    <a:ea typeface="Cambria Math" panose="02040503050406030204" pitchFamily="18" charset="0"/>
                  </a:rPr>
                  <a:t>b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r>
                  <a:rPr lang="en-US" altLang="ja-JP" sz="2000" dirty="0">
                    <a:latin typeface="Cambria Math" panose="02040503050406030204" pitchFamily="18" charset="0"/>
                    <a:ea typeface="Cambria Math" panose="02040503050406030204" pitchFamily="18" charset="0"/>
                  </a:rPr>
                  <a:t>if (</a:t>
                </a:r>
                <a:r>
                  <a:rPr lang="en-US" altLang="ja-JP" sz="2000" i="1" dirty="0" err="1">
                    <a:latin typeface="Cambria Math" panose="02040503050406030204" pitchFamily="18" charset="0"/>
                    <a:ea typeface="Cambria Math" panose="02040503050406030204" pitchFamily="18" charset="0"/>
                  </a:rPr>
                  <a:t>i</a:t>
                </a:r>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and </a:t>
                </a:r>
                <a:r>
                  <a:rPr lang="en-US" altLang="ja-JP" sz="2000" i="1" dirty="0">
                    <a:latin typeface="Cambria Math" panose="02040503050406030204" pitchFamily="18" charset="0"/>
                    <a:ea typeface="Cambria Math" panose="02040503050406030204" pitchFamily="18" charset="0"/>
                  </a:rPr>
                  <a:t>d</a:t>
                </a:r>
                <a:r>
                  <a:rPr lang="en-US" altLang="ja-JP" sz="2000" dirty="0">
                    <a:latin typeface="Cambria Math" panose="02040503050406030204" pitchFamily="18" charset="0"/>
                    <a:ea typeface="Cambria Math" panose="02040503050406030204" pitchFamily="18" charset="0"/>
                  </a:rPr>
                  <a:t> are not modified and</a:t>
                </a:r>
                <a14:m>
                  <m:oMath xmlns:m="http://schemas.openxmlformats.org/officeDocument/2006/math">
                    <m:r>
                      <a:rPr lang="en-US" altLang="ja-JP" sz="2000" b="0">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i="1" dirty="0">
                    <a:solidFill>
                      <a:srgbClr val="FF0000"/>
                    </a:solidFill>
                    <a:latin typeface="Cambria Math" panose="02040503050406030204" pitchFamily="18" charset="0"/>
                    <a:ea typeface="Cambria Math" panose="02040503050406030204" pitchFamily="18" charset="0"/>
                  </a:rPr>
                  <a:t>mod M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FF0000"/>
                        </a:solidFill>
                        <a:latin typeface="Cambria Math" panose="02040503050406030204" pitchFamily="18" charset="0"/>
                        <a:ea typeface="Cambria Math" panose="02040503050406030204" pitchFamily="18" charset="0"/>
                      </a:rPr>
                      <m:t>∙ </m:t>
                    </m:r>
                  </m:oMath>
                </a14:m>
                <a:r>
                  <a:rPr lang="pt-BR" altLang="ja-JP" sz="2000" dirty="0">
                    <a:solidFill>
                      <a:srgbClr val="FF0000"/>
                    </a:solidFill>
                    <a:latin typeface="Cambria Math" panose="02040503050406030204" pitchFamily="18" charset="0"/>
                    <a:ea typeface="Cambria Math" panose="02040503050406030204" pitchFamily="18" charset="0"/>
                  </a:rPr>
                  <a:t>1</a:t>
                </a:r>
                <a:r>
                  <a:rPr lang="pt-BR" altLang="ja-JP" sz="20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FF0000"/>
                        </a:solidFill>
                        <a:latin typeface="Cambria Math" panose="02040503050406030204" pitchFamily="18" charset="0"/>
                        <a:ea typeface="Cambria Math" panose="02040503050406030204" pitchFamily="18" charset="0"/>
                      </a:rPr>
                      <m:t>∙</m:t>
                    </m:r>
                    <m:sSup>
                      <m:sSupPr>
                        <m:ctrlPr>
                          <a:rPr lang="en-US" altLang="ja-JP" sz="20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FF0000"/>
                    </a:solidFill>
                    <a:latin typeface="Cambria Math" panose="02040503050406030204" pitchFamily="18" charset="0"/>
                    <a:ea typeface="Cambria Math" panose="02040503050406030204" pitchFamily="18" charset="0"/>
                  </a:rPr>
                  <a:t>mod </a:t>
                </a:r>
                <a:r>
                  <a:rPr lang="en-US" altLang="ja-JP" sz="2000" i="1" dirty="0">
                    <a:solidFill>
                      <a:srgbClr val="FF0000"/>
                    </a:solidFill>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r>
                  <a:rPr lang="en-US" altLang="ja-JP" sz="2000" dirty="0">
                    <a:latin typeface="Cambria Math" panose="02040503050406030204" pitchFamily="18" charset="0"/>
                    <a:ea typeface="Cambria Math" panose="02040503050406030204" pitchFamily="18" charset="0"/>
                  </a:rPr>
                  <a:t>{return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000" dirty="0">
                    <a:latin typeface="Cambria Math" panose="02040503050406030204" pitchFamily="18" charset="0"/>
                    <a:ea typeface="Cambria Math" panose="02040503050406030204" pitchFamily="18" charset="0"/>
                  </a:rPr>
                  <a:t>); } else {return error; }</a:t>
                </a: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4407109" y="884149"/>
                <a:ext cx="4257206" cy="8442889"/>
              </a:xfrm>
              <a:prstGeom prst="rect">
                <a:avLst/>
              </a:prstGeom>
              <a:blipFill>
                <a:blip r:embed="rId4"/>
                <a:stretch>
                  <a:fillRect l="-1576" t="-361"/>
                </a:stretch>
              </a:blipFill>
            </p:spPr>
            <p:txBody>
              <a:bodyPr/>
              <a:lstStyle/>
              <a:p>
                <a:r>
                  <a:rPr lang="ja-JP" altLang="en-US">
                    <a:noFill/>
                  </a:rPr>
                  <a:t> </a:t>
                </a:r>
              </a:p>
            </p:txBody>
          </p:sp>
        </mc:Fallback>
      </mc:AlternateContent>
      <p:sp>
        <p:nvSpPr>
          <p:cNvPr id="5" name="四角形吹き出し 4"/>
          <p:cNvSpPr/>
          <p:nvPr/>
        </p:nvSpPr>
        <p:spPr>
          <a:xfrm>
            <a:off x="471254" y="5707871"/>
            <a:ext cx="3231317" cy="677939"/>
          </a:xfrm>
          <a:prstGeom prst="wedgeRectCallout">
            <a:avLst>
              <a:gd name="adj1" fmla="val 63211"/>
              <a:gd name="adj2" fmla="val -26834"/>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タイトル 1"/>
          <p:cNvSpPr>
            <a:spLocks noGrp="1"/>
          </p:cNvSpPr>
          <p:nvPr>
            <p:ph type="title"/>
          </p:nvPr>
        </p:nvSpPr>
        <p:spPr>
          <a:xfrm>
            <a:off x="471254" y="0"/>
            <a:ext cx="8344869" cy="785715"/>
          </a:xfrm>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① モンゴメリ法の適用</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00100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14</a:t>
            </a:fld>
            <a:endParaRPr kumimoji="1" lang="ja-JP" altLang="en-US" sz="20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71450" y="1262663"/>
                <a:ext cx="11362406" cy="5867504"/>
              </a:xfrm>
              <a:prstGeom prst="rect">
                <a:avLst/>
              </a:prstGeom>
              <a:noFill/>
            </p:spPr>
            <p:txBody>
              <a:bodyPr wrap="square" lIns="0" tIns="0" rIns="0" bIns="0" rtlCol="0">
                <a:spAutoFit/>
              </a:bodyPr>
              <a:lstStyle/>
              <a:p>
                <a14:m>
                  <m:oMath xmlns:m="http://schemas.openxmlformats.org/officeDocument/2006/math">
                    <m:r>
                      <m:rPr>
                        <m:sty m:val="p"/>
                      </m:rPr>
                      <a:rPr kumimoji="1" lang="en-US" altLang="ja-JP" sz="2000" b="0" i="0" smtClean="0">
                        <a:latin typeface="Cambria Math" panose="02040503050406030204" pitchFamily="18" charset="0"/>
                      </a:rPr>
                      <m:t>Input</m:t>
                    </m:r>
                    <m:r>
                      <a:rPr kumimoji="1" lang="en-US" altLang="ja-JP" sz="2000" b="0" i="0"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𝑏</m:t>
                    </m:r>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kumimoji="1" lang="en-US" altLang="ja-JP" sz="2000" b="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b="0" dirty="0" smtClean="0">
                    <a:latin typeface="Cambria Math" panose="02040503050406030204" pitchFamily="18" charset="0"/>
                    <a:ea typeface="メイリオ" panose="020B0604030504040204" pitchFamily="50" charset="-128"/>
                    <a:cs typeface="メイリオ" panose="020B0604030504040204" pitchFamily="50" charset="-128"/>
                  </a:rPr>
                  <a:t> =  </a:t>
                </a:r>
                <a14:m>
                  <m:oMath xmlns:m="http://schemas.openxmlformats.org/officeDocument/2006/math">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000" b="0" dirty="0" smtClean="0">
                    <a:latin typeface="Cambria Math" panose="02040503050406030204" pitchFamily="18" charset="0"/>
                    <a:ea typeface="メイリオ" panose="020B0604030504040204" pitchFamily="50" charset="-128"/>
                    <a:cs typeface="メイリオ" panose="020B0604030504040204" pitchFamily="50" charset="-128"/>
                  </a:rPr>
                  <a:t>mod</a:t>
                </a:r>
                <a: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a:t> p</a:t>
                </a:r>
              </a:p>
              <a:p>
                <a:r>
                  <a:rPr kumimoji="1" lang="en-US" altLang="ja-JP" sz="2000" b="0" dirty="0" smtClean="0">
                    <a:latin typeface="Cambria Math" panose="02040503050406030204" pitchFamily="18" charset="0"/>
                    <a:ea typeface="Cambria Math" panose="02040503050406030204" pitchFamily="18" charset="0"/>
                  </a:rPr>
                  <a:t>Output: </a:t>
                </a:r>
                <a14:m>
                  <m:oMath xmlns:m="http://schemas.openxmlformats.org/officeDocument/2006/math">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𝑐</m:t>
                        </m:r>
                      </m:e>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𝑑</m:t>
                        </m:r>
                      </m:sup>
                    </m:s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2000" b="0" i="0" smtClean="0">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2000" b="0" i="0"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smtClean="0">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000" i="1">
                        <a:solidFill>
                          <a:schemeClr val="tx1">
                            <a:lumMod val="95000"/>
                            <a:lumOff val="5000"/>
                          </a:schemeClr>
                        </a:solidFill>
                        <a:latin typeface="Cambria Math" panose="02040503050406030204" pitchFamily="18" charset="0"/>
                        <a:ea typeface="Cambria Math" panose="02040503050406030204" pitchFamily="18" charset="0"/>
                      </a:rPr>
                      <m:t>∙</m:t>
                    </m:r>
                    <m:r>
                      <a:rPr lang="en-US" altLang="ja-JP" sz="20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𝑞</m:t>
                    </m:r>
                  </m:oMath>
                </a14:m>
                <a:endParaRPr lang="en-US" altLang="ja-JP" sz="2000" b="0" dirty="0" smtClean="0">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endParaRPr>
              </a:p>
              <a:p>
                <a:endParaRPr kumimoji="1" lang="en-US" altLang="ja-JP" sz="2000" b="0" i="1" dirty="0" smtClean="0">
                  <a:latin typeface="Cambria Math" panose="02040503050406030204" pitchFamily="18" charset="0"/>
                  <a:ea typeface="Cambria Math" panose="02040503050406030204" pitchFamily="18" charset="0"/>
                </a:endParaRPr>
              </a:p>
              <a:p>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0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 = </a:t>
                </a:r>
                <a:r>
                  <a:rPr lang="pt-BR" altLang="ja-JP" sz="20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FSCAME (</a:t>
                </a:r>
                <a14:m>
                  <m:oMath xmlns:m="http://schemas.openxmlformats.org/officeDocument/2006/math">
                    <m:r>
                      <a:rPr lang="en-US" altLang="ja-JP" sz="2000" i="1">
                        <a:solidFill>
                          <a:srgbClr val="0070C0"/>
                        </a:solidFill>
                        <a:latin typeface="Cambria Math" panose="02040503050406030204" pitchFamily="18" charset="0"/>
                      </a:rPr>
                      <m:t>𝑐</m:t>
                    </m:r>
                    <m:r>
                      <a:rPr lang="en-US" altLang="ja-JP" sz="2000" i="1">
                        <a:solidFill>
                          <a:srgbClr val="0070C0"/>
                        </a:solidFill>
                        <a:latin typeface="Cambria Math" panose="02040503050406030204" pitchFamily="18" charset="0"/>
                      </a:rPr>
                      <m:t>, </m:t>
                    </m:r>
                    <m:r>
                      <a:rPr lang="en-US" altLang="ja-JP" sz="2000" i="1">
                        <a:solidFill>
                          <a:srgbClr val="0070C0"/>
                        </a:solidFill>
                        <a:latin typeface="Cambria Math" panose="02040503050406030204" pitchFamily="18" charset="0"/>
                      </a:rPr>
                      <m:t>𝑏</m:t>
                    </m:r>
                    <m:r>
                      <a:rPr lang="en-US" altLang="ja-JP" sz="2000" i="1">
                        <a:solidFill>
                          <a:srgbClr val="0070C0"/>
                        </a:solidFill>
                        <a:latin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lang="en-US" altLang="ja-JP" sz="2000" i="1" dirty="0" smtClean="0">
                    <a:solidFill>
                      <a:srgbClr val="0070C0"/>
                    </a:solidFill>
                    <a:latin typeface="Cambria Math" panose="02040503050406030204" pitchFamily="18" charset="0"/>
                    <a:ea typeface="Cambria Math" panose="02040503050406030204" pitchFamily="18" charset="0"/>
                  </a:rPr>
                  <a:t>, p </a:t>
                </a:r>
                <a:r>
                  <a:rPr lang="pt-BR" altLang="ja-JP" sz="20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endParaRPr lang="pt-BR" altLang="ja-JP" sz="2000" dirty="0">
                  <a:latin typeface="Cambria Math" panose="02040503050406030204" pitchFamily="18" charset="0"/>
                  <a:ea typeface="メイリオ" panose="020B0604030504040204" pitchFamily="50" charset="-128"/>
                  <a:cs typeface="メイリオ" panose="020B0604030504040204" pitchFamily="50" charset="-128"/>
                </a:endParaRPr>
              </a:p>
              <a:p>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0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0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0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000" dirty="0">
                    <a:latin typeface="Cambria Math" panose="02040503050406030204" pitchFamily="18" charset="0"/>
                    <a:ea typeface="メイリオ" panose="020B0604030504040204" pitchFamily="50" charset="-128"/>
                    <a:cs typeface="メイリオ" panose="020B0604030504040204" pitchFamily="50" charset="-128"/>
                  </a:rPr>
                  <a:t>) = </a:t>
                </a:r>
                <a:r>
                  <a:rPr lang="pt-BR" altLang="ja-JP" sz="20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FSCAME (</a:t>
                </a:r>
                <a14:m>
                  <m:oMath xmlns:m="http://schemas.openxmlformats.org/officeDocument/2006/math">
                    <m:r>
                      <a:rPr lang="en-US" altLang="ja-JP" sz="2000" i="1">
                        <a:solidFill>
                          <a:srgbClr val="0070C0"/>
                        </a:solidFill>
                        <a:latin typeface="Cambria Math" panose="02040503050406030204" pitchFamily="18" charset="0"/>
                      </a:rPr>
                      <m:t>𝑐</m:t>
                    </m:r>
                    <m:r>
                      <a:rPr lang="en-US" altLang="ja-JP" sz="2000" i="1">
                        <a:solidFill>
                          <a:srgbClr val="0070C0"/>
                        </a:solidFill>
                        <a:latin typeface="Cambria Math" panose="02040503050406030204" pitchFamily="18" charset="0"/>
                      </a:rPr>
                      <m:t>, </m:t>
                    </m:r>
                    <m:r>
                      <a:rPr lang="en-US" altLang="ja-JP" sz="2000" i="1">
                        <a:solidFill>
                          <a:srgbClr val="0070C0"/>
                        </a:solidFill>
                        <a:latin typeface="Cambria Math" panose="02040503050406030204" pitchFamily="18" charset="0"/>
                      </a:rPr>
                      <m:t>𝑏</m:t>
                    </m:r>
                    <m:r>
                      <a:rPr lang="en-US" altLang="ja-JP" sz="2000" i="1">
                        <a:solidFill>
                          <a:srgbClr val="0070C0"/>
                        </a:solidFill>
                        <a:latin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r>
                  <a:rPr lang="en-US" altLang="ja-JP" sz="2000" i="1" dirty="0" smtClean="0">
                    <a:solidFill>
                      <a:srgbClr val="0070C0"/>
                    </a:solidFill>
                    <a:latin typeface="Cambria Math" panose="02040503050406030204" pitchFamily="18" charset="0"/>
                    <a:ea typeface="Cambria Math" panose="02040503050406030204" pitchFamily="18" charset="0"/>
                  </a:rPr>
                  <a:t>q </a:t>
                </a:r>
                <a:r>
                  <a:rPr lang="pt-BR" altLang="ja-JP" sz="20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endParaRPr lang="en-US" altLang="ja-JP" sz="200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dirty="0" smtClean="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000" i="1">
                        <a:solidFill>
                          <a:schemeClr val="tx1"/>
                        </a:solidFill>
                        <a:latin typeface="Cambria Math" panose="02040503050406030204" pitchFamily="18" charset="0"/>
                        <a:ea typeface="Cambria Math" panose="02040503050406030204" pitchFamily="18" charset="0"/>
                      </a:rPr>
                      <m:t>∙</m:t>
                    </m:r>
                    <m:r>
                      <a:rPr lang="en-US" altLang="ja-JP" sz="2000" i="1" smtClean="0">
                        <a:solidFill>
                          <a:schemeClr val="tx1"/>
                        </a:solidFill>
                        <a:latin typeface="Cambria Math" panose="02040503050406030204" pitchFamily="18" charset="0"/>
                        <a:ea typeface="Cambria Math" panose="02040503050406030204" pitchFamily="18" charset="0"/>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smtClean="0">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dirty="0" smtClean="0">
                    <a:solidFill>
                      <a:schemeClr val="tx1"/>
                    </a:solidFill>
                    <a:latin typeface="Cambria Math" panose="02040503050406030204" pitchFamily="18" charset="0"/>
                    <a:ea typeface="Cambria Math" panose="02040503050406030204" pitchFamily="18" charset="0"/>
                  </a:rPr>
                  <a:t>mod </a:t>
                </a:r>
                <a:r>
                  <a:rPr lang="en-US" altLang="ja-JP" sz="2000" i="1" dirty="0" smtClean="0">
                    <a:solidFill>
                      <a:schemeClr val="tx1"/>
                    </a:solidFill>
                    <a:latin typeface="Cambria Math" panose="02040503050406030204" pitchFamily="18" charset="0"/>
                    <a:ea typeface="Cambria Math" panose="02040503050406030204" pitchFamily="18" charset="0"/>
                  </a:rPr>
                  <a:t>p</a:t>
                </a:r>
                <a:r>
                  <a:rPr lang="en-US" altLang="ja-JP" sz="2000" dirty="0" smtClean="0">
                    <a:solidFill>
                      <a:schemeClr val="tx1"/>
                    </a:solidFill>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a:solidFill>
                      <a:schemeClr val="tx1"/>
                    </a:solidFill>
                    <a:latin typeface="Cambria Math" panose="02040503050406030204" pitchFamily="18" charset="0"/>
                    <a:ea typeface="Cambria Math" panose="02040503050406030204" pitchFamily="18" charset="0"/>
                  </a:rPr>
                  <a:t> </a:t>
                </a:r>
                <a:r>
                  <a:rPr lang="en-US" altLang="ja-JP" sz="2000" dirty="0">
                    <a:solidFill>
                      <a:schemeClr val="tx1"/>
                    </a:solidFill>
                    <a:latin typeface="Cambria Math" panose="02040503050406030204" pitchFamily="18" charset="0"/>
                    <a:ea typeface="Cambria Math" panose="02040503050406030204" pitchFamily="18" charset="0"/>
                  </a:rPr>
                  <a:t>=</a:t>
                </a:r>
                <a:r>
                  <a:rPr lang="en-US"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000" i="1">
                        <a:solidFill>
                          <a:schemeClr val="tx1"/>
                        </a:solidFill>
                        <a:latin typeface="Cambria Math" panose="02040503050406030204" pitchFamily="18" charset="0"/>
                        <a:ea typeface="Cambria Math" panose="02040503050406030204" pitchFamily="18" charset="0"/>
                      </a:rPr>
                      <m:t>∙</m:t>
                    </m:r>
                    <m:r>
                      <a:rPr lang="en-US" altLang="ja-JP" sz="2000" i="1" smtClean="0">
                        <a:solidFill>
                          <a:schemeClr val="tx1"/>
                        </a:solidFill>
                        <a:latin typeface="Cambria Math" panose="02040503050406030204" pitchFamily="18" charset="0"/>
                        <a:ea typeface="Cambria Math" panose="02040503050406030204" pitchFamily="18" charset="0"/>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dirty="0">
                    <a:solidFill>
                      <a:schemeClr val="tx1"/>
                    </a:solidFill>
                    <a:latin typeface="Cambria Math" panose="02040503050406030204" pitchFamily="18" charset="0"/>
                    <a:ea typeface="Cambria Math" panose="02040503050406030204" pitchFamily="18" charset="0"/>
                  </a:rPr>
                  <a:t>mod </a:t>
                </a:r>
                <a:r>
                  <a:rPr lang="en-US" altLang="ja-JP" sz="2000" i="1" dirty="0">
                    <a:solidFill>
                      <a:schemeClr val="tx1"/>
                    </a:solidFill>
                    <a:latin typeface="Cambria Math" panose="02040503050406030204" pitchFamily="18" charset="0"/>
                    <a:ea typeface="Cambria Math" panose="02040503050406030204" pitchFamily="18" charset="0"/>
                  </a:rPr>
                  <a:t>p</a:t>
                </a:r>
                <a:r>
                  <a:rPr lang="en-US" altLang="ja-JP" sz="2000" dirty="0" smtClean="0">
                    <a:solidFill>
                      <a:schemeClr val="tx1"/>
                    </a:solidFill>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solidFill>
                      <a:schemeClr val="tx1"/>
                    </a:solidFill>
                    <a:latin typeface="Cambria Math" panose="02040503050406030204" pitchFamily="18" charset="0"/>
                    <a:ea typeface="Cambria Math" panose="02040503050406030204" pitchFamily="18" charset="0"/>
                  </a:rPr>
                  <a:t> </a:t>
                </a:r>
                <a:r>
                  <a:rPr lang="en-US" altLang="ja-JP" sz="2000" dirty="0">
                    <a:solidFill>
                      <a:schemeClr val="tx1"/>
                    </a:solidFill>
                    <a:latin typeface="Cambria Math" panose="02040503050406030204" pitchFamily="18" charset="0"/>
                    <a:ea typeface="Cambria Math" panose="02040503050406030204" pitchFamily="18" charset="0"/>
                  </a:rPr>
                  <a:t>=</a:t>
                </a:r>
                <a:r>
                  <a:rPr lang="en-US"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000" i="1">
                        <a:solidFill>
                          <a:schemeClr val="tx1"/>
                        </a:solidFill>
                        <a:latin typeface="Cambria Math" panose="02040503050406030204" pitchFamily="18" charset="0"/>
                        <a:ea typeface="Cambria Math" panose="02040503050406030204" pitchFamily="18" charset="0"/>
                      </a:rPr>
                      <m:t>∙</m:t>
                    </m:r>
                    <m:r>
                      <a:rPr lang="en-US" altLang="ja-JP" sz="2000" i="1" smtClean="0">
                        <a:solidFill>
                          <a:schemeClr val="tx1"/>
                        </a:solidFill>
                        <a:latin typeface="Cambria Math" panose="02040503050406030204" pitchFamily="18" charset="0"/>
                        <a:ea typeface="Cambria Math" panose="02040503050406030204" pitchFamily="18" charset="0"/>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dirty="0">
                    <a:solidFill>
                      <a:schemeClr val="tx1"/>
                    </a:solidFill>
                    <a:latin typeface="Cambria Math" panose="02040503050406030204" pitchFamily="18" charset="0"/>
                    <a:ea typeface="Cambria Math" panose="02040503050406030204" pitchFamily="18" charset="0"/>
                  </a:rPr>
                  <a:t>mod </a:t>
                </a:r>
                <a:r>
                  <a:rPr lang="en-US" altLang="ja-JP" sz="2000" i="1" dirty="0">
                    <a:solidFill>
                      <a:schemeClr val="tx1"/>
                    </a:solidFill>
                    <a:latin typeface="Cambria Math" panose="02040503050406030204" pitchFamily="18" charset="0"/>
                    <a:ea typeface="Cambria Math" panose="02040503050406030204" pitchFamily="18" charset="0"/>
                  </a:rPr>
                  <a:t>p</a:t>
                </a:r>
                <a:r>
                  <a:rPr lang="en-US" altLang="ja-JP" sz="2000" dirty="0" smtClean="0">
                    <a:solidFill>
                      <a:schemeClr val="tx1"/>
                    </a:solidFill>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000" i="1" dirty="0">
                    <a:solidFill>
                      <a:schemeClr val="tx1"/>
                    </a:solidFill>
                    <a:latin typeface="Cambria Math" panose="02040503050406030204" pitchFamily="18" charset="0"/>
                    <a:ea typeface="Cambria Math" panose="02040503050406030204" pitchFamily="18" charset="0"/>
                  </a:rPr>
                  <a:t> </a:t>
                </a:r>
                <a:r>
                  <a:rPr lang="en-US" altLang="ja-JP" sz="2000" dirty="0">
                    <a:solidFill>
                      <a:schemeClr val="tx1"/>
                    </a:solidFill>
                    <a:latin typeface="Cambria Math" panose="02040503050406030204" pitchFamily="18" charset="0"/>
                    <a:ea typeface="Cambria Math" panose="02040503050406030204" pitchFamily="18" charset="0"/>
                  </a:rPr>
                  <a:t>=</a:t>
                </a:r>
                <a:r>
                  <a:rPr lang="en-US"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000" i="1">
                        <a:solidFill>
                          <a:schemeClr val="tx1"/>
                        </a:solidFill>
                        <a:latin typeface="Cambria Math" panose="02040503050406030204" pitchFamily="18" charset="0"/>
                        <a:ea typeface="Cambria Math" panose="02040503050406030204" pitchFamily="18" charset="0"/>
                      </a:rPr>
                      <m:t>∙</m:t>
                    </m:r>
                    <m:r>
                      <a:rPr lang="en-US" altLang="ja-JP" sz="2000" i="1" smtClean="0">
                        <a:solidFill>
                          <a:schemeClr val="tx1"/>
                        </a:solidFill>
                        <a:latin typeface="Cambria Math" panose="02040503050406030204" pitchFamily="18" charset="0"/>
                        <a:ea typeface="Cambria Math" panose="02040503050406030204" pitchFamily="18" charset="0"/>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i="1">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000" dirty="0">
                    <a:solidFill>
                      <a:schemeClr val="tx1"/>
                    </a:solidFill>
                    <a:latin typeface="Cambria Math" panose="02040503050406030204" pitchFamily="18" charset="0"/>
                    <a:ea typeface="Cambria Math" panose="02040503050406030204" pitchFamily="18" charset="0"/>
                  </a:rPr>
                  <a:t>mod </a:t>
                </a:r>
                <a:r>
                  <a:rPr lang="en-US" altLang="ja-JP" sz="2000" i="1" dirty="0">
                    <a:solidFill>
                      <a:schemeClr val="tx1"/>
                    </a:solidFill>
                    <a:latin typeface="Cambria Math" panose="02040503050406030204" pitchFamily="18" charset="0"/>
                    <a:ea typeface="Cambria Math" panose="02040503050406030204" pitchFamily="18" charset="0"/>
                  </a:rPr>
                  <a:t>p</a:t>
                </a:r>
                <a:r>
                  <a:rPr lang="en-US" altLang="ja-JP" sz="2000" dirty="0" smtClean="0">
                    <a:solidFill>
                      <a:schemeClr val="tx1"/>
                    </a:solidFill>
                    <a:latin typeface="Cambria Math" panose="02040503050406030204" pitchFamily="18" charset="0"/>
                    <a:ea typeface="Cambria Math" panose="02040503050406030204" pitchFamily="18" charset="0"/>
                  </a:rPr>
                  <a:t>);</a:t>
                </a:r>
                <a:endParaRPr lang="en-US" altLang="ja-JP" sz="2000" dirty="0">
                  <a:solidFill>
                    <a:schemeClr val="tx1"/>
                  </a:solidFill>
                  <a:latin typeface="Cambria Math" panose="02040503050406030204" pitchFamily="18" charset="0"/>
                  <a:ea typeface="Cambria Math" panose="02040503050406030204" pitchFamily="18" charset="0"/>
                </a:endParaRPr>
              </a:p>
              <a:p>
                <a:r>
                  <a:rPr lang="en-US" altLang="ja-JP" sz="2000" dirty="0" smtClean="0">
                    <a:solidFill>
                      <a:schemeClr val="tx1"/>
                    </a:solidFill>
                    <a:latin typeface="Cambria Math" panose="02040503050406030204" pitchFamily="18" charset="0"/>
                    <a:ea typeface="Cambria Math" panose="02040503050406030204" pitchFamily="18" charset="0"/>
                  </a:rPr>
                  <a:t>if (</a:t>
                </a:r>
                <a14:m>
                  <m:oMath xmlns:m="http://schemas.openxmlformats.org/officeDocument/2006/math">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000" dirty="0" smtClean="0">
                    <a:solidFill>
                      <a:schemeClr val="tx1"/>
                    </a:solidFill>
                    <a:latin typeface="Cambria Math" panose="02040503050406030204" pitchFamily="18" charset="0"/>
                    <a:ea typeface="Cambria Math" panose="02040503050406030204" pitchFamily="18" charset="0"/>
                  </a:rPr>
                  <a:t>mod</a:t>
                </a:r>
                <a:r>
                  <a:rPr lang="pt-BR" altLang="ja-JP" sz="2000" i="1" dirty="0" smtClean="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000" i="1">
                        <a:solidFill>
                          <a:schemeClr val="tx1">
                            <a:lumMod val="95000"/>
                            <a:lumOff val="5000"/>
                          </a:schemeClr>
                        </a:solidFill>
                        <a:latin typeface="Cambria Math" panose="02040503050406030204" pitchFamily="18" charset="0"/>
                        <a:ea typeface="Cambria Math" panose="02040503050406030204" pitchFamily="18" charset="0"/>
                      </a:rPr>
                      <m:t>∙</m:t>
                    </m:r>
                    <m:r>
                      <a:rPr lang="en-US" altLang="ja-JP" sz="20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lang="pt-BR" altLang="ja-JP" sz="2000" i="1" dirty="0" smtClean="0">
                    <a:solidFill>
                      <a:schemeClr val="tx1"/>
                    </a:solidFill>
                    <a:latin typeface="Cambria Math" panose="02040503050406030204" pitchFamily="18" charset="0"/>
                    <a:ea typeface="Cambria Math" panose="02040503050406030204" pitchFamily="18" charset="0"/>
                  </a:rPr>
                  <a:t> </a:t>
                </a:r>
                <a:r>
                  <a:rPr lang="en-US" altLang="ja-JP" sz="2000" dirty="0" smtClean="0">
                    <a:solidFill>
                      <a:schemeClr val="tx1"/>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dirty="0" smtClean="0">
                    <a:solidFill>
                      <a:schemeClr val="tx1"/>
                    </a:solidFill>
                    <a:latin typeface="Cambria Math" panose="02040503050406030204" pitchFamily="18" charset="0"/>
                    <a:ea typeface="Cambria Math" panose="02040503050406030204" pitchFamily="18" charset="0"/>
                  </a:rPr>
                  <a:t> and  </a:t>
                </a:r>
                <a:r>
                  <a:rPr lang="en-US" altLang="ja-JP" sz="2000" i="1" dirty="0" smtClean="0">
                    <a:solidFill>
                      <a:schemeClr val="tx1"/>
                    </a:solidFill>
                    <a:latin typeface="Cambria Math" panose="02040503050406030204" pitchFamily="18" charset="0"/>
                    <a:ea typeface="Cambria Math" panose="02040503050406030204" pitchFamily="18" charset="0"/>
                  </a:rPr>
                  <a:t>p, q </a:t>
                </a:r>
                <a:r>
                  <a:rPr lang="en-US" altLang="ja-JP" sz="2000" dirty="0">
                    <a:solidFill>
                      <a:schemeClr val="tx1"/>
                    </a:solidFill>
                    <a:latin typeface="Cambria Math" panose="02040503050406030204" pitchFamily="18" charset="0"/>
                    <a:ea typeface="Cambria Math" panose="02040503050406030204" pitchFamily="18" charset="0"/>
                  </a:rPr>
                  <a:t>not </a:t>
                </a:r>
                <a:r>
                  <a:rPr lang="en-US" altLang="ja-JP" sz="2000" dirty="0" smtClean="0">
                    <a:solidFill>
                      <a:schemeClr val="tx1"/>
                    </a:solidFill>
                    <a:latin typeface="Cambria Math" panose="02040503050406030204" pitchFamily="18" charset="0"/>
                    <a:ea typeface="Cambria Math" panose="02040503050406030204" pitchFamily="18" charset="0"/>
                  </a:rPr>
                  <a:t>modified)</a:t>
                </a:r>
                <a:endParaRPr lang="en-US" altLang="ja-JP" sz="2000" dirty="0">
                  <a:solidFill>
                    <a:schemeClr val="tx1"/>
                  </a:solidFill>
                  <a:latin typeface="Cambria Math" panose="02040503050406030204" pitchFamily="18" charset="0"/>
                  <a:ea typeface="Cambria Math" panose="02040503050406030204" pitchFamily="18" charset="0"/>
                </a:endParaRPr>
              </a:p>
              <a:p>
                <a:r>
                  <a:rPr lang="en-US" altLang="ja-JP" sz="2000" dirty="0" smtClean="0">
                    <a:solidFill>
                      <a:schemeClr val="tx1"/>
                    </a:solidFill>
                    <a:latin typeface="Cambria Math" panose="02040503050406030204" pitchFamily="18" charset="0"/>
                    <a:ea typeface="Cambria Math" panose="02040503050406030204" pitchFamily="18" charset="0"/>
                  </a:rPr>
                  <a:t>{return (</a:t>
                </a:r>
                <a14:m>
                  <m:oMath xmlns:m="http://schemas.openxmlformats.org/officeDocument/2006/math">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chemeClr val="tx1"/>
                        </a:solidFill>
                        <a:latin typeface="Cambria Math" panose="02040503050406030204" pitchFamily="18" charset="0"/>
                        <a:ea typeface="Cambria Math" panose="02040503050406030204" pitchFamily="18" charset="0"/>
                      </a:rPr>
                      <m:t>∙</m:t>
                    </m:r>
                    <m:sSub>
                      <m:sSubPr>
                        <m:ctrlPr>
                          <a:rPr lang="pt-BR" altLang="ja-JP" sz="200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000" b="0" i="1"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4</m:t>
                        </m:r>
                        <m:r>
                          <a:rPr lang="en-US" altLang="ja-JP" sz="2000" b="0" i="1">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000" dirty="0">
                    <a:solidFill>
                      <a:schemeClr val="tx1"/>
                    </a:solidFill>
                    <a:latin typeface="Cambria Math" panose="02040503050406030204" pitchFamily="18" charset="0"/>
                    <a:ea typeface="Cambria Math" panose="02040503050406030204" pitchFamily="18" charset="0"/>
                  </a:rPr>
                  <a:t>mod</a:t>
                </a:r>
                <a:r>
                  <a:rPr lang="pt-BR" altLang="ja-JP" sz="2000"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000" i="1">
                        <a:solidFill>
                          <a:schemeClr val="tx1">
                            <a:lumMod val="95000"/>
                            <a:lumOff val="5000"/>
                          </a:schemeClr>
                        </a:solidFill>
                        <a:latin typeface="Cambria Math" panose="02040503050406030204" pitchFamily="18" charset="0"/>
                        <a:ea typeface="Cambria Math" panose="02040503050406030204" pitchFamily="18" charset="0"/>
                      </a:rPr>
                      <m:t>∙</m:t>
                    </m:r>
                    <m:r>
                      <a:rPr lang="en-US" altLang="ja-JP" sz="2000" i="1">
                        <a:solidFill>
                          <a:schemeClr val="tx1">
                            <a:lumMod val="95000"/>
                            <a:lumOff val="5000"/>
                          </a:schemeClr>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lang="en-US" altLang="ja-JP" sz="2000" dirty="0" smtClean="0">
                    <a:solidFill>
                      <a:schemeClr val="tx1"/>
                    </a:solidFill>
                    <a:latin typeface="Cambria Math" panose="02040503050406030204" pitchFamily="18" charset="0"/>
                    <a:ea typeface="Cambria Math" panose="02040503050406030204" pitchFamily="18" charset="0"/>
                  </a:rPr>
                  <a:t>); } </a:t>
                </a:r>
                <a:r>
                  <a:rPr lang="en-US" altLang="ja-JP" sz="2000" dirty="0">
                    <a:solidFill>
                      <a:schemeClr val="tx1"/>
                    </a:solidFill>
                    <a:latin typeface="Cambria Math" panose="02040503050406030204" pitchFamily="18" charset="0"/>
                    <a:ea typeface="Cambria Math" panose="02040503050406030204" pitchFamily="18" charset="0"/>
                  </a:rPr>
                  <a:t>else {</a:t>
                </a:r>
                <a:r>
                  <a:rPr lang="en-US" altLang="ja-JP" sz="2000" dirty="0" smtClean="0">
                    <a:solidFill>
                      <a:schemeClr val="tx1"/>
                    </a:solidFill>
                    <a:latin typeface="Cambria Math" panose="02040503050406030204" pitchFamily="18" charset="0"/>
                    <a:ea typeface="Cambria Math" panose="02040503050406030204" pitchFamily="18" charset="0"/>
                  </a:rPr>
                  <a:t>return </a:t>
                </a:r>
                <a:r>
                  <a:rPr lang="en-US" altLang="ja-JP" sz="2000" dirty="0">
                    <a:solidFill>
                      <a:schemeClr val="tx1"/>
                    </a:solidFill>
                    <a:latin typeface="Cambria Math" panose="02040503050406030204" pitchFamily="18" charset="0"/>
                    <a:ea typeface="Cambria Math" panose="02040503050406030204" pitchFamily="18" charset="0"/>
                  </a:rPr>
                  <a:t>error; </a:t>
                </a:r>
                <a:r>
                  <a:rPr lang="en-US" altLang="ja-JP" sz="2000" dirty="0" smtClean="0">
                    <a:solidFill>
                      <a:schemeClr val="tx1"/>
                    </a:solidFill>
                    <a:latin typeface="Cambria Math" panose="02040503050406030204" pitchFamily="18" charset="0"/>
                    <a:ea typeface="Cambria Math" panose="02040503050406030204" pitchFamily="18" charset="0"/>
                  </a:rPr>
                  <a:t>}</a:t>
                </a:r>
                <a:endParaRPr lang="en-US" altLang="ja-JP" sz="2000" dirty="0">
                  <a:solidFill>
                    <a:schemeClr val="tx1"/>
                  </a:solidFill>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71450" y="1262663"/>
                <a:ext cx="11362406" cy="5867504"/>
              </a:xfrm>
              <a:prstGeom prst="rect">
                <a:avLst/>
              </a:prstGeom>
              <a:blipFill>
                <a:blip r:embed="rId3"/>
                <a:stretch>
                  <a:fillRect l="-1341" t="-1350"/>
                </a:stretch>
              </a:blipFill>
            </p:spPr>
            <p:txBody>
              <a:bodyPr/>
              <a:lstStyle/>
              <a:p>
                <a:r>
                  <a:rPr lang="ja-JP" altLang="en-US">
                    <a:noFill/>
                  </a:rPr>
                  <a:t> </a:t>
                </a:r>
              </a:p>
            </p:txBody>
          </p:sp>
        </mc:Fallback>
      </mc:AlternateContent>
      <p:sp>
        <p:nvSpPr>
          <p:cNvPr id="8" name="四角形吹き出し 7"/>
          <p:cNvSpPr/>
          <p:nvPr/>
        </p:nvSpPr>
        <p:spPr>
          <a:xfrm>
            <a:off x="5645996" y="593492"/>
            <a:ext cx="3125156" cy="882420"/>
          </a:xfrm>
          <a:prstGeom prst="wedgeRectCallout">
            <a:avLst>
              <a:gd name="adj1" fmla="val -69217"/>
              <a:gd name="adj2" fmla="val 10174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モンゴメリ冪剰余算の並列化</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タイトル 1"/>
          <p:cNvSpPr>
            <a:spLocks noGrp="1"/>
          </p:cNvSpPr>
          <p:nvPr>
            <p:ph type="title"/>
          </p:nvPr>
        </p:nvSpPr>
        <p:spPr>
          <a:xfrm>
            <a:off x="509666" y="218626"/>
            <a:ext cx="8344869" cy="1325563"/>
          </a:xfrm>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② 冪剰余算の並列化</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195668" y="5010435"/>
            <a:ext cx="2676293"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0070C0"/>
                </a:solidFill>
              </a:rPr>
              <a:t>FSCAMEp</a:t>
            </a:r>
            <a:endParaRPr kumimoji="1" lang="ja-JP" altLang="en-US" dirty="0">
              <a:solidFill>
                <a:srgbClr val="0070C0"/>
              </a:solidFill>
            </a:endParaRPr>
          </a:p>
        </p:txBody>
      </p:sp>
      <p:sp>
        <p:nvSpPr>
          <p:cNvPr id="14" name="正方形/長方形 13"/>
          <p:cNvSpPr/>
          <p:nvPr/>
        </p:nvSpPr>
        <p:spPr>
          <a:xfrm>
            <a:off x="2847743" y="5007950"/>
            <a:ext cx="2346900"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0070C0"/>
                </a:solidFill>
              </a:rPr>
              <a:t>FSCAMEq</a:t>
            </a:r>
            <a:endParaRPr kumimoji="1" lang="ja-JP" altLang="en-US" dirty="0">
              <a:solidFill>
                <a:srgbClr val="0070C0"/>
              </a:solidFill>
            </a:endParaRPr>
          </a:p>
        </p:txBody>
      </p:sp>
      <p:sp>
        <p:nvSpPr>
          <p:cNvPr id="15" name="正方形/長方形 14"/>
          <p:cNvSpPr/>
          <p:nvPr/>
        </p:nvSpPr>
        <p:spPr>
          <a:xfrm>
            <a:off x="5187383" y="5005465"/>
            <a:ext cx="835877"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0070C0"/>
                </a:solidFill>
              </a:rPr>
              <a:t>CRT</a:t>
            </a:r>
            <a:endParaRPr kumimoji="1" lang="ja-JP" altLang="en-US" dirty="0">
              <a:solidFill>
                <a:srgbClr val="0070C0"/>
              </a:solidFill>
            </a:endParaRPr>
          </a:p>
        </p:txBody>
      </p:sp>
      <p:sp>
        <p:nvSpPr>
          <p:cNvPr id="3" name="下矢印 2"/>
          <p:cNvSpPr/>
          <p:nvPr/>
        </p:nvSpPr>
        <p:spPr>
          <a:xfrm>
            <a:off x="2871962" y="5501092"/>
            <a:ext cx="428800" cy="3311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1450" y="5895295"/>
            <a:ext cx="2676293"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0070C0"/>
                </a:solidFill>
              </a:rPr>
              <a:t>FSCAMEp</a:t>
            </a:r>
            <a:endParaRPr kumimoji="1" lang="ja-JP" altLang="en-US" dirty="0">
              <a:solidFill>
                <a:srgbClr val="0070C0"/>
              </a:solidFill>
            </a:endParaRPr>
          </a:p>
        </p:txBody>
      </p:sp>
      <p:sp>
        <p:nvSpPr>
          <p:cNvPr id="17" name="正方形/長方形 16"/>
          <p:cNvSpPr/>
          <p:nvPr/>
        </p:nvSpPr>
        <p:spPr>
          <a:xfrm>
            <a:off x="171451" y="6389862"/>
            <a:ext cx="2346898"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rgbClr val="0070C0"/>
                </a:solidFill>
              </a:rPr>
              <a:t>FSCAMEq</a:t>
            </a:r>
            <a:endParaRPr kumimoji="1" lang="ja-JP" altLang="en-US" dirty="0">
              <a:solidFill>
                <a:srgbClr val="0070C0"/>
              </a:solidFill>
            </a:endParaRPr>
          </a:p>
        </p:txBody>
      </p:sp>
      <p:sp>
        <p:nvSpPr>
          <p:cNvPr id="18" name="正方形/長方形 17"/>
          <p:cNvSpPr/>
          <p:nvPr/>
        </p:nvSpPr>
        <p:spPr>
          <a:xfrm>
            <a:off x="2847743" y="5895295"/>
            <a:ext cx="835877" cy="39029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rgbClr val="0070C0"/>
                </a:solidFill>
              </a:rPr>
              <a:t>CRT</a:t>
            </a:r>
            <a:endParaRPr kumimoji="1" lang="ja-JP" altLang="en-US" dirty="0">
              <a:solidFill>
                <a:srgbClr val="0070C0"/>
              </a:solidFill>
            </a:endParaRPr>
          </a:p>
        </p:txBody>
      </p:sp>
      <p:sp>
        <p:nvSpPr>
          <p:cNvPr id="20" name="四角形吹き出し 19"/>
          <p:cNvSpPr/>
          <p:nvPr/>
        </p:nvSpPr>
        <p:spPr>
          <a:xfrm>
            <a:off x="6180249" y="2130924"/>
            <a:ext cx="2343879" cy="384754"/>
          </a:xfrm>
          <a:prstGeom prst="wedgeRectCallout">
            <a:avLst>
              <a:gd name="adj1" fmla="val -32707"/>
              <a:gd name="adj2" fmla="val 7658"/>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FSCAMEp</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6171471" y="2574067"/>
            <a:ext cx="2343879" cy="389995"/>
          </a:xfrm>
          <a:prstGeom prst="wedgeRectCallout">
            <a:avLst>
              <a:gd name="adj1" fmla="val -46887"/>
              <a:gd name="adj2" fmla="val 2054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4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FSCAMEq</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右中かっこ 4"/>
          <p:cNvSpPr/>
          <p:nvPr/>
        </p:nvSpPr>
        <p:spPr>
          <a:xfrm>
            <a:off x="5096710" y="2923220"/>
            <a:ext cx="903087" cy="1363030"/>
          </a:xfrm>
          <a:prstGeom prst="rightBrace">
            <a:avLst>
              <a:gd name="adj1" fmla="val 999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3" name="四角形吹き出し 22"/>
          <p:cNvSpPr/>
          <p:nvPr/>
        </p:nvSpPr>
        <p:spPr>
          <a:xfrm>
            <a:off x="6211563" y="3683976"/>
            <a:ext cx="2281252" cy="423329"/>
          </a:xfrm>
          <a:prstGeom prst="wedgeRectCallout">
            <a:avLst>
              <a:gd name="adj1" fmla="val -46887"/>
              <a:gd name="adj2" fmla="val 2054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CRT</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右中かっこ 23"/>
          <p:cNvSpPr/>
          <p:nvPr/>
        </p:nvSpPr>
        <p:spPr>
          <a:xfrm flipV="1">
            <a:off x="5063105" y="2610595"/>
            <a:ext cx="903087" cy="252766"/>
          </a:xfrm>
          <a:prstGeom prst="rightBrace">
            <a:avLst>
              <a:gd name="adj1" fmla="val 999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右中かっこ 24"/>
          <p:cNvSpPr/>
          <p:nvPr/>
        </p:nvSpPr>
        <p:spPr>
          <a:xfrm flipV="1">
            <a:off x="5007794" y="2253024"/>
            <a:ext cx="903087" cy="252766"/>
          </a:xfrm>
          <a:prstGeom prst="rightBrace">
            <a:avLst>
              <a:gd name="adj1" fmla="val 999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509903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 ターン矢印 7"/>
          <p:cNvSpPr/>
          <p:nvPr/>
        </p:nvSpPr>
        <p:spPr>
          <a:xfrm rot="5400000">
            <a:off x="8215168" y="3708314"/>
            <a:ext cx="1182450" cy="445660"/>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合成結果</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3092332944"/>
              </p:ext>
            </p:extLst>
          </p:nvPr>
        </p:nvGraphicFramePr>
        <p:xfrm>
          <a:off x="94233" y="1898441"/>
          <a:ext cx="8489330" cy="2779798"/>
        </p:xfrm>
        <a:graphic>
          <a:graphicData uri="http://schemas.openxmlformats.org/drawingml/2006/table">
            <a:tbl>
              <a:tblPr firstRow="1" bandRow="1">
                <a:tableStyleId>{5C22544A-7EE6-4342-B048-85BDC9FD1C3A}</a:tableStyleId>
              </a:tblPr>
              <a:tblGrid>
                <a:gridCol w="1220401">
                  <a:extLst>
                    <a:ext uri="{9D8B030D-6E8A-4147-A177-3AD203B41FA5}">
                      <a16:colId xmlns:a16="http://schemas.microsoft.com/office/drawing/2014/main" val="933471707"/>
                    </a:ext>
                  </a:extLst>
                </a:gridCol>
                <a:gridCol w="1652171">
                  <a:extLst>
                    <a:ext uri="{9D8B030D-6E8A-4147-A177-3AD203B41FA5}">
                      <a16:colId xmlns:a16="http://schemas.microsoft.com/office/drawing/2014/main" val="2754554395"/>
                    </a:ext>
                  </a:extLst>
                </a:gridCol>
                <a:gridCol w="1644584">
                  <a:extLst>
                    <a:ext uri="{9D8B030D-6E8A-4147-A177-3AD203B41FA5}">
                      <a16:colId xmlns:a16="http://schemas.microsoft.com/office/drawing/2014/main" val="1938523058"/>
                    </a:ext>
                  </a:extLst>
                </a:gridCol>
                <a:gridCol w="2360903">
                  <a:extLst>
                    <a:ext uri="{9D8B030D-6E8A-4147-A177-3AD203B41FA5}">
                      <a16:colId xmlns:a16="http://schemas.microsoft.com/office/drawing/2014/main" val="683101789"/>
                    </a:ext>
                  </a:extLst>
                </a:gridCol>
                <a:gridCol w="1611271">
                  <a:extLst>
                    <a:ext uri="{9D8B030D-6E8A-4147-A177-3AD203B41FA5}">
                      <a16:colId xmlns:a16="http://schemas.microsoft.com/office/drawing/2014/main" val="78515481"/>
                    </a:ext>
                  </a:extLst>
                </a:gridCol>
              </a:tblGrid>
              <a:tr h="410407">
                <a:tc gridSpan="2">
                  <a:txBody>
                    <a:bodyPr/>
                    <a:lstStyle/>
                    <a:p>
                      <a:pPr algn="ctr"/>
                      <a:r>
                        <a:rPr kumimoji="1" lang="en-US" altLang="ja-JP" sz="2400" b="1" dirty="0" smtClean="0">
                          <a:ln>
                            <a:noFill/>
                          </a:ln>
                          <a:latin typeface="メイリオ" panose="020B0604030504040204" pitchFamily="50" charset="-128"/>
                          <a:ea typeface="メイリオ" panose="020B0604030504040204" pitchFamily="50" charset="-128"/>
                          <a:cs typeface="メイリオ" panose="020B0604030504040204" pitchFamily="50" charset="-128"/>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ln>
                            <a:noFill/>
                          </a:ln>
                        </a:rPr>
                        <a:t>#cycles</a:t>
                      </a:r>
                      <a:endParaRPr kumimoji="1" lang="ja-JP" altLang="en-US" sz="2400" b="1"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smtClean="0">
                          <a:ln>
                            <a:noFill/>
                          </a:ln>
                          <a:latin typeface="メイリオ" panose="020B0604030504040204" pitchFamily="50" charset="-128"/>
                          <a:ea typeface="メイリオ" panose="020B0604030504040204" pitchFamily="50" charset="-128"/>
                          <a:cs typeface="メイリオ" panose="020B0604030504040204" pitchFamily="50" charset="-128"/>
                        </a:rPr>
                        <a:t>動作周波数</a:t>
                      </a:r>
                      <a:r>
                        <a:rPr kumimoji="1" lang="en-US" altLang="ja-JP" sz="2000" b="1" dirty="0" smtClean="0">
                          <a:ln>
                            <a:noFill/>
                          </a:ln>
                          <a:latin typeface="メイリオ" panose="020B0604030504040204" pitchFamily="50" charset="-128"/>
                          <a:ea typeface="メイリオ" panose="020B0604030504040204" pitchFamily="50" charset="-128"/>
                          <a:cs typeface="メイリオ" panose="020B0604030504040204" pitchFamily="50" charset="-128"/>
                        </a:rPr>
                        <a:t>[MHz</a:t>
                      </a:r>
                      <a:r>
                        <a:rPr kumimoji="1" lang="en-US" altLang="ja-JP" sz="2000" b="1" dirty="0" smtClean="0">
                          <a:ln>
                            <a:noFill/>
                          </a:ln>
                        </a:rPr>
                        <a:t>]</a:t>
                      </a:r>
                      <a:endParaRPr kumimoji="1" lang="ja-JP" altLang="en-US" sz="2000" b="1" dirty="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b="1" dirty="0" smtClean="0">
                          <a:ln>
                            <a:noFill/>
                          </a:ln>
                          <a:latin typeface="メイリオ" panose="020B0604030504040204" pitchFamily="50" charset="-128"/>
                          <a:ea typeface="メイリオ" panose="020B0604030504040204" pitchFamily="50" charset="-128"/>
                          <a:cs typeface="メイリオ" panose="020B0604030504040204" pitchFamily="50" charset="-128"/>
                        </a:rPr>
                        <a:t>#LUT</a:t>
                      </a:r>
                      <a:endParaRPr kumimoji="1" lang="ja-JP" altLang="en-US" sz="2400" b="1"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205987"/>
                  </a:ext>
                </a:extLst>
              </a:tr>
              <a:tr h="410407">
                <a:tc rowSpan="2">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RSA</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MIPS</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431,256</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121.7</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3,180</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930051"/>
                  </a:ext>
                </a:extLst>
              </a:tr>
              <a:tr h="410407">
                <a:tc vMerge="1">
                  <a:txBody>
                    <a:bodyPr/>
                    <a:lstStyle/>
                    <a:p>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HW</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68,261</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107.8</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11,721</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5706592"/>
                  </a:ext>
                </a:extLst>
              </a:tr>
              <a:tr h="410407">
                <a:tc rowSpan="3">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RSA </a:t>
                      </a:r>
                    </a:p>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耐性</a:t>
                      </a: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HW</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627,615</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77.5</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kumimoji="1" lang="en-US" altLang="ja-JP" sz="2400" dirty="0" smtClean="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16,801</a:t>
                      </a:r>
                      <a:endParaRPr kumimoji="1" lang="ja-JP" altLang="en-US" sz="2400" dirty="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3060956"/>
                  </a:ext>
                </a:extLst>
              </a:tr>
              <a:tr h="410407">
                <a:tc vMerge="1">
                  <a:txBody>
                    <a:bodyPr/>
                    <a:lstStyle/>
                    <a:p>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R w="12700" cap="flat" cmpd="sng" algn="ctr">
                      <a:solidFill>
                        <a:schemeClr val="tx1"/>
                      </a:solidFill>
                      <a:prstDash val="solid"/>
                      <a:round/>
                      <a:headEnd type="none" w="med" len="med"/>
                      <a:tailEnd type="none" w="med" len="med"/>
                    </a:lnR>
                  </a:tcPr>
                </a:tc>
                <a:tc>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HW+M</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680,284</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105.5</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a:r>
                        <a:rPr kumimoji="1" lang="en-US" altLang="ja-JP" sz="2400" dirty="0" smtClean="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11,464</a:t>
                      </a:r>
                      <a:endParaRPr kumimoji="1" lang="ja-JP" altLang="en-US" sz="2400" dirty="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4727808"/>
                  </a:ext>
                </a:extLst>
              </a:tr>
              <a:tr h="493798">
                <a:tc vMerge="1">
                  <a:txBody>
                    <a:bodyPr/>
                    <a:lstStyle/>
                    <a:p>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R w="12700" cap="flat" cmpd="sng" algn="ctr">
                      <a:solidFill>
                        <a:schemeClr val="tx1"/>
                      </a:solidFill>
                      <a:prstDash val="solid"/>
                      <a:round/>
                      <a:headEnd type="none" w="med" len="med"/>
                      <a:tailEnd type="none" w="med" len="med"/>
                    </a:lnR>
                  </a:tcPr>
                </a:tc>
                <a:tc>
                  <a:txBody>
                    <a:bodyPr/>
                    <a:lstStyle/>
                    <a:p>
                      <a:r>
                        <a:rPr kumimoji="1" lang="en-US" altLang="ja-JP" sz="2400" dirty="0" smtClean="0">
                          <a:ln>
                            <a:noFill/>
                          </a:ln>
                          <a:latin typeface="メイリオ" panose="020B0604030504040204" pitchFamily="50" charset="-128"/>
                          <a:ea typeface="メイリオ" panose="020B0604030504040204" pitchFamily="50" charset="-128"/>
                          <a:cs typeface="メイリオ" panose="020B0604030504040204" pitchFamily="50" charset="-128"/>
                        </a:rPr>
                        <a:t>HW+M+P</a:t>
                      </a:r>
                      <a:endParaRPr kumimoji="1" lang="ja-JP" altLang="en-US" sz="2400" dirty="0">
                        <a:ln>
                          <a:noFill/>
                        </a:ln>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kumimoji="1" lang="en-US" altLang="ja-JP" sz="2400" u="sng" dirty="0" smtClean="0">
                          <a:ln>
                            <a:noFill/>
                          </a:ln>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353,489</a:t>
                      </a:r>
                      <a:endParaRPr kumimoji="1" lang="ja-JP" altLang="en-US" sz="2400" u="sng" dirty="0">
                        <a:ln>
                          <a:noFill/>
                        </a:ln>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kumimoji="1" lang="en-US" altLang="ja-JP" sz="2400" u="sng" dirty="0" smtClean="0">
                          <a:ln>
                            <a:noFill/>
                          </a:ln>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105.6</a:t>
                      </a:r>
                      <a:endParaRPr kumimoji="1" lang="ja-JP" altLang="en-US" sz="2400" u="sng" dirty="0">
                        <a:ln>
                          <a:noFill/>
                        </a:ln>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kumimoji="1" lang="en-US" altLang="ja-JP" sz="2400" dirty="0" smtClean="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22,727</a:t>
                      </a:r>
                      <a:endParaRPr kumimoji="1" lang="ja-JP" altLang="en-US" sz="2400" dirty="0">
                        <a:ln>
                          <a:noFill/>
                        </a:ln>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7308"/>
                  </a:ext>
                </a:extLst>
              </a:tr>
            </a:tbl>
          </a:graphicData>
        </a:graphic>
      </p:graphicFrame>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15</a:t>
            </a:fld>
            <a:endParaRPr kumimoji="1" lang="ja-JP" altLang="en-US" sz="2000" dirty="0"/>
          </a:p>
        </p:txBody>
      </p:sp>
      <p:sp>
        <p:nvSpPr>
          <p:cNvPr id="5" name="テキスト ボックス 4"/>
          <p:cNvSpPr txBox="1"/>
          <p:nvPr/>
        </p:nvSpPr>
        <p:spPr>
          <a:xfrm>
            <a:off x="94234" y="5450304"/>
            <a:ext cx="5967354" cy="1200329"/>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鍵長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128bit,</a:t>
            </a:r>
          </a:p>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論理合成</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Xilinx </a:t>
            </a:r>
            <a:r>
              <a:rPr kumimoji="1"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Vivado</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(2016.4) </a:t>
            </a:r>
          </a:p>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FPGA: kintex-7 xc7k70</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4233" y="4907626"/>
            <a:ext cx="7421880"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M: </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モンゴメリ法　　</a:t>
            </a:r>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P: </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並列化</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4923241" y="4962422"/>
            <a:ext cx="3858007" cy="523220"/>
          </a:xfrm>
          <a:prstGeom prst="rect">
            <a:avLst/>
          </a:prstGeom>
          <a:noFill/>
        </p:spPr>
        <p:txBody>
          <a:bodyPr wrap="square" rtlCol="0">
            <a:spAutoFit/>
          </a:bodyPr>
          <a:lstStyle/>
          <a:p>
            <a:r>
              <a:rPr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実行速度を約</a:t>
            </a:r>
            <a:r>
              <a:rPr lang="en-US" altLang="ja-JP" sz="28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2800"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倍 </a:t>
            </a:r>
            <a:endParaRPr lang="ja-JP" altLang="en-US" sz="2800"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四角形吹き出し 9"/>
          <p:cNvSpPr/>
          <p:nvPr/>
        </p:nvSpPr>
        <p:spPr>
          <a:xfrm>
            <a:off x="6261582" y="1082517"/>
            <a:ext cx="1918742" cy="586537"/>
          </a:xfrm>
          <a:prstGeom prst="wedgeRectCallout">
            <a:avLst>
              <a:gd name="adj1" fmla="val 36564"/>
              <a:gd name="adj2" fmla="val 82821"/>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回路規模</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08109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7653" y="410368"/>
            <a:ext cx="7886700" cy="1325563"/>
          </a:xfrm>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むす</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び</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293370" y="1929060"/>
            <a:ext cx="8957310" cy="4895851"/>
          </a:xfrm>
        </p:spPr>
        <p:txBody>
          <a:bodyPr>
            <a:normAutofit/>
          </a:bodyPr>
          <a:lstStyle/>
          <a:p>
            <a:pPr>
              <a:buFont typeface="Wingdings" panose="05000000000000000000" pitchFamily="2" charset="2"/>
              <a:buChar char="p"/>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耐</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サイドチャネル攻撃</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復号回路の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高速化</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冪剰余算の並列化</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速度</a:t>
            </a:r>
            <a:r>
              <a:rPr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を約</a:t>
            </a:r>
            <a:r>
              <a:rPr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倍に高速化</a:t>
            </a:r>
            <a:endParaRPr lang="en-US" altLang="ja-JP"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今後</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サイドチャネル耐性の評価</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さらなる高速化</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16</a:t>
            </a:fld>
            <a:endParaRPr kumimoji="1" lang="ja-JP" altLang="en-US" sz="2000" dirty="0"/>
          </a:p>
        </p:txBody>
      </p:sp>
    </p:spTree>
    <p:extLst>
      <p:ext uri="{BB962C8B-B14F-4D97-AF65-F5344CB8AC3E}">
        <p14:creationId xmlns:p14="http://schemas.microsoft.com/office/powerpoint/2010/main" val="4238929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17</a:t>
            </a:fld>
            <a:endParaRPr kumimoji="1" lang="ja-JP" altLang="en-US"/>
          </a:p>
        </p:txBody>
      </p:sp>
    </p:spTree>
    <p:extLst>
      <p:ext uri="{BB962C8B-B14F-4D97-AF65-F5344CB8AC3E}">
        <p14:creationId xmlns:p14="http://schemas.microsoft.com/office/powerpoint/2010/main" val="3418993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剰余算の消し方</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215900" y="1705679"/>
            <a:ext cx="9011297" cy="4351338"/>
          </a:xfrm>
        </p:spPr>
        <p:txBody>
          <a:bodyPr>
            <a:normAutofit/>
          </a:bodyPr>
          <a:lstStyle/>
          <a:p>
            <a:pPr marL="0"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18</a:t>
            </a:fld>
            <a:endParaRPr kumimoji="1" lang="ja-JP" altLang="en-US"/>
          </a:p>
        </p:txBody>
      </p:sp>
      <p:sp>
        <p:nvSpPr>
          <p:cNvPr id="6" name="AutoShape 2" descr="\mbox{MR}(T) = TR^{-1} \bmod N"/>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AutoShape 4" descr="\mbox{MR}(T) = TR^{-1} \bmod N"/>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mc:AlternateContent xmlns:mc="http://schemas.openxmlformats.org/markup-compatibility/2006" xmlns:a14="http://schemas.microsoft.com/office/drawing/2010/main">
        <mc:Choice Requires="a14">
          <p:sp>
            <p:nvSpPr>
              <p:cNvPr id="8" name="正方形/長方形 7"/>
              <p:cNvSpPr/>
              <p:nvPr/>
            </p:nvSpPr>
            <p:spPr>
              <a:xfrm>
                <a:off x="520699" y="1609269"/>
                <a:ext cx="7704661" cy="462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𝑀𝑅</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𝑇</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𝑇𝑅</m:t>
                        </m:r>
                      </m:e>
                      <m:sup>
                        <m:r>
                          <a:rPr lang="en-US" altLang="ja-JP" sz="24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𝑚𝑜𝑑</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cs typeface="メイリオ" panose="020B0604030504040204" pitchFamily="50" charset="-128"/>
                      </a:rPr>
                      <m:t>𝑁</m:t>
                    </m:r>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520699" y="1609269"/>
                <a:ext cx="7704661" cy="462174"/>
              </a:xfrm>
              <a:prstGeom prst="rect">
                <a:avLst/>
              </a:prstGeom>
              <a:blipFill>
                <a:blip r:embed="rId2"/>
                <a:stretch>
                  <a:fillRect l="-79"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15900" y="2399653"/>
                <a:ext cx="8908114" cy="2677656"/>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事前</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R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の冪乗数</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−1mod </a:t>
                </a:r>
                <a:r>
                  <a:rPr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となる</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求める</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latin typeface="メイリオ" panose="020B0604030504040204" pitchFamily="50" charset="-128"/>
                    <a:ea typeface="メイリオ" panose="020B0604030504040204" pitchFamily="50" charset="-128"/>
                    <a:cs typeface="メイリオ" panose="020B0604030504040204" pitchFamily="50" charset="-128"/>
                  </a:rPr>
                  <a:t>s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latin typeface="メイリオ" panose="020B0604030504040204" pitchFamily="50" charset="-128"/>
                    <a:ea typeface="メイリオ" panose="020B0604030504040204" pitchFamily="50" charset="-128"/>
                    <a:cs typeface="メイリオ" panose="020B0604030504040204" pitchFamily="50" charset="-128"/>
                  </a:rPr>
                  <a:t>T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i="1" dirty="0" smtClean="0">
                    <a:latin typeface="メイリオ" panose="020B0604030504040204" pitchFamily="50" charset="-128"/>
                    <a:ea typeface="メイリオ" panose="020B0604030504040204" pitchFamily="50" charset="-128"/>
                    <a:cs typeface="メイリオ" panose="020B0604030504040204" pitchFamily="50" charset="-128"/>
                  </a:rPr>
                  <a:t>R</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mod </a:t>
                </a:r>
                <a:r>
                  <a:rPr lang="en-US" altLang="ja-JP" sz="2800" i="1" dirty="0">
                    <a:latin typeface="メイリオ" panose="020B0604030504040204" pitchFamily="50" charset="-128"/>
                    <a:ea typeface="メイリオ" panose="020B0604030504040204" pitchFamily="50" charset="-128"/>
                    <a:cs typeface="メイリオ" panose="020B0604030504040204" pitchFamily="50" charset="-128"/>
                  </a:rPr>
                  <a:t>R</a:t>
                </a:r>
              </a:p>
              <a:p>
                <a:r>
                  <a:rPr lang="ja-JP" altLang="pt-BR" sz="2800" dirty="0">
                    <a:latin typeface="メイリオ" panose="020B0604030504040204" pitchFamily="50" charset="-128"/>
                    <a:ea typeface="メイリオ" panose="020B0604030504040204" pitchFamily="50" charset="-128"/>
                    <a:cs typeface="メイリオ" panose="020B0604030504040204" pitchFamily="50" charset="-128"/>
                  </a:rPr>
                  <a:t>　</a:t>
                </a:r>
                <a:r>
                  <a:rPr lang="pt-BR" altLang="ja-JP" sz="2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pt-BR" sz="2800" dirty="0">
                    <a:latin typeface="メイリオ" panose="020B0604030504040204" pitchFamily="50" charset="-128"/>
                    <a:ea typeface="メイリオ" panose="020B0604030504040204" pitchFamily="50" charset="-128"/>
                    <a:cs typeface="メイリオ" panose="020B0604030504040204" pitchFamily="50" charset="-128"/>
                  </a:rPr>
                  <a:t>　</a:t>
                </a:r>
                <a:r>
                  <a:rPr lang="pt-BR" altLang="ja-JP" sz="2800" i="1" dirty="0">
                    <a:latin typeface="メイリオ" panose="020B0604030504040204" pitchFamily="50" charset="-128"/>
                    <a:ea typeface="メイリオ" panose="020B0604030504040204" pitchFamily="50" charset="-128"/>
                    <a:cs typeface="メイリオ" panose="020B0604030504040204" pitchFamily="50" charset="-128"/>
                  </a:rPr>
                  <a:t>t </a:t>
                </a:r>
                <a:r>
                  <a:rPr lang="pt-BR"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pt-BR" altLang="ja-JP" sz="2800" i="1" dirty="0">
                    <a:latin typeface="メイリオ" panose="020B0604030504040204" pitchFamily="50" charset="-128"/>
                    <a:ea typeface="メイリオ" panose="020B0604030504040204" pitchFamily="50" charset="-128"/>
                    <a:cs typeface="メイリオ" panose="020B0604030504040204" pitchFamily="50" charset="-128"/>
                  </a:rPr>
                  <a:t>T </a:t>
                </a:r>
                <a:r>
                  <a:rPr lang="pt-BR"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pt-BR" altLang="ja-JP" sz="2800" i="1" dirty="0">
                    <a:latin typeface="メイリオ" panose="020B0604030504040204" pitchFamily="50" charset="-128"/>
                    <a:ea typeface="メイリオ" panose="020B0604030504040204" pitchFamily="50" charset="-128"/>
                    <a:cs typeface="メイリオ" panose="020B0604030504040204" pitchFamily="50" charset="-128"/>
                  </a:rPr>
                  <a:t>s</a:t>
                </a:r>
                <a:r>
                  <a:rPr lang="pt-BR" altLang="ja-JP" sz="2800" dirty="0">
                    <a:latin typeface="メイリオ" panose="020B0604030504040204" pitchFamily="50" charset="-128"/>
                    <a:ea typeface="メイリオ" panose="020B0604030504040204" pitchFamily="50" charset="-128"/>
                    <a:cs typeface="メイリオ" panose="020B0604030504040204" pitchFamily="50" charset="-128"/>
                  </a:rPr>
                  <a:t>) / </a:t>
                </a:r>
                <a:r>
                  <a:rPr lang="pt-BR" altLang="ja-JP" sz="2800" i="1" dirty="0">
                    <a:latin typeface="メイリオ" panose="020B0604030504040204" pitchFamily="50" charset="-128"/>
                    <a:ea typeface="メイリオ" panose="020B0604030504040204" pitchFamily="50" charset="-128"/>
                    <a:cs typeface="メイリオ" panose="020B0604030504040204" pitchFamily="50" charset="-128"/>
                  </a:rPr>
                  <a:t>R</a:t>
                </a:r>
              </a:p>
              <a:p>
                <a:r>
                  <a:rPr lang="ja-JP" altLang="de-DE" sz="2800" dirty="0">
                    <a:latin typeface="メイリオ" panose="020B0604030504040204" pitchFamily="50" charset="-128"/>
                    <a:ea typeface="メイリオ" panose="020B0604030504040204" pitchFamily="50" charset="-128"/>
                    <a:cs typeface="メイリオ" panose="020B0604030504040204" pitchFamily="50" charset="-128"/>
                  </a:rPr>
                  <a:t>　</a:t>
                </a:r>
                <a:r>
                  <a:rPr lang="de-DE" altLang="ja-JP" sz="2800" dirty="0">
                    <a:latin typeface="メイリオ" panose="020B0604030504040204" pitchFamily="50" charset="-128"/>
                    <a:ea typeface="メイリオ" panose="020B0604030504040204" pitchFamily="50" charset="-128"/>
                    <a:cs typeface="メイリオ" panose="020B0604030504040204" pitchFamily="50" charset="-128"/>
                  </a:rPr>
                  <a:t>4.</a:t>
                </a:r>
                <a:r>
                  <a:rPr lang="ja-JP" altLang="de-DE" sz="2800" dirty="0">
                    <a:latin typeface="メイリオ" panose="020B0604030504040204" pitchFamily="50" charset="-128"/>
                    <a:ea typeface="メイリオ" panose="020B0604030504040204" pitchFamily="50" charset="-128"/>
                    <a:cs typeface="メイリオ" panose="020B0604030504040204" pitchFamily="50" charset="-128"/>
                  </a:rPr>
                  <a:t>　</a:t>
                </a:r>
                <a:r>
                  <a:rPr lang="de-DE" altLang="ja-JP" sz="2800" dirty="0">
                    <a:latin typeface="メイリオ" panose="020B0604030504040204" pitchFamily="50" charset="-128"/>
                    <a:ea typeface="メイリオ" panose="020B0604030504040204" pitchFamily="50" charset="-128"/>
                    <a:cs typeface="メイリオ" panose="020B0604030504040204" pitchFamily="50" charset="-128"/>
                  </a:rPr>
                  <a:t>if t&gt;=N then t=t-N</a:t>
                </a: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この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とき</a:t>
                </a:r>
                <a14:m>
                  <m:oMath xmlns:m="http://schemas.openxmlformats.org/officeDocument/2006/math">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𝑡</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𝑇𝑅</m:t>
                        </m:r>
                      </m:e>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𝑚𝑜𝑑</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𝑁</m:t>
                    </m:r>
                  </m:oMath>
                </a14:m>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が成り立つ</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15900" y="2399653"/>
                <a:ext cx="8908114" cy="2677656"/>
              </a:xfrm>
              <a:prstGeom prst="rect">
                <a:avLst/>
              </a:prstGeom>
              <a:blipFill>
                <a:blip r:embed="rId3"/>
                <a:stretch>
                  <a:fillRect l="-1368" t="-2506" b="-59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42812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並列化</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p"/>
            </a:pPr>
            <a:r>
              <a:rPr lang="en-US" altLang="ja-JP" dirty="0"/>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冪剰余算の並列化</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冪剰余算を行う場所は二箇所ある</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互いに独立なため並列化できる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a:xfrm>
            <a:off x="6553200" y="6324440"/>
            <a:ext cx="2057400" cy="365125"/>
          </a:xfrm>
        </p:spPr>
        <p:txBody>
          <a:bodyPr/>
          <a:lstStyle/>
          <a:p>
            <a:fld id="{8DF6B3F7-7487-44C2-8F6B-86A71D6C3709}" type="slidenum">
              <a:rPr kumimoji="1" lang="ja-JP" altLang="en-US" smtClean="0"/>
              <a:t>19</a:t>
            </a:fld>
            <a:endParaRPr kumimoji="1" lang="ja-JP" altLang="en-US"/>
          </a:p>
        </p:txBody>
      </p:sp>
      <p:sp>
        <p:nvSpPr>
          <p:cNvPr id="5" name="角丸四角形 4"/>
          <p:cNvSpPr/>
          <p:nvPr/>
        </p:nvSpPr>
        <p:spPr>
          <a:xfrm>
            <a:off x="4044084" y="3412528"/>
            <a:ext cx="2667000" cy="1714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冪剰余算</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p</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りの復号処理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154253" y="3379923"/>
            <a:ext cx="2820353" cy="2824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冪剰余算</a:t>
            </a:r>
            <a:r>
              <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p</a:t>
            </a: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冪剰余算</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q</a:t>
            </a: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りの復号処理</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屈折矢印 10"/>
          <p:cNvSpPr/>
          <p:nvPr/>
        </p:nvSpPr>
        <p:spPr>
          <a:xfrm rot="16200000" flipH="1">
            <a:off x="7047651" y="4088756"/>
            <a:ext cx="747970" cy="13537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6951833" y="3412528"/>
            <a:ext cx="2083633" cy="13393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冪剰余算</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q</a:t>
            </a:r>
          </a:p>
        </p:txBody>
      </p:sp>
      <p:sp>
        <p:nvSpPr>
          <p:cNvPr id="13" name="右矢印 12"/>
          <p:cNvSpPr/>
          <p:nvPr/>
        </p:nvSpPr>
        <p:spPr>
          <a:xfrm>
            <a:off x="3096815" y="4503261"/>
            <a:ext cx="986935" cy="6050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697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背景</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314325" y="1889920"/>
            <a:ext cx="8431469" cy="4267199"/>
          </a:xfrm>
        </p:spPr>
        <p:txBody>
          <a:bodyPr>
            <a:normAutofit/>
          </a:bodyPr>
          <a:lstStyle/>
          <a:p>
            <a:pPr>
              <a:buFont typeface="Wingdings" panose="05000000000000000000" pitchFamily="2" charset="2"/>
              <a:buChar char="p"/>
            </a:pPr>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IoT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向け組み込み機器の増加</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暗号化機能が求められる</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marL="171450" lvl="1">
              <a:spcBef>
                <a:spcPts val="750"/>
              </a:spcBef>
              <a:buFont typeface="Wingdings" panose="05000000000000000000" pitchFamily="2" charset="2"/>
              <a:buChar char="p"/>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鍵暗号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など</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marL="685800" lvl="2" indent="-342900">
              <a:spcBef>
                <a:spcPts val="750"/>
              </a:spcBef>
              <a:buFont typeface="Wingdings" panose="05000000000000000000" pitchFamily="2" charset="2"/>
              <a:buChar char="u"/>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能力</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の制限を満たすために</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HW</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a:p>
            <a:pPr marL="800100" lvl="2" indent="-457200">
              <a:spcBef>
                <a:spcPts val="750"/>
              </a:spcBef>
              <a:buFont typeface="Wingdings" panose="05000000000000000000" pitchFamily="2" charset="2"/>
              <a:buChar char="u"/>
            </a:pP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サイドチャネル</a:t>
            </a: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攻撃への</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対策が必要</a:t>
            </a:r>
            <a:endPar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7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2</a:t>
            </a:fld>
            <a:endParaRPr kumimoji="1" lang="ja-JP" altLang="en-US" sz="2000" dirty="0"/>
          </a:p>
        </p:txBody>
      </p:sp>
    </p:spTree>
    <p:extLst>
      <p:ext uri="{BB962C8B-B14F-4D97-AF65-F5344CB8AC3E}">
        <p14:creationId xmlns:p14="http://schemas.microsoft.com/office/powerpoint/2010/main" val="3413596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メイリオ" panose="020B0604030504040204" pitchFamily="50" charset="-128"/>
              </a:rPr>
              <a:t>暗号</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9" name="コンテンツ プレースホルダー 29"/>
              <p:cNvSpPr txBox="1">
                <a:spLocks noGrp="1"/>
              </p:cNvSpPr>
              <p:nvPr>
                <p:ph idx="1"/>
              </p:nvPr>
            </p:nvSpPr>
            <p:spPr>
              <a:xfrm>
                <a:off x="4943956" y="3673923"/>
                <a:ext cx="2654555" cy="446854"/>
              </a:xfrm>
              <a:prstGeom prst="rect">
                <a:avLst/>
              </a:prstGeom>
              <a:noFill/>
            </p:spPr>
            <p:txBody>
              <a:bodyPr wrap="square" lIns="0" tIns="0" rIns="0" bIns="0" rtlCol="0">
                <a:sp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sSup>
                        <m:sSupPr>
                          <m:ctrlPr>
                            <a:rPr kumimoji="1" lang="en-US" altLang="ja-JP" sz="2800" b="0" i="1" smtClean="0">
                              <a:latin typeface="Cambria Math" panose="02040503050406030204" pitchFamily="18" charset="0"/>
                            </a:rPr>
                          </m:ctrlPr>
                        </m:sSupPr>
                        <m:e>
                          <m:r>
                            <a:rPr lang="ja-JP" altLang="en-US" sz="2800" i="1">
                              <a:latin typeface="Cambria Math" panose="02040503050406030204" pitchFamily="18" charset="0"/>
                            </a:rPr>
                            <m:t>≡</m:t>
                          </m:r>
                          <m:r>
                            <a:rPr kumimoji="1" lang="en-US" altLang="ja-JP" sz="2800" b="0" i="1" smtClean="0">
                              <a:latin typeface="Cambria Math" panose="02040503050406030204" pitchFamily="18" charset="0"/>
                            </a:rPr>
                            <m:t>𝑐</m:t>
                          </m:r>
                        </m:e>
                        <m:sup>
                          <m:r>
                            <a:rPr kumimoji="1" lang="en-US" altLang="ja-JP" sz="2800" b="0" i="1" smtClean="0">
                              <a:latin typeface="Cambria Math" panose="02040503050406030204" pitchFamily="18" charset="0"/>
                            </a:rPr>
                            <m:t>𝑑</m:t>
                          </m:r>
                        </m:sup>
                      </m:sSup>
                      <m:r>
                        <a:rPr kumimoji="1" lang="en-US" altLang="ja-JP" sz="2800" b="0" i="0" smtClean="0">
                          <a:latin typeface="Cambria Math" panose="02040503050406030204" pitchFamily="18" charset="0"/>
                        </a:rPr>
                        <m:t>(</m:t>
                      </m:r>
                      <m:r>
                        <m:rPr>
                          <m:sty m:val="p"/>
                        </m:rPr>
                        <a:rPr kumimoji="1" lang="en-US" altLang="ja-JP" sz="2800" b="0" i="0" smtClean="0">
                          <a:latin typeface="Cambria Math" panose="02040503050406030204" pitchFamily="18" charset="0"/>
                        </a:rPr>
                        <m:t>mod</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latin typeface="+mn-ea"/>
                </a:endParaRPr>
              </a:p>
            </p:txBody>
          </p:sp>
        </mc:Choice>
        <mc:Fallback xmlns="">
          <p:sp>
            <p:nvSpPr>
              <p:cNvPr id="19" name="コンテンツ プレースホルダー 29"/>
              <p:cNvSpPr txBox="1">
                <a:spLocks noGrp="1" noRot="1" noChangeAspect="1" noMove="1" noResize="1" noEditPoints="1" noAdjustHandles="1" noChangeArrowheads="1" noChangeShapeType="1" noTextEdit="1"/>
              </p:cNvSpPr>
              <p:nvPr>
                <p:ph idx="1"/>
              </p:nvPr>
            </p:nvSpPr>
            <p:spPr>
              <a:xfrm>
                <a:off x="4943956" y="3673923"/>
                <a:ext cx="2654555" cy="446854"/>
              </a:xfrm>
              <a:prstGeom prst="rect">
                <a:avLst/>
              </a:prstGeom>
              <a:blipFill>
                <a:blip r:embed="rId8"/>
                <a:stretch>
                  <a:fillRect l="-1379" t="-12329" r="-4598" b="-2054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20</a:t>
            </a:fld>
            <a:endParaRPr kumimoji="1" lang="ja-JP" altLang="en-US"/>
          </a:p>
        </p:txBody>
      </p:sp>
      <p:sp>
        <p:nvSpPr>
          <p:cNvPr id="5" name="スライド番号プレースホルダー 4"/>
          <p:cNvSpPr txBox="1">
            <a:spLocks/>
          </p:cNvSpPr>
          <p:nvPr/>
        </p:nvSpPr>
        <p:spPr>
          <a:xfrm>
            <a:off x="336866" y="1128746"/>
            <a:ext cx="584825"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mc:AlternateContent xmlns:mc="http://schemas.openxmlformats.org/markup-compatibility/2006" xmlns:a14="http://schemas.microsoft.com/office/drawing/2010/main">
        <mc:Choice Requires="a14">
          <p:sp>
            <p:nvSpPr>
              <p:cNvPr id="7" name="テキスト ボックス 6"/>
              <p:cNvSpPr txBox="1"/>
              <p:nvPr/>
            </p:nvSpPr>
            <p:spPr>
              <a:xfrm>
                <a:off x="538059" y="1912928"/>
                <a:ext cx="6731520" cy="1569660"/>
              </a:xfrm>
              <a:prstGeom prst="rect">
                <a:avLst/>
              </a:prstGeom>
              <a:noFill/>
            </p:spPr>
            <p:txBody>
              <a:bodyPr wrap="square" rtlCol="0">
                <a:spAutoFit/>
              </a:bodyPr>
              <a:lstStyle/>
              <a:p>
                <a:r>
                  <a:rPr kumimoji="1" lang="ja-JP" altLang="en-US" sz="32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素数 </a:t>
                </a:r>
                <a14:m>
                  <m:oMath xmlns:m="http://schemas.openxmlformats.org/officeDocument/2006/math">
                    <m:r>
                      <m:rPr>
                        <m:sty m:val="p"/>
                      </m:rPr>
                      <a:rPr lang="en-US" altLang="ja-JP" sz="3200" b="0" i="0" smtClean="0">
                        <a:latin typeface="Cambria Math" panose="02040503050406030204" pitchFamily="18" charset="0"/>
                      </a:rPr>
                      <m:t>p</m:t>
                    </m:r>
                    <m:r>
                      <a:rPr lang="en-US" altLang="ja-JP" sz="3200" b="0" i="0" smtClean="0">
                        <a:latin typeface="Cambria Math" panose="02040503050406030204" pitchFamily="18" charset="0"/>
                      </a:rPr>
                      <m:t>, </m:t>
                    </m:r>
                    <m:r>
                      <m:rPr>
                        <m:sty m:val="p"/>
                      </m:rPr>
                      <a:rPr lang="en-US" altLang="ja-JP" sz="3200" b="0" i="0" smtClean="0">
                        <a:latin typeface="Cambria Math" panose="02040503050406030204" pitchFamily="18" charset="0"/>
                      </a:rPr>
                      <m:t>q</m:t>
                    </m:r>
                    <m:r>
                      <a:rPr lang="en-US" altLang="ja-JP" sz="3200" b="0" i="0" smtClean="0">
                        <a:latin typeface="Cambria Math" panose="02040503050406030204" pitchFamily="18" charset="0"/>
                      </a:rPr>
                      <m:t> (</m:t>
                    </m:r>
                    <m:r>
                      <m:rPr>
                        <m:sty m:val="p"/>
                      </m:rPr>
                      <a:rPr lang="en-US" altLang="ja-JP" sz="3200" b="0" i="0" smtClean="0">
                        <a:latin typeface="Cambria Math" panose="02040503050406030204" pitchFamily="18" charset="0"/>
                      </a:rPr>
                      <m:t>p</m:t>
                    </m:r>
                    <m:r>
                      <a:rPr lang="en-US" altLang="ja-JP" sz="3200" b="0" i="0" smtClean="0">
                        <a:latin typeface="Cambria Math" panose="02040503050406030204" pitchFamily="18" charset="0"/>
                      </a:rPr>
                      <m:t>&lt;</m:t>
                    </m:r>
                    <m:r>
                      <m:rPr>
                        <m:sty m:val="p"/>
                      </m:rPr>
                      <a:rPr lang="en-US" altLang="ja-JP" sz="3200" b="0" i="0" smtClean="0">
                        <a:latin typeface="Cambria Math" panose="02040503050406030204" pitchFamily="18" charset="0"/>
                      </a:rPr>
                      <m:t>q</m:t>
                    </m:r>
                    <m:r>
                      <a:rPr lang="en-US" altLang="ja-JP" sz="3200" b="0" i="0" smtClean="0">
                        <a:latin typeface="Cambria Math" panose="02040503050406030204" pitchFamily="18" charset="0"/>
                      </a:rPr>
                      <m:t>)</m:t>
                    </m:r>
                    <m:r>
                      <a:rPr lang="en-US" altLang="ja-JP" sz="3200" i="1">
                        <a:latin typeface="Cambria Math" panose="02040503050406030204" pitchFamily="18" charset="0"/>
                      </a:rPr>
                      <m:t> </m:t>
                    </m:r>
                  </m:oMath>
                </a14:m>
                <a:endParaRPr kumimoji="1" lang="en-US" altLang="ja-JP" sz="3200" i="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秘密鍵 </a:t>
                </a:r>
                <a14:m>
                  <m:oMath xmlns:m="http://schemas.openxmlformats.org/officeDocument/2006/math">
                    <m:sSup>
                      <m:sSupPr>
                        <m:ctrlPr>
                          <a:rPr lang="en-US" altLang="ja-JP" sz="3200" i="1" smtClean="0">
                            <a:latin typeface="Cambria Math" panose="02040503050406030204" pitchFamily="18" charset="0"/>
                            <a:ea typeface="Cambria Math" panose="02040503050406030204" pitchFamily="18" charset="0"/>
                          </a:rPr>
                        </m:ctrlPr>
                      </m:sSupPr>
                      <m:e>
                        <m:r>
                          <a:rPr lang="en-US" altLang="ja-JP" sz="3200" b="0" i="1" smtClean="0">
                            <a:latin typeface="Cambria Math" panose="02040503050406030204" pitchFamily="18" charset="0"/>
                            <a:ea typeface="Cambria Math" panose="02040503050406030204" pitchFamily="18" charset="0"/>
                          </a:rPr>
                          <m:t>𝑑</m:t>
                        </m:r>
                        <m:r>
                          <a:rPr lang="en-US" altLang="ja-JP" sz="3200" b="0" i="1" smtClean="0">
                            <a:latin typeface="Cambria Math" panose="02040503050406030204" pitchFamily="18" charset="0"/>
                            <a:ea typeface="Cambria Math" panose="02040503050406030204" pitchFamily="18" charset="0"/>
                          </a:rPr>
                          <m:t>=</m:t>
                        </m:r>
                        <m:r>
                          <a:rPr lang="en-US" altLang="ja-JP" sz="3200" i="1">
                            <a:latin typeface="Cambria Math" panose="02040503050406030204" pitchFamily="18" charset="0"/>
                            <a:ea typeface="Cambria Math" panose="02040503050406030204" pitchFamily="18" charset="0"/>
                          </a:rPr>
                          <m:t>𝑒</m:t>
                        </m:r>
                      </m:e>
                      <m:sup>
                        <m:r>
                          <a:rPr lang="en-US" altLang="ja-JP" sz="3200" i="1">
                            <a:latin typeface="Cambria Math" panose="02040503050406030204" pitchFamily="18" charset="0"/>
                            <a:ea typeface="Cambria Math" panose="02040503050406030204" pitchFamily="18" charset="0"/>
                          </a:rPr>
                          <m:t>−1</m:t>
                        </m:r>
                      </m:sup>
                    </m:sSup>
                    <m:r>
                      <a:rPr lang="en-US" altLang="ja-JP" sz="3200">
                        <a:latin typeface="Cambria Math" panose="02040503050406030204" pitchFamily="18" charset="0"/>
                        <a:ea typeface="Cambria Math" panose="02040503050406030204" pitchFamily="18" charset="0"/>
                      </a:rPr>
                      <m:t> </m:t>
                    </m:r>
                    <m:r>
                      <m:rPr>
                        <m:sty m:val="p"/>
                      </m:rPr>
                      <a:rPr lang="en-US" altLang="ja-JP" sz="3200">
                        <a:latin typeface="Cambria Math" panose="02040503050406030204" pitchFamily="18" charset="0"/>
                        <a:ea typeface="Cambria Math" panose="02040503050406030204" pitchFamily="18" charset="0"/>
                      </a:rPr>
                      <m:t>mod</m:t>
                    </m:r>
                    <m:r>
                      <a:rPr lang="en-US" altLang="ja-JP" sz="3200" i="1">
                        <a:latin typeface="Cambria Math" panose="02040503050406030204" pitchFamily="18" charset="0"/>
                        <a:ea typeface="Cambria Math" panose="02040503050406030204" pitchFamily="18" charset="0"/>
                      </a:rPr>
                      <m:t> </m:t>
                    </m:r>
                    <m:d>
                      <m:dPr>
                        <m:ctrlPr>
                          <a:rPr lang="en-US" altLang="ja-JP" sz="3200" i="1">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𝑝</m:t>
                        </m:r>
                        <m:r>
                          <a:rPr lang="en-US" altLang="ja-JP" sz="3200" i="1">
                            <a:latin typeface="Cambria Math" panose="02040503050406030204" pitchFamily="18" charset="0"/>
                            <a:ea typeface="Cambria Math" panose="02040503050406030204" pitchFamily="18" charset="0"/>
                          </a:rPr>
                          <m:t>−1</m:t>
                        </m:r>
                      </m:e>
                    </m:d>
                    <m:d>
                      <m:dPr>
                        <m:ctrlPr>
                          <a:rPr lang="en-US" altLang="ja-JP" sz="3200" i="1">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𝑞</m:t>
                        </m:r>
                        <m:r>
                          <a:rPr lang="en-US" altLang="ja-JP" sz="3200" i="1">
                            <a:latin typeface="Cambria Math" panose="02040503050406030204" pitchFamily="18" charset="0"/>
                            <a:ea typeface="Cambria Math" panose="02040503050406030204" pitchFamily="18" charset="0"/>
                          </a:rPr>
                          <m:t>−1</m:t>
                        </m:r>
                      </m:e>
                    </m:d>
                  </m:oMath>
                </a14:m>
                <a:endParaRPr lang="en-US" altLang="ja-JP" sz="32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公開鍵 </a:t>
                </a:r>
                <a14:m>
                  <m:oMath xmlns:m="http://schemas.openxmlformats.org/officeDocument/2006/math">
                    <m:r>
                      <m:rPr>
                        <m:sty m:val="p"/>
                      </m:rPr>
                      <a:rPr lang="en-US" altLang="ja-JP" sz="3200" b="0" i="0" smtClean="0">
                        <a:latin typeface="Cambria Math" panose="02040503050406030204" pitchFamily="18" charset="0"/>
                      </a:rPr>
                      <m:t>e</m:t>
                    </m:r>
                    <m:r>
                      <a:rPr lang="en-US" altLang="ja-JP" sz="3200" b="0" i="0" smtClean="0">
                        <a:latin typeface="Cambria Math" panose="02040503050406030204" pitchFamily="18" charset="0"/>
                      </a:rPr>
                      <m:t> </m:t>
                    </m:r>
                    <m:d>
                      <m:dPr>
                        <m:ctrlPr>
                          <a:rPr lang="en-US" altLang="ja-JP" sz="3200" b="0" i="1" smtClean="0">
                            <a:latin typeface="Cambria Math" panose="02040503050406030204" pitchFamily="18" charset="0"/>
                          </a:rPr>
                        </m:ctrlPr>
                      </m:dPr>
                      <m:e>
                        <m:r>
                          <a:rPr lang="en-US" altLang="ja-JP" sz="3200" b="0" i="0" smtClean="0">
                            <a:latin typeface="Cambria Math" panose="02040503050406030204" pitchFamily="18" charset="0"/>
                          </a:rPr>
                          <m:t>0&lt;</m:t>
                        </m:r>
                        <m:r>
                          <m:rPr>
                            <m:sty m:val="p"/>
                          </m:rPr>
                          <a:rPr lang="en-US" altLang="ja-JP" sz="3200" b="0" i="0" smtClean="0">
                            <a:latin typeface="Cambria Math" panose="02040503050406030204" pitchFamily="18" charset="0"/>
                          </a:rPr>
                          <m:t>e</m:t>
                        </m:r>
                        <m:r>
                          <a:rPr lang="en-US" altLang="ja-JP" sz="3200" b="0" i="0" smtClean="0">
                            <a:latin typeface="Cambria Math" panose="02040503050406030204" pitchFamily="18" charset="0"/>
                          </a:rPr>
                          <m:t>&lt;</m:t>
                        </m:r>
                        <m:r>
                          <m:rPr>
                            <m:sty m:val="p"/>
                          </m:rPr>
                          <a:rPr lang="en-US" altLang="ja-JP" sz="3200" b="0" i="0" smtClean="0">
                            <a:latin typeface="Cambria Math" panose="02040503050406030204" pitchFamily="18" charset="0"/>
                          </a:rPr>
                          <m:t>p</m:t>
                        </m:r>
                      </m:e>
                    </m:d>
                    <m:r>
                      <a:rPr lang="en-US" altLang="ja-JP" sz="3200" b="0" i="0" smtClean="0">
                        <a:latin typeface="Cambria Math" panose="02040503050406030204" pitchFamily="18" charset="0"/>
                      </a:rPr>
                      <m:t>, </m:t>
                    </m:r>
                    <m:r>
                      <m:rPr>
                        <m:sty m:val="p"/>
                      </m:rPr>
                      <a:rPr lang="en-US" altLang="ja-JP" sz="3200" b="0" i="0" smtClean="0">
                        <a:latin typeface="Cambria Math" panose="02040503050406030204" pitchFamily="18" charset="0"/>
                      </a:rPr>
                      <m:t>N</m:t>
                    </m:r>
                    <m:r>
                      <a:rPr lang="en-US" altLang="ja-JP" sz="3200" b="0" i="0" smtClean="0">
                        <a:latin typeface="Cambria Math" panose="02040503050406030204" pitchFamily="18" charset="0"/>
                      </a:rPr>
                      <m:t>=</m:t>
                    </m:r>
                    <m:r>
                      <m:rPr>
                        <m:sty m:val="p"/>
                      </m:rPr>
                      <a:rPr lang="en-US" altLang="ja-JP" sz="3200" b="0" i="0" smtClean="0">
                        <a:latin typeface="Cambria Math" panose="02040503050406030204" pitchFamily="18" charset="0"/>
                      </a:rPr>
                      <m:t>pq</m:t>
                    </m:r>
                    <m:r>
                      <a:rPr lang="en-US" altLang="ja-JP" sz="3200" i="1">
                        <a:latin typeface="Cambria Math" panose="02040503050406030204" pitchFamily="18" charset="0"/>
                      </a:rPr>
                      <m:t> </m:t>
                    </m:r>
                  </m:oMath>
                </a14:m>
                <a:endParaRPr lang="ja-JP" altLang="en-US" sz="3200" i="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38059" y="1912928"/>
                <a:ext cx="6731520" cy="1569660"/>
              </a:xfrm>
              <a:prstGeom prst="rect">
                <a:avLst/>
              </a:prstGeom>
              <a:blipFill>
                <a:blip r:embed="rId9"/>
                <a:stretch>
                  <a:fillRect l="-2262" t="-4669" b="-12451"/>
                </a:stretch>
              </a:blipFill>
            </p:spPr>
            <p:txBody>
              <a:bodyPr/>
              <a:lstStyle/>
              <a:p>
                <a:r>
                  <a:rPr lang="ja-JP" altLang="en-US">
                    <a:noFill/>
                  </a:rPr>
                  <a:t> </a:t>
                </a:r>
              </a:p>
            </p:txBody>
          </p:sp>
        </mc:Fallback>
      </mc:AlternateContent>
      <p:grpSp>
        <p:nvGrpSpPr>
          <p:cNvPr id="8" name="図形グループ 7"/>
          <p:cNvGrpSpPr/>
          <p:nvPr/>
        </p:nvGrpSpPr>
        <p:grpSpPr>
          <a:xfrm>
            <a:off x="2166632" y="3532246"/>
            <a:ext cx="3254439" cy="1995954"/>
            <a:chOff x="2593986" y="3546089"/>
            <a:chExt cx="3638448" cy="2545548"/>
          </a:xfrm>
        </p:grpSpPr>
        <p:sp>
          <p:nvSpPr>
            <p:cNvPr id="9" name="右カーブ矢印 8"/>
            <p:cNvSpPr/>
            <p:nvPr/>
          </p:nvSpPr>
          <p:spPr>
            <a:xfrm>
              <a:off x="3257859" y="4016501"/>
              <a:ext cx="504000" cy="1698807"/>
            </a:xfrm>
            <a:prstGeom prst="curvedRightArrow">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a:solidFill>
                  <a:schemeClr val="tx1"/>
                </a:solidFill>
              </a:endParaRPr>
            </a:p>
          </p:txBody>
        </p:sp>
        <p:sp>
          <p:nvSpPr>
            <p:cNvPr id="10" name="右カーブ矢印 9"/>
            <p:cNvSpPr/>
            <p:nvPr/>
          </p:nvSpPr>
          <p:spPr>
            <a:xfrm flipH="1" flipV="1">
              <a:off x="5115852" y="3979152"/>
              <a:ext cx="504000" cy="1736155"/>
            </a:xfrm>
            <a:prstGeom prst="curvedRightArrow">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kumimoji="1" lang="ja-JP" altLang="en-US">
                <a:solidFill>
                  <a:schemeClr val="tx1"/>
                </a:solidFill>
              </a:endParaRPr>
            </a:p>
          </p:txBody>
        </p:sp>
        <p:sp>
          <p:nvSpPr>
            <p:cNvPr id="11" name="角丸四角形 10"/>
            <p:cNvSpPr/>
            <p:nvPr/>
          </p:nvSpPr>
          <p:spPr>
            <a:xfrm>
              <a:off x="4900434" y="4554617"/>
              <a:ext cx="1332000" cy="504000"/>
            </a:xfrm>
            <a:prstGeom prst="roundRect">
              <a:avLst/>
            </a:prstGeom>
            <a:solidFill>
              <a:schemeClr val="accent4">
                <a:lumMod val="75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2400" dirty="0" smtClean="0">
                  <a:solidFill>
                    <a:schemeClr val="bg1"/>
                  </a:solidFill>
                </a:rPr>
                <a:t>復号</a:t>
              </a:r>
              <a:endParaRPr kumimoji="1" lang="ja-JP" altLang="en-US" sz="2400" dirty="0">
                <a:solidFill>
                  <a:schemeClr val="bg1"/>
                </a:solidFill>
              </a:endParaRPr>
            </a:p>
          </p:txBody>
        </p:sp>
        <p:sp>
          <p:nvSpPr>
            <p:cNvPr id="12" name="角丸四角形 11"/>
            <p:cNvSpPr/>
            <p:nvPr/>
          </p:nvSpPr>
          <p:spPr>
            <a:xfrm>
              <a:off x="2593986" y="4554617"/>
              <a:ext cx="1332000" cy="504000"/>
            </a:xfrm>
            <a:prstGeom prst="roundRect">
              <a:avLst/>
            </a:prstGeom>
            <a:solidFill>
              <a:schemeClr val="accent2">
                <a:lumMod val="75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kumimoji="1" lang="ja-JP" altLang="en-US" sz="2400" dirty="0" smtClean="0">
                  <a:solidFill>
                    <a:schemeClr val="bg1"/>
                  </a:solidFill>
                </a:rPr>
                <a:t>暗号化</a:t>
              </a:r>
              <a:endParaRPr kumimoji="1" lang="ja-JP" altLang="en-US" sz="2400" dirty="0">
                <a:solidFill>
                  <a:schemeClr val="bg1"/>
                </a:solidFill>
              </a:endParaRPr>
            </a:p>
          </p:txBody>
        </p:sp>
        <p:grpSp>
          <p:nvGrpSpPr>
            <p:cNvPr id="13" name="図形グループ 4"/>
            <p:cNvGrpSpPr/>
            <p:nvPr/>
          </p:nvGrpSpPr>
          <p:grpSpPr>
            <a:xfrm>
              <a:off x="3802891" y="3546089"/>
              <a:ext cx="1260000" cy="936000"/>
              <a:chOff x="3802891" y="3546089"/>
              <a:chExt cx="1260000" cy="936000"/>
            </a:xfrm>
          </p:grpSpPr>
          <p:sp>
            <p:nvSpPr>
              <p:cNvPr id="17" name="メモ 16"/>
              <p:cNvSpPr/>
              <p:nvPr/>
            </p:nvSpPr>
            <p:spPr>
              <a:xfrm>
                <a:off x="3802891" y="3546089"/>
                <a:ext cx="1260000" cy="936000"/>
              </a:xfrm>
              <a:prstGeom prst="foldedCorner">
                <a:avLst/>
              </a:prstGeom>
              <a:solidFill>
                <a:schemeClr val="accent4">
                  <a:lumMod val="20000"/>
                  <a:lumOff val="8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ja-JP" altLang="en-US" sz="2400" dirty="0" smtClean="0">
                    <a:solidFill>
                      <a:srgbClr val="000000"/>
                    </a:solidFill>
                    <a:latin typeface="+mn-ea"/>
                  </a:rPr>
                  <a:t>平文</a:t>
                </a:r>
                <a:endParaRPr kumimoji="1" lang="ja-JP" altLang="en-US" sz="2400" dirty="0">
                  <a:solidFill>
                    <a:srgbClr val="000000"/>
                  </a:solidFill>
                  <a:latin typeface="+mn-ea"/>
                </a:endParaRPr>
              </a:p>
            </p:txBody>
          </p:sp>
          <p:graphicFrame>
            <p:nvGraphicFramePr>
              <p:cNvPr id="18" name="オブジェクト 17"/>
              <p:cNvGraphicFramePr>
                <a:graphicFrameLocks noChangeAspect="1"/>
              </p:cNvGraphicFramePr>
              <p:nvPr>
                <p:extLst>
                  <p:ext uri="{D42A27DB-BD31-4B8C-83A1-F6EECF244321}">
                    <p14:modId xmlns:p14="http://schemas.microsoft.com/office/powerpoint/2010/main" val="930915278"/>
                  </p:ext>
                </p:extLst>
              </p:nvPr>
            </p:nvGraphicFramePr>
            <p:xfrm>
              <a:off x="4220917" y="4011726"/>
              <a:ext cx="495300" cy="419100"/>
            </p:xfrm>
            <a:graphic>
              <a:graphicData uri="http://schemas.openxmlformats.org/presentationml/2006/ole">
                <mc:AlternateContent xmlns:mc="http://schemas.openxmlformats.org/markup-compatibility/2006">
                  <mc:Choice xmlns:v="urn:schemas-microsoft-com:vml" Requires="v">
                    <p:oleObj spid="_x0000_s2350" name="数式" r:id="rId10" imgW="164880" imgH="139680" progId="Equation.3">
                      <p:embed/>
                    </p:oleObj>
                  </mc:Choice>
                  <mc:Fallback>
                    <p:oleObj name="数式" r:id="rId10" imgW="164880" imgH="139680" progId="Equation.3">
                      <p:embed/>
                      <p:pic>
                        <p:nvPicPr>
                          <p:cNvPr id="16" name="オブジェクト 15"/>
                          <p:cNvPicPr/>
                          <p:nvPr/>
                        </p:nvPicPr>
                        <p:blipFill>
                          <a:blip r:embed="rId11"/>
                          <a:stretch>
                            <a:fillRect/>
                          </a:stretch>
                        </p:blipFill>
                        <p:spPr>
                          <a:xfrm>
                            <a:off x="4220917" y="4011726"/>
                            <a:ext cx="495300" cy="419100"/>
                          </a:xfrm>
                          <a:prstGeom prst="rect">
                            <a:avLst/>
                          </a:prstGeom>
                        </p:spPr>
                      </p:pic>
                    </p:oleObj>
                  </mc:Fallback>
                </mc:AlternateContent>
              </a:graphicData>
            </a:graphic>
          </p:graphicFrame>
        </p:grpSp>
        <p:grpSp>
          <p:nvGrpSpPr>
            <p:cNvPr id="14" name="図形グループ 2"/>
            <p:cNvGrpSpPr/>
            <p:nvPr/>
          </p:nvGrpSpPr>
          <p:grpSpPr>
            <a:xfrm>
              <a:off x="3794414" y="5155637"/>
              <a:ext cx="1260000" cy="936000"/>
              <a:chOff x="3794414" y="5155637"/>
              <a:chExt cx="1260000" cy="936000"/>
            </a:xfrm>
          </p:grpSpPr>
          <p:sp>
            <p:nvSpPr>
              <p:cNvPr id="15" name="メモ 14"/>
              <p:cNvSpPr/>
              <p:nvPr/>
            </p:nvSpPr>
            <p:spPr>
              <a:xfrm>
                <a:off x="3794414" y="5155637"/>
                <a:ext cx="1260000" cy="936000"/>
              </a:xfrm>
              <a:prstGeom prst="foldedCorner">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ja-JP" altLang="en-US" sz="2400" dirty="0" smtClean="0">
                    <a:solidFill>
                      <a:srgbClr val="000000"/>
                    </a:solidFill>
                    <a:latin typeface="+mn-ea"/>
                  </a:rPr>
                  <a:t>暗号文</a:t>
                </a:r>
                <a:endParaRPr kumimoji="1" lang="ja-JP" altLang="en-US" sz="2400" dirty="0">
                  <a:solidFill>
                    <a:srgbClr val="000000"/>
                  </a:solidFill>
                  <a:latin typeface="+mn-ea"/>
                </a:endParaRPr>
              </a:p>
            </p:txBody>
          </p:sp>
          <p:graphicFrame>
            <p:nvGraphicFramePr>
              <p:cNvPr id="16" name="オブジェクト 15"/>
              <p:cNvGraphicFramePr>
                <a:graphicFrameLocks noChangeAspect="1"/>
              </p:cNvGraphicFramePr>
              <p:nvPr>
                <p:extLst>
                  <p:ext uri="{D42A27DB-BD31-4B8C-83A1-F6EECF244321}">
                    <p14:modId xmlns:p14="http://schemas.microsoft.com/office/powerpoint/2010/main" val="1561355761"/>
                  </p:ext>
                </p:extLst>
              </p:nvPr>
            </p:nvGraphicFramePr>
            <p:xfrm>
              <a:off x="4287592" y="5643676"/>
              <a:ext cx="342900" cy="419100"/>
            </p:xfrm>
            <a:graphic>
              <a:graphicData uri="http://schemas.openxmlformats.org/presentationml/2006/ole">
                <mc:AlternateContent xmlns:mc="http://schemas.openxmlformats.org/markup-compatibility/2006">
                  <mc:Choice xmlns:v="urn:schemas-microsoft-com:vml" Requires="v">
                    <p:oleObj spid="_x0000_s2351" name="数式" r:id="rId12" imgW="114120" imgH="139680" progId="Equation.3">
                      <p:embed/>
                    </p:oleObj>
                  </mc:Choice>
                  <mc:Fallback>
                    <p:oleObj name="数式" r:id="rId12" imgW="114120" imgH="139680" progId="Equation.3">
                      <p:embed/>
                      <p:pic>
                        <p:nvPicPr>
                          <p:cNvPr id="14" name="オブジェクト 13"/>
                          <p:cNvPicPr/>
                          <p:nvPr/>
                        </p:nvPicPr>
                        <p:blipFill>
                          <a:blip r:embed="rId13"/>
                          <a:stretch>
                            <a:fillRect/>
                          </a:stretch>
                        </p:blipFill>
                        <p:spPr>
                          <a:xfrm>
                            <a:off x="4287592" y="5643676"/>
                            <a:ext cx="342900" cy="419100"/>
                          </a:xfrm>
                          <a:prstGeom prst="rect">
                            <a:avLst/>
                          </a:prstGeom>
                        </p:spPr>
                      </p:pic>
                    </p:oleObj>
                  </mc:Fallback>
                </mc:AlternateContent>
              </a:graphicData>
            </a:graphic>
          </p:graphicFrame>
        </p:grpSp>
      </p:grpSp>
      <mc:AlternateContent xmlns:mc="http://schemas.openxmlformats.org/markup-compatibility/2006" xmlns:a14="http://schemas.microsoft.com/office/drawing/2010/main">
        <mc:Choice Requires="a14">
          <p:sp>
            <p:nvSpPr>
              <p:cNvPr id="21" name="コンテンツ プレースホルダー 29"/>
              <p:cNvSpPr txBox="1">
                <a:spLocks/>
              </p:cNvSpPr>
              <p:nvPr/>
            </p:nvSpPr>
            <p:spPr>
              <a:xfrm>
                <a:off x="479007" y="5059689"/>
                <a:ext cx="2654555" cy="430887"/>
              </a:xfrm>
              <a:prstGeom prst="rect">
                <a:avLst/>
              </a:prstGeom>
              <a:noFill/>
            </p:spPr>
            <p:txBody>
              <a:bodyPr vert="horz" wrap="square" lIns="0" tIns="0" rIns="0" bIns="0" rtlCol="0">
                <a:spAutoFit/>
              </a:bodyPr>
              <a:lstStyle>
                <a:lvl1pPr marL="257175" indent="-257175" algn="l" defTabSz="342900" rtl="0" eaLnBrk="1" latinLnBrk="0" hangingPunct="1">
                  <a:spcBef>
                    <a:spcPts val="750"/>
                  </a:spcBef>
                  <a:spcAft>
                    <a:spcPts val="0"/>
                  </a:spcAft>
                  <a:buClr>
                    <a:schemeClr val="accent1"/>
                  </a:buClr>
                  <a:buFont typeface="Wingdings 3" charset="2"/>
                  <a:buChar char=""/>
                  <a:defRPr kumimoji="1"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kumimoji="1"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kumimoji="1" sz="900" kern="1200">
                    <a:solidFill>
                      <a:schemeClr val="tx1">
                        <a:lumMod val="75000"/>
                        <a:lumOff val="25000"/>
                      </a:schemeClr>
                    </a:solidFill>
                    <a:latin typeface="+mn-lt"/>
                    <a:ea typeface="+mn-ea"/>
                    <a:cs typeface="+mn-cs"/>
                  </a:defRPr>
                </a:lvl9pPr>
              </a:lstStyle>
              <a:p>
                <a:pPr marL="0" indent="0">
                  <a:buFont typeface="Wingdings 3" charset="2"/>
                  <a:buNone/>
                </a:pPr>
                <a14:m>
                  <m:oMathPara xmlns:m="http://schemas.openxmlformats.org/officeDocument/2006/math">
                    <m:oMathParaPr>
                      <m:jc m:val="centerGroup"/>
                    </m:oMathParaPr>
                    <m:oMath xmlns:m="http://schemas.openxmlformats.org/officeDocument/2006/math">
                      <m:sSup>
                        <m:sSupPr>
                          <m:ctrlPr>
                            <a:rPr lang="en-US" altLang="ja-JP" sz="2800" i="1" smtClean="0">
                              <a:latin typeface="Cambria Math" panose="02040503050406030204" pitchFamily="18" charset="0"/>
                            </a:rPr>
                          </m:ctrlPr>
                        </m:sSupPr>
                        <m:e>
                          <m:r>
                            <a:rPr lang="en-US" altLang="ja-JP" sz="2800" b="0" i="1" smtClean="0">
                              <a:latin typeface="Cambria Math" panose="02040503050406030204" pitchFamily="18" charset="0"/>
                            </a:rPr>
                            <m:t>𝑐</m:t>
                          </m:r>
                          <m:r>
                            <a:rPr lang="ja-JP" altLang="en-US" sz="2800" i="1">
                              <a:latin typeface="Cambria Math" panose="02040503050406030204" pitchFamily="18" charset="0"/>
                            </a:rPr>
                            <m:t>≡</m:t>
                          </m:r>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𝑒</m:t>
                          </m:r>
                        </m:sup>
                      </m:sSup>
                      <m:r>
                        <a:rPr lang="en-US" altLang="ja-JP" sz="2800" smtClean="0">
                          <a:latin typeface="Cambria Math" panose="02040503050406030204" pitchFamily="18" charset="0"/>
                        </a:rPr>
                        <m:t>(</m:t>
                      </m:r>
                      <m:r>
                        <m:rPr>
                          <m:sty m:val="p"/>
                        </m:rPr>
                        <a:rPr lang="en-US" altLang="ja-JP" sz="2800" smtClean="0">
                          <a:latin typeface="Cambria Math" panose="02040503050406030204" pitchFamily="18" charset="0"/>
                        </a:rPr>
                        <m:t>mod</m:t>
                      </m:r>
                      <m:r>
                        <a:rPr lang="en-US" altLang="ja-JP" sz="2800" i="1" smtClean="0">
                          <a:latin typeface="Cambria Math" panose="02040503050406030204" pitchFamily="18" charset="0"/>
                        </a:rPr>
                        <m:t> </m:t>
                      </m:r>
                      <m:r>
                        <a:rPr lang="en-US" altLang="ja-JP" sz="2800" i="1" smtClean="0">
                          <a:latin typeface="Cambria Math" panose="02040503050406030204" pitchFamily="18" charset="0"/>
                        </a:rPr>
                        <m:t>𝑁</m:t>
                      </m:r>
                      <m:r>
                        <a:rPr lang="en-US" altLang="ja-JP" sz="2800" i="1" smtClean="0">
                          <a:latin typeface="Cambria Math" panose="02040503050406030204" pitchFamily="18" charset="0"/>
                        </a:rPr>
                        <m:t>)</m:t>
                      </m:r>
                    </m:oMath>
                  </m:oMathPara>
                </a14:m>
                <a:endParaRPr lang="ja-JP" altLang="en-US" sz="2800" dirty="0">
                  <a:latin typeface="+mn-ea"/>
                </a:endParaRPr>
              </a:p>
            </p:txBody>
          </p:sp>
        </mc:Choice>
        <mc:Fallback xmlns="">
          <p:sp>
            <p:nvSpPr>
              <p:cNvPr id="21" name="コンテンツ プレースホルダー 29"/>
              <p:cNvSpPr txBox="1">
                <a:spLocks noRot="1" noChangeAspect="1" noMove="1" noResize="1" noEditPoints="1" noAdjustHandles="1" noChangeArrowheads="1" noChangeShapeType="1" noTextEdit="1"/>
              </p:cNvSpPr>
              <p:nvPr/>
            </p:nvSpPr>
            <p:spPr>
              <a:xfrm>
                <a:off x="479007" y="5059689"/>
                <a:ext cx="2654555" cy="43088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2649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7688" y="425575"/>
            <a:ext cx="7886700" cy="1325563"/>
          </a:xfrm>
        </p:spPr>
        <p:txBody>
          <a:bodyPr>
            <a:normAutofit/>
          </a:bodyPr>
          <a:lstStyle/>
          <a:p>
            <a:r>
              <a:rPr lang="ja-JP" altLang="en-US" sz="4000" dirty="0" smtClean="0">
                <a:latin typeface="メイリオ" panose="020B0604030504040204" pitchFamily="50" charset="-128"/>
                <a:ea typeface="メイリオ" panose="020B0604030504040204" pitchFamily="50" charset="-128"/>
                <a:cs typeface="メイリオ" panose="020B0604030504040204" pitchFamily="50" charset="-128"/>
              </a:rPr>
              <a:t>サイドチャネル攻撃</a:t>
            </a:r>
            <a:endParaRPr kumimoji="1" lang="ja-JP" altLang="en-US" sz="4000" dirty="0"/>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21</a:t>
            </a:fld>
            <a:endParaRPr kumimoji="1" lang="ja-JP" altLang="en-US"/>
          </a:p>
        </p:txBody>
      </p:sp>
      <p:sp>
        <p:nvSpPr>
          <p:cNvPr id="5" name="コンテンツ プレースホルダー 2"/>
          <p:cNvSpPr txBox="1">
            <a:spLocks/>
          </p:cNvSpPr>
          <p:nvPr/>
        </p:nvSpPr>
        <p:spPr>
          <a:xfrm>
            <a:off x="101708" y="1774000"/>
            <a:ext cx="10515600" cy="51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p"/>
            </a:pP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暗号化</a:t>
            </a:r>
            <a:r>
              <a:rPr lang="ja-JP" altLang="en-US"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方式でなく暗号化装置の脆弱性に対する攻撃 </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復号回路へのサイドチャネル攻撃</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RSA</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では復号する際の演算が</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で異なる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Font typeface="Arial" panose="020B0604020202020204" pitchFamily="34" charse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二乗算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Sqaring</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二乗算と乗算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Mult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buFont typeface="Arial" panose="020B0604020202020204" pitchFamily="34" charset="0"/>
              <a:buNone/>
            </a:pPr>
            <a:endParaRPr lang="en-US" altLang="ja-JP" sz="3200" dirty="0" smtClean="0"/>
          </a:p>
          <a:p>
            <a:endParaRPr lang="ja-JP" altLang="en-US" dirty="0"/>
          </a:p>
        </p:txBody>
      </p:sp>
      <p:pic>
        <p:nvPicPr>
          <p:cNvPr id="6" name="図 5"/>
          <p:cNvPicPr>
            <a:picLocks noChangeAspect="1"/>
          </p:cNvPicPr>
          <p:nvPr/>
        </p:nvPicPr>
        <p:blipFill>
          <a:blip r:embed="rId2"/>
          <a:stretch>
            <a:fillRect/>
          </a:stretch>
        </p:blipFill>
        <p:spPr>
          <a:xfrm>
            <a:off x="613363" y="3844441"/>
            <a:ext cx="8302854" cy="2877035"/>
          </a:xfrm>
          <a:prstGeom prst="rect">
            <a:avLst/>
          </a:prstGeom>
        </p:spPr>
      </p:pic>
    </p:spTree>
    <p:extLst>
      <p:ext uri="{BB962C8B-B14F-4D97-AF65-F5344CB8AC3E}">
        <p14:creationId xmlns:p14="http://schemas.microsoft.com/office/powerpoint/2010/main" val="185631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動作確認</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380678" y="1628937"/>
            <a:ext cx="8639336" cy="4895851"/>
          </a:xfrm>
        </p:spPr>
        <p:txBody>
          <a:bodyPr>
            <a:normAutofit/>
          </a:bodyPr>
          <a:lstStyle/>
          <a:p>
            <a:pPr>
              <a:buFont typeface="Wingdings" panose="05000000000000000000" pitchFamily="2" charset="2"/>
              <a:buChar char="p"/>
            </a:pPr>
            <a:r>
              <a:rPr lang="en-US" altLang="ja-JP" dirty="0"/>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上で復号文が平文と一致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標</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準</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出力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にテスト結果を出す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Font typeface="+mj-lt"/>
              <a:buAutoNum type="arabicPeriod"/>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MIPS R3000</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互換プロセッサ上で平文が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と一致</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合成した回路の検証</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14400" lvl="1" indent="-457200">
              <a:buAutoNum type="arabicPeriod" startAt="3"/>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RTL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シミュレーションで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と一致</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ダンプファイルに書き出された値と番地で確認</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914400" lvl="2" indent="0">
              <a:buNone/>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シミュレーション</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Xilinx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V</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ivado</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(2016.4)</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ターゲット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FPGA: kintex-7</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xck7k70</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mtClean="0"/>
              <a:t>22</a:t>
            </a:fld>
            <a:endParaRPr kumimoji="1" lang="ja-JP" altLang="en-US"/>
          </a:p>
        </p:txBody>
      </p:sp>
    </p:spTree>
    <p:extLst>
      <p:ext uri="{BB962C8B-B14F-4D97-AF65-F5344CB8AC3E}">
        <p14:creationId xmlns:p14="http://schemas.microsoft.com/office/powerpoint/2010/main" val="81968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628650" y="1829118"/>
            <a:ext cx="7886700" cy="4351338"/>
          </a:xfrm>
        </p:spPr>
        <p:txBody>
          <a:bodyPr>
            <a:normAutofit/>
          </a:bodyPr>
          <a:lstStyle/>
          <a:p>
            <a:pPr>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すべての乗算剰余算をモンゴメリ法での</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計算に変更</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 name="スライド番号プレースホルダー 3"/>
          <p:cNvSpPr>
            <a:spLocks noGrp="1"/>
          </p:cNvSpPr>
          <p:nvPr>
            <p:ph type="sldNum" sz="quarter" idx="12"/>
          </p:nvPr>
        </p:nvSpPr>
        <p:spPr>
          <a:xfrm>
            <a:off x="1007745" y="3536065"/>
            <a:ext cx="2057400" cy="365125"/>
          </a:xfrm>
        </p:spPr>
        <p:txBody>
          <a:bodyPr/>
          <a:lstStyle/>
          <a:p>
            <a:fld id="{8DF6B3F7-7487-44C2-8F6B-86A71D6C3709}"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sp>
            <p:nvSpPr>
              <p:cNvPr id="5" name="角丸四角形 4"/>
              <p:cNvSpPr/>
              <p:nvPr/>
            </p:nvSpPr>
            <p:spPr>
              <a:xfrm>
                <a:off x="899160" y="3398270"/>
                <a:ext cx="3059430" cy="170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メイリオ" panose="020B0604030504040204" pitchFamily="50" charset="-128"/>
                          <a:cs typeface="メイリオ" panose="020B0604030504040204" pitchFamily="50" charset="-128"/>
                        </a:rPr>
                        <m:t>𝑎𝑏</m:t>
                      </m:r>
                      <m:r>
                        <a:rPr lang="en-US" altLang="ja-JP" sz="36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3600" b="0" i="1" smtClean="0">
                          <a:latin typeface="Cambria Math" panose="02040503050406030204" pitchFamily="18" charset="0"/>
                          <a:ea typeface="メイリオ" panose="020B0604030504040204" pitchFamily="50" charset="-128"/>
                          <a:cs typeface="メイリオ" panose="020B0604030504040204" pitchFamily="50" charset="-128"/>
                        </a:rPr>
                        <m:t>𝑚𝑜𝑑</m:t>
                      </m:r>
                      <m:r>
                        <a:rPr lang="en-US" altLang="ja-JP" sz="36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3600" b="0" i="1" smtClean="0">
                          <a:latin typeface="Cambria Math" panose="02040503050406030204" pitchFamily="18" charset="0"/>
                          <a:ea typeface="メイリオ" panose="020B0604030504040204" pitchFamily="50" charset="-128"/>
                          <a:cs typeface="メイリオ" panose="020B0604030504040204" pitchFamily="50" charset="-128"/>
                        </a:rPr>
                        <m:t>𝑁</m:t>
                      </m:r>
                    </m:oMath>
                  </m:oMathPara>
                </a14:m>
                <a:endParaRPr lang="en-US" altLang="ja-JP" sz="3600" b="0" dirty="0" smtClean="0">
                  <a:latin typeface="Arial Rounded MT Bold" panose="020F0704030504030204" pitchFamily="34" charset="0"/>
                  <a:ea typeface="メイリオ" panose="020B0604030504040204" pitchFamily="50" charset="-128"/>
                  <a:cs typeface="メイリオ" panose="020B0604030504040204" pitchFamily="50" charset="-128"/>
                </a:endParaRPr>
              </a:p>
              <a:p>
                <a:endParaRPr lang="en-US" altLang="ja-JP" dirty="0">
                  <a:latin typeface="Arial Rounded MT Bold" panose="020F0704030504030204" pitchFamily="34" charset="0"/>
                  <a:ea typeface="メイリオ" panose="020B0604030504040204" pitchFamily="50" charset="-128"/>
                  <a:cs typeface="メイリオ" panose="020B0604030504040204" pitchFamily="50" charset="-128"/>
                </a:endParaRPr>
              </a:p>
            </p:txBody>
          </p:sp>
        </mc:Choice>
        <mc:Fallback xmlns="">
          <p:sp>
            <p:nvSpPr>
              <p:cNvPr id="5" name="角丸四角形 4"/>
              <p:cNvSpPr>
                <a:spLocks noRot="1" noChangeAspect="1" noMove="1" noResize="1" noEditPoints="1" noAdjustHandles="1" noChangeArrowheads="1" noChangeShapeType="1" noTextEdit="1"/>
              </p:cNvSpPr>
              <p:nvPr/>
            </p:nvSpPr>
            <p:spPr>
              <a:xfrm>
                <a:off x="899160" y="3398270"/>
                <a:ext cx="3059430" cy="1706880"/>
              </a:xfrm>
              <a:prstGeom prst="round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角丸四角形 5"/>
              <p:cNvSpPr/>
              <p:nvPr/>
            </p:nvSpPr>
            <p:spPr>
              <a:xfrm>
                <a:off x="5455920" y="3398270"/>
                <a:ext cx="3059430" cy="1706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ja-JP" altLang="en-US" sz="3600" i="1">
                          <a:latin typeface="Cambria Math" panose="02040503050406030204" pitchFamily="18" charset="0"/>
                          <a:ea typeface="メイリオ" panose="020B0604030504040204" pitchFamily="50" charset="-128"/>
                          <a:cs typeface="メイリオ" panose="020B0604030504040204" pitchFamily="50" charset="-128"/>
                        </a:rPr>
                        <m:t>モンゴメリ法</m:t>
                      </m:r>
                    </m:oMath>
                  </m:oMathPara>
                </a14:m>
                <a:endParaRPr lang="en-US" altLang="ja-JP" sz="3600" b="0" dirty="0" smtClean="0">
                  <a:latin typeface="Arial Rounded MT Bold" panose="020F0704030504030204" pitchFamily="34" charset="0"/>
                  <a:ea typeface="メイリオ" panose="020B0604030504040204" pitchFamily="50" charset="-128"/>
                  <a:cs typeface="メイリオ" panose="020B0604030504040204" pitchFamily="50" charset="-128"/>
                </a:endParaRPr>
              </a:p>
              <a:p>
                <a:endParaRPr lang="en-US" altLang="ja-JP" dirty="0">
                  <a:latin typeface="Arial Rounded MT Bold" panose="020F0704030504030204" pitchFamily="34" charset="0"/>
                  <a:ea typeface="メイリオ" panose="020B0604030504040204" pitchFamily="50" charset="-128"/>
                  <a:cs typeface="メイリオ" panose="020B0604030504040204" pitchFamily="50" charset="-128"/>
                </a:endParaRPr>
              </a:p>
            </p:txBody>
          </p:sp>
        </mc:Choice>
        <mc:Fallback xmlns="">
          <p:sp>
            <p:nvSpPr>
              <p:cNvPr id="6" name="角丸四角形 5"/>
              <p:cNvSpPr>
                <a:spLocks noRot="1" noChangeAspect="1" noMove="1" noResize="1" noEditPoints="1" noAdjustHandles="1" noChangeArrowheads="1" noChangeShapeType="1" noTextEdit="1"/>
              </p:cNvSpPr>
              <p:nvPr/>
            </p:nvSpPr>
            <p:spPr>
              <a:xfrm>
                <a:off x="5455920" y="3398270"/>
                <a:ext cx="3059430" cy="1706880"/>
              </a:xfrm>
              <a:prstGeom prst="roundRect">
                <a:avLst/>
              </a:prstGeom>
              <a:blipFill>
                <a:blip r:embed="rId3"/>
                <a:stretch>
                  <a:fillRect/>
                </a:stretch>
              </a:blipFill>
            </p:spPr>
            <p:txBody>
              <a:bodyPr/>
              <a:lstStyle/>
              <a:p>
                <a:r>
                  <a:rPr lang="ja-JP" altLang="en-US">
                    <a:noFill/>
                  </a:rPr>
                  <a:t> </a:t>
                </a:r>
              </a:p>
            </p:txBody>
          </p:sp>
        </mc:Fallback>
      </mc:AlternateContent>
      <p:sp>
        <p:nvSpPr>
          <p:cNvPr id="7" name="右矢印 6"/>
          <p:cNvSpPr/>
          <p:nvPr/>
        </p:nvSpPr>
        <p:spPr>
          <a:xfrm>
            <a:off x="4143375" y="3901190"/>
            <a:ext cx="1127760" cy="701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116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復号回路の高位合成</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96621" y="1976687"/>
            <a:ext cx="8796478" cy="3869477"/>
          </a:xfrm>
        </p:spPr>
        <p:txBody>
          <a:bodyPr>
            <a:normAutofit/>
          </a:bodyPr>
          <a:lstStyle/>
          <a:p>
            <a:pPr marL="0" indent="0">
              <a:buNone/>
            </a:pP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太田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Fournaris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のアルゴリズムに</a:t>
            </a:r>
            <a:endPar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基づく</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復号回路の高位合成</a:t>
            </a:r>
            <a:endPar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復号回路にサイドチャネル耐性を付加</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MIPS</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に比べ</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2900" dirty="0">
                <a:latin typeface="メイリオ" panose="020B0604030504040204" pitchFamily="50" charset="-128"/>
                <a:ea typeface="メイリオ" panose="020B0604030504040204" pitchFamily="50" charset="-128"/>
                <a:cs typeface="メイリオ" panose="020B0604030504040204" pitchFamily="50" charset="-128"/>
              </a:rPr>
              <a:t>速度</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を約</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3.3</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倍に高速化</a:t>
            </a:r>
            <a:endPar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課題</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耐性なしと比べ</a:t>
            </a:r>
            <a:r>
              <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実行時間が約</a:t>
            </a:r>
            <a:r>
              <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12.7</a:t>
            </a: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倍に増加</a:t>
            </a:r>
            <a:endPar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endPar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27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endParaRPr lang="en-US" altLang="ja-JP" sz="2100" dirty="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endParaRPr lang="en-US" altLang="ja-JP" sz="21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3</a:t>
            </a:fld>
            <a:endParaRPr kumimoji="1" lang="ja-JP" altLang="en-US" sz="2000" dirty="0"/>
          </a:p>
        </p:txBody>
      </p:sp>
      <p:sp>
        <p:nvSpPr>
          <p:cNvPr id="5" name="テキスト ボックス 4"/>
          <p:cNvSpPr txBox="1"/>
          <p:nvPr/>
        </p:nvSpPr>
        <p:spPr>
          <a:xfrm>
            <a:off x="98310" y="5910960"/>
            <a:ext cx="8947379" cy="707886"/>
          </a:xfrm>
          <a:prstGeom prst="rect">
            <a:avLst/>
          </a:prstGeom>
          <a:noFill/>
        </p:spPr>
        <p:txBody>
          <a:bodyPr wrap="square" rtlCol="0">
            <a:spAutoFit/>
          </a:bodyPr>
          <a:lstStyle/>
          <a:p>
            <a:r>
              <a:rPr kumimoji="1" lang="ja-JP" altLang="en-US" sz="2000" dirty="0" smtClean="0"/>
              <a:t>太田</a:t>
            </a:r>
            <a:r>
              <a:rPr kumimoji="1" lang="en-US" altLang="ja-JP" sz="2000" dirty="0" smtClean="0"/>
              <a:t>, </a:t>
            </a:r>
            <a:r>
              <a:rPr kumimoji="1" lang="ja-JP" altLang="en-US" sz="2000" dirty="0" smtClean="0"/>
              <a:t>由良</a:t>
            </a:r>
            <a:r>
              <a:rPr kumimoji="1" lang="en-US" altLang="ja-JP" sz="2000" dirty="0" smtClean="0"/>
              <a:t>, </a:t>
            </a:r>
            <a:r>
              <a:rPr kumimoji="1" lang="ja-JP" altLang="en-US" sz="2000" dirty="0" smtClean="0"/>
              <a:t>石浦</a:t>
            </a:r>
            <a:r>
              <a:rPr kumimoji="1" lang="en-US" altLang="ja-JP" sz="2000" dirty="0" smtClean="0"/>
              <a:t>: “</a:t>
            </a:r>
            <a:r>
              <a:rPr lang="ja-JP" altLang="en-US" sz="2000" dirty="0" smtClean="0"/>
              <a:t>電力</a:t>
            </a:r>
            <a:r>
              <a:rPr lang="ja-JP" altLang="en-US" sz="2000" dirty="0"/>
              <a:t>解析攻撃</a:t>
            </a:r>
            <a:r>
              <a:rPr lang="en-US" altLang="ja-JP" sz="2000" dirty="0"/>
              <a:t>/</a:t>
            </a:r>
            <a:r>
              <a:rPr lang="ja-JP" altLang="en-US" sz="2000" dirty="0"/>
              <a:t>故障利用攻撃</a:t>
            </a:r>
            <a:r>
              <a:rPr lang="ja-JP" altLang="en-US" sz="2000" dirty="0" smtClean="0"/>
              <a:t>耐性</a:t>
            </a:r>
            <a:r>
              <a:rPr lang="en-US" altLang="ja-JP" sz="2000" dirty="0" smtClean="0"/>
              <a:t>RSA </a:t>
            </a:r>
            <a:r>
              <a:rPr lang="ja-JP" altLang="en-US" sz="2000" dirty="0" smtClean="0"/>
              <a:t>復号</a:t>
            </a:r>
            <a:r>
              <a:rPr lang="ja-JP" altLang="en-US" sz="2000" dirty="0"/>
              <a:t>回路の高位</a:t>
            </a:r>
            <a:r>
              <a:rPr lang="ja-JP" altLang="en-US" sz="2000" dirty="0" smtClean="0"/>
              <a:t>合成</a:t>
            </a:r>
            <a:r>
              <a:rPr lang="en-US" altLang="ja-JP" sz="2000" dirty="0" smtClean="0"/>
              <a:t>,</a:t>
            </a:r>
            <a:r>
              <a:rPr kumimoji="1" lang="en-US" altLang="ja-JP" sz="2000" dirty="0" smtClean="0"/>
              <a:t>”</a:t>
            </a:r>
            <a:r>
              <a:rPr lang="ja-JP" altLang="en-US" sz="2000" dirty="0"/>
              <a:t> </a:t>
            </a:r>
            <a:r>
              <a:rPr lang="ja-JP" altLang="en-US" sz="2000" dirty="0" smtClean="0"/>
              <a:t>信学ソ大</a:t>
            </a:r>
            <a:r>
              <a:rPr lang="en-US" altLang="ja-JP" sz="2000" dirty="0" smtClean="0"/>
              <a:t>, A-6-6 (Sept. 2016)</a:t>
            </a:r>
            <a:endParaRPr kumimoji="1" lang="ja-JP" altLang="en-US" sz="2000" dirty="0"/>
          </a:p>
        </p:txBody>
      </p:sp>
      <p:sp>
        <p:nvSpPr>
          <p:cNvPr id="6" name="四角形吹き出し 5"/>
          <p:cNvSpPr/>
          <p:nvPr/>
        </p:nvSpPr>
        <p:spPr>
          <a:xfrm>
            <a:off x="4946241" y="1261924"/>
            <a:ext cx="4197759" cy="510186"/>
          </a:xfrm>
          <a:prstGeom prst="wedgeRectCallout">
            <a:avLst>
              <a:gd name="adj1" fmla="val 9833"/>
              <a:gd name="adj2" fmla="val 696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C</a:t>
            </a:r>
            <a:r>
              <a:rPr kumimoji="1" lang="ja-JP" altLang="en-US" sz="2400" dirty="0" smtClean="0"/>
              <a:t>言語</a:t>
            </a:r>
            <a:r>
              <a:rPr lang="ja-JP" altLang="en-US" sz="2400" dirty="0" smtClean="0"/>
              <a:t>から</a:t>
            </a:r>
            <a:r>
              <a:rPr lang="en-US" altLang="ja-JP" sz="2400" dirty="0" smtClean="0"/>
              <a:t>HW</a:t>
            </a:r>
            <a:r>
              <a:rPr lang="ja-JP" altLang="en-US" sz="2400" dirty="0" smtClean="0"/>
              <a:t>を自動生成</a:t>
            </a:r>
            <a:endParaRPr kumimoji="1" lang="en-US" altLang="ja-JP" sz="2400" dirty="0" smtClean="0"/>
          </a:p>
        </p:txBody>
      </p:sp>
    </p:spTree>
    <p:extLst>
      <p:ext uri="{BB962C8B-B14F-4D97-AF65-F5344CB8AC3E}">
        <p14:creationId xmlns:p14="http://schemas.microsoft.com/office/powerpoint/2010/main" val="3430691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本研究</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a:spLocks noGrp="1"/>
          </p:cNvSpPr>
          <p:nvPr>
            <p:ph idx="1"/>
          </p:nvPr>
        </p:nvSpPr>
        <p:spPr>
          <a:xfrm>
            <a:off x="381245" y="2014074"/>
            <a:ext cx="8840814" cy="4351338"/>
          </a:xfrm>
        </p:spPr>
        <p:txBody>
          <a:bodyPr>
            <a:normAutofit/>
          </a:bodyPr>
          <a:lstStyle/>
          <a:p>
            <a:pPr marL="0" indent="0">
              <a:buNone/>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耐サイドチャネル攻撃</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復号回路の</a:t>
            </a: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高速化</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モンゴメリ法の適用</a:t>
            </a: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冪剰余算の並列化</a:t>
            </a:r>
            <a:endPar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lvl="1" indent="0">
              <a:buNone/>
            </a:pP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速度</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を約</a:t>
            </a:r>
            <a:r>
              <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2.4</a:t>
            </a:r>
            <a:r>
              <a:rPr lang="ja-JP" altLang="en-US"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倍に高速化</a:t>
            </a:r>
            <a:endParaRPr lang="en-US" altLang="ja-JP" sz="32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sz="3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4</a:t>
            </a:fld>
            <a:endParaRPr kumimoji="1" lang="ja-JP" altLang="en-US" sz="2000" dirty="0"/>
          </a:p>
        </p:txBody>
      </p:sp>
    </p:spTree>
    <p:extLst>
      <p:ext uri="{BB962C8B-B14F-4D97-AF65-F5344CB8AC3E}">
        <p14:creationId xmlns:p14="http://schemas.microsoft.com/office/powerpoint/2010/main" val="300343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サイドチャネル攻撃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228601" y="1822450"/>
            <a:ext cx="8732520" cy="4351338"/>
          </a:xfrm>
        </p:spPr>
        <p:txBody>
          <a:bodyPr>
            <a:normAutofit/>
          </a:bodyPr>
          <a:lstStyle/>
          <a:p>
            <a:pPr>
              <a:buFont typeface="Wingdings" panose="05000000000000000000" pitchFamily="2" charset="2"/>
              <a:buChar char="p"/>
            </a:pPr>
            <a:r>
              <a:rPr lang="ja-JP" altLang="en-US" sz="28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暗号化</a:t>
            </a:r>
            <a:r>
              <a:rPr lang="ja-JP" altLang="en-US" sz="28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方式でなく暗号化装置の脆弱性に対する攻撃 </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差分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電力解析攻撃</a:t>
            </a: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消費</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電力から統計的手法を用いて秘密鍵を</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推定</a:t>
            </a:r>
          </a:p>
          <a:p>
            <a:pPr>
              <a:buFont typeface="Wingdings" panose="05000000000000000000" pitchFamily="2" charset="2"/>
              <a:buChar char="p"/>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故障利用攻撃</a:t>
            </a: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誤った出力と正しい出力を比較することで秘密鍵</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を推定</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5</a:t>
            </a:fld>
            <a:endParaRPr kumimoji="1" lang="ja-JP" altLang="en-US" sz="2000" dirty="0"/>
          </a:p>
        </p:txBody>
      </p:sp>
      <p:pic>
        <p:nvPicPr>
          <p:cNvPr id="5" name="図 4"/>
          <p:cNvPicPr>
            <a:picLocks noChangeAspect="1"/>
          </p:cNvPicPr>
          <p:nvPr/>
        </p:nvPicPr>
        <p:blipFill>
          <a:blip r:embed="rId3"/>
          <a:stretch>
            <a:fillRect/>
          </a:stretch>
        </p:blipFill>
        <p:spPr>
          <a:xfrm>
            <a:off x="4566394" y="4778475"/>
            <a:ext cx="3283471" cy="1839891"/>
          </a:xfrm>
          <a:prstGeom prst="rect">
            <a:avLst/>
          </a:prstGeom>
        </p:spPr>
      </p:pic>
      <p:pic>
        <p:nvPicPr>
          <p:cNvPr id="7" name="図 6"/>
          <p:cNvPicPr>
            <a:picLocks noChangeAspect="1"/>
          </p:cNvPicPr>
          <p:nvPr/>
        </p:nvPicPr>
        <p:blipFill>
          <a:blip r:embed="rId4"/>
          <a:stretch>
            <a:fillRect/>
          </a:stretch>
        </p:blipFill>
        <p:spPr>
          <a:xfrm>
            <a:off x="1139160" y="4778476"/>
            <a:ext cx="2823240" cy="1839891"/>
          </a:xfrm>
          <a:prstGeom prst="rect">
            <a:avLst/>
          </a:prstGeom>
        </p:spPr>
      </p:pic>
    </p:spTree>
    <p:extLst>
      <p:ext uri="{BB962C8B-B14F-4D97-AF65-F5344CB8AC3E}">
        <p14:creationId xmlns:p14="http://schemas.microsoft.com/office/powerpoint/2010/main" val="428502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434247"/>
            <a:ext cx="8344869" cy="1325563"/>
          </a:xfrm>
        </p:spPr>
        <p:txBody>
          <a:bodyPr>
            <a:normAutofit/>
          </a:bodyPr>
          <a:lstStyle/>
          <a:p>
            <a:r>
              <a:rPr lang="en-US" altLang="ja-JP" sz="3600" dirty="0" err="1">
                <a:latin typeface="メイリオ" panose="020B0604030504040204" pitchFamily="50" charset="-128"/>
                <a:ea typeface="メイリオ" panose="020B0604030504040204" pitchFamily="50" charset="-128"/>
                <a:cs typeface="メイリオ" panose="020B0604030504040204" pitchFamily="50" charset="-128"/>
              </a:rPr>
              <a:t>Fournaris</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RSA</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復号アルゴリズム</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308266" y="2005013"/>
            <a:ext cx="8665252" cy="4351338"/>
          </a:xfrm>
        </p:spPr>
        <p:txBody>
          <a:bodyPr>
            <a:noAutofit/>
          </a:bodyPr>
          <a:lstStyle/>
          <a:p>
            <a:pPr>
              <a:buFont typeface="Wingdings" panose="05000000000000000000" pitchFamily="2" charset="2"/>
              <a:buChar char="p"/>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マスキングに伴うモンゴメリ冪剰余算と</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故障</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挿入の検出に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基づく</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p"/>
            </a:pP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以下のサイドチャネル攻撃への耐性</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を持つ</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単純電力解析攻撃</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差分電力解析攻撃</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kumimoji="1" lang="en-US" altLang="ja-JP" sz="2800" dirty="0" err="1" smtClean="0">
                <a:latin typeface="メイリオ" panose="020B0604030504040204" pitchFamily="50" charset="-128"/>
                <a:ea typeface="メイリオ" panose="020B0604030504040204" pitchFamily="50" charset="-128"/>
                <a:cs typeface="メイリオ" panose="020B0604030504040204" pitchFamily="50" charset="-128"/>
              </a:rPr>
              <a:t>Bellcore</a:t>
            </a: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攻撃</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KQ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u"/>
            </a:pP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YLMH </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6</a:t>
            </a:fld>
            <a:endParaRPr kumimoji="1" lang="ja-JP" altLang="en-US" sz="2000" dirty="0"/>
          </a:p>
        </p:txBody>
      </p:sp>
    </p:spTree>
    <p:extLst>
      <p:ext uri="{BB962C8B-B14F-4D97-AF65-F5344CB8AC3E}">
        <p14:creationId xmlns:p14="http://schemas.microsoft.com/office/powerpoint/2010/main" val="1907814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DF6B3F7-7487-44C2-8F6B-86A71D6C3709}" type="slidenum">
              <a:rPr kumimoji="1" lang="ja-JP" altLang="en-US" sz="2000" smtClean="0"/>
              <a:t>7</a:t>
            </a:fld>
            <a:endParaRPr kumimoji="1" lang="ja-JP" altLang="en-US" sz="20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216056" y="1412618"/>
                <a:ext cx="9104925" cy="7328096"/>
              </a:xfrm>
              <a:prstGeom prst="rect">
                <a:avLst/>
              </a:prstGeom>
              <a:noFill/>
            </p:spPr>
            <p:txBody>
              <a:bodyPr wrap="square" lIns="0" tIns="0" rIns="0" bIns="0" rtlCol="0">
                <a:spAutoFit/>
              </a:bodyPr>
              <a:lstStyle/>
              <a:p>
                <a14:m>
                  <m:oMath xmlns:m="http://schemas.openxmlformats.org/officeDocument/2006/math">
                    <m:r>
                      <m:rPr>
                        <m:sty m:val="p"/>
                      </m:rPr>
                      <a:rPr kumimoji="1" lang="en-US" altLang="ja-JP" sz="2800" b="0" i="0" smtClean="0">
                        <a:latin typeface="Cambria Math" panose="02040503050406030204" pitchFamily="18" charset="0"/>
                      </a:rPr>
                      <m:t>Input</m:t>
                    </m:r>
                    <m: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𝑐</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𝑏</m:t>
                    </m:r>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lang="en-US" altLang="ja-JP" sz="280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800" dirty="0" smtClean="0">
                    <a:latin typeface="Cambria Math" panose="02040503050406030204" pitchFamily="18" charset="0"/>
                    <a:ea typeface="メイリオ" panose="020B0604030504040204" pitchFamily="50" charset="-128"/>
                    <a:cs typeface="メイリオ" panose="020B0604030504040204" pitchFamily="50" charset="-128"/>
                  </a:rPr>
                  <a:t>=</a:t>
                </a:r>
                <a:r>
                  <a:rPr lang="en-US" altLang="ja-JP" sz="2800" i="1" dirty="0" smtClean="0">
                    <a:latin typeface="Cambria Math" panose="02040503050406030204" pitchFamily="18" charset="0"/>
                    <a:ea typeface="メイリオ" panose="020B0604030504040204" pitchFamily="50" charset="-128"/>
                    <a:cs typeface="メイリオ" panose="020B0604030504040204" pitchFamily="50" charset="-128"/>
                  </a:rPr>
                  <a:t>d</a:t>
                </a:r>
                <a:r>
                  <a:rPr lang="en-US" altLang="ja-JP" sz="2800" dirty="0" smtClean="0">
                    <a:latin typeface="Cambria Math" panose="02040503050406030204" pitchFamily="18" charset="0"/>
                    <a:ea typeface="メイリオ" panose="020B0604030504040204" pitchFamily="50" charset="-128"/>
                    <a:cs typeface="メイリオ" panose="020B0604030504040204" pitchFamily="50" charset="-128"/>
                  </a:rPr>
                  <a:t>  mod (</a:t>
                </a:r>
                <a:r>
                  <a:rPr lang="en-US" altLang="ja-JP" sz="2800" i="1" dirty="0" smtClean="0">
                    <a:latin typeface="Cambria Math" panose="02040503050406030204" pitchFamily="18" charset="0"/>
                    <a:ea typeface="メイリオ" panose="020B0604030504040204" pitchFamily="50" charset="-128"/>
                    <a:cs typeface="メイリオ" panose="020B0604030504040204" pitchFamily="50" charset="-128"/>
                  </a:rPr>
                  <a:t>p </a:t>
                </a:r>
                <a:r>
                  <a:rPr lang="en-US" altLang="ja-JP" sz="2800" dirty="0" smtClean="0">
                    <a:latin typeface="Cambria Math" panose="02040503050406030204" pitchFamily="18" charset="0"/>
                    <a:ea typeface="メイリオ" panose="020B0604030504040204" pitchFamily="50" charset="-128"/>
                    <a:cs typeface="メイリオ" panose="020B0604030504040204" pitchFamily="50" charset="-128"/>
                  </a:rPr>
                  <a:t>-1)</a:t>
                </a:r>
                <a:r>
                  <a:rPr kumimoji="1" lang="en-US" altLang="ja-JP" sz="2800" b="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b>
                    </m:s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800" b="0" dirty="0" smtClean="0">
                    <a:latin typeface="Cambria Math" panose="02040503050406030204" pitchFamily="18" charset="0"/>
                    <a:ea typeface="メイリオ" panose="020B0604030504040204" pitchFamily="50" charset="-128"/>
                    <a:cs typeface="メイリオ" panose="020B0604030504040204" pitchFamily="50" charset="-128"/>
                  </a:rPr>
                  <a:t>=</a:t>
                </a:r>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p>
                      <m:sSupPr>
                        <m:ctrlPr>
                          <a:rPr lang="en-US" altLang="ja-JP" sz="28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e>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en-US" altLang="ja-JP" sz="2800" b="0" dirty="0" smtClean="0">
                    <a:latin typeface="Cambria Math" panose="02040503050406030204" pitchFamily="18" charset="0"/>
                    <a:ea typeface="メイリオ" panose="020B0604030504040204" pitchFamily="50" charset="-128"/>
                    <a:cs typeface="メイリオ" panose="020B0604030504040204" pitchFamily="50" charset="-128"/>
                  </a:rPr>
                  <a:t>mod</a:t>
                </a:r>
                <a:r>
                  <a:rPr lang="en-US" altLang="ja-JP" sz="2800" b="0" i="1" dirty="0" smtClean="0">
                    <a:latin typeface="Cambria Math" panose="02040503050406030204" pitchFamily="18" charset="0"/>
                    <a:ea typeface="メイリオ" panose="020B0604030504040204" pitchFamily="50" charset="-128"/>
                    <a:cs typeface="メイリオ" panose="020B0604030504040204" pitchFamily="50" charset="-128"/>
                  </a:rPr>
                  <a:t> p</a:t>
                </a:r>
              </a:p>
              <a:p>
                <a:r>
                  <a:rPr kumimoji="1" lang="en-US" altLang="ja-JP" sz="2800" b="0" dirty="0" smtClean="0">
                    <a:latin typeface="Cambria Math" panose="02040503050406030204" pitchFamily="18" charset="0"/>
                    <a:ea typeface="Cambria Math" panose="02040503050406030204" pitchFamily="18" charset="0"/>
                  </a:rPr>
                  <a:t>Output: </a:t>
                </a:r>
                <a14:m>
                  <m:oMath xmlns:m="http://schemas.openxmlformats.org/officeDocument/2006/math">
                    <m:sSup>
                      <m:sSupPr>
                        <m:ctrlPr>
                          <a:rPr lang="en-US"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𝑐</m:t>
                        </m:r>
                      </m:e>
                      <m:sup>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𝑑</m:t>
                        </m:r>
                      </m:sup>
                    </m:sSup>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m:rPr>
                        <m:sty m:val="p"/>
                      </m:rPr>
                      <a:rPr lang="en-US" altLang="ja-JP" sz="28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mod</m:t>
                    </m:r>
                    <m:r>
                      <a:rPr lang="en-US" altLang="ja-JP" sz="2800" b="0" i="0"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rgbClr val="FF0000"/>
                        </a:solidFill>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oMath>
                </a14:m>
                <a:endParaRPr kumimoji="1" lang="en-US" altLang="ja-JP" sz="2800" b="0" i="1" dirty="0" smtClean="0">
                  <a:solidFill>
                    <a:srgbClr val="FF0000"/>
                  </a:solidFill>
                  <a:latin typeface="Cambria Math" panose="02040503050406030204" pitchFamily="18" charset="0"/>
                  <a:ea typeface="Cambria Math" panose="02040503050406030204" pitchFamily="18" charset="0"/>
                </a:endParaRPr>
              </a:p>
              <a:p>
                <a:endParaRPr kumimoji="1" lang="en-US" altLang="ja-JP" sz="2800" b="0" i="1" dirty="0" smtClean="0">
                  <a:solidFill>
                    <a:srgbClr val="FF0000"/>
                  </a:solidFill>
                  <a:latin typeface="Cambria Math" panose="02040503050406030204" pitchFamily="18" charset="0"/>
                  <a:ea typeface="Cambria Math" panose="02040503050406030204" pitchFamily="18" charset="0"/>
                </a:endParaRPr>
              </a:p>
              <a:p>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b="0" i="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oMath>
                </a14:m>
                <a:r>
                  <a:rPr lang="pt-BR" altLang="ja-JP" sz="2800" dirty="0" smtClean="0">
                    <a:latin typeface="Cambria Math" panose="02040503050406030204" pitchFamily="18" charset="0"/>
                    <a:ea typeface="メイリオ" panose="020B0604030504040204" pitchFamily="50" charset="-128"/>
                    <a:cs typeface="メイリオ" panose="020B0604030504040204" pitchFamily="50" charset="-128"/>
                  </a:rPr>
                  <a:t>) = </a:t>
                </a:r>
                <a:r>
                  <a:rPr lang="pt-BR" altLang="ja-JP" sz="28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FSCAME</a:t>
                </a:r>
                <a:r>
                  <a:rPr lang="ja-JP" altLang="en-US" sz="2800" dirty="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 </a:t>
                </a:r>
                <a:r>
                  <a:rPr lang="pt-BR" altLang="ja-JP" sz="28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a:t>
                </a:r>
                <a14:m>
                  <m:oMath xmlns:m="http://schemas.openxmlformats.org/officeDocument/2006/math">
                    <m:r>
                      <a:rPr lang="en-US" altLang="ja-JP" sz="2800" i="1">
                        <a:solidFill>
                          <a:srgbClr val="0070C0"/>
                        </a:solidFill>
                        <a:latin typeface="Cambria Math" panose="02040503050406030204" pitchFamily="18" charset="0"/>
                      </a:rPr>
                      <m:t>𝑐</m:t>
                    </m:r>
                    <m:r>
                      <a:rPr lang="en-US" altLang="ja-JP" sz="2800" i="1">
                        <a:solidFill>
                          <a:srgbClr val="0070C0"/>
                        </a:solidFill>
                        <a:latin typeface="Cambria Math" panose="02040503050406030204" pitchFamily="18" charset="0"/>
                      </a:rPr>
                      <m:t>, </m:t>
                    </m:r>
                    <m:r>
                      <a:rPr lang="en-US" altLang="ja-JP" sz="2800" i="1">
                        <a:solidFill>
                          <a:srgbClr val="0070C0"/>
                        </a:solidFill>
                        <a:latin typeface="Cambria Math" panose="02040503050406030204" pitchFamily="18" charset="0"/>
                      </a:rPr>
                      <m:t>𝑏</m:t>
                    </m:r>
                    <m:r>
                      <a:rPr lang="en-US" altLang="ja-JP" sz="2800" i="1">
                        <a:solidFill>
                          <a:srgbClr val="0070C0"/>
                        </a:solidFill>
                        <a:latin typeface="Cambria Math" panose="02040503050406030204" pitchFamily="18" charset="0"/>
                      </a:rPr>
                      <m:t>,</m:t>
                    </m:r>
                    <m:sSup>
                      <m:sSupPr>
                        <m:ctrlP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𝑝</m:t>
                        </m:r>
                      </m:sub>
                    </m:sSub>
                  </m:oMath>
                </a14:m>
                <a:r>
                  <a:rPr lang="en-US" altLang="ja-JP" sz="2800" i="1" dirty="0" smtClean="0">
                    <a:solidFill>
                      <a:srgbClr val="0070C0"/>
                    </a:solidFill>
                    <a:latin typeface="Cambria Math" panose="02040503050406030204" pitchFamily="18" charset="0"/>
                    <a:ea typeface="Cambria Math" panose="02040503050406030204" pitchFamily="18" charset="0"/>
                  </a:rPr>
                  <a:t>, p </a:t>
                </a:r>
                <a:r>
                  <a:rPr lang="pt-BR" altLang="ja-JP" sz="28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a:t>
                </a:r>
                <a:r>
                  <a:rPr lang="pt-BR" altLang="ja-JP" sz="2800" dirty="0" smtClean="0">
                    <a:latin typeface="Cambria Math" panose="02040503050406030204" pitchFamily="18" charset="0"/>
                    <a:ea typeface="メイリオ" panose="020B0604030504040204" pitchFamily="50" charset="-128"/>
                    <a:cs typeface="メイリオ" panose="020B0604030504040204" pitchFamily="50" charset="-128"/>
                  </a:rPr>
                  <a:t>;</a:t>
                </a:r>
                <a:endParaRPr lang="pt-BR" altLang="ja-JP" sz="2800" dirty="0">
                  <a:latin typeface="Cambria Math" panose="02040503050406030204" pitchFamily="18" charset="0"/>
                  <a:ea typeface="メイリオ" panose="020B0604030504040204" pitchFamily="50" charset="-128"/>
                  <a:cs typeface="メイリオ" panose="020B0604030504040204" pitchFamily="50" charset="-128"/>
                </a:endParaRPr>
              </a:p>
              <a:p>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i="1" dirty="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p>
                    </m:sSubSup>
                  </m:oMath>
                </a14:m>
                <a:r>
                  <a:rPr lang="pt-BR" altLang="ja-JP" sz="2800" dirty="0">
                    <a:latin typeface="Cambria Math" panose="02040503050406030204" pitchFamily="18" charset="0"/>
                    <a:ea typeface="メイリオ" panose="020B0604030504040204" pitchFamily="50" charset="-128"/>
                    <a:cs typeface="メイリオ" panose="020B0604030504040204" pitchFamily="50" charset="-128"/>
                  </a:rPr>
                  <a:t>) = </a:t>
                </a:r>
                <a:r>
                  <a:rPr lang="pt-BR" altLang="ja-JP" sz="28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FSCAME (</a:t>
                </a:r>
                <a14:m>
                  <m:oMath xmlns:m="http://schemas.openxmlformats.org/officeDocument/2006/math">
                    <m:r>
                      <a:rPr lang="en-US" altLang="ja-JP" sz="2800" i="1">
                        <a:solidFill>
                          <a:srgbClr val="0070C0"/>
                        </a:solidFill>
                        <a:latin typeface="Cambria Math" panose="02040503050406030204" pitchFamily="18" charset="0"/>
                      </a:rPr>
                      <m:t>𝑐</m:t>
                    </m:r>
                    <m:r>
                      <a:rPr lang="en-US" altLang="ja-JP" sz="2800" i="1">
                        <a:solidFill>
                          <a:srgbClr val="0070C0"/>
                        </a:solidFill>
                        <a:latin typeface="Cambria Math" panose="02040503050406030204" pitchFamily="18" charset="0"/>
                      </a:rPr>
                      <m:t>, </m:t>
                    </m:r>
                    <m:r>
                      <a:rPr lang="en-US" altLang="ja-JP" sz="2800" i="1">
                        <a:solidFill>
                          <a:srgbClr val="0070C0"/>
                        </a:solidFill>
                        <a:latin typeface="Cambria Math" panose="02040503050406030204" pitchFamily="18" charset="0"/>
                      </a:rPr>
                      <m:t>𝑏</m:t>
                    </m:r>
                    <m:r>
                      <a:rPr lang="en-US" altLang="ja-JP" sz="2800" i="1">
                        <a:solidFill>
                          <a:srgbClr val="0070C0"/>
                        </a:solidFill>
                        <a:latin typeface="Cambria Math" panose="02040503050406030204" pitchFamily="18" charset="0"/>
                      </a:rPr>
                      <m:t>,</m:t>
                    </m:r>
                    <m:sSup>
                      <m:sSupPr>
                        <m:ctrlP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8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i="1" dirty="0">
                    <a:solidFill>
                      <a:srgbClr val="0070C0"/>
                    </a:solidFill>
                    <a:latin typeface="Cambria Math" panose="02040503050406030204" pitchFamily="18" charset="0"/>
                    <a:ea typeface="Cambria Math" panose="02040503050406030204" pitchFamily="18" charset="0"/>
                  </a:rPr>
                  <a:t>, </a:t>
                </a:r>
                <a:r>
                  <a:rPr lang="en-US" altLang="ja-JP" sz="2800" i="1" dirty="0" smtClean="0">
                    <a:solidFill>
                      <a:srgbClr val="0070C0"/>
                    </a:solidFill>
                    <a:latin typeface="Cambria Math" panose="02040503050406030204" pitchFamily="18" charset="0"/>
                    <a:ea typeface="Cambria Math" panose="02040503050406030204" pitchFamily="18" charset="0"/>
                  </a:rPr>
                  <a:t>q </a:t>
                </a:r>
                <a:r>
                  <a:rPr lang="pt-BR" altLang="ja-JP" sz="2800" dirty="0"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a:t>)</a:t>
                </a:r>
                <a:r>
                  <a:rPr lang="pt-BR" altLang="ja-JP" sz="2800" dirty="0" smtClean="0">
                    <a:latin typeface="Cambria Math" panose="02040503050406030204" pitchFamily="18" charset="0"/>
                    <a:ea typeface="メイリオ" panose="020B0604030504040204" pitchFamily="50" charset="-128"/>
                    <a:cs typeface="メイリオ" panose="020B0604030504040204" pitchFamily="50" charset="-128"/>
                  </a:rPr>
                  <a:t>;</a:t>
                </a:r>
                <a:endParaRPr lang="en-US" altLang="ja-JP" sz="280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8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smtClean="0">
                    <a:latin typeface="Cambria Math" panose="02040503050406030204" pitchFamily="18" charset="0"/>
                    <a:ea typeface="Cambria Math" panose="02040503050406030204" pitchFamily="18" charset="0"/>
                  </a:rPr>
                  <a:t> </a:t>
                </a:r>
                <a:r>
                  <a:rPr lang="en-US" altLang="ja-JP" sz="2800" dirty="0" smtClean="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0</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smtClean="0">
                        <a:latin typeface="Cambria Math" panose="02040503050406030204" pitchFamily="18" charset="0"/>
                        <a:ea typeface="Cambria Math" panose="02040503050406030204" pitchFamily="18" charset="0"/>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b="0" i="1" smtClean="0">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smtClean="0">
                    <a:latin typeface="Cambria Math" panose="02040503050406030204" pitchFamily="18" charset="0"/>
                    <a:ea typeface="Cambria Math" panose="02040503050406030204" pitchFamily="18" charset="0"/>
                  </a:rPr>
                  <a:t>mod </a:t>
                </a:r>
                <a:r>
                  <a:rPr lang="en-US" altLang="ja-JP" sz="2800" i="1" dirty="0" smtClean="0">
                    <a:latin typeface="Cambria Math" panose="02040503050406030204" pitchFamily="18" charset="0"/>
                    <a:ea typeface="Cambria Math" panose="02040503050406030204" pitchFamily="18" charset="0"/>
                  </a:rPr>
                  <a:t>p</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800" i="1" dirty="0">
                    <a:latin typeface="Cambria Math" panose="02040503050406030204" pitchFamily="18" charset="0"/>
                    <a:ea typeface="Cambria Math" panose="02040503050406030204" pitchFamily="18" charset="0"/>
                  </a:rPr>
                  <a:t> </a:t>
                </a:r>
                <a:r>
                  <a:rPr lang="en-US" altLang="ja-JP" sz="2800" dirty="0">
                    <a:latin typeface="Cambria Math" panose="02040503050406030204" pitchFamily="18" charset="0"/>
                    <a:ea typeface="Cambria Math" panose="02040503050406030204" pitchFamily="18" charset="0"/>
                  </a:rPr>
                  <a:t>=</a:t>
                </a:r>
                <a:r>
                  <a:rPr lang="en-US" altLang="ja-JP" sz="28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1</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Cambria Math" panose="02040503050406030204" pitchFamily="18" charset="0"/>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latin typeface="Cambria Math" panose="02040503050406030204" pitchFamily="18" charset="0"/>
                    <a:ea typeface="Cambria Math" panose="02040503050406030204" pitchFamily="18" charset="0"/>
                  </a:rPr>
                  <a:t>mod </a:t>
                </a:r>
                <a:r>
                  <a:rPr lang="en-US" altLang="ja-JP" sz="2800" i="1" dirty="0">
                    <a:latin typeface="Cambria Math" panose="02040503050406030204" pitchFamily="18" charset="0"/>
                    <a:ea typeface="Cambria Math" panose="02040503050406030204" pitchFamily="18" charset="0"/>
                  </a:rPr>
                  <a:t>p</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800" dirty="0">
                    <a:latin typeface="Cambria Math" panose="02040503050406030204" pitchFamily="18" charset="0"/>
                    <a:ea typeface="Cambria Math" panose="02040503050406030204" pitchFamily="18" charset="0"/>
                  </a:rPr>
                  <a:t> =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Cambria Math" panose="02040503050406030204" pitchFamily="18" charset="0"/>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latin typeface="Cambria Math" panose="02040503050406030204" pitchFamily="18" charset="0"/>
                    <a:ea typeface="Cambria Math" panose="02040503050406030204" pitchFamily="18" charset="0"/>
                  </a:rPr>
                  <a:t>mod </a:t>
                </a:r>
                <a:r>
                  <a:rPr lang="en-US" altLang="ja-JP" sz="2800" i="1" dirty="0">
                    <a:latin typeface="Cambria Math" panose="02040503050406030204" pitchFamily="18" charset="0"/>
                    <a:ea typeface="Cambria Math" panose="02040503050406030204" pitchFamily="18" charset="0"/>
                  </a:rPr>
                  <a:t>p</a:t>
                </a:r>
                <a:r>
                  <a:rPr lang="en-US" altLang="ja-JP" sz="2800" dirty="0" smtClean="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800" i="1" dirty="0">
                    <a:latin typeface="Cambria Math" panose="02040503050406030204" pitchFamily="18" charset="0"/>
                    <a:ea typeface="Cambria Math" panose="02040503050406030204" pitchFamily="18" charset="0"/>
                  </a:rPr>
                  <a:t> </a:t>
                </a:r>
                <a:r>
                  <a:rPr lang="en-US" altLang="ja-JP" sz="2800"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latin typeface="Cambria Math" panose="02040503050406030204" pitchFamily="18" charset="0"/>
                        <a:ea typeface="Cambria Math" panose="02040503050406030204" pitchFamily="18" charset="0"/>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𝑝</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sSubSup>
                      <m:sSubSup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 </m:t>
                        </m:r>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800" i="1" smtClean="0">
                            <a:latin typeface="Cambria Math" panose="02040503050406030204" pitchFamily="18" charset="0"/>
                            <a:ea typeface="メイリオ" panose="020B0604030504040204" pitchFamily="50" charset="-128"/>
                            <a:cs typeface="メイリオ" panose="020B0604030504040204" pitchFamily="50" charset="-128"/>
                          </a:rPr>
                          <m:t>4</m:t>
                        </m:r>
                      </m:sub>
                      <m: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p>
                    </m:sSubSup>
                    <m:r>
                      <a:rPr lang="en-US" altLang="ja-JP" sz="28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800" i="1">
                        <a:latin typeface="Cambria Math" panose="02040503050406030204" pitchFamily="18" charset="0"/>
                        <a:ea typeface="Cambria Math" panose="02040503050406030204" pitchFamily="18" charset="0"/>
                      </a:rPr>
                      <m:t>∙</m:t>
                    </m:r>
                    <m:sSub>
                      <m:sSubPr>
                        <m:ctrlPr>
                          <a:rPr lang="pt-BR" altLang="ja-JP" sz="28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𝑖</m:t>
                        </m:r>
                      </m:e>
                      <m:sub>
                        <m:r>
                          <a:rPr lang="en-US" altLang="ja-JP" sz="2800" i="1">
                            <a:latin typeface="Cambria Math" panose="02040503050406030204" pitchFamily="18" charset="0"/>
                            <a:ea typeface="メイリオ" panose="020B0604030504040204" pitchFamily="50" charset="-128"/>
                            <a:cs typeface="メイリオ" panose="020B0604030504040204" pitchFamily="50" charset="-128"/>
                          </a:rPr>
                          <m:t>𝑞</m:t>
                        </m:r>
                      </m:sub>
                    </m:sSub>
                  </m:oMath>
                </a14:m>
                <a:r>
                  <a:rPr lang="en-US" altLang="ja-JP" sz="2800" dirty="0">
                    <a:latin typeface="Cambria Math" panose="02040503050406030204" pitchFamily="18" charset="0"/>
                    <a:ea typeface="Cambria Math" panose="02040503050406030204" pitchFamily="18" charset="0"/>
                  </a:rPr>
                  <a:t>mod </a:t>
                </a:r>
                <a:r>
                  <a:rPr lang="en-US" altLang="ja-JP" sz="2800" i="1" dirty="0">
                    <a:latin typeface="Cambria Math" panose="02040503050406030204" pitchFamily="18" charset="0"/>
                    <a:ea typeface="Cambria Math" panose="02040503050406030204" pitchFamily="18" charset="0"/>
                  </a:rPr>
                  <a:t>p</a:t>
                </a:r>
                <a:r>
                  <a:rPr lang="en-US" altLang="ja-JP" sz="2800" dirty="0" smtClean="0">
                    <a:latin typeface="Cambria Math" panose="02040503050406030204" pitchFamily="18" charset="0"/>
                    <a:ea typeface="Cambria Math" panose="02040503050406030204" pitchFamily="18" charset="0"/>
                  </a:rPr>
                  <a:t>);</a:t>
                </a:r>
                <a:endParaRPr lang="en-US" altLang="ja-JP" sz="2800" dirty="0">
                  <a:latin typeface="Cambria Math" panose="02040503050406030204" pitchFamily="18" charset="0"/>
                  <a:ea typeface="Cambria Math" panose="02040503050406030204" pitchFamily="18" charset="0"/>
                </a:endParaRPr>
              </a:p>
              <a:p>
                <a:r>
                  <a:rPr lang="en-US" altLang="ja-JP" sz="2800" dirty="0" smtClean="0">
                    <a:solidFill>
                      <a:srgbClr val="0070C0"/>
                    </a:solidFill>
                    <a:latin typeface="Cambria Math" panose="02040503050406030204" pitchFamily="18" charset="0"/>
                    <a:ea typeface="Cambria Math" panose="02040503050406030204" pitchFamily="18" charset="0"/>
                  </a:rPr>
                  <a:t>if</a:t>
                </a:r>
                <a:r>
                  <a:rPr lang="en-US" altLang="ja-JP" sz="2800" b="1" dirty="0" smtClean="0">
                    <a:solidFill>
                      <a:srgbClr val="0070C0"/>
                    </a:solidFill>
                    <a:latin typeface="Cambria Math" panose="02040503050406030204" pitchFamily="18" charset="0"/>
                    <a:ea typeface="Cambria Math" panose="02040503050406030204" pitchFamily="18" charset="0"/>
                  </a:rPr>
                  <a:t> </a:t>
                </a:r>
                <a:r>
                  <a:rPr lang="en-US" altLang="ja-JP" sz="2800" dirty="0" smtClean="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pt-BR"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a:solidFill>
                          <a:srgbClr val="0070C0"/>
                        </a:solidFill>
                        <a:latin typeface="Cambria Math" panose="02040503050406030204" pitchFamily="18" charset="0"/>
                        <a:ea typeface="Cambria Math" panose="02040503050406030204" pitchFamily="18" charset="0"/>
                      </a:rPr>
                      <m:t>∙</m:t>
                    </m:r>
                    <m:sSub>
                      <m:sSubPr>
                        <m:ctrlPr>
                          <a:rPr lang="pt-BR"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r>
                          <a:rPr lang="en-US" altLang="ja-JP" sz="28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800" dirty="0" smtClean="0">
                    <a:solidFill>
                      <a:srgbClr val="0070C0"/>
                    </a:solidFill>
                    <a:latin typeface="Cambria Math" panose="02040503050406030204" pitchFamily="18" charset="0"/>
                    <a:ea typeface="Cambria Math" panose="02040503050406030204" pitchFamily="18" charset="0"/>
                  </a:rPr>
                  <a:t>mod</a:t>
                </a:r>
                <a:r>
                  <a:rPr lang="pt-BR" altLang="ja-JP" sz="2800" i="1" dirty="0" smtClean="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rgbClr val="0070C0"/>
                        </a:solidFill>
                        <a:latin typeface="Cambria Math" panose="02040503050406030204" pitchFamily="18" charset="0"/>
                        <a:ea typeface="Cambria Math" panose="02040503050406030204" pitchFamily="18" charset="0"/>
                      </a:rPr>
                      <m:t>∙</m:t>
                    </m:r>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𝑞</m:t>
                    </m:r>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oMath>
                </a14:m>
                <a:r>
                  <a:rPr lang="pt-BR" altLang="ja-JP" sz="2800" dirty="0" smtClean="0">
                    <a:solidFill>
                      <a:srgbClr val="0070C0"/>
                    </a:solidFill>
                    <a:latin typeface="Cambria Math" panose="02040503050406030204" pitchFamily="18" charset="0"/>
                    <a:ea typeface="Cambria Math" panose="02040503050406030204" pitchFamily="18" charset="0"/>
                  </a:rPr>
                  <a:t>=</a:t>
                </a:r>
                <a:r>
                  <a:rPr lang="pt-BR" altLang="ja-JP" sz="2800" i="1" dirty="0" smtClean="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80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800" dirty="0" smtClean="0">
                    <a:solidFill>
                      <a:srgbClr val="0070C0"/>
                    </a:solidFill>
                    <a:latin typeface="Cambria Math" panose="02040503050406030204" pitchFamily="18" charset="0"/>
                    <a:ea typeface="Cambria Math" panose="02040503050406030204" pitchFamily="18" charset="0"/>
                  </a:rPr>
                  <a:t> </a:t>
                </a:r>
                <a:r>
                  <a:rPr lang="en-US" altLang="ja-JP" sz="2800" dirty="0">
                    <a:solidFill>
                      <a:srgbClr val="0070C0"/>
                    </a:solidFill>
                    <a:latin typeface="Cambria Math" panose="02040503050406030204" pitchFamily="18" charset="0"/>
                    <a:ea typeface="Cambria Math" panose="02040503050406030204" pitchFamily="18" charset="0"/>
                  </a:rPr>
                  <a:t>and </a:t>
                </a:r>
                <a:r>
                  <a:rPr lang="en-US" altLang="ja-JP" sz="2800" dirty="0" smtClean="0">
                    <a:solidFill>
                      <a:srgbClr val="0070C0"/>
                    </a:solidFill>
                    <a:latin typeface="Cambria Math" panose="02040503050406030204" pitchFamily="18" charset="0"/>
                    <a:ea typeface="Cambria Math" panose="02040503050406030204" pitchFamily="18" charset="0"/>
                  </a:rPr>
                  <a:t> </a:t>
                </a:r>
                <a:r>
                  <a:rPr lang="en-US" altLang="ja-JP" sz="2800" i="1" dirty="0" smtClean="0">
                    <a:solidFill>
                      <a:srgbClr val="0070C0"/>
                    </a:solidFill>
                    <a:latin typeface="Cambria Math" panose="02040503050406030204" pitchFamily="18" charset="0"/>
                    <a:ea typeface="Cambria Math" panose="02040503050406030204" pitchFamily="18" charset="0"/>
                  </a:rPr>
                  <a:t>p, q </a:t>
                </a:r>
                <a:r>
                  <a:rPr lang="en-US" altLang="ja-JP" sz="2800" dirty="0" smtClean="0">
                    <a:solidFill>
                      <a:srgbClr val="0070C0"/>
                    </a:solidFill>
                    <a:latin typeface="Cambria Math" panose="02040503050406030204" pitchFamily="18" charset="0"/>
                    <a:ea typeface="Cambria Math" panose="02040503050406030204" pitchFamily="18" charset="0"/>
                  </a:rPr>
                  <a:t>not modified)</a:t>
                </a:r>
                <a:endParaRPr lang="en-US" altLang="ja-JP" sz="2800" dirty="0">
                  <a:solidFill>
                    <a:srgbClr val="0070C0"/>
                  </a:solidFill>
                  <a:latin typeface="Cambria Math" panose="02040503050406030204" pitchFamily="18" charset="0"/>
                  <a:ea typeface="Cambria Math" panose="02040503050406030204" pitchFamily="18" charset="0"/>
                </a:endParaRPr>
              </a:p>
              <a:p>
                <a:r>
                  <a:rPr lang="en-US" altLang="ja-JP" sz="2800" dirty="0" smtClean="0">
                    <a:latin typeface="Cambria Math" panose="02040503050406030204" pitchFamily="18" charset="0"/>
                    <a:ea typeface="Cambria Math" panose="02040503050406030204" pitchFamily="18" charset="0"/>
                  </a:rPr>
                  <a:t>{return (</a:t>
                </a:r>
                <a14:m>
                  <m:oMath xmlns:m="http://schemas.openxmlformats.org/officeDocument/2006/math">
                    <m:sSub>
                      <m:sSubPr>
                        <m:ctrlPr>
                          <a:rPr lang="pt-BR" altLang="ja-JP" sz="280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8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a:solidFill>
                          <a:srgbClr val="FF0000"/>
                        </a:solidFill>
                        <a:latin typeface="Cambria Math" panose="02040503050406030204" pitchFamily="18" charset="0"/>
                        <a:ea typeface="Cambria Math" panose="02040503050406030204" pitchFamily="18" charset="0"/>
                      </a:rPr>
                      <m:t>∙</m:t>
                    </m:r>
                    <m:sSub>
                      <m:sSubPr>
                        <m:ctrlPr>
                          <a:rPr lang="pt-BR"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𝑆</m:t>
                        </m:r>
                      </m:e>
                      <m:sub>
                        <m:r>
                          <a:rPr lang="en-US" altLang="ja-JP" sz="2800" b="0" i="1" smtClean="0">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4</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 </m:t>
                        </m:r>
                      </m:sub>
                    </m:sSub>
                  </m:oMath>
                </a14:m>
                <a:r>
                  <a:rPr lang="pt-BR" altLang="ja-JP" sz="2800" dirty="0">
                    <a:solidFill>
                      <a:srgbClr val="FF0000"/>
                    </a:solidFill>
                    <a:latin typeface="Cambria Math" panose="02040503050406030204" pitchFamily="18" charset="0"/>
                    <a:ea typeface="Cambria Math" panose="02040503050406030204" pitchFamily="18" charset="0"/>
                  </a:rPr>
                  <a:t>mod</a:t>
                </a:r>
                <a:r>
                  <a:rPr lang="pt-BR" altLang="ja-JP" sz="2800" i="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𝑝</m:t>
                    </m:r>
                    <m:r>
                      <a:rPr lang="en-US" altLang="ja-JP" sz="2800" i="1">
                        <a:solidFill>
                          <a:srgbClr val="FF0000"/>
                        </a:solidFill>
                        <a:latin typeface="Cambria Math" panose="02040503050406030204" pitchFamily="18" charset="0"/>
                        <a:ea typeface="Cambria Math" panose="02040503050406030204" pitchFamily="18" charset="0"/>
                      </a:rPr>
                      <m:t>∙</m:t>
                    </m:r>
                    <m:r>
                      <a:rPr lang="en-US" altLang="ja-JP" sz="2800" i="1">
                        <a:solidFill>
                          <a:srgbClr val="FF0000"/>
                        </a:solidFill>
                        <a:latin typeface="Cambria Math" panose="02040503050406030204" pitchFamily="18" charset="0"/>
                        <a:ea typeface="メイリオ" panose="020B0604030504040204" pitchFamily="50" charset="-128"/>
                        <a:cs typeface="メイリオ" panose="020B0604030504040204" pitchFamily="50" charset="-128"/>
                      </a:rPr>
                      <m:t>𝑞</m:t>
                    </m:r>
                  </m:oMath>
                </a14:m>
                <a:r>
                  <a:rPr lang="en-US" altLang="ja-JP" sz="2800" dirty="0" smtClean="0">
                    <a:latin typeface="Cambria Math" panose="02040503050406030204" pitchFamily="18" charset="0"/>
                    <a:ea typeface="Cambria Math" panose="02040503050406030204" pitchFamily="18" charset="0"/>
                  </a:rPr>
                  <a:t>);} else </a:t>
                </a:r>
                <a:r>
                  <a:rPr lang="en-US" altLang="ja-JP" sz="2800" dirty="0">
                    <a:latin typeface="Cambria Math" panose="02040503050406030204" pitchFamily="18" charset="0"/>
                    <a:ea typeface="Cambria Math" panose="02040503050406030204" pitchFamily="18" charset="0"/>
                  </a:rPr>
                  <a:t>{</a:t>
                </a:r>
                <a:r>
                  <a:rPr lang="en-US" altLang="ja-JP" sz="2800" dirty="0" smtClean="0">
                    <a:latin typeface="Cambria Math" panose="02040503050406030204" pitchFamily="18" charset="0"/>
                    <a:ea typeface="Cambria Math" panose="02040503050406030204" pitchFamily="18" charset="0"/>
                  </a:rPr>
                  <a:t>return </a:t>
                </a:r>
                <a:r>
                  <a:rPr lang="en-US" altLang="ja-JP" sz="2800" dirty="0">
                    <a:latin typeface="Cambria Math" panose="02040503050406030204" pitchFamily="18" charset="0"/>
                    <a:ea typeface="Cambria Math" panose="02040503050406030204" pitchFamily="18" charset="0"/>
                  </a:rPr>
                  <a:t>error</a:t>
                </a:r>
                <a:r>
                  <a:rPr lang="en-US" altLang="ja-JP" sz="2800" dirty="0" smtClean="0">
                    <a:latin typeface="Cambria Math" panose="02040503050406030204" pitchFamily="18" charset="0"/>
                    <a:ea typeface="Cambria Math" panose="02040503050406030204" pitchFamily="18" charset="0"/>
                  </a:rPr>
                  <a:t>;}</a:t>
                </a:r>
                <a:endParaRPr lang="en-US" altLang="ja-JP" sz="2800"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en-US" altLang="ja-JP" b="0" i="1" dirty="0" smtClean="0">
                  <a:latin typeface="Cambria Math" panose="02040503050406030204" pitchFamily="18" charset="0"/>
                  <a:ea typeface="Cambria Math" panose="02040503050406030204" pitchFamily="18" charset="0"/>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16056" y="1412618"/>
                <a:ext cx="9104925" cy="7328096"/>
              </a:xfrm>
              <a:prstGeom prst="rect">
                <a:avLst/>
              </a:prstGeom>
              <a:blipFill>
                <a:blip r:embed="rId3"/>
                <a:stretch>
                  <a:fillRect l="-2343" t="-1498"/>
                </a:stretch>
              </a:blipFill>
            </p:spPr>
            <p:txBody>
              <a:bodyPr/>
              <a:lstStyle/>
              <a:p>
                <a:r>
                  <a:rPr lang="ja-JP" altLang="en-US">
                    <a:noFill/>
                  </a:rPr>
                  <a:t> </a:t>
                </a:r>
              </a:p>
            </p:txBody>
          </p:sp>
        </mc:Fallback>
      </mc:AlternateContent>
      <p:sp>
        <p:nvSpPr>
          <p:cNvPr id="8" name="四角形吹き出し 7"/>
          <p:cNvSpPr/>
          <p:nvPr/>
        </p:nvSpPr>
        <p:spPr>
          <a:xfrm>
            <a:off x="6121102" y="1872030"/>
            <a:ext cx="2731096" cy="854658"/>
          </a:xfrm>
          <a:prstGeom prst="wedgeRectCallout">
            <a:avLst>
              <a:gd name="adj1" fmla="val -34113"/>
              <a:gd name="adj2" fmla="val 6648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耐</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攻撃モンゴメリ冪剰余算</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四角形吹き出し 8"/>
          <p:cNvSpPr/>
          <p:nvPr/>
        </p:nvSpPr>
        <p:spPr>
          <a:xfrm>
            <a:off x="6121102" y="5059086"/>
            <a:ext cx="2731096" cy="433755"/>
          </a:xfrm>
          <a:prstGeom prst="wedgeRectCallout">
            <a:avLst>
              <a:gd name="adj1" fmla="val -36103"/>
              <a:gd name="adj2" fmla="val 85374"/>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故障挿入の検出</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タイトル 1"/>
          <p:cNvSpPr>
            <a:spLocks noGrp="1"/>
          </p:cNvSpPr>
          <p:nvPr>
            <p:ph type="title"/>
          </p:nvPr>
        </p:nvSpPr>
        <p:spPr>
          <a:xfrm>
            <a:off x="507329" y="96043"/>
            <a:ext cx="8344869" cy="1325563"/>
          </a:xfrm>
        </p:spPr>
        <p:txBody>
          <a:bodyPr>
            <a:normAutofit/>
          </a:bodyPr>
          <a:lstStyle/>
          <a:p>
            <a:r>
              <a:rPr lang="en-US" altLang="ja-JP" sz="3600" dirty="0" err="1" smtClean="0">
                <a:latin typeface="メイリオ" panose="020B0604030504040204" pitchFamily="50" charset="-128"/>
                <a:ea typeface="メイリオ" panose="020B0604030504040204" pitchFamily="50" charset="-128"/>
                <a:cs typeface="メイリオ" panose="020B0604030504040204" pitchFamily="50" charset="-128"/>
              </a:rPr>
              <a:t>Fournaris</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のアルゴリズム </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(RSA)</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四角形吹き出し 6"/>
          <p:cNvSpPr/>
          <p:nvPr/>
        </p:nvSpPr>
        <p:spPr>
          <a:xfrm flipH="1">
            <a:off x="581070" y="958645"/>
            <a:ext cx="1599353" cy="462961"/>
          </a:xfrm>
          <a:prstGeom prst="wedgeRectCallout">
            <a:avLst>
              <a:gd name="adj1" fmla="val -34113"/>
              <a:gd name="adj2" fmla="val 6648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暗号文</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2206952" y="949657"/>
            <a:ext cx="1104384" cy="462961"/>
          </a:xfrm>
          <a:prstGeom prst="wedgeRectCallout">
            <a:avLst>
              <a:gd name="adj1" fmla="val -34113"/>
              <a:gd name="adj2" fmla="val 6648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マスク</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右中かっこ 1"/>
          <p:cNvSpPr/>
          <p:nvPr/>
        </p:nvSpPr>
        <p:spPr>
          <a:xfrm>
            <a:off x="5445581" y="3672348"/>
            <a:ext cx="413476" cy="20057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四角形吹き出し 11"/>
          <p:cNvSpPr/>
          <p:nvPr/>
        </p:nvSpPr>
        <p:spPr>
          <a:xfrm>
            <a:off x="6012854" y="4345181"/>
            <a:ext cx="2731096" cy="433755"/>
          </a:xfrm>
          <a:prstGeom prst="wedgeRectCallout">
            <a:avLst>
              <a:gd name="adj1" fmla="val -26059"/>
              <a:gd name="adj2" fmla="val 25644"/>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中国人剰余定理</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61501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577872" y="7015918"/>
            <a:ext cx="2057400" cy="365125"/>
          </a:xfrm>
        </p:spPr>
        <p:txBody>
          <a:bodyPr/>
          <a:lstStyle/>
          <a:p>
            <a:fld id="{8DF6B3F7-7487-44C2-8F6B-86A71D6C3709}" type="slidenum">
              <a:rPr kumimoji="1" lang="ja-JP" altLang="en-US" smtClean="0"/>
              <a:t>8</a:t>
            </a:fld>
            <a:endParaRPr kumimoji="1" lang="ja-JP" altLang="en-US"/>
          </a:p>
        </p:txBody>
      </p:sp>
      <mc:AlternateContent xmlns:mc="http://schemas.openxmlformats.org/markup-compatibility/2006">
        <mc:Choice xmlns:a14="http://schemas.microsoft.com/office/drawing/2010/main" Requires="a14">
          <p:sp>
            <p:nvSpPr>
              <p:cNvPr id="3" name="テキスト ボックス 2"/>
              <p:cNvSpPr txBox="1"/>
              <p:nvPr/>
            </p:nvSpPr>
            <p:spPr>
              <a:xfrm>
                <a:off x="291372" y="940556"/>
                <a:ext cx="4205678" cy="37576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kumimoji="1" lang="en-US" altLang="ja-JP" sz="2000" b="0" i="0" smtClean="0">
                          <a:latin typeface="Cambria Math" panose="02040503050406030204" pitchFamily="18" charset="0"/>
                          <a:ea typeface="Cambria Math" panose="02040503050406030204" pitchFamily="18" charset="0"/>
                        </a:rPr>
                        <m:t>Function</m:t>
                      </m:r>
                      <m:r>
                        <a:rPr kumimoji="1" lang="en-US" altLang="ja-JP" sz="2000" b="0" i="0" smtClean="0">
                          <a:latin typeface="Cambria Math" panose="02040503050406030204" pitchFamily="18" charset="0"/>
                          <a:ea typeface="Cambria Math" panose="02040503050406030204" pitchFamily="18" charset="0"/>
                        </a:rPr>
                        <m:t>:</m:t>
                      </m:r>
                      <m:r>
                        <m:rPr>
                          <m:sty m:val="p"/>
                        </m:rPr>
                        <a:rPr kumimoji="1" lang="en-US" altLang="ja-JP" sz="2000" b="0" i="0" smtClean="0">
                          <a:latin typeface="Cambria Math" panose="02040503050406030204" pitchFamily="18" charset="0"/>
                          <a:ea typeface="Cambria Math" panose="02040503050406030204" pitchFamily="18" charset="0"/>
                        </a:rPr>
                        <m:t>FSCAME</m:t>
                      </m:r>
                    </m:oMath>
                  </m:oMathPara>
                </a14:m>
                <a:endParaRPr kumimoji="1" lang="en-US" altLang="ja-JP" sz="2000" b="0" dirty="0" smtClean="0">
                  <a:latin typeface="Cambria Math" panose="02040503050406030204" pitchFamily="18" charset="0"/>
                  <a:ea typeface="Cambria Math" panose="02040503050406030204" pitchFamily="18" charset="0"/>
                  <a:cs typeface="メイリオ" panose="020B0604030504040204" pitchFamily="50" charset="-128"/>
                </a:endParaRPr>
              </a:p>
              <a:p>
                <a14:m>
                  <m:oMath xmlns:m="http://schemas.openxmlformats.org/officeDocument/2006/math">
                    <m:r>
                      <m:rPr>
                        <m:sty m:val="p"/>
                      </m:rPr>
                      <a:rPr kumimoji="1" lang="en-US" altLang="ja-JP" sz="2000" b="0" i="0" smtClean="0">
                        <a:latin typeface="Cambria Math" panose="02040503050406030204" pitchFamily="18" charset="0"/>
                      </a:rPr>
                      <m:t>Input</m:t>
                    </m:r>
                    <m:r>
                      <a:rPr kumimoji="1" lang="en-US" altLang="ja-JP" sz="2000" b="0" i="0" smtClean="0">
                        <a:latin typeface="Cambria Math" panose="02040503050406030204" pitchFamily="18" charset="0"/>
                      </a:rPr>
                      <m:t>:</m:t>
                    </m:r>
                    <m: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𝑏</m:t>
                    </m:r>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r>
                      <m:rPr>
                        <m:nor/>
                      </m:rPr>
                      <a:rPr lang="da-DK" altLang="ja-JP" sz="2000" i="1">
                        <a:latin typeface="Cambria Math" panose="02040503050406030204" pitchFamily="18" charset="0"/>
                        <a:ea typeface="Cambria Math" panose="02040503050406030204" pitchFamily="18" charset="0"/>
                      </a:rPr>
                      <m:t>d</m:t>
                    </m:r>
                    <m:r>
                      <m:rPr>
                        <m:nor/>
                      </m:rPr>
                      <a:rPr lang="da-DK" altLang="ja-JP" sz="2000" i="1">
                        <a:latin typeface="Cambria Math" panose="02040503050406030204" pitchFamily="18" charset="0"/>
                        <a:ea typeface="Cambria Math" panose="02040503050406030204" pitchFamily="18" charset="0"/>
                      </a:rPr>
                      <m:t> </m:t>
                    </m:r>
                    <m:r>
                      <m:rPr>
                        <m:nor/>
                      </m:rPr>
                      <a:rPr lang="da-DK" altLang="ja-JP" sz="2000">
                        <a:latin typeface="Cambria Math" panose="02040503050406030204" pitchFamily="18" charset="0"/>
                        <a:ea typeface="Cambria Math" panose="02040503050406030204" pitchFamily="18" charset="0"/>
                      </a:rPr>
                      <m:t>=</m:t>
                    </m:r>
                    <m:r>
                      <m:rPr>
                        <m:nor/>
                      </m:rPr>
                      <a:rPr lang="da-DK" altLang="ja-JP" sz="2000" i="1">
                        <a:latin typeface="Cambria Math" panose="02040503050406030204" pitchFamily="18" charset="0"/>
                        <a:ea typeface="Cambria Math" panose="02040503050406030204" pitchFamily="18" charset="0"/>
                      </a:rPr>
                      <m:t> </m:t>
                    </m:r>
                    <m:r>
                      <m:rPr>
                        <m:nor/>
                      </m:rPr>
                      <a:rPr lang="da-DK" altLang="ja-JP" sz="2000">
                        <a:latin typeface="Cambria Math" panose="02040503050406030204" pitchFamily="18" charset="0"/>
                        <a:ea typeface="Cambria Math" panose="02040503050406030204" pitchFamily="18" charset="0"/>
                      </a:rPr>
                      <m:t>(</m:t>
                    </m:r>
                    <m:r>
                      <m:rPr>
                        <m:nor/>
                      </m:rPr>
                      <a:rPr lang="da-DK" altLang="ja-JP" sz="2000" i="1">
                        <a:latin typeface="Cambria Math" panose="02040503050406030204" pitchFamily="18" charset="0"/>
                        <a:ea typeface="Cambria Math" panose="02040503050406030204" pitchFamily="18" charset="0"/>
                      </a:rPr>
                      <m:t>1</m:t>
                    </m:r>
                    <m:r>
                      <m:rPr>
                        <m:nor/>
                      </m:rPr>
                      <a:rPr lang="en-US" altLang="ja-JP" sz="2000" b="0" i="1" smtClean="0">
                        <a:latin typeface="Cambria Math" panose="02040503050406030204" pitchFamily="18" charset="0"/>
                        <a:ea typeface="Cambria Math" panose="02040503050406030204" pitchFamily="18" charset="0"/>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𝑡</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−2</m:t>
                        </m:r>
                      </m:sub>
                    </m:sSub>
                  </m:oMath>
                </a14:m>
                <a:r>
                  <a:rPr kumimoji="1" lang="en-US" altLang="ja-JP" sz="2000" b="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𝑀</m:t>
                    </m:r>
                  </m:oMath>
                </a14:m>
                <a:endPar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endParaRPr>
              </a:p>
              <a:p>
                <a:r>
                  <a:rPr kumimoji="1" lang="en-US" altLang="ja-JP" sz="2000" b="0" dirty="0" smtClean="0">
                    <a:latin typeface="Cambria Math" panose="02040503050406030204" pitchFamily="18" charset="0"/>
                    <a:ea typeface="Cambria Math" panose="02040503050406030204" pitchFamily="18" charset="0"/>
                  </a:rPr>
                  <a:t>Output: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4</m:t>
                        </m:r>
                      </m:sub>
                    </m:sSub>
                  </m:oMath>
                </a14:m>
                <a:r>
                  <a:rPr kumimoji="1" lang="en-US" altLang="ja-JP" sz="2000" b="0" dirty="0" smtClean="0">
                    <a:latin typeface="Cambria Math" panose="02040503050406030204" pitchFamily="18" charset="0"/>
                    <a:ea typeface="Cambria Math" panose="02040503050406030204" pitchFamily="18" charset="0"/>
                  </a:rPr>
                  <a:t>)</a:t>
                </a:r>
                <a:endPar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endParaRPr>
              </a:p>
              <a:p>
                <a:r>
                  <a:rPr lang="en-US" altLang="ja-JP" sz="2000" i="1" dirty="0" smtClean="0">
                    <a:latin typeface="Cambria Math" panose="02040503050406030204" pitchFamily="18" charset="0"/>
                    <a:ea typeface="Cambria Math" panose="02040503050406030204" pitchFamily="18" charset="0"/>
                  </a:rPr>
                  <a:t>R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e>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𝑛</m:t>
                        </m:r>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r>
                  <a:rPr lang="ja-JP" altLang="en-US" sz="2000" i="1" dirty="0">
                    <a:latin typeface="Cambria Math" panose="02040503050406030204" pitchFamily="18" charset="0"/>
                    <a:ea typeface="メイリオ" panose="020B0604030504040204" pitchFamily="50" charset="-128"/>
                    <a:cs typeface="メイリオ" panose="020B0604030504040204" pitchFamily="50" charset="-128"/>
                  </a:rPr>
                  <a:t>　</a:t>
                </a:r>
                <a:endPar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endParaRPr>
              </a:p>
              <a:p>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T </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𝑅</m:t>
                        </m:r>
                      </m:e>
                      <m:sub/>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mod</a:t>
                </a:r>
                <a:r>
                  <a:rPr lang="pt-BR" altLang="ja-JP" sz="2000" i="1" dirty="0" smtClean="0">
                    <a:latin typeface="Cambria Math" panose="02040503050406030204" pitchFamily="18" charset="0"/>
                    <a:ea typeface="メイリオ" panose="020B0604030504040204" pitchFamily="50" charset="-128"/>
                    <a:cs typeface="メイリオ" panose="020B0604030504040204" pitchFamily="50" charset="-128"/>
                  </a:rPr>
                  <a:t> M</a:t>
                </a:r>
                <a:r>
                  <a:rPr lang="pt-BR" altLang="ja-JP" sz="2000" dirty="0" smtClean="0">
                    <a:latin typeface="Cambria Math" panose="02040503050406030204" pitchFamily="18" charset="0"/>
                    <a:ea typeface="メイリオ" panose="020B0604030504040204" pitchFamily="50" charset="-128"/>
                    <a:cs typeface="メイリオ" panose="020B0604030504040204" pitchFamily="50" charset="-128"/>
                  </a:rPr>
                  <a:t>;</a:t>
                </a:r>
              </a:p>
              <a:p>
                <a14:m>
                  <m:oMath xmlns:m="http://schemas.openxmlformats.org/officeDocument/2006/math">
                    <m:sSub>
                      <m:sSubPr>
                        <m:ctrlPr>
                          <a:rPr lang="pt-BR" altLang="ja-JP" sz="200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da-DK" altLang="ja-JP" sz="2000" i="1" dirty="0" smtClean="0">
                    <a:solidFill>
                      <a:srgbClr val="0070C0"/>
                    </a:solidFill>
                    <a:latin typeface="Cambria Math" panose="02040503050406030204" pitchFamily="18" charset="0"/>
                    <a:ea typeface="Cambria Math" panose="02040503050406030204" pitchFamily="18" charset="0"/>
                  </a:rPr>
                  <a:t> </a:t>
                </a:r>
                <a:r>
                  <a:rPr lang="da-DK" altLang="ja-JP" sz="2000" dirty="0" smtClean="0">
                    <a:solidFill>
                      <a:srgbClr val="0070C0"/>
                    </a:solidFill>
                    <a:latin typeface="Cambria Math" panose="02040503050406030204" pitchFamily="18" charset="0"/>
                    <a:ea typeface="Cambria Math" panose="02040503050406030204" pitchFamily="18" charset="0"/>
                  </a:rPr>
                  <a:t>=</a:t>
                </a:r>
                <a:r>
                  <a:rPr lang="da-DK" altLang="ja-JP" sz="2000" i="1" dirty="0" smtClean="0">
                    <a:solidFill>
                      <a:srgbClr val="0070C0"/>
                    </a:solidFill>
                    <a:latin typeface="Cambria Math" panose="02040503050406030204" pitchFamily="18" charset="0"/>
                    <a:ea typeface="Cambria Math" panose="02040503050406030204" pitchFamily="18" charset="0"/>
                  </a:rPr>
                  <a:t> b</a:t>
                </a:r>
                <a:r>
                  <a:rPr lang="en-US" altLang="ja-JP" sz="2000" dirty="0">
                    <a:solidFill>
                      <a:srgbClr val="0070C0"/>
                    </a:solidFill>
                    <a:ea typeface="Cambria Math" panose="02040503050406030204" pitchFamily="18" charset="0"/>
                  </a:rPr>
                  <a:t> </a:t>
                </a:r>
                <a14:m>
                  <m:oMath xmlns:m="http://schemas.openxmlformats.org/officeDocument/2006/math">
                    <m:r>
                      <a:rPr lang="en-US" altLang="ja-JP" sz="2000" i="1">
                        <a:solidFill>
                          <a:srgbClr val="0070C0"/>
                        </a:solidFill>
                        <a:latin typeface="Cambria Math" panose="02040503050406030204" pitchFamily="18" charset="0"/>
                        <a:ea typeface="Cambria Math" panose="02040503050406030204" pitchFamily="18" charset="0"/>
                      </a:rPr>
                      <m:t>∙ </m:t>
                    </m:r>
                  </m:oMath>
                </a14:m>
                <a:r>
                  <a:rPr lang="da-DK" altLang="ja-JP" sz="2000" i="1" dirty="0" smtClean="0">
                    <a:solidFill>
                      <a:srgbClr val="0070C0"/>
                    </a:solidFill>
                    <a:latin typeface="Cambria Math" panose="02040503050406030204" pitchFamily="18" charset="0"/>
                    <a:ea typeface="Cambria Math" panose="02040503050406030204" pitchFamily="18" charset="0"/>
                  </a:rPr>
                  <a:t>R </a:t>
                </a:r>
                <a:r>
                  <a:rPr lang="da-DK" altLang="ja-JP" sz="2000" dirty="0">
                    <a:solidFill>
                      <a:srgbClr val="0070C0"/>
                    </a:solidFill>
                    <a:latin typeface="Cambria Math" panose="02040503050406030204" pitchFamily="18" charset="0"/>
                    <a:ea typeface="Cambria Math" panose="02040503050406030204" pitchFamily="18" charset="0"/>
                  </a:rPr>
                  <a:t>mod </a:t>
                </a:r>
                <a:r>
                  <a:rPr lang="da-DK" altLang="ja-JP" sz="2000" i="1" dirty="0">
                    <a:solidFill>
                      <a:srgbClr val="0070C0"/>
                    </a:solidFill>
                    <a:latin typeface="Cambria Math" panose="02040503050406030204" pitchFamily="18" charset="0"/>
                    <a:ea typeface="Cambria Math" panose="02040503050406030204" pitchFamily="18" charset="0"/>
                  </a:rPr>
                  <a:t>M</a:t>
                </a:r>
                <a:r>
                  <a:rPr lang="da-DK" altLang="ja-JP" sz="2000" dirty="0" smtClean="0">
                    <a:solidFill>
                      <a:srgbClr val="0070C0"/>
                    </a:solidFill>
                    <a:latin typeface="Cambria Math" panose="02040503050406030204" pitchFamily="18" charset="0"/>
                    <a:ea typeface="Cambria Math" panose="02040503050406030204" pitchFamily="18" charset="0"/>
                  </a:rPr>
                  <a:t>;</a:t>
                </a:r>
                <a:r>
                  <a:rPr lang="ja-JP" altLang="en-US" sz="2000" i="1" dirty="0" smtClean="0">
                    <a:solidFill>
                      <a:srgbClr val="0070C0"/>
                    </a:solidFill>
                    <a:latin typeface="Cambria Math" panose="02040503050406030204" pitchFamily="18" charset="0"/>
                    <a:ea typeface="Cambria Math" panose="02040503050406030204" pitchFamily="18" charset="0"/>
                  </a:rPr>
                  <a:t>　</a:t>
                </a:r>
                <a:endParaRPr lang="en-US" altLang="ja-JP" sz="2000" i="1" dirty="0" smtClean="0">
                  <a:solidFill>
                    <a:srgbClr val="0070C0"/>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smtClean="0">
                    <a:solidFill>
                      <a:srgbClr val="0070C0"/>
                    </a:solidFill>
                    <a:latin typeface="Cambria Math" panose="02040503050406030204" pitchFamily="18" charset="0"/>
                    <a:ea typeface="Cambria Math" panose="02040503050406030204" pitchFamily="18" charset="0"/>
                  </a:rPr>
                  <a:t> </a:t>
                </a:r>
                <a:r>
                  <a:rPr lang="en-US" altLang="ja-JP" sz="2000" dirty="0" smtClean="0">
                    <a:solidFill>
                      <a:srgbClr val="0070C0"/>
                    </a:solidFill>
                    <a:latin typeface="Cambria Math" panose="02040503050406030204" pitchFamily="18" charset="0"/>
                    <a:ea typeface="Cambria Math" panose="02040503050406030204" pitchFamily="18" charset="0"/>
                  </a:rPr>
                  <a:t>=</a:t>
                </a:r>
                <a:r>
                  <a:rPr lang="en-US" altLang="ja-JP" sz="2000" i="1" dirty="0" smtClean="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i="1" dirty="0" smtClean="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i="1">
                        <a:solidFill>
                          <a:srgbClr val="0070C0"/>
                        </a:solidFill>
                        <a:latin typeface="Cambria Math" panose="02040503050406030204" pitchFamily="18" charset="0"/>
                        <a:ea typeface="Cambria Math" panose="02040503050406030204" pitchFamily="18" charset="0"/>
                      </a:rPr>
                      <m:t>∙ </m:t>
                    </m:r>
                  </m:oMath>
                </a14:m>
                <a:r>
                  <a:rPr lang="en-US" altLang="ja-JP" sz="2000" i="1" dirty="0" smtClean="0">
                    <a:solidFill>
                      <a:srgbClr val="0070C0"/>
                    </a:solidFill>
                    <a:latin typeface="Cambria Math" panose="02040503050406030204" pitchFamily="18" charset="0"/>
                    <a:ea typeface="Cambria Math" panose="02040503050406030204" pitchFamily="18" charset="0"/>
                  </a:rPr>
                  <a:t>R </a:t>
                </a:r>
                <a:r>
                  <a:rPr lang="en-US" altLang="ja-JP" sz="2000" dirty="0">
                    <a:solidFill>
                      <a:srgbClr val="0070C0"/>
                    </a:solidFill>
                    <a:latin typeface="Cambria Math" panose="02040503050406030204" pitchFamily="18" charset="0"/>
                    <a:ea typeface="Cambria Math" panose="02040503050406030204" pitchFamily="18" charset="0"/>
                  </a:rPr>
                  <a:t>mod</a:t>
                </a:r>
                <a:r>
                  <a:rPr lang="en-US" altLang="ja-JP" sz="2000" i="1" dirty="0">
                    <a:solidFill>
                      <a:srgbClr val="0070C0"/>
                    </a:solidFill>
                    <a:latin typeface="Cambria Math" panose="02040503050406030204" pitchFamily="18" charset="0"/>
                    <a:ea typeface="Cambria Math" panose="02040503050406030204" pitchFamily="18" charset="0"/>
                  </a:rPr>
                  <a:t> M</a:t>
                </a:r>
                <a:r>
                  <a:rPr lang="en-US" altLang="ja-JP" sz="2000" dirty="0">
                    <a:solidFill>
                      <a:srgbClr val="0070C0"/>
                    </a:solidFill>
                    <a:latin typeface="Cambria Math" panose="02040503050406030204" pitchFamily="18" charset="0"/>
                    <a:ea typeface="Cambria Math" panose="02040503050406030204" pitchFamily="18" charset="0"/>
                  </a:rPr>
                  <a:t>;</a:t>
                </a:r>
                <a:r>
                  <a:rPr lang="en-US" altLang="ja-JP" sz="2000" dirty="0">
                    <a:solidFill>
                      <a:srgbClr val="0070C0"/>
                    </a:solidFill>
                    <a:ea typeface="メイリオ" panose="020B0604030504040204" pitchFamily="50" charset="-128"/>
                    <a:cs typeface="メイリオ" panose="020B0604030504040204" pitchFamily="50" charset="-128"/>
                  </a:rPr>
                  <a:t> </a:t>
                </a:r>
                <a:endParaRPr lang="en-US" altLang="ja-JP" sz="2000" dirty="0" smtClean="0">
                  <a:solidFill>
                    <a:srgbClr val="0070C0"/>
                  </a:solidFill>
                  <a:ea typeface="メイリオ" panose="020B0604030504040204" pitchFamily="50" charset="-128"/>
                  <a:cs typeface="メイリオ" panose="020B0604030504040204" pitchFamily="50" charset="-128"/>
                </a:endParaRPr>
              </a:p>
              <a:p>
                <a:endParaRPr lang="en-US" altLang="ja-JP" sz="2000" i="1" dirty="0" smtClean="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dirty="0" smtClean="0">
                    <a:latin typeface="Cambria Math" panose="02040503050406030204" pitchFamily="18" charset="0"/>
                    <a:ea typeface="Cambria Math" panose="02040503050406030204" pitchFamily="18" charset="0"/>
                  </a:rPr>
                  <a:t>;</a:t>
                </a:r>
                <a:r>
                  <a:rPr lang="pt-BR" altLang="ja-JP" sz="2000" dirty="0">
                    <a:ea typeface="メイリオ" panose="020B0604030504040204" pitchFamily="50" charset="-128"/>
                    <a:cs typeface="メイリオ" panose="020B0604030504040204" pitchFamily="50" charset="-128"/>
                  </a:rPr>
                  <a:t> </a:t>
                </a:r>
                <a:endParaRPr lang="en-US" altLang="ja-JP"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𝑇</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T </a:t>
                </a:r>
                <a14:m>
                  <m:oMath xmlns:m="http://schemas.openxmlformats.org/officeDocument/2006/math">
                    <m:r>
                      <a:rPr lang="en-US" altLang="ja-JP" sz="2000" i="1">
                        <a:latin typeface="Cambria Math" panose="02040503050406030204" pitchFamily="18" charset="0"/>
                        <a:ea typeface="Cambria Math" panose="02040503050406030204" pitchFamily="18" charset="0"/>
                      </a:rPr>
                      <m:t>∙ </m:t>
                    </m:r>
                  </m:oMath>
                </a14:m>
                <a:r>
                  <a:rPr lang="en-US" altLang="ja-JP" sz="2000" i="1" dirty="0" smtClean="0">
                    <a:latin typeface="Cambria Math" panose="02040503050406030204" pitchFamily="18" charset="0"/>
                    <a:ea typeface="Cambria Math" panose="02040503050406030204" pitchFamily="18" charset="0"/>
                  </a:rPr>
                  <a:t>c </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a:t>
                </a:r>
                <a:r>
                  <a:rPr lang="en-US" altLang="ja-JP" sz="2000" i="1" dirty="0">
                    <a:latin typeface="Cambria Math" panose="02040503050406030204" pitchFamily="18" charset="0"/>
                    <a:ea typeface="Cambria Math" panose="02040503050406030204" pitchFamily="18" charset="0"/>
                  </a:rPr>
                  <a:t> M</a:t>
                </a:r>
                <a:r>
                  <a:rPr lang="en-US" altLang="ja-JP" sz="2000" dirty="0" smtClean="0">
                    <a:latin typeface="Cambria Math" panose="02040503050406030204" pitchFamily="18" charset="0"/>
                    <a:ea typeface="Cambria Math" panose="02040503050406030204" pitchFamily="18" charset="0"/>
                  </a:rPr>
                  <a:t>;</a:t>
                </a:r>
                <a:endParaRPr lang="en-US" altLang="ja-JP" sz="200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smtClean="0">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a:t>
                </a:r>
                <a:r>
                  <a:rPr lang="en-US" altLang="ja-JP" sz="200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sub>
                    </m:sSub>
                  </m:oMath>
                </a14:m>
                <a:r>
                  <a:rPr lang="en-US" altLang="ja-JP" sz="2000" i="1" dirty="0" smtClean="0">
                    <a:latin typeface="Cambria Math" panose="02040503050406030204" pitchFamily="18" charset="0"/>
                    <a:ea typeface="Cambria Math" panose="02040503050406030204" pitchFamily="18" charset="0"/>
                  </a:rPr>
                  <a:t> </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𝑇</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sub>
                    </m:sSub>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 </a:t>
                </a:r>
                <a:r>
                  <a:rPr lang="en-US" altLang="ja-JP" sz="2000" i="1" dirty="0">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3</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en-US" altLang="ja-JP" sz="2000" i="1" dirty="0" smtClean="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𝑏</m:t>
                        </m:r>
                      </m:e>
                      <m:sub>
                        <m:r>
                          <a:rPr lang="en-US" altLang="ja-JP" sz="2000" i="1">
                            <a:latin typeface="Cambria Math" panose="02040503050406030204" pitchFamily="18" charset="0"/>
                            <a:ea typeface="メイリオ" panose="020B0604030504040204" pitchFamily="50" charset="-128"/>
                            <a:cs typeface="メイリオ" panose="020B0604030504040204" pitchFamily="50" charset="-128"/>
                          </a:rPr>
                          <m:t>𝑅</m:t>
                        </m:r>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dirty="0" smtClean="0">
                    <a:latin typeface="Cambria Math" panose="02040503050406030204" pitchFamily="18" charset="0"/>
                    <a:ea typeface="Cambria Math" panose="02040503050406030204" pitchFamily="18" charset="0"/>
                  </a:rPr>
                  <a:t>;</a:t>
                </a:r>
                <a:endParaRPr lang="en-US" altLang="ja-JP" sz="2000" dirty="0">
                  <a:latin typeface="Cambria Math" panose="02040503050406030204" pitchFamily="18" charset="0"/>
                  <a:ea typeface="Cambria Math" panose="02040503050406030204" pitchFamily="18" charset="0"/>
                </a:endParaRPr>
              </a:p>
            </p:txBody>
          </p:sp>
        </mc:Choice>
        <mc:Fallback>
          <p:sp>
            <p:nvSpPr>
              <p:cNvPr id="3" name="テキスト ボックス 2"/>
              <p:cNvSpPr txBox="1">
                <a:spLocks noRot="1" noChangeAspect="1" noMove="1" noResize="1" noEditPoints="1" noAdjustHandles="1" noChangeArrowheads="1" noChangeShapeType="1" noTextEdit="1"/>
              </p:cNvSpPr>
              <p:nvPr/>
            </p:nvSpPr>
            <p:spPr>
              <a:xfrm>
                <a:off x="291372" y="940556"/>
                <a:ext cx="4205678" cy="3757632"/>
              </a:xfrm>
              <a:prstGeom prst="rect">
                <a:avLst/>
              </a:prstGeom>
              <a:blipFill>
                <a:blip r:embed="rId3"/>
                <a:stretch>
                  <a:fillRect l="-3768" b="-30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p:cNvSpPr txBox="1"/>
              <p:nvPr/>
            </p:nvSpPr>
            <p:spPr>
              <a:xfrm>
                <a:off x="4544952" y="940556"/>
                <a:ext cx="4362138" cy="8537209"/>
              </a:xfrm>
              <a:prstGeom prst="rect">
                <a:avLst/>
              </a:prstGeom>
              <a:noFill/>
            </p:spPr>
            <p:txBody>
              <a:bodyPr wrap="square" rtlCol="0">
                <a:spAutoFit/>
              </a:bodyPr>
              <a:lstStyle/>
              <a:p>
                <a:r>
                  <a:rPr lang="en-US" altLang="ja-JP" sz="2000" dirty="0" smtClean="0">
                    <a:latin typeface="Cambria Math" panose="02040503050406030204" pitchFamily="18" charset="0"/>
                    <a:ea typeface="Cambria Math" panose="02040503050406030204" pitchFamily="18" charset="0"/>
                  </a:rPr>
                  <a:t>for </a:t>
                </a:r>
                <a:r>
                  <a:rPr lang="en-US" altLang="ja-JP" sz="2000" dirty="0">
                    <a:latin typeface="Cambria Math" panose="02040503050406030204" pitchFamily="18" charset="0"/>
                    <a:ea typeface="Cambria Math" panose="02040503050406030204" pitchFamily="18" charset="0"/>
                  </a:rPr>
                  <a:t>(</a:t>
                </a:r>
                <a:r>
                  <a:rPr lang="en-US" altLang="ja-JP" sz="2000" i="1" dirty="0" err="1">
                    <a:latin typeface="Cambria Math" panose="02040503050406030204" pitchFamily="18" charset="0"/>
                    <a:ea typeface="Cambria Math" panose="02040503050406030204" pitchFamily="18" charset="0"/>
                  </a:rPr>
                  <a:t>i</a:t>
                </a:r>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0 to t -1</a:t>
                </a:r>
                <a:r>
                  <a:rPr lang="en-US" altLang="ja-JP" sz="2000" dirty="0">
                    <a:latin typeface="Cambria Math" panose="02040503050406030204" pitchFamily="18" charset="0"/>
                    <a:ea typeface="Cambria Math" panose="02040503050406030204" pitchFamily="18" charset="0"/>
                  </a:rPr>
                  <a:t>) </a:t>
                </a:r>
                <a:r>
                  <a:rPr lang="en-US" altLang="ja-JP" sz="2000" dirty="0" smtClean="0">
                    <a:latin typeface="Cambria Math" panose="02040503050406030204" pitchFamily="18" charset="0"/>
                    <a:ea typeface="Cambria Math" panose="02040503050406030204" pitchFamily="18" charset="0"/>
                  </a:rPr>
                  <a:t>{</a:t>
                </a:r>
              </a:p>
              <a:p>
                <a:r>
                  <a:rPr lang="ja-JP" altLang="en-US" sz="2000" dirty="0">
                    <a:latin typeface="Cambria Math" panose="02040503050406030204" pitchFamily="18" charset="0"/>
                    <a:ea typeface="Cambria Math" panose="02040503050406030204" pitchFamily="18" charset="0"/>
                  </a:rPr>
                  <a:t> </a:t>
                </a:r>
                <a:r>
                  <a:rPr lang="ja-JP" altLang="en-US" sz="2000" dirty="0" smtClean="0">
                    <a:latin typeface="Cambria Math" panose="02040503050406030204" pitchFamily="18" charset="0"/>
                    <a:ea typeface="Cambria Math" panose="02040503050406030204" pitchFamily="18" charset="0"/>
                  </a:rPr>
                  <a:t> </a:t>
                </a:r>
                <a:r>
                  <a:rPr lang="en-US" altLang="ja-JP" sz="2000" dirty="0" smtClean="0">
                    <a:solidFill>
                      <a:srgbClr val="0070C0"/>
                    </a:solidFill>
                    <a:latin typeface="Cambria Math" panose="02040503050406030204" pitchFamily="18" charset="0"/>
                    <a:ea typeface="Cambria Math" panose="02040503050406030204" pitchFamily="18" charset="0"/>
                  </a:rPr>
                  <a:t>if </a:t>
                </a:r>
                <a:r>
                  <a:rPr lang="en-US" altLang="ja-JP" sz="2000" dirty="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𝑑</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𝑖</m:t>
                        </m:r>
                      </m:sub>
                    </m:sSub>
                  </m:oMath>
                </a14:m>
                <a:r>
                  <a:rPr lang="en-US" altLang="ja-JP" sz="2000" dirty="0">
                    <a:solidFill>
                      <a:srgbClr val="0070C0"/>
                    </a:solidFill>
                    <a:latin typeface="Cambria Math" panose="02040503050406030204" pitchFamily="18" charset="0"/>
                    <a:ea typeface="Cambria Math" panose="02040503050406030204" pitchFamily="18" charset="0"/>
                  </a:rPr>
                  <a:t>=</a:t>
                </a:r>
                <a:r>
                  <a:rPr lang="en-US" altLang="ja-JP" sz="2000" i="1" dirty="0">
                    <a:solidFill>
                      <a:srgbClr val="0070C0"/>
                    </a:solidFill>
                    <a:latin typeface="Cambria Math" panose="02040503050406030204" pitchFamily="18" charset="0"/>
                    <a:ea typeface="Cambria Math" panose="02040503050406030204" pitchFamily="18" charset="0"/>
                  </a:rPr>
                  <a:t> 1</a:t>
                </a:r>
                <a:r>
                  <a:rPr lang="en-US" altLang="ja-JP" sz="2000" dirty="0">
                    <a:solidFill>
                      <a:srgbClr val="0070C0"/>
                    </a:solidFill>
                    <a:latin typeface="Cambria Math" panose="02040503050406030204" pitchFamily="18" charset="0"/>
                    <a:ea typeface="Cambria Math" panose="02040503050406030204" pitchFamily="18" charset="0"/>
                  </a:rPr>
                  <a:t>) </a:t>
                </a:r>
                <a:r>
                  <a:rPr lang="en-US" altLang="ja-JP" sz="2000" dirty="0" smtClean="0">
                    <a:solidFill>
                      <a:srgbClr val="0070C0"/>
                    </a:solidFill>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r>
                  <a:rPr lang="en-US" altLang="ja-JP" sz="2000" dirty="0">
                    <a:solidFill>
                      <a:srgbClr val="0070C0"/>
                    </a:solidFill>
                    <a:latin typeface="Cambria Math" panose="02040503050406030204" pitchFamily="18" charset="0"/>
                    <a:ea typeface="Cambria Math" panose="02040503050406030204" pitchFamily="18" charset="0"/>
                  </a:rPr>
                  <a:t>=</a:t>
                </a:r>
                <a:r>
                  <a:rPr lang="en-US"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0070C0"/>
                    </a:solidFill>
                    <a:latin typeface="Cambria Math" panose="02040503050406030204" pitchFamily="18" charset="0"/>
                    <a:ea typeface="Cambria Math" panose="02040503050406030204" pitchFamily="18" charset="0"/>
                  </a:rPr>
                  <a:t>mod</a:t>
                </a:r>
                <a:r>
                  <a:rPr lang="pt-BR" altLang="ja-JP" sz="2000" i="1" dirty="0">
                    <a:solidFill>
                      <a:srgbClr val="0070C0"/>
                    </a:solidFill>
                    <a:latin typeface="Cambria Math" panose="02040503050406030204" pitchFamily="18" charset="0"/>
                    <a:ea typeface="Cambria Math" panose="02040503050406030204" pitchFamily="18" charset="0"/>
                  </a:rPr>
                  <a:t> M</a:t>
                </a:r>
                <a:r>
                  <a:rPr lang="pt-BR" altLang="ja-JP" sz="2000" dirty="0">
                    <a:solidFill>
                      <a:srgbClr val="0070C0"/>
                    </a:solidFill>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solidFill>
                      <a:srgbClr val="0070C0"/>
                    </a:solidFill>
                    <a:latin typeface="Cambria Math" panose="02040503050406030204" pitchFamily="18" charset="0"/>
                    <a:ea typeface="Cambria Math" panose="02040503050406030204" pitchFamily="18" charset="0"/>
                  </a:rPr>
                  <a:t> </a:t>
                </a:r>
                <a:r>
                  <a:rPr lang="pt-BR" altLang="ja-JP" sz="2000" dirty="0">
                    <a:solidFill>
                      <a:srgbClr val="0070C0"/>
                    </a:solidFill>
                    <a:latin typeface="Cambria Math" panose="02040503050406030204" pitchFamily="18" charset="0"/>
                    <a:ea typeface="Cambria Math" panose="02040503050406030204" pitchFamily="18" charset="0"/>
                  </a:rPr>
                  <a:t>=</a:t>
                </a:r>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3</m:t>
                        </m:r>
                      </m:sub>
                    </m:sSub>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0070C0"/>
                    </a:solidFill>
                    <a:latin typeface="Cambria Math" panose="02040503050406030204" pitchFamily="18" charset="0"/>
                    <a:ea typeface="Cambria Math" panose="02040503050406030204" pitchFamily="18" charset="0"/>
                  </a:rPr>
                  <a:t>mod</a:t>
                </a:r>
                <a:r>
                  <a:rPr lang="en-US" altLang="ja-JP" sz="2000" i="1" dirty="0">
                    <a:solidFill>
                      <a:srgbClr val="0070C0"/>
                    </a:solidFill>
                    <a:latin typeface="Cambria Math" panose="02040503050406030204" pitchFamily="18" charset="0"/>
                    <a:ea typeface="Cambria Math" panose="02040503050406030204" pitchFamily="18" charset="0"/>
                  </a:rPr>
                  <a:t> M</a:t>
                </a:r>
                <a:r>
                  <a:rPr lang="en-US" altLang="ja-JP" sz="2000" dirty="0">
                    <a:solidFill>
                      <a:srgbClr val="0070C0"/>
                    </a:solidFill>
                    <a:latin typeface="Cambria Math" panose="02040503050406030204" pitchFamily="18" charset="0"/>
                    <a:ea typeface="Cambria Math" panose="02040503050406030204" pitchFamily="18" charset="0"/>
                  </a:rPr>
                  <a:t>;</a:t>
                </a:r>
              </a:p>
              <a:p>
                <a:r>
                  <a:rPr lang="en-US" altLang="ja-JP" sz="2000" dirty="0" smtClean="0">
                    <a:solidFill>
                      <a:srgbClr val="0070C0"/>
                    </a:solidFill>
                  </a:rPr>
                  <a:t>  }</a:t>
                </a:r>
                <a:r>
                  <a:rPr lang="en-US" altLang="ja-JP" sz="2000" i="1" dirty="0" smtClean="0">
                    <a:solidFill>
                      <a:srgbClr val="0070C0"/>
                    </a:solidFill>
                  </a:rPr>
                  <a:t> </a:t>
                </a:r>
                <a:r>
                  <a:rPr lang="en-US" altLang="ja-JP" sz="2000" dirty="0" smtClean="0">
                    <a:solidFill>
                      <a:srgbClr val="0070C0"/>
                    </a:solidFill>
                    <a:latin typeface="Cambria Math" panose="02040503050406030204" pitchFamily="18" charset="0"/>
                    <a:ea typeface="Cambria Math" panose="02040503050406030204" pitchFamily="18" charset="0"/>
                  </a:rPr>
                  <a:t>else </a:t>
                </a:r>
                <a:r>
                  <a:rPr lang="en-US" altLang="ja-JP" sz="2000" dirty="0">
                    <a:solidFill>
                      <a:srgbClr val="0070C0"/>
                    </a:solidFill>
                  </a:rPr>
                  <a:t>{</a:t>
                </a:r>
              </a:p>
              <a:p>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r>
                  <a:rPr lang="en-US" altLang="ja-JP" sz="2000" dirty="0">
                    <a:solidFill>
                      <a:srgbClr val="0070C0"/>
                    </a:solidFill>
                    <a:latin typeface="Cambria Math" panose="02040503050406030204" pitchFamily="18" charset="0"/>
                    <a:ea typeface="Cambria Math" panose="02040503050406030204" pitchFamily="18" charset="0"/>
                  </a:rPr>
                  <a:t>=</a:t>
                </a:r>
                <a:r>
                  <a:rPr lang="en-US"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0070C0"/>
                    </a:solidFill>
                    <a:latin typeface="Cambria Math" panose="02040503050406030204" pitchFamily="18" charset="0"/>
                    <a:ea typeface="Cambria Math" panose="02040503050406030204" pitchFamily="18" charset="0"/>
                  </a:rPr>
                  <a:t>mod</a:t>
                </a:r>
                <a:r>
                  <a:rPr lang="pt-BR" altLang="ja-JP" sz="2000" i="1" dirty="0">
                    <a:solidFill>
                      <a:srgbClr val="0070C0"/>
                    </a:solidFill>
                    <a:latin typeface="Cambria Math" panose="02040503050406030204" pitchFamily="18" charset="0"/>
                    <a:ea typeface="Cambria Math" panose="02040503050406030204" pitchFamily="18" charset="0"/>
                  </a:rPr>
                  <a:t> M</a:t>
                </a:r>
                <a:r>
                  <a:rPr lang="pt-BR" altLang="ja-JP" sz="2000" dirty="0">
                    <a:solidFill>
                      <a:srgbClr val="0070C0"/>
                    </a:solidFill>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pt-BR" altLang="ja-JP" sz="2000" i="1" dirty="0">
                    <a:solidFill>
                      <a:srgbClr val="0070C0"/>
                    </a:solidFill>
                    <a:latin typeface="Cambria Math" panose="02040503050406030204" pitchFamily="18" charset="0"/>
                    <a:ea typeface="Cambria Math" panose="02040503050406030204" pitchFamily="18" charset="0"/>
                  </a:rPr>
                  <a:t> </a:t>
                </a:r>
                <a:r>
                  <a:rPr lang="pt-BR" altLang="ja-JP" sz="2000" dirty="0">
                    <a:solidFill>
                      <a:srgbClr val="0070C0"/>
                    </a:solidFill>
                    <a:latin typeface="Cambria Math" panose="02040503050406030204" pitchFamily="18" charset="0"/>
                    <a:ea typeface="Cambria Math" panose="02040503050406030204" pitchFamily="18" charset="0"/>
                  </a:rPr>
                  <a:t>=</a:t>
                </a:r>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5</m:t>
                        </m:r>
                      </m:sub>
                    </m:sSub>
                  </m:oMath>
                </a14:m>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3</m:t>
                        </m:r>
                      </m:sub>
                    </m:sSub>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0070C0"/>
                    </a:solidFill>
                    <a:latin typeface="Cambria Math" panose="02040503050406030204" pitchFamily="18" charset="0"/>
                    <a:ea typeface="Cambria Math" panose="02040503050406030204" pitchFamily="18" charset="0"/>
                  </a:rPr>
                  <a:t>mod </a:t>
                </a:r>
                <a:r>
                  <a:rPr lang="en-US" altLang="ja-JP" sz="2000" i="1" dirty="0">
                    <a:solidFill>
                      <a:srgbClr val="0070C0"/>
                    </a:solidFill>
                    <a:latin typeface="Cambria Math" panose="02040503050406030204" pitchFamily="18" charset="0"/>
                    <a:ea typeface="Cambria Math" panose="02040503050406030204" pitchFamily="18" charset="0"/>
                  </a:rPr>
                  <a:t>M</a:t>
                </a:r>
                <a:r>
                  <a:rPr lang="en-US" altLang="ja-JP" sz="2000" dirty="0">
                    <a:solidFill>
                      <a:srgbClr val="0070C0"/>
                    </a:solidFill>
                    <a:latin typeface="Cambria Math" panose="02040503050406030204" pitchFamily="18" charset="0"/>
                    <a:ea typeface="Cambria Math" panose="02040503050406030204" pitchFamily="18" charset="0"/>
                  </a:rPr>
                  <a:t>;</a:t>
                </a:r>
              </a:p>
              <a:p>
                <a:r>
                  <a:rPr lang="en-US" altLang="ja-JP" sz="2000" dirty="0" smtClean="0">
                    <a:solidFill>
                      <a:srgbClr val="0070C0"/>
                    </a:solidFill>
                    <a:latin typeface="Cambria Math" panose="02040503050406030204" pitchFamily="18" charset="0"/>
                    <a:ea typeface="Cambria Math" panose="02040503050406030204" pitchFamily="18" charset="0"/>
                  </a:rPr>
                  <a:t>  }</a:t>
                </a:r>
                <a:endParaRPr lang="en-US" altLang="ja-JP" sz="2000" dirty="0">
                  <a:solidFill>
                    <a:srgbClr val="0070C0"/>
                  </a:solidFill>
                  <a:latin typeface="Cambria Math" panose="02040503050406030204" pitchFamily="18" charset="0"/>
                  <a:ea typeface="Cambria Math" panose="02040503050406030204" pitchFamily="18" charset="0"/>
                </a:endParaRP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 </a:t>
                </a:r>
                <a:r>
                  <a:rPr lang="en-US" altLang="ja-JP" sz="2000" i="1" dirty="0">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cs typeface="メイリオ" panose="020B0604030504040204" pitchFamily="50" charset="-128"/>
                          </a:rPr>
                          <m:t>  </m:t>
                        </m:r>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3</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3</m:t>
                        </m:r>
                      </m:sub>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p>
                    </m:sSubSup>
                  </m:oMath>
                </a14:m>
                <a:r>
                  <a:rPr lang="en-US" altLang="ja-JP" sz="2000" dirty="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a:t>
                </a:r>
                <a:r>
                  <a:rPr lang="en-US" altLang="ja-JP" sz="2000" i="1" dirty="0">
                    <a:latin typeface="Cambria Math" panose="02040503050406030204" pitchFamily="18" charset="0"/>
                    <a:ea typeface="Cambria Math" panose="02040503050406030204" pitchFamily="18" charset="0"/>
                  </a:rPr>
                  <a:t> M</a:t>
                </a:r>
                <a:r>
                  <a:rPr lang="en-US" altLang="ja-JP" sz="2000" dirty="0">
                    <a:latin typeface="Cambria Math" panose="02040503050406030204" pitchFamily="18" charset="0"/>
                    <a:ea typeface="Cambria Math" panose="02040503050406030204" pitchFamily="18" charset="0"/>
                  </a:rPr>
                  <a:t>;</a:t>
                </a:r>
              </a:p>
              <a:p>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𝑏</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latin typeface="Cambria Math" panose="02040503050406030204" pitchFamily="18" charset="0"/>
                    <a:ea typeface="Cambria Math" panose="02040503050406030204" pitchFamily="18" charset="0"/>
                  </a:rPr>
                  <a:t>mod</a:t>
                </a:r>
                <a:r>
                  <a:rPr lang="pt-BR" altLang="ja-JP" sz="2000" i="1" dirty="0">
                    <a:latin typeface="Cambria Math" panose="02040503050406030204" pitchFamily="18" charset="0"/>
                    <a:ea typeface="Cambria Math" panose="02040503050406030204" pitchFamily="18" charset="0"/>
                  </a:rPr>
                  <a:t> 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pt-BR" altLang="ja-JP" sz="2000" dirty="0">
                    <a:latin typeface="Cambria Math" panose="02040503050406030204" pitchFamily="18" charset="0"/>
                    <a:ea typeface="Cambria Math" panose="02040503050406030204" pitchFamily="18" charset="0"/>
                  </a:rPr>
                  <a:t> =</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oMath>
                </a14:m>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 </m:t>
                    </m:r>
                  </m:oMath>
                </a14:m>
                <a:r>
                  <a:rPr lang="pt-BR" altLang="ja-JP" sz="2000" i="1" dirty="0">
                    <a:latin typeface="Cambria Math" panose="02040503050406030204" pitchFamily="18" charset="0"/>
                    <a:ea typeface="Cambria Math" panose="02040503050406030204" pitchFamily="18" charset="0"/>
                  </a:rPr>
                  <a:t>c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 </a:t>
                </a:r>
                <a:r>
                  <a:rPr lang="en-US" altLang="ja-JP" sz="2000" i="1" dirty="0">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latin typeface="Cambria Math" panose="02040503050406030204" pitchFamily="18" charset="0"/>
                    <a:ea typeface="Cambria Math" panose="02040503050406030204" pitchFamily="18" charset="0"/>
                  </a:rPr>
                  <a:t> </a:t>
                </a:r>
                <a:r>
                  <a:rPr lang="en-US" altLang="ja-JP" sz="2000" dirty="0">
                    <a:latin typeface="Cambria Math" panose="02040503050406030204" pitchFamily="18" charset="0"/>
                    <a:ea typeface="Cambria Math" panose="02040503050406030204" pitchFamily="18" charset="0"/>
                  </a:rPr>
                  <a:t>=</a:t>
                </a:r>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 </m:t>
                    </m:r>
                  </m:oMath>
                </a14:m>
                <a:r>
                  <a:rPr lang="en-US" altLang="ja-JP" sz="2000" i="1" dirty="0">
                    <a:latin typeface="Cambria Math" panose="02040503050406030204" pitchFamily="18" charset="0"/>
                    <a:ea typeface="Cambria Math" panose="02040503050406030204" pitchFamily="18" charset="0"/>
                  </a:rPr>
                  <a:t>1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latin typeface="Cambria Math" panose="02040503050406030204" pitchFamily="18" charset="0"/>
                    <a:ea typeface="Cambria Math" panose="02040503050406030204" pitchFamily="18" charset="0"/>
                  </a:rPr>
                  <a:t>mod </a:t>
                </a:r>
                <a:r>
                  <a:rPr lang="pt-BR" altLang="ja-JP" sz="2000" i="1" dirty="0">
                    <a:latin typeface="Cambria Math" panose="02040503050406030204" pitchFamily="18" charset="0"/>
                    <a:ea typeface="Cambria Math" panose="02040503050406030204" pitchFamily="18" charset="0"/>
                  </a:rPr>
                  <a:t>M</a:t>
                </a:r>
                <a:r>
                  <a:rPr lang="pt-BR" altLang="ja-JP" sz="2000" dirty="0">
                    <a:latin typeface="Cambria Math" panose="02040503050406030204" pitchFamily="18" charset="0"/>
                    <a:ea typeface="Cambria Math" panose="02040503050406030204" pitchFamily="18" charset="0"/>
                  </a:rPr>
                  <a:t>; </a:t>
                </a:r>
              </a:p>
              <a:p>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latin typeface="Cambria Math" panose="02040503050406030204" pitchFamily="18" charset="0"/>
                    <a:ea typeface="Cambria Math" panose="02040503050406030204" pitchFamily="18" charset="0"/>
                  </a:rPr>
                  <a:t> </a:t>
                </a:r>
                <a:r>
                  <a:rPr lang="pt-BR" altLang="ja-JP" sz="2000" dirty="0">
                    <a:latin typeface="Cambria Math" panose="02040503050406030204" pitchFamily="18" charset="0"/>
                    <a:ea typeface="Cambria Math" panose="02040503050406030204" pitchFamily="18" charset="0"/>
                  </a:rPr>
                  <a:t>=</a:t>
                </a:r>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pt-BR" altLang="ja-JP" sz="2000" i="1" dirty="0">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latin typeface="Cambria Math" panose="02040503050406030204" pitchFamily="18" charset="0"/>
                        <a:ea typeface="Cambria Math" panose="02040503050406030204" pitchFamily="18" charset="0"/>
                      </a:rPr>
                      <m:t>∙ </m:t>
                    </m:r>
                  </m:oMath>
                </a14:m>
                <a:r>
                  <a:rPr lang="pt-BR" altLang="ja-JP" sz="2000" i="1" dirty="0">
                    <a:latin typeface="Cambria Math" panose="02040503050406030204" pitchFamily="18" charset="0"/>
                    <a:ea typeface="Cambria Math" panose="02040503050406030204" pitchFamily="18" charset="0"/>
                  </a:rPr>
                  <a:t>b </a:t>
                </a:r>
                <a14:m>
                  <m:oMath xmlns:m="http://schemas.openxmlformats.org/officeDocument/2006/math">
                    <m:r>
                      <a:rPr lang="en-US" altLang="ja-JP" sz="2000" b="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latin typeface="Cambria Math" panose="02040503050406030204" pitchFamily="18" charset="0"/>
                    <a:ea typeface="Cambria Math" panose="02040503050406030204" pitchFamily="18" charset="0"/>
                  </a:rPr>
                  <a:t>mod </a:t>
                </a:r>
                <a:r>
                  <a:rPr lang="en-US" altLang="ja-JP" sz="2000" i="1" dirty="0">
                    <a:latin typeface="Cambria Math" panose="02040503050406030204" pitchFamily="18" charset="0"/>
                    <a:ea typeface="Cambria Math" panose="02040503050406030204" pitchFamily="18" charset="0"/>
                  </a:rPr>
                  <a:t>M</a:t>
                </a:r>
                <a:r>
                  <a:rPr lang="en-US" altLang="ja-JP" sz="2000" dirty="0">
                    <a:latin typeface="Cambria Math" panose="02040503050406030204" pitchFamily="18" charset="0"/>
                    <a:ea typeface="Cambria Math" panose="02040503050406030204" pitchFamily="18" charset="0"/>
                  </a:rPr>
                  <a:t>;</a:t>
                </a:r>
              </a:p>
              <a:p>
                <a:r>
                  <a:rPr lang="en-US" altLang="ja-JP" sz="2000" dirty="0" smtClean="0">
                    <a:solidFill>
                      <a:srgbClr val="0070C0"/>
                    </a:solidFill>
                    <a:latin typeface="Cambria Math" panose="02040503050406030204" pitchFamily="18" charset="0"/>
                    <a:ea typeface="Cambria Math" panose="02040503050406030204" pitchFamily="18" charset="0"/>
                  </a:rPr>
                  <a:t>if </a:t>
                </a:r>
                <a:r>
                  <a:rPr lang="en-US" altLang="ja-JP" sz="2000" dirty="0">
                    <a:solidFill>
                      <a:srgbClr val="0070C0"/>
                    </a:solidFill>
                    <a:latin typeface="Cambria Math" panose="02040503050406030204" pitchFamily="18" charset="0"/>
                    <a:ea typeface="Cambria Math" panose="02040503050406030204" pitchFamily="18" charset="0"/>
                  </a:rPr>
                  <a:t>(</a:t>
                </a:r>
                <a:r>
                  <a:rPr lang="en-US" altLang="ja-JP" sz="2000" i="1" dirty="0" err="1">
                    <a:solidFill>
                      <a:srgbClr val="0070C0"/>
                    </a:solidFill>
                    <a:latin typeface="Cambria Math" panose="02040503050406030204" pitchFamily="18" charset="0"/>
                    <a:ea typeface="Cambria Math" panose="02040503050406030204" pitchFamily="18" charset="0"/>
                  </a:rPr>
                  <a:t>i</a:t>
                </a:r>
                <a:r>
                  <a:rPr lang="en-US" altLang="ja-JP" sz="2000" dirty="0">
                    <a:solidFill>
                      <a:srgbClr val="0070C0"/>
                    </a:solidFill>
                    <a:latin typeface="Cambria Math" panose="02040503050406030204" pitchFamily="18" charset="0"/>
                    <a:ea typeface="Cambria Math" panose="02040503050406030204" pitchFamily="18" charset="0"/>
                  </a:rPr>
                  <a:t> </a:t>
                </a:r>
                <a:r>
                  <a:rPr lang="en-US" altLang="ja-JP" sz="2000" dirty="0" smtClean="0">
                    <a:solidFill>
                      <a:srgbClr val="0070C0"/>
                    </a:solidFill>
                    <a:latin typeface="Cambria Math" panose="02040503050406030204" pitchFamily="18" charset="0"/>
                    <a:ea typeface="Cambria Math" panose="02040503050406030204" pitchFamily="18" charset="0"/>
                  </a:rPr>
                  <a:t>and </a:t>
                </a:r>
                <a:r>
                  <a:rPr lang="en-US" altLang="ja-JP" sz="2000" i="1" dirty="0" smtClean="0">
                    <a:solidFill>
                      <a:srgbClr val="0070C0"/>
                    </a:solidFill>
                    <a:latin typeface="Cambria Math" panose="02040503050406030204" pitchFamily="18" charset="0"/>
                    <a:ea typeface="Cambria Math" panose="02040503050406030204" pitchFamily="18" charset="0"/>
                  </a:rPr>
                  <a:t>d</a:t>
                </a:r>
                <a:r>
                  <a:rPr lang="en-US" altLang="ja-JP" sz="2000" dirty="0" smtClean="0">
                    <a:solidFill>
                      <a:srgbClr val="0070C0"/>
                    </a:solidFill>
                    <a:latin typeface="Cambria Math" panose="02040503050406030204" pitchFamily="18" charset="0"/>
                    <a:ea typeface="Cambria Math" panose="02040503050406030204" pitchFamily="18" charset="0"/>
                  </a:rPr>
                  <a:t> are </a:t>
                </a:r>
                <a:r>
                  <a:rPr lang="en-US" altLang="ja-JP" sz="2000" dirty="0">
                    <a:solidFill>
                      <a:srgbClr val="0070C0"/>
                    </a:solidFill>
                    <a:latin typeface="Cambria Math" panose="02040503050406030204" pitchFamily="18" charset="0"/>
                    <a:ea typeface="Cambria Math" panose="02040503050406030204" pitchFamily="18" charset="0"/>
                  </a:rPr>
                  <a:t>not modified and</a:t>
                </a:r>
                <a14:m>
                  <m:oMath xmlns:m="http://schemas.openxmlformats.org/officeDocument/2006/math">
                    <m:r>
                      <a:rPr lang="en-US" altLang="ja-JP" sz="2000" b="0">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  </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0</m:t>
                        </m:r>
                      </m:sub>
                    </m:sSub>
                  </m:oMath>
                </a14:m>
                <a:r>
                  <a:rPr lang="en-US"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pt-BR" altLang="ja-JP" sz="2000" dirty="0">
                    <a:solidFill>
                      <a:srgbClr val="0070C0"/>
                    </a:solidFill>
                    <a:latin typeface="Cambria Math" panose="02040503050406030204" pitchFamily="18" charset="0"/>
                    <a:ea typeface="Cambria Math" panose="02040503050406030204" pitchFamily="18" charset="0"/>
                  </a:rPr>
                  <a:t>mod</a:t>
                </a:r>
                <a:r>
                  <a:rPr lang="pt-BR" altLang="ja-JP" sz="2000" i="1" dirty="0">
                    <a:solidFill>
                      <a:srgbClr val="0070C0"/>
                    </a:solidFill>
                    <a:latin typeface="Cambria Math" panose="02040503050406030204" pitchFamily="18" charset="0"/>
                    <a:ea typeface="Cambria Math" panose="02040503050406030204" pitchFamily="18" charset="0"/>
                  </a:rPr>
                  <a:t> M </a:t>
                </a:r>
                <a:r>
                  <a:rPr lang="pt-BR" altLang="ja-JP" sz="2000" dirty="0">
                    <a:solidFill>
                      <a:srgbClr val="0070C0"/>
                    </a:solidFill>
                    <a:latin typeface="Cambria Math" panose="02040503050406030204" pitchFamily="18" charset="0"/>
                    <a:ea typeface="Cambria Math" panose="02040503050406030204" pitchFamily="18" charset="0"/>
                  </a:rPr>
                  <a:t>=</a:t>
                </a:r>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solidFill>
                          <a:srgbClr val="0070C0"/>
                        </a:solidFill>
                        <a:latin typeface="Cambria Math" panose="02040503050406030204" pitchFamily="18" charset="0"/>
                        <a:ea typeface="Cambria Math" panose="02040503050406030204" pitchFamily="18" charset="0"/>
                      </a:rPr>
                      <m:t>∙ </m:t>
                    </m:r>
                  </m:oMath>
                </a14:m>
                <a:r>
                  <a:rPr lang="pt-BR" altLang="ja-JP" sz="2000" dirty="0">
                    <a:solidFill>
                      <a:srgbClr val="0070C0"/>
                    </a:solidFill>
                    <a:latin typeface="Cambria Math" panose="02040503050406030204" pitchFamily="18" charset="0"/>
                    <a:ea typeface="Cambria Math" panose="02040503050406030204" pitchFamily="18" charset="0"/>
                  </a:rPr>
                  <a:t>1</a:t>
                </a:r>
                <a:r>
                  <a:rPr lang="pt-BR" altLang="ja-JP" sz="2000" i="1" dirty="0">
                    <a:solidFill>
                      <a:srgbClr val="0070C0"/>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000" b="0" i="1">
                        <a:solidFill>
                          <a:srgbClr val="0070C0"/>
                        </a:solidFill>
                        <a:latin typeface="Cambria Math" panose="02040503050406030204" pitchFamily="18" charset="0"/>
                        <a:ea typeface="Cambria Math" panose="02040503050406030204" pitchFamily="18" charset="0"/>
                      </a:rPr>
                      <m:t>∙</m:t>
                    </m:r>
                    <m:sSup>
                      <m:sSupPr>
                        <m:ctrlPr>
                          <a:rPr lang="en-US" altLang="ja-JP" sz="200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𝑅</m:t>
                        </m:r>
                      </m:e>
                      <m:sup>
                        <m:r>
                          <a:rPr lang="en-US" altLang="ja-JP" sz="2000" b="0" i="1">
                            <a:solidFill>
                              <a:srgbClr val="0070C0"/>
                            </a:solidFill>
                            <a:latin typeface="Cambria Math" panose="02040503050406030204" pitchFamily="18" charset="0"/>
                            <a:ea typeface="メイリオ" panose="020B0604030504040204" pitchFamily="50" charset="-128"/>
                            <a:cs typeface="メイリオ" panose="020B0604030504040204" pitchFamily="50" charset="-128"/>
                          </a:rPr>
                          <m:t>−1</m:t>
                        </m:r>
                      </m:sup>
                    </m:sSup>
                  </m:oMath>
                </a14:m>
                <a:r>
                  <a:rPr lang="en-US" altLang="ja-JP" sz="2000" dirty="0">
                    <a:solidFill>
                      <a:srgbClr val="0070C0"/>
                    </a:solidFill>
                    <a:latin typeface="Cambria Math" panose="02040503050406030204" pitchFamily="18" charset="0"/>
                    <a:ea typeface="Cambria Math" panose="02040503050406030204" pitchFamily="18" charset="0"/>
                  </a:rPr>
                  <a:t>mod </a:t>
                </a:r>
                <a:r>
                  <a:rPr lang="en-US" altLang="ja-JP" sz="2000" i="1" dirty="0">
                    <a:solidFill>
                      <a:srgbClr val="0070C0"/>
                    </a:solidFill>
                    <a:latin typeface="Cambria Math" panose="02040503050406030204" pitchFamily="18" charset="0"/>
                    <a:ea typeface="Cambria Math" panose="02040503050406030204" pitchFamily="18" charset="0"/>
                  </a:rPr>
                  <a:t>M</a:t>
                </a:r>
                <a:r>
                  <a:rPr lang="en-US" altLang="ja-JP" sz="2000" dirty="0">
                    <a:solidFill>
                      <a:srgbClr val="0070C0"/>
                    </a:solidFill>
                    <a:latin typeface="Cambria Math" panose="02040503050406030204" pitchFamily="18" charset="0"/>
                    <a:ea typeface="Cambria Math" panose="02040503050406030204" pitchFamily="18" charset="0"/>
                  </a:rPr>
                  <a:t>)</a:t>
                </a:r>
              </a:p>
              <a:p>
                <a:r>
                  <a:rPr lang="en-US" altLang="ja-JP" sz="2000" dirty="0">
                    <a:latin typeface="Cambria Math" panose="02040503050406030204" pitchFamily="18" charset="0"/>
                    <a:ea typeface="Cambria Math" panose="02040503050406030204" pitchFamily="18" charset="0"/>
                  </a:rPr>
                  <a:t>{return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0</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1</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m:t>
                    </m:r>
                  </m:oMath>
                </a14:m>
                <a:r>
                  <a:rPr lang="en-US" altLang="ja-JP" sz="20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pt-BR" altLang="ja-JP" sz="2000" i="1">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𝑠</m:t>
                        </m:r>
                      </m:e>
                      <m:sub>
                        <m:r>
                          <a:rPr lang="en-US" altLang="ja-JP" sz="2000" b="0" i="1">
                            <a:latin typeface="Cambria Math" panose="02040503050406030204" pitchFamily="18" charset="0"/>
                            <a:ea typeface="メイリオ" panose="020B0604030504040204" pitchFamily="50" charset="-128"/>
                            <a:cs typeface="メイリオ" panose="020B0604030504040204" pitchFamily="50" charset="-128"/>
                          </a:rPr>
                          <m:t>4</m:t>
                        </m:r>
                      </m:sub>
                    </m:sSub>
                  </m:oMath>
                </a14:m>
                <a:r>
                  <a:rPr lang="en-US" altLang="ja-JP" sz="2000" dirty="0">
                    <a:latin typeface="Cambria Math" panose="02040503050406030204" pitchFamily="18" charset="0"/>
                    <a:ea typeface="Cambria Math" panose="02040503050406030204" pitchFamily="18" charset="0"/>
                  </a:rPr>
                  <a:t>); } else {return error; </a:t>
                </a:r>
                <a:r>
                  <a:rPr lang="en-US" altLang="ja-JP" sz="2000" dirty="0" smtClean="0">
                    <a:latin typeface="Cambria Math" panose="02040503050406030204" pitchFamily="18" charset="0"/>
                    <a:ea typeface="Cambria Math" panose="02040503050406030204" pitchFamily="18" charset="0"/>
                  </a:rPr>
                  <a:t>}</a:t>
                </a:r>
                <a:endParaRPr lang="en-US" altLang="ja-JP" sz="2000"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lang="en-US" altLang="ja-JP" i="1" dirty="0">
                  <a:latin typeface="Cambria Math" panose="02040503050406030204" pitchFamily="18" charset="0"/>
                  <a:ea typeface="Cambria Math" panose="02040503050406030204" pitchFamily="18" charset="0"/>
                </a:endParaRPr>
              </a:p>
              <a:p>
                <a:endParaRPr kumimoji="1" lang="ja-JP" altLang="en-US" dirty="0"/>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4544952" y="940556"/>
                <a:ext cx="4362138" cy="8537209"/>
              </a:xfrm>
              <a:prstGeom prst="rect">
                <a:avLst/>
              </a:prstGeom>
              <a:blipFill>
                <a:blip r:embed="rId4"/>
                <a:stretch>
                  <a:fillRect l="-1538" t="-357"/>
                </a:stretch>
              </a:blipFill>
            </p:spPr>
            <p:txBody>
              <a:bodyPr/>
              <a:lstStyle/>
              <a:p>
                <a:r>
                  <a:rPr lang="ja-JP" altLang="en-US">
                    <a:noFill/>
                  </a:rPr>
                  <a:t> </a:t>
                </a:r>
              </a:p>
            </p:txBody>
          </p:sp>
        </mc:Fallback>
      </mc:AlternateContent>
      <p:sp>
        <p:nvSpPr>
          <p:cNvPr id="5" name="四角形吹き出し 4"/>
          <p:cNvSpPr/>
          <p:nvPr/>
        </p:nvSpPr>
        <p:spPr>
          <a:xfrm>
            <a:off x="6858817" y="823094"/>
            <a:ext cx="2048273" cy="543236"/>
          </a:xfrm>
          <a:prstGeom prst="wedgeRectCallout">
            <a:avLst>
              <a:gd name="adj1" fmla="val -27150"/>
              <a:gd name="adj2" fmla="val 80244"/>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ハイディング</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四角形吹き出し 5"/>
          <p:cNvSpPr/>
          <p:nvPr/>
        </p:nvSpPr>
        <p:spPr>
          <a:xfrm>
            <a:off x="1796392" y="5703589"/>
            <a:ext cx="2355884" cy="757172"/>
          </a:xfrm>
          <a:prstGeom prst="wedgeRectCallout">
            <a:avLst>
              <a:gd name="adj1" fmla="val 62398"/>
              <a:gd name="adj2" fmla="val -25766"/>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故障挿入の</a:t>
            </a:r>
            <a:r>
              <a:rPr lang="ja-JP" altLang="en-US"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検出</a:t>
            </a:r>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タイトル 1"/>
          <p:cNvSpPr>
            <a:spLocks noGrp="1"/>
          </p:cNvSpPr>
          <p:nvPr>
            <p:ph type="title"/>
          </p:nvPr>
        </p:nvSpPr>
        <p:spPr>
          <a:xfrm>
            <a:off x="290403" y="217260"/>
            <a:ext cx="8344869" cy="605833"/>
          </a:xfrm>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耐攻撃モンゴメリ冪剰余算</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スライド番号プレースホルダー 3"/>
          <p:cNvSpPr txBox="1">
            <a:spLocks/>
          </p:cNvSpPr>
          <p:nvPr/>
        </p:nvSpPr>
        <p:spPr>
          <a:xfrm>
            <a:off x="6801788" y="6411411"/>
            <a:ext cx="20574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9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smtClean="0"/>
              <a:t>7</a:t>
            </a:r>
            <a:endParaRPr lang="ja-JP" altLang="en-US" sz="2000" dirty="0"/>
          </a:p>
        </p:txBody>
      </p:sp>
      <p:sp>
        <p:nvSpPr>
          <p:cNvPr id="9" name="四角形吹き出し 8"/>
          <p:cNvSpPr/>
          <p:nvPr/>
        </p:nvSpPr>
        <p:spPr>
          <a:xfrm>
            <a:off x="2363399" y="2190750"/>
            <a:ext cx="2096175" cy="527362"/>
          </a:xfrm>
          <a:prstGeom prst="wedgeRectCallout">
            <a:avLst>
              <a:gd name="adj1" fmla="val -48981"/>
              <a:gd name="adj2" fmla="val 60110"/>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マスキング</a:t>
            </a:r>
            <a:endParaRPr kumimoji="1"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01772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高位</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合成</a:t>
            </a:r>
            <a:endParaRPr kumimoji="1"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a:xfrm>
            <a:off x="6694170" y="6058797"/>
            <a:ext cx="2057400" cy="365125"/>
          </a:xfrm>
        </p:spPr>
        <p:txBody>
          <a:bodyPr/>
          <a:lstStyle/>
          <a:p>
            <a:fld id="{8DF6B3F7-7487-44C2-8F6B-86A71D6C3709}" type="slidenum">
              <a:rPr kumimoji="1" lang="ja-JP" altLang="en-US" sz="2000" smtClean="0"/>
              <a:t>9</a:t>
            </a:fld>
            <a:endParaRPr kumimoji="1" lang="ja-JP" altLang="en-US" sz="2000" dirty="0"/>
          </a:p>
        </p:txBody>
      </p:sp>
      <p:sp>
        <p:nvSpPr>
          <p:cNvPr id="6" name="角丸四角形 5"/>
          <p:cNvSpPr/>
          <p:nvPr/>
        </p:nvSpPr>
        <p:spPr>
          <a:xfrm>
            <a:off x="638175" y="3635984"/>
            <a:ext cx="1565910" cy="932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角丸四角形 13"/>
          <p:cNvSpPr/>
          <p:nvPr/>
        </p:nvSpPr>
        <p:spPr>
          <a:xfrm>
            <a:off x="2760345" y="3660436"/>
            <a:ext cx="1565910" cy="932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ACAP</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角丸四角形 14"/>
          <p:cNvSpPr/>
          <p:nvPr/>
        </p:nvSpPr>
        <p:spPr>
          <a:xfrm>
            <a:off x="4892040" y="3660436"/>
            <a:ext cx="1565910" cy="932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Verilog</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HDL</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 15"/>
          <p:cNvSpPr/>
          <p:nvPr/>
        </p:nvSpPr>
        <p:spPr>
          <a:xfrm>
            <a:off x="6949440" y="3660437"/>
            <a:ext cx="1565910" cy="932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評価</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右矢印 16"/>
          <p:cNvSpPr/>
          <p:nvPr/>
        </p:nvSpPr>
        <p:spPr>
          <a:xfrm>
            <a:off x="2251710" y="3928723"/>
            <a:ext cx="443865" cy="3962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右矢印 18"/>
          <p:cNvSpPr/>
          <p:nvPr/>
        </p:nvSpPr>
        <p:spPr>
          <a:xfrm>
            <a:off x="4373880" y="3928723"/>
            <a:ext cx="443865" cy="3962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右矢印 19"/>
          <p:cNvSpPr/>
          <p:nvPr/>
        </p:nvSpPr>
        <p:spPr>
          <a:xfrm>
            <a:off x="6505575" y="3932534"/>
            <a:ext cx="443865" cy="3962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四角形吹き出し 20"/>
          <p:cNvSpPr/>
          <p:nvPr/>
        </p:nvSpPr>
        <p:spPr>
          <a:xfrm>
            <a:off x="587692" y="2779695"/>
            <a:ext cx="3262313" cy="711518"/>
          </a:xfrm>
          <a:prstGeom prst="wedgeRectCallout">
            <a:avLst>
              <a:gd name="adj1" fmla="val -20833"/>
              <a:gd name="adj2" fmla="val 84266"/>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多倍長整数演算ライブラリ</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GMP </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をリンク</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四角形吹き出し 22"/>
          <p:cNvSpPr/>
          <p:nvPr/>
        </p:nvSpPr>
        <p:spPr>
          <a:xfrm>
            <a:off x="2412683" y="4775181"/>
            <a:ext cx="2479358" cy="492401"/>
          </a:xfrm>
          <a:prstGeom prst="wedgeRectCallout">
            <a:avLst>
              <a:gd name="adj1" fmla="val -18964"/>
              <a:gd name="adj2" fmla="val -8066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高位</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合成システム</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628650" y="1690689"/>
            <a:ext cx="7886700" cy="461665"/>
          </a:xfrm>
          <a:prstGeom prst="rect">
            <a:avLst/>
          </a:prstGeom>
          <a:noFill/>
        </p:spPr>
        <p:txBody>
          <a:bodyPr wrap="squar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プログラムからハードウェア回路を自動生成</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四角形吹き出し 17"/>
          <p:cNvSpPr/>
          <p:nvPr/>
        </p:nvSpPr>
        <p:spPr>
          <a:xfrm>
            <a:off x="6305673" y="3088365"/>
            <a:ext cx="1287534" cy="419076"/>
          </a:xfrm>
          <a:prstGeom prst="wedgeRectCallout">
            <a:avLst>
              <a:gd name="adj1" fmla="val -20833"/>
              <a:gd name="adj2" fmla="val 84266"/>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論理合成</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78384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32725</TotalTime>
  <Words>1513</Words>
  <Application>Microsoft Office PowerPoint</Application>
  <PresentationFormat>画面に合わせる (4:3)</PresentationFormat>
  <Paragraphs>419</Paragraphs>
  <Slides>23</Slides>
  <Notes>17</Notes>
  <HiddenSlides>5</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33" baseType="lpstr">
      <vt:lpstr>メイリオ</vt:lpstr>
      <vt:lpstr>游ゴシック</vt:lpstr>
      <vt:lpstr>游ゴシック Light</vt:lpstr>
      <vt:lpstr>Arial</vt:lpstr>
      <vt:lpstr>Arial Rounded MT Bold</vt:lpstr>
      <vt:lpstr>Cambria Math</vt:lpstr>
      <vt:lpstr>Wingdings</vt:lpstr>
      <vt:lpstr>Wingdings 3</vt:lpstr>
      <vt:lpstr>Office テーマ</vt:lpstr>
      <vt:lpstr>数式</vt:lpstr>
      <vt:lpstr>モンゴメリ法及び並列化を適用した 耐サイドチャネル攻撃 RSA復号回路の高位合成</vt:lpstr>
      <vt:lpstr>背景</vt:lpstr>
      <vt:lpstr>RSA復号回路の高位合成</vt:lpstr>
      <vt:lpstr>本研究</vt:lpstr>
      <vt:lpstr>サイドチャネル攻撃</vt:lpstr>
      <vt:lpstr>FournarisのRSA復号アルゴリズム</vt:lpstr>
      <vt:lpstr>Fournarisのアルゴリズム (RSA)</vt:lpstr>
      <vt:lpstr>耐攻撃モンゴメリ冪剰余算</vt:lpstr>
      <vt:lpstr>高位合成</vt:lpstr>
      <vt:lpstr>本研究</vt:lpstr>
      <vt:lpstr>① モンゴメリ法</vt:lpstr>
      <vt:lpstr>① モンゴメリ法の適用</vt:lpstr>
      <vt:lpstr>① モンゴメリ法の適用</vt:lpstr>
      <vt:lpstr>② 冪剰余算の並列化</vt:lpstr>
      <vt:lpstr>合成結果</vt:lpstr>
      <vt:lpstr>むすび</vt:lpstr>
      <vt:lpstr>PowerPoint プレゼンテーション</vt:lpstr>
      <vt:lpstr>剰余算の消し方</vt:lpstr>
      <vt:lpstr>並列化</vt:lpstr>
      <vt:lpstr>RSA暗号</vt:lpstr>
      <vt:lpstr>サイドチャネル攻撃</vt:lpstr>
      <vt:lpstr>動作確認</vt:lpstr>
      <vt:lpstr>モンゴメリ法の適用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Power Attack on Small RSA Public Exponent</dc:title>
  <dc:creator>大窄　直樹</dc:creator>
  <cp:lastModifiedBy>大窄　直樹</cp:lastModifiedBy>
  <cp:revision>472</cp:revision>
  <cp:lastPrinted>2017-09-03T16:36:40Z</cp:lastPrinted>
  <dcterms:created xsi:type="dcterms:W3CDTF">2017-05-28T22:35:21Z</dcterms:created>
  <dcterms:modified xsi:type="dcterms:W3CDTF">2017-09-11T23:03:58Z</dcterms:modified>
</cp:coreProperties>
</file>