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handoutMasterIdLst>
    <p:handoutMasterId r:id="rId6"/>
  </p:handoutMasterIdLst>
  <p:sldIdLst>
    <p:sldId id="256" r:id="rId2"/>
    <p:sldId id="301" r:id="rId3"/>
    <p:sldId id="302" r:id="rId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窄　直樹" initials="大窄　直樹" lastIdx="1" clrIdx="0">
    <p:extLst>
      <p:ext uri="{19B8F6BF-5375-455C-9EA6-DF929625EA0E}">
        <p15:presenceInfo xmlns:p15="http://schemas.microsoft.com/office/powerpoint/2012/main" userId="大窄　直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3" autoAdjust="0"/>
    <p:restoredTop sz="68538" autoAdjust="0"/>
  </p:normalViewPr>
  <p:slideViewPr>
    <p:cSldViewPr snapToGrid="0">
      <p:cViewPr varScale="1">
        <p:scale>
          <a:sx n="62" d="100"/>
          <a:sy n="62" d="100"/>
        </p:scale>
        <p:origin x="42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en-US" altLang="ja-JP" sz="28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en-US" altLang="ja-JP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0601753441489215"/>
          <c:y val="0.126109247943481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2.8642897271910633E-3"/>
          <c:y val="0.12116615122676754"/>
          <c:w val="0.93698562600179658"/>
          <c:h val="0.779419411598714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28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D-4B0F-ABEF-A10F18AA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-27"/>
        <c:axId val="298947872"/>
        <c:axId val="252481824"/>
      </c:barChart>
      <c:catAx>
        <c:axId val="29894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ja-JP"/>
          </a:p>
        </c:txPr>
        <c:crossAx val="252481824"/>
        <c:crosses val="autoZero"/>
        <c:auto val="1"/>
        <c:lblAlgn val="ctr"/>
        <c:lblOffset val="100"/>
        <c:noMultiLvlLbl val="0"/>
      </c:catAx>
      <c:valAx>
        <c:axId val="2524818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98947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0.09424</cdr:x>
      <cdr:y>0.39482</cdr:y>
    </cdr:from>
    <cdr:to>
      <cdr:x>0.27262</cdr:x>
      <cdr:y>0.50905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417853" y="1604531"/>
          <a:ext cx="790936" cy="4642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 dirty="0"/>
        </a:p>
      </cdr:txBody>
    </cdr:sp>
  </cdr:relSizeAnchor>
  <cdr:relSizeAnchor xmlns:cdr="http://schemas.openxmlformats.org/drawingml/2006/chartDrawing">
    <cdr:from>
      <cdr:x>0.79922</cdr:x>
      <cdr:y>0.83507</cdr:y>
    </cdr:from>
    <cdr:to>
      <cdr:x>1</cdr:x>
      <cdr:y>0.96382</cdr:y>
    </cdr:to>
    <cdr:sp macro="" textlink="">
      <cdr:nvSpPr>
        <cdr:cNvPr id="3" name="テキスト ボックス 45"/>
        <cdr:cNvSpPr txBox="1"/>
      </cdr:nvSpPr>
      <cdr:spPr>
        <a:xfrm xmlns:a="http://schemas.openxmlformats.org/drawingml/2006/main">
          <a:off x="3543669" y="3393742"/>
          <a:ext cx="890240" cy="52324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kumimoji="1" lang="ja-JP" altLang="en-US" sz="28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0.70222</cdr:x>
      <cdr:y>0.80532</cdr:y>
    </cdr:from>
    <cdr:to>
      <cdr:x>0.90299</cdr:x>
      <cdr:y>0.93406</cdr:y>
    </cdr:to>
    <cdr:sp macro="" textlink="">
      <cdr:nvSpPr>
        <cdr:cNvPr id="4" name="テキスト ボックス 46"/>
        <cdr:cNvSpPr txBox="1"/>
      </cdr:nvSpPr>
      <cdr:spPr>
        <a:xfrm xmlns:a="http://schemas.openxmlformats.org/drawingml/2006/main">
          <a:off x="3113572" y="3393241"/>
          <a:ext cx="890195" cy="54245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2800" dirty="0" smtClean="0">
              <a:solidFill>
                <a:schemeClr val="bg1"/>
              </a:solidFill>
            </a:rPr>
            <a:t>3.3</a:t>
          </a:r>
          <a:endParaRPr kumimoji="1" lang="ja-JP" altLang="en-US" sz="2800" dirty="0">
            <a:solidFill>
              <a:schemeClr val="bg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46E21-20A0-4B01-87A5-684097E99E7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0D1C8-3016-4825-8EED-2E75A432BD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422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96DAE-67D5-472B-ACA0-A757321FF823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833B8-FC73-4850-BB91-B16CA7507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860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chairman.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Naoki Osako of </a:t>
            </a:r>
            <a:r>
              <a:rPr kumimoji="1" lang="en-US" altLang="ja-JP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Kwansei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Gakuin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University, Japan.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of my presentation is </a:t>
            </a:r>
            <a:r>
              <a:rPr lang="en-US" altLang="ja-JP" sz="1200" dirty="0" smtClean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High-Level Synthesis of </a:t>
            </a:r>
            <a:br>
              <a:rPr lang="en-US" altLang="ja-JP" sz="1200" dirty="0" smtClean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200" dirty="0" smtClean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Side Channel Attack Resistant RSA Decryption Circuit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833B8-FC73-4850-BB91-B16CA750720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2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devices connected to the Internet has increased.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kumimoji="1" lang="en-US" altLang="ja-JP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devices use to ensure security encryption function such as AES, RSA, ECC.</a:t>
            </a:r>
            <a:endParaRPr lang="en-US" altLang="ja-JP" dirty="0" smtClean="0"/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one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options to ensure performance.</a:t>
            </a: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 channel attack is against the vulnerability of the encryption device. </a:t>
            </a: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There are power analysis attacks that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 key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power consumption, and fault injection that insert faults and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take measures against side-channel attacks on both SW and HW.</a:t>
            </a:r>
          </a:p>
          <a:p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833B8-FC73-4850-BB91-B16CA750720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56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problem,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made  </a:t>
            </a:r>
            <a:r>
              <a:rPr lang="en-US" altLang="ja-JP" sz="1200" dirty="0" smtClean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Side Channel Attack Resistant </a:t>
            </a:r>
            <a:r>
              <a:rPr lang="en-US" altLang="ja-JP" sz="1200" dirty="0" smtClean="0">
                <a:latin typeface="Franklin Gothic Heavy" panose="020B0903020102020204" pitchFamily="34" charset="0"/>
              </a:rPr>
              <a:t>RSA Decoder</a:t>
            </a:r>
            <a:r>
              <a:rPr kumimoji="1" lang="en-US" altLang="ja-JP" sz="1200" dirty="0" smtClean="0">
                <a:latin typeface="Franklin Gothic Heavy" panose="020B0903020102020204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append RSA to side channel attack resistance based on the </a:t>
            </a:r>
            <a:r>
              <a:rPr kumimoji="1" lang="en-US" altLang="ja-JP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founaris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algorithm.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is c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reate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C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 </a:t>
            </a: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C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program, it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impossible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conduct multiple lengths computation,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linked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GNU Multi-Precision Library. 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realize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Acceleration by Montgomery Reduction and parallelization.</a:t>
            </a: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synthesize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binary synthesizer ACAP.</a:t>
            </a: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graph shows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reduction of execution time.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reduced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time by making it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HW.</a:t>
            </a: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reduced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time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Montgomery Reduction and parallelization.</a:t>
            </a:r>
            <a:endParaRPr kumimoji="1"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result,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times were reduced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89%.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833B8-FC73-4850-BB91-B16CA750720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AD01-E620-437D-A87C-77977D26C758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27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33A0-118C-4239-ACB8-6D1A85D3D5FA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4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A9E3-0497-41EF-B442-EDAB1176E10F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6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B32-60F7-4680-9AF0-254D4A41333D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7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73B2-C394-4711-AD6A-35F4361E23DD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1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A99D-9F3B-44ED-9AFB-6DAF0B811E20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5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32B7-B378-4DD2-8949-E50634C17ADB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1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A136-CF73-4FF8-B9D2-D308D231EA68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39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882C-01E2-4362-991B-CCAC9E0B1415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04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A4-BAF0-41BB-B7F9-09C4FCD6404C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6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A34E-A7E2-47EC-B461-B9CAE1687E35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B3F7-7487-44C2-8F6B-86A71D6C3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55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92A9-DC17-4F4A-AFCC-51342D0289A2}" type="datetime1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96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9550" y="1224779"/>
            <a:ext cx="8934450" cy="2646831"/>
          </a:xfrm>
        </p:spPr>
        <p:txBody>
          <a:bodyPr>
            <a:noAutofit/>
          </a:bodyPr>
          <a:lstStyle/>
          <a:p>
            <a:pPr algn="l"/>
            <a:r>
              <a:rPr lang="en-US" altLang="ja-JP" sz="4800" dirty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High-Level Synthesis of </a:t>
            </a:r>
            <a:r>
              <a:rPr lang="en-US" altLang="ja-JP" sz="4800" dirty="0" smtClean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4800" dirty="0" smtClean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4800" dirty="0" smtClean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Side </a:t>
            </a:r>
            <a:r>
              <a:rPr lang="en-US" altLang="ja-JP" sz="4800" dirty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Channel Attack Resistant RSA Decryption Circuit</a:t>
            </a:r>
            <a:endParaRPr lang="ja-JP" altLang="en-US" sz="4800" dirty="0">
              <a:latin typeface="Franklin Gothic Heavy" panose="020B090302010202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73862"/>
            <a:ext cx="9748684" cy="1928984"/>
          </a:xfrm>
        </p:spPr>
        <p:txBody>
          <a:bodyPr>
            <a:noAutofit/>
          </a:bodyPr>
          <a:lstStyle/>
          <a:p>
            <a:pPr algn="l"/>
            <a:r>
              <a:rPr lang="ja-JP" altLang="en-US" sz="2800" cap="none" dirty="0" smtClean="0">
                <a:latin typeface="+mj-ea"/>
              </a:rPr>
              <a:t>◎</a:t>
            </a:r>
            <a:r>
              <a:rPr lang="en-US" altLang="ja-JP" sz="2800" cap="none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Naoki Osako, </a:t>
            </a:r>
            <a:r>
              <a:rPr lang="en-US" altLang="ja-JP" sz="2800" cap="none" dirty="0" err="1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Sayuri</a:t>
            </a:r>
            <a:r>
              <a:rPr lang="en-US" altLang="ja-JP" sz="2800" cap="none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Ota, </a:t>
            </a:r>
            <a:r>
              <a:rPr lang="en-US" altLang="ja-JP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Suguru</a:t>
            </a:r>
            <a:r>
              <a:rPr lang="en-US" altLang="ja-JP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Yura</a:t>
            </a: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Nagisa</a:t>
            </a:r>
            <a:r>
              <a:rPr lang="en-US" altLang="ja-JP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Ishiura</a:t>
            </a:r>
            <a:r>
              <a:rPr lang="ja-JP" alt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28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 (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Kwansei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Gakuin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University,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Japan)</a:t>
            </a:r>
            <a:endParaRPr lang="ja-JP" altLang="en-US" sz="2800" dirty="0">
              <a:latin typeface="メイリオ 見出し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0962" y="622527"/>
            <a:ext cx="34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Arial Black" panose="020B0A04020102020204" pitchFamily="34" charset="0"/>
              </a:rPr>
              <a:t>R2-13</a:t>
            </a:r>
            <a:endParaRPr kumimoji="1" lang="ja-JP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258547" y="728864"/>
            <a:ext cx="8828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>
                <a:latin typeface="Franklin Gothic Heavy" panose="020B0903020102020204" pitchFamily="34" charset="0"/>
                <a:cs typeface="Arial" panose="020B0604020202020204" pitchFamily="34" charset="0"/>
              </a:rPr>
              <a:t>Security for </a:t>
            </a:r>
            <a:r>
              <a:rPr lang="en-US" altLang="ja-JP" sz="2800" dirty="0" err="1" smtClean="0">
                <a:latin typeface="Franklin Gothic Heavy" panose="020B0903020102020204" pitchFamily="34" charset="0"/>
                <a:cs typeface="Arial" panose="020B0604020202020204" pitchFamily="34" charset="0"/>
              </a:rPr>
              <a:t>IoT</a:t>
            </a:r>
            <a:r>
              <a:rPr lang="en-US" altLang="ja-JP" sz="2800" dirty="0" smtClean="0">
                <a:latin typeface="Franklin Gothic Heavy" panose="020B0903020102020204" pitchFamily="34" charset="0"/>
                <a:cs typeface="Arial" panose="020B0604020202020204" pitchFamily="34" charset="0"/>
              </a:rPr>
              <a:t> devices</a:t>
            </a:r>
            <a:endParaRPr lang="en-US" altLang="ja-JP" sz="2800" dirty="0">
              <a:latin typeface="Franklin Gothic Heavy" panose="020B0903020102020204" pitchFamily="34" charset="0"/>
              <a:cs typeface="Arial" panose="020B0604020202020204" pitchFamily="34" charset="0"/>
            </a:endParaRPr>
          </a:p>
          <a:p>
            <a:pPr marL="365125" indent="-342900">
              <a:buFont typeface="Wingdings" panose="05000000000000000000" pitchFamily="2" charset="2"/>
              <a:buChar char="u"/>
            </a:pPr>
            <a:r>
              <a:rPr lang="en-US" altLang="ja-JP" sz="28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AES, RSA, ECC, etc.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35" y="960973"/>
            <a:ext cx="1218236" cy="133215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285645" y="6108139"/>
            <a:ext cx="102597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9425" lvl="1"/>
            <a:r>
              <a:rPr lang="en-US" altLang="ja-JP" sz="3000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Measures </a:t>
            </a:r>
            <a:r>
              <a:rPr lang="en-US" altLang="ja-JP" sz="30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against </a:t>
            </a:r>
            <a:r>
              <a:rPr lang="en-US" altLang="ja-JP" sz="3000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side </a:t>
            </a:r>
            <a:r>
              <a:rPr lang="en-US" altLang="ja-JP" sz="30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</a:t>
            </a:r>
            <a:r>
              <a:rPr lang="en-US" altLang="ja-JP" sz="3000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hannel attacks </a:t>
            </a:r>
            <a:r>
              <a:rPr lang="en-US" altLang="ja-JP" sz="30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are </a:t>
            </a:r>
            <a:r>
              <a:rPr lang="en-US" altLang="ja-JP" sz="3000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must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207716" y="2971339"/>
            <a:ext cx="11485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Side </a:t>
            </a:r>
            <a:r>
              <a:rPr lang="en-US" altLang="ja-JP" sz="2800" dirty="0" smtClean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Chanel Attacks </a:t>
            </a:r>
            <a:endParaRPr lang="en-US" altLang="ja-JP" sz="2800" dirty="0">
              <a:latin typeface="Franklin Gothic Heavy" panose="020B090302010202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65125" indent="-342900">
              <a:buFont typeface="Wingdings" panose="05000000000000000000" pitchFamily="2" charset="2"/>
              <a:buChar char="u"/>
            </a:pP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Key bits are inferred by: </a:t>
            </a:r>
            <a:endParaRPr lang="en-US" altLang="ja-JP" sz="28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78" y="4294221"/>
            <a:ext cx="2130211" cy="2038299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0" y="4280682"/>
            <a:ext cx="2492536" cy="2037648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74" y="4320249"/>
            <a:ext cx="506121" cy="979257"/>
          </a:xfrm>
          <a:prstGeom prst="rect">
            <a:avLst/>
          </a:prstGeom>
        </p:spPr>
      </p:pic>
      <p:pic>
        <p:nvPicPr>
          <p:cNvPr id="3074" name="Picture 2" descr="http://4.bp.blogspot.com/-jVWuLLRsPlM/VZt5KnjWCTI/AAAAAAAAu0k/Jw8k2Y80SFU/s800/kagi_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34" y="4797603"/>
            <a:ext cx="899312" cy="8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7" y="931114"/>
            <a:ext cx="1462073" cy="146207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848884" y="3811286"/>
            <a:ext cx="4007621" cy="5618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ower analysis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36379" y="3824494"/>
            <a:ext cx="4007621" cy="5618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ault injection</a:t>
            </a:r>
          </a:p>
        </p:txBody>
      </p:sp>
      <p:grpSp>
        <p:nvGrpSpPr>
          <p:cNvPr id="14" name="グループ化 13"/>
          <p:cNvGrpSpPr/>
          <p:nvPr/>
        </p:nvGrpSpPr>
        <p:grpSpPr>
          <a:xfrm rot="16924341">
            <a:off x="6836433" y="4037338"/>
            <a:ext cx="1367678" cy="1190610"/>
            <a:chOff x="543534" y="3247447"/>
            <a:chExt cx="4376380" cy="2583459"/>
          </a:xfrm>
          <a:solidFill>
            <a:schemeClr val="accent4"/>
          </a:solidFill>
        </p:grpSpPr>
        <p:sp>
          <p:nvSpPr>
            <p:cNvPr id="12" name="稲妻 11"/>
            <p:cNvSpPr/>
            <p:nvPr/>
          </p:nvSpPr>
          <p:spPr>
            <a:xfrm>
              <a:off x="2150615" y="4392704"/>
              <a:ext cx="2769299" cy="1438202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稲妻 25"/>
            <p:cNvSpPr/>
            <p:nvPr/>
          </p:nvSpPr>
          <p:spPr>
            <a:xfrm rot="10800000">
              <a:off x="543534" y="3247447"/>
              <a:ext cx="2769299" cy="1438202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5727482" y="1356487"/>
            <a:ext cx="1792790" cy="767980"/>
            <a:chOff x="614363" y="2214376"/>
            <a:chExt cx="2507253" cy="661541"/>
          </a:xfrm>
        </p:grpSpPr>
        <p:cxnSp>
          <p:nvCxnSpPr>
            <p:cNvPr id="48" name="直線コネクタ 47"/>
            <p:cNvCxnSpPr/>
            <p:nvPr/>
          </p:nvCxnSpPr>
          <p:spPr>
            <a:xfrm flipH="1" flipV="1">
              <a:off x="1778958" y="2368915"/>
              <a:ext cx="57702" cy="291919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1" name="グループ化 50"/>
            <p:cNvGrpSpPr/>
            <p:nvPr/>
          </p:nvGrpSpPr>
          <p:grpSpPr>
            <a:xfrm>
              <a:off x="614363" y="2214376"/>
              <a:ext cx="2507253" cy="661541"/>
              <a:chOff x="614363" y="2214376"/>
              <a:chExt cx="2507253" cy="661541"/>
            </a:xfrm>
          </p:grpSpPr>
          <p:cxnSp>
            <p:nvCxnSpPr>
              <p:cNvPr id="18" name="直線コネクタ 17"/>
              <p:cNvCxnSpPr/>
              <p:nvPr/>
            </p:nvCxnSpPr>
            <p:spPr>
              <a:xfrm>
                <a:off x="614363" y="2517152"/>
                <a:ext cx="768156" cy="143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489482" y="2214376"/>
                <a:ext cx="182156" cy="661541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V="1">
                <a:off x="1380696" y="2214376"/>
                <a:ext cx="108786" cy="315535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H="1">
                <a:off x="1654504" y="2357947"/>
                <a:ext cx="115965" cy="511915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 flipH="1">
                <a:off x="1901224" y="2512653"/>
                <a:ext cx="1220392" cy="1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 flipH="1">
                <a:off x="1842276" y="2512653"/>
                <a:ext cx="50339" cy="170102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直線コネクタ 3"/>
          <p:cNvCxnSpPr>
            <a:stCxn id="41" idx="3"/>
            <a:endCxn id="31" idx="1"/>
          </p:cNvCxnSpPr>
          <p:nvPr/>
        </p:nvCxnSpPr>
        <p:spPr>
          <a:xfrm>
            <a:off x="3325116" y="5299506"/>
            <a:ext cx="1748762" cy="13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-242809" y="2316745"/>
            <a:ext cx="95193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9425" lvl="1"/>
            <a:r>
              <a:rPr lang="en-US" altLang="ja-JP" sz="2800" dirty="0">
                <a:latin typeface="Franklin Gothic Heavy" panose="020B0903020102020204" pitchFamily="34" charset="0"/>
                <a:cs typeface="Arial" panose="020B0604020202020204" pitchFamily="34" charset="0"/>
              </a:rPr>
              <a:t>HW implementation to </a:t>
            </a:r>
            <a:r>
              <a:rPr lang="en-US" altLang="ja-JP" sz="2800" dirty="0" smtClean="0">
                <a:latin typeface="Franklin Gothic Heavy" panose="020B0903020102020204" pitchFamily="34" charset="0"/>
                <a:cs typeface="Arial" panose="020B0604020202020204" pitchFamily="34" charset="0"/>
              </a:rPr>
              <a:t>ensure performance</a:t>
            </a:r>
            <a:endParaRPr lang="en-US" altLang="ja-JP" sz="2800" dirty="0">
              <a:latin typeface="Franklin Gothic Heavy" panose="020B090302010202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325" lvl="1" indent="-342900">
              <a:buFont typeface="Wingdings" panose="05000000000000000000" pitchFamily="2" charset="2"/>
              <a:buChar char="u"/>
            </a:pPr>
            <a:endParaRPr lang="en-US" altLang="ja-JP" sz="2800" dirty="0">
              <a:latin typeface="Franklin Gothic Heavy" panose="020B09030201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7716" y="243179"/>
            <a:ext cx="344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Arial Black" panose="020B0A04020102020204" pitchFamily="34" charset="0"/>
              </a:rPr>
              <a:t>R2-13</a:t>
            </a:r>
            <a:endParaRPr kumimoji="1" lang="ja-JP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矢印コネクタ 20"/>
          <p:cNvCxnSpPr>
            <a:endCxn id="2" idx="0"/>
          </p:cNvCxnSpPr>
          <p:nvPr/>
        </p:nvCxnSpPr>
        <p:spPr>
          <a:xfrm flipH="1">
            <a:off x="2285036" y="3005014"/>
            <a:ext cx="10393" cy="310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48593" y="794783"/>
            <a:ext cx="8721437" cy="2165025"/>
          </a:xfrm>
          <a:prstGeom prst="corner">
            <a:avLst>
              <a:gd name="adj1" fmla="val 56280"/>
              <a:gd name="adj2" fmla="val 402833"/>
            </a:avLst>
          </a:prstGeom>
          <a:solidFill>
            <a:srgbClr val="00B050">
              <a:alpha val="18000"/>
            </a:srgbClr>
          </a:solidFill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20715" y="5166063"/>
            <a:ext cx="4309903" cy="15192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269" y="6012188"/>
            <a:ext cx="4621392" cy="5618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Faster responses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4957881" y="1499987"/>
            <a:ext cx="3806298" cy="1357484"/>
            <a:chOff x="87256" y="386997"/>
            <a:chExt cx="3781080" cy="4153880"/>
          </a:xfrm>
        </p:grpSpPr>
        <p:sp>
          <p:nvSpPr>
            <p:cNvPr id="17" name="正方形/長方形 16"/>
            <p:cNvSpPr/>
            <p:nvPr/>
          </p:nvSpPr>
          <p:spPr>
            <a:xfrm>
              <a:off x="103759" y="604691"/>
              <a:ext cx="3750005" cy="39361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7256" y="386997"/>
              <a:ext cx="3781080" cy="1440573"/>
            </a:xfrm>
            <a:prstGeom prst="round2SameRect">
              <a:avLst/>
            </a:prstGeom>
            <a:solidFill>
              <a:srgbClr val="A80532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000" bIns="0" rtlCol="0">
              <a:spAutoFit/>
            </a:bodyPr>
            <a:lstStyle/>
            <a:p>
              <a:pPr algn="ctr"/>
              <a:r>
                <a:rPr kumimoji="1" lang="ja-JP" alt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③ </a:t>
              </a:r>
              <a:r>
                <a:rPr lang="en-US" altLang="ja-JP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Acceleration</a:t>
              </a:r>
              <a:endParaRPr kumimoji="1" lang="ja-JP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210263" y="1950143"/>
            <a:ext cx="4612659" cy="869394"/>
            <a:chOff x="471990" y="-5911440"/>
            <a:chExt cx="3606918" cy="4398013"/>
          </a:xfrm>
        </p:grpSpPr>
        <p:sp>
          <p:nvSpPr>
            <p:cNvPr id="26" name="正方形/長方形 25"/>
            <p:cNvSpPr/>
            <p:nvPr/>
          </p:nvSpPr>
          <p:spPr>
            <a:xfrm>
              <a:off x="471990" y="-3958762"/>
              <a:ext cx="3600545" cy="244533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6112" y="-5911440"/>
              <a:ext cx="3602796" cy="2381530"/>
            </a:xfrm>
            <a:prstGeom prst="round2SameRect">
              <a:avLst/>
            </a:prstGeom>
            <a:solidFill>
              <a:srgbClr val="A80532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000" bIns="0" rtlCol="0">
              <a:spAutoFit/>
            </a:bodyPr>
            <a:lstStyle/>
            <a:p>
              <a:r>
                <a:rPr lang="ja-JP" alt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ja-JP" alt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kumimoji="1" lang="ja-JP" alt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② </a:t>
              </a:r>
              <a:r>
                <a:rPr lang="en-US" altLang="ja-JP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kumimoji="1" lang="en-US" altLang="ja-JP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kumimoji="1" lang="ja-JP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429676" y="197163"/>
            <a:ext cx="867096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Side Channel Attack Resistant </a:t>
            </a:r>
            <a:r>
              <a:rPr lang="en-US" altLang="ja-JP" sz="3200" dirty="0" smtClean="0">
                <a:latin typeface="Franklin Gothic Heavy" panose="020B0903020102020204" pitchFamily="34" charset="0"/>
              </a:rPr>
              <a:t>RSA Decoder</a:t>
            </a:r>
            <a:endParaRPr kumimoji="1" lang="ja-JP" altLang="en-US" sz="3200" dirty="0">
              <a:latin typeface="Franklin Gothic Heavy" panose="020B09030201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8613" y="2303968"/>
            <a:ext cx="4621392" cy="6093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GNU Multi-Precision library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43442" y="1899623"/>
            <a:ext cx="4068874" cy="9787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Montgomery reduction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2" idx="2"/>
            <a:endCxn id="39" idx="0"/>
          </p:cNvCxnSpPr>
          <p:nvPr/>
        </p:nvCxnSpPr>
        <p:spPr>
          <a:xfrm flipH="1">
            <a:off x="2281308" y="4434738"/>
            <a:ext cx="3728" cy="3430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" t="13909" r="2382" b="15202"/>
          <a:stretch/>
        </p:blipFill>
        <p:spPr>
          <a:xfrm>
            <a:off x="3376330" y="5894897"/>
            <a:ext cx="1034143" cy="766160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235893" y="938118"/>
            <a:ext cx="4250795" cy="893986"/>
            <a:chOff x="480769" y="-5958798"/>
            <a:chExt cx="3594065" cy="4031610"/>
          </a:xfrm>
        </p:grpSpPr>
        <p:sp>
          <p:nvSpPr>
            <p:cNvPr id="32" name="正方形/長方形 31"/>
            <p:cNvSpPr/>
            <p:nvPr/>
          </p:nvSpPr>
          <p:spPr>
            <a:xfrm>
              <a:off x="480769" y="-4029994"/>
              <a:ext cx="3594065" cy="210280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b="1" dirty="0" err="1" smtClean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Fournaris</a:t>
              </a:r>
              <a:r>
                <a:rPr lang="en-US" altLang="ja-JP" sz="2800" b="1" dirty="0" smtClean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’ algorithm</a:t>
              </a:r>
              <a:endParaRPr lang="en-US" altLang="ja-JP" sz="2800" b="1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80769" y="-5958798"/>
              <a:ext cx="3594065" cy="2123068"/>
            </a:xfrm>
            <a:prstGeom prst="round2SameRect">
              <a:avLst/>
            </a:prstGeom>
            <a:solidFill>
              <a:srgbClr val="A80532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000" bIns="0" rtlCol="0">
              <a:spAutoFit/>
            </a:bodyPr>
            <a:lstStyle/>
            <a:p>
              <a:pPr algn="ctr"/>
              <a:r>
                <a:rPr lang="ja-JP" alt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① </a:t>
              </a:r>
              <a:r>
                <a:rPr kumimoji="1" lang="en-US" altLang="ja-JP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Resistance</a:t>
              </a:r>
              <a:endParaRPr kumimoji="1" lang="ja-JP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角丸四角形 1"/>
          <p:cNvSpPr/>
          <p:nvPr/>
        </p:nvSpPr>
        <p:spPr>
          <a:xfrm>
            <a:off x="429676" y="3315622"/>
            <a:ext cx="3710719" cy="111911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ACAP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(</a:t>
            </a: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synthesizer</a:t>
            </a: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)</a:t>
            </a:r>
            <a:endParaRPr lang="ja-JP" altLang="en-US" sz="2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24979" y="4777777"/>
            <a:ext cx="4312657" cy="1075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(Verilog HDL)</a:t>
            </a:r>
            <a:endParaRPr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08430" y="703401"/>
            <a:ext cx="4478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 program 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グラフ 43"/>
          <p:cNvGraphicFramePr/>
          <p:nvPr>
            <p:extLst>
              <p:ext uri="{D42A27DB-BD31-4B8C-83A1-F6EECF244321}">
                <p14:modId xmlns:p14="http://schemas.microsoft.com/office/powerpoint/2010/main" val="2082742626"/>
              </p:ext>
            </p:extLst>
          </p:nvPr>
        </p:nvGraphicFramePr>
        <p:xfrm>
          <a:off x="4578407" y="2590960"/>
          <a:ext cx="4433909" cy="421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6" name="テキスト ボックス 45"/>
          <p:cNvSpPr txBox="1"/>
          <p:nvPr/>
        </p:nvSpPr>
        <p:spPr>
          <a:xfrm>
            <a:off x="4871945" y="3666183"/>
            <a:ext cx="89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</a:rPr>
              <a:t>29.2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50248" y="5597632"/>
            <a:ext cx="89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</a:rPr>
              <a:t>8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.1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49" name="環状矢印 48"/>
          <p:cNvSpPr/>
          <p:nvPr/>
        </p:nvSpPr>
        <p:spPr>
          <a:xfrm>
            <a:off x="3366167" y="3647839"/>
            <a:ext cx="5194016" cy="4007459"/>
          </a:xfrm>
          <a:prstGeom prst="circularArrow">
            <a:avLst>
              <a:gd name="adj1" fmla="val 8932"/>
              <a:gd name="adj2" fmla="val 891421"/>
              <a:gd name="adj3" fmla="val 20619227"/>
              <a:gd name="adj4" fmla="val 16274967"/>
              <a:gd name="adj5" fmla="val 13969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229337" y="3625665"/>
            <a:ext cx="317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89% reduction</a:t>
            </a:r>
            <a:endParaRPr kumimoji="1" lang="ja-JP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46"/>
          <p:cNvSpPr txBox="1"/>
          <p:nvPr/>
        </p:nvSpPr>
        <p:spPr>
          <a:xfrm>
            <a:off x="4126902" y="3157774"/>
            <a:ext cx="890195" cy="5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chemeClr val="bg1"/>
                </a:solidFill>
              </a:rPr>
              <a:t>3.3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43979" y="6334780"/>
            <a:ext cx="129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endParaRPr kumimoji="1" lang="ja-JP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203924" y="6334780"/>
            <a:ext cx="129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endParaRPr kumimoji="1" lang="ja-JP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12031" y="6356551"/>
            <a:ext cx="153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HW+</a:t>
            </a:r>
            <a:r>
              <a:rPr lang="ja-JP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endParaRPr kumimoji="1" lang="ja-JP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80960" y="-49066"/>
            <a:ext cx="1410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Arial Black" panose="020B0A04020102020204" pitchFamily="34" charset="0"/>
              </a:rPr>
              <a:t>R2-13</a:t>
            </a:r>
            <a:endParaRPr kumimoji="1" lang="ja-JP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78935</TotalTime>
  <Words>131</Words>
  <Application>Microsoft Office PowerPoint</Application>
  <PresentationFormat>画面に合わせる (4:3)</PresentationFormat>
  <Paragraphs>70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4" baseType="lpstr">
      <vt:lpstr>ＭＳ Ｐゴシック</vt:lpstr>
      <vt:lpstr>メイリオ</vt:lpstr>
      <vt:lpstr>メイリオ 見出し</vt:lpstr>
      <vt:lpstr>游ゴシック</vt:lpstr>
      <vt:lpstr>游ゴシック Light</vt:lpstr>
      <vt:lpstr>Arial</vt:lpstr>
      <vt:lpstr>Arial Black</vt:lpstr>
      <vt:lpstr>Ebrima</vt:lpstr>
      <vt:lpstr>Franklin Gothic Heavy</vt:lpstr>
      <vt:lpstr>Wingdings</vt:lpstr>
      <vt:lpstr>Office テーマ</vt:lpstr>
      <vt:lpstr>High-Level Synthesis of  Side Channel Attack Resistant RSA Decryption Circuit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Power Attack on Small RSA Public Exponent</dc:title>
  <dc:creator>大窄　直樹</dc:creator>
  <cp:lastModifiedBy>大窄　直樹</cp:lastModifiedBy>
  <cp:revision>743</cp:revision>
  <cp:lastPrinted>2018-03-12T03:01:36Z</cp:lastPrinted>
  <dcterms:created xsi:type="dcterms:W3CDTF">2017-05-28T22:35:21Z</dcterms:created>
  <dcterms:modified xsi:type="dcterms:W3CDTF">2018-03-20T09:33:01Z</dcterms:modified>
</cp:coreProperties>
</file>