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30567313" cy="42808525"/>
  <p:notesSz cx="6735763" cy="9866313"/>
  <p:defaultTextStyle>
    <a:defPPr>
      <a:defRPr lang="ja-JP"/>
    </a:defPPr>
    <a:lvl1pPr marL="0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1pPr>
    <a:lvl2pPr marL="1760997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2pPr>
    <a:lvl3pPr marL="3521994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3pPr>
    <a:lvl4pPr marL="5282992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4pPr>
    <a:lvl5pPr marL="7043989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5pPr>
    <a:lvl6pPr marL="8804986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6pPr>
    <a:lvl7pPr marL="10565983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7pPr>
    <a:lvl8pPr marL="12326981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8pPr>
    <a:lvl9pPr marL="14087978" algn="l" defTabSz="3521994" rtl="0" eaLnBrk="1" latinLnBrk="0" hangingPunct="1">
      <a:defRPr kumimoji="1" sz="693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6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532"/>
    <a:srgbClr val="F1F8EC"/>
    <a:srgbClr val="F02E33"/>
    <a:srgbClr val="05C733"/>
    <a:srgbClr val="03EF95"/>
    <a:srgbClr val="FBE5D6"/>
    <a:srgbClr val="F4B183"/>
    <a:srgbClr val="E7F5F3"/>
    <a:srgbClr val="CDEBE7"/>
    <a:srgbClr val="090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09" autoAdjust="0"/>
    <p:restoredTop sz="95421" autoAdjust="0"/>
  </p:normalViewPr>
  <p:slideViewPr>
    <p:cSldViewPr snapToGrid="0">
      <p:cViewPr>
        <p:scale>
          <a:sx n="40" d="100"/>
          <a:sy n="40" d="100"/>
        </p:scale>
        <p:origin x="-42" y="-552"/>
      </p:cViewPr>
      <p:guideLst>
        <p:guide orient="horz" pos="13483"/>
        <p:guide pos="96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54" tIns="45327" rIns="90654" bIns="45327" rtlCol="0"/>
          <a:lstStyle>
            <a:lvl1pPr algn="r">
              <a:defRPr sz="1200"/>
            </a:lvl1pPr>
          </a:lstStyle>
          <a:p>
            <a:fld id="{8E8F6C22-E909-4676-BC8B-E378AD0AAE43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79638" y="1233488"/>
            <a:ext cx="23764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54" tIns="45327" rIns="90654" bIns="4532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54" tIns="45327" rIns="90654" bIns="4532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54" tIns="45327" rIns="90654" bIns="45327" rtlCol="0" anchor="b"/>
          <a:lstStyle>
            <a:lvl1pPr algn="r">
              <a:defRPr sz="1200"/>
            </a:lvl1pPr>
          </a:lstStyle>
          <a:p>
            <a:fld id="{AE4CB954-D191-4459-9367-DEC79810C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2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1pPr>
    <a:lvl2pPr marL="1760997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2pPr>
    <a:lvl3pPr marL="3521994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3pPr>
    <a:lvl4pPr marL="5282992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4pPr>
    <a:lvl5pPr marL="7043989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5pPr>
    <a:lvl6pPr marL="8804986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6pPr>
    <a:lvl7pPr marL="10565983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7pPr>
    <a:lvl8pPr marL="12326981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8pPr>
    <a:lvl9pPr marL="14087978" algn="l" defTabSz="3521994" rtl="0" eaLnBrk="1" latinLnBrk="0" hangingPunct="1">
      <a:defRPr kumimoji="1" sz="46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CB954-D191-4459-9367-DEC79810CD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13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2549" y="7005935"/>
            <a:ext cx="25982216" cy="14903709"/>
          </a:xfrm>
        </p:spPr>
        <p:txBody>
          <a:bodyPr anchor="b"/>
          <a:lstStyle>
            <a:lvl1pPr algn="ctr">
              <a:defRPr sz="200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915" y="22484388"/>
            <a:ext cx="22925485" cy="10335481"/>
          </a:xfrm>
        </p:spPr>
        <p:txBody>
          <a:bodyPr/>
          <a:lstStyle>
            <a:lvl1pPr marL="0" indent="0" algn="ctr">
              <a:buNone/>
              <a:defRPr sz="8023"/>
            </a:lvl1pPr>
            <a:lvl2pPr marL="1528374" indent="0" algn="ctr">
              <a:buNone/>
              <a:defRPr sz="6686"/>
            </a:lvl2pPr>
            <a:lvl3pPr marL="3056748" indent="0" algn="ctr">
              <a:buNone/>
              <a:defRPr sz="6017"/>
            </a:lvl3pPr>
            <a:lvl4pPr marL="4585122" indent="0" algn="ctr">
              <a:buNone/>
              <a:defRPr sz="5349"/>
            </a:lvl4pPr>
            <a:lvl5pPr marL="6113496" indent="0" algn="ctr">
              <a:buNone/>
              <a:defRPr sz="5349"/>
            </a:lvl5pPr>
            <a:lvl6pPr marL="7641869" indent="0" algn="ctr">
              <a:buNone/>
              <a:defRPr sz="5349"/>
            </a:lvl6pPr>
            <a:lvl7pPr marL="9170243" indent="0" algn="ctr">
              <a:buNone/>
              <a:defRPr sz="5349"/>
            </a:lvl7pPr>
            <a:lvl8pPr marL="10698617" indent="0" algn="ctr">
              <a:buNone/>
              <a:defRPr sz="5349"/>
            </a:lvl8pPr>
            <a:lvl9pPr marL="12226991" indent="0" algn="ctr">
              <a:buNone/>
              <a:defRPr sz="5349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1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9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4736" y="2279158"/>
            <a:ext cx="6591077" cy="3627824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1505" y="2279158"/>
            <a:ext cx="19391139" cy="362782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23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585" y="10672417"/>
            <a:ext cx="26364307" cy="17807154"/>
          </a:xfrm>
        </p:spPr>
        <p:txBody>
          <a:bodyPr anchor="b"/>
          <a:lstStyle>
            <a:lvl1pPr>
              <a:defRPr sz="2005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585" y="28648033"/>
            <a:ext cx="26364307" cy="9364362"/>
          </a:xfrm>
        </p:spPr>
        <p:txBody>
          <a:bodyPr/>
          <a:lstStyle>
            <a:lvl1pPr marL="0" indent="0">
              <a:buNone/>
              <a:defRPr sz="8023">
                <a:solidFill>
                  <a:schemeClr val="tx1"/>
                </a:solidFill>
              </a:defRPr>
            </a:lvl1pPr>
            <a:lvl2pPr marL="1528374" indent="0">
              <a:buNone/>
              <a:defRPr sz="6686">
                <a:solidFill>
                  <a:schemeClr val="tx1">
                    <a:tint val="75000"/>
                  </a:schemeClr>
                </a:solidFill>
              </a:defRPr>
            </a:lvl2pPr>
            <a:lvl3pPr marL="3056748" indent="0">
              <a:buNone/>
              <a:defRPr sz="6017">
                <a:solidFill>
                  <a:schemeClr val="tx1">
                    <a:tint val="75000"/>
                  </a:schemeClr>
                </a:solidFill>
              </a:defRPr>
            </a:lvl3pPr>
            <a:lvl4pPr marL="4585122" indent="0">
              <a:buNone/>
              <a:defRPr sz="5349">
                <a:solidFill>
                  <a:schemeClr val="tx1">
                    <a:tint val="75000"/>
                  </a:schemeClr>
                </a:solidFill>
              </a:defRPr>
            </a:lvl4pPr>
            <a:lvl5pPr marL="6113496" indent="0">
              <a:buNone/>
              <a:defRPr sz="5349">
                <a:solidFill>
                  <a:schemeClr val="tx1">
                    <a:tint val="75000"/>
                  </a:schemeClr>
                </a:solidFill>
              </a:defRPr>
            </a:lvl5pPr>
            <a:lvl6pPr marL="7641869" indent="0">
              <a:buNone/>
              <a:defRPr sz="5349">
                <a:solidFill>
                  <a:schemeClr val="tx1">
                    <a:tint val="75000"/>
                  </a:schemeClr>
                </a:solidFill>
              </a:defRPr>
            </a:lvl6pPr>
            <a:lvl7pPr marL="9170243" indent="0">
              <a:buNone/>
              <a:defRPr sz="5349">
                <a:solidFill>
                  <a:schemeClr val="tx1">
                    <a:tint val="75000"/>
                  </a:schemeClr>
                </a:solidFill>
              </a:defRPr>
            </a:lvl7pPr>
            <a:lvl8pPr marL="10698617" indent="0">
              <a:buNone/>
              <a:defRPr sz="5349">
                <a:solidFill>
                  <a:schemeClr val="tx1">
                    <a:tint val="75000"/>
                  </a:schemeClr>
                </a:solidFill>
              </a:defRPr>
            </a:lvl8pPr>
            <a:lvl9pPr marL="12226991" indent="0">
              <a:buNone/>
              <a:defRPr sz="5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7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1503" y="11395789"/>
            <a:ext cx="12991108" cy="271616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4702" y="11395789"/>
            <a:ext cx="12991108" cy="271616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485" y="2279167"/>
            <a:ext cx="26364307" cy="82743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488" y="10494037"/>
            <a:ext cx="12931404" cy="5142966"/>
          </a:xfrm>
        </p:spPr>
        <p:txBody>
          <a:bodyPr anchor="b"/>
          <a:lstStyle>
            <a:lvl1pPr marL="0" indent="0">
              <a:buNone/>
              <a:defRPr sz="8023" b="1"/>
            </a:lvl1pPr>
            <a:lvl2pPr marL="1528374" indent="0">
              <a:buNone/>
              <a:defRPr sz="6686" b="1"/>
            </a:lvl2pPr>
            <a:lvl3pPr marL="3056748" indent="0">
              <a:buNone/>
              <a:defRPr sz="6017" b="1"/>
            </a:lvl3pPr>
            <a:lvl4pPr marL="4585122" indent="0">
              <a:buNone/>
              <a:defRPr sz="5349" b="1"/>
            </a:lvl4pPr>
            <a:lvl5pPr marL="6113496" indent="0">
              <a:buNone/>
              <a:defRPr sz="5349" b="1"/>
            </a:lvl5pPr>
            <a:lvl6pPr marL="7641869" indent="0">
              <a:buNone/>
              <a:defRPr sz="5349" b="1"/>
            </a:lvl6pPr>
            <a:lvl7pPr marL="9170243" indent="0">
              <a:buNone/>
              <a:defRPr sz="5349" b="1"/>
            </a:lvl7pPr>
            <a:lvl8pPr marL="10698617" indent="0">
              <a:buNone/>
              <a:defRPr sz="5349" b="1"/>
            </a:lvl8pPr>
            <a:lvl9pPr marL="12226991" indent="0">
              <a:buNone/>
              <a:defRPr sz="534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488" y="15637003"/>
            <a:ext cx="12931404" cy="229996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74704" y="10494037"/>
            <a:ext cx="12995089" cy="5142966"/>
          </a:xfrm>
        </p:spPr>
        <p:txBody>
          <a:bodyPr anchor="b"/>
          <a:lstStyle>
            <a:lvl1pPr marL="0" indent="0">
              <a:buNone/>
              <a:defRPr sz="8023" b="1"/>
            </a:lvl1pPr>
            <a:lvl2pPr marL="1528374" indent="0">
              <a:buNone/>
              <a:defRPr sz="6686" b="1"/>
            </a:lvl2pPr>
            <a:lvl3pPr marL="3056748" indent="0">
              <a:buNone/>
              <a:defRPr sz="6017" b="1"/>
            </a:lvl3pPr>
            <a:lvl4pPr marL="4585122" indent="0">
              <a:buNone/>
              <a:defRPr sz="5349" b="1"/>
            </a:lvl4pPr>
            <a:lvl5pPr marL="6113496" indent="0">
              <a:buNone/>
              <a:defRPr sz="5349" b="1"/>
            </a:lvl5pPr>
            <a:lvl6pPr marL="7641869" indent="0">
              <a:buNone/>
              <a:defRPr sz="5349" b="1"/>
            </a:lvl6pPr>
            <a:lvl7pPr marL="9170243" indent="0">
              <a:buNone/>
              <a:defRPr sz="5349" b="1"/>
            </a:lvl7pPr>
            <a:lvl8pPr marL="10698617" indent="0">
              <a:buNone/>
              <a:defRPr sz="5349" b="1"/>
            </a:lvl8pPr>
            <a:lvl9pPr marL="12226991" indent="0">
              <a:buNone/>
              <a:defRPr sz="5349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74704" y="15637003"/>
            <a:ext cx="12995089" cy="229996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08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77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485" y="2853903"/>
            <a:ext cx="9858754" cy="9988655"/>
          </a:xfrm>
        </p:spPr>
        <p:txBody>
          <a:bodyPr anchor="b"/>
          <a:lstStyle>
            <a:lvl1pPr>
              <a:defRPr sz="106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5090" y="6163644"/>
            <a:ext cx="15474702" cy="30421799"/>
          </a:xfrm>
        </p:spPr>
        <p:txBody>
          <a:bodyPr/>
          <a:lstStyle>
            <a:lvl1pPr>
              <a:defRPr sz="10697"/>
            </a:lvl1pPr>
            <a:lvl2pPr>
              <a:defRPr sz="9360"/>
            </a:lvl2pPr>
            <a:lvl3pPr>
              <a:defRPr sz="8023"/>
            </a:lvl3pPr>
            <a:lvl4pPr>
              <a:defRPr sz="6686"/>
            </a:lvl4pPr>
            <a:lvl5pPr>
              <a:defRPr sz="6686"/>
            </a:lvl5pPr>
            <a:lvl6pPr>
              <a:defRPr sz="6686"/>
            </a:lvl6pPr>
            <a:lvl7pPr>
              <a:defRPr sz="6686"/>
            </a:lvl7pPr>
            <a:lvl8pPr>
              <a:defRPr sz="6686"/>
            </a:lvl8pPr>
            <a:lvl9pPr>
              <a:defRPr sz="668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485" y="12842559"/>
            <a:ext cx="9858754" cy="23792426"/>
          </a:xfrm>
        </p:spPr>
        <p:txBody>
          <a:bodyPr/>
          <a:lstStyle>
            <a:lvl1pPr marL="0" indent="0">
              <a:buNone/>
              <a:defRPr sz="5349"/>
            </a:lvl1pPr>
            <a:lvl2pPr marL="1528374" indent="0">
              <a:buNone/>
              <a:defRPr sz="4680"/>
            </a:lvl2pPr>
            <a:lvl3pPr marL="3056748" indent="0">
              <a:buNone/>
              <a:defRPr sz="4011"/>
            </a:lvl3pPr>
            <a:lvl4pPr marL="4585122" indent="0">
              <a:buNone/>
              <a:defRPr sz="3343"/>
            </a:lvl4pPr>
            <a:lvl5pPr marL="6113496" indent="0">
              <a:buNone/>
              <a:defRPr sz="3343"/>
            </a:lvl5pPr>
            <a:lvl6pPr marL="7641869" indent="0">
              <a:buNone/>
              <a:defRPr sz="3343"/>
            </a:lvl6pPr>
            <a:lvl7pPr marL="9170243" indent="0">
              <a:buNone/>
              <a:defRPr sz="3343"/>
            </a:lvl7pPr>
            <a:lvl8pPr marL="10698617" indent="0">
              <a:buNone/>
              <a:defRPr sz="3343"/>
            </a:lvl8pPr>
            <a:lvl9pPr marL="12226991" indent="0">
              <a:buNone/>
              <a:defRPr sz="33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2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485" y="2853903"/>
            <a:ext cx="9858754" cy="9988655"/>
          </a:xfrm>
        </p:spPr>
        <p:txBody>
          <a:bodyPr anchor="b"/>
          <a:lstStyle>
            <a:lvl1pPr>
              <a:defRPr sz="106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95090" y="6163644"/>
            <a:ext cx="15474702" cy="30421799"/>
          </a:xfrm>
        </p:spPr>
        <p:txBody>
          <a:bodyPr anchor="t"/>
          <a:lstStyle>
            <a:lvl1pPr marL="0" indent="0">
              <a:buNone/>
              <a:defRPr sz="10697"/>
            </a:lvl1pPr>
            <a:lvl2pPr marL="1528374" indent="0">
              <a:buNone/>
              <a:defRPr sz="9360"/>
            </a:lvl2pPr>
            <a:lvl3pPr marL="3056748" indent="0">
              <a:buNone/>
              <a:defRPr sz="8023"/>
            </a:lvl3pPr>
            <a:lvl4pPr marL="4585122" indent="0">
              <a:buNone/>
              <a:defRPr sz="6686"/>
            </a:lvl4pPr>
            <a:lvl5pPr marL="6113496" indent="0">
              <a:buNone/>
              <a:defRPr sz="6686"/>
            </a:lvl5pPr>
            <a:lvl6pPr marL="7641869" indent="0">
              <a:buNone/>
              <a:defRPr sz="6686"/>
            </a:lvl6pPr>
            <a:lvl7pPr marL="9170243" indent="0">
              <a:buNone/>
              <a:defRPr sz="6686"/>
            </a:lvl7pPr>
            <a:lvl8pPr marL="10698617" indent="0">
              <a:buNone/>
              <a:defRPr sz="6686"/>
            </a:lvl8pPr>
            <a:lvl9pPr marL="12226991" indent="0">
              <a:buNone/>
              <a:defRPr sz="668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485" y="12842559"/>
            <a:ext cx="9858754" cy="23792426"/>
          </a:xfrm>
        </p:spPr>
        <p:txBody>
          <a:bodyPr/>
          <a:lstStyle>
            <a:lvl1pPr marL="0" indent="0">
              <a:buNone/>
              <a:defRPr sz="5349"/>
            </a:lvl1pPr>
            <a:lvl2pPr marL="1528374" indent="0">
              <a:buNone/>
              <a:defRPr sz="4680"/>
            </a:lvl2pPr>
            <a:lvl3pPr marL="3056748" indent="0">
              <a:buNone/>
              <a:defRPr sz="4011"/>
            </a:lvl3pPr>
            <a:lvl4pPr marL="4585122" indent="0">
              <a:buNone/>
              <a:defRPr sz="3343"/>
            </a:lvl4pPr>
            <a:lvl5pPr marL="6113496" indent="0">
              <a:buNone/>
              <a:defRPr sz="3343"/>
            </a:lvl5pPr>
            <a:lvl6pPr marL="7641869" indent="0">
              <a:buNone/>
              <a:defRPr sz="3343"/>
            </a:lvl6pPr>
            <a:lvl7pPr marL="9170243" indent="0">
              <a:buNone/>
              <a:defRPr sz="3343"/>
            </a:lvl7pPr>
            <a:lvl8pPr marL="10698617" indent="0">
              <a:buNone/>
              <a:defRPr sz="3343"/>
            </a:lvl8pPr>
            <a:lvl9pPr marL="12226991" indent="0">
              <a:buNone/>
              <a:defRPr sz="334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58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1504" y="2279167"/>
            <a:ext cx="26364307" cy="827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1504" y="11395789"/>
            <a:ext cx="26364307" cy="2716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1503" y="39677170"/>
            <a:ext cx="6877645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6AA4-6438-44E0-990A-6D9770A33E8B}" type="datetimeFigureOut">
              <a:rPr kumimoji="1" lang="ja-JP" altLang="en-US" smtClean="0"/>
              <a:t>2018/3/12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25423" y="39677170"/>
            <a:ext cx="10316468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88165" y="39677170"/>
            <a:ext cx="6877645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F736-F28E-403F-90FF-A9438BE4D6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52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56748" rtl="0" eaLnBrk="1" latinLnBrk="0" hangingPunct="1">
        <a:lnSpc>
          <a:spcPct val="90000"/>
        </a:lnSpc>
        <a:spcBef>
          <a:spcPct val="0"/>
        </a:spcBef>
        <a:buNone/>
        <a:defRPr kumimoji="1" sz="147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87" indent="-764187" algn="l" defTabSz="3056748" rtl="0" eaLnBrk="1" latinLnBrk="0" hangingPunct="1">
        <a:lnSpc>
          <a:spcPct val="90000"/>
        </a:lnSpc>
        <a:spcBef>
          <a:spcPts val="3343"/>
        </a:spcBef>
        <a:buFont typeface="Arial" panose="020B0604020202020204" pitchFamily="34" charset="0"/>
        <a:buChar char="•"/>
        <a:defRPr kumimoji="1" sz="9360" kern="1200">
          <a:solidFill>
            <a:schemeClr val="tx1"/>
          </a:solidFill>
          <a:latin typeface="+mn-lt"/>
          <a:ea typeface="+mn-ea"/>
          <a:cs typeface="+mn-cs"/>
        </a:defRPr>
      </a:lvl1pPr>
      <a:lvl2pPr marL="2292561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8023" kern="1200">
          <a:solidFill>
            <a:schemeClr val="tx1"/>
          </a:solidFill>
          <a:latin typeface="+mn-lt"/>
          <a:ea typeface="+mn-ea"/>
          <a:cs typeface="+mn-cs"/>
        </a:defRPr>
      </a:lvl2pPr>
      <a:lvl3pPr marL="3820935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686" kern="1200">
          <a:solidFill>
            <a:schemeClr val="tx1"/>
          </a:solidFill>
          <a:latin typeface="+mn-lt"/>
          <a:ea typeface="+mn-ea"/>
          <a:cs typeface="+mn-cs"/>
        </a:defRPr>
      </a:lvl3pPr>
      <a:lvl4pPr marL="5349309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877682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8406056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934430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1462804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991178" indent="-764187" algn="l" defTabSz="3056748" rtl="0" eaLnBrk="1" latinLnBrk="0" hangingPunct="1">
        <a:lnSpc>
          <a:spcPct val="90000"/>
        </a:lnSpc>
        <a:spcBef>
          <a:spcPts val="1671"/>
        </a:spcBef>
        <a:buFont typeface="Arial" panose="020B0604020202020204" pitchFamily="34" charset="0"/>
        <a:buChar char="•"/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1pPr>
      <a:lvl2pPr marL="1528374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2pPr>
      <a:lvl3pPr marL="3056748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3pPr>
      <a:lvl4pPr marL="4585122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4pPr>
      <a:lvl5pPr marL="6113496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5pPr>
      <a:lvl6pPr marL="7641869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6pPr>
      <a:lvl7pPr marL="9170243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7pPr>
      <a:lvl8pPr marL="10698617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8pPr>
      <a:lvl9pPr marL="12226991" algn="l" defTabSz="3056748" rtl="0" eaLnBrk="1" latinLnBrk="0" hangingPunct="1">
        <a:defRPr kumimoji="1" sz="60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/>
          <p:cNvSpPr/>
          <p:nvPr/>
        </p:nvSpPr>
        <p:spPr>
          <a:xfrm>
            <a:off x="318399" y="5713689"/>
            <a:ext cx="14665949" cy="9543728"/>
          </a:xfrm>
          <a:prstGeom prst="roundRect">
            <a:avLst>
              <a:gd name="adj" fmla="val 2132"/>
            </a:avLst>
          </a:prstGeom>
          <a:solidFill>
            <a:srgbClr val="F1F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6913" y="6156862"/>
            <a:ext cx="11931787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4400" b="1" dirty="0" smtClean="0">
                <a:latin typeface="Franklin Gothic Heavy" panose="020B09030201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Security for </a:t>
            </a:r>
            <a:r>
              <a:rPr lang="en-US" altLang="ja-JP" sz="4400" b="1" dirty="0" err="1" smtClean="0">
                <a:latin typeface="Franklin Gothic Heavy" panose="020B09030201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IoT</a:t>
            </a:r>
            <a:r>
              <a:rPr lang="en-US" altLang="ja-JP" sz="4400" b="1" dirty="0" smtClean="0">
                <a:latin typeface="Franklin Gothic Heavy" panose="020B09030201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devices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ja-JP" sz="4400" dirty="0" smtClean="0"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AES, RSA, ECC, etc.</a:t>
            </a:r>
          </a:p>
          <a:p>
            <a:endParaRPr lang="en-US" altLang="ja-JP" sz="28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Segoe UI" panose="020B0502040204020203" pitchFamily="34" charset="0"/>
            </a:endParaRPr>
          </a:p>
          <a:p>
            <a:pPr marL="0" lvl="1"/>
            <a:r>
              <a:rPr lang="en-US" altLang="ja-JP" sz="4400" b="1" dirty="0">
                <a:latin typeface="Franklin Gothic Heavy" panose="020B0903020102020204" pitchFamily="34" charset="0"/>
                <a:cs typeface="Arial" panose="020B0604020202020204" pitchFamily="34" charset="0"/>
              </a:rPr>
              <a:t>HW implementation to ensure </a:t>
            </a:r>
            <a:r>
              <a:rPr lang="en-US" altLang="ja-JP" sz="4400" b="1" dirty="0" smtClean="0">
                <a:latin typeface="Franklin Gothic Heavy" panose="020B0903020102020204" pitchFamily="34" charset="0"/>
                <a:cs typeface="Arial" panose="020B0604020202020204" pitchFamily="34" charset="0"/>
              </a:rPr>
              <a:t>performance</a:t>
            </a:r>
          </a:p>
          <a:p>
            <a:r>
              <a:rPr lang="en-US" altLang="ja-JP" sz="4400" dirty="0"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Chanel Attacks </a:t>
            </a:r>
          </a:p>
          <a:p>
            <a:pPr marL="593725" indent="-571500">
              <a:buFont typeface="Wingdings" panose="05000000000000000000" pitchFamily="2" charset="2"/>
              <a:buChar char="p"/>
            </a:pP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Key bits are inferred </a:t>
            </a:r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  <a:endParaRPr lang="en-US" altLang="ja-JP" sz="4400" b="1" dirty="0">
              <a:latin typeface="Franklin Gothic Heavy" panose="020B09030201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269644" y="4923661"/>
            <a:ext cx="14707228" cy="9025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b="1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Introduction</a:t>
            </a:r>
            <a:endParaRPr lang="ja-JP" altLang="en-US" sz="5400" b="1" dirty="0" smtClean="0">
              <a:solidFill>
                <a:schemeClr val="bg1"/>
              </a:solidFill>
              <a:latin typeface="Arial" panose="020B0604020202020204" pitchFamily="34" charset="0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5168367" y="4696260"/>
            <a:ext cx="15155992" cy="8372517"/>
          </a:xfrm>
          <a:prstGeom prst="roundRect">
            <a:avLst>
              <a:gd name="adj" fmla="val 2132"/>
            </a:avLst>
          </a:prstGeom>
          <a:solidFill>
            <a:srgbClr val="F1F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5168367" y="4924800"/>
            <a:ext cx="15178306" cy="9063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b="1" dirty="0" smtClean="0"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Side Channel Attack RSA </a:t>
            </a:r>
            <a:r>
              <a:rPr lang="en-US" altLang="ja-JP" sz="5400" b="1" dirty="0" smtClean="0"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Resistant Decoder</a:t>
            </a:r>
            <a:endParaRPr lang="ja-JP" altLang="en-US" sz="5400" b="1" dirty="0">
              <a:latin typeface="Arial" panose="020B0604020202020204" pitchFamily="34" charset="0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-48126" y="0"/>
            <a:ext cx="30615440" cy="4709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-211230" y="265733"/>
            <a:ext cx="30567313" cy="24622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8000" dirty="0">
                <a:solidFill>
                  <a:schemeClr val="bg1"/>
                </a:solidFill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High-Level Synthesis of </a:t>
            </a:r>
            <a:br>
              <a:rPr lang="en-US" altLang="ja-JP" sz="8000" dirty="0">
                <a:solidFill>
                  <a:schemeClr val="bg1"/>
                </a:solidFill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8000" dirty="0">
                <a:solidFill>
                  <a:schemeClr val="bg1"/>
                </a:solidFill>
                <a:latin typeface="Franklin Gothic Heavy" panose="020B0903020102020204" pitchFamily="34" charset="0"/>
                <a:ea typeface="メイリオ" panose="020B0604030504040204" pitchFamily="50" charset="-128"/>
                <a:cs typeface="メイリオ" panose="020B0604030504040204" pitchFamily="50" charset="-128"/>
              </a:rPr>
              <a:t>Side Channel Attack Resistant RSA Decryption Circuit</a:t>
            </a:r>
            <a:endParaRPr lang="en-US" altLang="ja-JP" sz="8000" b="1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12"/>
          <p:cNvSpPr txBox="1">
            <a:spLocks noChangeArrowheads="1"/>
          </p:cNvSpPr>
          <p:nvPr/>
        </p:nvSpPr>
        <p:spPr bwMode="auto">
          <a:xfrm>
            <a:off x="-48126" y="2700336"/>
            <a:ext cx="31410363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ctr">
              <a:defRPr/>
            </a:pPr>
            <a:r>
              <a:rPr lang="en-US" altLang="ja-JP" sz="60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*Naoki Osako, </a:t>
            </a:r>
            <a:r>
              <a:rPr lang="en-US" altLang="ja-JP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Sayuri</a:t>
            </a:r>
            <a:r>
              <a:rPr lang="en-US" altLang="ja-JP" sz="60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Ota, </a:t>
            </a:r>
            <a:r>
              <a:rPr lang="en-US" altLang="ja-JP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Suguru</a:t>
            </a:r>
            <a:r>
              <a:rPr lang="en-US" altLang="ja-JP" sz="60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Yura</a:t>
            </a:r>
            <a:r>
              <a:rPr lang="en-US" altLang="ja-JP" sz="60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, </a:t>
            </a:r>
            <a:r>
              <a:rPr lang="en-US" altLang="ja-JP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Nagisa</a:t>
            </a:r>
            <a:r>
              <a:rPr lang="en-US" altLang="ja-JP" sz="60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6000" dirty="0" err="1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Ishiura</a:t>
            </a:r>
            <a:r>
              <a:rPr lang="en-US" altLang="ja-JP" sz="6000" dirty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</a:t>
            </a:r>
            <a:endParaRPr lang="en-US" altLang="ja-JP" sz="6000" dirty="0" smtClean="0">
              <a:solidFill>
                <a:schemeClr val="bg1"/>
              </a:solidFill>
              <a:latin typeface="Arial" panose="020B0604020202020204" pitchFamily="34" charset="0"/>
              <a:ea typeface="HG丸ｺﾞｼｯｸM-PRO" panose="020F0600000000000000" pitchFamily="50" charset="-128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altLang="ja-JP" sz="60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(</a:t>
            </a:r>
            <a:r>
              <a:rPr lang="en-US" altLang="ja-JP" sz="6000" dirty="0" err="1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Kwansei</a:t>
            </a:r>
            <a:r>
              <a:rPr lang="en-US" altLang="ja-JP" sz="6000" dirty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6000" dirty="0" err="1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Gakuin</a:t>
            </a:r>
            <a:r>
              <a:rPr lang="en-US" altLang="ja-JP" sz="6000" dirty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 University, Japan)</a:t>
            </a:r>
            <a:endParaRPr lang="ja-JP" altLang="en-US" sz="5400" dirty="0">
              <a:solidFill>
                <a:schemeClr val="bg1"/>
              </a:solidFill>
              <a:latin typeface="Arial" panose="020B0604020202020204" pitchFamily="34" charset="0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04008" y="16511234"/>
            <a:ext cx="14772865" cy="26182369"/>
          </a:xfrm>
          <a:prstGeom prst="roundRect">
            <a:avLst>
              <a:gd name="adj" fmla="val 251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198976" y="15751804"/>
            <a:ext cx="14792411" cy="961278"/>
          </a:xfrm>
          <a:prstGeom prst="roundRect">
            <a:avLst/>
          </a:prstGeom>
          <a:solidFill>
            <a:srgbClr val="A80532"/>
          </a:solidFill>
          <a:ln>
            <a:solidFill>
              <a:srgbClr val="A805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rPr>
              <a:t>① </a:t>
            </a:r>
            <a:r>
              <a:rPr lang="en-US" altLang="ja-JP" sz="48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rPr>
              <a:t>Founaris</a:t>
            </a:r>
            <a:r>
              <a:rPr lang="en-US" altLang="ja-JP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HGSｺﾞｼｯｸE" panose="020B0900000000000000" pitchFamily="50" charset="-128"/>
                <a:cs typeface="Arial" panose="020B0604020202020204" pitchFamily="34" charset="0"/>
              </a:rPr>
              <a:t>’ algorithm</a:t>
            </a:r>
            <a:endParaRPr lang="ja-JP" altLang="en-US" sz="4400" b="1" dirty="0" smtClean="0">
              <a:solidFill>
                <a:schemeClr val="bg1"/>
              </a:solidFill>
              <a:latin typeface="Arial" panose="020B0604020202020204" pitchFamily="34" charset="0"/>
              <a:ea typeface="HGSｺﾞｼｯｸE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15202516" y="32943223"/>
            <a:ext cx="15220267" cy="9750380"/>
          </a:xfrm>
          <a:prstGeom prst="roundRect">
            <a:avLst>
              <a:gd name="adj" fmla="val 2854"/>
            </a:avLst>
          </a:prstGeom>
          <a:solidFill>
            <a:srgbClr val="F1F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2" name="角丸四角形 111"/>
          <p:cNvSpPr/>
          <p:nvPr/>
        </p:nvSpPr>
        <p:spPr>
          <a:xfrm>
            <a:off x="15246322" y="32999620"/>
            <a:ext cx="15221578" cy="10337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5400" b="1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Segoe UI" panose="020B0502040204020203" pitchFamily="34" charset="0"/>
              </a:rPr>
              <a:t>Synthesis</a:t>
            </a:r>
            <a:r>
              <a:rPr lang="en-US" altLang="ja-JP" sz="5400" b="1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Segoe UI" panose="020B0502040204020203" pitchFamily="34" charset="0"/>
              </a:rPr>
              <a:t> </a:t>
            </a:r>
            <a:r>
              <a:rPr lang="en-US" altLang="ja-JP" sz="5400" b="1" dirty="0" smtClean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Segoe UI" panose="020B0502040204020203" pitchFamily="34" charset="0"/>
              </a:rPr>
              <a:t>Result</a:t>
            </a:r>
            <a:endParaRPr lang="ja-JP" altLang="en-US" sz="5400" b="1" dirty="0" smtClean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7531" y="-34497"/>
            <a:ext cx="2605200" cy="1159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Arial" panose="020B0604020202020204" pitchFamily="34" charset="0"/>
                <a:ea typeface="HGS創英角ｺﾞｼｯｸUB" panose="020B0900000000000000" pitchFamily="50" charset="-128"/>
                <a:cs typeface="Arial" panose="020B0604020202020204" pitchFamily="34" charset="0"/>
              </a:rPr>
              <a:t>R2-13</a:t>
            </a:r>
          </a:p>
        </p:txBody>
      </p:sp>
      <p:sp>
        <p:nvSpPr>
          <p:cNvPr id="172" name="角丸四角形 171"/>
          <p:cNvSpPr/>
          <p:nvPr/>
        </p:nvSpPr>
        <p:spPr>
          <a:xfrm>
            <a:off x="15233702" y="17923563"/>
            <a:ext cx="15234197" cy="14787995"/>
          </a:xfrm>
          <a:prstGeom prst="roundRect">
            <a:avLst>
              <a:gd name="adj" fmla="val 383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72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4" name="角丸四角形 173"/>
          <p:cNvSpPr/>
          <p:nvPr/>
        </p:nvSpPr>
        <p:spPr>
          <a:xfrm>
            <a:off x="15192454" y="13542074"/>
            <a:ext cx="15230329" cy="3816797"/>
          </a:xfrm>
          <a:prstGeom prst="roundRect">
            <a:avLst>
              <a:gd name="adj" fmla="val 2461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endParaRPr kumimoji="1" lang="ja-JP" alt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角丸四角形 174"/>
          <p:cNvSpPr/>
          <p:nvPr/>
        </p:nvSpPr>
        <p:spPr>
          <a:xfrm>
            <a:off x="15207316" y="17476649"/>
            <a:ext cx="15286967" cy="760774"/>
          </a:xfrm>
          <a:prstGeom prst="roundRect">
            <a:avLst/>
          </a:prstGeom>
          <a:solidFill>
            <a:srgbClr val="A80532"/>
          </a:solidFill>
          <a:ln>
            <a:solidFill>
              <a:srgbClr val="A805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③ </a:t>
            </a:r>
            <a:r>
              <a:rPr lang="en-US" altLang="ja-JP" sz="5400" dirty="0" smtClean="0">
                <a:solidFill>
                  <a:schemeClr val="bg1"/>
                </a:solidFill>
                <a:latin typeface="Arial" panose="020B0604020202020204" pitchFamily="34" charset="0"/>
                <a:ea typeface="HG丸ｺﾞｼｯｸM-PRO" panose="020F0600000000000000" pitchFamily="50" charset="-128"/>
                <a:cs typeface="Arial" panose="020B0604020202020204" pitchFamily="34" charset="0"/>
              </a:rPr>
              <a:t>Acceleration</a:t>
            </a:r>
            <a:endParaRPr lang="ja-JP" altLang="en-US" sz="5400" dirty="0" smtClean="0">
              <a:solidFill>
                <a:schemeClr val="bg1"/>
              </a:solidFill>
              <a:latin typeface="Arial" panose="020B0604020202020204" pitchFamily="34" charset="0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87" name="コンテンツ プレースホルダー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007360"/>
              </p:ext>
            </p:extLst>
          </p:nvPr>
        </p:nvGraphicFramePr>
        <p:xfrm>
          <a:off x="15565243" y="34321421"/>
          <a:ext cx="14508724" cy="493490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5731">
                  <a:extLst>
                    <a:ext uri="{9D8B030D-6E8A-4147-A177-3AD203B41FA5}">
                      <a16:colId xmlns:a16="http://schemas.microsoft.com/office/drawing/2014/main" val="933471707"/>
                    </a:ext>
                  </a:extLst>
                </a:gridCol>
                <a:gridCol w="2823649">
                  <a:extLst>
                    <a:ext uri="{9D8B030D-6E8A-4147-A177-3AD203B41FA5}">
                      <a16:colId xmlns:a16="http://schemas.microsoft.com/office/drawing/2014/main" val="2754554395"/>
                    </a:ext>
                  </a:extLst>
                </a:gridCol>
                <a:gridCol w="2810684">
                  <a:extLst>
                    <a:ext uri="{9D8B030D-6E8A-4147-A177-3AD203B41FA5}">
                      <a16:colId xmlns:a16="http://schemas.microsoft.com/office/drawing/2014/main" val="1938523058"/>
                    </a:ext>
                  </a:extLst>
                </a:gridCol>
                <a:gridCol w="4034912">
                  <a:extLst>
                    <a:ext uri="{9D8B030D-6E8A-4147-A177-3AD203B41FA5}">
                      <a16:colId xmlns:a16="http://schemas.microsoft.com/office/drawing/2014/main" val="683101789"/>
                    </a:ext>
                  </a:extLst>
                </a:gridCol>
                <a:gridCol w="2753748">
                  <a:extLst>
                    <a:ext uri="{9D8B030D-6E8A-4147-A177-3AD203B41FA5}">
                      <a16:colId xmlns:a16="http://schemas.microsoft.com/office/drawing/2014/main" val="78515481"/>
                    </a:ext>
                  </a:extLst>
                </a:gridCol>
              </a:tblGrid>
              <a:tr h="70498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kumimoji="1" lang="en-US" altLang="ja-JP" sz="4000" b="1" dirty="0" smtClean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400" dirty="0">
                        <a:ln>
                          <a:noFill/>
                        </a:ln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#cycles</a:t>
                      </a:r>
                      <a:endParaRPr kumimoji="1" lang="ja-JP" altLang="en-US" sz="4000" b="1" dirty="0">
                        <a:ln>
                          <a:noFill/>
                        </a:ln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freq.</a:t>
                      </a:r>
                      <a:r>
                        <a:rPr kumimoji="1" lang="ja-JP" altLang="en-US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[MHz]</a:t>
                      </a:r>
                      <a:endParaRPr kumimoji="1" lang="ja-JP" altLang="en-US" sz="4000" b="1" dirty="0">
                        <a:ln>
                          <a:noFill/>
                        </a:ln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#LUT</a:t>
                      </a:r>
                      <a:endParaRPr kumimoji="1" lang="ja-JP" altLang="en-US" sz="4000" b="1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205987"/>
                  </a:ext>
                </a:extLst>
              </a:tr>
              <a:tr h="704987">
                <a:tc rowSpan="2"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RSA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431,256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121.7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3,180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2930051"/>
                  </a:ext>
                </a:extLst>
              </a:tr>
              <a:tr h="704987">
                <a:tc vMerge="1">
                  <a:txBody>
                    <a:bodyPr/>
                    <a:lstStyle/>
                    <a:p>
                      <a:endParaRPr kumimoji="1" lang="ja-JP" altLang="en-US" sz="2400" dirty="0">
                        <a:ln>
                          <a:noFill/>
                        </a:ln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HW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68,261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107.8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11,721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706592"/>
                  </a:ext>
                </a:extLst>
              </a:tr>
              <a:tr h="704987">
                <a:tc rowSpan="4"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SRR</a:t>
                      </a:r>
                      <a:endParaRPr kumimoji="1" lang="en-US" altLang="ja-JP" sz="4000" dirty="0" smtClean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MIPS</a:t>
                      </a:r>
                      <a:endParaRPr kumimoji="1" lang="ja-JP" altLang="en-US" sz="4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u="none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3,554,185</a:t>
                      </a:r>
                      <a:endParaRPr kumimoji="1" lang="ja-JP" altLang="en-US" sz="4000" u="none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121.7</a:t>
                      </a:r>
                      <a:endParaRPr kumimoji="1" lang="ja-JP" altLang="en-US" sz="4000" dirty="0" smtClean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3,180</a:t>
                      </a:r>
                      <a:endParaRPr kumimoji="1" lang="ja-JP" altLang="en-US" sz="4000" dirty="0" smtClean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7924363"/>
                  </a:ext>
                </a:extLst>
              </a:tr>
              <a:tr h="704987">
                <a:tc vMerge="1">
                  <a:txBody>
                    <a:bodyPr/>
                    <a:lstStyle/>
                    <a:p>
                      <a:endParaRPr kumimoji="1" lang="en-US" altLang="ja-JP" sz="2400" dirty="0" smtClean="0">
                        <a:ln>
                          <a:noFill/>
                        </a:ln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HW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u="sng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627,615</a:t>
                      </a:r>
                      <a:endParaRPr kumimoji="1" lang="ja-JP" altLang="en-US" sz="4000" u="sng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u="none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</a:t>
                      </a:r>
                      <a:endParaRPr kumimoji="1" lang="ja-JP" altLang="en-US" sz="4000" u="none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16,801</a:t>
                      </a:r>
                      <a:endParaRPr kumimoji="1" lang="ja-JP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3060956"/>
                  </a:ext>
                </a:extLst>
              </a:tr>
              <a:tr h="704987">
                <a:tc vMerge="1">
                  <a:txBody>
                    <a:bodyPr/>
                    <a:lstStyle/>
                    <a:p>
                      <a:endParaRPr kumimoji="1" lang="ja-JP" altLang="en-US" sz="2400" dirty="0">
                        <a:ln>
                          <a:noFill/>
                        </a:ln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HW+M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680,284</a:t>
                      </a:r>
                      <a:endParaRPr kumimoji="1" lang="ja-JP" altLang="en-US" sz="4000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i="0" u="sng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105.5</a:t>
                      </a:r>
                      <a:endParaRPr kumimoji="1" lang="ja-JP" altLang="en-US" sz="4000" i="0" u="sng" dirty="0">
                        <a:ln>
                          <a:noFill/>
                        </a:ln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11,464</a:t>
                      </a:r>
                      <a:endParaRPr kumimoji="1" lang="ja-JP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84727808"/>
                  </a:ext>
                </a:extLst>
              </a:tr>
              <a:tr h="704987">
                <a:tc vMerge="1">
                  <a:txBody>
                    <a:bodyPr/>
                    <a:lstStyle/>
                    <a:p>
                      <a:endParaRPr kumimoji="1" lang="ja-JP" altLang="en-US" sz="2400" dirty="0">
                        <a:ln>
                          <a:noFill/>
                        </a:ln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HW+M+P</a:t>
                      </a:r>
                      <a:endParaRPr kumimoji="1" lang="ja-JP" altLang="en-US" sz="40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u="sng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353,489</a:t>
                      </a:r>
                      <a:endParaRPr kumimoji="1" lang="ja-JP" altLang="en-US" sz="4000" u="sng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u="none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105.6</a:t>
                      </a:r>
                      <a:endParaRPr kumimoji="1" lang="ja-JP" altLang="en-US" sz="4000" u="none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4000" dirty="0" smtClean="0">
                          <a:ln>
                            <a:noFill/>
                          </a:ln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22,590</a:t>
                      </a:r>
                      <a:endParaRPr kumimoji="1" lang="ja-JP" altLang="en-US" sz="4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メイリオ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7308"/>
                  </a:ext>
                </a:extLst>
              </a:tr>
            </a:tbl>
          </a:graphicData>
        </a:graphic>
      </p:graphicFrame>
      <p:sp>
        <p:nvSpPr>
          <p:cNvPr id="88" name="テキスト ボックス 87"/>
          <p:cNvSpPr txBox="1"/>
          <p:nvPr/>
        </p:nvSpPr>
        <p:spPr>
          <a:xfrm>
            <a:off x="15404778" y="39676304"/>
            <a:ext cx="9718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M: </a:t>
            </a:r>
            <a:r>
              <a:rPr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Montgomery reduction</a:t>
            </a:r>
            <a:r>
              <a:rPr kumimoji="1" lang="ja-JP" altLang="en-US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　　</a:t>
            </a:r>
            <a:endParaRPr kumimoji="1" lang="en-US" altLang="ja-JP" sz="36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kumimoji="1"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P</a:t>
            </a:r>
            <a:r>
              <a:rPr kumimoji="1"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</a:t>
            </a:r>
            <a:r>
              <a:rPr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Parallelization</a:t>
            </a:r>
            <a:r>
              <a:rPr lang="ja-JP" altLang="en-US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　　</a:t>
            </a:r>
            <a:endParaRPr lang="en-US" altLang="ja-JP" sz="36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key: 128bits</a:t>
            </a:r>
          </a:p>
          <a:p>
            <a:r>
              <a:rPr lang="en-US" altLang="ja-JP" sz="3600" dirty="0" smtClean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Xilinx </a:t>
            </a:r>
            <a:r>
              <a:rPr lang="en-US" altLang="ja-JP" sz="3600" dirty="0" err="1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vivado</a:t>
            </a:r>
            <a:r>
              <a:rPr lang="en-US" altLang="ja-JP" sz="3600" dirty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 (2016.4) </a:t>
            </a:r>
            <a:r>
              <a:rPr lang="en-US" altLang="ja-JP" sz="3600" dirty="0" smtClean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 </a:t>
            </a:r>
          </a:p>
          <a:p>
            <a:r>
              <a:rPr lang="en-US" altLang="ja-JP" sz="3600" dirty="0" smtClean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FPGA </a:t>
            </a:r>
            <a:r>
              <a:rPr lang="en-US" altLang="ja-JP" sz="3600" dirty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(</a:t>
            </a:r>
            <a:r>
              <a:rPr lang="en-US" altLang="ja-JP" sz="3600" dirty="0" err="1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kintex</a:t>
            </a:r>
            <a:r>
              <a:rPr lang="en-US" altLang="ja-JP" sz="3600" dirty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 -7 </a:t>
            </a:r>
            <a:r>
              <a:rPr lang="en-US" altLang="ja-JP" sz="3600" dirty="0" smtClean="0">
                <a:latin typeface="Arial" panose="020B0604020202020204" pitchFamily="34" charset="0"/>
                <a:ea typeface="HGS明朝B" panose="02020800000000000000" pitchFamily="18" charset="-128"/>
                <a:cs typeface="Arial" panose="020B0604020202020204" pitchFamily="34" charset="0"/>
              </a:rPr>
              <a:t>xc7k70)</a:t>
            </a:r>
            <a:endParaRPr kumimoji="1" lang="ja-JP" altLang="en-US" sz="36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90" name="グループ化 89"/>
          <p:cNvGrpSpPr/>
          <p:nvPr/>
        </p:nvGrpSpPr>
        <p:grpSpPr>
          <a:xfrm>
            <a:off x="7399781" y="5894256"/>
            <a:ext cx="6191795" cy="2172845"/>
            <a:chOff x="4514735" y="931114"/>
            <a:chExt cx="4249545" cy="1462073"/>
          </a:xfrm>
        </p:grpSpPr>
        <p:pic>
          <p:nvPicPr>
            <p:cNvPr id="91" name="図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735" y="960973"/>
              <a:ext cx="1218236" cy="1332158"/>
            </a:xfrm>
            <a:prstGeom prst="rect">
              <a:avLst/>
            </a:prstGeom>
          </p:spPr>
        </p:pic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07" y="931114"/>
              <a:ext cx="1462073" cy="1462073"/>
            </a:xfrm>
            <a:prstGeom prst="rect">
              <a:avLst/>
            </a:prstGeom>
          </p:spPr>
        </p:pic>
        <p:grpSp>
          <p:nvGrpSpPr>
            <p:cNvPr id="93" name="グループ化 92"/>
            <p:cNvGrpSpPr/>
            <p:nvPr/>
          </p:nvGrpSpPr>
          <p:grpSpPr>
            <a:xfrm>
              <a:off x="5727482" y="1356487"/>
              <a:ext cx="1792790" cy="767980"/>
              <a:chOff x="614363" y="2214376"/>
              <a:chExt cx="2507253" cy="661541"/>
            </a:xfrm>
          </p:grpSpPr>
          <p:cxnSp>
            <p:nvCxnSpPr>
              <p:cNvPr id="94" name="直線コネクタ 93"/>
              <p:cNvCxnSpPr/>
              <p:nvPr/>
            </p:nvCxnSpPr>
            <p:spPr>
              <a:xfrm flipH="1" flipV="1">
                <a:off x="1778958" y="2368915"/>
                <a:ext cx="57702" cy="291919"/>
              </a:xfrm>
              <a:prstGeom prst="line">
                <a:avLst/>
              </a:prstGeom>
              <a:ln w="381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95" name="グループ化 94"/>
              <p:cNvGrpSpPr/>
              <p:nvPr/>
            </p:nvGrpSpPr>
            <p:grpSpPr>
              <a:xfrm>
                <a:off x="614363" y="2214376"/>
                <a:ext cx="2507253" cy="661541"/>
                <a:chOff x="614363" y="2214376"/>
                <a:chExt cx="2507253" cy="661541"/>
              </a:xfrm>
            </p:grpSpPr>
            <p:cxnSp>
              <p:nvCxnSpPr>
                <p:cNvPr id="96" name="直線コネクタ 95"/>
                <p:cNvCxnSpPr/>
                <p:nvPr/>
              </p:nvCxnSpPr>
              <p:spPr>
                <a:xfrm>
                  <a:off x="614363" y="2517152"/>
                  <a:ext cx="768156" cy="1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コネクタ 98"/>
                <p:cNvCxnSpPr/>
                <p:nvPr/>
              </p:nvCxnSpPr>
              <p:spPr>
                <a:xfrm>
                  <a:off x="1489482" y="2214376"/>
                  <a:ext cx="182156" cy="66154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コネクタ 107"/>
                <p:cNvCxnSpPr/>
                <p:nvPr/>
              </p:nvCxnSpPr>
              <p:spPr>
                <a:xfrm flipV="1">
                  <a:off x="1380696" y="2214376"/>
                  <a:ext cx="108786" cy="31553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/>
                <p:cNvCxnSpPr/>
                <p:nvPr/>
              </p:nvCxnSpPr>
              <p:spPr>
                <a:xfrm flipH="1">
                  <a:off x="1654504" y="2357947"/>
                  <a:ext cx="115965" cy="51191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線コネクタ 110"/>
                <p:cNvCxnSpPr/>
                <p:nvPr/>
              </p:nvCxnSpPr>
              <p:spPr>
                <a:xfrm flipH="1">
                  <a:off x="1901224" y="2512653"/>
                  <a:ext cx="1220392" cy="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コネクタ 114"/>
                <p:cNvCxnSpPr/>
                <p:nvPr/>
              </p:nvCxnSpPr>
              <p:spPr>
                <a:xfrm flipH="1">
                  <a:off x="1842276" y="2512653"/>
                  <a:ext cx="50339" cy="17010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6" name="正方形/長方形 115"/>
          <p:cNvSpPr/>
          <p:nvPr/>
        </p:nvSpPr>
        <p:spPr>
          <a:xfrm>
            <a:off x="225042" y="14111599"/>
            <a:ext cx="12721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lvl="1"/>
            <a:r>
              <a:rPr lang="en-US" altLang="ja-JP" sz="44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Measures </a:t>
            </a:r>
            <a:r>
              <a:rPr lang="en-US" altLang="ja-JP" sz="44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against </a:t>
            </a:r>
            <a:r>
              <a:rPr lang="en-US" altLang="ja-JP" sz="44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side </a:t>
            </a:r>
            <a:r>
              <a:rPr lang="en-US" altLang="ja-JP" sz="44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</a:t>
            </a:r>
            <a:r>
              <a:rPr lang="en-US" altLang="ja-JP" sz="44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hannel attacks </a:t>
            </a:r>
            <a:r>
              <a:rPr lang="en-US" altLang="ja-JP" sz="4400" dirty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are </a:t>
            </a:r>
            <a:r>
              <a:rPr lang="en-US" altLang="ja-JP" sz="4400" dirty="0" smtClean="0">
                <a:solidFill>
                  <a:srgbClr val="FF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must</a:t>
            </a:r>
          </a:p>
        </p:txBody>
      </p:sp>
      <p:pic>
        <p:nvPicPr>
          <p:cNvPr id="118" name="図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79" y="10927935"/>
            <a:ext cx="2931669" cy="2396639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37" y="12241934"/>
            <a:ext cx="943991" cy="1516231"/>
          </a:xfrm>
          <a:prstGeom prst="rect">
            <a:avLst/>
          </a:prstGeom>
        </p:spPr>
      </p:pic>
      <p:sp>
        <p:nvSpPr>
          <p:cNvPr id="121" name="テキスト ボックス 120"/>
          <p:cNvSpPr txBox="1"/>
          <p:nvPr/>
        </p:nvSpPr>
        <p:spPr>
          <a:xfrm>
            <a:off x="8074745" y="10189568"/>
            <a:ext cx="4007621" cy="8301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ault injection</a:t>
            </a:r>
          </a:p>
        </p:txBody>
      </p:sp>
      <p:grpSp>
        <p:nvGrpSpPr>
          <p:cNvPr id="38" name="グループ化 37"/>
          <p:cNvGrpSpPr/>
          <p:nvPr/>
        </p:nvGrpSpPr>
        <p:grpSpPr>
          <a:xfrm>
            <a:off x="8276907" y="10719637"/>
            <a:ext cx="3336866" cy="2623406"/>
            <a:chOff x="7738701" y="12475775"/>
            <a:chExt cx="3041699" cy="2383716"/>
          </a:xfrm>
        </p:grpSpPr>
        <p:pic>
          <p:nvPicPr>
            <p:cNvPr id="117" name="図 1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701" y="12821192"/>
              <a:ext cx="2130211" cy="2038299"/>
            </a:xfrm>
            <a:prstGeom prst="rect">
              <a:avLst/>
            </a:prstGeom>
          </p:spPr>
        </p:pic>
        <p:pic>
          <p:nvPicPr>
            <p:cNvPr id="120" name="Picture 2" descr="http://4.bp.blogspot.com/-jVWuLLRsPlM/VZt5KnjWCTI/AAAAAAAAu0k/Jw8k2Y80SFU/s800/kagi_i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657" y="13324574"/>
              <a:ext cx="899312" cy="89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2" name="グループ化 121"/>
            <p:cNvGrpSpPr/>
            <p:nvPr/>
          </p:nvGrpSpPr>
          <p:grpSpPr>
            <a:xfrm rot="16924341">
              <a:off x="9501256" y="12564309"/>
              <a:ext cx="1367678" cy="1190610"/>
              <a:chOff x="543534" y="3247447"/>
              <a:chExt cx="4376380" cy="2583459"/>
            </a:xfrm>
            <a:solidFill>
              <a:schemeClr val="accent4"/>
            </a:solidFill>
          </p:grpSpPr>
          <p:sp>
            <p:nvSpPr>
              <p:cNvPr id="123" name="稲妻 122"/>
              <p:cNvSpPr/>
              <p:nvPr/>
            </p:nvSpPr>
            <p:spPr>
              <a:xfrm>
                <a:off x="2150615" y="4392704"/>
                <a:ext cx="2769299" cy="1438202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4" name="稲妻 123"/>
              <p:cNvSpPr/>
              <p:nvPr/>
            </p:nvSpPr>
            <p:spPr>
              <a:xfrm rot="10800000">
                <a:off x="543534" y="3247447"/>
                <a:ext cx="2769299" cy="1438202"/>
              </a:xfrm>
              <a:prstGeom prst="lightningBol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cxnSp>
        <p:nvCxnSpPr>
          <p:cNvPr id="125" name="直線コネクタ 124"/>
          <p:cNvCxnSpPr>
            <a:stCxn id="118" idx="3"/>
          </p:cNvCxnSpPr>
          <p:nvPr/>
        </p:nvCxnSpPr>
        <p:spPr>
          <a:xfrm>
            <a:off x="4895948" y="12126255"/>
            <a:ext cx="3501571" cy="27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1581198" y="10085089"/>
            <a:ext cx="4007621" cy="8301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ower analysis</a:t>
            </a:r>
          </a:p>
        </p:txBody>
      </p:sp>
      <p:grpSp>
        <p:nvGrpSpPr>
          <p:cNvPr id="40" name="グループ化 39"/>
          <p:cNvGrpSpPr/>
          <p:nvPr/>
        </p:nvGrpSpPr>
        <p:grpSpPr>
          <a:xfrm>
            <a:off x="15378562" y="6182928"/>
            <a:ext cx="17284372" cy="6343769"/>
            <a:chOff x="18249927" y="8393391"/>
            <a:chExt cx="10103160" cy="4200157"/>
          </a:xfrm>
        </p:grpSpPr>
        <p:cxnSp>
          <p:nvCxnSpPr>
            <p:cNvPr id="156" name="直線矢印コネクタ 155"/>
            <p:cNvCxnSpPr>
              <a:endCxn id="179" idx="0"/>
            </p:cNvCxnSpPr>
            <p:nvPr/>
          </p:nvCxnSpPr>
          <p:spPr>
            <a:xfrm>
              <a:off x="20133481" y="10632539"/>
              <a:ext cx="8998" cy="5352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コンテンツ プレースホルダー 4"/>
            <p:cNvSpPr txBox="1">
              <a:spLocks/>
            </p:cNvSpPr>
            <p:nvPr/>
          </p:nvSpPr>
          <p:spPr>
            <a:xfrm>
              <a:off x="18350986" y="8393391"/>
              <a:ext cx="8537758" cy="2165025"/>
            </a:xfrm>
            <a:prstGeom prst="corner">
              <a:avLst>
                <a:gd name="adj1" fmla="val 56280"/>
                <a:gd name="adj2" fmla="val 460455"/>
              </a:avLst>
            </a:prstGeom>
            <a:solidFill>
              <a:srgbClr val="00B050">
                <a:alpha val="18000"/>
              </a:srgbClr>
            </a:solidFill>
            <a:ln w="38100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0" indent="0" algn="ctr" defTabSz="3056748" rtl="0" eaLnBrk="1" latinLnBrk="0" hangingPunct="1">
                <a:lnSpc>
                  <a:spcPct val="90000"/>
                </a:lnSpc>
                <a:spcBef>
                  <a:spcPts val="3343"/>
                </a:spcBef>
                <a:buFont typeface="Arial" panose="020B0604020202020204" pitchFamily="34" charset="0"/>
                <a:buNone/>
                <a:defRPr kumimoji="1" sz="802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528374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668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056748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6017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585122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534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113496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534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7641869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534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170243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534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0698617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534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2226991" indent="0" algn="ctr" defTabSz="3056748" rtl="0" eaLnBrk="1" latinLnBrk="0" hangingPunct="1">
                <a:lnSpc>
                  <a:spcPct val="90000"/>
                </a:lnSpc>
                <a:spcBef>
                  <a:spcPts val="1671"/>
                </a:spcBef>
                <a:buFont typeface="Arial" panose="020B0604020202020204" pitchFamily="34" charset="0"/>
                <a:buNone/>
                <a:defRPr kumimoji="1" sz="5349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ja-JP" smtClean="0"/>
            </a:p>
            <a:p>
              <a:endParaRPr lang="en-US" altLang="ja-JP" smtClean="0"/>
            </a:p>
            <a:p>
              <a:endParaRPr lang="en-US" altLang="ja-JP" dirty="0" smtClean="0"/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2579487" y="11074347"/>
              <a:ext cx="4309903" cy="151920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テキスト ボックス 158"/>
            <p:cNvSpPr txBox="1"/>
            <p:nvPr/>
          </p:nvSpPr>
          <p:spPr>
            <a:xfrm>
              <a:off x="23731695" y="11874681"/>
              <a:ext cx="4621392" cy="56188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Faster responses</a:t>
              </a:r>
            </a:p>
          </p:txBody>
        </p:sp>
        <p:grpSp>
          <p:nvGrpSpPr>
            <p:cNvPr id="160" name="グループ化 159"/>
            <p:cNvGrpSpPr/>
            <p:nvPr/>
          </p:nvGrpSpPr>
          <p:grpSpPr>
            <a:xfrm>
              <a:off x="22940235" y="8862687"/>
              <a:ext cx="3854075" cy="1576132"/>
              <a:chOff x="130245" y="-334880"/>
              <a:chExt cx="3828541" cy="4822938"/>
            </a:xfrm>
          </p:grpSpPr>
          <p:sp>
            <p:nvSpPr>
              <p:cNvPr id="161" name="正方形/長方形 160"/>
              <p:cNvSpPr/>
              <p:nvPr/>
            </p:nvSpPr>
            <p:spPr>
              <a:xfrm>
                <a:off x="133123" y="1147525"/>
                <a:ext cx="3825663" cy="3340533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lang="en-US" altLang="ja-JP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テキスト ボックス 161"/>
              <p:cNvSpPr txBox="1"/>
              <p:nvPr/>
            </p:nvSpPr>
            <p:spPr>
              <a:xfrm>
                <a:off x="130245" y="-334880"/>
                <a:ext cx="3828541" cy="1476754"/>
              </a:xfrm>
              <a:prstGeom prst="round2SameRect">
                <a:avLst/>
              </a:prstGeom>
              <a:solidFill>
                <a:srgbClr val="A8053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000" bIns="0" rtlCol="0">
                <a:spAutoFit/>
              </a:bodyPr>
              <a:lstStyle/>
              <a:p>
                <a:pPr algn="ctr"/>
                <a:r>
                  <a:rPr kumimoji="1" lang="ja-JP" altLang="en-US" sz="4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③ </a:t>
                </a:r>
                <a:r>
                  <a:rPr lang="en-US" altLang="ja-JP" sz="4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Acceleration</a:t>
                </a:r>
                <a:endParaRPr kumimoji="1" lang="ja-JP" altLang="en-US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3" name="グループ化 162"/>
            <p:cNvGrpSpPr/>
            <p:nvPr/>
          </p:nvGrpSpPr>
          <p:grpSpPr>
            <a:xfrm>
              <a:off x="18500188" y="9527208"/>
              <a:ext cx="4276425" cy="913318"/>
              <a:chOff x="746339" y="-6020428"/>
              <a:chExt cx="3343996" cy="4620218"/>
            </a:xfrm>
          </p:grpSpPr>
          <p:sp>
            <p:nvSpPr>
              <p:cNvPr id="164" name="正方形/長方形 163"/>
              <p:cNvSpPr/>
              <p:nvPr/>
            </p:nvSpPr>
            <p:spPr>
              <a:xfrm>
                <a:off x="746339" y="-3845545"/>
                <a:ext cx="3343996" cy="2445335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750253" y="-6020428"/>
                <a:ext cx="3340081" cy="2457793"/>
              </a:xfrm>
              <a:prstGeom prst="round2SameRect">
                <a:avLst/>
              </a:prstGeom>
              <a:solidFill>
                <a:srgbClr val="A8053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000" bIns="0" rtlCol="0">
                <a:spAutoFit/>
              </a:bodyPr>
              <a:lstStyle/>
              <a:p>
                <a:r>
                  <a:rPr lang="ja-JP" altLang="en-US" sz="4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ja-JP" altLang="en-US" sz="4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kumimoji="1" lang="ja-JP" altLang="en-US" sz="4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② </a:t>
                </a:r>
                <a:r>
                  <a:rPr lang="en-US" altLang="ja-JP" sz="4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Arithmetic</a:t>
                </a:r>
                <a:r>
                  <a:rPr kumimoji="1" lang="en-US" altLang="ja-JP" sz="4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kumimoji="1" lang="ja-JP" altLang="en-US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7" name="テキスト ボックス 166"/>
            <p:cNvSpPr txBox="1"/>
            <p:nvPr/>
          </p:nvSpPr>
          <p:spPr>
            <a:xfrm>
              <a:off x="18718446" y="9919843"/>
              <a:ext cx="4072440" cy="59910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ja-JP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GNU Multi-Precision library</a:t>
              </a:r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22956175" y="9350504"/>
              <a:ext cx="4068874" cy="1137072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71500" indent="-571500">
                <a:lnSpc>
                  <a:spcPct val="120000"/>
                </a:lnSpc>
                <a:buFont typeface="Wingdings" panose="05000000000000000000" pitchFamily="2" charset="2"/>
                <a:buChar char="p"/>
              </a:pPr>
              <a:r>
                <a:rPr lang="en-US" altLang="ja-JP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Montgomery reduction</a:t>
              </a:r>
            </a:p>
            <a:p>
              <a:pPr marL="571500" indent="-571500">
                <a:lnSpc>
                  <a:spcPct val="120000"/>
                </a:lnSpc>
                <a:buFont typeface="Wingdings" panose="05000000000000000000" pitchFamily="2" charset="2"/>
                <a:buChar char="p"/>
              </a:pPr>
              <a:r>
                <a:rPr lang="en-US" altLang="ja-JP" sz="4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Parallelization</a:t>
              </a:r>
              <a:endParaRPr lang="en-US" altLang="ja-JP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9" name="直線矢印コネクタ 168"/>
            <p:cNvCxnSpPr/>
            <p:nvPr/>
          </p:nvCxnSpPr>
          <p:spPr>
            <a:xfrm flipV="1">
              <a:off x="22025760" y="11740070"/>
              <a:ext cx="553726" cy="4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0" name="図 16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4" t="13909" r="2382" b="15202"/>
            <a:stretch/>
          </p:blipFill>
          <p:spPr>
            <a:xfrm>
              <a:off x="22634278" y="11777854"/>
              <a:ext cx="1034143" cy="766160"/>
            </a:xfrm>
            <a:prstGeom prst="rect">
              <a:avLst/>
            </a:prstGeom>
          </p:spPr>
        </p:pic>
        <p:grpSp>
          <p:nvGrpSpPr>
            <p:cNvPr id="176" name="グループ化 175"/>
            <p:cNvGrpSpPr/>
            <p:nvPr/>
          </p:nvGrpSpPr>
          <p:grpSpPr>
            <a:xfrm>
              <a:off x="18484212" y="8537392"/>
              <a:ext cx="4250894" cy="894370"/>
              <a:chOff x="742234" y="-5955792"/>
              <a:chExt cx="3594149" cy="4033339"/>
            </a:xfrm>
          </p:grpSpPr>
          <p:sp>
            <p:nvSpPr>
              <p:cNvPr id="177" name="正方形/長方形 176"/>
              <p:cNvSpPr/>
              <p:nvPr/>
            </p:nvSpPr>
            <p:spPr>
              <a:xfrm>
                <a:off x="742318" y="-4025259"/>
                <a:ext cx="3594065" cy="210280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sz="4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4400" b="1" dirty="0" err="1" smtClean="0">
                    <a:latin typeface="Arial" panose="020B0604020202020204" pitchFamily="34" charset="0"/>
                    <a:ea typeface="Ebrima" panose="02000000000000000000" pitchFamily="2" charset="0"/>
                    <a:cs typeface="Arial" panose="020B0604020202020204" pitchFamily="34" charset="0"/>
                  </a:rPr>
                  <a:t>Fournaris</a:t>
                </a:r>
                <a:r>
                  <a:rPr lang="en-US" altLang="ja-JP" sz="4400" b="1" dirty="0" smtClean="0">
                    <a:latin typeface="Arial" panose="020B0604020202020204" pitchFamily="34" charset="0"/>
                    <a:ea typeface="Ebrima" panose="02000000000000000000" pitchFamily="2" charset="0"/>
                    <a:cs typeface="Arial" panose="020B0604020202020204" pitchFamily="34" charset="0"/>
                  </a:rPr>
                  <a:t>’ algorithm</a:t>
                </a:r>
                <a:endParaRPr lang="en-US" altLang="ja-JP" sz="4400" b="1" dirty="0"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/>
              <p:cNvSpPr txBox="1"/>
              <p:nvPr/>
            </p:nvSpPr>
            <p:spPr>
              <a:xfrm>
                <a:off x="742234" y="-5955792"/>
                <a:ext cx="3594065" cy="2267889"/>
              </a:xfrm>
              <a:prstGeom prst="round2SameRect">
                <a:avLst/>
              </a:prstGeom>
              <a:solidFill>
                <a:srgbClr val="A8053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tIns="18000" bIns="0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① </a:t>
                </a:r>
                <a:r>
                  <a:rPr kumimoji="1" lang="en-US" altLang="ja-JP" sz="40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Resistance</a:t>
                </a:r>
                <a:endParaRPr kumimoji="1" lang="ja-JP" altLang="en-US" sz="4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角丸四角形 178"/>
            <p:cNvSpPr/>
            <p:nvPr/>
          </p:nvSpPr>
          <p:spPr>
            <a:xfrm>
              <a:off x="18249927" y="11167812"/>
              <a:ext cx="3785104" cy="133168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ACAP</a:t>
              </a:r>
            </a:p>
            <a:p>
              <a:pPr algn="ctr"/>
              <a:r>
                <a:rPr lang="en-US" altLang="ja-JP" sz="44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(</a:t>
              </a:r>
              <a:r>
                <a:rPr lang="en-US" altLang="ja-JP" sz="4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Binary synthesizer</a:t>
              </a:r>
              <a:r>
                <a:rPr lang="en-US" altLang="ja-JP" sz="4400" dirty="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)</a:t>
              </a:r>
              <a:endParaRPr lang="ja-JP" altLang="en-US" sz="4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22580165" y="10736484"/>
              <a:ext cx="4308579" cy="9344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Arial" panose="020B0604020202020204" pitchFamily="34" charset="0"/>
                  <a:cs typeface="Arial" panose="020B0604020202020204" pitchFamily="34" charset="0"/>
                </a:rPr>
                <a:t>Hardware</a:t>
              </a:r>
            </a:p>
            <a:p>
              <a:pPr algn="ctr"/>
              <a:r>
                <a:rPr lang="en-US" altLang="ja-JP" sz="4400" dirty="0">
                  <a:latin typeface="Arial" panose="020B0604020202020204" pitchFamily="34" charset="0"/>
                  <a:cs typeface="Arial" panose="020B0604020202020204" pitchFamily="34" charset="0"/>
                </a:rPr>
                <a:t>(Verilog HDL)</a:t>
              </a:r>
              <a:endParaRPr lang="ja-JP" altLang="en-US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テキスト ボックス 46"/>
            <p:cNvSpPr txBox="1"/>
            <p:nvPr/>
          </p:nvSpPr>
          <p:spPr>
            <a:xfrm>
              <a:off x="22065980" y="10756382"/>
              <a:ext cx="890195" cy="54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2800" dirty="0" smtClean="0">
                  <a:solidFill>
                    <a:schemeClr val="bg1"/>
                  </a:solidFill>
                </a:rPr>
                <a:t>3.3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4" name="テキスト ボックス 193"/>
          <p:cNvSpPr txBox="1"/>
          <p:nvPr/>
        </p:nvSpPr>
        <p:spPr>
          <a:xfrm>
            <a:off x="26760744" y="6130136"/>
            <a:ext cx="4478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 program </a:t>
            </a:r>
            <a:endParaRPr kumimoji="1" lang="ja-JP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角丸四角形 172"/>
          <p:cNvSpPr/>
          <p:nvPr/>
        </p:nvSpPr>
        <p:spPr>
          <a:xfrm>
            <a:off x="15192453" y="12783524"/>
            <a:ext cx="15275446" cy="910325"/>
          </a:xfrm>
          <a:prstGeom prst="roundRect">
            <a:avLst/>
          </a:prstGeom>
          <a:solidFill>
            <a:srgbClr val="A8053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ja-JP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GNU </a:t>
            </a:r>
            <a:r>
              <a:rPr lang="en-US" altLang="ja-JP" sz="5400" dirty="0">
                <a:latin typeface="Arial" panose="020B0604020202020204" pitchFamily="34" charset="0"/>
                <a:cs typeface="Arial" panose="020B0604020202020204" pitchFamily="34" charset="0"/>
              </a:rPr>
              <a:t>Multi-Precision </a:t>
            </a:r>
            <a:r>
              <a:rPr lang="en-US" altLang="ja-JP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endParaRPr lang="en-US" altLang="ja-JP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9020089" y="35200334"/>
            <a:ext cx="93810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 </a:t>
            </a: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times are </a:t>
            </a:r>
            <a:r>
              <a:rPr lang="en-US" altLang="ja-JP" sz="4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by 89</a:t>
            </a:r>
            <a:r>
              <a:rPr lang="en-US" altLang="ja-JP" sz="4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Circuit scale is </a:t>
            </a:r>
            <a:r>
              <a:rPr lang="en-US" altLang="ja-JP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7.1 times</a:t>
            </a:r>
            <a:endParaRPr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15453488" y="18399484"/>
            <a:ext cx="12222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ja-JP" sz="4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Montgomery reduction</a:t>
            </a:r>
          </a:p>
          <a:p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   Eliminate division </a:t>
            </a:r>
            <a:r>
              <a:rPr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from modular multiplication </a:t>
            </a:r>
            <a:r>
              <a:rPr kumimoji="1" lang="ja-JP" altLang="en-US" sz="36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　</a:t>
            </a:r>
            <a:endParaRPr kumimoji="1" lang="en-US" altLang="ja-JP" sz="3600" dirty="0" smtClean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62203" y="16768955"/>
            <a:ext cx="152812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RSA decryption with side </a:t>
            </a:r>
            <a:r>
              <a:rPr lang="en-US" altLang="ja-JP" sz="4400" b="1" dirty="0">
                <a:latin typeface="Arial" panose="020B0604020202020204" pitchFamily="34" charset="0"/>
                <a:cs typeface="Arial" panose="020B0604020202020204" pitchFamily="34" charset="0"/>
              </a:rPr>
              <a:t>channel </a:t>
            </a:r>
            <a:r>
              <a:rPr lang="en-US" altLang="ja-JP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attack resistance</a:t>
            </a:r>
            <a:endParaRPr lang="ja-JP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コンテンツ プレースホルダー 4"/>
          <p:cNvSpPr txBox="1">
            <a:spLocks/>
          </p:cNvSpPr>
          <p:nvPr/>
        </p:nvSpPr>
        <p:spPr>
          <a:xfrm>
            <a:off x="17423511" y="29241195"/>
            <a:ext cx="10071909" cy="3009817"/>
          </a:xfrm>
          <a:prstGeom prst="corner">
            <a:avLst>
              <a:gd name="adj1" fmla="val 56280"/>
              <a:gd name="adj2" fmla="val 460455"/>
            </a:avLst>
          </a:prstGeom>
          <a:solidFill>
            <a:srgbClr val="00B050">
              <a:alpha val="18000"/>
            </a:srgb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3056748" rtl="0" eaLnBrk="1" latinLnBrk="0" hangingPunct="1">
              <a:lnSpc>
                <a:spcPct val="90000"/>
              </a:lnSpc>
              <a:spcBef>
                <a:spcPts val="3343"/>
              </a:spcBef>
              <a:buFont typeface="Arial" panose="020B0604020202020204" pitchFamily="34" charset="0"/>
              <a:buNone/>
              <a:defRPr kumimoji="1" sz="80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28374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668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56748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60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585122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13496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641869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70243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698617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26991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  <a:p>
            <a:endParaRPr lang="en-US" altLang="ja-JP" smtClean="0"/>
          </a:p>
          <a:p>
            <a:endParaRPr lang="en-US" altLang="ja-JP" dirty="0" smtClean="0"/>
          </a:p>
        </p:txBody>
      </p:sp>
      <p:sp>
        <p:nvSpPr>
          <p:cNvPr id="247" name="正方形/長方形 246"/>
          <p:cNvSpPr/>
          <p:nvPr/>
        </p:nvSpPr>
        <p:spPr>
          <a:xfrm>
            <a:off x="17616632" y="29682329"/>
            <a:ext cx="3572989" cy="6346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70C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FSCAME</a:t>
            </a:r>
            <a:endParaRPr kumimoji="1" lang="ja-JP" altLang="en-US" sz="4400" dirty="0">
              <a:solidFill>
                <a:srgbClr val="0070C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49" name="正方形/長方形 248"/>
          <p:cNvSpPr/>
          <p:nvPr/>
        </p:nvSpPr>
        <p:spPr>
          <a:xfrm>
            <a:off x="23645258" y="29682329"/>
            <a:ext cx="1546149" cy="6346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rgbClr val="0070C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CRT</a:t>
            </a:r>
            <a:endParaRPr kumimoji="1" lang="ja-JP" altLang="en-US" sz="4400" dirty="0">
              <a:solidFill>
                <a:srgbClr val="0070C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0" name="正方形/長方形 249"/>
          <p:cNvSpPr/>
          <p:nvPr/>
        </p:nvSpPr>
        <p:spPr>
          <a:xfrm>
            <a:off x="20889971" y="29682329"/>
            <a:ext cx="2761102" cy="6346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70C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FSCAME</a:t>
            </a:r>
            <a:endParaRPr kumimoji="1" lang="ja-JP" altLang="en-US" sz="4400" dirty="0">
              <a:solidFill>
                <a:srgbClr val="0070C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1" name="正方形/長方形 250"/>
          <p:cNvSpPr/>
          <p:nvPr/>
        </p:nvSpPr>
        <p:spPr>
          <a:xfrm>
            <a:off x="17616632" y="30833606"/>
            <a:ext cx="3572989" cy="6346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70C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FSCAME</a:t>
            </a:r>
            <a:endParaRPr kumimoji="1" lang="ja-JP" altLang="en-US" sz="4400" dirty="0">
              <a:solidFill>
                <a:srgbClr val="0070C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2" name="正方形/長方形 251"/>
          <p:cNvSpPr/>
          <p:nvPr/>
        </p:nvSpPr>
        <p:spPr>
          <a:xfrm>
            <a:off x="20889970" y="30833344"/>
            <a:ext cx="1546149" cy="63489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 smtClean="0">
                <a:solidFill>
                  <a:srgbClr val="0070C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CRT</a:t>
            </a:r>
            <a:endParaRPr kumimoji="1" lang="ja-JP" altLang="en-US" sz="4400" dirty="0">
              <a:solidFill>
                <a:srgbClr val="0070C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3" name="正方形/長方形 252"/>
          <p:cNvSpPr/>
          <p:nvPr/>
        </p:nvSpPr>
        <p:spPr>
          <a:xfrm>
            <a:off x="17616633" y="31467638"/>
            <a:ext cx="2761102" cy="67721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70C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FSCAME</a:t>
            </a:r>
            <a:endParaRPr kumimoji="1" lang="ja-JP" altLang="en-US" sz="4400" dirty="0">
              <a:solidFill>
                <a:srgbClr val="0070C0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4" name="下矢印 253"/>
          <p:cNvSpPr/>
          <p:nvPr/>
        </p:nvSpPr>
        <p:spPr>
          <a:xfrm>
            <a:off x="20461171" y="30389367"/>
            <a:ext cx="468054" cy="3837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コンテンツ プレースホルダー 4"/>
          <p:cNvSpPr txBox="1">
            <a:spLocks/>
          </p:cNvSpPr>
          <p:nvPr/>
        </p:nvSpPr>
        <p:spPr>
          <a:xfrm>
            <a:off x="327495" y="26833315"/>
            <a:ext cx="14369681" cy="15860288"/>
          </a:xfrm>
          <a:prstGeom prst="corner">
            <a:avLst>
              <a:gd name="adj1" fmla="val 56280"/>
              <a:gd name="adj2" fmla="val 460455"/>
            </a:avLst>
          </a:prstGeom>
          <a:solidFill>
            <a:schemeClr val="accent6">
              <a:lumMod val="60000"/>
              <a:lumOff val="40000"/>
              <a:alpha val="18000"/>
            </a:scheme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3056748" rtl="0" eaLnBrk="1" latinLnBrk="0" hangingPunct="1">
              <a:lnSpc>
                <a:spcPct val="90000"/>
              </a:lnSpc>
              <a:spcBef>
                <a:spcPts val="3343"/>
              </a:spcBef>
              <a:buFont typeface="Arial" panose="020B0604020202020204" pitchFamily="34" charset="0"/>
              <a:buNone/>
              <a:defRPr kumimoji="1" sz="80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28374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668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56748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60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585122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13496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641869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70243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698617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26991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  <a:p>
            <a:endParaRPr lang="en-US" altLang="ja-JP" smtClean="0"/>
          </a:p>
          <a:p>
            <a:endParaRPr lang="en-US" altLang="ja-JP" dirty="0" smtClean="0"/>
          </a:p>
        </p:txBody>
      </p:sp>
      <p:sp>
        <p:nvSpPr>
          <p:cNvPr id="265" name="コンテンツ プレースホルダー 4"/>
          <p:cNvSpPr txBox="1">
            <a:spLocks/>
          </p:cNvSpPr>
          <p:nvPr/>
        </p:nvSpPr>
        <p:spPr>
          <a:xfrm>
            <a:off x="313490" y="17473565"/>
            <a:ext cx="14456318" cy="8350249"/>
          </a:xfrm>
          <a:prstGeom prst="corner">
            <a:avLst>
              <a:gd name="adj1" fmla="val 56280"/>
              <a:gd name="adj2" fmla="val 460455"/>
            </a:avLst>
          </a:prstGeom>
          <a:solidFill>
            <a:schemeClr val="accent6">
              <a:lumMod val="60000"/>
              <a:lumOff val="40000"/>
              <a:alpha val="18000"/>
            </a:scheme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3056748" rtl="0" eaLnBrk="1" latinLnBrk="0" hangingPunct="1">
              <a:lnSpc>
                <a:spcPct val="90000"/>
              </a:lnSpc>
              <a:spcBef>
                <a:spcPts val="3343"/>
              </a:spcBef>
              <a:buFont typeface="Arial" panose="020B0604020202020204" pitchFamily="34" charset="0"/>
              <a:buNone/>
              <a:defRPr kumimoji="1" sz="802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528374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668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056748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601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585122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113496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641869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70243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698617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26991" indent="0" algn="ctr" defTabSz="3056748" rtl="0" eaLnBrk="1" latinLnBrk="0" hangingPunct="1">
              <a:lnSpc>
                <a:spcPct val="90000"/>
              </a:lnSpc>
              <a:spcBef>
                <a:spcPts val="1671"/>
              </a:spcBef>
              <a:buFont typeface="Arial" panose="020B0604020202020204" pitchFamily="34" charset="0"/>
              <a:buNone/>
              <a:defRPr kumimoji="1" sz="534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  <a:p>
            <a:endParaRPr lang="en-US" altLang="ja-JP" smtClean="0"/>
          </a:p>
          <a:p>
            <a:endParaRPr lang="en-US" altLang="ja-JP" dirty="0" smtClean="0"/>
          </a:p>
        </p:txBody>
      </p:sp>
      <p:sp>
        <p:nvSpPr>
          <p:cNvPr id="266" name="正方形/長方形 265"/>
          <p:cNvSpPr/>
          <p:nvPr/>
        </p:nvSpPr>
        <p:spPr>
          <a:xfrm>
            <a:off x="362203" y="26180129"/>
            <a:ext cx="30874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FSCAME</a:t>
            </a:r>
            <a:endParaRPr lang="ja-JP" alt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342449" y="26984171"/>
                <a:ext cx="15115149" cy="15750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40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ja-JP" sz="44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  <m:r>
                      <m:rPr>
                        <m:nor/>
                      </m:rPr>
                      <a:rPr lang="da-DK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da-DK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altLang="ja-JP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da-DK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altLang="ja-JP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da-DK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𝑡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), 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𝑀</m:t>
                    </m:r>
                  </m:oMath>
                </a14:m>
                <a:endParaRPr lang="en-US" altLang="ja-JP" sz="4400" i="1" dirty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pt-BR" altLang="ja-JP" sz="4400" dirty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e>
                      <m:sub/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𝑛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+2</m:t>
                        </m:r>
                      </m:sup>
                    </m:sSub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;</a:t>
                </a:r>
                <a:r>
                  <a:rPr lang="ja-JP" altLang="en-US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r>
                  <a:rPr lang="pt-BR" altLang="ja-JP" sz="4400" i="1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T </a:t>
                </a:r>
                <a:r>
                  <a:rPr lang="pt-BR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b/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altLang="ja-JP" sz="4400" i="1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pt-BR" altLang="ja-JP" sz="4400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mod</a:t>
                </a:r>
                <a:r>
                  <a:rPr lang="pt-BR" altLang="ja-JP" sz="4400" i="1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</a:t>
                </a:r>
                <a:r>
                  <a:rPr lang="pt-BR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a-DK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a-DK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da-DK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altLang="ja-JP" sz="4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da-DK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da-DK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da-DK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da-DK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ja-JP" altLang="en-US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altLang="ja-JP" sz="4400" dirty="0">
                    <a:solidFill>
                      <a:srgbClr val="0070C0"/>
                    </a:solidFill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en-US" altLang="ja-JP" sz="4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pt-BR" altLang="ja-JP" sz="4400" dirty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en-US" altLang="ja-JP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𝑇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en-US" altLang="ja-JP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𝑇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ja-JP" sz="4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 to t -1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</a:p>
              <a:p>
                <a:r>
                  <a:rPr lang="ja-JP" alt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ja-JP" altLang="en-US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   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  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altLang="ja-JP" sz="4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altLang="ja-JP" sz="440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3</m:t>
                        </m:r>
                      </m:sub>
                    </m:sSub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US" altLang="ja-JP" sz="4400" dirty="0">
                    <a:solidFill>
                      <a:srgbClr val="0070C0"/>
                    </a:solidFill>
                  </a:rPr>
                  <a:t>  }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メイリオ" panose="020B0604030504040204" pitchFamily="50" charset="-128"/>
                  </a:rPr>
                  <a:t>else </a:t>
                </a:r>
                <a:r>
                  <a:rPr lang="en-US" altLang="ja-JP" sz="4400" dirty="0">
                    <a:solidFill>
                      <a:srgbClr val="0070C0"/>
                    </a:solidFill>
                  </a:rPr>
                  <a:t>{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   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   </m:t>
                        </m:r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3</m:t>
                        </m:r>
                      </m:sub>
                    </m:sSub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}</a:t>
                </a:r>
                <a:endParaRPr lang="en-US" altLang="ja-JP" sz="4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3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ja-JP" sz="4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pt-BR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pt-BR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pt-BR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pt-BR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ja-JP" sz="4400" i="1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modified and</a:t>
                </a:r>
                <a:endParaRPr lang="en-US" altLang="ja-JP" sz="44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sz="44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 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M 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𝑅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altLang="ja-JP" sz="4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</a:t>
                </a:r>
              </a:p>
              <a:p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 </a:t>
                </a:r>
                <a:endParaRPr lang="en-US" altLang="ja-JP" sz="4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 {return error</a:t>
                </a:r>
                <a:r>
                  <a:rPr lang="en-US" altLang="ja-JP" sz="4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;}</a:t>
                </a:r>
                <a:endParaRPr lang="en-US" altLang="ja-JP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9" y="26984171"/>
                <a:ext cx="15115149" cy="15750979"/>
              </a:xfrm>
              <a:prstGeom prst="rect">
                <a:avLst/>
              </a:prstGeom>
              <a:blipFill>
                <a:blip r:embed="rId10"/>
                <a:stretch>
                  <a:fillRect l="-1613" t="-813" b="-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四角形吹き出し 194"/>
          <p:cNvSpPr/>
          <p:nvPr/>
        </p:nvSpPr>
        <p:spPr>
          <a:xfrm>
            <a:off x="8902630" y="29091058"/>
            <a:ext cx="2524068" cy="552661"/>
          </a:xfrm>
          <a:prstGeom prst="wedgeRectCallout">
            <a:avLst>
              <a:gd name="adj1" fmla="val -34113"/>
              <a:gd name="adj2" fmla="val 6648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Masking</a:t>
            </a:r>
            <a:endParaRPr kumimoji="1" lang="en-US" altLang="ja-JP" sz="4000" dirty="0" smtClean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8" name="四角形吹き出し 197"/>
          <p:cNvSpPr/>
          <p:nvPr/>
        </p:nvSpPr>
        <p:spPr>
          <a:xfrm>
            <a:off x="11504401" y="33865457"/>
            <a:ext cx="1819713" cy="612990"/>
          </a:xfrm>
          <a:prstGeom prst="wedgeRectCallout">
            <a:avLst>
              <a:gd name="adj1" fmla="val -34113"/>
              <a:gd name="adj2" fmla="val 6648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hiding</a:t>
            </a:r>
            <a:endParaRPr kumimoji="1" lang="en-US" altLang="ja-JP" sz="4000" dirty="0" smtClean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00" name="四角形吹き出し 199"/>
          <p:cNvSpPr/>
          <p:nvPr/>
        </p:nvSpPr>
        <p:spPr>
          <a:xfrm>
            <a:off x="9755843" y="39939686"/>
            <a:ext cx="4712009" cy="553743"/>
          </a:xfrm>
          <a:prstGeom prst="wedgeRectCallout">
            <a:avLst>
              <a:gd name="adj1" fmla="val -41756"/>
              <a:gd name="adj2" fmla="val 72468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detect fault injection</a:t>
            </a:r>
            <a:endParaRPr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正方形/長方形 73"/>
              <p:cNvSpPr/>
              <p:nvPr/>
            </p:nvSpPr>
            <p:spPr>
              <a:xfrm>
                <a:off x="394587" y="17528179"/>
                <a:ext cx="15281275" cy="81263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40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ja-JP" sz="44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4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</a:t>
                </a:r>
                <a:r>
                  <a:rPr lang="en-US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mod (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 </a:t>
                </a:r>
                <a:r>
                  <a:rPr lang="en-US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-1)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𝑖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e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mod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p</a:t>
                </a:r>
              </a:p>
              <a:p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𝑐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sup>
                    </m:sSup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4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mod</m:t>
                    </m:r>
                    <m:r>
                      <a:rPr lang="en-US" altLang="ja-JP" sz="4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 </m:t>
                    </m:r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𝑝</m:t>
                    </m:r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</m:oMath>
                </a14:m>
                <a:endParaRPr lang="en-US" altLang="ja-JP" sz="4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ja-JP" sz="4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(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pt-BR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= 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FSCAME</a:t>
                </a:r>
                <a:r>
                  <a:rPr lang="ja-JP" altLang="en-US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ja-JP" sz="4400" i="1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pt-BR" altLang="ja-JP" sz="4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pt-BR" altLang="ja-JP" sz="4400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; </a:t>
                </a:r>
                <a:endParaRPr lang="pt-BR" altLang="ja-JP" sz="4400" dirty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(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pt-BR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pt-BR" altLang="ja-JP" sz="4400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= </a:t>
                </a:r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FSCAME (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𝑏</m:t>
                        </m:r>
                      </m:e>
                      <m:sup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−1</m:t>
                        </m:r>
                      </m:sup>
                    </m:sSup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𝑑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q </a:t>
                </a:r>
                <a:r>
                  <a:rPr lang="pt-BR" altLang="ja-JP" sz="44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pt-BR" altLang="ja-JP" sz="4400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;</a:t>
                </a:r>
                <a:endParaRPr lang="en-US" altLang="ja-JP" sz="4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+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∙((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)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𝑖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+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∙((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)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𝑖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+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∙((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)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𝑖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+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∙((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𝑝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sSubSup>
                      <m:sSubSup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Sup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𝑠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sub>
                      <m: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p>
                    </m:sSubSup>
                    <m:r>
                      <a:rPr lang="en-US" altLang="ja-JP" sz="4400" i="1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)</m:t>
                    </m:r>
                    <m:r>
                      <a:rPr lang="en-US" altLang="ja-JP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𝑖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</a:t>
                </a:r>
                <a:r>
                  <a:rPr lang="en-US" altLang="ja-JP" sz="4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altLang="ja-JP" sz="4400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1 </m:t>
                        </m:r>
                      </m:sub>
                    </m:sSub>
                  </m:oMath>
                </a14:m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𝑝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  <m:r>
                      <a:rPr lang="en-US" altLang="ja-JP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 </m:t>
                    </m:r>
                  </m:oMath>
                </a14:m>
                <a:r>
                  <a:rPr lang="pt-BR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BR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 </a:t>
                </a:r>
                <a:r>
                  <a:rPr lang="en-US" altLang="ja-JP" sz="4400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p, q </a:t>
                </a:r>
                <a:r>
                  <a:rPr lang="en-US" altLang="ja-JP" sz="4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modified)</a:t>
                </a:r>
              </a:p>
              <a:p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{return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4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𝑆</m:t>
                        </m:r>
                      </m:e>
                      <m:sub>
                        <m:r>
                          <a:rPr lang="en-US" altLang="ja-JP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4 </m:t>
                        </m:r>
                      </m:sub>
                    </m:sSub>
                  </m:oMath>
                </a14:m>
                <a:r>
                  <a:rPr lang="pt-BR" altLang="ja-JP" sz="4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</a:t>
                </a:r>
                <a:r>
                  <a:rPr lang="pt-BR" altLang="ja-JP" sz="4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𝑝</m:t>
                    </m:r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4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𝑞</m:t>
                    </m:r>
                  </m:oMath>
                </a14:m>
                <a:r>
                  <a:rPr lang="en-US" altLang="ja-JP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);} else {return error;}</a:t>
                </a:r>
              </a:p>
            </p:txBody>
          </p:sp>
        </mc:Choice>
        <mc:Fallback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87" y="17528179"/>
                <a:ext cx="15281275" cy="8126327"/>
              </a:xfrm>
              <a:prstGeom prst="rect">
                <a:avLst/>
              </a:prstGeom>
              <a:blipFill>
                <a:blip r:embed="rId11"/>
                <a:stretch>
                  <a:fillRect l="-1636" t="-1500" b="-26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四角形吹き出し 200"/>
          <p:cNvSpPr/>
          <p:nvPr/>
        </p:nvSpPr>
        <p:spPr>
          <a:xfrm>
            <a:off x="9478371" y="23420719"/>
            <a:ext cx="4705409" cy="584362"/>
          </a:xfrm>
          <a:prstGeom prst="wedgeRectCallout">
            <a:avLst>
              <a:gd name="adj1" fmla="val -34113"/>
              <a:gd name="adj2" fmla="val 6648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4000" dirty="0">
                <a:latin typeface="Arial" panose="020B0604020202020204" pitchFamily="34" charset="0"/>
                <a:cs typeface="Arial" panose="020B0604020202020204" pitchFamily="34" charset="0"/>
              </a:rPr>
              <a:t>detect fault injection</a:t>
            </a:r>
            <a:endParaRPr lang="ja-JP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9333165" y="22365717"/>
            <a:ext cx="13219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CRT</a:t>
            </a:r>
            <a:endParaRPr lang="en-US" altLang="ja-JP" sz="4400" i="1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7" name="右中かっこ 266"/>
          <p:cNvSpPr/>
          <p:nvPr/>
        </p:nvSpPr>
        <p:spPr>
          <a:xfrm>
            <a:off x="8881100" y="21238574"/>
            <a:ext cx="260571" cy="29648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四角形吹き出し 268"/>
              <p:cNvSpPr/>
              <p:nvPr/>
            </p:nvSpPr>
            <p:spPr>
              <a:xfrm>
                <a:off x="11504401" y="19407610"/>
                <a:ext cx="3169055" cy="791736"/>
              </a:xfrm>
              <a:prstGeom prst="wedgeRectCallout">
                <a:avLst>
                  <a:gd name="adj1" fmla="val -56926"/>
                  <a:gd name="adj2" fmla="val 24923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 </m:t>
                          </m:r>
                          <m:r>
                            <a:rPr lang="en-US" altLang="ja-JP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𝑐</m:t>
                          </m:r>
                        </m:e>
                        <m:sup>
                          <m:sSub>
                            <m:sSubPr>
                              <m:ctrlPr>
                                <a:rPr lang="pt-BR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  <m:r>
                        <a:rPr lang="en-US" altLang="ja-JP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4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𝑝</m:t>
                      </m:r>
                    </m:oMath>
                  </m:oMathPara>
                </a14:m>
                <a:endParaRPr lang="pt-BR" altLang="ja-JP" sz="4000" dirty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69" name="四角形吹き出し 2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401" y="19407610"/>
                <a:ext cx="3169055" cy="791736"/>
              </a:xfrm>
              <a:prstGeom prst="wedgeRectCallout">
                <a:avLst>
                  <a:gd name="adj1" fmla="val -56926"/>
                  <a:gd name="adj2" fmla="val 24923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四角形吹き出し 269"/>
              <p:cNvSpPr/>
              <p:nvPr/>
            </p:nvSpPr>
            <p:spPr>
              <a:xfrm>
                <a:off x="11496357" y="20475964"/>
                <a:ext cx="3169055" cy="791736"/>
              </a:xfrm>
              <a:prstGeom prst="wedgeRectCallout">
                <a:avLst>
                  <a:gd name="adj1" fmla="val -59964"/>
                  <a:gd name="adj2" fmla="val -17627"/>
                </a:avLst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 </m:t>
                          </m:r>
                          <m:r>
                            <a:rPr lang="en-US" altLang="ja-JP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𝑐</m:t>
                          </m:r>
                        </m:e>
                        <m:sup>
                          <m:sSub>
                            <m:sSubPr>
                              <m:ctrlPr>
                                <a:rPr lang="pt-BR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  <m:r>
                        <a:rPr lang="en-US" altLang="ja-JP" sz="4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4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q</m:t>
                      </m:r>
                    </m:oMath>
                  </m:oMathPara>
                </a14:m>
                <a:endParaRPr lang="pt-BR" altLang="ja-JP" sz="4000" dirty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70" name="四角形吹き出し 2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357" y="20475964"/>
                <a:ext cx="3169055" cy="791736"/>
              </a:xfrm>
              <a:prstGeom prst="wedgeRectCallout">
                <a:avLst>
                  <a:gd name="adj1" fmla="val -59964"/>
                  <a:gd name="adj2" fmla="val -17627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正方形/長方形 521"/>
              <p:cNvSpPr/>
              <p:nvPr/>
            </p:nvSpPr>
            <p:spPr>
              <a:xfrm>
                <a:off x="15285730" y="14297184"/>
                <a:ext cx="3600499" cy="1987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𝑐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𝑎𝑏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440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</m:oMath>
                  </m:oMathPara>
                </a14:m>
                <a:endParaRPr lang="en-US" altLang="ja-JP" sz="4400" dirty="0"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22" name="正方形/長方形 5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730" y="14297184"/>
                <a:ext cx="3600499" cy="19871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正方形/長方形 290"/>
              <p:cNvSpPr/>
              <p:nvPr/>
            </p:nvSpPr>
            <p:spPr>
              <a:xfrm>
                <a:off x="19548356" y="14321254"/>
                <a:ext cx="4902576" cy="19871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mpz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_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𝑎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𝑏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𝑐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𝑡𝑚𝑝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</m:oMath>
                  </m:oMathPara>
                </a14:m>
                <a:endParaRPr lang="en-US" altLang="ja-JP" sz="4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mpz</m:t>
                      </m:r>
                      <m:r>
                        <a:rPr lang="en-US" altLang="ja-JP" sz="4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mul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𝑡𝑚𝑝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𝑎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𝑏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4400" dirty="0" smtClean="0"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i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mpz</m:t>
                      </m:r>
                      <m:r>
                        <a:rPr lang="en-US" altLang="ja-JP" sz="4400" i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𝑐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𝑡𝑚𝑝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,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4400" dirty="0"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291" name="正方形/長方形 2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356" y="14321254"/>
                <a:ext cx="4902576" cy="1987124"/>
              </a:xfrm>
              <a:prstGeom prst="rect">
                <a:avLst/>
              </a:prstGeom>
              <a:blipFill>
                <a:blip r:embed="rId15"/>
                <a:stretch>
                  <a:fillRect r="-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" name="右矢印 522"/>
          <p:cNvSpPr/>
          <p:nvPr/>
        </p:nvSpPr>
        <p:spPr>
          <a:xfrm>
            <a:off x="18922830" y="14849768"/>
            <a:ext cx="567958" cy="8152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4" name="正方形/長方形 523"/>
          <p:cNvSpPr/>
          <p:nvPr/>
        </p:nvSpPr>
        <p:spPr>
          <a:xfrm>
            <a:off x="24105790" y="40057547"/>
            <a:ext cx="69738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</a:t>
            </a:r>
            <a:r>
              <a:rPr lang="ja-JP" alt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lang="en-US" altLang="ja-JP" sz="44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 faster</a:t>
            </a:r>
          </a:p>
          <a:p>
            <a:r>
              <a:rPr lang="en-US" altLang="ja-JP" sz="4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(with ×7.1 LUTs)</a:t>
            </a:r>
            <a:endParaRPr lang="ja-JP" altLang="en-US" sz="4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4" name="正方形/長方形 533"/>
          <p:cNvSpPr/>
          <p:nvPr/>
        </p:nvSpPr>
        <p:spPr>
          <a:xfrm>
            <a:off x="17673924" y="38562365"/>
            <a:ext cx="12400043" cy="693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5" name="四角形吹き出し 534"/>
          <p:cNvSpPr/>
          <p:nvPr/>
        </p:nvSpPr>
        <p:spPr>
          <a:xfrm>
            <a:off x="23881246" y="39948542"/>
            <a:ext cx="5716416" cy="1664560"/>
          </a:xfrm>
          <a:prstGeom prst="wedgeRectCallout">
            <a:avLst>
              <a:gd name="adj1" fmla="val -40178"/>
              <a:gd name="adj2" fmla="val -9301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7" name="正方形/長方形 536"/>
              <p:cNvSpPr/>
              <p:nvPr/>
            </p:nvSpPr>
            <p:spPr>
              <a:xfrm>
                <a:off x="24781698" y="14116404"/>
                <a:ext cx="2388795" cy="2513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4400" dirty="0" smtClean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40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mp</m:t>
                    </m:r>
                    <m:r>
                      <a:rPr lang="en-US" altLang="ja-JP" sz="4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_</m:t>
                    </m:r>
                    <m:r>
                      <m:rPr>
                        <m:sty m:val="p"/>
                      </m:rPr>
                      <a:rPr lang="en-US" altLang="ja-JP" sz="4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size</m:t>
                    </m:r>
                  </m:oMath>
                </a14:m>
                <a:endParaRPr lang="en-US" altLang="ja-JP" sz="4400" dirty="0" smtClean="0"/>
              </a:p>
              <a:p>
                <a:r>
                  <a:rPr lang="en-US" altLang="ja-JP" sz="4400" dirty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mp</m:t>
                    </m:r>
                    <m:r>
                      <a:rPr lang="en-US" altLang="ja-JP" sz="4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_</m:t>
                    </m:r>
                    <m:r>
                      <m:rPr>
                        <m:sty m:val="p"/>
                      </m:rPr>
                      <a:rPr lang="en-US" altLang="ja-JP" sz="4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d</m:t>
                    </m:r>
                  </m:oMath>
                </a14:m>
                <a:endParaRPr lang="ja-JP" altLang="en-US" sz="4400" dirty="0"/>
              </a:p>
              <a:p>
                <a:endParaRPr lang="ja-JP" altLang="en-US" dirty="0"/>
              </a:p>
            </p:txBody>
          </p:sp>
        </mc:Choice>
        <mc:Fallback>
          <p:sp>
            <p:nvSpPr>
              <p:cNvPr id="537" name="正方形/長方形 5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1698" y="14116404"/>
                <a:ext cx="2388795" cy="2513445"/>
              </a:xfrm>
              <a:prstGeom prst="rect">
                <a:avLst/>
              </a:prstGeom>
              <a:blipFill>
                <a:blip r:embed="rId16"/>
                <a:stretch>
                  <a:fillRect l="-10204" t="-50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" name="正方形/長方形 539"/>
          <p:cNvSpPr/>
          <p:nvPr/>
        </p:nvSpPr>
        <p:spPr>
          <a:xfrm>
            <a:off x="27148512" y="14261872"/>
            <a:ext cx="983431" cy="5277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1" name="正方形/長方形 540"/>
          <p:cNvSpPr/>
          <p:nvPr/>
        </p:nvSpPr>
        <p:spPr>
          <a:xfrm>
            <a:off x="27714349" y="14139012"/>
            <a:ext cx="4700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endParaRPr lang="ja-JP" altLang="en-US" sz="4400" dirty="0"/>
          </a:p>
        </p:txBody>
      </p:sp>
      <p:sp>
        <p:nvSpPr>
          <p:cNvPr id="311" name="正方形/長方形 310"/>
          <p:cNvSpPr/>
          <p:nvPr/>
        </p:nvSpPr>
        <p:spPr>
          <a:xfrm>
            <a:off x="28131943" y="14142710"/>
            <a:ext cx="18692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#words</a:t>
            </a:r>
            <a:endParaRPr lang="ja-JP" altLang="en-US" sz="4400" dirty="0"/>
          </a:p>
        </p:txBody>
      </p:sp>
      <p:sp>
        <p:nvSpPr>
          <p:cNvPr id="312" name="正方形/長方形 311"/>
          <p:cNvSpPr/>
          <p:nvPr/>
        </p:nvSpPr>
        <p:spPr>
          <a:xfrm>
            <a:off x="27127283" y="14994186"/>
            <a:ext cx="983431" cy="5277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2" name="フローチャート: 結合子 541"/>
          <p:cNvSpPr/>
          <p:nvPr/>
        </p:nvSpPr>
        <p:spPr>
          <a:xfrm>
            <a:off x="27219379" y="15080657"/>
            <a:ext cx="280816" cy="2618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7" name="グループ化 546"/>
          <p:cNvGrpSpPr/>
          <p:nvPr/>
        </p:nvGrpSpPr>
        <p:grpSpPr>
          <a:xfrm>
            <a:off x="24892727" y="16068549"/>
            <a:ext cx="3945671" cy="540887"/>
            <a:chOff x="25895872" y="15732283"/>
            <a:chExt cx="3945671" cy="540887"/>
          </a:xfrm>
        </p:grpSpPr>
        <p:sp>
          <p:nvSpPr>
            <p:cNvPr id="313" name="正方形/長方形 312"/>
            <p:cNvSpPr/>
            <p:nvPr/>
          </p:nvSpPr>
          <p:spPr>
            <a:xfrm>
              <a:off x="28858112" y="15739370"/>
              <a:ext cx="983431" cy="5277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27874681" y="15732283"/>
              <a:ext cx="983431" cy="5277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26870157" y="15732283"/>
              <a:ext cx="983431" cy="5277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25895872" y="15745461"/>
              <a:ext cx="983431" cy="5277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フローチャート: 結合子 317"/>
            <p:cNvSpPr/>
            <p:nvPr/>
          </p:nvSpPr>
          <p:spPr>
            <a:xfrm>
              <a:off x="25961791" y="15880381"/>
              <a:ext cx="280816" cy="26186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4" name="直線コネクタ 543"/>
          <p:cNvCxnSpPr>
            <a:stCxn id="318" idx="7"/>
            <a:endCxn id="542" idx="3"/>
          </p:cNvCxnSpPr>
          <p:nvPr/>
        </p:nvCxnSpPr>
        <p:spPr>
          <a:xfrm flipV="1">
            <a:off x="25198337" y="15304168"/>
            <a:ext cx="2062167" cy="950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正方形/長方形 323"/>
          <p:cNvSpPr/>
          <p:nvPr/>
        </p:nvSpPr>
        <p:spPr>
          <a:xfrm>
            <a:off x="26471570" y="15400514"/>
            <a:ext cx="37758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400" dirty="0">
                <a:ea typeface="メイリオ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lang="en-US" altLang="ja-JP" sz="4400" dirty="0" smtClean="0">
                <a:ea typeface="メイリオ" panose="020B0604030504040204" pitchFamily="50" charset="-128"/>
                <a:cs typeface="メイリオ" panose="020B0604030504040204" pitchFamily="50" charset="-128"/>
              </a:rPr>
              <a:t>tatic allocation</a:t>
            </a:r>
            <a:endParaRPr lang="ja-JP" altLang="en-US" sz="4400" dirty="0"/>
          </a:p>
        </p:txBody>
      </p:sp>
      <p:sp>
        <p:nvSpPr>
          <p:cNvPr id="551" name="四角形吹き出し 550"/>
          <p:cNvSpPr/>
          <p:nvPr/>
        </p:nvSpPr>
        <p:spPr>
          <a:xfrm>
            <a:off x="24713244" y="14249809"/>
            <a:ext cx="5486318" cy="2587762"/>
          </a:xfrm>
          <a:prstGeom prst="wedgeRectCallout">
            <a:avLst>
              <a:gd name="adj1" fmla="val -52851"/>
              <a:gd name="adj2" fmla="val -351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5404778" y="28213430"/>
            <a:ext cx="152812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ja-JP" sz="44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44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Parallelization</a:t>
            </a:r>
            <a:endParaRPr lang="ja-JP" altLang="en-US" sz="44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557" name="グループ化 556"/>
          <p:cNvGrpSpPr/>
          <p:nvPr/>
        </p:nvGrpSpPr>
        <p:grpSpPr>
          <a:xfrm>
            <a:off x="15408237" y="19990065"/>
            <a:ext cx="14987146" cy="6979266"/>
            <a:chOff x="15359527" y="19604739"/>
            <a:chExt cx="14987146" cy="6979266"/>
          </a:xfrm>
        </p:grpSpPr>
        <p:grpSp>
          <p:nvGrpSpPr>
            <p:cNvPr id="73" name="グループ化 72"/>
            <p:cNvGrpSpPr/>
            <p:nvPr/>
          </p:nvGrpSpPr>
          <p:grpSpPr>
            <a:xfrm>
              <a:off x="15359527" y="19604739"/>
              <a:ext cx="14925154" cy="2615801"/>
              <a:chOff x="21957981" y="23427549"/>
              <a:chExt cx="14229700" cy="35645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8" name="正方形/長方形 257"/>
                  <p:cNvSpPr/>
                  <p:nvPr/>
                </p:nvSpPr>
                <p:spPr>
                  <a:xfrm>
                    <a:off x="21957981" y="23427549"/>
                    <a:ext cx="5034885" cy="347382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𝑎</m:t>
                          </m:r>
                        </m:oMath>
                      </m:oMathPara>
                    </a14:m>
                    <a:endParaRPr lang="en-US" altLang="ja-JP" sz="4400" b="0" dirty="0" smtClean="0"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𝑏</m:t>
                          </m:r>
                        </m:oMath>
                      </m:oMathPara>
                    </a14:m>
                    <a:endParaRPr lang="en-US" altLang="ja-JP" sz="4400" dirty="0"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𝑐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𝑎𝑏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4400" b="0" i="0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mod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 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𝑁</m:t>
                          </m:r>
                        </m:oMath>
                      </m:oMathPara>
                    </a14:m>
                    <a:endParaRPr lang="en-US" altLang="ja-JP" sz="4400" dirty="0"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endParaRPr lang="en-US" altLang="ja-JP" sz="2400" dirty="0" smtClean="0"/>
                  </a:p>
                </p:txBody>
              </p:sp>
            </mc:Choice>
            <mc:Fallback>
              <p:sp>
                <p:nvSpPr>
                  <p:cNvPr id="258" name="正方形/長方形 2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7981" y="23427549"/>
                    <a:ext cx="5034885" cy="34738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正方形/長方形 258"/>
                  <p:cNvSpPr/>
                  <p:nvPr/>
                </p:nvSpPr>
                <p:spPr>
                  <a:xfrm>
                    <a:off x="31091994" y="23427549"/>
                    <a:ext cx="5095687" cy="3486935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𝐴</m:t>
                          </m:r>
                        </m:oMath>
                      </m:oMathPara>
                    </a14:m>
                    <a:endParaRPr lang="en-US" altLang="ja-JP" sz="4400" b="0" dirty="0" smtClean="0"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𝐵</m:t>
                          </m:r>
                        </m:oMath>
                      </m:oMathPara>
                    </a14:m>
                    <a:endParaRPr lang="en-US" altLang="ja-JP" sz="4400" dirty="0"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𝐴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⊗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𝐵</m:t>
                          </m:r>
                        </m:oMath>
                      </m:oMathPara>
                    </a14:m>
                    <a:endParaRPr lang="en-US" altLang="ja-JP" sz="4400" dirty="0" smtClean="0"/>
                  </a:p>
                </p:txBody>
              </p:sp>
            </mc:Choice>
            <mc:Fallback>
              <p:sp>
                <p:nvSpPr>
                  <p:cNvPr id="259" name="正方形/長方形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1994" y="23427549"/>
                    <a:ext cx="5095687" cy="348693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右矢印 259"/>
                  <p:cNvSpPr/>
                  <p:nvPr/>
                </p:nvSpPr>
                <p:spPr>
                  <a:xfrm>
                    <a:off x="27034105" y="23427549"/>
                    <a:ext cx="4016649" cy="2015462"/>
                  </a:xfrm>
                  <a:prstGeom prst="rightArrow">
                    <a:avLst>
                      <a:gd name="adj1" fmla="val 50000"/>
                      <a:gd name="adj2" fmla="val 33534"/>
                    </a:avLst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𝑀</m:t>
                        </m:r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(</m:t>
                        </m:r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𝑎</m:t>
                        </m:r>
                        <m:r>
                          <a:rPr lang="en-US" altLang="ja-JP" sz="4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)</m:t>
                        </m:r>
                      </m:oMath>
                    </a14:m>
                    <a:r>
                      <a:rPr kumimoji="1" lang="en-US" altLang="ja-JP" sz="4400" dirty="0" smtClean="0"/>
                      <a:t>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altLang="ja-JP" sz="44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𝑏</m:t>
                                </m:r>
                              </m:e>
                            </m:d>
                          </m:e>
                          <m:sup/>
                        </m:sSup>
                      </m:oMath>
                    </a14:m>
                    <a:endParaRPr kumimoji="1" lang="ja-JP" altLang="en-US" sz="4400" dirty="0"/>
                  </a:p>
                </p:txBody>
              </p:sp>
            </mc:Choice>
            <mc:Fallback>
              <p:sp>
                <p:nvSpPr>
                  <p:cNvPr id="260" name="右矢印 2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34105" y="23427549"/>
                    <a:ext cx="4016649" cy="2015462"/>
                  </a:xfrm>
                  <a:prstGeom prst="rightArrow">
                    <a:avLst>
                      <a:gd name="adj1" fmla="val 50000"/>
                      <a:gd name="adj2" fmla="val 33534"/>
                    </a:avLst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右矢印 260"/>
                  <p:cNvSpPr/>
                  <p:nvPr/>
                </p:nvSpPr>
                <p:spPr>
                  <a:xfrm flipH="1">
                    <a:off x="27001377" y="25322177"/>
                    <a:ext cx="4049377" cy="1669885"/>
                  </a:xfrm>
                  <a:prstGeom prst="rightArrow">
                    <a:avLst>
                      <a:gd name="adj1" fmla="val 50000"/>
                      <a:gd name="adj2" fmla="val 3353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p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ja-JP" sz="4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−1</m:t>
                            </m:r>
                          </m:sup>
                        </m:sSup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 (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𝐴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⊗</m:t>
                        </m:r>
                        <m:r>
                          <a:rPr lang="en-US" altLang="ja-JP" sz="4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𝐵</m:t>
                        </m:r>
                      </m:oMath>
                    </a14:m>
                    <a:r>
                      <a:rPr lang="en-US" altLang="ja-JP" sz="4400" dirty="0" smtClean="0"/>
                      <a:t>)</a:t>
                    </a:r>
                    <a:endParaRPr lang="en-US" altLang="ja-JP" sz="4400" dirty="0"/>
                  </a:p>
                </p:txBody>
              </p:sp>
            </mc:Choice>
            <mc:Fallback>
              <p:sp>
                <p:nvSpPr>
                  <p:cNvPr id="261" name="右矢印 2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001377" y="25322177"/>
                    <a:ext cx="4049377" cy="1669885"/>
                  </a:xfrm>
                  <a:prstGeom prst="rightArrow">
                    <a:avLst>
                      <a:gd name="adj1" fmla="val 50000"/>
                      <a:gd name="adj2" fmla="val 33534"/>
                    </a:avLst>
                  </a:prstGeom>
                  <a:blipFill>
                    <a:blip r:embed="rId20"/>
                    <a:stretch>
                      <a:fillRect b="-3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正方形/長方形 261"/>
                <p:cNvSpPr/>
                <p:nvPr/>
              </p:nvSpPr>
              <p:spPr>
                <a:xfrm>
                  <a:off x="15404778" y="22313310"/>
                  <a:ext cx="14919581" cy="42706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ja-JP" sz="4400" dirty="0" smtClean="0">
                      <a:solidFill>
                        <a:schemeClr val="tx1"/>
                      </a:solidFill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constant: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𝑅</m:t>
                          </m:r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altLang="ja-JP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</m:oMath>
                  </a14:m>
                  <a:r>
                    <a:rPr lang="en-US" altLang="ja-JP" sz="4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 </a:t>
                  </a:r>
                  <a:endParaRPr lang="en-US" altLang="ja-JP" sz="4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                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𝑅</m:t>
                      </m:r>
                      <m:sSup>
                        <m:sSupPr>
                          <m:ctrlP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</m:oMath>
                  </a14:m>
                  <a:r>
                    <a:rPr lang="en-US" altLang="ja-JP" sz="4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,</a:t>
                  </a:r>
                  <a:r>
                    <a:rPr lang="en-US" altLang="ja-JP" sz="4400" dirty="0">
                      <a:solidFill>
                        <a:schemeClr val="tx1"/>
                      </a:solidFill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  <m:sSup>
                        <m:sSupPr>
                          <m:ctrlP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𝑁</m:t>
                          </m:r>
                        </m:e>
                        <m:sup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=−1 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𝑅</m:t>
                      </m:r>
                    </m:oMath>
                  </a14:m>
                  <a:endParaRPr lang="en-US" altLang="ja-JP" sz="4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r>
                    <a:rPr lang="en-US" altLang="ja-JP" sz="4400" dirty="0" smtClean="0">
                      <a:solidFill>
                        <a:schemeClr val="tx1"/>
                      </a:solidFill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𝑀𝑅</m:t>
                          </m:r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(</m:t>
                          </m:r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)=</m:t>
                          </m:r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𝑅</m:t>
                          </m:r>
                        </m:e>
                        <m:sup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4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𝑁</m:t>
                      </m:r>
                    </m:oMath>
                  </a14:m>
                  <a:r>
                    <a:rPr lang="ja-JP" altLang="en-US" sz="4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sz="44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en-US" altLang="ja-JP" sz="4400" b="0" dirty="0" smtClean="0">
                      <a:solidFill>
                        <a:schemeClr val="tx1"/>
                      </a:solidFill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𝑀</m:t>
                      </m:r>
                      <m:d>
                        <m:dPr>
                          <m:ctrlP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</m:e>
                      </m:d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𝑀𝑅</m:t>
                      </m:r>
                      <m:d>
                        <m:dPr>
                          <m:ctrlP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  <m:sSub>
                            <m:sSubPr>
                              <m:ctrlPr>
                                <a:rPr lang="pt-BR" altLang="ja-JP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ja-JP" sz="4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r>
                    <a:rPr lang="en-US" altLang="ja-JP" sz="4400" dirty="0">
                      <a:solidFill>
                        <a:schemeClr val="tx1"/>
                      </a:solidFill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ja-JP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𝑀</m:t>
                          </m:r>
                        </m:e>
                        <m:sup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</m:e>
                      </m:d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𝑀𝑅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d>
                        <m:dPr>
                          <m:ctrlP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altLang="ja-JP" sz="44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r>
                    <a:rPr lang="en-US" altLang="ja-JP" sz="4400" b="0" dirty="0" smtClean="0">
                      <a:solidFill>
                        <a:schemeClr val="tx1"/>
                      </a:solidFill>
                      <a:ea typeface="Cambria Math" panose="02040503050406030204" pitchFamily="18" charset="0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⊗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𝑦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=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𝑀𝑅</m:t>
                      </m:r>
                      <m:r>
                        <a:rPr lang="en-US" altLang="ja-JP" sz="4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d>
                        <m:dPr>
                          <m:ctrlP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kumimoji="1" lang="ja-JP" altLang="en-US" sz="4400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  <a:endParaRPr kumimoji="1" lang="ja-JP" altLang="en-US" sz="4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2" name="正方形/長方形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04778" y="22313310"/>
                  <a:ext cx="14919581" cy="4270695"/>
                </a:xfrm>
                <a:prstGeom prst="rect">
                  <a:avLst/>
                </a:prstGeom>
                <a:blipFill>
                  <a:blip r:embed="rId21"/>
                  <a:stretch>
                    <a:fillRect l="-1592" t="-12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直線コネクタ 552"/>
            <p:cNvCxnSpPr/>
            <p:nvPr/>
          </p:nvCxnSpPr>
          <p:spPr>
            <a:xfrm>
              <a:off x="15378562" y="23751149"/>
              <a:ext cx="14968111" cy="24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4" name="正方形/長方形 553"/>
                <p:cNvSpPr/>
                <p:nvPr/>
              </p:nvSpPr>
              <p:spPr>
                <a:xfrm>
                  <a:off x="22543745" y="24269667"/>
                  <a:ext cx="7075080" cy="21236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ja-JP" sz="4400" dirty="0" smtClean="0"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𝑠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 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𝑚𝑜𝑑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 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𝑅</m:t>
                          </m:r>
                        </m:e>
                      </m:d>
                      <m:sSup>
                        <m:sSup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𝑁</m:t>
                          </m:r>
                        </m:e>
                        <m:sup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mod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𝑅</m:t>
                      </m:r>
                    </m:oMath>
                  </a14:m>
                  <a:endParaRPr lang="en-US" altLang="ja-JP" sz="4400" b="0" i="1" dirty="0" smtClean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r>
                    <a:rPr lang="en-US" altLang="ja-JP" sz="4400" b="0" dirty="0" smtClean="0"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𝑡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𝑠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 / </m:t>
                      </m:r>
                      <m:r>
                        <a:rPr lang="en-US" altLang="ja-JP" sz="4400" i="1"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𝑅</m:t>
                      </m:r>
                    </m:oMath>
                  </a14:m>
                  <a:endParaRPr lang="en-US" altLang="ja-JP" sz="4400" i="1" dirty="0">
                    <a:latin typeface="Cambria Math" panose="02040503050406030204" pitchFamily="18" charset="0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r>
                    <a:rPr lang="en-US" altLang="ja-JP" sz="4400" dirty="0">
                      <a:ea typeface="Cambria Math" panose="02040503050406030204" pitchFamily="18" charset="0"/>
                      <a:cs typeface="メイリオ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MR</m:t>
                      </m:r>
                      <m:d>
                        <m:dPr>
                          <m:ctrlPr>
                            <a:rPr lang="en-US" altLang="ja-JP" sz="4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メイリオ" panose="020B0604030504040204" pitchFamily="50" charset="-128"/>
                            </a:rPr>
                            <m:t>𝑥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メイリオ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メイリオ" panose="020B0604030504040204" pitchFamily="50" charset="-128"/>
                            </a:rPr>
                            <m:t>𝑁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メイリオ" panose="020B0604030504040204" pitchFamily="50" charset="-128"/>
                            </a:rPr>
                            <m:t>≤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メイリオ" panose="020B0604030504040204" pitchFamily="50" charset="-128"/>
                            </a:rPr>
                            <m:t>𝑡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 ?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𝑡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−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𝑁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 :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メイリオ" panose="020B0604030504040204" pitchFamily="50" charset="-128"/>
                        </a:rPr>
                        <m:t>𝑡</m:t>
                      </m:r>
                    </m:oMath>
                  </a14:m>
                  <a:endParaRPr lang="ja-JP" altLang="en-US" sz="4400" dirty="0"/>
                </a:p>
              </p:txBody>
            </p:sp>
          </mc:Choice>
          <mc:Fallback>
            <p:sp>
              <p:nvSpPr>
                <p:cNvPr id="554" name="正方形/長方形 5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3745" y="24269667"/>
                  <a:ext cx="7075080" cy="212365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5" name="四角形吹き出し 554"/>
            <p:cNvSpPr/>
            <p:nvPr/>
          </p:nvSpPr>
          <p:spPr>
            <a:xfrm>
              <a:off x="21838213" y="23775213"/>
              <a:ext cx="8486145" cy="2808792"/>
            </a:xfrm>
            <a:prstGeom prst="wedgeRectCallout">
              <a:avLst>
                <a:gd name="adj1" fmla="val -60275"/>
                <a:gd name="adj2" fmla="val -380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四角形吹き出し 336"/>
            <p:cNvSpPr/>
            <p:nvPr/>
          </p:nvSpPr>
          <p:spPr>
            <a:xfrm>
              <a:off x="24713245" y="23862872"/>
              <a:ext cx="1173933" cy="519463"/>
            </a:xfrm>
            <a:prstGeom prst="wedgeRectCallout">
              <a:avLst>
                <a:gd name="adj1" fmla="val -20049"/>
                <a:gd name="adj2" fmla="val 65036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altLang="ja-JP" sz="4000" dirty="0" smtClean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and</a:t>
              </a:r>
              <a:endParaRPr lang="pt-BR" altLang="ja-JP" sz="4000" dirty="0">
                <a:latin typeface="Cambria Math" panose="02040503050406030204" pitchFamily="18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8" name="四角形吹き出し 337"/>
            <p:cNvSpPr/>
            <p:nvPr/>
          </p:nvSpPr>
          <p:spPr>
            <a:xfrm>
              <a:off x="27609168" y="23817352"/>
              <a:ext cx="1173933" cy="519463"/>
            </a:xfrm>
            <a:prstGeom prst="wedgeRectCallout">
              <a:avLst>
                <a:gd name="adj1" fmla="val -20049"/>
                <a:gd name="adj2" fmla="val 65036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altLang="ja-JP" sz="4000" dirty="0" smtClean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and</a:t>
              </a:r>
              <a:endParaRPr lang="pt-BR" altLang="ja-JP" sz="4000" dirty="0">
                <a:latin typeface="Cambria Math" panose="02040503050406030204" pitchFamily="18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9" name="四角形吹き出し 338"/>
            <p:cNvSpPr/>
            <p:nvPr/>
          </p:nvSpPr>
          <p:spPr>
            <a:xfrm>
              <a:off x="26910450" y="25260542"/>
              <a:ext cx="1173933" cy="447200"/>
            </a:xfrm>
            <a:prstGeom prst="wedgeRectCallout">
              <a:avLst>
                <a:gd name="adj1" fmla="val -145086"/>
                <a:gd name="adj2" fmla="val 19603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altLang="ja-JP" sz="4000" dirty="0" smtClean="0">
                  <a:latin typeface="Cambria Math" panose="02040503050406030204" pitchFamily="18" charset="0"/>
                  <a:ea typeface="メイリオ" panose="020B0604030504040204" pitchFamily="50" charset="-128"/>
                  <a:cs typeface="メイリオ" panose="020B0604030504040204" pitchFamily="50" charset="-128"/>
                </a:rPr>
                <a:t>shift</a:t>
              </a:r>
              <a:endParaRPr lang="pt-BR" altLang="ja-JP" sz="4000" dirty="0">
                <a:latin typeface="Cambria Math" panose="02040503050406030204" pitchFamily="18" charset="0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75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15460</TotalTime>
  <Words>300</Words>
  <Application>Microsoft Office PowerPoint</Application>
  <PresentationFormat>ユーザー設定</PresentationFormat>
  <Paragraphs>159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6" baseType="lpstr">
      <vt:lpstr>HGSｺﾞｼｯｸE</vt:lpstr>
      <vt:lpstr>HGS創英角ｺﾞｼｯｸUB</vt:lpstr>
      <vt:lpstr>HGS明朝B</vt:lpstr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Ebrima</vt:lpstr>
      <vt:lpstr>Franklin Gothic Heavy</vt:lpstr>
      <vt:lpstr>Segoe UI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</dc:creator>
  <cp:lastModifiedBy>大窄　直樹</cp:lastModifiedBy>
  <cp:revision>263</cp:revision>
  <cp:lastPrinted>2018-03-21T04:10:59Z</cp:lastPrinted>
  <dcterms:created xsi:type="dcterms:W3CDTF">2015-02-23T06:08:52Z</dcterms:created>
  <dcterms:modified xsi:type="dcterms:W3CDTF">2018-03-21T06:34:11Z</dcterms:modified>
</cp:coreProperties>
</file>