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5" r:id="rId2"/>
  </p:sldMasterIdLst>
  <p:notesMasterIdLst>
    <p:notesMasterId r:id="rId54"/>
  </p:notesMasterIdLst>
  <p:handoutMasterIdLst>
    <p:handoutMasterId r:id="rId55"/>
  </p:handoutMasterIdLst>
  <p:sldIdLst>
    <p:sldId id="345" r:id="rId3"/>
    <p:sldId id="315" r:id="rId4"/>
    <p:sldId id="349" r:id="rId5"/>
    <p:sldId id="314" r:id="rId6"/>
    <p:sldId id="323" r:id="rId7"/>
    <p:sldId id="317" r:id="rId8"/>
    <p:sldId id="347" r:id="rId9"/>
    <p:sldId id="348" r:id="rId10"/>
    <p:sldId id="350" r:id="rId11"/>
    <p:sldId id="351" r:id="rId12"/>
    <p:sldId id="352" r:id="rId13"/>
    <p:sldId id="353" r:id="rId14"/>
    <p:sldId id="324" r:id="rId15"/>
    <p:sldId id="319" r:id="rId16"/>
    <p:sldId id="325" r:id="rId17"/>
    <p:sldId id="320" r:id="rId18"/>
    <p:sldId id="321" r:id="rId19"/>
    <p:sldId id="322" r:id="rId20"/>
    <p:sldId id="326" r:id="rId21"/>
    <p:sldId id="336" r:id="rId22"/>
    <p:sldId id="327" r:id="rId23"/>
    <p:sldId id="328" r:id="rId24"/>
    <p:sldId id="329" r:id="rId25"/>
    <p:sldId id="343" r:id="rId26"/>
    <p:sldId id="330" r:id="rId27"/>
    <p:sldId id="331" r:id="rId28"/>
    <p:sldId id="344" r:id="rId29"/>
    <p:sldId id="333" r:id="rId30"/>
    <p:sldId id="334" r:id="rId31"/>
    <p:sldId id="332" r:id="rId32"/>
    <p:sldId id="337" r:id="rId33"/>
    <p:sldId id="338" r:id="rId34"/>
    <p:sldId id="339" r:id="rId35"/>
    <p:sldId id="340" r:id="rId36"/>
    <p:sldId id="342" r:id="rId37"/>
    <p:sldId id="341"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Lst>
  <p:sldSz cx="9144000" cy="6858000" type="screen4x3"/>
  <p:notesSz cx="7099300" cy="10234613"/>
  <p:defaultTextStyle>
    <a:defPPr>
      <a:defRPr lang="en-GB"/>
    </a:defPPr>
    <a:lvl1pPr algn="l" rtl="0" eaLnBrk="0" fontAlgn="base" hangingPunct="0">
      <a:spcBef>
        <a:spcPct val="0"/>
      </a:spcBef>
      <a:spcAft>
        <a:spcPct val="0"/>
      </a:spcAft>
      <a:defRPr sz="2400" kern="1200">
        <a:solidFill>
          <a:schemeClr val="tx1"/>
        </a:solidFill>
        <a:latin typeface="Tahoma" pitchFamily="34"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MS PGothic" pitchFamily="34" charset="-128"/>
        <a:cs typeface="+mn-cs"/>
      </a:defRPr>
    </a:lvl5pPr>
    <a:lvl6pPr marL="2286000" algn="l" defTabSz="914400" rtl="0" eaLnBrk="1" latinLnBrk="0" hangingPunct="1">
      <a:defRPr sz="2400" kern="1200">
        <a:solidFill>
          <a:schemeClr val="tx1"/>
        </a:solidFill>
        <a:latin typeface="Tahoma" pitchFamily="34" charset="0"/>
        <a:ea typeface="MS PGothic" pitchFamily="34" charset="-128"/>
        <a:cs typeface="+mn-cs"/>
      </a:defRPr>
    </a:lvl6pPr>
    <a:lvl7pPr marL="2743200" algn="l" defTabSz="914400" rtl="0" eaLnBrk="1" latinLnBrk="0" hangingPunct="1">
      <a:defRPr sz="2400" kern="1200">
        <a:solidFill>
          <a:schemeClr val="tx1"/>
        </a:solidFill>
        <a:latin typeface="Tahoma" pitchFamily="34" charset="0"/>
        <a:ea typeface="MS PGothic" pitchFamily="34" charset="-128"/>
        <a:cs typeface="+mn-cs"/>
      </a:defRPr>
    </a:lvl7pPr>
    <a:lvl8pPr marL="3200400" algn="l" defTabSz="914400" rtl="0" eaLnBrk="1" latinLnBrk="0" hangingPunct="1">
      <a:defRPr sz="2400" kern="1200">
        <a:solidFill>
          <a:schemeClr val="tx1"/>
        </a:solidFill>
        <a:latin typeface="Tahoma" pitchFamily="34" charset="0"/>
        <a:ea typeface="MS PGothic" pitchFamily="34" charset="-128"/>
        <a:cs typeface="+mn-cs"/>
      </a:defRPr>
    </a:lvl8pPr>
    <a:lvl9pPr marL="3657600" algn="l" defTabSz="914400" rtl="0" eaLnBrk="1" latinLnBrk="0" hangingPunct="1">
      <a:defRPr sz="2400" kern="1200">
        <a:solidFill>
          <a:schemeClr val="tx1"/>
        </a:solidFill>
        <a:latin typeface="Tahoma" pitchFamily="34" charset="0"/>
        <a:ea typeface="MS PGothic"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ACCF3F"/>
    <a:srgbClr val="FFFF00"/>
    <a:srgbClr val="05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046" y="-7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949" tIns="47475" rIns="94949" bIns="47475" numCol="1" anchor="t" anchorCtr="0" compatLnSpc="1">
            <a:prstTxWarp prst="textNoShape">
              <a:avLst/>
            </a:prstTxWarp>
          </a:bodyPr>
          <a:lstStyle>
            <a:lvl1pPr defTabSz="949325">
              <a:defRPr sz="1200">
                <a:latin typeface="Arial" charset="0"/>
                <a:ea typeface="+mn-ea"/>
                <a:cs typeface="+mn-cs"/>
              </a:defRPr>
            </a:lvl1pPr>
          </a:lstStyle>
          <a:p>
            <a:pPr>
              <a:defRPr/>
            </a:pPr>
            <a:endParaRPr lang="nl-NL"/>
          </a:p>
        </p:txBody>
      </p:sp>
      <p:sp>
        <p:nvSpPr>
          <p:cNvPr id="5529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4949" tIns="47475" rIns="94949" bIns="47475" numCol="1" anchor="t" anchorCtr="0" compatLnSpc="1">
            <a:prstTxWarp prst="textNoShape">
              <a:avLst/>
            </a:prstTxWarp>
          </a:bodyPr>
          <a:lstStyle>
            <a:lvl1pPr algn="r" defTabSz="949325">
              <a:defRPr sz="1200">
                <a:latin typeface="Arial" charset="0"/>
                <a:ea typeface="+mn-ea"/>
                <a:cs typeface="+mn-cs"/>
              </a:defRPr>
            </a:lvl1pPr>
          </a:lstStyle>
          <a:p>
            <a:pPr>
              <a:defRPr/>
            </a:pPr>
            <a:endParaRPr lang="nl-NL"/>
          </a:p>
        </p:txBody>
      </p:sp>
      <p:sp>
        <p:nvSpPr>
          <p:cNvPr id="5530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4949" tIns="47475" rIns="94949" bIns="47475" numCol="1" anchor="b" anchorCtr="0" compatLnSpc="1">
            <a:prstTxWarp prst="textNoShape">
              <a:avLst/>
            </a:prstTxWarp>
          </a:bodyPr>
          <a:lstStyle>
            <a:lvl1pPr defTabSz="949325">
              <a:defRPr sz="1200">
                <a:latin typeface="Arial" charset="0"/>
                <a:ea typeface="+mn-ea"/>
                <a:cs typeface="+mn-cs"/>
              </a:defRPr>
            </a:lvl1pPr>
          </a:lstStyle>
          <a:p>
            <a:pPr>
              <a:defRPr/>
            </a:pPr>
            <a:endParaRPr lang="nl-NL"/>
          </a:p>
        </p:txBody>
      </p:sp>
      <p:sp>
        <p:nvSpPr>
          <p:cNvPr id="5530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4949" tIns="47475" rIns="94949" bIns="47475" numCol="1" anchor="b" anchorCtr="0" compatLnSpc="1">
            <a:prstTxWarp prst="textNoShape">
              <a:avLst/>
            </a:prstTxWarp>
          </a:bodyPr>
          <a:lstStyle>
            <a:lvl1pPr algn="r" defTabSz="949325">
              <a:defRPr sz="1200">
                <a:latin typeface="Arial" charset="0"/>
                <a:ea typeface="ＭＳ Ｐゴシック" charset="-128"/>
              </a:defRPr>
            </a:lvl1pPr>
          </a:lstStyle>
          <a:p>
            <a:pPr>
              <a:defRPr/>
            </a:pPr>
            <a:fld id="{26252763-6AEA-4529-9699-6C3AADEB7351}" type="slidenum">
              <a:rPr lang="nl-NL"/>
              <a:pPr>
                <a:defRPr/>
              </a:pPr>
              <a:t>‹#›</a:t>
            </a:fld>
            <a:endParaRPr lang="nl-NL"/>
          </a:p>
        </p:txBody>
      </p:sp>
    </p:spTree>
    <p:extLst>
      <p:ext uri="{BB962C8B-B14F-4D97-AF65-F5344CB8AC3E}">
        <p14:creationId xmlns:p14="http://schemas.microsoft.com/office/powerpoint/2010/main" val="3206374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949" tIns="47475" rIns="94949" bIns="47475" numCol="1" anchor="t" anchorCtr="0" compatLnSpc="1">
            <a:prstTxWarp prst="textNoShape">
              <a:avLst/>
            </a:prstTxWarp>
          </a:bodyPr>
          <a:lstStyle>
            <a:lvl1pPr defTabSz="949325">
              <a:defRPr sz="1200">
                <a:latin typeface="Arial" charset="0"/>
                <a:ea typeface="+mn-ea"/>
                <a:cs typeface="+mn-cs"/>
              </a:defRPr>
            </a:lvl1pPr>
          </a:lstStyle>
          <a:p>
            <a:pPr>
              <a:defRPr/>
            </a:pPr>
            <a:endParaRPr lang="nl-NL"/>
          </a:p>
        </p:txBody>
      </p:sp>
      <p:sp>
        <p:nvSpPr>
          <p:cNvPr id="1126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4949" tIns="47475" rIns="94949" bIns="47475" numCol="1" anchor="t" anchorCtr="0" compatLnSpc="1">
            <a:prstTxWarp prst="textNoShape">
              <a:avLst/>
            </a:prstTxWarp>
          </a:bodyPr>
          <a:lstStyle>
            <a:lvl1pPr algn="r" defTabSz="949325">
              <a:defRPr sz="1200">
                <a:latin typeface="Arial" charset="0"/>
                <a:ea typeface="+mn-ea"/>
                <a:cs typeface="+mn-cs"/>
              </a:defRPr>
            </a:lvl1pPr>
          </a:lstStyle>
          <a:p>
            <a:pPr>
              <a:defRPr/>
            </a:pPr>
            <a:endParaRPr lang="nl-NL"/>
          </a:p>
        </p:txBody>
      </p:sp>
      <p:sp>
        <p:nvSpPr>
          <p:cNvPr id="56324" name="Rectangle 4"/>
          <p:cNvSpPr>
            <a:spLocks noGrp="1" noRot="1" noChangeAspect="1" noChangeArrowheads="1" noTextEdit="1"/>
          </p:cNvSpPr>
          <p:nvPr>
            <p:ph type="sldImg" idx="2"/>
          </p:nvPr>
        </p:nvSpPr>
        <p:spPr bwMode="auto">
          <a:xfrm>
            <a:off x="990600" y="765175"/>
            <a:ext cx="5119688" cy="3840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46150" y="4860925"/>
            <a:ext cx="5207000" cy="4608513"/>
          </a:xfrm>
          <a:prstGeom prst="rect">
            <a:avLst/>
          </a:prstGeom>
          <a:noFill/>
          <a:ln w="9525">
            <a:noFill/>
            <a:miter lim="800000"/>
            <a:headEnd/>
            <a:tailEnd/>
          </a:ln>
          <a:effectLst/>
        </p:spPr>
        <p:txBody>
          <a:bodyPr vert="horz" wrap="square" lIns="94949" tIns="47475" rIns="94949" bIns="4747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27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4949" tIns="47475" rIns="94949" bIns="47475" numCol="1" anchor="b" anchorCtr="0" compatLnSpc="1">
            <a:prstTxWarp prst="textNoShape">
              <a:avLst/>
            </a:prstTxWarp>
          </a:bodyPr>
          <a:lstStyle>
            <a:lvl1pPr defTabSz="949325">
              <a:defRPr sz="1200">
                <a:latin typeface="Arial" charset="0"/>
                <a:ea typeface="+mn-ea"/>
                <a:cs typeface="+mn-cs"/>
              </a:defRPr>
            </a:lvl1pPr>
          </a:lstStyle>
          <a:p>
            <a:pPr>
              <a:defRPr/>
            </a:pPr>
            <a:endParaRPr lang="nl-NL"/>
          </a:p>
        </p:txBody>
      </p:sp>
      <p:sp>
        <p:nvSpPr>
          <p:cNvPr id="1127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4949" tIns="47475" rIns="94949" bIns="47475" numCol="1" anchor="b" anchorCtr="0" compatLnSpc="1">
            <a:prstTxWarp prst="textNoShape">
              <a:avLst/>
            </a:prstTxWarp>
          </a:bodyPr>
          <a:lstStyle>
            <a:lvl1pPr algn="r" defTabSz="949325">
              <a:defRPr sz="1200">
                <a:latin typeface="Arial" charset="0"/>
                <a:ea typeface="ＭＳ Ｐゴシック" charset="-128"/>
              </a:defRPr>
            </a:lvl1pPr>
          </a:lstStyle>
          <a:p>
            <a:pPr>
              <a:defRPr/>
            </a:pPr>
            <a:fld id="{7D0E677D-EE2E-472E-830B-002CED10D307}" type="slidenum">
              <a:rPr lang="nl-NL"/>
              <a:pPr>
                <a:defRPr/>
              </a:pPr>
              <a:t>‹#›</a:t>
            </a:fld>
            <a:endParaRPr lang="nl-NL"/>
          </a:p>
        </p:txBody>
      </p:sp>
    </p:spTree>
    <p:extLst>
      <p:ext uri="{BB962C8B-B14F-4D97-AF65-F5344CB8AC3E}">
        <p14:creationId xmlns:p14="http://schemas.microsoft.com/office/powerpoint/2010/main" val="5149619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itchFamily="34" charset="0"/>
                <a:ea typeface="MS PGothic" pitchFamily="34" charset="-128"/>
              </a:defRPr>
            </a:lvl1pPr>
            <a:lvl2pPr marL="742950" indent="-285750" defTabSz="949325">
              <a:defRPr sz="2400">
                <a:solidFill>
                  <a:schemeClr val="tx1"/>
                </a:solidFill>
                <a:latin typeface="Tahoma" pitchFamily="34" charset="0"/>
                <a:ea typeface="MS PGothic" pitchFamily="34" charset="-128"/>
              </a:defRPr>
            </a:lvl2pPr>
            <a:lvl3pPr marL="1143000" indent="-228600" defTabSz="949325">
              <a:defRPr sz="2400">
                <a:solidFill>
                  <a:schemeClr val="tx1"/>
                </a:solidFill>
                <a:latin typeface="Tahoma" pitchFamily="34" charset="0"/>
                <a:ea typeface="MS PGothic" pitchFamily="34" charset="-128"/>
              </a:defRPr>
            </a:lvl3pPr>
            <a:lvl4pPr marL="1600200" indent="-228600" defTabSz="949325">
              <a:defRPr sz="2400">
                <a:solidFill>
                  <a:schemeClr val="tx1"/>
                </a:solidFill>
                <a:latin typeface="Tahoma" pitchFamily="34" charset="0"/>
                <a:ea typeface="MS PGothic" pitchFamily="34" charset="-128"/>
              </a:defRPr>
            </a:lvl4pPr>
            <a:lvl5pPr marL="2057400" indent="-228600" defTabSz="949325">
              <a:defRPr sz="2400">
                <a:solidFill>
                  <a:schemeClr val="tx1"/>
                </a:solidFill>
                <a:latin typeface="Tahoma" pitchFamily="34" charset="0"/>
                <a:ea typeface="MS PGothic" pitchFamily="34" charset="-128"/>
              </a:defRPr>
            </a:lvl5pPr>
            <a:lvl6pPr marL="2514600" indent="-228600" defTabSz="949325"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defTabSz="949325"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defTabSz="949325"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defTabSz="949325"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AFB355F9-BBF7-459A-BAEB-42C94DC70B98}" type="slidenum">
              <a:rPr lang="nl-NL" sz="1200" smtClean="0">
                <a:latin typeface="Arial" pitchFamily="34" charset="0"/>
              </a:rPr>
              <a:pPr/>
              <a:t>1</a:t>
            </a:fld>
            <a:endParaRPr lang="nl-NL" sz="1200" smtClean="0">
              <a:latin typeface="Arial"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50500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5867400"/>
            <a:ext cx="9144000" cy="990600"/>
          </a:xfrm>
          <a:prstGeom prst="rect">
            <a:avLst/>
          </a:prstGeom>
          <a:solidFill>
            <a:schemeClr val="bg1"/>
          </a:solidFill>
          <a:ln w="9525">
            <a:noFill/>
            <a:miter lim="800000"/>
            <a:headEnd/>
            <a:tailEnd/>
          </a:ln>
          <a:effectLst/>
        </p:spPr>
        <p:txBody>
          <a:bodyPr wrap="none" anchor="ctr"/>
          <a:lstStyle/>
          <a:p>
            <a:pPr>
              <a:defRPr/>
            </a:pPr>
            <a:endParaRPr lang="en-US">
              <a:latin typeface="Tahoma" charset="0"/>
              <a:ea typeface="+mn-ea"/>
            </a:endParaRPr>
          </a:p>
        </p:txBody>
      </p:sp>
      <p:sp>
        <p:nvSpPr>
          <p:cNvPr id="5" name="Rectangle 7"/>
          <p:cNvSpPr>
            <a:spLocks noChangeArrowheads="1"/>
          </p:cNvSpPr>
          <p:nvPr/>
        </p:nvSpPr>
        <p:spPr bwMode="ltGray">
          <a:xfrm>
            <a:off x="0" y="5562600"/>
            <a:ext cx="9144000" cy="287338"/>
          </a:xfrm>
          <a:prstGeom prst="rect">
            <a:avLst/>
          </a:prstGeom>
          <a:solidFill>
            <a:srgbClr val="ACCF3F"/>
          </a:solidFill>
          <a:ln w="9525">
            <a:solidFill>
              <a:srgbClr val="0099CC"/>
            </a:solidFill>
            <a:miter lim="800000"/>
            <a:headEnd/>
            <a:tailEnd/>
          </a:ln>
          <a:effectLst/>
        </p:spPr>
        <p:txBody>
          <a:bodyPr wrap="none" anchor="ctr"/>
          <a:lstStyle/>
          <a:p>
            <a:pPr algn="ctr">
              <a:defRPr/>
            </a:pPr>
            <a:endParaRPr lang="nl-NL">
              <a:solidFill>
                <a:srgbClr val="808080"/>
              </a:solidFill>
              <a:latin typeface="Times" charset="0"/>
              <a:ea typeface="+mn-ea"/>
            </a:endParaRPr>
          </a:p>
        </p:txBody>
      </p:sp>
      <p:sp>
        <p:nvSpPr>
          <p:cNvPr id="117763" name="Rectangle 3"/>
          <p:cNvSpPr>
            <a:spLocks noGrp="1" noChangeArrowheads="1"/>
          </p:cNvSpPr>
          <p:nvPr>
            <p:ph type="ctrTitle" sz="quarter"/>
          </p:nvPr>
        </p:nvSpPr>
        <p:spPr>
          <a:xfrm>
            <a:off x="762001" y="381000"/>
            <a:ext cx="7734300" cy="685800"/>
          </a:xfrm>
        </p:spPr>
        <p:txBody>
          <a:bodyPr tIns="0" bIns="0"/>
          <a:lstStyle>
            <a:lvl1pPr>
              <a:defRPr/>
            </a:lvl1pPr>
          </a:lstStyle>
          <a:p>
            <a:r>
              <a:rPr lang="en-US"/>
              <a:t>Click to edit Master title style</a:t>
            </a:r>
          </a:p>
        </p:txBody>
      </p:sp>
      <p:sp>
        <p:nvSpPr>
          <p:cNvPr id="117764" name="Rectangle 4"/>
          <p:cNvSpPr>
            <a:spLocks noGrp="1" noChangeArrowheads="1"/>
          </p:cNvSpPr>
          <p:nvPr>
            <p:ph type="subTitle" sz="quarter" idx="1"/>
          </p:nvPr>
        </p:nvSpPr>
        <p:spPr>
          <a:xfrm>
            <a:off x="762001" y="1143000"/>
            <a:ext cx="7734300" cy="609600"/>
          </a:xfrm>
        </p:spPr>
        <p:txBody>
          <a:bodyPr tIns="0" bIns="0"/>
          <a:lstStyle>
            <a:lvl1pPr marL="0" indent="0">
              <a:buFontTx/>
              <a:buNone/>
              <a:defRPr sz="1600" b="1"/>
            </a:lvl1pPr>
          </a:lstStyle>
          <a:p>
            <a:r>
              <a:rPr lang="en-US"/>
              <a:t>Click to edit Master subtitle style</a:t>
            </a:r>
          </a:p>
        </p:txBody>
      </p:sp>
      <p:sp>
        <p:nvSpPr>
          <p:cNvPr id="6" name="Rectangle 2"/>
          <p:cNvSpPr>
            <a:spLocks noGrp="1" noChangeArrowheads="1"/>
          </p:cNvSpPr>
          <p:nvPr>
            <p:ph type="dt" sz="half" idx="10"/>
          </p:nvPr>
        </p:nvSpPr>
        <p:spPr bwMode="auto">
          <a:xfrm>
            <a:off x="752475" y="5194300"/>
            <a:ext cx="7924800" cy="381000"/>
          </a:xfrm>
        </p:spPr>
        <p:txBody>
          <a:bodyPr/>
          <a:lstStyle>
            <a:lvl1pPr>
              <a:defRPr sz="1200" b="1"/>
            </a:lvl1pPr>
          </a:lstStyle>
          <a:p>
            <a:pPr>
              <a:defRPr/>
            </a:pPr>
            <a:fld id="{A75A7E0B-5A48-41EC-92BF-C5EADC9732AD}" type="datetime4">
              <a:rPr lang="en-US" smtClean="0"/>
              <a:t>July 13, 2021</a:t>
            </a:fld>
            <a:endParaRPr lang="en-US"/>
          </a:p>
        </p:txBody>
      </p:sp>
      <p:sp>
        <p:nvSpPr>
          <p:cNvPr id="7" name="Rectangle 6"/>
          <p:cNvSpPr>
            <a:spLocks noGrp="1" noChangeArrowheads="1"/>
          </p:cNvSpPr>
          <p:nvPr>
            <p:ph type="sldNum" sz="quarter" idx="11"/>
          </p:nvPr>
        </p:nvSpPr>
        <p:spPr>
          <a:xfrm>
            <a:off x="6477000" y="5621338"/>
            <a:ext cx="1905000" cy="228600"/>
          </a:xfrm>
        </p:spPr>
        <p:txBody>
          <a:bodyPr/>
          <a:lstStyle>
            <a:lvl1pPr>
              <a:defRPr/>
            </a:lvl1pPr>
          </a:lstStyle>
          <a:p>
            <a:pPr>
              <a:defRPr/>
            </a:pPr>
            <a:fld id="{43EBA7C9-F810-470A-9B93-D6DF121C0A8B}" type="slidenum">
              <a:rPr lang="en-US"/>
              <a:pPr>
                <a:defRPr/>
              </a:pPr>
              <a:t>‹#›</a:t>
            </a:fld>
            <a:endParaRPr lang="en-US"/>
          </a:p>
        </p:txBody>
      </p:sp>
      <p:sp>
        <p:nvSpPr>
          <p:cNvPr id="8" name="Rectangle 9"/>
          <p:cNvSpPr>
            <a:spLocks noGrp="1" noChangeArrowheads="1"/>
          </p:cNvSpPr>
          <p:nvPr>
            <p:ph type="ftr" sz="quarter" idx="12"/>
          </p:nvPr>
        </p:nvSpPr>
        <p:spPr>
          <a:xfrm>
            <a:off x="152400" y="59436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350890602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p:txBody>
          <a:bodyPr/>
          <a:lstStyle>
            <a:lvl1pPr>
              <a:defRPr/>
            </a:lvl1pPr>
          </a:lstStyle>
          <a:p>
            <a:pPr>
              <a:defRPr/>
            </a:pPr>
            <a:fld id="{94A97335-6ED1-4641-8C07-3D9BB44EEE77}" type="datetime4">
              <a:rPr lang="en-US" smtClean="0"/>
              <a:t>July 13, 2021</a:t>
            </a:fld>
            <a:endParaRPr lang="en-US"/>
          </a:p>
        </p:txBody>
      </p:sp>
      <p:sp>
        <p:nvSpPr>
          <p:cNvPr id="5" name="Rectangle 4"/>
          <p:cNvSpPr>
            <a:spLocks noGrp="1" noChangeArrowheads="1"/>
          </p:cNvSpPr>
          <p:nvPr>
            <p:ph type="sldNum" sz="quarter" idx="11"/>
          </p:nvPr>
        </p:nvSpPr>
        <p:spPr/>
        <p:txBody>
          <a:bodyPr/>
          <a:lstStyle>
            <a:lvl1pPr>
              <a:defRPr/>
            </a:lvl1pPr>
          </a:lstStyle>
          <a:p>
            <a:pPr>
              <a:defRPr/>
            </a:pPr>
            <a:fld id="{3B9FC7FF-32EB-4AAB-8692-42A41F32582C}" type="slidenum">
              <a:rPr lang="en-US"/>
              <a:pPr>
                <a:defRPr/>
              </a:pPr>
              <a:t>‹#›</a:t>
            </a:fld>
            <a:endParaRPr lang="en-US"/>
          </a:p>
        </p:txBody>
      </p:sp>
      <p:sp>
        <p:nvSpPr>
          <p:cNvPr id="6" name="Rectangle 5"/>
          <p:cNvSpPr>
            <a:spLocks noGrp="1" noChangeArrowheads="1"/>
          </p:cNvSpPr>
          <p:nvPr>
            <p:ph type="ftr" sz="quarter" idx="12"/>
          </p:nvPr>
        </p:nvSpPr>
        <p:spPr>
          <a:xfrm>
            <a:off x="1524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221167828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1" y="358775"/>
            <a:ext cx="1943100" cy="5248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1" y="358775"/>
            <a:ext cx="5676900" cy="5248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p:txBody>
          <a:bodyPr/>
          <a:lstStyle>
            <a:lvl1pPr>
              <a:defRPr/>
            </a:lvl1pPr>
          </a:lstStyle>
          <a:p>
            <a:pPr>
              <a:defRPr/>
            </a:pPr>
            <a:fld id="{2B6066D7-A88B-4DDE-8608-235D324E9A12}" type="datetime4">
              <a:rPr lang="en-US" smtClean="0"/>
              <a:t>July 13, 2021</a:t>
            </a:fld>
            <a:endParaRPr lang="en-US"/>
          </a:p>
        </p:txBody>
      </p:sp>
      <p:sp>
        <p:nvSpPr>
          <p:cNvPr id="5" name="Rectangle 4"/>
          <p:cNvSpPr>
            <a:spLocks noGrp="1" noChangeArrowheads="1"/>
          </p:cNvSpPr>
          <p:nvPr>
            <p:ph type="sldNum" sz="quarter" idx="11"/>
          </p:nvPr>
        </p:nvSpPr>
        <p:spPr/>
        <p:txBody>
          <a:bodyPr/>
          <a:lstStyle>
            <a:lvl1pPr>
              <a:defRPr/>
            </a:lvl1pPr>
          </a:lstStyle>
          <a:p>
            <a:pPr>
              <a:defRPr/>
            </a:pPr>
            <a:fld id="{DF2112D7-2364-4BBB-B1D7-98B5FFE09540}" type="slidenum">
              <a:rPr lang="en-US"/>
              <a:pPr>
                <a:defRPr/>
              </a:pPr>
              <a:t>‹#›</a:t>
            </a:fld>
            <a:endParaRPr lang="en-US"/>
          </a:p>
        </p:txBody>
      </p:sp>
      <p:sp>
        <p:nvSpPr>
          <p:cNvPr id="6" name="Rectangle 5"/>
          <p:cNvSpPr>
            <a:spLocks noGrp="1" noChangeArrowheads="1"/>
          </p:cNvSpPr>
          <p:nvPr>
            <p:ph type="ftr" sz="quarter" idx="12"/>
          </p:nvPr>
        </p:nvSpPr>
        <p:spPr>
          <a:xfrm>
            <a:off x="1524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67202436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5867400"/>
            <a:ext cx="9144000" cy="990600"/>
          </a:xfrm>
          <a:prstGeom prst="rect">
            <a:avLst/>
          </a:prstGeom>
          <a:solidFill>
            <a:schemeClr val="bg1"/>
          </a:solidFill>
          <a:ln w="9525">
            <a:noFill/>
            <a:miter lim="800000"/>
            <a:headEnd/>
            <a:tailEnd/>
          </a:ln>
          <a:effectLst/>
        </p:spPr>
        <p:txBody>
          <a:bodyPr wrap="none" anchor="ctr"/>
          <a:lstStyle/>
          <a:p>
            <a:pPr>
              <a:defRPr/>
            </a:pPr>
            <a:endParaRPr lang="en-US">
              <a:latin typeface="Tahoma" charset="0"/>
              <a:ea typeface="+mn-ea"/>
            </a:endParaRPr>
          </a:p>
        </p:txBody>
      </p:sp>
      <p:sp>
        <p:nvSpPr>
          <p:cNvPr id="5" name="Rectangle 7"/>
          <p:cNvSpPr>
            <a:spLocks noChangeArrowheads="1"/>
          </p:cNvSpPr>
          <p:nvPr/>
        </p:nvSpPr>
        <p:spPr bwMode="ltGray">
          <a:xfrm>
            <a:off x="0" y="5732463"/>
            <a:ext cx="9144000" cy="287337"/>
          </a:xfrm>
          <a:prstGeom prst="rect">
            <a:avLst/>
          </a:prstGeom>
          <a:solidFill>
            <a:srgbClr val="ACCF3F"/>
          </a:solidFill>
          <a:ln w="9525">
            <a:solidFill>
              <a:srgbClr val="0099CC"/>
            </a:solidFill>
            <a:miter lim="800000"/>
            <a:headEnd/>
            <a:tailEnd/>
          </a:ln>
          <a:effectLst/>
        </p:spPr>
        <p:txBody>
          <a:bodyPr wrap="none" anchor="ctr"/>
          <a:lstStyle/>
          <a:p>
            <a:pPr algn="ctr">
              <a:defRPr/>
            </a:pPr>
            <a:endParaRPr lang="nl-NL">
              <a:solidFill>
                <a:srgbClr val="808080"/>
              </a:solidFill>
              <a:latin typeface="Times" charset="0"/>
              <a:ea typeface="+mn-ea"/>
            </a:endParaRPr>
          </a:p>
        </p:txBody>
      </p:sp>
      <p:sp>
        <p:nvSpPr>
          <p:cNvPr id="6" name="Text Box 9"/>
          <p:cNvSpPr txBox="1">
            <a:spLocks noChangeArrowheads="1"/>
          </p:cNvSpPr>
          <p:nvPr userDrawn="1"/>
        </p:nvSpPr>
        <p:spPr bwMode="auto">
          <a:xfrm>
            <a:off x="1524000" y="6096000"/>
            <a:ext cx="2667000" cy="58420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sz="1600">
                <a:solidFill>
                  <a:schemeClr val="bg1"/>
                </a:solidFill>
                <a:latin typeface="Arial" charset="0"/>
                <a:ea typeface="ＭＳ Ｐゴシック" charset="-128"/>
              </a:rPr>
              <a:t>Technology, Policy and Management</a:t>
            </a:r>
            <a:endParaRPr lang="nl-NL" sz="1600">
              <a:solidFill>
                <a:schemeClr val="bg1"/>
              </a:solidFill>
              <a:latin typeface="Arial" charset="0"/>
              <a:ea typeface="ＭＳ Ｐゴシック" charset="-128"/>
            </a:endParaRPr>
          </a:p>
        </p:txBody>
      </p:sp>
      <p:sp>
        <p:nvSpPr>
          <p:cNvPr id="117763" name="Rectangle 3"/>
          <p:cNvSpPr>
            <a:spLocks noGrp="1" noChangeArrowheads="1"/>
          </p:cNvSpPr>
          <p:nvPr>
            <p:ph type="ctrTitle" sz="quarter"/>
          </p:nvPr>
        </p:nvSpPr>
        <p:spPr>
          <a:xfrm>
            <a:off x="762001" y="381000"/>
            <a:ext cx="7734300" cy="685800"/>
          </a:xfrm>
        </p:spPr>
        <p:txBody>
          <a:bodyPr tIns="0" bIns="0"/>
          <a:lstStyle>
            <a:lvl1pPr>
              <a:defRPr/>
            </a:lvl1pPr>
          </a:lstStyle>
          <a:p>
            <a:r>
              <a:rPr lang="en-US"/>
              <a:t>Click to edit Master title style</a:t>
            </a:r>
          </a:p>
        </p:txBody>
      </p:sp>
      <p:sp>
        <p:nvSpPr>
          <p:cNvPr id="117764" name="Rectangle 4"/>
          <p:cNvSpPr>
            <a:spLocks noGrp="1" noChangeArrowheads="1"/>
          </p:cNvSpPr>
          <p:nvPr>
            <p:ph type="subTitle" sz="quarter" idx="1"/>
          </p:nvPr>
        </p:nvSpPr>
        <p:spPr>
          <a:xfrm>
            <a:off x="762001" y="1143000"/>
            <a:ext cx="7734300" cy="609600"/>
          </a:xfrm>
        </p:spPr>
        <p:txBody>
          <a:bodyPr tIns="0" bIns="0"/>
          <a:lstStyle>
            <a:lvl1pPr marL="0" indent="0">
              <a:buFontTx/>
              <a:buNone/>
              <a:defRPr sz="1600" b="1"/>
            </a:lvl1pPr>
          </a:lstStyle>
          <a:p>
            <a:r>
              <a:rPr lang="en-US"/>
              <a:t>Click to edit Master subtitle style</a:t>
            </a:r>
          </a:p>
        </p:txBody>
      </p:sp>
      <p:sp>
        <p:nvSpPr>
          <p:cNvPr id="7" name="Rectangle 2"/>
          <p:cNvSpPr>
            <a:spLocks noGrp="1" noChangeArrowheads="1"/>
          </p:cNvSpPr>
          <p:nvPr>
            <p:ph type="dt" sz="half" idx="10"/>
          </p:nvPr>
        </p:nvSpPr>
        <p:spPr bwMode="auto">
          <a:xfrm>
            <a:off x="752475" y="5194300"/>
            <a:ext cx="7924800" cy="381000"/>
          </a:xfrm>
        </p:spPr>
        <p:txBody>
          <a:bodyPr/>
          <a:lstStyle>
            <a:lvl1pPr>
              <a:defRPr sz="1200" b="1"/>
            </a:lvl1pPr>
          </a:lstStyle>
          <a:p>
            <a:pPr>
              <a:defRPr/>
            </a:pPr>
            <a:fld id="{FD8FB5A9-411C-4358-9E63-9080FAE165F2}" type="datetime4">
              <a:rPr lang="en-US" smtClean="0"/>
              <a:t>July 13, 2021</a:t>
            </a:fld>
            <a:endParaRPr lang="en-US"/>
          </a:p>
        </p:txBody>
      </p:sp>
      <p:sp>
        <p:nvSpPr>
          <p:cNvPr id="8" name="Rectangle 7"/>
          <p:cNvSpPr>
            <a:spLocks noGrp="1" noChangeArrowheads="1"/>
          </p:cNvSpPr>
          <p:nvPr>
            <p:ph type="sldNum" sz="quarter" idx="11"/>
          </p:nvPr>
        </p:nvSpPr>
        <p:spPr>
          <a:xfrm>
            <a:off x="6705600" y="5715000"/>
            <a:ext cx="1905000" cy="228600"/>
          </a:xfrm>
        </p:spPr>
        <p:txBody>
          <a:bodyPr/>
          <a:lstStyle>
            <a:lvl1pPr>
              <a:defRPr/>
            </a:lvl1pPr>
          </a:lstStyle>
          <a:p>
            <a:pPr>
              <a:defRPr/>
            </a:pPr>
            <a:fld id="{4B76DEB6-283A-4161-8F0F-2EEA6578126D}" type="slidenum">
              <a:rPr lang="en-US"/>
              <a:pPr>
                <a:defRPr/>
              </a:pPr>
              <a:t>‹#›</a:t>
            </a:fld>
            <a:endParaRPr lang="en-US"/>
          </a:p>
        </p:txBody>
      </p:sp>
      <p:sp>
        <p:nvSpPr>
          <p:cNvPr id="9" name="Rectangle 9"/>
          <p:cNvSpPr>
            <a:spLocks noGrp="1" noChangeArrowheads="1"/>
          </p:cNvSpPr>
          <p:nvPr>
            <p:ph type="ftr" sz="quarter" idx="12"/>
          </p:nvPr>
        </p:nvSpPr>
        <p:spPr>
          <a:xfrm>
            <a:off x="76200" y="60960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417332865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p:txBody>
          <a:bodyPr/>
          <a:lstStyle>
            <a:lvl1pPr>
              <a:defRPr/>
            </a:lvl1pPr>
          </a:lstStyle>
          <a:p>
            <a:pPr>
              <a:defRPr/>
            </a:pPr>
            <a:fld id="{D86B555E-C122-4AA4-8469-9E6B6C74E9F6}" type="datetime4">
              <a:rPr lang="en-US" smtClean="0"/>
              <a:t>July 13, 2021</a:t>
            </a:fld>
            <a:endParaRPr lang="en-US"/>
          </a:p>
        </p:txBody>
      </p:sp>
      <p:sp>
        <p:nvSpPr>
          <p:cNvPr id="5" name="Rectangle 8"/>
          <p:cNvSpPr>
            <a:spLocks noGrp="1" noChangeArrowheads="1"/>
          </p:cNvSpPr>
          <p:nvPr>
            <p:ph type="sldNum" sz="quarter" idx="11"/>
          </p:nvPr>
        </p:nvSpPr>
        <p:spPr/>
        <p:txBody>
          <a:bodyPr/>
          <a:lstStyle>
            <a:lvl1pPr>
              <a:defRPr/>
            </a:lvl1pPr>
          </a:lstStyle>
          <a:p>
            <a:pPr>
              <a:defRPr/>
            </a:pPr>
            <a:fld id="{5A12F5AD-C3EF-4936-B0EB-10616CBB00D0}" type="slidenum">
              <a:rPr lang="en-US"/>
              <a:pPr>
                <a:defRPr/>
              </a:pPr>
              <a:t>‹#›</a:t>
            </a:fld>
            <a:endParaRPr lang="en-US"/>
          </a:p>
        </p:txBody>
      </p:sp>
      <p:sp>
        <p:nvSpPr>
          <p:cNvPr id="6" name="Rectangle 9"/>
          <p:cNvSpPr>
            <a:spLocks noGrp="1" noChangeArrowheads="1"/>
          </p:cNvSpPr>
          <p:nvPr>
            <p:ph type="ftr" sz="quarter" idx="12"/>
          </p:nvPr>
        </p:nvSpPr>
        <p:spPr>
          <a:xfrm>
            <a:off x="76200" y="62484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335663717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1"/>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p:txBody>
          <a:bodyPr/>
          <a:lstStyle>
            <a:lvl1pPr>
              <a:defRPr/>
            </a:lvl1pPr>
          </a:lstStyle>
          <a:p>
            <a:pPr>
              <a:defRPr/>
            </a:pPr>
            <a:fld id="{FE95489E-D541-4A47-A1A3-C49D5C932558}" type="datetime4">
              <a:rPr lang="en-US" smtClean="0"/>
              <a:t>July 13, 2021</a:t>
            </a:fld>
            <a:endParaRPr lang="en-US"/>
          </a:p>
        </p:txBody>
      </p:sp>
      <p:sp>
        <p:nvSpPr>
          <p:cNvPr id="5" name="Rectangle 8"/>
          <p:cNvSpPr>
            <a:spLocks noGrp="1" noChangeArrowheads="1"/>
          </p:cNvSpPr>
          <p:nvPr>
            <p:ph type="sldNum" sz="quarter" idx="11"/>
          </p:nvPr>
        </p:nvSpPr>
        <p:spPr/>
        <p:txBody>
          <a:bodyPr/>
          <a:lstStyle>
            <a:lvl1pPr>
              <a:defRPr/>
            </a:lvl1pPr>
          </a:lstStyle>
          <a:p>
            <a:pPr>
              <a:defRPr/>
            </a:pPr>
            <a:fld id="{FE1DF94D-DA02-4699-9C29-74F6E4C26C3D}" type="slidenum">
              <a:rPr lang="en-US"/>
              <a:pPr>
                <a:defRPr/>
              </a:pPr>
              <a:t>‹#›</a:t>
            </a:fld>
            <a:endParaRPr lang="en-US"/>
          </a:p>
        </p:txBody>
      </p:sp>
      <p:sp>
        <p:nvSpPr>
          <p:cNvPr id="6" name="Rectangle 9"/>
          <p:cNvSpPr>
            <a:spLocks noGrp="1" noChangeArrowheads="1"/>
          </p:cNvSpPr>
          <p:nvPr>
            <p:ph type="ftr" sz="quarter" idx="12"/>
          </p:nvPr>
        </p:nvSpPr>
        <p:spPr>
          <a:xfrm>
            <a:off x="762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98617752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295400"/>
            <a:ext cx="3810000" cy="4311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0"/>
            <a:ext cx="3810000" cy="4311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p:txBody>
          <a:bodyPr/>
          <a:lstStyle>
            <a:lvl1pPr>
              <a:defRPr/>
            </a:lvl1pPr>
          </a:lstStyle>
          <a:p>
            <a:pPr>
              <a:defRPr/>
            </a:pPr>
            <a:fld id="{D75DAFF5-9169-49F8-83D6-6158B45CABAF}" type="datetime4">
              <a:rPr lang="en-US" smtClean="0"/>
              <a:t>July 13, 2021</a:t>
            </a:fld>
            <a:endParaRPr lang="en-US"/>
          </a:p>
        </p:txBody>
      </p:sp>
      <p:sp>
        <p:nvSpPr>
          <p:cNvPr id="6" name="Rectangle 8"/>
          <p:cNvSpPr>
            <a:spLocks noGrp="1" noChangeArrowheads="1"/>
          </p:cNvSpPr>
          <p:nvPr>
            <p:ph type="sldNum" sz="quarter" idx="11"/>
          </p:nvPr>
        </p:nvSpPr>
        <p:spPr/>
        <p:txBody>
          <a:bodyPr/>
          <a:lstStyle>
            <a:lvl1pPr>
              <a:defRPr/>
            </a:lvl1pPr>
          </a:lstStyle>
          <a:p>
            <a:pPr>
              <a:defRPr/>
            </a:pPr>
            <a:fld id="{2D3B09D0-8E44-4B4D-B0E4-2C4ACEE7CF6C}" type="slidenum">
              <a:rPr lang="en-US"/>
              <a:pPr>
                <a:defRPr/>
              </a:pPr>
              <a:t>‹#›</a:t>
            </a:fld>
            <a:endParaRPr lang="en-US"/>
          </a:p>
        </p:txBody>
      </p:sp>
      <p:sp>
        <p:nvSpPr>
          <p:cNvPr id="7" name="Rectangle 9"/>
          <p:cNvSpPr>
            <a:spLocks noGrp="1" noChangeArrowheads="1"/>
          </p:cNvSpPr>
          <p:nvPr>
            <p:ph type="ftr" sz="quarter" idx="12"/>
          </p:nvPr>
        </p:nvSpPr>
        <p:spPr>
          <a:xfrm>
            <a:off x="762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404933873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p:txBody>
          <a:bodyPr/>
          <a:lstStyle>
            <a:lvl1pPr>
              <a:defRPr/>
            </a:lvl1pPr>
          </a:lstStyle>
          <a:p>
            <a:pPr>
              <a:defRPr/>
            </a:pPr>
            <a:fld id="{E0D8D6AE-D983-4CE1-A205-2DA7E3993CC3}" type="datetime4">
              <a:rPr lang="en-US" smtClean="0"/>
              <a:t>July 13, 2021</a:t>
            </a:fld>
            <a:endParaRPr lang="en-US"/>
          </a:p>
        </p:txBody>
      </p:sp>
      <p:sp>
        <p:nvSpPr>
          <p:cNvPr id="8" name="Rectangle 8"/>
          <p:cNvSpPr>
            <a:spLocks noGrp="1" noChangeArrowheads="1"/>
          </p:cNvSpPr>
          <p:nvPr>
            <p:ph type="sldNum" sz="quarter" idx="11"/>
          </p:nvPr>
        </p:nvSpPr>
        <p:spPr/>
        <p:txBody>
          <a:bodyPr/>
          <a:lstStyle>
            <a:lvl1pPr>
              <a:defRPr/>
            </a:lvl1pPr>
          </a:lstStyle>
          <a:p>
            <a:pPr>
              <a:defRPr/>
            </a:pPr>
            <a:fld id="{8CB0F685-B91B-4C7E-AE94-CD89C7BBA787}" type="slidenum">
              <a:rPr lang="en-US"/>
              <a:pPr>
                <a:defRPr/>
              </a:pPr>
              <a:t>‹#›</a:t>
            </a:fld>
            <a:endParaRPr lang="en-US"/>
          </a:p>
        </p:txBody>
      </p:sp>
      <p:sp>
        <p:nvSpPr>
          <p:cNvPr id="9" name="Rectangle 8"/>
          <p:cNvSpPr>
            <a:spLocks noGrp="1" noChangeArrowheads="1"/>
          </p:cNvSpPr>
          <p:nvPr>
            <p:ph type="ftr" sz="quarter" idx="12"/>
          </p:nvPr>
        </p:nvSpPr>
        <p:spPr>
          <a:xfrm>
            <a:off x="762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351596748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p:txBody>
          <a:bodyPr/>
          <a:lstStyle>
            <a:lvl1pPr>
              <a:defRPr/>
            </a:lvl1pPr>
          </a:lstStyle>
          <a:p>
            <a:pPr>
              <a:defRPr/>
            </a:pPr>
            <a:fld id="{08027AAB-04BA-4FBF-89E1-F2CB7DBE1940}" type="datetime4">
              <a:rPr lang="en-US" smtClean="0"/>
              <a:t>July 13, 2021</a:t>
            </a:fld>
            <a:endParaRPr lang="en-US"/>
          </a:p>
        </p:txBody>
      </p:sp>
      <p:sp>
        <p:nvSpPr>
          <p:cNvPr id="4" name="Rectangle 8"/>
          <p:cNvSpPr>
            <a:spLocks noGrp="1" noChangeArrowheads="1"/>
          </p:cNvSpPr>
          <p:nvPr>
            <p:ph type="sldNum" sz="quarter" idx="11"/>
          </p:nvPr>
        </p:nvSpPr>
        <p:spPr/>
        <p:txBody>
          <a:bodyPr/>
          <a:lstStyle>
            <a:lvl1pPr>
              <a:defRPr/>
            </a:lvl1pPr>
          </a:lstStyle>
          <a:p>
            <a:pPr>
              <a:defRPr/>
            </a:pPr>
            <a:fld id="{D75ED8FF-0E98-417B-8F5B-0D64E19CCEB4}" type="slidenum">
              <a:rPr lang="en-US"/>
              <a:pPr>
                <a:defRPr/>
              </a:pPr>
              <a:t>‹#›</a:t>
            </a:fld>
            <a:endParaRPr lang="en-US"/>
          </a:p>
        </p:txBody>
      </p:sp>
      <p:sp>
        <p:nvSpPr>
          <p:cNvPr id="5" name="Rectangle 9"/>
          <p:cNvSpPr>
            <a:spLocks noGrp="1" noChangeArrowheads="1"/>
          </p:cNvSpPr>
          <p:nvPr>
            <p:ph type="ftr" sz="quarter" idx="12"/>
          </p:nvPr>
        </p:nvSpPr>
        <p:spPr>
          <a:xfrm>
            <a:off x="762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68813476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defRPr/>
            </a:lvl1pPr>
          </a:lstStyle>
          <a:p>
            <a:pPr>
              <a:defRPr/>
            </a:pPr>
            <a:fld id="{EE31EA5D-FEA1-4D46-A96C-098C57DC5DB8}" type="datetime4">
              <a:rPr lang="en-US" smtClean="0"/>
              <a:t>July 13, 2021</a:t>
            </a:fld>
            <a:endParaRPr lang="en-US"/>
          </a:p>
        </p:txBody>
      </p:sp>
      <p:sp>
        <p:nvSpPr>
          <p:cNvPr id="3" name="Rectangle 8"/>
          <p:cNvSpPr>
            <a:spLocks noGrp="1" noChangeArrowheads="1"/>
          </p:cNvSpPr>
          <p:nvPr>
            <p:ph type="sldNum" sz="quarter" idx="11"/>
          </p:nvPr>
        </p:nvSpPr>
        <p:spPr/>
        <p:txBody>
          <a:bodyPr/>
          <a:lstStyle>
            <a:lvl1pPr>
              <a:defRPr/>
            </a:lvl1pPr>
          </a:lstStyle>
          <a:p>
            <a:pPr>
              <a:defRPr/>
            </a:pPr>
            <a:fld id="{26E0A2DC-5D44-426E-8A52-9065E4E23D75}" type="slidenum">
              <a:rPr lang="en-US"/>
              <a:pPr>
                <a:defRPr/>
              </a:pPr>
              <a:t>‹#›</a:t>
            </a:fld>
            <a:endParaRPr lang="en-US"/>
          </a:p>
        </p:txBody>
      </p:sp>
      <p:sp>
        <p:nvSpPr>
          <p:cNvPr id="4" name="Rectangle 9"/>
          <p:cNvSpPr>
            <a:spLocks noGrp="1" noChangeArrowheads="1"/>
          </p:cNvSpPr>
          <p:nvPr>
            <p:ph type="ftr" sz="quarter" idx="12"/>
          </p:nvPr>
        </p:nvSpPr>
        <p:spPr>
          <a:xfrm>
            <a:off x="762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44548205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p:txBody>
          <a:bodyPr/>
          <a:lstStyle>
            <a:lvl1pPr>
              <a:defRPr/>
            </a:lvl1pPr>
          </a:lstStyle>
          <a:p>
            <a:pPr>
              <a:defRPr/>
            </a:pPr>
            <a:fld id="{BA34FFA6-E205-42BC-813B-9182631281C4}" type="datetime4">
              <a:rPr lang="en-US" smtClean="0"/>
              <a:t>July 13, 2021</a:t>
            </a:fld>
            <a:endParaRPr lang="en-US"/>
          </a:p>
        </p:txBody>
      </p:sp>
      <p:sp>
        <p:nvSpPr>
          <p:cNvPr id="6" name="Rectangle 8"/>
          <p:cNvSpPr>
            <a:spLocks noGrp="1" noChangeArrowheads="1"/>
          </p:cNvSpPr>
          <p:nvPr>
            <p:ph type="sldNum" sz="quarter" idx="11"/>
          </p:nvPr>
        </p:nvSpPr>
        <p:spPr/>
        <p:txBody>
          <a:bodyPr/>
          <a:lstStyle>
            <a:lvl1pPr>
              <a:defRPr/>
            </a:lvl1pPr>
          </a:lstStyle>
          <a:p>
            <a:pPr>
              <a:defRPr/>
            </a:pPr>
            <a:fld id="{266195A9-6871-4DC6-B791-C8E6C582A984}" type="slidenum">
              <a:rPr lang="en-US"/>
              <a:pPr>
                <a:defRPr/>
              </a:pPr>
              <a:t>‹#›</a:t>
            </a:fld>
            <a:endParaRPr lang="en-US"/>
          </a:p>
        </p:txBody>
      </p:sp>
      <p:sp>
        <p:nvSpPr>
          <p:cNvPr id="7" name="Rectangle 9"/>
          <p:cNvSpPr>
            <a:spLocks noGrp="1" noChangeArrowheads="1"/>
          </p:cNvSpPr>
          <p:nvPr>
            <p:ph type="ftr" sz="quarter" idx="12"/>
          </p:nvPr>
        </p:nvSpPr>
        <p:spPr>
          <a:xfrm>
            <a:off x="762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162901035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p:txBody>
          <a:bodyPr/>
          <a:lstStyle>
            <a:lvl1pPr>
              <a:defRPr/>
            </a:lvl1pPr>
          </a:lstStyle>
          <a:p>
            <a:pPr>
              <a:defRPr/>
            </a:pPr>
            <a:fld id="{B7DE1965-59CF-4F5E-AD4D-8E02ADB7BF42}" type="datetime4">
              <a:rPr lang="en-US" smtClean="0"/>
              <a:t>July 13, 2021</a:t>
            </a:fld>
            <a:endParaRPr lang="en-US"/>
          </a:p>
        </p:txBody>
      </p:sp>
      <p:sp>
        <p:nvSpPr>
          <p:cNvPr id="5" name="Rectangle 4"/>
          <p:cNvSpPr>
            <a:spLocks noGrp="1" noChangeArrowheads="1"/>
          </p:cNvSpPr>
          <p:nvPr>
            <p:ph type="sldNum" sz="quarter" idx="11"/>
          </p:nvPr>
        </p:nvSpPr>
        <p:spPr/>
        <p:txBody>
          <a:bodyPr/>
          <a:lstStyle>
            <a:lvl1pPr>
              <a:defRPr/>
            </a:lvl1pPr>
          </a:lstStyle>
          <a:p>
            <a:pPr>
              <a:defRPr/>
            </a:pPr>
            <a:fld id="{1718FC9F-5F4C-40AC-BD19-63CF379CA723}" type="slidenum">
              <a:rPr lang="en-US"/>
              <a:pPr>
                <a:defRPr/>
              </a:pPr>
              <a:t>‹#›</a:t>
            </a:fld>
            <a:endParaRPr lang="en-US"/>
          </a:p>
        </p:txBody>
      </p:sp>
      <p:sp>
        <p:nvSpPr>
          <p:cNvPr id="6" name="Rectangle 5"/>
          <p:cNvSpPr>
            <a:spLocks noGrp="1" noChangeArrowheads="1"/>
          </p:cNvSpPr>
          <p:nvPr>
            <p:ph type="ftr" sz="quarter" idx="12"/>
          </p:nvPr>
        </p:nvSpPr>
        <p:spPr>
          <a:xfrm>
            <a:off x="1524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3931671859"/>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5720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3048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10540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7"/>
          <p:cNvSpPr>
            <a:spLocks noGrp="1" noChangeArrowheads="1"/>
          </p:cNvSpPr>
          <p:nvPr>
            <p:ph type="dt" sz="half" idx="10"/>
          </p:nvPr>
        </p:nvSpPr>
        <p:spPr/>
        <p:txBody>
          <a:bodyPr/>
          <a:lstStyle>
            <a:lvl1pPr>
              <a:defRPr/>
            </a:lvl1pPr>
          </a:lstStyle>
          <a:p>
            <a:pPr>
              <a:defRPr/>
            </a:pPr>
            <a:fld id="{C80B3CDE-3CAF-4DA8-A4E8-72F215DA1AF3}" type="datetime4">
              <a:rPr lang="en-US" smtClean="0"/>
              <a:t>July 13, 2021</a:t>
            </a:fld>
            <a:endParaRPr lang="en-US"/>
          </a:p>
        </p:txBody>
      </p:sp>
      <p:sp>
        <p:nvSpPr>
          <p:cNvPr id="6" name="Rectangle 8"/>
          <p:cNvSpPr>
            <a:spLocks noGrp="1" noChangeArrowheads="1"/>
          </p:cNvSpPr>
          <p:nvPr>
            <p:ph type="sldNum" sz="quarter" idx="11"/>
          </p:nvPr>
        </p:nvSpPr>
        <p:spPr/>
        <p:txBody>
          <a:bodyPr/>
          <a:lstStyle>
            <a:lvl1pPr>
              <a:defRPr/>
            </a:lvl1pPr>
          </a:lstStyle>
          <a:p>
            <a:pPr>
              <a:defRPr/>
            </a:pPr>
            <a:fld id="{47E5EE38-B17E-4637-8D2F-C07D151F44A9}" type="slidenum">
              <a:rPr lang="en-US"/>
              <a:pPr>
                <a:defRPr/>
              </a:pPr>
              <a:t>‹#›</a:t>
            </a:fld>
            <a:endParaRPr lang="en-US"/>
          </a:p>
        </p:txBody>
      </p:sp>
      <p:sp>
        <p:nvSpPr>
          <p:cNvPr id="7" name="Rectangle 9"/>
          <p:cNvSpPr>
            <a:spLocks noGrp="1" noChangeArrowheads="1"/>
          </p:cNvSpPr>
          <p:nvPr>
            <p:ph type="ftr" sz="quarter" idx="12"/>
          </p:nvPr>
        </p:nvSpPr>
        <p:spPr>
          <a:xfrm>
            <a:off x="762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156339017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p:txBody>
          <a:bodyPr/>
          <a:lstStyle>
            <a:lvl1pPr>
              <a:defRPr/>
            </a:lvl1pPr>
          </a:lstStyle>
          <a:p>
            <a:pPr>
              <a:defRPr/>
            </a:pPr>
            <a:fld id="{7C7EDDC4-DAF9-4D0D-9732-1107F5C1322D}" type="datetime4">
              <a:rPr lang="en-US" smtClean="0"/>
              <a:t>July 13, 2021</a:t>
            </a:fld>
            <a:endParaRPr lang="en-US"/>
          </a:p>
        </p:txBody>
      </p:sp>
      <p:sp>
        <p:nvSpPr>
          <p:cNvPr id="5" name="Rectangle 8"/>
          <p:cNvSpPr>
            <a:spLocks noGrp="1" noChangeArrowheads="1"/>
          </p:cNvSpPr>
          <p:nvPr>
            <p:ph type="sldNum" sz="quarter" idx="11"/>
          </p:nvPr>
        </p:nvSpPr>
        <p:spPr/>
        <p:txBody>
          <a:bodyPr/>
          <a:lstStyle>
            <a:lvl1pPr>
              <a:defRPr/>
            </a:lvl1pPr>
          </a:lstStyle>
          <a:p>
            <a:pPr>
              <a:defRPr/>
            </a:pPr>
            <a:fld id="{06BD31F0-48A5-4426-9B0A-96BAC61346A3}" type="slidenum">
              <a:rPr lang="en-US"/>
              <a:pPr>
                <a:defRPr/>
              </a:pPr>
              <a:t>‹#›</a:t>
            </a:fld>
            <a:endParaRPr lang="en-US"/>
          </a:p>
        </p:txBody>
      </p:sp>
      <p:sp>
        <p:nvSpPr>
          <p:cNvPr id="6" name="Rectangle 9"/>
          <p:cNvSpPr>
            <a:spLocks noGrp="1" noChangeArrowheads="1"/>
          </p:cNvSpPr>
          <p:nvPr>
            <p:ph type="ftr" sz="quarter" idx="12"/>
          </p:nvPr>
        </p:nvSpPr>
        <p:spPr>
          <a:xfrm>
            <a:off x="762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113562143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1" y="358775"/>
            <a:ext cx="1943100" cy="5248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1" y="358775"/>
            <a:ext cx="5676900" cy="5248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p:txBody>
          <a:bodyPr/>
          <a:lstStyle>
            <a:lvl1pPr>
              <a:defRPr/>
            </a:lvl1pPr>
          </a:lstStyle>
          <a:p>
            <a:pPr>
              <a:defRPr/>
            </a:pPr>
            <a:fld id="{380C064C-1B10-4A53-8F49-815982119DA0}" type="datetime4">
              <a:rPr lang="en-US" smtClean="0"/>
              <a:t>July 13, 2021</a:t>
            </a:fld>
            <a:endParaRPr lang="en-US"/>
          </a:p>
        </p:txBody>
      </p:sp>
      <p:sp>
        <p:nvSpPr>
          <p:cNvPr id="5" name="Rectangle 8"/>
          <p:cNvSpPr>
            <a:spLocks noGrp="1" noChangeArrowheads="1"/>
          </p:cNvSpPr>
          <p:nvPr>
            <p:ph type="sldNum" sz="quarter" idx="11"/>
          </p:nvPr>
        </p:nvSpPr>
        <p:spPr/>
        <p:txBody>
          <a:bodyPr/>
          <a:lstStyle>
            <a:lvl1pPr>
              <a:defRPr/>
            </a:lvl1pPr>
          </a:lstStyle>
          <a:p>
            <a:pPr>
              <a:defRPr/>
            </a:pPr>
            <a:fld id="{6340DB55-17B6-4133-A3D7-6A8AB49E57C4}" type="slidenum">
              <a:rPr lang="en-US"/>
              <a:pPr>
                <a:defRPr/>
              </a:pPr>
              <a:t>‹#›</a:t>
            </a:fld>
            <a:endParaRPr lang="en-US"/>
          </a:p>
        </p:txBody>
      </p:sp>
      <p:sp>
        <p:nvSpPr>
          <p:cNvPr id="6" name="Rectangle 9"/>
          <p:cNvSpPr>
            <a:spLocks noGrp="1" noChangeArrowheads="1"/>
          </p:cNvSpPr>
          <p:nvPr>
            <p:ph type="ftr" sz="quarter" idx="12"/>
          </p:nvPr>
        </p:nvSpPr>
        <p:spPr>
          <a:xfrm>
            <a:off x="762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283351682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p:txBody>
          <a:bodyPr/>
          <a:lstStyle>
            <a:lvl1pPr>
              <a:defRPr/>
            </a:lvl1pPr>
          </a:lstStyle>
          <a:p>
            <a:pPr>
              <a:defRPr/>
            </a:pPr>
            <a:fld id="{36F0A990-19EC-4B74-B039-0423FEC1491A}" type="datetime4">
              <a:rPr lang="en-US" smtClean="0"/>
              <a:t>July 13, 2021</a:t>
            </a:fld>
            <a:endParaRPr lang="en-US"/>
          </a:p>
        </p:txBody>
      </p:sp>
      <p:sp>
        <p:nvSpPr>
          <p:cNvPr id="5" name="Rectangle 4"/>
          <p:cNvSpPr>
            <a:spLocks noGrp="1" noChangeArrowheads="1"/>
          </p:cNvSpPr>
          <p:nvPr>
            <p:ph type="sldNum" sz="quarter" idx="11"/>
          </p:nvPr>
        </p:nvSpPr>
        <p:spPr/>
        <p:txBody>
          <a:bodyPr/>
          <a:lstStyle>
            <a:lvl1pPr>
              <a:defRPr/>
            </a:lvl1pPr>
          </a:lstStyle>
          <a:p>
            <a:pPr>
              <a:defRPr/>
            </a:pPr>
            <a:fld id="{E7B71DB0-57DA-4BC9-8B61-EC4BA498FD38}" type="slidenum">
              <a:rPr lang="en-US"/>
              <a:pPr>
                <a:defRPr/>
              </a:pPr>
              <a:t>‹#›</a:t>
            </a:fld>
            <a:endParaRPr lang="en-US"/>
          </a:p>
        </p:txBody>
      </p:sp>
      <p:sp>
        <p:nvSpPr>
          <p:cNvPr id="6" name="Rectangle 5"/>
          <p:cNvSpPr>
            <a:spLocks noGrp="1" noChangeArrowheads="1"/>
          </p:cNvSpPr>
          <p:nvPr>
            <p:ph type="ftr" sz="quarter" idx="12"/>
          </p:nvPr>
        </p:nvSpPr>
        <p:spPr>
          <a:xfrm>
            <a:off x="1524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90589813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295400"/>
            <a:ext cx="3810000" cy="4311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0"/>
            <a:ext cx="3810000" cy="4311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F89CC5D1-6F9E-4862-8F3D-8BE2AB7B2D48}" type="datetime4">
              <a:rPr lang="en-US" smtClean="0"/>
              <a:t>July 13, 2021</a:t>
            </a:fld>
            <a:endParaRPr lang="en-US"/>
          </a:p>
        </p:txBody>
      </p:sp>
      <p:sp>
        <p:nvSpPr>
          <p:cNvPr id="6" name="Rectangle 5"/>
          <p:cNvSpPr>
            <a:spLocks noGrp="1" noChangeArrowheads="1"/>
          </p:cNvSpPr>
          <p:nvPr>
            <p:ph type="sldNum" sz="quarter" idx="11"/>
          </p:nvPr>
        </p:nvSpPr>
        <p:spPr/>
        <p:txBody>
          <a:bodyPr/>
          <a:lstStyle>
            <a:lvl1pPr>
              <a:defRPr/>
            </a:lvl1pPr>
          </a:lstStyle>
          <a:p>
            <a:pPr>
              <a:defRPr/>
            </a:pPr>
            <a:fld id="{81733793-0BCD-49C6-B4C2-2C5765AC6F56}" type="slidenum">
              <a:rPr lang="en-US"/>
              <a:pPr>
                <a:defRPr/>
              </a:pPr>
              <a:t>‹#›</a:t>
            </a:fld>
            <a:endParaRPr lang="en-US"/>
          </a:p>
        </p:txBody>
      </p:sp>
      <p:sp>
        <p:nvSpPr>
          <p:cNvPr id="7" name="Rectangle 6"/>
          <p:cNvSpPr>
            <a:spLocks noGrp="1" noChangeArrowheads="1"/>
          </p:cNvSpPr>
          <p:nvPr>
            <p:ph type="ftr" sz="quarter" idx="12"/>
          </p:nvPr>
        </p:nvSpPr>
        <p:spPr>
          <a:xfrm>
            <a:off x="1524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221430009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fld id="{835314BE-BCCC-44AE-848D-06687EBD26A5}" type="datetime4">
              <a:rPr lang="en-US" smtClean="0"/>
              <a:t>July 13, 2021</a:t>
            </a:fld>
            <a:endParaRPr lang="en-US"/>
          </a:p>
        </p:txBody>
      </p:sp>
      <p:sp>
        <p:nvSpPr>
          <p:cNvPr id="8" name="Rectangle 7"/>
          <p:cNvSpPr>
            <a:spLocks noGrp="1" noChangeArrowheads="1"/>
          </p:cNvSpPr>
          <p:nvPr>
            <p:ph type="sldNum" sz="quarter" idx="11"/>
          </p:nvPr>
        </p:nvSpPr>
        <p:spPr/>
        <p:txBody>
          <a:bodyPr/>
          <a:lstStyle>
            <a:lvl1pPr>
              <a:defRPr/>
            </a:lvl1pPr>
          </a:lstStyle>
          <a:p>
            <a:pPr>
              <a:defRPr/>
            </a:pPr>
            <a:fld id="{9EB9096B-5602-42FA-AD3F-677B8133735F}" type="slidenum">
              <a:rPr lang="en-US"/>
              <a:pPr>
                <a:defRPr/>
              </a:pPr>
              <a:t>‹#›</a:t>
            </a:fld>
            <a:endParaRPr lang="en-US"/>
          </a:p>
        </p:txBody>
      </p:sp>
      <p:sp>
        <p:nvSpPr>
          <p:cNvPr id="9" name="Rectangle 8"/>
          <p:cNvSpPr>
            <a:spLocks noGrp="1" noChangeArrowheads="1"/>
          </p:cNvSpPr>
          <p:nvPr>
            <p:ph type="ftr" sz="quarter" idx="12"/>
          </p:nvPr>
        </p:nvSpPr>
        <p:spPr>
          <a:xfrm>
            <a:off x="1524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396312560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fld id="{9E5BEE5C-7C70-437E-989A-A5A86AF61EF1}" type="datetime4">
              <a:rPr lang="en-US" smtClean="0"/>
              <a:t>July 13, 2021</a:t>
            </a:fld>
            <a:endParaRPr lang="en-US"/>
          </a:p>
        </p:txBody>
      </p:sp>
      <p:sp>
        <p:nvSpPr>
          <p:cNvPr id="4" name="Rectangle 8"/>
          <p:cNvSpPr>
            <a:spLocks noGrp="1" noChangeArrowheads="1"/>
          </p:cNvSpPr>
          <p:nvPr>
            <p:ph type="sldNum" sz="quarter" idx="11"/>
          </p:nvPr>
        </p:nvSpPr>
        <p:spPr>
          <a:ln/>
        </p:spPr>
        <p:txBody>
          <a:bodyPr/>
          <a:lstStyle>
            <a:lvl1pPr>
              <a:defRPr/>
            </a:lvl1pPr>
          </a:lstStyle>
          <a:p>
            <a:pPr>
              <a:defRPr/>
            </a:pPr>
            <a:fld id="{5BABEC3A-2E3D-4BEC-831D-9F8D2B712C27}" type="slidenum">
              <a:rPr lang="en-US"/>
              <a:pPr>
                <a:defRPr/>
              </a:pPr>
              <a:t>‹#›</a:t>
            </a:fld>
            <a:endParaRPr lang="en-US"/>
          </a:p>
        </p:txBody>
      </p:sp>
      <p:sp>
        <p:nvSpPr>
          <p:cNvPr id="5" name="Rectangle 9"/>
          <p:cNvSpPr>
            <a:spLocks noGrp="1" noChangeArrowheads="1"/>
          </p:cNvSpPr>
          <p:nvPr>
            <p:ph type="ftr" sz="quarter" idx="12"/>
          </p:nvPr>
        </p:nvSpPr>
        <p:spPr>
          <a:ln/>
        </p:spPr>
        <p:txBody>
          <a:bodyPr/>
          <a:lstStyle>
            <a:lvl1pPr>
              <a:defRPr/>
            </a:lvl1pPr>
          </a:lstStyle>
          <a:p>
            <a:pPr>
              <a:defRPr/>
            </a:pPr>
            <a:r>
              <a:rPr lang="en-US" smtClean="0"/>
              <a:t>Operating Systems</a:t>
            </a:r>
            <a:endParaRPr lang="en-US" dirty="0"/>
          </a:p>
        </p:txBody>
      </p:sp>
    </p:spTree>
    <p:extLst>
      <p:ext uri="{BB962C8B-B14F-4D97-AF65-F5344CB8AC3E}">
        <p14:creationId xmlns:p14="http://schemas.microsoft.com/office/powerpoint/2010/main" val="39588431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dt" sz="half" idx="10"/>
          </p:nvPr>
        </p:nvSpPr>
        <p:spPr/>
        <p:txBody>
          <a:bodyPr/>
          <a:lstStyle>
            <a:lvl1pPr>
              <a:defRPr/>
            </a:lvl1pPr>
          </a:lstStyle>
          <a:p>
            <a:pPr>
              <a:defRPr/>
            </a:pPr>
            <a:fld id="{5794DC39-5568-4562-B86A-632A00042A43}" type="datetime4">
              <a:rPr lang="en-US" smtClean="0"/>
              <a:t>July 13, 2021</a:t>
            </a:fld>
            <a:endParaRPr lang="en-US"/>
          </a:p>
        </p:txBody>
      </p:sp>
      <p:sp>
        <p:nvSpPr>
          <p:cNvPr id="3" name="Rectangle 2"/>
          <p:cNvSpPr>
            <a:spLocks noGrp="1" noChangeArrowheads="1"/>
          </p:cNvSpPr>
          <p:nvPr>
            <p:ph type="sldNum" sz="quarter" idx="11"/>
          </p:nvPr>
        </p:nvSpPr>
        <p:spPr/>
        <p:txBody>
          <a:bodyPr/>
          <a:lstStyle>
            <a:lvl1pPr>
              <a:defRPr/>
            </a:lvl1pPr>
          </a:lstStyle>
          <a:p>
            <a:pPr>
              <a:defRPr/>
            </a:pPr>
            <a:fld id="{1A4C56B7-125F-460B-A683-E5F246238047}" type="slidenum">
              <a:rPr lang="en-US"/>
              <a:pPr>
                <a:defRPr/>
              </a:pPr>
              <a:t>‹#›</a:t>
            </a:fld>
            <a:endParaRPr lang="en-US"/>
          </a:p>
        </p:txBody>
      </p:sp>
      <p:sp>
        <p:nvSpPr>
          <p:cNvPr id="4" name="Rectangle 3"/>
          <p:cNvSpPr>
            <a:spLocks noGrp="1" noChangeArrowheads="1"/>
          </p:cNvSpPr>
          <p:nvPr>
            <p:ph type="ftr" sz="quarter" idx="12"/>
          </p:nvPr>
        </p:nvSpPr>
        <p:spPr>
          <a:xfrm>
            <a:off x="1524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163533602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1DBAB48E-1885-473F-A5DE-9EB9B893AD95}" type="datetime4">
              <a:rPr lang="en-US" smtClean="0"/>
              <a:t>July 13, 2021</a:t>
            </a:fld>
            <a:endParaRPr lang="en-US"/>
          </a:p>
        </p:txBody>
      </p:sp>
      <p:sp>
        <p:nvSpPr>
          <p:cNvPr id="6" name="Rectangle 5"/>
          <p:cNvSpPr>
            <a:spLocks noGrp="1" noChangeArrowheads="1"/>
          </p:cNvSpPr>
          <p:nvPr>
            <p:ph type="sldNum" sz="quarter" idx="11"/>
          </p:nvPr>
        </p:nvSpPr>
        <p:spPr/>
        <p:txBody>
          <a:bodyPr/>
          <a:lstStyle>
            <a:lvl1pPr>
              <a:defRPr/>
            </a:lvl1pPr>
          </a:lstStyle>
          <a:p>
            <a:pPr>
              <a:defRPr/>
            </a:pPr>
            <a:fld id="{D33B637C-3A7A-481E-BF94-7D427274301E}" type="slidenum">
              <a:rPr lang="en-US"/>
              <a:pPr>
                <a:defRPr/>
              </a:pPr>
              <a:t>‹#›</a:t>
            </a:fld>
            <a:endParaRPr lang="en-US"/>
          </a:p>
        </p:txBody>
      </p:sp>
      <p:sp>
        <p:nvSpPr>
          <p:cNvPr id="7" name="Rectangle 6"/>
          <p:cNvSpPr>
            <a:spLocks noGrp="1" noChangeArrowheads="1"/>
          </p:cNvSpPr>
          <p:nvPr>
            <p:ph type="ftr" sz="quarter" idx="12"/>
          </p:nvPr>
        </p:nvSpPr>
        <p:spPr>
          <a:xfrm>
            <a:off x="1524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1324498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A172B4DA-6425-416D-9110-76FDDDED5B08}" type="datetime4">
              <a:rPr lang="en-US" smtClean="0"/>
              <a:t>July 13, 2021</a:t>
            </a:fld>
            <a:endParaRPr lang="en-US"/>
          </a:p>
        </p:txBody>
      </p:sp>
      <p:sp>
        <p:nvSpPr>
          <p:cNvPr id="6" name="Rectangle 5"/>
          <p:cNvSpPr>
            <a:spLocks noGrp="1" noChangeArrowheads="1"/>
          </p:cNvSpPr>
          <p:nvPr>
            <p:ph type="sldNum" sz="quarter" idx="11"/>
          </p:nvPr>
        </p:nvSpPr>
        <p:spPr/>
        <p:txBody>
          <a:bodyPr/>
          <a:lstStyle>
            <a:lvl1pPr>
              <a:defRPr/>
            </a:lvl1pPr>
          </a:lstStyle>
          <a:p>
            <a:pPr>
              <a:defRPr/>
            </a:pPr>
            <a:fld id="{A1AE2FE3-AABF-4C95-812E-1D7256A17783}" type="slidenum">
              <a:rPr lang="en-US"/>
              <a:pPr>
                <a:defRPr/>
              </a:pPr>
              <a:t>‹#›</a:t>
            </a:fld>
            <a:endParaRPr lang="en-US"/>
          </a:p>
        </p:txBody>
      </p:sp>
      <p:sp>
        <p:nvSpPr>
          <p:cNvPr id="7" name="Rectangle 6"/>
          <p:cNvSpPr>
            <a:spLocks noGrp="1" noChangeArrowheads="1"/>
          </p:cNvSpPr>
          <p:nvPr>
            <p:ph type="ftr" sz="quarter" idx="12"/>
          </p:nvPr>
        </p:nvSpPr>
        <p:spPr>
          <a:xfrm>
            <a:off x="152400" y="6172200"/>
            <a:ext cx="2438400" cy="533400"/>
          </a:xfrm>
        </p:spPr>
        <p:txBody>
          <a:bodyPr/>
          <a:lstStyle>
            <a:lvl1pPr algn="l">
              <a:defRPr sz="1200">
                <a:latin typeface="Tahoma" pitchFamily="34" charset="0"/>
              </a:defRPr>
            </a:lvl1pPr>
          </a:lstStyle>
          <a:p>
            <a:pPr>
              <a:defRPr/>
            </a:pPr>
            <a:r>
              <a:rPr lang="en-US" smtClean="0"/>
              <a:t>Operating Systems</a:t>
            </a:r>
            <a:endParaRPr lang="en-US" dirty="0"/>
          </a:p>
        </p:txBody>
      </p:sp>
    </p:spTree>
    <p:extLst>
      <p:ext uri="{BB962C8B-B14F-4D97-AF65-F5344CB8AC3E}">
        <p14:creationId xmlns:p14="http://schemas.microsoft.com/office/powerpoint/2010/main" val="199033568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40" name="Rectangle 4"/>
          <p:cNvSpPr>
            <a:spLocks noChangeArrowheads="1"/>
          </p:cNvSpPr>
          <p:nvPr/>
        </p:nvSpPr>
        <p:spPr bwMode="ltGray">
          <a:xfrm>
            <a:off x="0" y="5815013"/>
            <a:ext cx="9144000" cy="287337"/>
          </a:xfrm>
          <a:prstGeom prst="rect">
            <a:avLst/>
          </a:prstGeom>
          <a:solidFill>
            <a:srgbClr val="ACCF3F"/>
          </a:solidFill>
          <a:ln w="9525">
            <a:solidFill>
              <a:srgbClr val="0099CC"/>
            </a:solidFill>
            <a:miter lim="800000"/>
            <a:headEnd/>
            <a:tailEnd/>
          </a:ln>
          <a:effectLst/>
        </p:spPr>
        <p:txBody>
          <a:bodyPr wrap="none" anchor="ctr"/>
          <a:lstStyle/>
          <a:p>
            <a:pPr algn="ctr">
              <a:defRPr/>
            </a:pPr>
            <a:endParaRPr lang="nl-NL">
              <a:solidFill>
                <a:srgbClr val="808080"/>
              </a:solidFill>
              <a:latin typeface="Times" charset="0"/>
              <a:ea typeface="+mn-ea"/>
            </a:endParaRPr>
          </a:p>
        </p:txBody>
      </p:sp>
      <p:sp>
        <p:nvSpPr>
          <p:cNvPr id="2051" name="Rectangle 5"/>
          <p:cNvSpPr>
            <a:spLocks noGrp="1" noChangeArrowheads="1"/>
          </p:cNvSpPr>
          <p:nvPr>
            <p:ph type="title"/>
          </p:nvPr>
        </p:nvSpPr>
        <p:spPr bwMode="auto">
          <a:xfrm>
            <a:off x="762000" y="358775"/>
            <a:ext cx="77724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smtClean="0"/>
              <a:t>Chapter-1 Introduction</a:t>
            </a:r>
          </a:p>
        </p:txBody>
      </p:sp>
      <p:sp>
        <p:nvSpPr>
          <p:cNvPr id="2052" name="Rectangle 6"/>
          <p:cNvSpPr>
            <a:spLocks noGrp="1" noChangeArrowheads="1"/>
          </p:cNvSpPr>
          <p:nvPr>
            <p:ph type="body" idx="1"/>
          </p:nvPr>
        </p:nvSpPr>
        <p:spPr bwMode="auto">
          <a:xfrm>
            <a:off x="762000" y="1295400"/>
            <a:ext cx="77724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6743" name="Rectangle 7"/>
          <p:cNvSpPr>
            <a:spLocks noGrp="1" noChangeArrowheads="1"/>
          </p:cNvSpPr>
          <p:nvPr>
            <p:ph type="dt" sz="half" idx="2"/>
          </p:nvPr>
        </p:nvSpPr>
        <p:spPr bwMode="black">
          <a:xfrm>
            <a:off x="747713" y="5837238"/>
            <a:ext cx="1905000" cy="258762"/>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a:latin typeface="Tahoma" charset="0"/>
                <a:ea typeface="ＭＳ Ｐゴシック" charset="-128"/>
              </a:defRPr>
            </a:lvl1pPr>
          </a:lstStyle>
          <a:p>
            <a:pPr>
              <a:defRPr/>
            </a:pPr>
            <a:fld id="{EE33890F-5C65-4184-959A-F98295513F31}" type="datetime4">
              <a:rPr lang="en-US" smtClean="0"/>
              <a:t>July 13, 2021</a:t>
            </a:fld>
            <a:endParaRPr lang="en-US"/>
          </a:p>
        </p:txBody>
      </p:sp>
      <p:sp>
        <p:nvSpPr>
          <p:cNvPr id="116744" name="Rectangle 8"/>
          <p:cNvSpPr>
            <a:spLocks noGrp="1" noChangeArrowheads="1"/>
          </p:cNvSpPr>
          <p:nvPr>
            <p:ph type="sldNum" sz="quarter" idx="4"/>
          </p:nvPr>
        </p:nvSpPr>
        <p:spPr bwMode="black">
          <a:xfrm>
            <a:off x="6477000" y="5837238"/>
            <a:ext cx="1905000" cy="2286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defRPr sz="1000">
                <a:latin typeface="Tahoma" charset="0"/>
                <a:ea typeface="ＭＳ Ｐゴシック" charset="-128"/>
              </a:defRPr>
            </a:lvl1pPr>
          </a:lstStyle>
          <a:p>
            <a:pPr>
              <a:defRPr/>
            </a:pPr>
            <a:fld id="{20DB4D05-F360-4A32-94B3-96262F8385A5}" type="slidenum">
              <a:rPr lang="en-US"/>
              <a:pPr>
                <a:defRPr/>
              </a:pPr>
              <a:t>‹#›</a:t>
            </a:fld>
            <a:endParaRPr lang="en-US"/>
          </a:p>
        </p:txBody>
      </p:sp>
      <p:sp>
        <p:nvSpPr>
          <p:cNvPr id="116745" name="Rectangle 9"/>
          <p:cNvSpPr>
            <a:spLocks noGrp="1" noChangeArrowheads="1"/>
          </p:cNvSpPr>
          <p:nvPr>
            <p:ph type="ftr" sz="quarter" idx="3"/>
          </p:nvPr>
        </p:nvSpPr>
        <p:spPr bwMode="auto">
          <a:xfrm>
            <a:off x="76200" y="6172200"/>
            <a:ext cx="2438400" cy="5334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l">
              <a:defRPr sz="1200">
                <a:latin typeface="Tahoma" pitchFamily="34" charset="0"/>
                <a:ea typeface="+mn-ea"/>
                <a:cs typeface="+mn-cs"/>
              </a:defRPr>
            </a:lvl1pPr>
          </a:lstStyle>
          <a:p>
            <a:pPr>
              <a:defRPr/>
            </a:pPr>
            <a:r>
              <a:rPr lang="en-US" smtClean="0"/>
              <a:t>Operating Systems</a:t>
            </a:r>
            <a:endParaRPr lang="en-US" dirty="0"/>
          </a:p>
        </p:txBody>
      </p:sp>
    </p:spTree>
  </p:cSld>
  <p:clrMap bg1="lt1" tx1="dk1" bg2="lt2" tx2="dk2" accent1="accent1" accent2="accent2" accent3="accent3" accent4="accent4" accent5="accent5" accent6="accent6" hlink="hlink" folHlink="folHlink"/>
  <p:sldLayoutIdLst>
    <p:sldLayoutId id="2147484864" r:id="rId1"/>
    <p:sldLayoutId id="2147484865" r:id="rId2"/>
    <p:sldLayoutId id="2147484866" r:id="rId3"/>
    <p:sldLayoutId id="2147484867" r:id="rId4"/>
    <p:sldLayoutId id="2147484868" r:id="rId5"/>
    <p:sldLayoutId id="2147484863" r:id="rId6"/>
    <p:sldLayoutId id="2147484869" r:id="rId7"/>
    <p:sldLayoutId id="2147484870" r:id="rId8"/>
    <p:sldLayoutId id="2147484871" r:id="rId9"/>
    <p:sldLayoutId id="2147484872" r:id="rId10"/>
    <p:sldLayoutId id="2147484873" r:id="rId11"/>
  </p:sldLayoutIdLst>
  <p:transition spd="med"/>
  <p:hf hdr="0"/>
  <p:txStyles>
    <p:titleStyle>
      <a:lvl1pPr algn="l" rtl="0" eaLnBrk="0" fontAlgn="base" hangingPunct="0">
        <a:spcBef>
          <a:spcPct val="0"/>
        </a:spcBef>
        <a:spcAft>
          <a:spcPct val="0"/>
        </a:spcAft>
        <a:defRPr sz="3200" b="1">
          <a:solidFill>
            <a:schemeClr val="tx1"/>
          </a:solidFill>
          <a:latin typeface="+mj-lt"/>
          <a:ea typeface="MS PGothic" pitchFamily="34" charset="-128"/>
          <a:cs typeface="ＭＳ Ｐゴシック" charset="-128"/>
        </a:defRPr>
      </a:lvl1pPr>
      <a:lvl2pPr algn="l" rtl="0" eaLnBrk="0" fontAlgn="base" hangingPunct="0">
        <a:spcBef>
          <a:spcPct val="0"/>
        </a:spcBef>
        <a:spcAft>
          <a:spcPct val="0"/>
        </a:spcAft>
        <a:defRPr sz="3200" b="1">
          <a:solidFill>
            <a:schemeClr val="tx1"/>
          </a:solidFill>
          <a:latin typeface="Tahoma" pitchFamily="34" charset="0"/>
          <a:ea typeface="MS PGothic" pitchFamily="34" charset="-128"/>
          <a:cs typeface="ＭＳ Ｐゴシック" charset="-128"/>
        </a:defRPr>
      </a:lvl2pPr>
      <a:lvl3pPr algn="l" rtl="0" eaLnBrk="0" fontAlgn="base" hangingPunct="0">
        <a:spcBef>
          <a:spcPct val="0"/>
        </a:spcBef>
        <a:spcAft>
          <a:spcPct val="0"/>
        </a:spcAft>
        <a:defRPr sz="3200" b="1">
          <a:solidFill>
            <a:schemeClr val="tx1"/>
          </a:solidFill>
          <a:latin typeface="Tahoma" pitchFamily="34" charset="0"/>
          <a:ea typeface="MS PGothic" pitchFamily="34" charset="-128"/>
          <a:cs typeface="ＭＳ Ｐゴシック" charset="-128"/>
        </a:defRPr>
      </a:lvl3pPr>
      <a:lvl4pPr algn="l" rtl="0" eaLnBrk="0" fontAlgn="base" hangingPunct="0">
        <a:spcBef>
          <a:spcPct val="0"/>
        </a:spcBef>
        <a:spcAft>
          <a:spcPct val="0"/>
        </a:spcAft>
        <a:defRPr sz="3200" b="1">
          <a:solidFill>
            <a:schemeClr val="tx1"/>
          </a:solidFill>
          <a:latin typeface="Tahoma" pitchFamily="34" charset="0"/>
          <a:ea typeface="MS PGothic" pitchFamily="34" charset="-128"/>
          <a:cs typeface="ＭＳ Ｐゴシック" charset="-128"/>
        </a:defRPr>
      </a:lvl4pPr>
      <a:lvl5pPr algn="l" rtl="0" eaLnBrk="0" fontAlgn="base" hangingPunct="0">
        <a:spcBef>
          <a:spcPct val="0"/>
        </a:spcBef>
        <a:spcAft>
          <a:spcPct val="0"/>
        </a:spcAft>
        <a:defRPr sz="3200" b="1">
          <a:solidFill>
            <a:schemeClr val="tx1"/>
          </a:solidFill>
          <a:latin typeface="Tahoma" pitchFamily="34" charset="0"/>
          <a:ea typeface="MS PGothic" pitchFamily="34" charset="-128"/>
          <a:cs typeface="ＭＳ Ｐゴシック" charset="-128"/>
        </a:defRPr>
      </a:lvl5pPr>
      <a:lvl6pPr marL="457200" algn="l" rtl="0" fontAlgn="base">
        <a:spcBef>
          <a:spcPct val="0"/>
        </a:spcBef>
        <a:spcAft>
          <a:spcPct val="0"/>
        </a:spcAft>
        <a:defRPr sz="3200" b="1">
          <a:solidFill>
            <a:srgbClr val="0099CC"/>
          </a:solidFill>
          <a:latin typeface="Tahoma" pitchFamily="34" charset="0"/>
        </a:defRPr>
      </a:lvl6pPr>
      <a:lvl7pPr marL="914400" algn="l" rtl="0" fontAlgn="base">
        <a:spcBef>
          <a:spcPct val="0"/>
        </a:spcBef>
        <a:spcAft>
          <a:spcPct val="0"/>
        </a:spcAft>
        <a:defRPr sz="3200" b="1">
          <a:solidFill>
            <a:srgbClr val="0099CC"/>
          </a:solidFill>
          <a:latin typeface="Tahoma" pitchFamily="34" charset="0"/>
        </a:defRPr>
      </a:lvl7pPr>
      <a:lvl8pPr marL="1371600" algn="l" rtl="0" fontAlgn="base">
        <a:spcBef>
          <a:spcPct val="0"/>
        </a:spcBef>
        <a:spcAft>
          <a:spcPct val="0"/>
        </a:spcAft>
        <a:defRPr sz="3200" b="1">
          <a:solidFill>
            <a:srgbClr val="0099CC"/>
          </a:solidFill>
          <a:latin typeface="Tahoma" pitchFamily="34" charset="0"/>
        </a:defRPr>
      </a:lvl8pPr>
      <a:lvl9pPr marL="1828800" algn="l" rtl="0" fontAlgn="base">
        <a:spcBef>
          <a:spcPct val="0"/>
        </a:spcBef>
        <a:spcAft>
          <a:spcPct val="0"/>
        </a:spcAft>
        <a:defRPr sz="3200" b="1">
          <a:solidFill>
            <a:srgbClr val="0099CC"/>
          </a:solidFill>
          <a:latin typeface="Tahoma" pitchFamily="34" charset="0"/>
        </a:defRPr>
      </a:lvl9pPr>
    </p:titleStyle>
    <p:bodyStyle>
      <a:lvl1pPr marL="342900" indent="-3429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4pPr>
      <a:lvl5pPr marL="2057400" indent="-2286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5pPr>
      <a:lvl6pPr marL="2514600" indent="-228600" algn="l" rtl="0" fontAlgn="base">
        <a:spcBef>
          <a:spcPct val="20000"/>
        </a:spcBef>
        <a:spcAft>
          <a:spcPct val="0"/>
        </a:spcAft>
        <a:buFont typeface="Times" pitchFamily="18" charset="0"/>
        <a:buChar char="•"/>
        <a:defRPr sz="2400">
          <a:solidFill>
            <a:schemeClr val="tx1"/>
          </a:solidFill>
          <a:latin typeface="+mn-lt"/>
        </a:defRPr>
      </a:lvl6pPr>
      <a:lvl7pPr marL="2971800" indent="-228600" algn="l" rtl="0" fontAlgn="base">
        <a:spcBef>
          <a:spcPct val="20000"/>
        </a:spcBef>
        <a:spcAft>
          <a:spcPct val="0"/>
        </a:spcAft>
        <a:buFont typeface="Times" pitchFamily="18" charset="0"/>
        <a:buChar char="•"/>
        <a:defRPr sz="2400">
          <a:solidFill>
            <a:schemeClr val="tx1"/>
          </a:solidFill>
          <a:latin typeface="+mn-lt"/>
        </a:defRPr>
      </a:lvl7pPr>
      <a:lvl8pPr marL="3429000" indent="-228600" algn="l" rtl="0" fontAlgn="base">
        <a:spcBef>
          <a:spcPct val="20000"/>
        </a:spcBef>
        <a:spcAft>
          <a:spcPct val="0"/>
        </a:spcAft>
        <a:buFont typeface="Times" pitchFamily="18" charset="0"/>
        <a:buChar char="•"/>
        <a:defRPr sz="2400">
          <a:solidFill>
            <a:schemeClr val="tx1"/>
          </a:solidFill>
          <a:latin typeface="+mn-lt"/>
        </a:defRPr>
      </a:lvl8pPr>
      <a:lvl9pPr marL="3886200" indent="-228600" algn="l" rtl="0" fontAlgn="base">
        <a:spcBef>
          <a:spcPct val="20000"/>
        </a:spcBef>
        <a:spcAft>
          <a:spcPct val="0"/>
        </a:spcAft>
        <a:buFont typeface="Times" pitchFamily="18" charset="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0" y="6102350"/>
            <a:ext cx="9144000" cy="755650"/>
          </a:xfrm>
          <a:prstGeom prst="rect">
            <a:avLst/>
          </a:prstGeom>
          <a:solidFill>
            <a:schemeClr val="bg1"/>
          </a:solidFill>
          <a:ln w="9525">
            <a:noFill/>
            <a:miter lim="800000"/>
            <a:headEnd/>
            <a:tailEnd/>
          </a:ln>
          <a:effectLst/>
        </p:spPr>
        <p:txBody>
          <a:bodyPr wrap="none" anchor="ctr"/>
          <a:lstStyle/>
          <a:p>
            <a:pPr>
              <a:defRPr/>
            </a:pPr>
            <a:endParaRPr lang="en-US">
              <a:latin typeface="Tahoma" charset="0"/>
              <a:ea typeface="+mn-ea"/>
            </a:endParaRPr>
          </a:p>
        </p:txBody>
      </p:sp>
      <p:sp>
        <p:nvSpPr>
          <p:cNvPr id="116740" name="Rectangle 4"/>
          <p:cNvSpPr>
            <a:spLocks noChangeArrowheads="1"/>
          </p:cNvSpPr>
          <p:nvPr/>
        </p:nvSpPr>
        <p:spPr bwMode="ltGray">
          <a:xfrm>
            <a:off x="0" y="5815013"/>
            <a:ext cx="9144000" cy="287337"/>
          </a:xfrm>
          <a:prstGeom prst="rect">
            <a:avLst/>
          </a:prstGeom>
          <a:solidFill>
            <a:srgbClr val="ACCF3F"/>
          </a:solidFill>
          <a:ln w="9525">
            <a:solidFill>
              <a:srgbClr val="0099CC"/>
            </a:solidFill>
            <a:miter lim="800000"/>
            <a:headEnd/>
            <a:tailEnd/>
          </a:ln>
          <a:effectLst/>
        </p:spPr>
        <p:txBody>
          <a:bodyPr wrap="none" anchor="ctr"/>
          <a:lstStyle/>
          <a:p>
            <a:pPr algn="ctr">
              <a:defRPr/>
            </a:pPr>
            <a:endParaRPr lang="nl-NL">
              <a:solidFill>
                <a:srgbClr val="808080"/>
              </a:solidFill>
              <a:latin typeface="Times" charset="0"/>
              <a:ea typeface="+mn-ea"/>
            </a:endParaRPr>
          </a:p>
        </p:txBody>
      </p:sp>
      <p:sp>
        <p:nvSpPr>
          <p:cNvPr id="3076" name="Rectangle 5"/>
          <p:cNvSpPr>
            <a:spLocks noGrp="1" noChangeArrowheads="1"/>
          </p:cNvSpPr>
          <p:nvPr>
            <p:ph type="title"/>
          </p:nvPr>
        </p:nvSpPr>
        <p:spPr bwMode="auto">
          <a:xfrm>
            <a:off x="762000" y="358775"/>
            <a:ext cx="77724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smtClean="0"/>
              <a:t>Click to edit Master title style</a:t>
            </a:r>
          </a:p>
        </p:txBody>
      </p:sp>
      <p:sp>
        <p:nvSpPr>
          <p:cNvPr id="3077" name="Rectangle 6"/>
          <p:cNvSpPr>
            <a:spLocks noGrp="1" noChangeArrowheads="1"/>
          </p:cNvSpPr>
          <p:nvPr>
            <p:ph type="body" idx="1"/>
          </p:nvPr>
        </p:nvSpPr>
        <p:spPr bwMode="auto">
          <a:xfrm>
            <a:off x="762000" y="1295400"/>
            <a:ext cx="77724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6743" name="Rectangle 7"/>
          <p:cNvSpPr>
            <a:spLocks noGrp="1" noChangeArrowheads="1"/>
          </p:cNvSpPr>
          <p:nvPr>
            <p:ph type="dt" sz="half" idx="2"/>
          </p:nvPr>
        </p:nvSpPr>
        <p:spPr bwMode="black">
          <a:xfrm>
            <a:off x="747713" y="5837238"/>
            <a:ext cx="1905000" cy="258762"/>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a:latin typeface="Tahoma" charset="0"/>
                <a:ea typeface="ＭＳ Ｐゴシック" charset="-128"/>
              </a:defRPr>
            </a:lvl1pPr>
          </a:lstStyle>
          <a:p>
            <a:pPr>
              <a:defRPr/>
            </a:pPr>
            <a:fld id="{0B02D4D4-C331-44CC-A38D-B2DB234F4413}" type="datetime4">
              <a:rPr lang="en-US" smtClean="0"/>
              <a:t>July 13, 2021</a:t>
            </a:fld>
            <a:endParaRPr lang="en-US"/>
          </a:p>
        </p:txBody>
      </p:sp>
      <p:sp>
        <p:nvSpPr>
          <p:cNvPr id="116744" name="Rectangle 8"/>
          <p:cNvSpPr>
            <a:spLocks noGrp="1" noChangeArrowheads="1"/>
          </p:cNvSpPr>
          <p:nvPr>
            <p:ph type="sldNum" sz="quarter" idx="4"/>
          </p:nvPr>
        </p:nvSpPr>
        <p:spPr bwMode="black">
          <a:xfrm>
            <a:off x="6477000" y="5837238"/>
            <a:ext cx="1905000" cy="2286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defRPr sz="1000">
                <a:latin typeface="Tahoma" charset="0"/>
                <a:ea typeface="ＭＳ Ｐゴシック" charset="-128"/>
              </a:defRPr>
            </a:lvl1pPr>
          </a:lstStyle>
          <a:p>
            <a:pPr>
              <a:defRPr/>
            </a:pPr>
            <a:fld id="{D7ACCB30-9B71-4B68-B729-7D4FC098859E}" type="slidenum">
              <a:rPr lang="en-US"/>
              <a:pPr>
                <a:defRPr/>
              </a:pPr>
              <a:t>‹#›</a:t>
            </a:fld>
            <a:endParaRPr lang="en-US"/>
          </a:p>
        </p:txBody>
      </p:sp>
      <p:sp>
        <p:nvSpPr>
          <p:cNvPr id="10" name="Footer Placeholder 9"/>
          <p:cNvSpPr>
            <a:spLocks noGrp="1" noChangeArrowheads="1"/>
          </p:cNvSpPr>
          <p:nvPr>
            <p:ph type="ftr" sz="quarter" idx="3"/>
          </p:nvPr>
        </p:nvSpPr>
        <p:spPr bwMode="auto">
          <a:xfrm>
            <a:off x="152400" y="6172200"/>
            <a:ext cx="2438400" cy="5334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l">
              <a:defRPr sz="1200">
                <a:latin typeface="Tahoma" pitchFamily="34" charset="0"/>
                <a:ea typeface="+mn-ea"/>
                <a:cs typeface="+mn-cs"/>
              </a:defRPr>
            </a:lvl1pPr>
          </a:lstStyle>
          <a:p>
            <a:pPr>
              <a:defRPr/>
            </a:pPr>
            <a:r>
              <a:rPr lang="en-US" smtClean="0"/>
              <a:t>Operating Systems</a:t>
            </a:r>
            <a:endParaRPr lang="en-US" dirty="0"/>
          </a:p>
        </p:txBody>
      </p:sp>
    </p:spTree>
  </p:cSld>
  <p:clrMap bg1="lt1" tx1="dk1" bg2="lt2" tx2="dk2" accent1="accent1" accent2="accent2" accent3="accent3" accent4="accent4" accent5="accent5" accent6="accent6" hlink="hlink" folHlink="folHlink"/>
  <p:sldLayoutIdLst>
    <p:sldLayoutId id="2147484874" r:id="rId1"/>
    <p:sldLayoutId id="2147484875" r:id="rId2"/>
    <p:sldLayoutId id="2147484876" r:id="rId3"/>
    <p:sldLayoutId id="2147484877" r:id="rId4"/>
    <p:sldLayoutId id="2147484878" r:id="rId5"/>
    <p:sldLayoutId id="2147484879" r:id="rId6"/>
    <p:sldLayoutId id="2147484880" r:id="rId7"/>
    <p:sldLayoutId id="2147484881" r:id="rId8"/>
    <p:sldLayoutId id="2147484882" r:id="rId9"/>
    <p:sldLayoutId id="2147484883" r:id="rId10"/>
    <p:sldLayoutId id="2147484884" r:id="rId11"/>
  </p:sldLayoutIdLst>
  <p:transition spd="med"/>
  <p:hf hdr="0"/>
  <p:txStyles>
    <p:titleStyle>
      <a:lvl1pPr algn="l" rtl="0" eaLnBrk="0" fontAlgn="base" hangingPunct="0">
        <a:spcBef>
          <a:spcPct val="0"/>
        </a:spcBef>
        <a:spcAft>
          <a:spcPct val="0"/>
        </a:spcAft>
        <a:defRPr sz="3200" b="1">
          <a:solidFill>
            <a:srgbClr val="ACCF3F"/>
          </a:solidFill>
          <a:latin typeface="+mj-lt"/>
          <a:ea typeface="MS PGothic" pitchFamily="34" charset="-128"/>
          <a:cs typeface="ＭＳ Ｐゴシック" charset="-128"/>
        </a:defRPr>
      </a:lvl1pPr>
      <a:lvl2pPr algn="l" rtl="0" eaLnBrk="0" fontAlgn="base" hangingPunct="0">
        <a:spcBef>
          <a:spcPct val="0"/>
        </a:spcBef>
        <a:spcAft>
          <a:spcPct val="0"/>
        </a:spcAft>
        <a:defRPr sz="3200" b="1">
          <a:solidFill>
            <a:srgbClr val="ACCF3F"/>
          </a:solidFill>
          <a:latin typeface="Tahoma" pitchFamily="34" charset="0"/>
          <a:ea typeface="MS PGothic" pitchFamily="34" charset="-128"/>
          <a:cs typeface="ＭＳ Ｐゴシック" charset="-128"/>
        </a:defRPr>
      </a:lvl2pPr>
      <a:lvl3pPr algn="l" rtl="0" eaLnBrk="0" fontAlgn="base" hangingPunct="0">
        <a:spcBef>
          <a:spcPct val="0"/>
        </a:spcBef>
        <a:spcAft>
          <a:spcPct val="0"/>
        </a:spcAft>
        <a:defRPr sz="3200" b="1">
          <a:solidFill>
            <a:srgbClr val="ACCF3F"/>
          </a:solidFill>
          <a:latin typeface="Tahoma" pitchFamily="34" charset="0"/>
          <a:ea typeface="MS PGothic" pitchFamily="34" charset="-128"/>
          <a:cs typeface="ＭＳ Ｐゴシック" charset="-128"/>
        </a:defRPr>
      </a:lvl3pPr>
      <a:lvl4pPr algn="l" rtl="0" eaLnBrk="0" fontAlgn="base" hangingPunct="0">
        <a:spcBef>
          <a:spcPct val="0"/>
        </a:spcBef>
        <a:spcAft>
          <a:spcPct val="0"/>
        </a:spcAft>
        <a:defRPr sz="3200" b="1">
          <a:solidFill>
            <a:srgbClr val="ACCF3F"/>
          </a:solidFill>
          <a:latin typeface="Tahoma" pitchFamily="34" charset="0"/>
          <a:ea typeface="MS PGothic" pitchFamily="34" charset="-128"/>
          <a:cs typeface="ＭＳ Ｐゴシック" charset="-128"/>
        </a:defRPr>
      </a:lvl4pPr>
      <a:lvl5pPr algn="l" rtl="0" eaLnBrk="0" fontAlgn="base" hangingPunct="0">
        <a:spcBef>
          <a:spcPct val="0"/>
        </a:spcBef>
        <a:spcAft>
          <a:spcPct val="0"/>
        </a:spcAft>
        <a:defRPr sz="3200" b="1">
          <a:solidFill>
            <a:srgbClr val="ACCF3F"/>
          </a:solidFill>
          <a:latin typeface="Tahoma" pitchFamily="34" charset="0"/>
          <a:ea typeface="MS PGothic" pitchFamily="34" charset="-128"/>
          <a:cs typeface="ＭＳ Ｐゴシック" charset="-128"/>
        </a:defRPr>
      </a:lvl5pPr>
      <a:lvl6pPr marL="457200" algn="l" rtl="0" fontAlgn="base">
        <a:spcBef>
          <a:spcPct val="0"/>
        </a:spcBef>
        <a:spcAft>
          <a:spcPct val="0"/>
        </a:spcAft>
        <a:defRPr sz="3200" b="1">
          <a:solidFill>
            <a:srgbClr val="0099CC"/>
          </a:solidFill>
          <a:latin typeface="Tahoma" pitchFamily="34" charset="0"/>
        </a:defRPr>
      </a:lvl6pPr>
      <a:lvl7pPr marL="914400" algn="l" rtl="0" fontAlgn="base">
        <a:spcBef>
          <a:spcPct val="0"/>
        </a:spcBef>
        <a:spcAft>
          <a:spcPct val="0"/>
        </a:spcAft>
        <a:defRPr sz="3200" b="1">
          <a:solidFill>
            <a:srgbClr val="0099CC"/>
          </a:solidFill>
          <a:latin typeface="Tahoma" pitchFamily="34" charset="0"/>
        </a:defRPr>
      </a:lvl7pPr>
      <a:lvl8pPr marL="1371600" algn="l" rtl="0" fontAlgn="base">
        <a:spcBef>
          <a:spcPct val="0"/>
        </a:spcBef>
        <a:spcAft>
          <a:spcPct val="0"/>
        </a:spcAft>
        <a:defRPr sz="3200" b="1">
          <a:solidFill>
            <a:srgbClr val="0099CC"/>
          </a:solidFill>
          <a:latin typeface="Tahoma" pitchFamily="34" charset="0"/>
        </a:defRPr>
      </a:lvl8pPr>
      <a:lvl9pPr marL="1828800" algn="l" rtl="0" fontAlgn="base">
        <a:spcBef>
          <a:spcPct val="0"/>
        </a:spcBef>
        <a:spcAft>
          <a:spcPct val="0"/>
        </a:spcAft>
        <a:defRPr sz="3200" b="1">
          <a:solidFill>
            <a:srgbClr val="0099CC"/>
          </a:solidFill>
          <a:latin typeface="Tahoma" pitchFamily="34" charset="0"/>
        </a:defRPr>
      </a:lvl9pPr>
    </p:titleStyle>
    <p:bodyStyle>
      <a:lvl1pPr marL="342900" indent="-3429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4pPr>
      <a:lvl5pPr marL="2057400" indent="-2286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5pPr>
      <a:lvl6pPr marL="2514600" indent="-228600" algn="l" rtl="0" fontAlgn="base">
        <a:spcBef>
          <a:spcPct val="20000"/>
        </a:spcBef>
        <a:spcAft>
          <a:spcPct val="0"/>
        </a:spcAft>
        <a:buFont typeface="Times" pitchFamily="18" charset="0"/>
        <a:buChar char="•"/>
        <a:defRPr sz="2400">
          <a:solidFill>
            <a:schemeClr val="tx1"/>
          </a:solidFill>
          <a:latin typeface="+mn-lt"/>
        </a:defRPr>
      </a:lvl6pPr>
      <a:lvl7pPr marL="2971800" indent="-228600" algn="l" rtl="0" fontAlgn="base">
        <a:spcBef>
          <a:spcPct val="20000"/>
        </a:spcBef>
        <a:spcAft>
          <a:spcPct val="0"/>
        </a:spcAft>
        <a:buFont typeface="Times" pitchFamily="18" charset="0"/>
        <a:buChar char="•"/>
        <a:defRPr sz="2400">
          <a:solidFill>
            <a:schemeClr val="tx1"/>
          </a:solidFill>
          <a:latin typeface="+mn-lt"/>
        </a:defRPr>
      </a:lvl7pPr>
      <a:lvl8pPr marL="3429000" indent="-228600" algn="l" rtl="0" fontAlgn="base">
        <a:spcBef>
          <a:spcPct val="20000"/>
        </a:spcBef>
        <a:spcAft>
          <a:spcPct val="0"/>
        </a:spcAft>
        <a:buFont typeface="Times" pitchFamily="18" charset="0"/>
        <a:buChar char="•"/>
        <a:defRPr sz="2400">
          <a:solidFill>
            <a:schemeClr val="tx1"/>
          </a:solidFill>
          <a:latin typeface="+mn-lt"/>
        </a:defRPr>
      </a:lvl8pPr>
      <a:lvl9pPr marL="3886200" indent="-228600" algn="l" rtl="0" fontAlgn="base">
        <a:spcBef>
          <a:spcPct val="20000"/>
        </a:spcBef>
        <a:spcAft>
          <a:spcPct val="0"/>
        </a:spcAft>
        <a:buFont typeface="Times" pitchFamily="18" charset="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919163" y="260648"/>
            <a:ext cx="7734300" cy="671736"/>
          </a:xfrm>
        </p:spPr>
        <p:txBody>
          <a:bodyPr/>
          <a:lstStyle/>
          <a:p>
            <a:pPr eaLnBrk="1" hangingPunct="1"/>
            <a:r>
              <a:rPr lang="en-US" dirty="0" smtClean="0">
                <a:solidFill>
                  <a:srgbClr val="00B0F0"/>
                </a:solidFill>
              </a:rPr>
              <a:t>Operating Systems: CSE 3204</a:t>
            </a:r>
          </a:p>
        </p:txBody>
      </p:sp>
      <p:sp>
        <p:nvSpPr>
          <p:cNvPr id="24580" name="TextBox 8"/>
          <p:cNvSpPr txBox="1">
            <a:spLocks noChangeArrowheads="1"/>
          </p:cNvSpPr>
          <p:nvPr/>
        </p:nvSpPr>
        <p:spPr bwMode="auto">
          <a:xfrm>
            <a:off x="6572250" y="6072188"/>
            <a:ext cx="2081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a:t>ASTU</a:t>
            </a:r>
          </a:p>
          <a:p>
            <a:r>
              <a:rPr lang="en-US" sz="1200"/>
              <a:t>Department of CSE</a:t>
            </a:r>
          </a:p>
        </p:txBody>
      </p:sp>
      <p:sp>
        <p:nvSpPr>
          <p:cNvPr id="24581" name="Date Placeholder 5"/>
          <p:cNvSpPr>
            <a:spLocks noGrp="1"/>
          </p:cNvSpPr>
          <p:nvPr>
            <p:ph type="dt" sz="quarter" idx="10"/>
          </p:nvPr>
        </p:nvSpPr>
        <p:spPr>
          <a:xfrm>
            <a:off x="752475" y="5572125"/>
            <a:ext cx="7924800" cy="214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3C068E07-51E5-4449-8102-693A3F5553ED}" type="datetime4">
              <a:rPr lang="en-US" sz="1200" smtClean="0"/>
              <a:t>July 13, 2021</a:t>
            </a:fld>
            <a:endParaRPr lang="en-US" sz="1200" smtClean="0"/>
          </a:p>
        </p:txBody>
      </p:sp>
      <p:sp>
        <p:nvSpPr>
          <p:cNvPr id="2458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9B427D8E-7C3A-4A7F-8DC6-87CF3BDC277F}" type="slidenum">
              <a:rPr lang="en-US" sz="1000" smtClean="0"/>
              <a:pPr/>
              <a:t>1</a:t>
            </a:fld>
            <a:endParaRPr lang="en-US" sz="1000" smtClean="0"/>
          </a:p>
        </p:txBody>
      </p:sp>
      <p:sp>
        <p:nvSpPr>
          <p:cNvPr id="24583" name="Footer Placeholder 7"/>
          <p:cNvSpPr>
            <a:spLocks noGrp="1"/>
          </p:cNvSpPr>
          <p:nvPr>
            <p:ph type="ftr" sz="quarter" idx="12"/>
          </p:nvPr>
        </p:nvSpPr>
        <p:spPr>
          <a:xfrm>
            <a:off x="142875" y="6000750"/>
            <a:ext cx="1785938" cy="53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
        <p:nvSpPr>
          <p:cNvPr id="8" name="Title 1"/>
          <p:cNvSpPr txBox="1">
            <a:spLocks/>
          </p:cNvSpPr>
          <p:nvPr/>
        </p:nvSpPr>
        <p:spPr bwMode="auto">
          <a:xfrm>
            <a:off x="1331640" y="3717032"/>
            <a:ext cx="596069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0" fontAlgn="base" hangingPunct="0">
              <a:spcBef>
                <a:spcPct val="0"/>
              </a:spcBef>
              <a:spcAft>
                <a:spcPct val="0"/>
              </a:spcAft>
              <a:defRPr sz="3200" b="1">
                <a:solidFill>
                  <a:schemeClr val="tx1"/>
                </a:solidFill>
                <a:latin typeface="+mj-lt"/>
                <a:ea typeface="MS PGothic" pitchFamily="34" charset="-128"/>
                <a:cs typeface="MS PGothic" pitchFamily="34" charset="-128"/>
              </a:defRPr>
            </a:lvl1pPr>
            <a:lvl2pPr algn="l" rtl="0" eaLnBrk="0" fontAlgn="base" hangingPunct="0">
              <a:spcBef>
                <a:spcPct val="0"/>
              </a:spcBef>
              <a:spcAft>
                <a:spcPct val="0"/>
              </a:spcAft>
              <a:defRPr sz="3200" b="1">
                <a:solidFill>
                  <a:schemeClr val="tx1"/>
                </a:solidFill>
                <a:latin typeface="Tahoma" pitchFamily="34" charset="0"/>
                <a:ea typeface="MS PGothic" pitchFamily="34" charset="-128"/>
                <a:cs typeface="MS PGothic" pitchFamily="34" charset="-128"/>
              </a:defRPr>
            </a:lvl2pPr>
            <a:lvl3pPr algn="l" rtl="0" eaLnBrk="0" fontAlgn="base" hangingPunct="0">
              <a:spcBef>
                <a:spcPct val="0"/>
              </a:spcBef>
              <a:spcAft>
                <a:spcPct val="0"/>
              </a:spcAft>
              <a:defRPr sz="3200" b="1">
                <a:solidFill>
                  <a:schemeClr val="tx1"/>
                </a:solidFill>
                <a:latin typeface="Tahoma" pitchFamily="34" charset="0"/>
                <a:ea typeface="MS PGothic" pitchFamily="34" charset="-128"/>
                <a:cs typeface="MS PGothic" pitchFamily="34" charset="-128"/>
              </a:defRPr>
            </a:lvl3pPr>
            <a:lvl4pPr algn="l" rtl="0" eaLnBrk="0" fontAlgn="base" hangingPunct="0">
              <a:spcBef>
                <a:spcPct val="0"/>
              </a:spcBef>
              <a:spcAft>
                <a:spcPct val="0"/>
              </a:spcAft>
              <a:defRPr sz="3200" b="1">
                <a:solidFill>
                  <a:schemeClr val="tx1"/>
                </a:solidFill>
                <a:latin typeface="Tahoma" pitchFamily="34" charset="0"/>
                <a:ea typeface="MS PGothic" pitchFamily="34" charset="-128"/>
                <a:cs typeface="MS PGothic" pitchFamily="34" charset="-128"/>
              </a:defRPr>
            </a:lvl4pPr>
            <a:lvl5pPr algn="l" rtl="0" eaLnBrk="0" fontAlgn="base" hangingPunct="0">
              <a:spcBef>
                <a:spcPct val="0"/>
              </a:spcBef>
              <a:spcAft>
                <a:spcPct val="0"/>
              </a:spcAft>
              <a:defRPr sz="3200" b="1">
                <a:solidFill>
                  <a:schemeClr val="tx1"/>
                </a:solidFill>
                <a:latin typeface="Tahoma" pitchFamily="34" charset="0"/>
                <a:ea typeface="MS PGothic" pitchFamily="34" charset="-128"/>
                <a:cs typeface="MS PGothic" pitchFamily="34" charset="-128"/>
              </a:defRPr>
            </a:lvl5pPr>
            <a:lvl6pPr marL="457200" algn="l" rtl="0" fontAlgn="base">
              <a:spcBef>
                <a:spcPct val="0"/>
              </a:spcBef>
              <a:spcAft>
                <a:spcPct val="0"/>
              </a:spcAft>
              <a:defRPr sz="3200" b="1">
                <a:solidFill>
                  <a:srgbClr val="0099CC"/>
                </a:solidFill>
                <a:latin typeface="Tahoma" pitchFamily="34" charset="0"/>
              </a:defRPr>
            </a:lvl6pPr>
            <a:lvl7pPr marL="914400" algn="l" rtl="0" fontAlgn="base">
              <a:spcBef>
                <a:spcPct val="0"/>
              </a:spcBef>
              <a:spcAft>
                <a:spcPct val="0"/>
              </a:spcAft>
              <a:defRPr sz="3200" b="1">
                <a:solidFill>
                  <a:srgbClr val="0099CC"/>
                </a:solidFill>
                <a:latin typeface="Tahoma" pitchFamily="34" charset="0"/>
              </a:defRPr>
            </a:lvl7pPr>
            <a:lvl8pPr marL="1371600" algn="l" rtl="0" fontAlgn="base">
              <a:spcBef>
                <a:spcPct val="0"/>
              </a:spcBef>
              <a:spcAft>
                <a:spcPct val="0"/>
              </a:spcAft>
              <a:defRPr sz="3200" b="1">
                <a:solidFill>
                  <a:srgbClr val="0099CC"/>
                </a:solidFill>
                <a:latin typeface="Tahoma" pitchFamily="34" charset="0"/>
              </a:defRPr>
            </a:lvl8pPr>
            <a:lvl9pPr marL="1828800" algn="l" rtl="0" fontAlgn="base">
              <a:spcBef>
                <a:spcPct val="0"/>
              </a:spcBef>
              <a:spcAft>
                <a:spcPct val="0"/>
              </a:spcAft>
              <a:defRPr sz="3200" b="1">
                <a:solidFill>
                  <a:srgbClr val="0099CC"/>
                </a:solidFill>
                <a:latin typeface="Tahoma" pitchFamily="34" charset="0"/>
              </a:defRPr>
            </a:lvl9pPr>
          </a:lstStyle>
          <a:p>
            <a:pPr>
              <a:defRPr/>
            </a:pPr>
            <a:r>
              <a:rPr lang="en-US" sz="2800" smtClean="0">
                <a:latin typeface="Times New Roman" pitchFamily="18" charset="0"/>
                <a:cs typeface="Times New Roman" pitchFamily="18" charset="0"/>
              </a:rPr>
              <a:t>Lecture 4: </a:t>
            </a:r>
            <a:r>
              <a:rPr lang="en-US" sz="2800" dirty="0" smtClean="0">
                <a:latin typeface="Times New Roman" pitchFamily="18" charset="0"/>
                <a:cs typeface="Times New Roman" pitchFamily="18" charset="0"/>
              </a:rPr>
              <a:t>Process </a:t>
            </a:r>
            <a:r>
              <a:rPr lang="en-US" sz="2800" dirty="0">
                <a:latin typeface="Times New Roman" pitchFamily="18" charset="0"/>
                <a:cs typeface="Times New Roman" pitchFamily="18" charset="0"/>
              </a:rPr>
              <a:t>Scheduling</a:t>
            </a:r>
          </a:p>
          <a:p>
            <a:pPr>
              <a:defRPr/>
            </a:pPr>
            <a:endParaRPr lang="en-US" sz="2800" dirty="0" smtClean="0">
              <a:latin typeface="Times New Roman" pitchFamily="18" charset="0"/>
              <a:cs typeface="Times New Roman" pitchFamily="18" charset="0"/>
            </a:endParaRPr>
          </a:p>
        </p:txBody>
      </p:sp>
      <p:sp>
        <p:nvSpPr>
          <p:cNvPr id="9" name="Rectangle 3"/>
          <p:cNvSpPr txBox="1">
            <a:spLocks noChangeArrowheads="1"/>
          </p:cNvSpPr>
          <p:nvPr/>
        </p:nvSpPr>
        <p:spPr bwMode="auto">
          <a:xfrm>
            <a:off x="1907704" y="1412776"/>
            <a:ext cx="5529262" cy="144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spcBef>
                <a:spcPct val="20000"/>
              </a:spcBef>
              <a:spcAft>
                <a:spcPct val="0"/>
              </a:spcAft>
              <a:buFontTx/>
              <a:buNone/>
              <a:defRPr sz="1600" b="1">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4pPr>
            <a:lvl5pPr marL="2057400" indent="-228600" algn="l" rtl="0" eaLnBrk="0" fontAlgn="base" hangingPunct="0">
              <a:spcBef>
                <a:spcPct val="20000"/>
              </a:spcBef>
              <a:spcAft>
                <a:spcPct val="0"/>
              </a:spcAft>
              <a:buFont typeface="Times" charset="0"/>
              <a:buChar char="•"/>
              <a:defRPr sz="2400">
                <a:solidFill>
                  <a:schemeClr val="tx1"/>
                </a:solidFill>
                <a:latin typeface="+mn-lt"/>
                <a:ea typeface="MS PGothic" pitchFamily="34" charset="-128"/>
              </a:defRPr>
            </a:lvl5pPr>
            <a:lvl6pPr marL="2514600" indent="-228600" algn="l" rtl="0" fontAlgn="base">
              <a:spcBef>
                <a:spcPct val="20000"/>
              </a:spcBef>
              <a:spcAft>
                <a:spcPct val="0"/>
              </a:spcAft>
              <a:buFont typeface="Times" pitchFamily="18" charset="0"/>
              <a:buChar char="•"/>
              <a:defRPr sz="2400">
                <a:solidFill>
                  <a:schemeClr val="tx1"/>
                </a:solidFill>
                <a:latin typeface="+mn-lt"/>
              </a:defRPr>
            </a:lvl6pPr>
            <a:lvl7pPr marL="2971800" indent="-228600" algn="l" rtl="0" fontAlgn="base">
              <a:spcBef>
                <a:spcPct val="20000"/>
              </a:spcBef>
              <a:spcAft>
                <a:spcPct val="0"/>
              </a:spcAft>
              <a:buFont typeface="Times" pitchFamily="18" charset="0"/>
              <a:buChar char="•"/>
              <a:defRPr sz="2400">
                <a:solidFill>
                  <a:schemeClr val="tx1"/>
                </a:solidFill>
                <a:latin typeface="+mn-lt"/>
              </a:defRPr>
            </a:lvl7pPr>
            <a:lvl8pPr marL="3429000" indent="-228600" algn="l" rtl="0" fontAlgn="base">
              <a:spcBef>
                <a:spcPct val="20000"/>
              </a:spcBef>
              <a:spcAft>
                <a:spcPct val="0"/>
              </a:spcAft>
              <a:buFont typeface="Times" pitchFamily="18" charset="0"/>
              <a:buChar char="•"/>
              <a:defRPr sz="2400">
                <a:solidFill>
                  <a:schemeClr val="tx1"/>
                </a:solidFill>
                <a:latin typeface="+mn-lt"/>
              </a:defRPr>
            </a:lvl8pPr>
            <a:lvl9pPr marL="3886200" indent="-228600" algn="l" rtl="0" fontAlgn="base">
              <a:spcBef>
                <a:spcPct val="20000"/>
              </a:spcBef>
              <a:spcAft>
                <a:spcPct val="0"/>
              </a:spcAft>
              <a:buFont typeface="Times" pitchFamily="18" charset="0"/>
              <a:buChar char="•"/>
              <a:defRPr sz="2400">
                <a:solidFill>
                  <a:schemeClr val="tx1"/>
                </a:solidFill>
                <a:latin typeface="+mn-lt"/>
              </a:defRPr>
            </a:lvl9pPr>
          </a:lstStyle>
          <a:p>
            <a:pPr algn="ctr" eaLnBrk="1" hangingPunct="1"/>
            <a:r>
              <a:rPr lang="en-US" sz="3200" dirty="0" smtClean="0"/>
              <a:t>Chapter Two</a:t>
            </a:r>
          </a:p>
          <a:p>
            <a:pPr algn="ctr" eaLnBrk="1" hangingPunct="1"/>
            <a:r>
              <a:rPr lang="en-US" sz="3200" dirty="0" smtClean="0"/>
              <a:t>Process Management</a:t>
            </a:r>
            <a:endParaRPr lang="en-US" b="0" dirty="0" smtClean="0"/>
          </a:p>
        </p:txBody>
      </p:sp>
    </p:spTree>
    <p:extLst>
      <p:ext uri="{BB962C8B-B14F-4D97-AF65-F5344CB8AC3E}">
        <p14:creationId xmlns:p14="http://schemas.microsoft.com/office/powerpoint/2010/main" val="4107793664"/>
      </p:ext>
    </p:extLst>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dirty="0" smtClean="0"/>
              <a:t>b)Non-preemptive Scheduler</a:t>
            </a:r>
            <a:r>
              <a:rPr lang="en-US" b="1" dirty="0"/>
              <a:t>: </a:t>
            </a:r>
            <a:r>
              <a:rPr lang="en-US" dirty="0"/>
              <a:t>Non-preemptive Scheduling is used when a process terminates, or a process switches from running to waiting state. In this scheduling, once the resources (CPU cycles) is allocated to a process, the process holds the CPU till it gets terminated or it reaches a waiting state. In case of non-preemptive scheduling does not interrupt a process running CPU in middle of the execution. Instead, it waits till the process complete its CPU burst time and then it can allocate the CPU to another process. .</a:t>
            </a:r>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10</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14985511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68313" y="0"/>
            <a:ext cx="7913687" cy="500063"/>
          </a:xfrm>
        </p:spPr>
        <p:txBody>
          <a:bodyPr/>
          <a:lstStyle/>
          <a:p>
            <a:r>
              <a:rPr lang="en-US" sz="2400" dirty="0" smtClean="0"/>
              <a:t>When preemptive and non-preemptive are used</a:t>
            </a:r>
          </a:p>
        </p:txBody>
      </p:sp>
      <p:sp>
        <p:nvSpPr>
          <p:cNvPr id="31747" name="Content Placeholder 2"/>
          <p:cNvSpPr>
            <a:spLocks noGrp="1"/>
          </p:cNvSpPr>
          <p:nvPr>
            <p:ph idx="1"/>
          </p:nvPr>
        </p:nvSpPr>
        <p:spPr>
          <a:xfrm>
            <a:off x="250825" y="500063"/>
            <a:ext cx="8893175" cy="5161185"/>
          </a:xfrm>
        </p:spPr>
        <p:txBody>
          <a:bodyPr/>
          <a:lstStyle/>
          <a:p>
            <a:pPr>
              <a:defRPr/>
            </a:pPr>
            <a:r>
              <a:rPr lang="en-US" sz="1800" dirty="0" smtClean="0">
                <a:ea typeface="ＭＳ Ｐゴシック" charset="-128"/>
              </a:rPr>
              <a:t>CPU Scheduling decisions may take place when a process: </a:t>
            </a:r>
          </a:p>
          <a:p>
            <a:pPr marL="914400" lvl="1" indent="-228600">
              <a:buFont typeface="+mj-lt"/>
              <a:buAutoNum type="arabicPeriod"/>
              <a:defRPr/>
            </a:pPr>
            <a:r>
              <a:rPr lang="en-US" sz="1800" dirty="0" smtClean="0">
                <a:ea typeface="ＭＳ Ｐゴシック" charset="-128"/>
              </a:rPr>
              <a:t>switches from running to waiting state</a:t>
            </a:r>
          </a:p>
          <a:p>
            <a:pPr marL="914400" lvl="1" indent="-228600">
              <a:buFont typeface="+mj-lt"/>
              <a:buAutoNum type="arabicPeriod"/>
              <a:defRPr/>
            </a:pPr>
            <a:r>
              <a:rPr lang="en-US" sz="1800" dirty="0" smtClean="0">
                <a:ea typeface="ＭＳ Ｐゴシック" charset="-128"/>
              </a:rPr>
              <a:t>switches from running to ready state</a:t>
            </a:r>
          </a:p>
          <a:p>
            <a:pPr marL="914400" lvl="1" indent="-228600">
              <a:buFont typeface="+mj-lt"/>
              <a:buAutoNum type="arabicPeriod"/>
              <a:defRPr/>
            </a:pPr>
            <a:r>
              <a:rPr lang="en-US" sz="1800" dirty="0" smtClean="0">
                <a:ea typeface="ＭＳ Ｐゴシック" charset="-128"/>
              </a:rPr>
              <a:t>switches from waiting to ready</a:t>
            </a:r>
          </a:p>
          <a:p>
            <a:pPr marL="914400" lvl="1" indent="-228600">
              <a:buFont typeface="+mj-lt"/>
              <a:buAutoNum type="arabicPeriod"/>
              <a:defRPr/>
            </a:pPr>
            <a:r>
              <a:rPr lang="en-US" sz="1800" dirty="0" smtClean="0">
                <a:ea typeface="ＭＳ Ｐゴシック" charset="-128"/>
              </a:rPr>
              <a:t>Terminates/exits</a:t>
            </a:r>
          </a:p>
          <a:p>
            <a:pPr>
              <a:defRPr/>
            </a:pPr>
            <a:r>
              <a:rPr lang="en-US" sz="1800" dirty="0" smtClean="0">
                <a:ea typeface="ＭＳ Ｐゴシック" charset="-128"/>
              </a:rPr>
              <a:t>When scheduling occurs in either 1</a:t>
            </a:r>
            <a:r>
              <a:rPr lang="en-US" sz="1800" baseline="30000" dirty="0" smtClean="0">
                <a:ea typeface="ＭＳ Ｐゴシック" charset="-128"/>
              </a:rPr>
              <a:t>st</a:t>
            </a:r>
            <a:r>
              <a:rPr lang="en-US" sz="1800" dirty="0" smtClean="0">
                <a:ea typeface="ＭＳ Ｐゴシック" charset="-128"/>
              </a:rPr>
              <a:t> or 4</a:t>
            </a:r>
            <a:r>
              <a:rPr lang="en-US" sz="1800" baseline="30000" dirty="0" smtClean="0">
                <a:ea typeface="ＭＳ Ｐゴシック" charset="-128"/>
              </a:rPr>
              <a:t>th</a:t>
            </a:r>
            <a:r>
              <a:rPr lang="en-US" sz="1800" dirty="0" smtClean="0">
                <a:ea typeface="ＭＳ Ｐゴシック" charset="-128"/>
              </a:rPr>
              <a:t> way, then the scheduling scheme is called </a:t>
            </a:r>
            <a:r>
              <a:rPr lang="en-US" sz="1800" b="1" dirty="0" smtClean="0">
                <a:ea typeface="ＭＳ Ｐゴシック" charset="-128"/>
              </a:rPr>
              <a:t>non-preemptive</a:t>
            </a:r>
            <a:r>
              <a:rPr lang="en-US" sz="1800" dirty="0" smtClean="0">
                <a:ea typeface="ＭＳ Ｐゴシック" charset="-128"/>
              </a:rPr>
              <a:t> or </a:t>
            </a:r>
            <a:r>
              <a:rPr lang="en-US" sz="1800" b="1" dirty="0" smtClean="0">
                <a:ea typeface="ＭＳ Ｐゴシック" charset="-128"/>
              </a:rPr>
              <a:t>cooperative, </a:t>
            </a:r>
            <a:r>
              <a:rPr lang="en-US" sz="1800" dirty="0" smtClean="0">
                <a:ea typeface="ＭＳ Ｐゴシック" charset="-128"/>
              </a:rPr>
              <a:t>all other scheduling scheme is termed as </a:t>
            </a:r>
            <a:r>
              <a:rPr lang="en-US" sz="2000" b="1" dirty="0" smtClean="0">
                <a:ea typeface="ＭＳ Ｐゴシック" charset="-128"/>
              </a:rPr>
              <a:t>preemptive(</a:t>
            </a:r>
            <a:r>
              <a:rPr kumimoji="1" lang="en-US" sz="2000" b="1" dirty="0" err="1" smtClean="0">
                <a:latin typeface="Times New Roman" charset="0"/>
                <a:ea typeface="ＭＳ Ｐゴシック" charset="-128"/>
                <a:cs typeface="Times New Roman" charset="0"/>
              </a:rPr>
              <a:t>eg</a:t>
            </a:r>
            <a:r>
              <a:rPr kumimoji="1" lang="en-US" sz="2000" b="1" dirty="0" smtClean="0">
                <a:latin typeface="Times New Roman" charset="0"/>
                <a:ea typeface="ＭＳ Ｐゴシック" charset="-128"/>
                <a:cs typeface="Times New Roman" charset="0"/>
              </a:rPr>
              <a:t>. scheduling 2 and 3</a:t>
            </a:r>
            <a:r>
              <a:rPr lang="en-US" sz="1800" b="1" dirty="0" smtClean="0">
                <a:ea typeface="ＭＳ Ｐゴシック" charset="-128"/>
              </a:rPr>
              <a:t>)</a:t>
            </a:r>
          </a:p>
          <a:p>
            <a:pPr>
              <a:defRPr/>
            </a:pPr>
            <a:r>
              <a:rPr lang="en-US" sz="1800" dirty="0" smtClean="0">
                <a:ea typeface="ＭＳ Ｐゴシック" charset="-128"/>
              </a:rPr>
              <a:t>In </a:t>
            </a:r>
            <a:r>
              <a:rPr lang="en-US" sz="1800" b="1" dirty="0" smtClean="0">
                <a:ea typeface="ＭＳ Ｐゴシック" charset="-128"/>
              </a:rPr>
              <a:t>non-preemptive scheduling</a:t>
            </a:r>
            <a:r>
              <a:rPr lang="en-US" sz="1800" dirty="0" smtClean="0">
                <a:ea typeface="ＭＳ Ｐゴシック" charset="-128"/>
              </a:rPr>
              <a:t>, once the CPU is allocated to a process, the process keeps using the CPU until it either finishes its execution or it enters in to a waiting state </a:t>
            </a:r>
          </a:p>
          <a:p>
            <a:pPr lvl="1" indent="-225425">
              <a:buFont typeface="Wingdings" pitchFamily="2" charset="2"/>
              <a:buChar char="§"/>
              <a:defRPr/>
            </a:pPr>
            <a:r>
              <a:rPr lang="en-US" sz="1800" dirty="0" smtClean="0">
                <a:ea typeface="ＭＳ Ｐゴシック" charset="-128"/>
              </a:rPr>
              <a:t>It is used on certain/ most hardware since it does not require special hardware needed by preemptive scheduling</a:t>
            </a:r>
          </a:p>
          <a:p>
            <a:pPr marL="349250" lvl="1" indent="-349250">
              <a:defRPr/>
            </a:pPr>
            <a:r>
              <a:rPr lang="en-US" sz="1800" dirty="0" smtClean="0">
                <a:ea typeface="ＭＳ Ｐゴシック" charset="-128"/>
              </a:rPr>
              <a:t>In </a:t>
            </a:r>
            <a:r>
              <a:rPr lang="en-US" sz="1800" b="1" dirty="0" smtClean="0">
                <a:ea typeface="ＭＳ Ｐゴシック" charset="-128"/>
              </a:rPr>
              <a:t>preemptive scheduling, </a:t>
            </a:r>
            <a:r>
              <a:rPr lang="en-US" sz="1800" dirty="0" smtClean="0">
                <a:latin typeface="Calibri" charset="0"/>
                <a:ea typeface="ＭＳ Ｐゴシック" charset="-128"/>
              </a:rPr>
              <a:t>An interrupt causes currently running process to give up the CPU and be replaced by another process( the situations 2</a:t>
            </a:r>
            <a:r>
              <a:rPr lang="en-US" sz="1800" baseline="30000" dirty="0" smtClean="0">
                <a:latin typeface="Calibri" charset="0"/>
                <a:ea typeface="ＭＳ Ｐゴシック" charset="-128"/>
              </a:rPr>
              <a:t>nd</a:t>
            </a:r>
            <a:r>
              <a:rPr lang="en-US" sz="1800" dirty="0" smtClean="0">
                <a:latin typeface="Calibri" charset="0"/>
                <a:ea typeface="ＭＳ Ｐゴシック" charset="-128"/>
              </a:rPr>
              <a:t> and 3</a:t>
            </a:r>
            <a:r>
              <a:rPr lang="en-US" sz="1800" baseline="30000" dirty="0" smtClean="0">
                <a:latin typeface="Calibri" charset="0"/>
                <a:ea typeface="ＭＳ Ｐゴシック" charset="-128"/>
              </a:rPr>
              <a:t>rd</a:t>
            </a:r>
            <a:r>
              <a:rPr lang="en-US" sz="1800" dirty="0" smtClean="0">
                <a:latin typeface="Calibri" charset="0"/>
                <a:ea typeface="ＭＳ Ｐゴシック" charset="-128"/>
              </a:rPr>
              <a:t> )</a:t>
            </a:r>
            <a:endParaRPr lang="en-US" sz="1800" dirty="0" smtClean="0">
              <a:ea typeface="ＭＳ Ｐゴシック" charset="-128"/>
            </a:endParaRPr>
          </a:p>
          <a:p>
            <a:pPr marL="749300" lvl="2" indent="-231775">
              <a:buFont typeface="Wingdings" pitchFamily="2" charset="2"/>
              <a:buChar char="§"/>
              <a:defRPr/>
            </a:pPr>
            <a:r>
              <a:rPr lang="en-US" sz="1800" dirty="0" smtClean="0">
                <a:ea typeface="ＭＳ Ｐゴシック" charset="-128"/>
              </a:rPr>
              <a:t>The design of the operating system kernel is affected</a:t>
            </a:r>
          </a:p>
          <a:p>
            <a:pPr marL="749300" lvl="2" indent="-231775">
              <a:buFont typeface="Wingdings" pitchFamily="2" charset="2"/>
              <a:buChar char="§"/>
              <a:defRPr/>
            </a:pPr>
            <a:r>
              <a:rPr lang="en-US" sz="1800" dirty="0" smtClean="0">
                <a:ea typeface="ＭＳ Ｐゴシック" charset="-128"/>
              </a:rPr>
              <a:t> it </a:t>
            </a:r>
            <a:r>
              <a:rPr lang="en-US" sz="1800" dirty="0" smtClean="0">
                <a:solidFill>
                  <a:srgbClr val="FF0000"/>
                </a:solidFill>
                <a:ea typeface="ＭＳ Ｐゴシック" charset="-128"/>
              </a:rPr>
              <a:t>incur </a:t>
            </a:r>
            <a:r>
              <a:rPr lang="en-US" sz="1800" dirty="0" smtClean="0">
                <a:ea typeface="ＭＳ Ｐゴシック" charset="-128"/>
              </a:rPr>
              <a:t>cost associated with access to shared data</a:t>
            </a:r>
          </a:p>
        </p:txBody>
      </p:sp>
      <p:sp>
        <p:nvSpPr>
          <p:cNvPr id="307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56940227-A889-43BC-94DF-50FE7D8C3BDF}" type="datetime4">
              <a:rPr lang="en-US" sz="1000" smtClean="0"/>
              <a:t>July 13, 2021</a:t>
            </a:fld>
            <a:endParaRPr lang="en-US" sz="1000" smtClean="0"/>
          </a:p>
        </p:txBody>
      </p:sp>
      <p:sp>
        <p:nvSpPr>
          <p:cNvPr id="307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BCDCAAF-BF93-4565-A446-5D699E6A7307}" type="slidenum">
              <a:rPr lang="en-US" sz="1000" smtClean="0"/>
              <a:pPr/>
              <a:t>11</a:t>
            </a:fld>
            <a:endParaRPr lang="en-US" sz="1000" smtClean="0"/>
          </a:p>
        </p:txBody>
      </p:sp>
      <p:sp>
        <p:nvSpPr>
          <p:cNvPr id="30726"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extLst>
      <p:ext uri="{BB962C8B-B14F-4D97-AF65-F5344CB8AC3E}">
        <p14:creationId xmlns:p14="http://schemas.microsoft.com/office/powerpoint/2010/main" val="96375171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23850" y="0"/>
            <a:ext cx="6534150" cy="500063"/>
          </a:xfrm>
        </p:spPr>
        <p:txBody>
          <a:bodyPr/>
          <a:lstStyle/>
          <a:p>
            <a:r>
              <a:rPr lang="en-US" sz="2800" smtClean="0"/>
              <a:t>Dispatcher</a:t>
            </a:r>
          </a:p>
        </p:txBody>
      </p:sp>
      <p:sp>
        <p:nvSpPr>
          <p:cNvPr id="31747" name="Content Placeholder 2"/>
          <p:cNvSpPr>
            <a:spLocks noGrp="1"/>
          </p:cNvSpPr>
          <p:nvPr>
            <p:ph idx="1"/>
          </p:nvPr>
        </p:nvSpPr>
        <p:spPr>
          <a:xfrm>
            <a:off x="142875" y="428625"/>
            <a:ext cx="9001125" cy="5357813"/>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smtClean="0">
                <a:solidFill>
                  <a:srgbClr val="000000"/>
                </a:solidFill>
                <a:cs typeface="Times New Roman" pitchFamily="18" charset="0"/>
              </a:rPr>
              <a:t>The </a:t>
            </a:r>
            <a:r>
              <a:rPr lang="en-US" sz="2200" b="1" smtClean="0">
                <a:solidFill>
                  <a:srgbClr val="000000"/>
                </a:solidFill>
                <a:cs typeface="Times New Roman" pitchFamily="18" charset="0"/>
              </a:rPr>
              <a:t>dispatcher</a:t>
            </a:r>
            <a:r>
              <a:rPr lang="en-US" sz="2200" smtClean="0">
                <a:solidFill>
                  <a:srgbClr val="000000"/>
                </a:solidFill>
                <a:cs typeface="Times New Roman" pitchFamily="18" charset="0"/>
              </a:rPr>
              <a:t> is the module that gives control of the CPU to the process selected by the </a:t>
            </a:r>
            <a:r>
              <a:rPr lang="en-US" sz="2200" b="1" smtClean="0">
                <a:solidFill>
                  <a:srgbClr val="000000"/>
                </a:solidFill>
                <a:cs typeface="Times New Roman" pitchFamily="18" charset="0"/>
              </a:rPr>
              <a:t>short-term scheduler</a:t>
            </a:r>
            <a:r>
              <a:rPr lang="en-US" sz="2200" smtClean="0">
                <a:solidFill>
                  <a:srgbClr val="000000"/>
                </a:solidFill>
                <a:cs typeface="Times New Roman" pitchFamily="18"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smtClean="0">
                <a:solidFill>
                  <a:srgbClr val="000000"/>
                </a:solidFill>
                <a:cs typeface="Times New Roman" pitchFamily="18" charset="0"/>
              </a:rPr>
              <a:t>This function involves the following:</a:t>
            </a:r>
          </a:p>
          <a:p>
            <a:pPr marL="625475" lvl="1" indent="0">
              <a:spcBef>
                <a:spcPts val="963"/>
              </a:spcBef>
              <a:buSzPct val="80000"/>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smtClean="0">
                <a:solidFill>
                  <a:srgbClr val="000000"/>
                </a:solidFill>
                <a:cs typeface="Times New Roman" pitchFamily="18" charset="0"/>
              </a:rPr>
              <a:t> 	switching context</a:t>
            </a:r>
          </a:p>
          <a:p>
            <a:pPr marL="625475" lvl="1" indent="0">
              <a:spcBef>
                <a:spcPts val="963"/>
              </a:spcBef>
              <a:buSzPct val="80000"/>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smtClean="0">
                <a:solidFill>
                  <a:srgbClr val="000000"/>
                </a:solidFill>
                <a:cs typeface="Times New Roman" pitchFamily="18" charset="0"/>
              </a:rPr>
              <a:t> 	switching to user mode</a:t>
            </a:r>
          </a:p>
          <a:p>
            <a:pPr marL="857250" lvl="2" indent="-231775">
              <a:spcBef>
                <a:spcPts val="963"/>
              </a:spcBef>
              <a:buSzPct val="80000"/>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smtClean="0">
                <a:solidFill>
                  <a:srgbClr val="000000"/>
                </a:solidFill>
                <a:cs typeface="Times New Roman" pitchFamily="18" charset="0"/>
              </a:rPr>
              <a:t> jumping to the proper location in the user program to 	restart that program</a:t>
            </a:r>
          </a:p>
          <a:p>
            <a:pPr>
              <a:spcBef>
                <a:spcPts val="963"/>
              </a:spcBef>
              <a:buClr>
                <a:srgbClr val="993300"/>
              </a:buClr>
              <a:buSzPct val="9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smtClean="0">
                <a:solidFill>
                  <a:srgbClr val="000000"/>
                </a:solidFill>
                <a:cs typeface="Times New Roman" pitchFamily="18" charset="0"/>
              </a:rPr>
              <a:t>The dispatcher should be as fast as possible, since it is invoked during every process switch. The time it takes for the dispatcher to stop one process and start another running is known as the </a:t>
            </a:r>
            <a:r>
              <a:rPr lang="en-US" sz="2200" b="1" smtClean="0">
                <a:solidFill>
                  <a:srgbClr val="000000"/>
                </a:solidFill>
                <a:cs typeface="Times New Roman" pitchFamily="18" charset="0"/>
              </a:rPr>
              <a:t>dispatch latency.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p>
        </p:txBody>
      </p:sp>
      <p:sp>
        <p:nvSpPr>
          <p:cNvPr id="317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95E57CD1-29FF-4224-99A0-C72608C76100}" type="datetime4">
              <a:rPr lang="en-US" sz="1000" smtClean="0"/>
              <a:t>July 13, 2021</a:t>
            </a:fld>
            <a:endParaRPr lang="en-US" sz="1000" smtClean="0"/>
          </a:p>
        </p:txBody>
      </p:sp>
      <p:sp>
        <p:nvSpPr>
          <p:cNvPr id="317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AB14EFD5-F8E9-4E82-90D4-809BA82A26EA}" type="slidenum">
              <a:rPr lang="en-US" sz="1000" smtClean="0"/>
              <a:pPr/>
              <a:t>12</a:t>
            </a:fld>
            <a:endParaRPr lang="en-US" sz="1000" smtClean="0"/>
          </a:p>
        </p:txBody>
      </p:sp>
      <p:sp>
        <p:nvSpPr>
          <p:cNvPr id="31750"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extLst>
      <p:ext uri="{BB962C8B-B14F-4D97-AF65-F5344CB8AC3E}">
        <p14:creationId xmlns:p14="http://schemas.microsoft.com/office/powerpoint/2010/main" val="361677454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428625" y="0"/>
            <a:ext cx="7954963" cy="500063"/>
          </a:xfrm>
        </p:spPr>
        <p:txBody>
          <a:bodyPr/>
          <a:lstStyle/>
          <a:p>
            <a:endParaRPr lang="en-US" sz="2800" dirty="0" smtClean="0"/>
          </a:p>
        </p:txBody>
      </p:sp>
      <p:sp>
        <p:nvSpPr>
          <p:cNvPr id="102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28F2E02C-BA05-4D43-9877-292066F714C9}" type="datetime4">
              <a:rPr lang="en-US" sz="1000" smtClean="0"/>
              <a:t>July 13, 2021</a:t>
            </a:fld>
            <a:endParaRPr lang="en-US" sz="1000" smtClean="0"/>
          </a:p>
        </p:txBody>
      </p:sp>
      <p:sp>
        <p:nvSpPr>
          <p:cNvPr id="10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1CEA7022-D1CD-4B80-8DAE-CA30BAF11DDD}" type="slidenum">
              <a:rPr lang="en-US" sz="1000" smtClean="0"/>
              <a:pPr/>
              <a:t>13</a:t>
            </a:fld>
            <a:endParaRPr lang="en-US" sz="1000" smtClean="0"/>
          </a:p>
        </p:txBody>
      </p:sp>
      <p:sp>
        <p:nvSpPr>
          <p:cNvPr id="1030"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graphicFrame>
        <p:nvGraphicFramePr>
          <p:cNvPr id="1026" name="Object 2"/>
          <p:cNvGraphicFramePr>
            <a:graphicFrameLocks noChangeAspect="1"/>
          </p:cNvGraphicFramePr>
          <p:nvPr/>
        </p:nvGraphicFramePr>
        <p:xfrm>
          <a:off x="4356100" y="500063"/>
          <a:ext cx="4787900" cy="4945062"/>
        </p:xfrm>
        <a:graphic>
          <a:graphicData uri="http://schemas.openxmlformats.org/presentationml/2006/ole">
            <mc:AlternateContent xmlns:mc="http://schemas.openxmlformats.org/markup-compatibility/2006">
              <mc:Choice xmlns:v="urn:schemas-microsoft-com:vml" Requires="v">
                <p:oleObj spid="_x0000_s1159" r:id="rId3" imgW="8839080" imgH="5657760" progId="">
                  <p:embed/>
                </p:oleObj>
              </mc:Choice>
              <mc:Fallback>
                <p:oleObj r:id="rId3" imgW="8839080" imgH="56577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500063"/>
                        <a:ext cx="4787900" cy="49450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Rectangle 7"/>
          <p:cNvSpPr>
            <a:spLocks noChangeArrowheads="1"/>
          </p:cNvSpPr>
          <p:nvPr/>
        </p:nvSpPr>
        <p:spPr bwMode="auto">
          <a:xfrm>
            <a:off x="0" y="428625"/>
            <a:ext cx="4429125" cy="5622821"/>
          </a:xfrm>
          <a:prstGeom prst="rect">
            <a:avLst/>
          </a:prstGeom>
          <a:noFill/>
          <a:ln w="9525">
            <a:noFill/>
            <a:miter lim="800000"/>
            <a:headEnd/>
            <a:tailEnd/>
          </a:ln>
        </p:spPr>
        <p:txBody>
          <a:bodyPr>
            <a:spAutoFit/>
          </a:bodyPr>
          <a:lstStyle/>
          <a:p>
            <a:pPr marL="341313" indent="-341313">
              <a:spcBef>
                <a:spcPts val="538"/>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dirty="0" smtClean="0">
                <a:solidFill>
                  <a:srgbClr val="000000"/>
                </a:solidFill>
                <a:latin typeface="Tahoma" charset="0"/>
                <a:ea typeface="ＭＳ Ｐゴシック" charset="-128"/>
                <a:cs typeface="Times New Roman" charset="0"/>
              </a:rPr>
              <a:t>Medium-term</a:t>
            </a:r>
            <a:r>
              <a:rPr lang="en-GB" b="1" dirty="0">
                <a:solidFill>
                  <a:srgbClr val="000000"/>
                </a:solidFill>
                <a:latin typeface="Tahoma" charset="0"/>
                <a:ea typeface="ＭＳ Ｐゴシック" charset="-128"/>
                <a:cs typeface="Times New Roman" charset="0"/>
              </a:rPr>
              <a:t>: which process to swap in or out?</a:t>
            </a:r>
          </a:p>
          <a:p>
            <a:pPr marL="341313" lvl="1" indent="-341313" algn="just">
              <a:spcBef>
                <a:spcPts val="538"/>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800" dirty="0">
                <a:latin typeface="Tahoma" charset="0"/>
                <a:ea typeface="ＭＳ Ｐゴシック" charset="-128"/>
              </a:rPr>
              <a:t>Controls the </a:t>
            </a:r>
            <a:r>
              <a:rPr lang="en-GB" sz="1800" dirty="0">
                <a:solidFill>
                  <a:srgbClr val="000000"/>
                </a:solidFill>
                <a:latin typeface="Tahoma" charset="0"/>
                <a:ea typeface="ＭＳ Ｐゴシック" charset="-128"/>
                <a:cs typeface="Times New Roman" charset="0"/>
              </a:rPr>
              <a:t>process</a:t>
            </a:r>
            <a:r>
              <a:rPr lang="en-GB" sz="1800" dirty="0">
                <a:latin typeface="Tahoma" charset="0"/>
                <a:ea typeface="ＭＳ Ｐゴシック" charset="-128"/>
              </a:rPr>
              <a:t> remains resident in memory and which jobs must be swapped out to </a:t>
            </a:r>
            <a:r>
              <a:rPr lang="en-GB" sz="1800" b="1" dirty="0">
                <a:latin typeface="Tahoma" charset="0"/>
                <a:ea typeface="ＭＳ Ｐゴシック" charset="-128"/>
              </a:rPr>
              <a:t>reduce degree of multiprogramming</a:t>
            </a:r>
          </a:p>
          <a:p>
            <a:pPr marL="341313" indent="-341313" algn="just">
              <a:lnSpc>
                <a:spcPct val="96000"/>
              </a:lnSpc>
              <a:spcBef>
                <a:spcPts val="538"/>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dirty="0">
                <a:solidFill>
                  <a:srgbClr val="000000"/>
                </a:solidFill>
                <a:latin typeface="Tahoma" charset="0"/>
                <a:ea typeface="ＭＳ Ｐゴシック" charset="-128"/>
                <a:cs typeface="Times New Roman" charset="0"/>
              </a:rPr>
              <a:t>Long-term: which process to admit?</a:t>
            </a:r>
          </a:p>
          <a:p>
            <a:pPr marL="400050" algn="just" eaLnBrk="1" hangingPunct="1">
              <a:lnSpc>
                <a:spcPct val="96000"/>
              </a:lnSpc>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800" dirty="0" smtClean="0">
                <a:latin typeface="Tahoma" charset="0"/>
                <a:ea typeface="ＭＳ Ｐゴシック" charset="-128"/>
              </a:rPr>
              <a:t>Determines </a:t>
            </a:r>
            <a:r>
              <a:rPr lang="en-GB" sz="1800" dirty="0">
                <a:latin typeface="Tahoma" charset="0"/>
                <a:ea typeface="ＭＳ Ｐゴシック" charset="-128"/>
              </a:rPr>
              <a:t>which programs are admitted to the system for processing &amp; it Controls the degree of multiprogramming</a:t>
            </a:r>
          </a:p>
          <a:p>
            <a:pPr marL="400050" algn="just"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800" dirty="0" smtClean="0">
                <a:latin typeface="Tahoma" charset="0"/>
                <a:ea typeface="ＭＳ Ｐゴシック" charset="-128"/>
              </a:rPr>
              <a:t>Attempts </a:t>
            </a:r>
            <a:r>
              <a:rPr lang="en-GB" sz="1800" dirty="0">
                <a:latin typeface="Tahoma" charset="0"/>
                <a:ea typeface="ＭＳ Ｐゴシック" charset="-128"/>
              </a:rPr>
              <a:t>to keep a balanced mix of processor-bound and I/O-bound processes</a:t>
            </a:r>
          </a:p>
          <a:p>
            <a:pPr marL="341313" indent="-341313">
              <a:spcBef>
                <a:spcPts val="538"/>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dirty="0">
              <a:solidFill>
                <a:srgbClr val="000000"/>
              </a:solidFill>
              <a:latin typeface="Tahoma" charset="0"/>
              <a:ea typeface="ＭＳ Ｐゴシック" charset="-128"/>
              <a:cs typeface="Times New Roman" charset="0"/>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50825" y="44450"/>
            <a:ext cx="5464175" cy="576263"/>
          </a:xfrm>
        </p:spPr>
        <p:txBody>
          <a:bodyPr/>
          <a:lstStyle/>
          <a:p>
            <a:r>
              <a:rPr lang="en-US" sz="2400" dirty="0" smtClean="0"/>
              <a:t>CPU Scheduling Criteria</a:t>
            </a:r>
          </a:p>
        </p:txBody>
      </p:sp>
      <p:sp>
        <p:nvSpPr>
          <p:cNvPr id="32771" name="Content Placeholder 2"/>
          <p:cNvSpPr>
            <a:spLocks noGrp="1"/>
          </p:cNvSpPr>
          <p:nvPr>
            <p:ph idx="1"/>
          </p:nvPr>
        </p:nvSpPr>
        <p:spPr>
          <a:xfrm>
            <a:off x="179388" y="404813"/>
            <a:ext cx="8856662" cy="5381625"/>
          </a:xfrm>
        </p:spPr>
        <p:txBody>
          <a:bodyPr/>
          <a:lstStyle/>
          <a:p>
            <a:pPr>
              <a:buFont typeface="Times" charset="0"/>
              <a:buNone/>
            </a:pPr>
            <a:r>
              <a:rPr lang="en-US" sz="1800" b="1" dirty="0" smtClean="0"/>
              <a:t>The most common criteria used to compare scheduling algorithms:</a:t>
            </a:r>
          </a:p>
          <a:p>
            <a:pPr>
              <a:buFont typeface="Wingdings" pitchFamily="2" charset="2"/>
              <a:buChar char="ü"/>
            </a:pPr>
            <a:r>
              <a:rPr lang="en-US" sz="1800" b="1" dirty="0" smtClean="0"/>
              <a:t>CPU Utilization</a:t>
            </a:r>
          </a:p>
          <a:p>
            <a:pPr lvl="1"/>
            <a:r>
              <a:rPr lang="en-US" sz="1800" dirty="0" smtClean="0">
                <a:solidFill>
                  <a:srgbClr val="000000"/>
                </a:solidFill>
                <a:cs typeface="Times New Roman" pitchFamily="18" charset="0"/>
              </a:rPr>
              <a:t>The fraction of time a device is in use. ( ratio of in-use time / total observation time )</a:t>
            </a:r>
            <a:endParaRPr lang="en-US" sz="1800" dirty="0" smtClean="0"/>
          </a:p>
          <a:p>
            <a:pPr>
              <a:buFont typeface="Wingdings" pitchFamily="2" charset="2"/>
              <a:buChar char="ü"/>
            </a:pPr>
            <a:r>
              <a:rPr lang="en-US" sz="1800" b="1" dirty="0" smtClean="0"/>
              <a:t>Throughput</a:t>
            </a:r>
          </a:p>
          <a:p>
            <a:pPr lvl="1"/>
            <a:r>
              <a:rPr lang="en-US" sz="1800" dirty="0" smtClean="0">
                <a:solidFill>
                  <a:srgbClr val="000000"/>
                </a:solidFill>
                <a:cs typeface="Times New Roman" pitchFamily="18" charset="0"/>
              </a:rPr>
              <a:t>The number of job completions in a period of time. (jobs / second )</a:t>
            </a:r>
            <a:endParaRPr lang="en-US" sz="1800" dirty="0" smtClean="0"/>
          </a:p>
          <a:p>
            <a:pPr>
              <a:buFont typeface="Wingdings" pitchFamily="2" charset="2"/>
              <a:buChar char="ü"/>
            </a:pPr>
            <a:r>
              <a:rPr lang="en-US" sz="1800" b="1" dirty="0" smtClean="0"/>
              <a:t>Turnaround time</a:t>
            </a:r>
          </a:p>
          <a:p>
            <a:pPr lvl="1"/>
            <a:r>
              <a:rPr lang="en-US" sz="1800" dirty="0" smtClean="0"/>
              <a:t>The interval between the submission of a process to its execution</a:t>
            </a:r>
          </a:p>
          <a:p>
            <a:pPr lvl="1"/>
            <a:r>
              <a:rPr lang="en-US" sz="1800" dirty="0" smtClean="0"/>
              <a:t>It is the sum of the periods spent waiting to get the memory, waiting in the ready queue, executing on the CPU an doing and I/O</a:t>
            </a:r>
          </a:p>
          <a:p>
            <a:pPr>
              <a:buFont typeface="Wingdings" pitchFamily="2" charset="2"/>
              <a:buChar char="ü"/>
            </a:pPr>
            <a:r>
              <a:rPr lang="en-US" sz="1800" b="1" dirty="0" smtClean="0"/>
              <a:t>Waiting time</a:t>
            </a:r>
          </a:p>
          <a:p>
            <a:pPr lvl="1"/>
            <a:r>
              <a:rPr lang="en-US" sz="1800" dirty="0" smtClean="0"/>
              <a:t>The sum of the periods spent waiting in the ready queue</a:t>
            </a:r>
          </a:p>
          <a:p>
            <a:pPr>
              <a:buFont typeface="Wingdings" pitchFamily="2" charset="2"/>
              <a:buChar char="ü"/>
            </a:pPr>
            <a:r>
              <a:rPr lang="en-US" sz="1800" b="1" dirty="0" smtClean="0"/>
              <a:t>Service time</a:t>
            </a:r>
          </a:p>
          <a:p>
            <a:pPr lvl="1"/>
            <a:r>
              <a:rPr lang="en-US" sz="1800" dirty="0" smtClean="0"/>
              <a:t>The time required by a device to handle a request.</a:t>
            </a:r>
          </a:p>
          <a:p>
            <a:pPr>
              <a:buFont typeface="Wingdings" pitchFamily="2" charset="2"/>
              <a:buChar char="ü"/>
            </a:pPr>
            <a:r>
              <a:rPr lang="en-US" sz="1800" b="1" dirty="0" smtClean="0"/>
              <a:t>Response</a:t>
            </a:r>
            <a:r>
              <a:rPr lang="en-US" sz="1800" dirty="0" smtClean="0"/>
              <a:t> </a:t>
            </a:r>
            <a:r>
              <a:rPr lang="en-US" sz="1800" b="1" dirty="0" smtClean="0"/>
              <a:t>time</a:t>
            </a:r>
          </a:p>
          <a:p>
            <a:pPr lvl="1"/>
            <a:r>
              <a:rPr lang="en-US" sz="1800" dirty="0" smtClean="0"/>
              <a:t>Amount of time it takes from the submission of a request till the first response is produced</a:t>
            </a:r>
          </a:p>
          <a:p>
            <a:pPr>
              <a:spcBef>
                <a:spcPts val="500"/>
              </a:spcBef>
              <a:buFont typeface="Times" charset="0"/>
              <a:buNone/>
            </a:pPr>
            <a:endParaRPr lang="en-US" sz="1800" dirty="0" smtClean="0"/>
          </a:p>
        </p:txBody>
      </p:sp>
      <p:sp>
        <p:nvSpPr>
          <p:cNvPr id="327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6387B59F-E9E6-455C-881C-6DEB2EFF69D2}" type="datetime4">
              <a:rPr lang="en-US" sz="1000" smtClean="0"/>
              <a:t>July 13, 2021</a:t>
            </a:fld>
            <a:endParaRPr lang="en-US" sz="1000" smtClean="0"/>
          </a:p>
        </p:txBody>
      </p:sp>
      <p:sp>
        <p:nvSpPr>
          <p:cNvPr id="327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055E38D4-53FC-41E4-8892-6915ADE2B6F2}" type="slidenum">
              <a:rPr lang="en-US" sz="1000" smtClean="0"/>
              <a:pPr/>
              <a:t>14</a:t>
            </a:fld>
            <a:endParaRPr lang="en-US" sz="1000" smtClean="0"/>
          </a:p>
        </p:txBody>
      </p:sp>
      <p:sp>
        <p:nvSpPr>
          <p:cNvPr id="32774"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50825" y="0"/>
            <a:ext cx="7772400" cy="857250"/>
          </a:xfrm>
        </p:spPr>
        <p:txBody>
          <a:bodyPr/>
          <a:lstStyle/>
          <a:p>
            <a:r>
              <a:rPr lang="en-US" dirty="0" smtClean="0"/>
              <a:t>CPU Scheduling Optimization criteria</a:t>
            </a:r>
          </a:p>
        </p:txBody>
      </p:sp>
      <p:sp>
        <p:nvSpPr>
          <p:cNvPr id="33795" name="Content Placeholder 2"/>
          <p:cNvSpPr>
            <a:spLocks noGrp="1"/>
          </p:cNvSpPr>
          <p:nvPr>
            <p:ph idx="1"/>
          </p:nvPr>
        </p:nvSpPr>
        <p:spPr>
          <a:xfrm>
            <a:off x="142875" y="714375"/>
            <a:ext cx="8858250" cy="5072063"/>
          </a:xfrm>
        </p:spPr>
        <p:txBody>
          <a:bodyPr/>
          <a:lstStyle/>
          <a:p>
            <a:r>
              <a:rPr lang="en-US" dirty="0" smtClean="0"/>
              <a:t>Maximum </a:t>
            </a:r>
            <a:r>
              <a:rPr lang="en-US" dirty="0" smtClean="0">
                <a:solidFill>
                  <a:srgbClr val="000000"/>
                </a:solidFill>
                <a:cs typeface="Times New Roman" pitchFamily="18" charset="0"/>
              </a:rPr>
              <a:t>CPU utilization</a:t>
            </a:r>
          </a:p>
          <a:p>
            <a:r>
              <a:rPr lang="en-US" dirty="0" smtClean="0"/>
              <a:t>Maximum throughput time</a:t>
            </a:r>
          </a:p>
          <a:p>
            <a:pPr>
              <a:spcBef>
                <a:spcPts val="700"/>
              </a:spcBef>
              <a:buFont typeface="Arial" pitchFamily="34" charset="0"/>
              <a:buChar char="•"/>
            </a:pPr>
            <a:r>
              <a:rPr lang="en-US" dirty="0" smtClean="0">
                <a:solidFill>
                  <a:srgbClr val="000000"/>
                </a:solidFill>
                <a:cs typeface="Times New Roman" pitchFamily="18" charset="0"/>
              </a:rPr>
              <a:t>Minimize turnaround time </a:t>
            </a:r>
          </a:p>
          <a:p>
            <a:pPr>
              <a:spcBef>
                <a:spcPts val="700"/>
              </a:spcBef>
              <a:buFont typeface="Arial" pitchFamily="34" charset="0"/>
              <a:buChar char="•"/>
            </a:pPr>
            <a:r>
              <a:rPr lang="en-US" dirty="0" smtClean="0">
                <a:solidFill>
                  <a:srgbClr val="000000"/>
                </a:solidFill>
                <a:cs typeface="Times New Roman" pitchFamily="18" charset="0"/>
              </a:rPr>
              <a:t>Minimize waiting time </a:t>
            </a:r>
          </a:p>
          <a:p>
            <a:pPr>
              <a:spcBef>
                <a:spcPts val="700"/>
              </a:spcBef>
              <a:buFont typeface="Arial" pitchFamily="34" charset="0"/>
              <a:buChar char="•"/>
            </a:pPr>
            <a:r>
              <a:rPr lang="en-US" dirty="0" smtClean="0">
                <a:solidFill>
                  <a:srgbClr val="000000"/>
                </a:solidFill>
                <a:cs typeface="Times New Roman" pitchFamily="18" charset="0"/>
              </a:rPr>
              <a:t>Minimize response time</a:t>
            </a:r>
          </a:p>
          <a:p>
            <a:pPr>
              <a:spcBef>
                <a:spcPts val="700"/>
              </a:spcBef>
              <a:buFont typeface="Times" charset="0"/>
              <a:buNone/>
            </a:pPr>
            <a:endParaRPr lang="en-US" dirty="0" smtClean="0">
              <a:solidFill>
                <a:srgbClr val="000000"/>
              </a:solidFill>
              <a:cs typeface="Times New Roman" pitchFamily="18" charset="0"/>
            </a:endParaRPr>
          </a:p>
          <a:p>
            <a:pPr>
              <a:spcBef>
                <a:spcPts val="700"/>
              </a:spcBef>
              <a:buFont typeface="Times" charset="0"/>
              <a:buNone/>
            </a:pPr>
            <a:r>
              <a:rPr lang="en-US" dirty="0" smtClean="0">
                <a:solidFill>
                  <a:srgbClr val="000000"/>
                </a:solidFill>
                <a:cs typeface="Times New Roman" pitchFamily="18" charset="0"/>
              </a:rPr>
              <a:t>Note that:</a:t>
            </a:r>
          </a:p>
          <a:p>
            <a:pPr lvl="1">
              <a:spcBef>
                <a:spcPts val="700"/>
              </a:spcBef>
              <a:buFont typeface="Times" charset="0"/>
              <a:buBlip>
                <a:blip r:embed="rId2"/>
              </a:buBlip>
            </a:pPr>
            <a:r>
              <a:rPr lang="en-US" dirty="0" smtClean="0">
                <a:cs typeface="Times New Roman" pitchFamily="18" charset="0"/>
              </a:rPr>
              <a:t>It’s desirable to  maximize CPU utilization and throughput and minimize turnaround time, waiting time and response time. </a:t>
            </a:r>
            <a:endParaRPr lang="en-US" dirty="0" smtClean="0">
              <a:cs typeface="Tahoma" pitchFamily="34" charset="0"/>
            </a:endParaRPr>
          </a:p>
          <a:p>
            <a:pPr>
              <a:spcBef>
                <a:spcPts val="700"/>
              </a:spcBef>
              <a:buFont typeface="Times" charset="0"/>
              <a:buNone/>
            </a:pPr>
            <a:endParaRPr lang="en-US" dirty="0" smtClean="0"/>
          </a:p>
          <a:p>
            <a:pPr>
              <a:spcBef>
                <a:spcPts val="700"/>
              </a:spcBef>
              <a:buFont typeface="Times" charset="0"/>
              <a:buNone/>
            </a:pPr>
            <a:endParaRPr lang="en-US" dirty="0" smtClean="0">
              <a:solidFill>
                <a:srgbClr val="000000"/>
              </a:solidFill>
              <a:latin typeface="Times New Roman" pitchFamily="18" charset="0"/>
              <a:cs typeface="Times New Roman" pitchFamily="18" charset="0"/>
            </a:endParaRPr>
          </a:p>
        </p:txBody>
      </p:sp>
      <p:sp>
        <p:nvSpPr>
          <p:cNvPr id="337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65C57FEF-AA87-424A-AF5B-6C235EEA0811}" type="datetime4">
              <a:rPr lang="en-US" sz="1000" smtClean="0"/>
              <a:t>July 13, 2021</a:t>
            </a:fld>
            <a:endParaRPr lang="en-US" sz="1000" smtClean="0"/>
          </a:p>
        </p:txBody>
      </p:sp>
      <p:sp>
        <p:nvSpPr>
          <p:cNvPr id="337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C461D3DE-061C-4B8B-9103-FFC0B8223EB1}" type="slidenum">
              <a:rPr lang="en-US" sz="1000" smtClean="0"/>
              <a:pPr/>
              <a:t>15</a:t>
            </a:fld>
            <a:endParaRPr lang="en-US" sz="1000" smtClean="0"/>
          </a:p>
        </p:txBody>
      </p:sp>
      <p:sp>
        <p:nvSpPr>
          <p:cNvPr id="33798"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79388" y="44450"/>
            <a:ext cx="6892925" cy="431800"/>
          </a:xfrm>
        </p:spPr>
        <p:txBody>
          <a:bodyPr/>
          <a:lstStyle/>
          <a:p>
            <a:r>
              <a:rPr lang="en-US" dirty="0" smtClean="0"/>
              <a:t>CPU Scheduling Algorithms</a:t>
            </a:r>
          </a:p>
        </p:txBody>
      </p:sp>
      <p:sp>
        <p:nvSpPr>
          <p:cNvPr id="3481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9B8DB3EF-4A3E-4B82-A79B-D0EB3B1D9674}" type="datetime4">
              <a:rPr lang="en-US" sz="1000" smtClean="0"/>
              <a:t>July 13, 2021</a:t>
            </a:fld>
            <a:endParaRPr lang="en-US" sz="1000" smtClean="0"/>
          </a:p>
        </p:txBody>
      </p:sp>
      <p:sp>
        <p:nvSpPr>
          <p:cNvPr id="3482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78618403-9F97-49C3-996F-07E826B3BC51}" type="slidenum">
              <a:rPr lang="en-US" sz="1000" smtClean="0"/>
              <a:pPr/>
              <a:t>16</a:t>
            </a:fld>
            <a:endParaRPr lang="en-US" sz="1000" smtClean="0"/>
          </a:p>
        </p:txBody>
      </p:sp>
      <p:sp>
        <p:nvSpPr>
          <p:cNvPr id="34821"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
        <p:nvSpPr>
          <p:cNvPr id="34822" name="Rectangle 6"/>
          <p:cNvSpPr>
            <a:spLocks noChangeArrowheads="1"/>
          </p:cNvSpPr>
          <p:nvPr/>
        </p:nvSpPr>
        <p:spPr bwMode="auto">
          <a:xfrm>
            <a:off x="179388" y="631825"/>
            <a:ext cx="8785225"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indent="-3413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cs typeface="Tahoma" pitchFamily="34" charset="0"/>
              </a:rPr>
              <a:t>Scheduling deals with the problem of deciding which of the outstanding requests is to be allocated resources. </a:t>
            </a:r>
          </a:p>
          <a:p>
            <a:pPr marL="341313" indent="-3413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cs typeface="Tahoma" pitchFamily="34" charset="0"/>
              </a:rPr>
              <a:t>Scheduling algorithms are used for distributing resources among parties which simultaneously and asynchronously request them. In</a:t>
            </a:r>
            <a:r>
              <a:rPr lang="en-US" sz="2000" b="1" dirty="0">
                <a:solidFill>
                  <a:srgbClr val="000000"/>
                </a:solidFill>
                <a:cs typeface="Tahoma" pitchFamily="34" charset="0"/>
              </a:rPr>
              <a:t> OS </a:t>
            </a:r>
            <a:r>
              <a:rPr lang="en-US" sz="2000" dirty="0">
                <a:solidFill>
                  <a:srgbClr val="000000"/>
                </a:solidFill>
                <a:cs typeface="Tahoma" pitchFamily="34" charset="0"/>
              </a:rPr>
              <a:t>(to share CPU time among both threads and processes )</a:t>
            </a:r>
          </a:p>
          <a:p>
            <a:pPr marL="341313" indent="-3413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cs typeface="Tahoma" pitchFamily="34" charset="0"/>
              </a:rPr>
              <a:t>The main purposes of scheduling algorithms are to minimize </a:t>
            </a:r>
            <a:r>
              <a:rPr lang="en-US" sz="2000" b="1" dirty="0">
                <a:solidFill>
                  <a:srgbClr val="000000"/>
                </a:solidFill>
                <a:cs typeface="Tahoma" pitchFamily="34" charset="0"/>
              </a:rPr>
              <a:t>resource starvation</a:t>
            </a:r>
            <a:r>
              <a:rPr lang="en-US" sz="2000" dirty="0">
                <a:solidFill>
                  <a:srgbClr val="000000"/>
                </a:solidFill>
                <a:cs typeface="Tahoma" pitchFamily="34" charset="0"/>
              </a:rPr>
              <a:t> and to ensure fairness amongst the parties utilizing the resources. </a:t>
            </a:r>
          </a:p>
          <a:p>
            <a:pPr marL="341313" indent="-3413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rgbClr val="000000"/>
                </a:solidFill>
                <a:cs typeface="Tahoma" pitchFamily="34" charset="0"/>
              </a:rPr>
              <a:t>There are many different scheduling algorithms:</a:t>
            </a:r>
          </a:p>
          <a:p>
            <a:pPr marL="1255713" lvl="2" indent="-449263">
              <a:spcBef>
                <a:spcPts val="500"/>
              </a:spcBef>
              <a:buFont typeface="Times New Roman" pitchFamily="18"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solidFill>
                  <a:srgbClr val="000000"/>
                </a:solidFill>
                <a:cs typeface="Tahoma" pitchFamily="34" charset="0"/>
              </a:rPr>
              <a:t>First-Come, First Served(FCFS)	</a:t>
            </a:r>
          </a:p>
          <a:p>
            <a:pPr marL="1255713" lvl="2" indent="-449263">
              <a:spcBef>
                <a:spcPts val="500"/>
              </a:spcBef>
              <a:buFont typeface="Times New Roman" pitchFamily="18"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solidFill>
                  <a:srgbClr val="000000"/>
                </a:solidFill>
                <a:cs typeface="Tahoma" pitchFamily="34" charset="0"/>
              </a:rPr>
              <a:t>Shortest Job First(SJF)	</a:t>
            </a:r>
          </a:p>
          <a:p>
            <a:pPr marL="1255713" lvl="2" indent="-449263">
              <a:spcBef>
                <a:spcPts val="500"/>
              </a:spcBef>
              <a:buFont typeface="Times New Roman" pitchFamily="18"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solidFill>
                  <a:srgbClr val="000000"/>
                </a:solidFill>
                <a:cs typeface="Tahoma" pitchFamily="34" charset="0"/>
              </a:rPr>
              <a:t>Priority Based Scheduling			</a:t>
            </a:r>
          </a:p>
          <a:p>
            <a:pPr marL="1255713" lvl="2" indent="-449263">
              <a:spcBef>
                <a:spcPts val="500"/>
              </a:spcBef>
              <a:buFont typeface="Times New Roman" pitchFamily="18"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solidFill>
                  <a:srgbClr val="000000"/>
                </a:solidFill>
                <a:cs typeface="Tahoma" pitchFamily="34" charset="0"/>
              </a:rPr>
              <a:t>Round Robin Scheduling</a:t>
            </a:r>
          </a:p>
          <a:p>
            <a:pPr marL="1255713" lvl="2" indent="-449263">
              <a:spcBef>
                <a:spcPts val="500"/>
              </a:spcBef>
              <a:buFont typeface="Times New Roman" pitchFamily="18"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solidFill>
                  <a:srgbClr val="000000"/>
                </a:solidFill>
                <a:cs typeface="Tahoma" pitchFamily="34" charset="0"/>
              </a:rPr>
              <a:t>Multi-Level Queues</a:t>
            </a:r>
          </a:p>
          <a:p>
            <a:pPr marL="1255713" lvl="2" indent="-449263">
              <a:spcBef>
                <a:spcPts val="500"/>
              </a:spcBef>
              <a:buFont typeface="Times New Roman" pitchFamily="18"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solidFill>
                  <a:srgbClr val="000000"/>
                </a:solidFill>
                <a:cs typeface="Tahoma" pitchFamily="34" charset="0"/>
              </a:rPr>
              <a:t>Multi-Level  Feedback Queues</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79388" y="115888"/>
            <a:ext cx="8964612" cy="598487"/>
          </a:xfrm>
        </p:spPr>
        <p:txBody>
          <a:bodyPr/>
          <a:lstStyle/>
          <a:p>
            <a:pPr marL="342900" indent="-342900"/>
            <a:r>
              <a:rPr lang="en-US" sz="2400" smtClean="0"/>
              <a:t>1.</a:t>
            </a:r>
            <a:r>
              <a:rPr lang="en-US" sz="2400" smtClean="0">
                <a:solidFill>
                  <a:srgbClr val="000000"/>
                </a:solidFill>
                <a:cs typeface="Tahoma" pitchFamily="34" charset="0"/>
              </a:rPr>
              <a:t>First-Come, First Served(FCFS)</a:t>
            </a:r>
            <a:r>
              <a:rPr lang="en-US" sz="2000" smtClean="0">
                <a:solidFill>
                  <a:srgbClr val="000000"/>
                </a:solidFill>
                <a:cs typeface="Tahoma" pitchFamily="34" charset="0"/>
              </a:rPr>
              <a:t/>
            </a:r>
            <a:br>
              <a:rPr lang="en-US" sz="2000" smtClean="0">
                <a:solidFill>
                  <a:srgbClr val="000000"/>
                </a:solidFill>
                <a:cs typeface="Tahoma" pitchFamily="34" charset="0"/>
              </a:rPr>
            </a:br>
            <a:endParaRPr lang="en-US" smtClean="0"/>
          </a:p>
        </p:txBody>
      </p:sp>
      <p:sp>
        <p:nvSpPr>
          <p:cNvPr id="35843" name="Content Placeholder 2"/>
          <p:cNvSpPr>
            <a:spLocks noGrp="1"/>
          </p:cNvSpPr>
          <p:nvPr>
            <p:ph idx="1"/>
          </p:nvPr>
        </p:nvSpPr>
        <p:spPr>
          <a:xfrm>
            <a:off x="250825" y="765175"/>
            <a:ext cx="8642350" cy="4895850"/>
          </a:xfrm>
        </p:spPr>
        <p:txBody>
          <a:bodyPr/>
          <a:lstStyle/>
          <a:p>
            <a:pPr marL="342900" lvl="2" indent="-342900"/>
            <a:r>
              <a:rPr lang="en-US" sz="2000" smtClean="0">
                <a:solidFill>
                  <a:srgbClr val="000000"/>
                </a:solidFill>
                <a:cs typeface="Tahoma" pitchFamily="34" charset="0"/>
              </a:rPr>
              <a:t>In this algorithm, that process the requests the CPU first is allocated the CPU first</a:t>
            </a:r>
          </a:p>
          <a:p>
            <a:pPr marL="342900" lvl="2" indent="-342900"/>
            <a:r>
              <a:rPr lang="en-US" sz="2000" smtClean="0">
                <a:solidFill>
                  <a:srgbClr val="000000"/>
                </a:solidFill>
                <a:cs typeface="Tahoma" pitchFamily="34" charset="0"/>
              </a:rPr>
              <a:t>The implementation of this algorithm is handled by FIFO queue</a:t>
            </a:r>
          </a:p>
          <a:p>
            <a:pPr marL="800100" lvl="3" indent="-342900"/>
            <a:r>
              <a:rPr lang="en-US" sz="2000" smtClean="0">
                <a:solidFill>
                  <a:srgbClr val="000000"/>
                </a:solidFill>
                <a:cs typeface="Tahoma" pitchFamily="34" charset="0"/>
              </a:rPr>
              <a:t>Arriving jobs are inserted in to the tail(rear) of the ready queue and the process to be executed next is removed from the front (head) of the ready queue</a:t>
            </a:r>
          </a:p>
          <a:p>
            <a:pPr marL="342900" lvl="2" indent="-342900"/>
            <a:r>
              <a:rPr lang="en-US" sz="2000" smtClean="0">
                <a:solidFill>
                  <a:srgbClr val="000000"/>
                </a:solidFill>
                <a:cs typeface="Tahoma" pitchFamily="34" charset="0"/>
              </a:rPr>
              <a:t>Relative importance of jobs is measured by arrival time</a:t>
            </a:r>
          </a:p>
          <a:p>
            <a:pPr marL="342900" lvl="2" indent="-342900"/>
            <a:r>
              <a:rPr lang="en-US" sz="2000" smtClean="0">
                <a:solidFill>
                  <a:srgbClr val="000000"/>
                </a:solidFill>
                <a:cs typeface="Tahoma" pitchFamily="34" charset="0"/>
              </a:rPr>
              <a:t>The average waiting time is quite too long</a:t>
            </a:r>
          </a:p>
          <a:p>
            <a:r>
              <a:rPr lang="en-US" sz="2000" b="1" smtClean="0">
                <a:solidFill>
                  <a:srgbClr val="000000"/>
                </a:solidFill>
              </a:rPr>
              <a:t>Throughput </a:t>
            </a:r>
            <a:r>
              <a:rPr lang="en-US" sz="2000" smtClean="0">
                <a:solidFill>
                  <a:srgbClr val="000000"/>
                </a:solidFill>
              </a:rPr>
              <a:t>can be low, since long processes can hog the CPU</a:t>
            </a:r>
          </a:p>
          <a:p>
            <a:r>
              <a:rPr lang="en-US" sz="2000" b="1" smtClean="0">
                <a:solidFill>
                  <a:srgbClr val="000000"/>
                </a:solidFill>
              </a:rPr>
              <a:t>Turnaround time</a:t>
            </a:r>
            <a:r>
              <a:rPr lang="en-US" sz="2000" smtClean="0">
                <a:solidFill>
                  <a:srgbClr val="000000"/>
                </a:solidFill>
              </a:rPr>
              <a:t>, </a:t>
            </a:r>
            <a:r>
              <a:rPr lang="en-US" sz="2000" b="1" smtClean="0">
                <a:solidFill>
                  <a:srgbClr val="000000"/>
                </a:solidFill>
              </a:rPr>
              <a:t>waiting time </a:t>
            </a:r>
            <a:r>
              <a:rPr lang="en-US" sz="2000" smtClean="0">
                <a:solidFill>
                  <a:srgbClr val="000000"/>
                </a:solidFill>
              </a:rPr>
              <a:t>and </a:t>
            </a:r>
            <a:r>
              <a:rPr lang="en-US" sz="2000" b="1" smtClean="0">
                <a:solidFill>
                  <a:srgbClr val="000000"/>
                </a:solidFill>
              </a:rPr>
              <a:t>response time </a:t>
            </a:r>
            <a:r>
              <a:rPr lang="en-US" sz="2000" smtClean="0">
                <a:solidFill>
                  <a:srgbClr val="000000"/>
                </a:solidFill>
              </a:rPr>
              <a:t>can be high</a:t>
            </a:r>
          </a:p>
          <a:p>
            <a:r>
              <a:rPr lang="en-US" sz="2000" smtClean="0">
                <a:solidFill>
                  <a:srgbClr val="000000"/>
                </a:solidFill>
              </a:rPr>
              <a:t>A long CPU-bound process may hog the CPU and may force shorter processes to wait for a prolonged period. </a:t>
            </a:r>
          </a:p>
          <a:p>
            <a:pPr marL="342900" lvl="2" indent="-342900"/>
            <a:r>
              <a:rPr lang="en-US" sz="2000" smtClean="0">
                <a:solidFill>
                  <a:srgbClr val="000000"/>
                </a:solidFill>
              </a:rPr>
              <a:t>This may lead to a long queue of ready jobs in the ready queue    </a:t>
            </a:r>
          </a:p>
          <a:p>
            <a:pPr marL="342900" lvl="2" indent="-342900">
              <a:buFont typeface="Times" charset="0"/>
              <a:buNone/>
            </a:pPr>
            <a:r>
              <a:rPr lang="en-US" sz="2000" smtClean="0">
                <a:solidFill>
                  <a:srgbClr val="000000"/>
                </a:solidFill>
              </a:rPr>
              <a:t>	(convoy effect)</a:t>
            </a:r>
          </a:p>
          <a:p>
            <a:pPr marL="342900" lvl="2" indent="-342900">
              <a:buFont typeface="Times" charset="0"/>
              <a:buNone/>
            </a:pPr>
            <a:endParaRPr lang="en-US" sz="2000" smtClean="0">
              <a:solidFill>
                <a:srgbClr val="000000"/>
              </a:solidFill>
            </a:endParaRPr>
          </a:p>
          <a:p>
            <a:endParaRPr lang="en-US" sz="2000" smtClean="0">
              <a:solidFill>
                <a:srgbClr val="000000"/>
              </a:solidFill>
            </a:endParaRPr>
          </a:p>
          <a:p>
            <a:pPr marL="342900" lvl="2" indent="-342900"/>
            <a:endParaRPr lang="en-US" sz="2000" smtClean="0">
              <a:solidFill>
                <a:srgbClr val="000000"/>
              </a:solidFill>
              <a:cs typeface="Tahoma" pitchFamily="34" charset="0"/>
            </a:endParaRPr>
          </a:p>
          <a:p>
            <a:pPr marL="342900" lvl="2" indent="-342900"/>
            <a:endParaRPr lang="en-US" sz="2000" smtClean="0">
              <a:solidFill>
                <a:srgbClr val="000000"/>
              </a:solidFill>
              <a:cs typeface="Tahoma" pitchFamily="34" charset="0"/>
            </a:endParaRPr>
          </a:p>
          <a:p>
            <a:pPr marL="342900" lvl="2" indent="-342900"/>
            <a:endParaRPr lang="en-US" sz="2000" smtClean="0">
              <a:solidFill>
                <a:srgbClr val="000000"/>
              </a:solidFill>
              <a:cs typeface="Tahoma" pitchFamily="34" charset="0"/>
            </a:endParaRPr>
          </a:p>
          <a:p>
            <a:pPr marL="342900" lvl="2" indent="-342900">
              <a:buFont typeface="Times" charset="0"/>
              <a:buNone/>
            </a:pPr>
            <a:endParaRPr lang="en-US" sz="2000" smtClean="0">
              <a:solidFill>
                <a:srgbClr val="000000"/>
              </a:solidFill>
              <a:cs typeface="Tahoma" pitchFamily="34" charset="0"/>
            </a:endParaRPr>
          </a:p>
          <a:p>
            <a:endParaRPr lang="en-US" smtClean="0"/>
          </a:p>
        </p:txBody>
      </p:sp>
      <p:sp>
        <p:nvSpPr>
          <p:cNvPr id="358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0AD5AC7-FE36-4781-9FB7-FDEAABBE09D4}" type="datetime4">
              <a:rPr lang="en-US" sz="1000" smtClean="0"/>
              <a:t>July 13, 2021</a:t>
            </a:fld>
            <a:endParaRPr lang="en-US" sz="1000" smtClean="0"/>
          </a:p>
        </p:txBody>
      </p:sp>
      <p:sp>
        <p:nvSpPr>
          <p:cNvPr id="358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80345C6C-E8D0-4A10-8F0D-0EDE7951116C}" type="slidenum">
              <a:rPr lang="en-US" sz="1000" smtClean="0"/>
              <a:pPr/>
              <a:t>17</a:t>
            </a:fld>
            <a:endParaRPr lang="en-US" sz="1000" smtClean="0"/>
          </a:p>
        </p:txBody>
      </p:sp>
      <p:sp>
        <p:nvSpPr>
          <p:cNvPr id="35846"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28625" y="0"/>
            <a:ext cx="8424863" cy="500063"/>
          </a:xfrm>
        </p:spPr>
        <p:txBody>
          <a:bodyPr/>
          <a:lstStyle/>
          <a:p>
            <a:r>
              <a:rPr lang="en-US" sz="2000" smtClean="0"/>
              <a:t>1.</a:t>
            </a:r>
            <a:r>
              <a:rPr lang="en-US" sz="2000" smtClean="0">
                <a:solidFill>
                  <a:srgbClr val="000000"/>
                </a:solidFill>
                <a:cs typeface="Tahoma" pitchFamily="34" charset="0"/>
              </a:rPr>
              <a:t>First-Come, First Served(FCFS) (cont.)</a:t>
            </a:r>
            <a:r>
              <a:rPr lang="en-US" sz="2800" smtClean="0">
                <a:solidFill>
                  <a:srgbClr val="000000"/>
                </a:solidFill>
                <a:cs typeface="Tahoma" pitchFamily="34" charset="0"/>
              </a:rPr>
              <a:t/>
            </a:r>
            <a:br>
              <a:rPr lang="en-US" sz="2800" smtClean="0">
                <a:solidFill>
                  <a:srgbClr val="000000"/>
                </a:solidFill>
                <a:cs typeface="Tahoma" pitchFamily="34" charset="0"/>
              </a:rPr>
            </a:br>
            <a:endParaRPr lang="en-US" smtClean="0"/>
          </a:p>
        </p:txBody>
      </p:sp>
      <p:sp>
        <p:nvSpPr>
          <p:cNvPr id="36867" name="Content Placeholder 2"/>
          <p:cNvSpPr>
            <a:spLocks noGrp="1"/>
          </p:cNvSpPr>
          <p:nvPr>
            <p:ph idx="1"/>
          </p:nvPr>
        </p:nvSpPr>
        <p:spPr>
          <a:xfrm>
            <a:off x="0" y="500063"/>
            <a:ext cx="8858250" cy="5214937"/>
          </a:xfrm>
        </p:spPr>
        <p:txBody>
          <a:bodyPr/>
          <a:lstStyle/>
          <a:p>
            <a:r>
              <a:rPr lang="en-US" sz="2000" smtClean="0"/>
              <a:t>The convoy effect results in a lower CPU and device utilization</a:t>
            </a:r>
          </a:p>
          <a:p>
            <a:r>
              <a:rPr lang="en-US" sz="2000" smtClean="0"/>
              <a:t>It’s a non-preemptive algorithm</a:t>
            </a:r>
          </a:p>
          <a:p>
            <a:pPr lvl="1"/>
            <a:r>
              <a:rPr lang="en-GB" sz="2000" smtClean="0">
                <a:solidFill>
                  <a:srgbClr val="000000"/>
                </a:solidFill>
                <a:latin typeface="Calibri" pitchFamily="34" charset="0"/>
              </a:rPr>
              <a:t>A process runs until it blocks for an</a:t>
            </a:r>
            <a:r>
              <a:rPr lang="en-GB" sz="2000" b="1" smtClean="0">
                <a:solidFill>
                  <a:srgbClr val="000000"/>
                </a:solidFill>
                <a:latin typeface="Calibri" pitchFamily="34" charset="0"/>
              </a:rPr>
              <a:t> I/O </a:t>
            </a:r>
            <a:r>
              <a:rPr lang="en-GB" sz="2000" smtClean="0">
                <a:solidFill>
                  <a:srgbClr val="000000"/>
                </a:solidFill>
                <a:latin typeface="Calibri" pitchFamily="34" charset="0"/>
              </a:rPr>
              <a:t>or it terminates</a:t>
            </a:r>
          </a:p>
          <a:p>
            <a:r>
              <a:rPr lang="en-US" sz="2000" smtClean="0"/>
              <a:t>Favors CPU-bound processes</a:t>
            </a:r>
          </a:p>
          <a:p>
            <a:pPr lvl="1"/>
            <a:r>
              <a:rPr lang="en-US" sz="2000" smtClean="0"/>
              <a:t>A CPU-bound process monopolizes the processor</a:t>
            </a:r>
          </a:p>
          <a:p>
            <a:pPr lvl="1">
              <a:spcBef>
                <a:spcPts val="588"/>
              </a:spcBef>
            </a:pPr>
            <a:r>
              <a:rPr lang="en-GB" sz="2000" smtClean="0">
                <a:solidFill>
                  <a:srgbClr val="000000"/>
                </a:solidFill>
              </a:rPr>
              <a:t>I/O-bound processes have to wait until completion of  CPU-bound process </a:t>
            </a:r>
          </a:p>
          <a:p>
            <a:pPr lvl="2">
              <a:spcBef>
                <a:spcPts val="538"/>
              </a:spcBef>
              <a:buFont typeface="Arial" pitchFamily="34" charset="0"/>
              <a:buChar char="•"/>
            </a:pPr>
            <a:r>
              <a:rPr lang="en-GB" sz="2000" smtClean="0">
                <a:solidFill>
                  <a:srgbClr val="000000"/>
                </a:solidFill>
              </a:rPr>
              <a:t>I/O-bound processes may have to wait even after their I/Os are completed (poor device utilization)</a:t>
            </a:r>
          </a:p>
          <a:p>
            <a:pPr lvl="1">
              <a:spcBef>
                <a:spcPts val="588"/>
              </a:spcBef>
            </a:pPr>
            <a:r>
              <a:rPr lang="en-GB" sz="2000" smtClean="0">
                <a:solidFill>
                  <a:srgbClr val="000000"/>
                </a:solidFill>
              </a:rPr>
              <a:t>Better I/O device utilization could be achieved if  I/O bound processes had higher priority</a:t>
            </a:r>
          </a:p>
          <a:p>
            <a:pPr lvl="1"/>
            <a:endParaRPr lang="en-US" smtClean="0"/>
          </a:p>
        </p:txBody>
      </p:sp>
      <p:sp>
        <p:nvSpPr>
          <p:cNvPr id="368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C3E8C2BF-F823-4F83-9222-0453A453AFB7}" type="datetime4">
              <a:rPr lang="en-US" sz="1000" smtClean="0"/>
              <a:t>July 13, 2021</a:t>
            </a:fld>
            <a:endParaRPr lang="en-US" sz="1000" smtClean="0"/>
          </a:p>
        </p:txBody>
      </p:sp>
      <p:sp>
        <p:nvSpPr>
          <p:cNvPr id="368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E0E5EC86-5621-4E7A-825E-F46AA0D1C373}" type="slidenum">
              <a:rPr lang="en-US" sz="1000" smtClean="0"/>
              <a:pPr/>
              <a:t>18</a:t>
            </a:fld>
            <a:endParaRPr lang="en-US" sz="1000" smtClean="0"/>
          </a:p>
        </p:txBody>
      </p:sp>
      <p:sp>
        <p:nvSpPr>
          <p:cNvPr id="36870"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23850" y="0"/>
            <a:ext cx="8280400" cy="571500"/>
          </a:xfrm>
        </p:spPr>
        <p:txBody>
          <a:bodyPr/>
          <a:lstStyle/>
          <a:p>
            <a:r>
              <a:rPr lang="en-US" sz="2000" smtClean="0"/>
              <a:t>1.</a:t>
            </a:r>
            <a:r>
              <a:rPr lang="en-US" sz="2000" smtClean="0">
                <a:solidFill>
                  <a:srgbClr val="000000"/>
                </a:solidFill>
                <a:cs typeface="Tahoma" pitchFamily="34" charset="0"/>
              </a:rPr>
              <a:t>First-Come, First Served(FCFS) (cont.)</a:t>
            </a:r>
            <a:br>
              <a:rPr lang="en-US" sz="2000" smtClean="0">
                <a:solidFill>
                  <a:srgbClr val="000000"/>
                </a:solidFill>
                <a:cs typeface="Tahoma" pitchFamily="34" charset="0"/>
              </a:rPr>
            </a:br>
            <a:endParaRPr lang="en-US" sz="2000" smtClean="0"/>
          </a:p>
        </p:txBody>
      </p:sp>
      <p:graphicFrame>
        <p:nvGraphicFramePr>
          <p:cNvPr id="7" name="Content Placeholder 6"/>
          <p:cNvGraphicFramePr>
            <a:graphicFrameLocks noGrp="1"/>
          </p:cNvGraphicFramePr>
          <p:nvPr>
            <p:ph idx="1"/>
          </p:nvPr>
        </p:nvGraphicFramePr>
        <p:xfrm>
          <a:off x="323850" y="2068513"/>
          <a:ext cx="2447925" cy="1432400"/>
        </p:xfrm>
        <a:graphic>
          <a:graphicData uri="http://schemas.openxmlformats.org/drawingml/2006/table">
            <a:tbl>
              <a:tblPr/>
              <a:tblGrid>
                <a:gridCol w="1008063">
                  <a:extLst>
                    <a:ext uri="{9D8B030D-6E8A-4147-A177-3AD203B41FA5}">
                      <a16:colId xmlns:a16="http://schemas.microsoft.com/office/drawing/2014/main" xmlns="" val="20000"/>
                    </a:ext>
                  </a:extLst>
                </a:gridCol>
                <a:gridCol w="1439862">
                  <a:extLst>
                    <a:ext uri="{9D8B030D-6E8A-4147-A177-3AD203B41FA5}">
                      <a16:colId xmlns:a16="http://schemas.microsoft.com/office/drawing/2014/main" xmlns="" val="20001"/>
                    </a:ext>
                  </a:extLst>
                </a:gridCol>
              </a:tblGrid>
              <a:tr h="33513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charset="0"/>
                          <a:ea typeface="ＭＳ Ｐゴシック" charset="-128"/>
                        </a:rPr>
                        <a:t>Process</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charset="0"/>
                          <a:ea typeface="ＭＳ Ｐゴシック" charset="-128"/>
                        </a:rPr>
                        <a:t>Burst Time</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55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charset="0"/>
                          <a:ea typeface="ＭＳ Ｐゴシック" charset="-128"/>
                        </a:rPr>
                        <a:t>P1</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charset="0"/>
                          <a:ea typeface="ＭＳ Ｐゴシック" charset="-128"/>
                        </a:rPr>
                        <a:t>27</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xmlns="" val="10001"/>
                  </a:ext>
                </a:extLst>
              </a:tr>
              <a:tr h="3655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charset="0"/>
                          <a:ea typeface="ＭＳ Ｐゴシック" charset="-128"/>
                        </a:rPr>
                        <a:t>P2</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charset="0"/>
                          <a:ea typeface="ＭＳ Ｐゴシック" charset="-128"/>
                        </a:rPr>
                        <a:t>9</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55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charset="0"/>
                          <a:ea typeface="ＭＳ Ｐゴシック" charset="-128"/>
                        </a:rPr>
                        <a:t>P3</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charset="0"/>
                          <a:ea typeface="ＭＳ Ｐゴシック" charset="-128"/>
                        </a:rPr>
                        <a:t>3</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0000"/>
                      </a:srgbClr>
                    </a:solidFill>
                  </a:tcPr>
                </a:tc>
                <a:extLst>
                  <a:ext uri="{0D108BD9-81ED-4DB2-BD59-A6C34878D82A}">
                    <a16:rowId xmlns:a16="http://schemas.microsoft.com/office/drawing/2014/main" xmlns="" val="10003"/>
                  </a:ext>
                </a:extLst>
              </a:tr>
            </a:tbl>
          </a:graphicData>
        </a:graphic>
      </p:graphicFrame>
      <p:sp>
        <p:nvSpPr>
          <p:cNvPr id="379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6C03E549-C363-426C-A6E7-74C62D900187}" type="datetime4">
              <a:rPr lang="en-US" sz="1000" smtClean="0"/>
              <a:t>July 13, 2021</a:t>
            </a:fld>
            <a:endParaRPr lang="en-US" sz="1000" smtClean="0"/>
          </a:p>
        </p:txBody>
      </p:sp>
      <p:sp>
        <p:nvSpPr>
          <p:cNvPr id="379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7F888D2A-7104-4A26-A821-94C976CBF494}" type="slidenum">
              <a:rPr lang="en-US" sz="1000" smtClean="0"/>
              <a:pPr/>
              <a:t>19</a:t>
            </a:fld>
            <a:endParaRPr lang="en-US" sz="1000" smtClean="0"/>
          </a:p>
        </p:txBody>
      </p:sp>
      <p:sp>
        <p:nvSpPr>
          <p:cNvPr id="37910"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
        <p:nvSpPr>
          <p:cNvPr id="37911" name="TextBox 7"/>
          <p:cNvSpPr txBox="1">
            <a:spLocks noChangeArrowheads="1"/>
          </p:cNvSpPr>
          <p:nvPr/>
        </p:nvSpPr>
        <p:spPr bwMode="auto">
          <a:xfrm>
            <a:off x="152400" y="500063"/>
            <a:ext cx="8713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b="1"/>
              <a:t>Example 1:</a:t>
            </a:r>
          </a:p>
          <a:p>
            <a:r>
              <a:rPr lang="en-US" sz="2000"/>
              <a:t>Consider the following processes that arrive at time zero, with the length of the CPU burst given in milliseconds  </a:t>
            </a:r>
          </a:p>
        </p:txBody>
      </p:sp>
      <p:sp>
        <p:nvSpPr>
          <p:cNvPr id="37912" name="TextBox 12"/>
          <p:cNvSpPr txBox="1">
            <a:spLocks noChangeArrowheads="1"/>
          </p:cNvSpPr>
          <p:nvPr/>
        </p:nvSpPr>
        <p:spPr bwMode="auto">
          <a:xfrm>
            <a:off x="3419475" y="1916113"/>
            <a:ext cx="51133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buFont typeface="Arial" pitchFamily="34" charset="0"/>
              <a:buChar char="•"/>
            </a:pPr>
            <a:r>
              <a:rPr lang="en-US" sz="2000"/>
              <a:t> If the processes arrive in the order of P1, P2 and P3 and are served in the FCFS order, then the waiting time for each of the processes will be as follows:</a:t>
            </a:r>
          </a:p>
          <a:p>
            <a:pPr>
              <a:buFont typeface="Arial" pitchFamily="34" charset="0"/>
              <a:buChar char="•"/>
            </a:pPr>
            <a:endParaRPr lang="en-US" sz="2000"/>
          </a:p>
        </p:txBody>
      </p:sp>
      <p:grpSp>
        <p:nvGrpSpPr>
          <p:cNvPr id="37913" name="Group 44"/>
          <p:cNvGrpSpPr>
            <a:grpSpLocks/>
          </p:cNvGrpSpPr>
          <p:nvPr/>
        </p:nvGrpSpPr>
        <p:grpSpPr bwMode="auto">
          <a:xfrm>
            <a:off x="4211638" y="3357563"/>
            <a:ext cx="4435475" cy="585787"/>
            <a:chOff x="4211960" y="3429000"/>
            <a:chExt cx="4435304" cy="585229"/>
          </a:xfrm>
        </p:grpSpPr>
        <p:sp>
          <p:nvSpPr>
            <p:cNvPr id="37915" name="Rectangle 13"/>
            <p:cNvSpPr>
              <a:spLocks noChangeArrowheads="1"/>
            </p:cNvSpPr>
            <p:nvPr/>
          </p:nvSpPr>
          <p:spPr bwMode="auto">
            <a:xfrm>
              <a:off x="4355976" y="3429000"/>
              <a:ext cx="4036340" cy="250012"/>
            </a:xfrm>
            <a:prstGeom prst="rect">
              <a:avLst/>
            </a:prstGeom>
            <a:gradFill rotWithShape="0">
              <a:gsLst>
                <a:gs pos="0">
                  <a:schemeClr val="accent1"/>
                </a:gs>
                <a:gs pos="100000">
                  <a:schemeClr val="bg1"/>
                </a:gs>
              </a:gsLst>
              <a:lin ang="5400000" scaled="1"/>
            </a:gradFill>
            <a:ln w="12700">
              <a:solidFill>
                <a:schemeClr val="tx1"/>
              </a:solidFill>
              <a:round/>
              <a:headEnd/>
              <a:tailEnd/>
            </a:ln>
          </p:spPr>
          <p:txBody>
            <a:bodyPr wrap="none" anchor="ctr"/>
            <a:lstStyle/>
            <a:p>
              <a:r>
                <a:rPr lang="en-US" sz="1800"/>
                <a:t>P1     			 P2 	P3 				</a:t>
              </a:r>
            </a:p>
          </p:txBody>
        </p:sp>
        <p:cxnSp>
          <p:nvCxnSpPr>
            <p:cNvPr id="37916" name="Straight Connector 17"/>
            <p:cNvCxnSpPr>
              <a:cxnSpLocks noChangeShapeType="1"/>
            </p:cNvCxnSpPr>
            <p:nvPr/>
          </p:nvCxnSpPr>
          <p:spPr bwMode="auto">
            <a:xfrm rot="5400000">
              <a:off x="6264188" y="3537012"/>
              <a:ext cx="2160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7917" name="Straight Connector 18"/>
            <p:cNvCxnSpPr>
              <a:cxnSpLocks noChangeShapeType="1"/>
            </p:cNvCxnSpPr>
            <p:nvPr/>
          </p:nvCxnSpPr>
          <p:spPr bwMode="auto">
            <a:xfrm rot="5400000">
              <a:off x="7488324" y="3537012"/>
              <a:ext cx="2160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7918" name="TextBox 19"/>
            <p:cNvSpPr txBox="1">
              <a:spLocks noChangeArrowheads="1"/>
            </p:cNvSpPr>
            <p:nvPr/>
          </p:nvSpPr>
          <p:spPr bwMode="auto">
            <a:xfrm>
              <a:off x="4211960" y="3645024"/>
              <a:ext cx="296790" cy="32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800"/>
                <a:t>0</a:t>
              </a:r>
            </a:p>
          </p:txBody>
        </p:sp>
        <p:sp>
          <p:nvSpPr>
            <p:cNvPr id="37919" name="TextBox 20"/>
            <p:cNvSpPr txBox="1">
              <a:spLocks noChangeArrowheads="1"/>
            </p:cNvSpPr>
            <p:nvPr/>
          </p:nvSpPr>
          <p:spPr bwMode="auto">
            <a:xfrm>
              <a:off x="6156176" y="3645024"/>
              <a:ext cx="474864" cy="32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800"/>
                <a:t>27</a:t>
              </a:r>
            </a:p>
          </p:txBody>
        </p:sp>
        <p:sp>
          <p:nvSpPr>
            <p:cNvPr id="37920" name="TextBox 21"/>
            <p:cNvSpPr txBox="1">
              <a:spLocks noChangeArrowheads="1"/>
            </p:cNvSpPr>
            <p:nvPr/>
          </p:nvSpPr>
          <p:spPr bwMode="auto">
            <a:xfrm>
              <a:off x="7452320" y="3684484"/>
              <a:ext cx="474864" cy="32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800"/>
                <a:t>36</a:t>
              </a:r>
            </a:p>
          </p:txBody>
        </p:sp>
        <p:sp>
          <p:nvSpPr>
            <p:cNvPr id="37921" name="TextBox 22"/>
            <p:cNvSpPr txBox="1">
              <a:spLocks noChangeArrowheads="1"/>
            </p:cNvSpPr>
            <p:nvPr/>
          </p:nvSpPr>
          <p:spPr bwMode="auto">
            <a:xfrm>
              <a:off x="8172400" y="3645024"/>
              <a:ext cx="474864" cy="36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800"/>
                <a:t>39</a:t>
              </a:r>
            </a:p>
          </p:txBody>
        </p:sp>
      </p:grpSp>
      <p:sp>
        <p:nvSpPr>
          <p:cNvPr id="37914" name="TextBox 24"/>
          <p:cNvSpPr txBox="1">
            <a:spLocks noChangeArrowheads="1"/>
          </p:cNvSpPr>
          <p:nvPr/>
        </p:nvSpPr>
        <p:spPr bwMode="auto">
          <a:xfrm>
            <a:off x="539750" y="4005263"/>
            <a:ext cx="68405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buFont typeface="Arial" pitchFamily="34" charset="0"/>
              <a:buChar char="•"/>
            </a:pPr>
            <a:r>
              <a:rPr lang="en-US" sz="1800"/>
              <a:t> Waiting time for P1 is 0 ms, meaning it starts immediately</a:t>
            </a:r>
          </a:p>
          <a:p>
            <a:pPr>
              <a:buFont typeface="Arial" pitchFamily="34" charset="0"/>
              <a:buChar char="•"/>
            </a:pPr>
            <a:r>
              <a:rPr lang="en-US" sz="1800"/>
              <a:t> Waiting time for P2 is 27 ms, before starting</a:t>
            </a:r>
          </a:p>
          <a:p>
            <a:pPr>
              <a:buFont typeface="Arial" pitchFamily="34" charset="0"/>
              <a:buChar char="•"/>
            </a:pPr>
            <a:r>
              <a:rPr lang="en-US" sz="1800"/>
              <a:t> Waiting time for P3 is 36 ms</a:t>
            </a:r>
          </a:p>
          <a:p>
            <a:pPr>
              <a:buFont typeface="Arial" pitchFamily="34" charset="0"/>
              <a:buChar char="•"/>
            </a:pPr>
            <a:r>
              <a:rPr lang="en-US" sz="1800"/>
              <a:t> Average waiting time = </a:t>
            </a:r>
            <a:r>
              <a:rPr lang="en-US" sz="1800" b="1"/>
              <a:t>(0+27+36)/3=21 ms</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95288" y="0"/>
            <a:ext cx="5962650" cy="571500"/>
          </a:xfrm>
        </p:spPr>
        <p:txBody>
          <a:bodyPr/>
          <a:lstStyle/>
          <a:p>
            <a:r>
              <a:rPr lang="en-US" smtClean="0"/>
              <a:t>Basic Concepts</a:t>
            </a:r>
          </a:p>
        </p:txBody>
      </p:sp>
      <p:sp>
        <p:nvSpPr>
          <p:cNvPr id="26627" name="Content Placeholder 2"/>
          <p:cNvSpPr>
            <a:spLocks noGrp="1"/>
          </p:cNvSpPr>
          <p:nvPr>
            <p:ph idx="1"/>
          </p:nvPr>
        </p:nvSpPr>
        <p:spPr>
          <a:xfrm>
            <a:off x="251520" y="188640"/>
            <a:ext cx="8678168" cy="5572398"/>
          </a:xfrm>
        </p:spPr>
        <p:txBody>
          <a:bodyPr/>
          <a:lstStyle/>
          <a:p>
            <a:pPr marL="228600" indent="-228600"/>
            <a:endParaRPr lang="en-US" sz="2000" dirty="0" smtClean="0"/>
          </a:p>
          <a:p>
            <a:pPr marL="228600" indent="-228600" algn="just"/>
            <a:r>
              <a:rPr lang="en-US" sz="2000" dirty="0" smtClean="0"/>
              <a:t>In a single process/single processor system, only one process can run at a time</a:t>
            </a:r>
          </a:p>
          <a:p>
            <a:pPr marL="228600" indent="-228600" algn="just"/>
            <a:r>
              <a:rPr lang="en-US" sz="2000" dirty="0" smtClean="0"/>
              <a:t>If there are multiple processes in the system, some processes must wait until the CPU is free and can be allocated to them.</a:t>
            </a:r>
          </a:p>
          <a:p>
            <a:pPr marL="228600" indent="-228600" algn="just"/>
            <a:r>
              <a:rPr lang="en-US" sz="2000" dirty="0" smtClean="0"/>
              <a:t>At an instance of time,  multiple processes may be willing to occupy the CPU (just after the currently running process yields the control of CPU).</a:t>
            </a:r>
          </a:p>
          <a:p>
            <a:pPr marL="228600" indent="-228600" algn="just"/>
            <a:r>
              <a:rPr lang="en-US" sz="2000" dirty="0" smtClean="0"/>
              <a:t>Now, which process is going to get the CPU next to the current process finish its turn is very important question form the point of view of not only keeping system functioning, but we will see that the decision regarding selection of next process can be made in many ways and can affect performance of the system.</a:t>
            </a:r>
          </a:p>
          <a:p>
            <a:pPr marL="857250" lvl="3" indent="0">
              <a:buNone/>
            </a:pPr>
            <a:endParaRPr lang="en-US" sz="2000" dirty="0" smtClean="0"/>
          </a:p>
          <a:p>
            <a:pPr marL="228600" indent="-228600">
              <a:lnSpc>
                <a:spcPct val="110000"/>
              </a:lnSpc>
              <a:spcBef>
                <a:spcPts val="450"/>
              </a:spcBef>
            </a:pPr>
            <a:endParaRPr lang="en-US" sz="2000" b="1" dirty="0" smtClean="0">
              <a:solidFill>
                <a:srgbClr val="000000"/>
              </a:solidFill>
              <a:latin typeface="Calibri" pitchFamily="34" charset="0"/>
            </a:endParaRPr>
          </a:p>
          <a:p>
            <a:pPr lvl="1"/>
            <a:endParaRPr lang="en-US" dirty="0" smtClean="0"/>
          </a:p>
        </p:txBody>
      </p:sp>
      <p:sp>
        <p:nvSpPr>
          <p:cNvPr id="2662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3304A3B8-F0EB-46AB-9A30-9F14E4A95799}" type="datetime4">
              <a:rPr lang="en-US" sz="1000" smtClean="0"/>
              <a:t>July 13, 2021</a:t>
            </a:fld>
            <a:endParaRPr lang="en-US" sz="1000" smtClean="0"/>
          </a:p>
        </p:txBody>
      </p:sp>
      <p:sp>
        <p:nvSpPr>
          <p:cNvPr id="266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7F9B74E4-3A05-4643-91F4-05C864AF2BBD}" type="slidenum">
              <a:rPr lang="en-US" sz="1000" smtClean="0"/>
              <a:pPr/>
              <a:t>2</a:t>
            </a:fld>
            <a:endParaRPr lang="en-US" sz="1000" smtClean="0"/>
          </a:p>
        </p:txBody>
      </p:sp>
      <p:sp>
        <p:nvSpPr>
          <p:cNvPr id="26630"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28600" y="152400"/>
            <a:ext cx="8229600" cy="479425"/>
          </a:xfrm>
        </p:spPr>
        <p:txBody>
          <a:bodyPr/>
          <a:lstStyle/>
          <a:p>
            <a:r>
              <a:rPr lang="en-US" sz="1800" smtClean="0"/>
              <a:t>1.</a:t>
            </a:r>
            <a:r>
              <a:rPr lang="en-US" sz="1800" smtClean="0">
                <a:solidFill>
                  <a:srgbClr val="000000"/>
                </a:solidFill>
                <a:cs typeface="Tahoma" pitchFamily="34" charset="0"/>
              </a:rPr>
              <a:t>First-Come, First Served (FCFS) (cont.)</a:t>
            </a:r>
            <a:br>
              <a:rPr lang="en-US" sz="1800" smtClean="0">
                <a:solidFill>
                  <a:srgbClr val="000000"/>
                </a:solidFill>
                <a:cs typeface="Tahoma" pitchFamily="34" charset="0"/>
              </a:rPr>
            </a:br>
            <a:endParaRPr lang="en-US" sz="1800" smtClean="0"/>
          </a:p>
        </p:txBody>
      </p:sp>
      <p:sp>
        <p:nvSpPr>
          <p:cNvPr id="389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2862DDEB-E289-420F-A837-1614496096AB}" type="datetime4">
              <a:rPr lang="en-US" sz="1000" smtClean="0"/>
              <a:t>July 13, 2021</a:t>
            </a:fld>
            <a:endParaRPr lang="en-US" sz="1000" smtClean="0"/>
          </a:p>
        </p:txBody>
      </p:sp>
      <p:sp>
        <p:nvSpPr>
          <p:cNvPr id="3891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1DB1844-5BBA-42E4-B30E-F3A062ECC4D0}" type="slidenum">
              <a:rPr lang="en-US" sz="1000" smtClean="0"/>
              <a:pPr/>
              <a:t>20</a:t>
            </a:fld>
            <a:endParaRPr lang="en-US" sz="1000" smtClean="0"/>
          </a:p>
        </p:txBody>
      </p:sp>
      <p:sp>
        <p:nvSpPr>
          <p:cNvPr id="38917"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graphicFrame>
        <p:nvGraphicFramePr>
          <p:cNvPr id="7" name="Table 6"/>
          <p:cNvGraphicFramePr>
            <a:graphicFrameLocks noGrp="1"/>
          </p:cNvGraphicFramePr>
          <p:nvPr/>
        </p:nvGraphicFramePr>
        <p:xfrm>
          <a:off x="214313" y="2071688"/>
          <a:ext cx="2819400" cy="1737190"/>
        </p:xfrm>
        <a:graphic>
          <a:graphicData uri="http://schemas.openxmlformats.org/drawingml/2006/table">
            <a:tbl>
              <a:tblPr/>
              <a:tblGrid>
                <a:gridCol w="890588">
                  <a:extLst>
                    <a:ext uri="{9D8B030D-6E8A-4147-A177-3AD203B41FA5}">
                      <a16:colId xmlns:a16="http://schemas.microsoft.com/office/drawing/2014/main" xmlns="" val="20000"/>
                    </a:ext>
                  </a:extLst>
                </a:gridCol>
                <a:gridCol w="815975">
                  <a:extLst>
                    <a:ext uri="{9D8B030D-6E8A-4147-A177-3AD203B41FA5}">
                      <a16:colId xmlns:a16="http://schemas.microsoft.com/office/drawing/2014/main" xmlns="" val="20001"/>
                    </a:ext>
                  </a:extLst>
                </a:gridCol>
                <a:gridCol w="1112837">
                  <a:extLst>
                    <a:ext uri="{9D8B030D-6E8A-4147-A177-3AD203B41FA5}">
                      <a16:colId xmlns:a16="http://schemas.microsoft.com/office/drawing/2014/main" xmlns="" val="20002"/>
                    </a:ext>
                  </a:extLst>
                </a:gridCol>
              </a:tblGrid>
              <a:tr h="51797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ahoma" charset="0"/>
                          <a:ea typeface="ＭＳ Ｐゴシック" charset="-128"/>
                        </a:rPr>
                        <a:t>Process</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Tahoma" charset="0"/>
                          <a:ea typeface="ＭＳ Ｐゴシック" charset="-128"/>
                        </a:rPr>
                        <a:t>Arrival time</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ahoma" charset="0"/>
                          <a:ea typeface="ＭＳ Ｐゴシック" charset="-128"/>
                        </a:rPr>
                        <a:t>Service time</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3046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8</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1"/>
                  </a:ext>
                </a:extLst>
              </a:tr>
              <a:tr h="3046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3046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9</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3"/>
                  </a:ext>
                </a:extLst>
              </a:tr>
              <a:tr h="3046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bl>
          </a:graphicData>
        </a:graphic>
      </p:graphicFrame>
      <p:sp>
        <p:nvSpPr>
          <p:cNvPr id="38944" name="TextBox 42"/>
          <p:cNvSpPr txBox="1">
            <a:spLocks noChangeArrowheads="1"/>
          </p:cNvSpPr>
          <p:nvPr/>
        </p:nvSpPr>
        <p:spPr bwMode="auto">
          <a:xfrm>
            <a:off x="152400" y="642938"/>
            <a:ext cx="8640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800"/>
              <a:t>* What if the order of the processes was P2, P3, P1? What will be the average waiting time? Check [avg. waiting time= </a:t>
            </a:r>
            <a:r>
              <a:rPr lang="en-US" sz="1800" b="1"/>
              <a:t>7 ms</a:t>
            </a:r>
            <a:r>
              <a:rPr lang="en-US" sz="1800"/>
              <a:t>] what do you notice from this?</a:t>
            </a:r>
          </a:p>
        </p:txBody>
      </p:sp>
      <p:sp>
        <p:nvSpPr>
          <p:cNvPr id="38945" name="Rectangle 9"/>
          <p:cNvSpPr>
            <a:spLocks noChangeArrowheads="1"/>
          </p:cNvSpPr>
          <p:nvPr/>
        </p:nvSpPr>
        <p:spPr bwMode="auto">
          <a:xfrm>
            <a:off x="457200" y="1524000"/>
            <a:ext cx="1617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t>Example 2:</a:t>
            </a:r>
          </a:p>
        </p:txBody>
      </p:sp>
      <p:grpSp>
        <p:nvGrpSpPr>
          <p:cNvPr id="38946" name="Group 26"/>
          <p:cNvGrpSpPr>
            <a:grpSpLocks/>
          </p:cNvGrpSpPr>
          <p:nvPr/>
        </p:nvGrpSpPr>
        <p:grpSpPr bwMode="auto">
          <a:xfrm>
            <a:off x="285750" y="4572000"/>
            <a:ext cx="8553450" cy="666750"/>
            <a:chOff x="463550" y="4191000"/>
            <a:chExt cx="8593138" cy="1144588"/>
          </a:xfrm>
        </p:grpSpPr>
        <p:sp>
          <p:nvSpPr>
            <p:cNvPr id="38949" name="Rectangle 4"/>
            <p:cNvSpPr>
              <a:spLocks noChangeArrowheads="1"/>
            </p:cNvSpPr>
            <p:nvPr/>
          </p:nvSpPr>
          <p:spPr bwMode="auto">
            <a:xfrm>
              <a:off x="609600" y="4191000"/>
              <a:ext cx="8229600" cy="609600"/>
            </a:xfrm>
            <a:prstGeom prst="rect">
              <a:avLst/>
            </a:prstGeom>
            <a:solidFill>
              <a:srgbClr val="CCFFFF"/>
            </a:solidFill>
            <a:ln w="9360">
              <a:solidFill>
                <a:srgbClr val="000000"/>
              </a:solidFill>
              <a:miter lim="800000"/>
              <a:headEnd/>
              <a:tailEnd/>
            </a:ln>
          </p:spPr>
          <p:txBody>
            <a:bodyPr wrap="none" anchor="ctr"/>
            <a:lstStyle/>
            <a:p>
              <a:endParaRPr lang="en-US"/>
            </a:p>
          </p:txBody>
        </p:sp>
        <p:sp>
          <p:nvSpPr>
            <p:cNvPr id="38950" name="Line 5"/>
            <p:cNvSpPr>
              <a:spLocks noChangeShapeType="1"/>
            </p:cNvSpPr>
            <p:nvPr/>
          </p:nvSpPr>
          <p:spPr bwMode="auto">
            <a:xfrm>
              <a:off x="609600" y="4191000"/>
              <a:ext cx="1588" cy="8382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1" name="Line 6"/>
            <p:cNvSpPr>
              <a:spLocks noChangeShapeType="1"/>
            </p:cNvSpPr>
            <p:nvPr/>
          </p:nvSpPr>
          <p:spPr bwMode="auto">
            <a:xfrm>
              <a:off x="8839200" y="4191000"/>
              <a:ext cx="1588" cy="8382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2" name="Line 7"/>
            <p:cNvSpPr>
              <a:spLocks noChangeShapeType="1"/>
            </p:cNvSpPr>
            <p:nvPr/>
          </p:nvSpPr>
          <p:spPr bwMode="auto">
            <a:xfrm>
              <a:off x="2819400" y="4191000"/>
              <a:ext cx="1588" cy="8382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3" name="Line 8"/>
            <p:cNvSpPr>
              <a:spLocks noChangeShapeType="1"/>
            </p:cNvSpPr>
            <p:nvPr/>
          </p:nvSpPr>
          <p:spPr bwMode="auto">
            <a:xfrm>
              <a:off x="4267200" y="4191000"/>
              <a:ext cx="1588" cy="8382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4" name="Line 9"/>
            <p:cNvSpPr>
              <a:spLocks noChangeShapeType="1"/>
            </p:cNvSpPr>
            <p:nvPr/>
          </p:nvSpPr>
          <p:spPr bwMode="auto">
            <a:xfrm>
              <a:off x="6781800" y="4191000"/>
              <a:ext cx="1588" cy="83820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955" name="Text Box 10"/>
            <p:cNvSpPr txBox="1">
              <a:spLocks noChangeArrowheads="1"/>
            </p:cNvSpPr>
            <p:nvPr/>
          </p:nvSpPr>
          <p:spPr bwMode="auto">
            <a:xfrm>
              <a:off x="463550" y="5029200"/>
              <a:ext cx="2714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9pPr>
            </a:lstStyle>
            <a:p>
              <a:r>
                <a:rPr lang="en-US" sz="1400" b="1">
                  <a:solidFill>
                    <a:srgbClr val="000000"/>
                  </a:solidFill>
                  <a:latin typeface="Calibri" pitchFamily="34" charset="0"/>
                </a:rPr>
                <a:t>0</a:t>
              </a:r>
            </a:p>
          </p:txBody>
        </p:sp>
        <p:sp>
          <p:nvSpPr>
            <p:cNvPr id="38956" name="Text Box 11"/>
            <p:cNvSpPr txBox="1">
              <a:spLocks noChangeArrowheads="1"/>
            </p:cNvSpPr>
            <p:nvPr/>
          </p:nvSpPr>
          <p:spPr bwMode="auto">
            <a:xfrm>
              <a:off x="2673350" y="5029200"/>
              <a:ext cx="2714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9pPr>
            </a:lstStyle>
            <a:p>
              <a:r>
                <a:rPr lang="en-US" sz="1400" b="1">
                  <a:solidFill>
                    <a:srgbClr val="000000"/>
                  </a:solidFill>
                  <a:latin typeface="Calibri" pitchFamily="34" charset="0"/>
                </a:rPr>
                <a:t>8</a:t>
              </a:r>
            </a:p>
          </p:txBody>
        </p:sp>
        <p:sp>
          <p:nvSpPr>
            <p:cNvPr id="38957" name="Text Box 12"/>
            <p:cNvSpPr txBox="1">
              <a:spLocks noChangeArrowheads="1"/>
            </p:cNvSpPr>
            <p:nvPr/>
          </p:nvSpPr>
          <p:spPr bwMode="auto">
            <a:xfrm>
              <a:off x="4124325" y="5029200"/>
              <a:ext cx="3603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9pPr>
            </a:lstStyle>
            <a:p>
              <a:r>
                <a:rPr lang="en-US" sz="1400" b="1">
                  <a:solidFill>
                    <a:srgbClr val="000000"/>
                  </a:solidFill>
                  <a:latin typeface="Calibri" pitchFamily="34" charset="0"/>
                </a:rPr>
                <a:t>12</a:t>
              </a:r>
            </a:p>
          </p:txBody>
        </p:sp>
        <p:sp>
          <p:nvSpPr>
            <p:cNvPr id="38958" name="Text Box 13"/>
            <p:cNvSpPr txBox="1">
              <a:spLocks noChangeArrowheads="1"/>
            </p:cNvSpPr>
            <p:nvPr/>
          </p:nvSpPr>
          <p:spPr bwMode="auto">
            <a:xfrm>
              <a:off x="6638925" y="5029200"/>
              <a:ext cx="3603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9pPr>
            </a:lstStyle>
            <a:p>
              <a:r>
                <a:rPr lang="en-US" sz="1400" b="1">
                  <a:solidFill>
                    <a:srgbClr val="000000"/>
                  </a:solidFill>
                  <a:latin typeface="Calibri" pitchFamily="34" charset="0"/>
                </a:rPr>
                <a:t>21</a:t>
              </a:r>
            </a:p>
          </p:txBody>
        </p:sp>
        <p:sp>
          <p:nvSpPr>
            <p:cNvPr id="38959" name="Text Box 14"/>
            <p:cNvSpPr txBox="1">
              <a:spLocks noChangeArrowheads="1"/>
            </p:cNvSpPr>
            <p:nvPr/>
          </p:nvSpPr>
          <p:spPr bwMode="auto">
            <a:xfrm>
              <a:off x="8696325" y="5029200"/>
              <a:ext cx="3603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9pPr>
            </a:lstStyle>
            <a:p>
              <a:r>
                <a:rPr lang="en-US" sz="1400" b="1">
                  <a:solidFill>
                    <a:srgbClr val="000000"/>
                  </a:solidFill>
                  <a:latin typeface="Calibri" pitchFamily="34" charset="0"/>
                </a:rPr>
                <a:t>26</a:t>
              </a:r>
            </a:p>
          </p:txBody>
        </p:sp>
        <p:sp>
          <p:nvSpPr>
            <p:cNvPr id="38960" name="Text Box 15"/>
            <p:cNvSpPr txBox="1">
              <a:spLocks noChangeArrowheads="1"/>
            </p:cNvSpPr>
            <p:nvPr/>
          </p:nvSpPr>
          <p:spPr bwMode="auto">
            <a:xfrm>
              <a:off x="1377950" y="4343400"/>
              <a:ext cx="419100" cy="368300"/>
            </a:xfrm>
            <a:prstGeom prst="rect">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9pPr>
            </a:lstStyle>
            <a:p>
              <a:r>
                <a:rPr lang="en-US" b="1">
                  <a:solidFill>
                    <a:srgbClr val="000000"/>
                  </a:solidFill>
                  <a:latin typeface="Calibri" pitchFamily="34" charset="0"/>
                </a:rPr>
                <a:t>P1</a:t>
              </a:r>
            </a:p>
          </p:txBody>
        </p:sp>
        <p:sp>
          <p:nvSpPr>
            <p:cNvPr id="38961" name="Text Box 16"/>
            <p:cNvSpPr txBox="1">
              <a:spLocks noChangeArrowheads="1"/>
            </p:cNvSpPr>
            <p:nvPr/>
          </p:nvSpPr>
          <p:spPr bwMode="auto">
            <a:xfrm>
              <a:off x="3359150" y="4343400"/>
              <a:ext cx="419100" cy="368300"/>
            </a:xfrm>
            <a:prstGeom prst="rect">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9pPr>
            </a:lstStyle>
            <a:p>
              <a:r>
                <a:rPr lang="en-US" b="1">
                  <a:solidFill>
                    <a:srgbClr val="000000"/>
                  </a:solidFill>
                  <a:latin typeface="Calibri" pitchFamily="34" charset="0"/>
                </a:rPr>
                <a:t>P2</a:t>
              </a:r>
            </a:p>
          </p:txBody>
        </p:sp>
        <p:sp>
          <p:nvSpPr>
            <p:cNvPr id="38962" name="Text Box 17"/>
            <p:cNvSpPr txBox="1">
              <a:spLocks noChangeArrowheads="1"/>
            </p:cNvSpPr>
            <p:nvPr/>
          </p:nvSpPr>
          <p:spPr bwMode="auto">
            <a:xfrm>
              <a:off x="5340350" y="4343400"/>
              <a:ext cx="419100" cy="368300"/>
            </a:xfrm>
            <a:prstGeom prst="rect">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9pPr>
            </a:lstStyle>
            <a:p>
              <a:r>
                <a:rPr lang="en-US" b="1">
                  <a:solidFill>
                    <a:srgbClr val="000000"/>
                  </a:solidFill>
                  <a:latin typeface="Calibri" pitchFamily="34" charset="0"/>
                </a:rPr>
                <a:t>P3</a:t>
              </a:r>
            </a:p>
          </p:txBody>
        </p:sp>
        <p:sp>
          <p:nvSpPr>
            <p:cNvPr id="38963" name="Text Box 18"/>
            <p:cNvSpPr txBox="1">
              <a:spLocks noChangeArrowheads="1"/>
            </p:cNvSpPr>
            <p:nvPr/>
          </p:nvSpPr>
          <p:spPr bwMode="auto">
            <a:xfrm>
              <a:off x="7702550" y="4343400"/>
              <a:ext cx="419100" cy="368300"/>
            </a:xfrm>
            <a:prstGeom prst="rect">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9pPr>
            </a:lstStyle>
            <a:p>
              <a:r>
                <a:rPr lang="en-US" b="1">
                  <a:solidFill>
                    <a:srgbClr val="000000"/>
                  </a:solidFill>
                  <a:latin typeface="Calibri" pitchFamily="34" charset="0"/>
                </a:rPr>
                <a:t>P4</a:t>
              </a:r>
            </a:p>
          </p:txBody>
        </p:sp>
      </p:grpSp>
      <p:sp>
        <p:nvSpPr>
          <p:cNvPr id="38947" name="Text Box 20"/>
          <p:cNvSpPr txBox="1">
            <a:spLocks noChangeArrowheads="1"/>
          </p:cNvSpPr>
          <p:nvPr/>
        </p:nvSpPr>
        <p:spPr bwMode="auto">
          <a:xfrm>
            <a:off x="3143250" y="1768475"/>
            <a:ext cx="585787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2000" b="1">
                <a:latin typeface="Calibri" pitchFamily="34" charset="0"/>
              </a:rPr>
              <a:t>Average wait </a:t>
            </a:r>
            <a:r>
              <a:rPr lang="en-US" sz="2000">
                <a:latin typeface="Calibri" pitchFamily="34" charset="0"/>
              </a:rPr>
              <a:t>=((0) + (8-1) + (12-2) + (21-3) )/4 = 35/4 = </a:t>
            </a:r>
            <a:r>
              <a:rPr lang="en-US" sz="2000" b="1">
                <a:latin typeface="Calibri" pitchFamily="34" charset="0"/>
              </a:rPr>
              <a:t>8.75</a:t>
            </a:r>
          </a:p>
          <a:p>
            <a:endParaRPr lang="en-US" sz="2000">
              <a:solidFill>
                <a:srgbClr val="000000"/>
              </a:solidFill>
              <a:latin typeface="Calibri" pitchFamily="34" charset="0"/>
            </a:endParaRPr>
          </a:p>
        </p:txBody>
      </p:sp>
      <p:sp>
        <p:nvSpPr>
          <p:cNvPr id="38948" name="Rectangle 43"/>
          <p:cNvSpPr>
            <a:spLocks noChangeArrowheads="1"/>
          </p:cNvSpPr>
          <p:nvPr/>
        </p:nvSpPr>
        <p:spPr bwMode="auto">
          <a:xfrm>
            <a:off x="3429000" y="2928938"/>
            <a:ext cx="5500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3032125" algn="ctr"/>
                <a:tab pos="4635500" algn="ctr"/>
              </a:tabLst>
            </a:pPr>
            <a:r>
              <a:rPr lang="en-US" sz="1800" b="1">
                <a:latin typeface="Calibri" pitchFamily="34" charset="0"/>
              </a:rPr>
              <a:t>Waiting time for </a:t>
            </a:r>
            <a:r>
              <a:rPr lang="en-US" sz="1800" b="1" i="1">
                <a:solidFill>
                  <a:srgbClr val="CC0000"/>
                </a:solidFill>
                <a:latin typeface="Calibri" pitchFamily="34" charset="0"/>
              </a:rPr>
              <a:t>P</a:t>
            </a:r>
            <a:r>
              <a:rPr lang="en-US" sz="1800" b="1" i="1" baseline="-25000">
                <a:solidFill>
                  <a:srgbClr val="CC0000"/>
                </a:solidFill>
                <a:latin typeface="Calibri" pitchFamily="34" charset="0"/>
              </a:rPr>
              <a:t>1</a:t>
            </a:r>
            <a:r>
              <a:rPr lang="en-US" sz="1800" b="1">
                <a:latin typeface="Calibri" pitchFamily="34" charset="0"/>
              </a:rPr>
              <a:t>  = 0; </a:t>
            </a:r>
            <a:r>
              <a:rPr lang="en-US" sz="1800" b="1" i="1">
                <a:solidFill>
                  <a:srgbClr val="CC0000"/>
                </a:solidFill>
                <a:latin typeface="Calibri" pitchFamily="34" charset="0"/>
              </a:rPr>
              <a:t>P</a:t>
            </a:r>
            <a:r>
              <a:rPr lang="en-US" sz="1800" b="1" i="1" baseline="-25000">
                <a:solidFill>
                  <a:srgbClr val="CC0000"/>
                </a:solidFill>
                <a:latin typeface="Calibri" pitchFamily="34" charset="0"/>
              </a:rPr>
              <a:t>2</a:t>
            </a:r>
            <a:r>
              <a:rPr lang="en-US" sz="1800" b="1">
                <a:latin typeface="Calibri" pitchFamily="34" charset="0"/>
              </a:rPr>
              <a:t>  = 8-1; </a:t>
            </a:r>
            <a:r>
              <a:rPr lang="en-US" sz="1800" b="1" i="1">
                <a:solidFill>
                  <a:srgbClr val="CC0000"/>
                </a:solidFill>
                <a:latin typeface="Calibri" pitchFamily="34" charset="0"/>
              </a:rPr>
              <a:t>P</a:t>
            </a:r>
            <a:r>
              <a:rPr lang="en-US" sz="1800" b="1" i="1" baseline="-25000">
                <a:solidFill>
                  <a:srgbClr val="CC0000"/>
                </a:solidFill>
                <a:latin typeface="Calibri" pitchFamily="34" charset="0"/>
              </a:rPr>
              <a:t>3</a:t>
            </a:r>
            <a:r>
              <a:rPr lang="en-US" sz="1800" b="1" i="1" baseline="-25000">
                <a:latin typeface="Calibri" pitchFamily="34" charset="0"/>
              </a:rPr>
              <a:t> </a:t>
            </a:r>
            <a:r>
              <a:rPr lang="en-US" sz="1800" b="1">
                <a:latin typeface="Calibri" pitchFamily="34" charset="0"/>
              </a:rPr>
              <a:t>= 12-2; </a:t>
            </a:r>
            <a:r>
              <a:rPr lang="en-US" sz="1800" b="1" i="1">
                <a:latin typeface="Calibri" pitchFamily="34" charset="0"/>
              </a:rPr>
              <a:t>P</a:t>
            </a:r>
            <a:r>
              <a:rPr lang="en-US" sz="1800" b="1" i="1" baseline="-25000">
                <a:latin typeface="Calibri" pitchFamily="34" charset="0"/>
              </a:rPr>
              <a:t>4</a:t>
            </a:r>
            <a:r>
              <a:rPr lang="en-US" sz="1800" b="1">
                <a:latin typeface="Calibri" pitchFamily="34" charset="0"/>
              </a:rPr>
              <a:t>=21-3</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23850" y="115888"/>
            <a:ext cx="8640763" cy="384175"/>
          </a:xfrm>
        </p:spPr>
        <p:txBody>
          <a:bodyPr/>
          <a:lstStyle/>
          <a:p>
            <a:r>
              <a:rPr lang="en-US" sz="2000" smtClean="0"/>
              <a:t>2. Shortest Job First (SJF), Shortest Job Next (SJN) </a:t>
            </a:r>
            <a:r>
              <a:rPr lang="en-US" sz="2000" smtClean="0">
                <a:solidFill>
                  <a:srgbClr val="000000"/>
                </a:solidFill>
                <a:cs typeface="Tahoma" pitchFamily="34" charset="0"/>
              </a:rPr>
              <a:t/>
            </a:r>
            <a:br>
              <a:rPr lang="en-US" sz="2000" smtClean="0">
                <a:solidFill>
                  <a:srgbClr val="000000"/>
                </a:solidFill>
                <a:cs typeface="Tahoma" pitchFamily="34" charset="0"/>
              </a:rPr>
            </a:br>
            <a:endParaRPr lang="en-US" sz="2000" smtClean="0"/>
          </a:p>
        </p:txBody>
      </p:sp>
      <p:sp>
        <p:nvSpPr>
          <p:cNvPr id="39939" name="Content Placeholder 2"/>
          <p:cNvSpPr>
            <a:spLocks noGrp="1"/>
          </p:cNvSpPr>
          <p:nvPr>
            <p:ph idx="1"/>
          </p:nvPr>
        </p:nvSpPr>
        <p:spPr>
          <a:xfrm>
            <a:off x="179388" y="500063"/>
            <a:ext cx="8785225" cy="5138737"/>
          </a:xfrm>
        </p:spPr>
        <p:txBody>
          <a:bodyPr/>
          <a:lstStyle/>
          <a:p>
            <a:pPr indent="-222250"/>
            <a:r>
              <a:rPr lang="en-US" sz="1800" smtClean="0"/>
              <a:t>SJF policy selects the job with the shortest (expected) processing time first. </a:t>
            </a:r>
          </a:p>
          <a:p>
            <a:pPr indent="-222250"/>
            <a:r>
              <a:rPr lang="en-US" sz="1800" smtClean="0">
                <a:solidFill>
                  <a:srgbClr val="000000"/>
                </a:solidFill>
                <a:cs typeface="Tahoma" pitchFamily="34" charset="0"/>
              </a:rPr>
              <a:t>With this strategy the scheduler arranges processes with the least estimated processing time remaining to be next in the queue. This requires advance knowledge or estimations about the time required for a process to complete </a:t>
            </a:r>
          </a:p>
          <a:p>
            <a:pPr indent="-222250"/>
            <a:r>
              <a:rPr lang="en-US" sz="1800" b="1" smtClean="0"/>
              <a:t>Two schemes:</a:t>
            </a:r>
          </a:p>
          <a:p>
            <a:pPr lvl="1" indent="-222250">
              <a:buFont typeface="Wingdings" pitchFamily="2" charset="2"/>
              <a:buChar char="§"/>
            </a:pPr>
            <a:r>
              <a:rPr lang="en-US" sz="1800" b="1" smtClean="0"/>
              <a:t>Non-preemptive</a:t>
            </a:r>
            <a:r>
              <a:rPr lang="en-US" sz="1800" smtClean="0"/>
              <a:t> – once CPU is given to a process, it cannot be preempted in the current CPU burst</a:t>
            </a:r>
          </a:p>
          <a:p>
            <a:pPr lvl="1" indent="-222250">
              <a:buFont typeface="Wingdings" pitchFamily="2" charset="2"/>
              <a:buChar char="§"/>
            </a:pPr>
            <a:r>
              <a:rPr lang="en-US" sz="1800" b="1" smtClean="0"/>
              <a:t>Preemptive</a:t>
            </a:r>
            <a:r>
              <a:rPr lang="en-US" sz="1800" smtClean="0"/>
              <a:t> – if a new process arrives with CPU burst length less than the remaining time of current process, preempt. </a:t>
            </a:r>
          </a:p>
          <a:p>
            <a:pPr indent="-222250"/>
            <a:r>
              <a:rPr lang="en-US" sz="1800" smtClean="0"/>
              <a:t> One major difficulty with SJF is the need to know or estimate the processing time of each job (can only predict the future!)</a:t>
            </a:r>
          </a:p>
          <a:p>
            <a:pPr indent="-222250"/>
            <a:r>
              <a:rPr lang="en-US" sz="1800" smtClean="0"/>
              <a:t> This scheme is know as the </a:t>
            </a:r>
            <a:r>
              <a:rPr lang="en-US" sz="1800" b="1" smtClean="0"/>
              <a:t>Shortest-Remaining-Time-First (SRTF)</a:t>
            </a:r>
          </a:p>
          <a:p>
            <a:pPr indent="-222250"/>
            <a:r>
              <a:rPr lang="en-US" sz="1800" b="1" smtClean="0"/>
              <a:t>SJF is optimal – </a:t>
            </a:r>
            <a:r>
              <a:rPr lang="en-US" sz="1800" smtClean="0"/>
              <a:t>gives minimum average waiting time for a given set of processes</a:t>
            </a:r>
          </a:p>
          <a:p>
            <a:pPr indent="-222250"/>
            <a:r>
              <a:rPr lang="en-US" sz="1800" b="1" smtClean="0">
                <a:solidFill>
                  <a:srgbClr val="000000"/>
                </a:solidFill>
                <a:cs typeface="Times New Roman" pitchFamily="18" charset="0"/>
              </a:rPr>
              <a:t>Starvation </a:t>
            </a:r>
            <a:r>
              <a:rPr lang="en-US" sz="1800" smtClean="0">
                <a:solidFill>
                  <a:srgbClr val="000000"/>
                </a:solidFill>
                <a:cs typeface="Times New Roman" pitchFamily="18" charset="0"/>
              </a:rPr>
              <a:t>is possible, especially in a busy system with many small processes being run.</a:t>
            </a:r>
          </a:p>
          <a:p>
            <a:pPr indent="-222250"/>
            <a:endParaRPr lang="en-US" sz="1800" smtClean="0"/>
          </a:p>
        </p:txBody>
      </p:sp>
      <p:sp>
        <p:nvSpPr>
          <p:cNvPr id="399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A2FB7221-185C-4344-A007-BB8D275D4D9D}" type="datetime4">
              <a:rPr lang="en-US" sz="1000" smtClean="0"/>
              <a:t>July 13, 2021</a:t>
            </a:fld>
            <a:endParaRPr lang="en-US" sz="1000" smtClean="0"/>
          </a:p>
        </p:txBody>
      </p:sp>
      <p:sp>
        <p:nvSpPr>
          <p:cNvPr id="399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27B98D5A-5F8C-483A-9BA3-18EB02E1EBB0}" type="slidenum">
              <a:rPr lang="en-US" sz="1000" smtClean="0"/>
              <a:pPr/>
              <a:t>21</a:t>
            </a:fld>
            <a:endParaRPr lang="en-US" sz="1000" smtClean="0"/>
          </a:p>
        </p:txBody>
      </p:sp>
      <p:sp>
        <p:nvSpPr>
          <p:cNvPr id="39942"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250825" y="115888"/>
            <a:ext cx="8740775" cy="598487"/>
          </a:xfrm>
        </p:spPr>
        <p:txBody>
          <a:bodyPr/>
          <a:lstStyle/>
          <a:p>
            <a:r>
              <a:rPr lang="en-US" sz="2000" smtClean="0"/>
              <a:t>2. Shortest Job First (SJF), Shortest Job Next (SJN)</a:t>
            </a:r>
          </a:p>
        </p:txBody>
      </p:sp>
      <p:sp>
        <p:nvSpPr>
          <p:cNvPr id="4096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3459D816-F659-4068-A69F-93C20612AC6E}" type="datetime4">
              <a:rPr lang="en-US" sz="1000" smtClean="0"/>
              <a:t>July 13, 2021</a:t>
            </a:fld>
            <a:endParaRPr lang="en-US" sz="1000" smtClean="0"/>
          </a:p>
        </p:txBody>
      </p:sp>
      <p:sp>
        <p:nvSpPr>
          <p:cNvPr id="4096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B31AC582-0867-437E-A717-8DE434C7C9E2}" type="slidenum">
              <a:rPr lang="en-US" sz="1000" smtClean="0"/>
              <a:pPr/>
              <a:t>22</a:t>
            </a:fld>
            <a:endParaRPr lang="en-US" sz="1000" smtClean="0"/>
          </a:p>
        </p:txBody>
      </p:sp>
      <p:sp>
        <p:nvSpPr>
          <p:cNvPr id="40965"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graphicFrame>
        <p:nvGraphicFramePr>
          <p:cNvPr id="30" name="Table 29"/>
          <p:cNvGraphicFramePr>
            <a:graphicFrameLocks noGrp="1"/>
          </p:cNvGraphicFramePr>
          <p:nvPr/>
        </p:nvGraphicFramePr>
        <p:xfrm>
          <a:off x="5508625" y="1341438"/>
          <a:ext cx="2952750" cy="2016125"/>
        </p:xfrm>
        <a:graphic>
          <a:graphicData uri="http://schemas.openxmlformats.org/drawingml/2006/table">
            <a:tbl>
              <a:tblPr/>
              <a:tblGrid>
                <a:gridCol w="918633">
                  <a:extLst>
                    <a:ext uri="{9D8B030D-6E8A-4147-A177-3AD203B41FA5}">
                      <a16:colId xmlns:a16="http://schemas.microsoft.com/office/drawing/2014/main" xmlns="" val="20000"/>
                    </a:ext>
                  </a:extLst>
                </a:gridCol>
                <a:gridCol w="787400">
                  <a:extLst>
                    <a:ext uri="{9D8B030D-6E8A-4147-A177-3AD203B41FA5}">
                      <a16:colId xmlns:a16="http://schemas.microsoft.com/office/drawing/2014/main" xmlns="" val="20001"/>
                    </a:ext>
                  </a:extLst>
                </a:gridCol>
                <a:gridCol w="1246717">
                  <a:extLst>
                    <a:ext uri="{9D8B030D-6E8A-4147-A177-3AD203B41FA5}">
                      <a16:colId xmlns:a16="http://schemas.microsoft.com/office/drawing/2014/main" xmlns="" val="20002"/>
                    </a:ext>
                  </a:extLst>
                </a:gridCol>
              </a:tblGrid>
              <a:tr h="5873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ahoma" charset="0"/>
                          <a:ea typeface="ＭＳ Ｐゴシック" charset="-128"/>
                        </a:rPr>
                        <a:t>Process</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Tahoma" charset="0"/>
                          <a:ea typeface="ＭＳ Ｐゴシック" charset="-128"/>
                        </a:rPr>
                        <a:t>Arrival time</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ahoma" charset="0"/>
                          <a:ea typeface="ＭＳ Ｐゴシック" charset="-128"/>
                        </a:rPr>
                        <a:t>Service time</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3921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1</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0</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7</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1"/>
                  </a:ext>
                </a:extLst>
              </a:tr>
              <a:tr h="345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2</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2</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4</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345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3</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4</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1</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3"/>
                  </a:ext>
                </a:extLst>
              </a:tr>
              <a:tr h="345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ahoma" charset="0"/>
                          <a:ea typeface="ＭＳ Ｐゴシック" charset="-128"/>
                        </a:rPr>
                        <a:t>4</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5</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4</a:t>
                      </a:r>
                    </a:p>
                  </a:txBody>
                  <a:tcPr marL="91453" marR="91453"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bl>
          </a:graphicData>
        </a:graphic>
      </p:graphicFrame>
      <p:sp>
        <p:nvSpPr>
          <p:cNvPr id="40992" name="TextBox 30"/>
          <p:cNvSpPr txBox="1">
            <a:spLocks noChangeArrowheads="1"/>
          </p:cNvSpPr>
          <p:nvPr/>
        </p:nvSpPr>
        <p:spPr bwMode="auto">
          <a:xfrm>
            <a:off x="5651500" y="836613"/>
            <a:ext cx="2376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2000"/>
              <a:t>Example: SJF</a:t>
            </a:r>
          </a:p>
        </p:txBody>
      </p:sp>
      <p:sp>
        <p:nvSpPr>
          <p:cNvPr id="45090" name="Rectangle 32"/>
          <p:cNvSpPr>
            <a:spLocks noChangeArrowheads="1"/>
          </p:cNvSpPr>
          <p:nvPr/>
        </p:nvSpPr>
        <p:spPr bwMode="auto">
          <a:xfrm>
            <a:off x="285750" y="2924175"/>
            <a:ext cx="5143500" cy="923925"/>
          </a:xfrm>
          <a:prstGeom prst="rect">
            <a:avLst/>
          </a:prstGeom>
          <a:noFill/>
          <a:ln w="9525">
            <a:noFill/>
            <a:miter lim="800000"/>
            <a:headEnd/>
            <a:tailEnd/>
          </a:ln>
        </p:spPr>
        <p:txBody>
          <a:bodyP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dirty="0">
                <a:solidFill>
                  <a:srgbClr val="000000"/>
                </a:solidFill>
                <a:latin typeface="+mn-lt"/>
                <a:ea typeface="ＭＳ Ｐゴシック" charset="-128"/>
              </a:rPr>
              <a:t>Average waiting time=</a:t>
            </a:r>
            <a:r>
              <a:rPr lang="en-US" sz="1800" dirty="0">
                <a:latin typeface="+mn-lt"/>
                <a:ea typeface="ＭＳ Ｐゴシック" charset="-128"/>
              </a:rPr>
              <a:t>(0+(8-2)+(7-4)+(12-5))/4 				= 4</a:t>
            </a:r>
            <a:endParaRPr lang="en-US" sz="1800" dirty="0">
              <a:solidFill>
                <a:srgbClr val="000000"/>
              </a:solidFill>
              <a:latin typeface="+mn-lt"/>
              <a:ea typeface="ＭＳ Ｐゴシック" charset="-128"/>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1800" dirty="0">
              <a:solidFill>
                <a:srgbClr val="000000"/>
              </a:solidFill>
              <a:latin typeface="Calibri" charset="0"/>
              <a:ea typeface="ＭＳ Ｐゴシック" charset="-128"/>
            </a:endParaRPr>
          </a:p>
        </p:txBody>
      </p:sp>
      <p:pic>
        <p:nvPicPr>
          <p:cNvPr id="40994"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700213"/>
            <a:ext cx="45910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995"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933825"/>
            <a:ext cx="49339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96" name="Rectangle 30"/>
          <p:cNvSpPr>
            <a:spLocks noChangeArrowheads="1"/>
          </p:cNvSpPr>
          <p:nvPr/>
        </p:nvSpPr>
        <p:spPr bwMode="auto">
          <a:xfrm>
            <a:off x="611188" y="1196975"/>
            <a:ext cx="2603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b="1"/>
              <a:t>a. NonPreemptive </a:t>
            </a:r>
          </a:p>
        </p:txBody>
      </p:sp>
      <p:sp>
        <p:nvSpPr>
          <p:cNvPr id="40997" name="Rectangle 31"/>
          <p:cNvSpPr>
            <a:spLocks noChangeArrowheads="1"/>
          </p:cNvSpPr>
          <p:nvPr/>
        </p:nvSpPr>
        <p:spPr bwMode="auto">
          <a:xfrm>
            <a:off x="611188" y="3500438"/>
            <a:ext cx="1927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b="1"/>
              <a:t>b.  preemptive </a:t>
            </a:r>
          </a:p>
        </p:txBody>
      </p:sp>
      <p:sp>
        <p:nvSpPr>
          <p:cNvPr id="40998" name="Rectangle 33"/>
          <p:cNvSpPr>
            <a:spLocks noChangeArrowheads="1"/>
          </p:cNvSpPr>
          <p:nvPr/>
        </p:nvSpPr>
        <p:spPr bwMode="auto">
          <a:xfrm>
            <a:off x="539750" y="5084763"/>
            <a:ext cx="6442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Average waiting time= ((11-2) + (5-4) + (4-4) +(7-5))/4 = 3</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00063" y="130175"/>
            <a:ext cx="7881937" cy="655638"/>
          </a:xfrm>
        </p:spPr>
        <p:txBody>
          <a:bodyPr/>
          <a:lstStyle/>
          <a:p>
            <a:r>
              <a:rPr lang="en-US" sz="2800" smtClean="0"/>
              <a:t>3. Priority Based Scheduling</a:t>
            </a:r>
          </a:p>
        </p:txBody>
      </p:sp>
      <p:sp>
        <p:nvSpPr>
          <p:cNvPr id="4198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E18ED83A-2567-4975-B4BC-4BF5E1145564}" type="datetime4">
              <a:rPr lang="en-US" sz="1000" smtClean="0"/>
              <a:t>July 13, 2021</a:t>
            </a:fld>
            <a:endParaRPr lang="en-US" sz="1000" smtClean="0"/>
          </a:p>
        </p:txBody>
      </p:sp>
      <p:sp>
        <p:nvSpPr>
          <p:cNvPr id="4198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9F6FBAA9-C1BC-4700-80E8-FAD92E75F62E}" type="slidenum">
              <a:rPr lang="en-US" sz="1000" smtClean="0"/>
              <a:pPr/>
              <a:t>23</a:t>
            </a:fld>
            <a:endParaRPr lang="en-US" sz="1000" smtClean="0"/>
          </a:p>
        </p:txBody>
      </p:sp>
      <p:sp>
        <p:nvSpPr>
          <p:cNvPr id="41989"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
        <p:nvSpPr>
          <p:cNvPr id="41990" name="Rectangle 10"/>
          <p:cNvSpPr>
            <a:spLocks noChangeArrowheads="1"/>
          </p:cNvSpPr>
          <p:nvPr/>
        </p:nvSpPr>
        <p:spPr bwMode="auto">
          <a:xfrm>
            <a:off x="152400" y="762000"/>
            <a:ext cx="8812213"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20700" lvl="1" indent="-406400">
              <a:spcBef>
                <a:spcPts val="500"/>
              </a:spcBef>
              <a:buFont typeface="Arial" pitchFamily="34" charset="0"/>
              <a:buChar char="•"/>
              <a:tabLst>
                <a:tab pos="571500" algn="l"/>
                <a:tab pos="1998663" algn="l"/>
                <a:tab pos="2913063" algn="l"/>
                <a:tab pos="3827463" algn="l"/>
                <a:tab pos="4741863" algn="l"/>
                <a:tab pos="5656263" algn="l"/>
                <a:tab pos="6570663" algn="l"/>
                <a:tab pos="7485063" algn="l"/>
                <a:tab pos="8399463" algn="l"/>
                <a:tab pos="9313863" algn="l"/>
                <a:tab pos="10228263" algn="l"/>
                <a:tab pos="11142663" algn="l"/>
              </a:tabLst>
            </a:pPr>
            <a:r>
              <a:rPr lang="en-US" sz="2000">
                <a:solidFill>
                  <a:srgbClr val="000000"/>
                </a:solidFill>
                <a:cs typeface="Times New Roman" pitchFamily="18" charset="0"/>
              </a:rPr>
              <a:t>Assign each process a priority. Schedule </a:t>
            </a:r>
            <a:r>
              <a:rPr lang="en-US" sz="2000" b="1">
                <a:solidFill>
                  <a:srgbClr val="000000"/>
                </a:solidFill>
                <a:cs typeface="Times New Roman" pitchFamily="18" charset="0"/>
              </a:rPr>
              <a:t>highest priority first</a:t>
            </a:r>
            <a:r>
              <a:rPr lang="en-US" sz="2000">
                <a:solidFill>
                  <a:srgbClr val="000000"/>
                </a:solidFill>
                <a:cs typeface="Times New Roman" pitchFamily="18" charset="0"/>
              </a:rPr>
              <a:t>. All processes within same priority are FCFS</a:t>
            </a:r>
          </a:p>
          <a:p>
            <a:pPr marL="520700" lvl="1" indent="-406400">
              <a:spcBef>
                <a:spcPts val="500"/>
              </a:spcBef>
              <a:buFont typeface="Arial" pitchFamily="34" charset="0"/>
              <a:buChar char="•"/>
              <a:tabLst>
                <a:tab pos="571500" algn="l"/>
                <a:tab pos="1998663" algn="l"/>
                <a:tab pos="2913063" algn="l"/>
                <a:tab pos="3827463" algn="l"/>
                <a:tab pos="4741863" algn="l"/>
                <a:tab pos="5656263" algn="l"/>
                <a:tab pos="6570663" algn="l"/>
                <a:tab pos="7485063" algn="l"/>
                <a:tab pos="8399463" algn="l"/>
                <a:tab pos="9313863" algn="l"/>
                <a:tab pos="10228263" algn="l"/>
                <a:tab pos="11142663" algn="l"/>
              </a:tabLst>
            </a:pPr>
            <a:r>
              <a:rPr lang="en-US" sz="2000">
                <a:solidFill>
                  <a:srgbClr val="000000"/>
                </a:solidFill>
                <a:cs typeface="Times New Roman" pitchFamily="18" charset="0"/>
              </a:rPr>
              <a:t>Priority may be determined by user or by some default mechanism</a:t>
            </a:r>
          </a:p>
          <a:p>
            <a:pPr marL="520700" lvl="1" indent="-406400">
              <a:spcBef>
                <a:spcPts val="500"/>
              </a:spcBef>
              <a:buFont typeface="Arial" pitchFamily="34" charset="0"/>
              <a:buChar char="•"/>
              <a:tabLst>
                <a:tab pos="571500" algn="l"/>
                <a:tab pos="1998663" algn="l"/>
                <a:tab pos="2913063" algn="l"/>
                <a:tab pos="3827463" algn="l"/>
                <a:tab pos="4741863" algn="l"/>
                <a:tab pos="5656263" algn="l"/>
                <a:tab pos="6570663" algn="l"/>
                <a:tab pos="7485063" algn="l"/>
                <a:tab pos="8399463" algn="l"/>
                <a:tab pos="9313863" algn="l"/>
                <a:tab pos="10228263" algn="l"/>
                <a:tab pos="11142663" algn="l"/>
              </a:tabLst>
            </a:pPr>
            <a:r>
              <a:rPr lang="en-US" sz="2000">
                <a:solidFill>
                  <a:srgbClr val="000000"/>
                </a:solidFill>
                <a:cs typeface="Times New Roman" pitchFamily="18" charset="0"/>
              </a:rPr>
              <a:t> The system may determine the priority based on memory requirements, time limits, or other resource usage</a:t>
            </a:r>
          </a:p>
          <a:p>
            <a:pPr marL="520700" lvl="1" indent="-406400">
              <a:spcBef>
                <a:spcPts val="450"/>
              </a:spcBef>
              <a:buFont typeface="Arial" pitchFamily="34" charset="0"/>
              <a:buChar char="•"/>
              <a:tabLst>
                <a:tab pos="571500" algn="l"/>
                <a:tab pos="1998663" algn="l"/>
                <a:tab pos="2913063" algn="l"/>
                <a:tab pos="3827463" algn="l"/>
                <a:tab pos="4741863" algn="l"/>
                <a:tab pos="5656263" algn="l"/>
                <a:tab pos="6570663" algn="l"/>
                <a:tab pos="7485063" algn="l"/>
                <a:tab pos="8399463" algn="l"/>
                <a:tab pos="9313863" algn="l"/>
                <a:tab pos="10228263" algn="l"/>
                <a:tab pos="11142663" algn="l"/>
              </a:tabLst>
            </a:pPr>
            <a:r>
              <a:rPr lang="en-US">
                <a:solidFill>
                  <a:srgbClr val="000000"/>
                </a:solidFill>
              </a:rPr>
              <a:t>CPU allocated to process with highest priority</a:t>
            </a:r>
          </a:p>
          <a:p>
            <a:pPr marL="520700" lvl="1" indent="-406400">
              <a:spcBef>
                <a:spcPts val="450"/>
              </a:spcBef>
              <a:buFont typeface="Arial" pitchFamily="34" charset="0"/>
              <a:buChar char="•"/>
              <a:tabLst>
                <a:tab pos="571500" algn="l"/>
                <a:tab pos="1998663" algn="l"/>
                <a:tab pos="2913063" algn="l"/>
                <a:tab pos="3827463" algn="l"/>
                <a:tab pos="4741863" algn="l"/>
                <a:tab pos="5656263" algn="l"/>
                <a:tab pos="6570663" algn="l"/>
                <a:tab pos="7485063" algn="l"/>
                <a:tab pos="8399463" algn="l"/>
                <a:tab pos="9313863" algn="l"/>
                <a:tab pos="10228263" algn="l"/>
                <a:tab pos="11142663" algn="l"/>
              </a:tabLst>
            </a:pPr>
            <a:r>
              <a:rPr lang="en-US" b="1">
                <a:solidFill>
                  <a:srgbClr val="000000"/>
                </a:solidFill>
              </a:rPr>
              <a:t>Preemptive or non-preemptive</a:t>
            </a:r>
          </a:p>
          <a:p>
            <a:pPr marL="520700" lvl="1" indent="-406400">
              <a:spcBef>
                <a:spcPts val="500"/>
              </a:spcBef>
              <a:buFont typeface="Arial" pitchFamily="34" charset="0"/>
              <a:buChar char="•"/>
              <a:tabLst>
                <a:tab pos="571500" algn="l"/>
                <a:tab pos="1998663" algn="l"/>
                <a:tab pos="2913063" algn="l"/>
                <a:tab pos="3827463" algn="l"/>
                <a:tab pos="4741863" algn="l"/>
                <a:tab pos="5656263" algn="l"/>
                <a:tab pos="6570663" algn="l"/>
                <a:tab pos="7485063" algn="l"/>
                <a:tab pos="8399463" algn="l"/>
                <a:tab pos="9313863" algn="l"/>
                <a:tab pos="10228263" algn="l"/>
                <a:tab pos="11142663" algn="l"/>
              </a:tabLst>
            </a:pPr>
            <a:r>
              <a:rPr lang="en-US" sz="2000" b="1">
                <a:solidFill>
                  <a:srgbClr val="000000"/>
                </a:solidFill>
                <a:cs typeface="Times New Roman" pitchFamily="18" charset="0"/>
              </a:rPr>
              <a:t>Problem </a:t>
            </a:r>
            <a:r>
              <a:rPr lang="en-US" sz="2000" b="1">
                <a:solidFill>
                  <a:srgbClr val="000000"/>
                </a:solidFill>
                <a:cs typeface="Times New Roman" pitchFamily="18" charset="0"/>
                <a:sym typeface="Wingdings" pitchFamily="2" charset="2"/>
              </a:rPr>
              <a:t> </a:t>
            </a:r>
            <a:r>
              <a:rPr lang="en-US" sz="2000" b="1">
                <a:solidFill>
                  <a:srgbClr val="000000"/>
                </a:solidFill>
                <a:cs typeface="Times New Roman" pitchFamily="18" charset="0"/>
              </a:rPr>
              <a:t>Starvation </a:t>
            </a:r>
            <a:r>
              <a:rPr lang="en-US" sz="2000">
                <a:solidFill>
                  <a:srgbClr val="000000"/>
                </a:solidFill>
                <a:cs typeface="Times New Roman" pitchFamily="18" charset="0"/>
              </a:rPr>
              <a:t>– low priority processes may never execute.</a:t>
            </a:r>
          </a:p>
          <a:p>
            <a:pPr marL="520700" lvl="1" indent="-406400">
              <a:spcBef>
                <a:spcPts val="500"/>
              </a:spcBef>
              <a:buFont typeface="Arial" pitchFamily="34" charset="0"/>
              <a:buChar char="•"/>
              <a:tabLst>
                <a:tab pos="571500" algn="l"/>
                <a:tab pos="1998663" algn="l"/>
                <a:tab pos="2913063" algn="l"/>
                <a:tab pos="3827463" algn="l"/>
                <a:tab pos="4741863" algn="l"/>
                <a:tab pos="5656263" algn="l"/>
                <a:tab pos="6570663" algn="l"/>
                <a:tab pos="7485063" algn="l"/>
                <a:tab pos="8399463" algn="l"/>
                <a:tab pos="9313863" algn="l"/>
                <a:tab pos="10228263" algn="l"/>
                <a:tab pos="11142663" algn="l"/>
              </a:tabLst>
            </a:pPr>
            <a:r>
              <a:rPr lang="en-US" sz="2000" b="1">
                <a:solidFill>
                  <a:srgbClr val="000000"/>
                </a:solidFill>
                <a:cs typeface="Times New Roman" pitchFamily="18" charset="0"/>
              </a:rPr>
              <a:t>Solution </a:t>
            </a:r>
            <a:r>
              <a:rPr lang="en-US" sz="2000" b="1">
                <a:solidFill>
                  <a:srgbClr val="000000"/>
                </a:solidFill>
                <a:cs typeface="Times New Roman" pitchFamily="18" charset="0"/>
                <a:sym typeface="Wingdings" pitchFamily="2" charset="2"/>
              </a:rPr>
              <a:t> </a:t>
            </a:r>
            <a:r>
              <a:rPr lang="en-US" sz="2000" b="1">
                <a:solidFill>
                  <a:srgbClr val="000000"/>
                </a:solidFill>
                <a:cs typeface="Times New Roman" pitchFamily="18" charset="0"/>
              </a:rPr>
              <a:t>Aging </a:t>
            </a:r>
            <a:r>
              <a:rPr lang="en-US" sz="2000">
                <a:solidFill>
                  <a:srgbClr val="000000"/>
                </a:solidFill>
                <a:cs typeface="Times New Roman" pitchFamily="18" charset="0"/>
              </a:rPr>
              <a:t>– as time progresses increase the priority of the process</a:t>
            </a:r>
          </a:p>
          <a:p>
            <a:pPr marL="520700" lvl="1" indent="-406400">
              <a:spcBef>
                <a:spcPts val="500"/>
              </a:spcBef>
              <a:buFont typeface="Arial" pitchFamily="34" charset="0"/>
              <a:buChar char="•"/>
              <a:tabLst>
                <a:tab pos="571500" algn="l"/>
                <a:tab pos="1998663" algn="l"/>
                <a:tab pos="2913063" algn="l"/>
                <a:tab pos="3827463" algn="l"/>
                <a:tab pos="4741863" algn="l"/>
                <a:tab pos="5656263" algn="l"/>
                <a:tab pos="6570663" algn="l"/>
                <a:tab pos="7485063" algn="l"/>
                <a:tab pos="8399463" algn="l"/>
                <a:tab pos="9313863" algn="l"/>
                <a:tab pos="10228263" algn="l"/>
                <a:tab pos="11142663" algn="l"/>
              </a:tabLst>
            </a:pPr>
            <a:r>
              <a:rPr lang="en-US" sz="2000">
                <a:solidFill>
                  <a:srgbClr val="000000"/>
                </a:solidFill>
                <a:cs typeface="Times New Roman" pitchFamily="18" charset="0"/>
              </a:rPr>
              <a:t>Delicate balance between giving favorable response for interactive jobs, but not starving batch jobs</a:t>
            </a:r>
          </a:p>
          <a:p>
            <a:pPr marL="520700" lvl="1" indent="-406400">
              <a:spcBef>
                <a:spcPts val="500"/>
              </a:spcBef>
              <a:buFont typeface="Arial" pitchFamily="34" charset="0"/>
              <a:buChar char="•"/>
              <a:tabLst>
                <a:tab pos="571500" algn="l"/>
                <a:tab pos="1998663" algn="l"/>
                <a:tab pos="2913063" algn="l"/>
                <a:tab pos="3827463" algn="l"/>
                <a:tab pos="4741863" algn="l"/>
                <a:tab pos="5656263" algn="l"/>
                <a:tab pos="6570663" algn="l"/>
                <a:tab pos="7485063" algn="l"/>
                <a:tab pos="8399463" algn="l"/>
                <a:tab pos="9313863" algn="l"/>
                <a:tab pos="10228263" algn="l"/>
                <a:tab pos="11142663" algn="l"/>
              </a:tabLst>
            </a:pPr>
            <a:endParaRPr lang="en-US" sz="2000">
              <a:solidFill>
                <a:srgbClr val="000000"/>
              </a:solidFill>
              <a:cs typeface="Times New Roman" pitchFamily="18" charset="0"/>
            </a:endParaRPr>
          </a:p>
          <a:p>
            <a:pPr marL="520700" lvl="1" indent="-406400">
              <a:spcBef>
                <a:spcPts val="500"/>
              </a:spcBef>
              <a:tabLst>
                <a:tab pos="571500" algn="l"/>
                <a:tab pos="1998663" algn="l"/>
                <a:tab pos="2913063" algn="l"/>
                <a:tab pos="3827463" algn="l"/>
                <a:tab pos="4741863" algn="l"/>
                <a:tab pos="5656263" algn="l"/>
                <a:tab pos="6570663" algn="l"/>
                <a:tab pos="7485063" algn="l"/>
                <a:tab pos="8399463" algn="l"/>
                <a:tab pos="9313863" algn="l"/>
                <a:tab pos="10228263" algn="l"/>
                <a:tab pos="11142663" algn="l"/>
              </a:tabLst>
            </a:pPr>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0"/>
            <a:ext cx="8229600" cy="642938"/>
          </a:xfrm>
        </p:spPr>
        <p:txBody>
          <a:bodyPr/>
          <a:lstStyle/>
          <a:p>
            <a:r>
              <a:rPr lang="en-US" sz="2800" smtClean="0"/>
              <a:t>3. Priority Based Scheduling(cont…)</a:t>
            </a:r>
            <a:endParaRPr lang="en-US" sz="2800" smtClean="0">
              <a:latin typeface="Times New Roman" pitchFamily="18" charset="0"/>
              <a:cs typeface="Times New Roman" pitchFamily="18" charset="0"/>
            </a:endParaRPr>
          </a:p>
        </p:txBody>
      </p:sp>
      <p:sp>
        <p:nvSpPr>
          <p:cNvPr id="43011" name="Content Placeholder 2"/>
          <p:cNvSpPr>
            <a:spLocks noGrp="1"/>
          </p:cNvSpPr>
          <p:nvPr>
            <p:ph idx="1"/>
          </p:nvPr>
        </p:nvSpPr>
        <p:spPr>
          <a:xfrm>
            <a:off x="285750" y="571500"/>
            <a:ext cx="8858250" cy="5357813"/>
          </a:xfrm>
        </p:spPr>
        <p:txBody>
          <a:bodyPr/>
          <a:lstStyle/>
          <a:p>
            <a:pPr marL="395288" indent="-395288" algn="just">
              <a:buFont typeface="Wingdings" pitchFamily="2" charset="2"/>
              <a:buChar char="Ø"/>
            </a:pPr>
            <a:r>
              <a:rPr lang="en-US" sz="1800" b="1" smtClean="0"/>
              <a:t>EXAMPLE :</a:t>
            </a:r>
            <a:r>
              <a:rPr lang="en-US" sz="1800" smtClean="0"/>
              <a:t>Consider the following processes that arrive at time zero, with the length of the CPU burst and priorities given.</a:t>
            </a:r>
          </a:p>
          <a:p>
            <a:pPr marL="1604963" lvl="2" indent="-352425" algn="just">
              <a:buFont typeface="Arial" pitchFamily="34" charset="0"/>
              <a:buNone/>
            </a:pPr>
            <a:r>
              <a:rPr lang="en-US" sz="1800" b="1" smtClean="0"/>
              <a:t>		</a:t>
            </a:r>
            <a:r>
              <a:rPr lang="en-US" sz="1800" b="1" u="sng" smtClean="0"/>
              <a:t>Process  	Burst Time	Priority </a:t>
            </a:r>
          </a:p>
          <a:p>
            <a:pPr marL="1604963" lvl="2" indent="-352425" algn="just">
              <a:buFont typeface="Arial" pitchFamily="34" charset="0"/>
              <a:buNone/>
            </a:pPr>
            <a:r>
              <a:rPr lang="en-US" sz="1800" b="1" smtClean="0"/>
              <a:t>	 	    1 		    10 		      3</a:t>
            </a:r>
          </a:p>
          <a:p>
            <a:pPr marL="1604963" lvl="2" indent="-352425" algn="just">
              <a:buFont typeface="Arial" pitchFamily="34" charset="0"/>
              <a:buNone/>
            </a:pPr>
            <a:r>
              <a:rPr lang="en-US" sz="1800" b="1" smtClean="0"/>
              <a:t>		    2 		    1 		      1</a:t>
            </a:r>
          </a:p>
          <a:p>
            <a:pPr marL="1604963" lvl="2" indent="-352425" algn="just">
              <a:buFont typeface="Arial" pitchFamily="34" charset="0"/>
              <a:buNone/>
            </a:pPr>
            <a:r>
              <a:rPr lang="en-US" sz="1800" b="1" smtClean="0"/>
              <a:t>	 	    3 		    2 		      4</a:t>
            </a:r>
          </a:p>
          <a:p>
            <a:pPr marL="1604963" lvl="2" indent="-352425" algn="just">
              <a:buFont typeface="Arial" pitchFamily="34" charset="0"/>
              <a:buNone/>
            </a:pPr>
            <a:r>
              <a:rPr lang="en-US" sz="1800" b="1" smtClean="0"/>
              <a:t>	 	    4 		    1 		      5</a:t>
            </a:r>
          </a:p>
          <a:p>
            <a:pPr marL="1604963" lvl="2" indent="-352425">
              <a:buFont typeface="Arial" pitchFamily="34" charset="0"/>
              <a:buNone/>
            </a:pPr>
            <a:r>
              <a:rPr lang="en-US" sz="1800" b="1" smtClean="0"/>
              <a:t>		    5		    5		      2</a:t>
            </a:r>
          </a:p>
          <a:p>
            <a:pPr marL="1604963" lvl="2" indent="-352425">
              <a:buFont typeface="Arial" pitchFamily="34" charset="0"/>
              <a:buNone/>
            </a:pPr>
            <a:r>
              <a:rPr lang="en-US" sz="1800" smtClean="0"/>
              <a:t>Using Priority scheduling, we would schedule these processes according to the following Gant chart:</a:t>
            </a:r>
          </a:p>
          <a:p>
            <a:pPr marL="1604963" lvl="2" indent="-352425">
              <a:buFont typeface="Arial" pitchFamily="34" charset="0"/>
              <a:buNone/>
            </a:pPr>
            <a:endParaRPr lang="en-US" sz="2000" smtClean="0"/>
          </a:p>
          <a:p>
            <a:pPr marL="1604963" lvl="2" indent="-352425">
              <a:buFont typeface="Arial" pitchFamily="34" charset="0"/>
              <a:buNone/>
            </a:pPr>
            <a:endParaRPr lang="en-US" sz="2000" smtClean="0"/>
          </a:p>
          <a:p>
            <a:pPr marL="1604963" lvl="2" indent="-352425">
              <a:buFont typeface="Arial" pitchFamily="34" charset="0"/>
              <a:buNone/>
            </a:pPr>
            <a:endParaRPr lang="en-US" sz="2000" smtClean="0"/>
          </a:p>
          <a:p>
            <a:pPr marL="1604963" lvl="2" indent="-352425">
              <a:buFont typeface="Arial" pitchFamily="34" charset="0"/>
              <a:buNone/>
            </a:pPr>
            <a:endParaRPr lang="en-US" sz="2000" smtClean="0"/>
          </a:p>
          <a:p>
            <a:pPr marL="1604963" lvl="2" indent="-352425">
              <a:buFont typeface="Arial" pitchFamily="34" charset="0"/>
              <a:buNone/>
            </a:pPr>
            <a:r>
              <a:rPr lang="en-US" sz="2000" smtClean="0"/>
              <a:t>Average waiting time = (6+0+16+18+1)/5 = 8.2</a:t>
            </a:r>
          </a:p>
          <a:p>
            <a:pPr lvl="4"/>
            <a:endParaRPr lang="en-US" sz="800" smtClean="0"/>
          </a:p>
        </p:txBody>
      </p:sp>
      <p:sp>
        <p:nvSpPr>
          <p:cNvPr id="43012" name="Footer Placeholder 3"/>
          <p:cNvSpPr>
            <a:spLocks noGrp="1"/>
          </p:cNvSpPr>
          <p:nvPr>
            <p:ph type="ftr" sz="quarter" idx="12"/>
          </p:nvPr>
        </p:nvSpPr>
        <p:spPr bwMode="black">
          <a:xfrm>
            <a:off x="6477000" y="5837238"/>
            <a:ext cx="19050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r"/>
            <a:r>
              <a:rPr lang="en-US" sz="1000" smtClean="0"/>
              <a:t>Operating Systems</a:t>
            </a:r>
          </a:p>
        </p:txBody>
      </p:sp>
      <p:sp>
        <p:nvSpPr>
          <p:cNvPr id="5" name="Slide Number Placeholder 4"/>
          <p:cNvSpPr>
            <a:spLocks noGrp="1"/>
          </p:cNvSpPr>
          <p:nvPr>
            <p:ph type="sldNum" sz="quarter" idx="11"/>
          </p:nvPr>
        </p:nvSpPr>
        <p:spPr bwMode="auto">
          <a:xfrm>
            <a:off x="152400" y="6172200"/>
            <a:ext cx="2438400" cy="533400"/>
          </a:xfrm>
        </p:spPr>
        <p:txBody>
          <a:bodyPr/>
          <a:lstStyle/>
          <a:p>
            <a:pPr algn="l">
              <a:defRPr/>
            </a:pPr>
            <a:fld id="{2926B672-DB5C-4785-84FA-C02F62B99B43}" type="slidenum">
              <a:rPr lang="en-US" sz="1200" smtClean="0">
                <a:latin typeface="Tahoma" pitchFamily="34" charset="0"/>
                <a:ea typeface="+mn-ea"/>
              </a:rPr>
              <a:pPr algn="l">
                <a:defRPr/>
              </a:pPr>
              <a:t>24</a:t>
            </a:fld>
            <a:endParaRPr lang="en-US" sz="1200">
              <a:latin typeface="Tahoma" pitchFamily="34" charset="0"/>
              <a:ea typeface="+mn-ea"/>
            </a:endParaRPr>
          </a:p>
        </p:txBody>
      </p:sp>
      <p:grpSp>
        <p:nvGrpSpPr>
          <p:cNvPr id="43014" name="Group 12"/>
          <p:cNvGrpSpPr>
            <a:grpSpLocks/>
          </p:cNvGrpSpPr>
          <p:nvPr/>
        </p:nvGrpSpPr>
        <p:grpSpPr bwMode="auto">
          <a:xfrm>
            <a:off x="609600" y="4191000"/>
            <a:ext cx="8320088" cy="611188"/>
            <a:chOff x="609600" y="4191000"/>
            <a:chExt cx="8320118" cy="611188"/>
          </a:xfrm>
        </p:grpSpPr>
        <p:sp>
          <p:nvSpPr>
            <p:cNvPr id="43021" name="Rectangle 5"/>
            <p:cNvSpPr>
              <a:spLocks noChangeArrowheads="1"/>
            </p:cNvSpPr>
            <p:nvPr/>
          </p:nvSpPr>
          <p:spPr bwMode="auto">
            <a:xfrm>
              <a:off x="609600" y="4191000"/>
              <a:ext cx="8320118" cy="609600"/>
            </a:xfrm>
            <a:prstGeom prst="rect">
              <a:avLst/>
            </a:prstGeom>
            <a:solidFill>
              <a:srgbClr val="CCFFFF"/>
            </a:solidFill>
            <a:ln w="9525">
              <a:solidFill>
                <a:schemeClr val="tx1"/>
              </a:solidFill>
              <a:miter lim="800000"/>
              <a:headEnd/>
              <a:tailEnd/>
            </a:ln>
          </p:spPr>
          <p:txBody>
            <a:bodyPr wrap="none" anchor="ctr"/>
            <a:lstStyle/>
            <a:p>
              <a:pPr algn="ctr"/>
              <a:r>
                <a:rPr lang="en-US">
                  <a:latin typeface="Calibri" pitchFamily="34" charset="0"/>
                </a:rPr>
                <a:t>P</a:t>
              </a:r>
              <a:r>
                <a:rPr lang="en-US" baseline="-25000">
                  <a:latin typeface="Calibri" pitchFamily="34" charset="0"/>
                </a:rPr>
                <a:t>2                                    </a:t>
              </a:r>
              <a:r>
                <a:rPr lang="en-US">
                  <a:latin typeface="Calibri" pitchFamily="34" charset="0"/>
                </a:rPr>
                <a:t>P</a:t>
              </a:r>
              <a:r>
                <a:rPr lang="en-US" baseline="-25000">
                  <a:latin typeface="Calibri" pitchFamily="34" charset="0"/>
                </a:rPr>
                <a:t>5                                                   </a:t>
              </a:r>
              <a:r>
                <a:rPr lang="en-US">
                  <a:latin typeface="Calibri" pitchFamily="34" charset="0"/>
                </a:rPr>
                <a:t>P</a:t>
              </a:r>
              <a:r>
                <a:rPr lang="en-US" baseline="-25000">
                  <a:latin typeface="Calibri" pitchFamily="34" charset="0"/>
                </a:rPr>
                <a:t>1                                 </a:t>
              </a:r>
              <a:r>
                <a:rPr lang="en-US">
                  <a:latin typeface="Calibri" pitchFamily="34" charset="0"/>
                </a:rPr>
                <a:t>P</a:t>
              </a:r>
              <a:r>
                <a:rPr lang="en-US" baseline="-25000">
                  <a:latin typeface="Calibri" pitchFamily="34" charset="0"/>
                </a:rPr>
                <a:t>3                       </a:t>
              </a:r>
              <a:r>
                <a:rPr lang="en-US">
                  <a:latin typeface="Calibri" pitchFamily="34" charset="0"/>
                </a:rPr>
                <a:t> P</a:t>
              </a:r>
              <a:r>
                <a:rPr lang="en-US" baseline="-25000">
                  <a:latin typeface="Calibri" pitchFamily="34" charset="0"/>
                </a:rPr>
                <a:t>4</a:t>
              </a:r>
            </a:p>
          </p:txBody>
        </p:sp>
        <p:cxnSp>
          <p:nvCxnSpPr>
            <p:cNvPr id="8" name="Straight Connector 7"/>
            <p:cNvCxnSpPr/>
            <p:nvPr/>
          </p:nvCxnSpPr>
          <p:spPr>
            <a:xfrm rot="5400000">
              <a:off x="990603" y="4495800"/>
              <a:ext cx="609600" cy="3175"/>
            </a:xfrm>
            <a:prstGeom prst="line">
              <a:avLst/>
            </a:prstGeom>
          </p:spPr>
          <p:style>
            <a:lnRef idx="2">
              <a:schemeClr val="dk1"/>
            </a:lnRef>
            <a:fillRef idx="0">
              <a:schemeClr val="dk1"/>
            </a:fillRef>
            <a:effectRef idx="1">
              <a:schemeClr val="dk1"/>
            </a:effectRef>
            <a:fontRef idx="minor">
              <a:schemeClr val="tx1"/>
            </a:fontRef>
          </p:style>
        </p:cxnSp>
        <p:cxnSp>
          <p:nvCxnSpPr>
            <p:cNvPr id="43023" name="Straight Connector 9"/>
            <p:cNvCxnSpPr>
              <a:cxnSpLocks noChangeShapeType="1"/>
            </p:cNvCxnSpPr>
            <p:nvPr/>
          </p:nvCxnSpPr>
          <p:spPr bwMode="auto">
            <a:xfrm rot="5400000">
              <a:off x="3000364" y="4500570"/>
              <a:ext cx="571504"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43024" name="Straight Connector 10"/>
            <p:cNvCxnSpPr>
              <a:cxnSpLocks noChangeShapeType="1"/>
            </p:cNvCxnSpPr>
            <p:nvPr/>
          </p:nvCxnSpPr>
          <p:spPr bwMode="auto">
            <a:xfrm rot="5400000">
              <a:off x="6573058" y="4499776"/>
              <a:ext cx="571504"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43025" name="Straight Connector 11"/>
            <p:cNvCxnSpPr>
              <a:cxnSpLocks noChangeShapeType="1"/>
            </p:cNvCxnSpPr>
            <p:nvPr/>
          </p:nvCxnSpPr>
          <p:spPr bwMode="auto">
            <a:xfrm rot="5400000">
              <a:off x="7930380" y="4499776"/>
              <a:ext cx="571504"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
        <p:nvSpPr>
          <p:cNvPr id="43015" name="Text Box 12"/>
          <p:cNvSpPr txBox="1">
            <a:spLocks noChangeArrowheads="1"/>
          </p:cNvSpPr>
          <p:nvPr/>
        </p:nvSpPr>
        <p:spPr bwMode="auto">
          <a:xfrm>
            <a:off x="8715375" y="4857750"/>
            <a:ext cx="366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400" b="1">
                <a:latin typeface="Calibri" pitchFamily="34" charset="0"/>
              </a:rPr>
              <a:t>19</a:t>
            </a:r>
          </a:p>
        </p:txBody>
      </p:sp>
      <p:sp>
        <p:nvSpPr>
          <p:cNvPr id="43016" name="Text Box 12"/>
          <p:cNvSpPr txBox="1">
            <a:spLocks noChangeArrowheads="1"/>
          </p:cNvSpPr>
          <p:nvPr/>
        </p:nvSpPr>
        <p:spPr bwMode="auto">
          <a:xfrm>
            <a:off x="8072438" y="4857750"/>
            <a:ext cx="366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400" b="1">
                <a:latin typeface="Calibri" pitchFamily="34" charset="0"/>
              </a:rPr>
              <a:t>18</a:t>
            </a:r>
          </a:p>
        </p:txBody>
      </p:sp>
      <p:sp>
        <p:nvSpPr>
          <p:cNvPr id="43017" name="Text Box 12"/>
          <p:cNvSpPr txBox="1">
            <a:spLocks noChangeArrowheads="1"/>
          </p:cNvSpPr>
          <p:nvPr/>
        </p:nvSpPr>
        <p:spPr bwMode="auto">
          <a:xfrm>
            <a:off x="6715125" y="4857750"/>
            <a:ext cx="566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400" b="1">
                <a:latin typeface="Calibri" pitchFamily="34" charset="0"/>
              </a:rPr>
              <a:t>16</a:t>
            </a:r>
          </a:p>
        </p:txBody>
      </p:sp>
      <p:sp>
        <p:nvSpPr>
          <p:cNvPr id="43018" name="Text Box 12"/>
          <p:cNvSpPr txBox="1">
            <a:spLocks noChangeArrowheads="1"/>
          </p:cNvSpPr>
          <p:nvPr/>
        </p:nvSpPr>
        <p:spPr bwMode="auto">
          <a:xfrm>
            <a:off x="3143250" y="4857750"/>
            <a:ext cx="276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400" b="1">
                <a:latin typeface="Calibri" pitchFamily="34" charset="0"/>
              </a:rPr>
              <a:t>6</a:t>
            </a:r>
          </a:p>
        </p:txBody>
      </p:sp>
      <p:sp>
        <p:nvSpPr>
          <p:cNvPr id="43019" name="Text Box 12"/>
          <p:cNvSpPr txBox="1">
            <a:spLocks noChangeArrowheads="1"/>
          </p:cNvSpPr>
          <p:nvPr/>
        </p:nvSpPr>
        <p:spPr bwMode="auto">
          <a:xfrm>
            <a:off x="1143000" y="4857750"/>
            <a:ext cx="276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400" b="1">
                <a:latin typeface="Calibri" pitchFamily="34" charset="0"/>
              </a:rPr>
              <a:t>1</a:t>
            </a:r>
          </a:p>
        </p:txBody>
      </p:sp>
      <p:sp>
        <p:nvSpPr>
          <p:cNvPr id="43020" name="Text Box 12"/>
          <p:cNvSpPr txBox="1">
            <a:spLocks noChangeArrowheads="1"/>
          </p:cNvSpPr>
          <p:nvPr/>
        </p:nvSpPr>
        <p:spPr bwMode="auto">
          <a:xfrm>
            <a:off x="500063" y="4857750"/>
            <a:ext cx="276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400" b="1">
                <a:latin typeface="Calibri" pitchFamily="34" charset="0"/>
              </a:rPr>
              <a:t>0</a:t>
            </a:r>
          </a:p>
        </p:txBody>
      </p:sp>
      <p:sp>
        <p:nvSpPr>
          <p:cNvPr id="2" name="Date Placeholder 1"/>
          <p:cNvSpPr>
            <a:spLocks noGrp="1"/>
          </p:cNvSpPr>
          <p:nvPr>
            <p:ph type="dt" sz="half" idx="10"/>
          </p:nvPr>
        </p:nvSpPr>
        <p:spPr/>
        <p:txBody>
          <a:bodyPr/>
          <a:lstStyle/>
          <a:p>
            <a:pPr>
              <a:defRPr/>
            </a:pPr>
            <a:fld id="{66A5EE62-85C5-47D3-BA8E-89C8E64C1508}" type="datetime4">
              <a:rPr lang="en-US" smtClean="0"/>
              <a:t>July 13, 2021</a:t>
            </a:fld>
            <a:endParaRPr lang="en-US"/>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571500" y="0"/>
            <a:ext cx="6985000" cy="431800"/>
          </a:xfrm>
        </p:spPr>
        <p:txBody>
          <a:bodyPr/>
          <a:lstStyle/>
          <a:p>
            <a:r>
              <a:rPr lang="en-US" sz="2400" smtClean="0"/>
              <a:t>4. Round Robin (RR)</a:t>
            </a:r>
          </a:p>
        </p:txBody>
      </p:sp>
      <p:sp>
        <p:nvSpPr>
          <p:cNvPr id="44035" name="Content Placeholder 2"/>
          <p:cNvSpPr>
            <a:spLocks noGrp="1"/>
          </p:cNvSpPr>
          <p:nvPr>
            <p:ph idx="1"/>
          </p:nvPr>
        </p:nvSpPr>
        <p:spPr>
          <a:xfrm>
            <a:off x="179388" y="428625"/>
            <a:ext cx="8785225" cy="5089525"/>
          </a:xfrm>
        </p:spPr>
        <p:txBody>
          <a:bodyPr/>
          <a:lstStyle/>
          <a:p>
            <a:r>
              <a:rPr lang="en-US" sz="2000" smtClean="0"/>
              <a:t>Each process gets a small unit of CPU time (</a:t>
            </a:r>
            <a:r>
              <a:rPr lang="en-US" sz="2000" i="1" smtClean="0"/>
              <a:t>time quantum</a:t>
            </a:r>
            <a:r>
              <a:rPr lang="en-US" sz="2000" smtClean="0"/>
              <a:t>), usually 10-100 milliseconds.  After this time has elapsed, the process is preempted and added to the end of the ready queue</a:t>
            </a:r>
          </a:p>
          <a:p>
            <a:r>
              <a:rPr lang="en-US" sz="2000" smtClean="0">
                <a:solidFill>
                  <a:srgbClr val="000000"/>
                </a:solidFill>
                <a:cs typeface="Times New Roman" pitchFamily="18" charset="0"/>
              </a:rPr>
              <a:t>The name of the algorithm comes from the round- robin principle known from other fields, where each person takes an equal share of something in turn</a:t>
            </a:r>
            <a:endParaRPr lang="en-US" sz="2000" smtClean="0"/>
          </a:p>
          <a:p>
            <a:r>
              <a:rPr lang="en-US" sz="2000" smtClean="0"/>
              <a:t>If there are </a:t>
            </a:r>
            <a:r>
              <a:rPr lang="en-US" sz="2000" i="1" smtClean="0"/>
              <a:t>n</a:t>
            </a:r>
            <a:r>
              <a:rPr lang="en-US" sz="2000" smtClean="0"/>
              <a:t> processes in the ready queue and the time quantum is </a:t>
            </a:r>
            <a:r>
              <a:rPr lang="en-US" sz="2000" i="1" smtClean="0"/>
              <a:t>q</a:t>
            </a:r>
            <a:r>
              <a:rPr lang="en-US" sz="2000" smtClean="0"/>
              <a:t>, then each process gets 1/</a:t>
            </a:r>
            <a:r>
              <a:rPr lang="en-US" sz="2000" i="1" smtClean="0"/>
              <a:t>n</a:t>
            </a:r>
            <a:r>
              <a:rPr lang="en-US" sz="2000" smtClean="0"/>
              <a:t> of the CPU time in chunks of at most </a:t>
            </a:r>
            <a:r>
              <a:rPr lang="en-US" sz="2000" i="1" smtClean="0"/>
              <a:t>q</a:t>
            </a:r>
            <a:r>
              <a:rPr lang="en-US" sz="2000" smtClean="0"/>
              <a:t> time units at once.  No process waits more than (</a:t>
            </a:r>
            <a:r>
              <a:rPr lang="en-US" sz="2000" i="1" smtClean="0"/>
              <a:t>n</a:t>
            </a:r>
            <a:r>
              <a:rPr lang="en-US" sz="2000" smtClean="0"/>
              <a:t>-1)</a:t>
            </a:r>
            <a:r>
              <a:rPr lang="en-US" sz="2000" i="1" smtClean="0"/>
              <a:t>q </a:t>
            </a:r>
            <a:r>
              <a:rPr lang="en-US" sz="2000" smtClean="0"/>
              <a:t>time units</a:t>
            </a:r>
          </a:p>
          <a:p>
            <a:r>
              <a:rPr lang="en-US" sz="2000" b="1" smtClean="0"/>
              <a:t>Performance:</a:t>
            </a:r>
            <a:r>
              <a:rPr lang="en-US" sz="2000" b="1" smtClean="0">
                <a:latin typeface="Times New Roman" pitchFamily="18" charset="0"/>
                <a:cs typeface="Times New Roman" pitchFamily="18" charset="0"/>
              </a:rPr>
              <a:t> Choosing a time quantum q:</a:t>
            </a:r>
            <a:endParaRPr lang="en-US" sz="2000" b="1" smtClean="0"/>
          </a:p>
          <a:p>
            <a:pPr lvl="1"/>
            <a:r>
              <a:rPr lang="en-US" sz="2000" b="1" i="1" smtClean="0"/>
              <a:t>q</a:t>
            </a:r>
            <a:r>
              <a:rPr lang="en-US" sz="2000" b="1" smtClean="0"/>
              <a:t> large </a:t>
            </a:r>
            <a:r>
              <a:rPr lang="en-US" sz="2000" smtClean="0">
                <a:sym typeface="Symbol" pitchFamily="18" charset="2"/>
              </a:rPr>
              <a:t> FIFO</a:t>
            </a:r>
          </a:p>
          <a:p>
            <a:pPr lvl="1"/>
            <a:r>
              <a:rPr lang="en-US" sz="2000" b="1" i="1" smtClean="0">
                <a:sym typeface="Symbol" pitchFamily="18" charset="2"/>
              </a:rPr>
              <a:t>q </a:t>
            </a:r>
            <a:r>
              <a:rPr lang="en-US" sz="2000" b="1" smtClean="0">
                <a:sym typeface="Symbol" pitchFamily="18" charset="2"/>
              </a:rPr>
              <a:t>small </a:t>
            </a:r>
            <a:r>
              <a:rPr lang="en-US" sz="2000" smtClean="0">
                <a:sym typeface="Symbol" pitchFamily="18" charset="2"/>
              </a:rPr>
              <a:t> </a:t>
            </a:r>
            <a:r>
              <a:rPr lang="en-US" sz="2000" i="1" smtClean="0">
                <a:sym typeface="Symbol" pitchFamily="18" charset="2"/>
              </a:rPr>
              <a:t>q </a:t>
            </a:r>
            <a:r>
              <a:rPr lang="en-US" sz="2000" smtClean="0">
                <a:sym typeface="Symbol" pitchFamily="18" charset="2"/>
              </a:rPr>
              <a:t>must be large with respect to context switch, otherwise overhead is too high</a:t>
            </a:r>
          </a:p>
          <a:p>
            <a:endParaRPr lang="en-US" sz="1800" smtClean="0"/>
          </a:p>
        </p:txBody>
      </p:sp>
      <p:sp>
        <p:nvSpPr>
          <p:cNvPr id="440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9AFE21FF-81CA-4F9D-8A10-78D51419172F}" type="datetime4">
              <a:rPr lang="en-US" sz="1000" smtClean="0"/>
              <a:t>July 13, 2021</a:t>
            </a:fld>
            <a:endParaRPr lang="en-US" sz="1000" smtClean="0"/>
          </a:p>
        </p:txBody>
      </p:sp>
      <p:sp>
        <p:nvSpPr>
          <p:cNvPr id="4403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15830A59-5110-4360-A13C-ADDC8A247528}" type="slidenum">
              <a:rPr lang="en-US" sz="1000" smtClean="0"/>
              <a:pPr/>
              <a:t>25</a:t>
            </a:fld>
            <a:endParaRPr lang="en-US" sz="1000" smtClean="0"/>
          </a:p>
        </p:txBody>
      </p:sp>
      <p:sp>
        <p:nvSpPr>
          <p:cNvPr id="44038"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95288" y="188913"/>
            <a:ext cx="8353425" cy="612775"/>
          </a:xfrm>
        </p:spPr>
        <p:txBody>
          <a:bodyPr/>
          <a:lstStyle/>
          <a:p>
            <a:r>
              <a:rPr lang="en-US" sz="2400" smtClean="0"/>
              <a:t>4. Round Robin (RR) (cont.)</a:t>
            </a:r>
          </a:p>
        </p:txBody>
      </p:sp>
      <p:sp>
        <p:nvSpPr>
          <p:cNvPr id="4505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43038EB1-73A6-4344-B22C-1D58DDE54604}" type="datetime4">
              <a:rPr lang="en-US" sz="1000" smtClean="0"/>
              <a:t>July 13, 2021</a:t>
            </a:fld>
            <a:endParaRPr lang="en-US" sz="1000" smtClean="0"/>
          </a:p>
        </p:txBody>
      </p:sp>
      <p:sp>
        <p:nvSpPr>
          <p:cNvPr id="4506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07034D60-0FDE-4DA1-AECC-EEF3F51F56A6}" type="slidenum">
              <a:rPr lang="en-US" sz="1000" smtClean="0"/>
              <a:pPr/>
              <a:t>26</a:t>
            </a:fld>
            <a:endParaRPr lang="en-US" sz="1000" smtClean="0"/>
          </a:p>
        </p:txBody>
      </p:sp>
      <p:sp>
        <p:nvSpPr>
          <p:cNvPr id="45061"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
        <p:nvSpPr>
          <p:cNvPr id="45062" name="Rectangle 3"/>
          <p:cNvSpPr txBox="1">
            <a:spLocks noChangeArrowheads="1"/>
          </p:cNvSpPr>
          <p:nvPr/>
        </p:nvSpPr>
        <p:spPr bwMode="auto">
          <a:xfrm>
            <a:off x="1357313" y="4786313"/>
            <a:ext cx="73580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222500" algn="ctr"/>
                <a:tab pos="3997325" algn="ctr"/>
              </a:tabLst>
              <a:defRPr sz="2400">
                <a:solidFill>
                  <a:schemeClr val="tx1"/>
                </a:solidFill>
                <a:latin typeface="Tahoma" pitchFamily="34" charset="0"/>
                <a:ea typeface="MS PGothic" pitchFamily="34" charset="-128"/>
              </a:defRPr>
            </a:lvl1pPr>
            <a:lvl2pPr marL="742950" indent="-285750">
              <a:tabLst>
                <a:tab pos="2222500" algn="ctr"/>
                <a:tab pos="3997325" algn="ctr"/>
              </a:tabLst>
              <a:defRPr sz="2400">
                <a:solidFill>
                  <a:schemeClr val="tx1"/>
                </a:solidFill>
                <a:latin typeface="Tahoma" pitchFamily="34" charset="0"/>
                <a:ea typeface="MS PGothic" pitchFamily="34" charset="-128"/>
              </a:defRPr>
            </a:lvl2pPr>
            <a:lvl3pPr marL="1143000" indent="-228600">
              <a:tabLst>
                <a:tab pos="2222500" algn="ctr"/>
                <a:tab pos="3997325" algn="ctr"/>
              </a:tabLst>
              <a:defRPr sz="2400">
                <a:solidFill>
                  <a:schemeClr val="tx1"/>
                </a:solidFill>
                <a:latin typeface="Tahoma" pitchFamily="34" charset="0"/>
                <a:ea typeface="MS PGothic" pitchFamily="34" charset="-128"/>
              </a:defRPr>
            </a:lvl3pPr>
            <a:lvl4pPr marL="1600200" indent="-228600">
              <a:tabLst>
                <a:tab pos="2222500" algn="ctr"/>
                <a:tab pos="3997325" algn="ctr"/>
              </a:tabLst>
              <a:defRPr sz="2400">
                <a:solidFill>
                  <a:schemeClr val="tx1"/>
                </a:solidFill>
                <a:latin typeface="Tahoma" pitchFamily="34" charset="0"/>
                <a:ea typeface="MS PGothic" pitchFamily="34" charset="-128"/>
              </a:defRPr>
            </a:lvl4pPr>
            <a:lvl5pPr marL="2057400" indent="-228600">
              <a:tabLst>
                <a:tab pos="2222500" algn="ctr"/>
                <a:tab pos="3997325" algn="ctr"/>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2222500" algn="ctr"/>
                <a:tab pos="3997325" algn="ctr"/>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2222500" algn="ctr"/>
                <a:tab pos="3997325" algn="ctr"/>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2222500" algn="ctr"/>
                <a:tab pos="3997325" algn="ctr"/>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2222500" algn="ctr"/>
                <a:tab pos="3997325" algn="ctr"/>
              </a:tabLst>
              <a:defRPr sz="2400">
                <a:solidFill>
                  <a:schemeClr val="tx1"/>
                </a:solidFill>
                <a:latin typeface="Tahoma" pitchFamily="34" charset="0"/>
                <a:ea typeface="MS PGothic" pitchFamily="34" charset="-128"/>
              </a:defRPr>
            </a:lvl9pPr>
          </a:lstStyle>
          <a:p>
            <a:pPr>
              <a:lnSpc>
                <a:spcPct val="90000"/>
              </a:lnSpc>
              <a:spcBef>
                <a:spcPct val="35000"/>
              </a:spcBef>
              <a:buClr>
                <a:srgbClr val="993300"/>
              </a:buClr>
              <a:buSzPct val="90000"/>
              <a:buFont typeface="Monotype Sorts" charset="2"/>
              <a:buNone/>
            </a:pPr>
            <a:r>
              <a:rPr kumimoji="1" lang="en-US" sz="1800"/>
              <a:t>Typically, higher average</a:t>
            </a:r>
            <a:r>
              <a:rPr kumimoji="1" lang="en-US" sz="1800" b="1"/>
              <a:t> turnaround </a:t>
            </a:r>
            <a:r>
              <a:rPr kumimoji="1" lang="en-US" sz="1800"/>
              <a:t>than SJF, but better </a:t>
            </a:r>
            <a:r>
              <a:rPr kumimoji="1" lang="en-US" sz="1800" i="1"/>
              <a:t>response</a:t>
            </a:r>
            <a:endParaRPr kumimoji="1" lang="en-US" sz="1800"/>
          </a:p>
        </p:txBody>
      </p:sp>
      <p:grpSp>
        <p:nvGrpSpPr>
          <p:cNvPr id="45063" name="Group 27"/>
          <p:cNvGrpSpPr>
            <a:grpSpLocks/>
          </p:cNvGrpSpPr>
          <p:nvPr/>
        </p:nvGrpSpPr>
        <p:grpSpPr bwMode="auto">
          <a:xfrm>
            <a:off x="785813" y="3571875"/>
            <a:ext cx="6051550" cy="976313"/>
            <a:chOff x="1056" y="2640"/>
            <a:chExt cx="3812" cy="615"/>
          </a:xfrm>
        </p:grpSpPr>
        <p:grpSp>
          <p:nvGrpSpPr>
            <p:cNvPr id="45085" name="Group 14"/>
            <p:cNvGrpSpPr>
              <a:grpSpLocks/>
            </p:cNvGrpSpPr>
            <p:nvPr/>
          </p:nvGrpSpPr>
          <p:grpSpPr bwMode="auto">
            <a:xfrm>
              <a:off x="1151" y="2640"/>
              <a:ext cx="3550" cy="384"/>
              <a:chOff x="1152" y="2736"/>
              <a:chExt cx="2880" cy="288"/>
            </a:xfrm>
          </p:grpSpPr>
          <p:sp>
            <p:nvSpPr>
              <p:cNvPr id="45097"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1</a:t>
                </a:r>
                <a:endParaRPr lang="en-US"/>
              </a:p>
            </p:txBody>
          </p:sp>
          <p:sp>
            <p:nvSpPr>
              <p:cNvPr id="45098"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2</a:t>
                </a:r>
              </a:p>
            </p:txBody>
          </p:sp>
          <p:sp>
            <p:nvSpPr>
              <p:cNvPr id="45099"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sp>
            <p:nvSpPr>
              <p:cNvPr id="45100"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4</a:t>
                </a:r>
              </a:p>
            </p:txBody>
          </p:sp>
          <p:sp>
            <p:nvSpPr>
              <p:cNvPr id="45101"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1</a:t>
                </a:r>
              </a:p>
            </p:txBody>
          </p:sp>
          <p:sp>
            <p:nvSpPr>
              <p:cNvPr id="45102"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sp>
            <p:nvSpPr>
              <p:cNvPr id="45103"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4</a:t>
                </a:r>
              </a:p>
            </p:txBody>
          </p:sp>
          <p:sp>
            <p:nvSpPr>
              <p:cNvPr id="45104"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1</a:t>
                </a:r>
              </a:p>
            </p:txBody>
          </p:sp>
          <p:sp>
            <p:nvSpPr>
              <p:cNvPr id="45105" name="Rectangle 12"/>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sp>
            <p:nvSpPr>
              <p:cNvPr id="45106" name="Rectangle 13"/>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grpSp>
        <p:sp>
          <p:nvSpPr>
            <p:cNvPr id="45086" name="Text Box 15"/>
            <p:cNvSpPr txBox="1">
              <a:spLocks noChangeArrowheads="1"/>
            </p:cNvSpPr>
            <p:nvPr/>
          </p:nvSpPr>
          <p:spPr bwMode="auto">
            <a:xfrm>
              <a:off x="1056" y="30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0</a:t>
              </a:r>
            </a:p>
          </p:txBody>
        </p:sp>
        <p:sp>
          <p:nvSpPr>
            <p:cNvPr id="45087" name="Text Box 16"/>
            <p:cNvSpPr txBox="1">
              <a:spLocks noChangeArrowheads="1"/>
            </p:cNvSpPr>
            <p:nvPr/>
          </p:nvSpPr>
          <p:spPr bwMode="auto">
            <a:xfrm>
              <a:off x="1352" y="302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20</a:t>
              </a:r>
            </a:p>
          </p:txBody>
        </p:sp>
        <p:sp>
          <p:nvSpPr>
            <p:cNvPr id="45088" name="Text Box 17"/>
            <p:cNvSpPr txBox="1">
              <a:spLocks noChangeArrowheads="1"/>
            </p:cNvSpPr>
            <p:nvPr/>
          </p:nvSpPr>
          <p:spPr bwMode="auto">
            <a:xfrm>
              <a:off x="1688" y="302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37</a:t>
              </a:r>
            </a:p>
          </p:txBody>
        </p:sp>
        <p:sp>
          <p:nvSpPr>
            <p:cNvPr id="45089" name="Text Box 18"/>
            <p:cNvSpPr txBox="1">
              <a:spLocks noChangeArrowheads="1"/>
            </p:cNvSpPr>
            <p:nvPr/>
          </p:nvSpPr>
          <p:spPr bwMode="auto">
            <a:xfrm>
              <a:off x="2068" y="302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57</a:t>
              </a:r>
            </a:p>
          </p:txBody>
        </p:sp>
        <p:sp>
          <p:nvSpPr>
            <p:cNvPr id="45090" name="Text Box 19"/>
            <p:cNvSpPr txBox="1">
              <a:spLocks noChangeArrowheads="1"/>
            </p:cNvSpPr>
            <p:nvPr/>
          </p:nvSpPr>
          <p:spPr bwMode="auto">
            <a:xfrm>
              <a:off x="2456" y="302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77</a:t>
              </a:r>
            </a:p>
          </p:txBody>
        </p:sp>
        <p:sp>
          <p:nvSpPr>
            <p:cNvPr id="45091" name="Text Box 20"/>
            <p:cNvSpPr txBox="1">
              <a:spLocks noChangeArrowheads="1"/>
            </p:cNvSpPr>
            <p:nvPr/>
          </p:nvSpPr>
          <p:spPr bwMode="auto">
            <a:xfrm>
              <a:off x="2792" y="302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97</a:t>
              </a:r>
            </a:p>
          </p:txBody>
        </p:sp>
        <p:sp>
          <p:nvSpPr>
            <p:cNvPr id="45092" name="Text Box 21"/>
            <p:cNvSpPr txBox="1">
              <a:spLocks noChangeArrowheads="1"/>
            </p:cNvSpPr>
            <p:nvPr/>
          </p:nvSpPr>
          <p:spPr bwMode="auto">
            <a:xfrm>
              <a:off x="3088" y="30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117</a:t>
              </a:r>
            </a:p>
          </p:txBody>
        </p:sp>
        <p:sp>
          <p:nvSpPr>
            <p:cNvPr id="45093" name="Text Box 22"/>
            <p:cNvSpPr txBox="1">
              <a:spLocks noChangeArrowheads="1"/>
            </p:cNvSpPr>
            <p:nvPr/>
          </p:nvSpPr>
          <p:spPr bwMode="auto">
            <a:xfrm>
              <a:off x="3472" y="30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121</a:t>
              </a:r>
            </a:p>
          </p:txBody>
        </p:sp>
        <p:sp>
          <p:nvSpPr>
            <p:cNvPr id="45094" name="Text Box 24"/>
            <p:cNvSpPr txBox="1">
              <a:spLocks noChangeArrowheads="1"/>
            </p:cNvSpPr>
            <p:nvPr/>
          </p:nvSpPr>
          <p:spPr bwMode="auto">
            <a:xfrm>
              <a:off x="3808" y="30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134</a:t>
              </a:r>
            </a:p>
          </p:txBody>
        </p:sp>
        <p:sp>
          <p:nvSpPr>
            <p:cNvPr id="45095" name="Text Box 25"/>
            <p:cNvSpPr txBox="1">
              <a:spLocks noChangeArrowheads="1"/>
            </p:cNvSpPr>
            <p:nvPr/>
          </p:nvSpPr>
          <p:spPr bwMode="auto">
            <a:xfrm>
              <a:off x="4176" y="30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154</a:t>
              </a:r>
            </a:p>
          </p:txBody>
        </p:sp>
        <p:sp>
          <p:nvSpPr>
            <p:cNvPr id="45096" name="Text Box 26"/>
            <p:cNvSpPr txBox="1">
              <a:spLocks noChangeArrowheads="1"/>
            </p:cNvSpPr>
            <p:nvPr/>
          </p:nvSpPr>
          <p:spPr bwMode="auto">
            <a:xfrm>
              <a:off x="4512" y="30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ctr">
                <a:spcBef>
                  <a:spcPct val="50000"/>
                </a:spcBef>
              </a:pPr>
              <a:r>
                <a:rPr lang="en-US"/>
                <a:t>162</a:t>
              </a:r>
            </a:p>
          </p:txBody>
        </p:sp>
      </p:grpSp>
      <p:graphicFrame>
        <p:nvGraphicFramePr>
          <p:cNvPr id="30" name="Table 29"/>
          <p:cNvGraphicFramePr>
            <a:graphicFrameLocks noGrp="1"/>
          </p:cNvGraphicFramePr>
          <p:nvPr/>
        </p:nvGraphicFramePr>
        <p:xfrm>
          <a:off x="539750" y="1412875"/>
          <a:ext cx="2087563" cy="1871663"/>
        </p:xfrm>
        <a:graphic>
          <a:graphicData uri="http://schemas.openxmlformats.org/drawingml/2006/table">
            <a:tbl>
              <a:tblPr/>
              <a:tblGrid>
                <a:gridCol w="885632">
                  <a:extLst>
                    <a:ext uri="{9D8B030D-6E8A-4147-A177-3AD203B41FA5}">
                      <a16:colId xmlns:a16="http://schemas.microsoft.com/office/drawing/2014/main" xmlns="" val="20000"/>
                    </a:ext>
                  </a:extLst>
                </a:gridCol>
                <a:gridCol w="1201931">
                  <a:extLst>
                    <a:ext uri="{9D8B030D-6E8A-4147-A177-3AD203B41FA5}">
                      <a16:colId xmlns:a16="http://schemas.microsoft.com/office/drawing/2014/main" xmlns="" val="20001"/>
                    </a:ext>
                  </a:extLst>
                </a:gridCol>
              </a:tblGrid>
              <a:tr h="5453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ahoma" charset="0"/>
                          <a:ea typeface="ＭＳ Ｐゴシック" charset="-128"/>
                        </a:rPr>
                        <a:t>Process</a:t>
                      </a:r>
                    </a:p>
                  </a:txBody>
                  <a:tcPr marL="91411" marR="91411"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ahoma" charset="0"/>
                          <a:ea typeface="ＭＳ Ｐゴシック" charset="-128"/>
                        </a:rPr>
                        <a:t>Burst time</a:t>
                      </a:r>
                    </a:p>
                  </a:txBody>
                  <a:tcPr marL="91411" marR="91411"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3640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P1</a:t>
                      </a:r>
                    </a:p>
                  </a:txBody>
                  <a:tcPr marL="91411" marR="91411"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53</a:t>
                      </a:r>
                    </a:p>
                  </a:txBody>
                  <a:tcPr marL="91411" marR="91411"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1"/>
                  </a:ext>
                </a:extLst>
              </a:tr>
              <a:tr h="320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P2</a:t>
                      </a:r>
                    </a:p>
                  </a:txBody>
                  <a:tcPr marL="91411" marR="91411"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17</a:t>
                      </a:r>
                    </a:p>
                  </a:txBody>
                  <a:tcPr marL="91411" marR="91411"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320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P3</a:t>
                      </a:r>
                    </a:p>
                  </a:txBody>
                  <a:tcPr marL="91411" marR="91411"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68</a:t>
                      </a:r>
                    </a:p>
                  </a:txBody>
                  <a:tcPr marL="91411" marR="91411"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3"/>
                  </a:ext>
                </a:extLst>
              </a:tr>
              <a:tr h="320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P4</a:t>
                      </a:r>
                    </a:p>
                  </a:txBody>
                  <a:tcPr marL="91411" marR="91411"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ahoma" charset="0"/>
                          <a:ea typeface="ＭＳ Ｐゴシック" charset="-128"/>
                        </a:rPr>
                        <a:t>24</a:t>
                      </a:r>
                    </a:p>
                  </a:txBody>
                  <a:tcPr marL="91411" marR="91411"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bl>
          </a:graphicData>
        </a:graphic>
      </p:graphicFrame>
      <p:sp>
        <p:nvSpPr>
          <p:cNvPr id="45084" name="TextBox 30"/>
          <p:cNvSpPr txBox="1">
            <a:spLocks noChangeArrowheads="1"/>
          </p:cNvSpPr>
          <p:nvPr/>
        </p:nvSpPr>
        <p:spPr bwMode="auto">
          <a:xfrm>
            <a:off x="539750" y="900113"/>
            <a:ext cx="5184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800" b="1"/>
              <a:t>Example 1: </a:t>
            </a:r>
            <a:r>
              <a:rPr lang="en-US" sz="1800"/>
              <a:t>RR with time quantum =20</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762000" y="0"/>
            <a:ext cx="7772400" cy="571500"/>
          </a:xfrm>
        </p:spPr>
        <p:txBody>
          <a:bodyPr/>
          <a:lstStyle/>
          <a:p>
            <a:r>
              <a:rPr lang="en-US" sz="2600" smtClean="0"/>
              <a:t>4. Round Robin (RR) (cont.)</a:t>
            </a:r>
          </a:p>
        </p:txBody>
      </p:sp>
      <p:sp>
        <p:nvSpPr>
          <p:cNvPr id="4608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0BEEB9E1-5EC4-4CFE-9F98-9C358C590B1F}" type="datetime4">
              <a:rPr lang="en-US" sz="1000" smtClean="0"/>
              <a:t>July 13, 2021</a:t>
            </a:fld>
            <a:endParaRPr lang="en-US" sz="1000" smtClean="0"/>
          </a:p>
        </p:txBody>
      </p:sp>
      <p:sp>
        <p:nvSpPr>
          <p:cNvPr id="4608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4F3489D-51E3-4C50-A07F-21EF4DE93E5E}" type="slidenum">
              <a:rPr lang="en-US" sz="1000" smtClean="0"/>
              <a:pPr/>
              <a:t>27</a:t>
            </a:fld>
            <a:endParaRPr lang="en-US" sz="1000" smtClean="0"/>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
        <p:nvSpPr>
          <p:cNvPr id="46086" name="Rectangle 3"/>
          <p:cNvSpPr>
            <a:spLocks noGrp="1" noChangeArrowheads="1"/>
          </p:cNvSpPr>
          <p:nvPr>
            <p:ph idx="1"/>
          </p:nvPr>
        </p:nvSpPr>
        <p:spPr>
          <a:xfrm>
            <a:off x="357188" y="1357313"/>
            <a:ext cx="5072062" cy="2205037"/>
          </a:xfrm>
        </p:spPr>
        <p:txBody>
          <a:bodyPr/>
          <a:lstStyle/>
          <a:p>
            <a:pPr marL="395288" indent="-395288" algn="just">
              <a:buFont typeface="Times" charset="0"/>
              <a:buNone/>
            </a:pPr>
            <a:r>
              <a:rPr lang="en-US" sz="1800" b="1" smtClean="0">
                <a:latin typeface="Calibri" pitchFamily="34" charset="0"/>
              </a:rPr>
              <a:t>Process  	Arrival    	 	Service </a:t>
            </a:r>
          </a:p>
          <a:p>
            <a:pPr marL="395288" indent="-395288" algn="just">
              <a:buFont typeface="Times" charset="0"/>
              <a:buNone/>
            </a:pPr>
            <a:r>
              <a:rPr lang="en-US" sz="1800" b="1" smtClean="0">
                <a:latin typeface="Calibri" pitchFamily="34" charset="0"/>
              </a:rPr>
              <a:t>		Time                	 Time 	</a:t>
            </a:r>
          </a:p>
          <a:p>
            <a:pPr marL="395288" indent="-395288" algn="just">
              <a:buFont typeface="Times" charset="0"/>
              <a:buNone/>
            </a:pPr>
            <a:r>
              <a:rPr lang="en-US" sz="1800" b="1" smtClean="0">
                <a:latin typeface="Calibri" pitchFamily="34" charset="0"/>
              </a:rPr>
              <a:t>  1 	 	 0 		      8</a:t>
            </a:r>
          </a:p>
          <a:p>
            <a:pPr marL="395288" indent="-395288" algn="just">
              <a:buFont typeface="Times" charset="0"/>
              <a:buNone/>
            </a:pPr>
            <a:r>
              <a:rPr lang="en-US" sz="1800" b="1" smtClean="0">
                <a:latin typeface="Calibri" pitchFamily="34" charset="0"/>
              </a:rPr>
              <a:t>  2 	           1 		      4</a:t>
            </a:r>
          </a:p>
          <a:p>
            <a:pPr marL="395288" indent="-395288" algn="just">
              <a:buFont typeface="Times" charset="0"/>
              <a:buNone/>
            </a:pPr>
            <a:r>
              <a:rPr lang="en-US" sz="1800" b="1" smtClean="0">
                <a:latin typeface="Calibri" pitchFamily="34" charset="0"/>
              </a:rPr>
              <a:t>  3 	           2 		      9</a:t>
            </a:r>
          </a:p>
          <a:p>
            <a:pPr marL="395288" indent="-395288" algn="just">
              <a:buFont typeface="Times" charset="0"/>
              <a:buNone/>
            </a:pPr>
            <a:r>
              <a:rPr lang="en-US" sz="1800" b="1" smtClean="0">
                <a:latin typeface="Calibri" pitchFamily="34" charset="0"/>
              </a:rPr>
              <a:t>  4 	           3 		      5</a:t>
            </a:r>
            <a:endParaRPr lang="en-US" sz="1800" smtClean="0">
              <a:latin typeface="Calibri" pitchFamily="34" charset="0"/>
            </a:endParaRPr>
          </a:p>
        </p:txBody>
      </p:sp>
      <p:sp>
        <p:nvSpPr>
          <p:cNvPr id="46087" name="TextBox 33"/>
          <p:cNvSpPr txBox="1">
            <a:spLocks noChangeArrowheads="1"/>
          </p:cNvSpPr>
          <p:nvPr/>
        </p:nvSpPr>
        <p:spPr bwMode="auto">
          <a:xfrm>
            <a:off x="214313" y="857250"/>
            <a:ext cx="727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800" b="1"/>
              <a:t>Example 2: </a:t>
            </a:r>
            <a:r>
              <a:rPr lang="en-US" sz="1800"/>
              <a:t>RR with time quantum =4, no priority-based preemption</a:t>
            </a:r>
          </a:p>
        </p:txBody>
      </p:sp>
      <p:pic>
        <p:nvPicPr>
          <p:cNvPr id="46088"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643313"/>
            <a:ext cx="78581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6089" name="Text Box 20"/>
          <p:cNvSpPr txBox="1">
            <a:spLocks noChangeArrowheads="1"/>
          </p:cNvSpPr>
          <p:nvPr/>
        </p:nvSpPr>
        <p:spPr bwMode="auto">
          <a:xfrm>
            <a:off x="500063" y="5072063"/>
            <a:ext cx="75009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itchFamily="34" charset="0"/>
                <a:ea typeface="MS PGothic" pitchFamily="34" charset="-128"/>
              </a:defRPr>
            </a:lvl9pPr>
          </a:lstStyle>
          <a:p>
            <a:r>
              <a:rPr lang="en-US" sz="2000" b="1">
                <a:solidFill>
                  <a:srgbClr val="000000"/>
                </a:solidFill>
                <a:latin typeface="Calibri" pitchFamily="34" charset="0"/>
              </a:rPr>
              <a:t>Average wait </a:t>
            </a:r>
            <a:r>
              <a:rPr lang="en-US" sz="2000">
                <a:solidFill>
                  <a:srgbClr val="000000"/>
                </a:solidFill>
                <a:latin typeface="Calibri" pitchFamily="34" charset="0"/>
              </a:rPr>
              <a:t>= ( (20-0) + (8-1) + (26-2) + (25-3) )/4 = 74/4 = </a:t>
            </a:r>
            <a:r>
              <a:rPr lang="en-US" sz="2000" b="1">
                <a:solidFill>
                  <a:srgbClr val="000000"/>
                </a:solidFill>
                <a:latin typeface="Calibri" pitchFamily="34" charset="0"/>
              </a:rPr>
              <a:t>18.5</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23850" y="0"/>
            <a:ext cx="8569325" cy="500063"/>
          </a:xfrm>
        </p:spPr>
        <p:txBody>
          <a:bodyPr/>
          <a:lstStyle/>
          <a:p>
            <a:r>
              <a:rPr lang="en-US" sz="2400" smtClean="0"/>
              <a:t>5.Multilevel Queue Scheduling</a:t>
            </a:r>
          </a:p>
        </p:txBody>
      </p:sp>
      <p:sp>
        <p:nvSpPr>
          <p:cNvPr id="47107" name="Content Placeholder 2"/>
          <p:cNvSpPr>
            <a:spLocks noGrp="1"/>
          </p:cNvSpPr>
          <p:nvPr>
            <p:ph idx="1"/>
          </p:nvPr>
        </p:nvSpPr>
        <p:spPr>
          <a:xfrm>
            <a:off x="250825" y="500063"/>
            <a:ext cx="8893175" cy="5286375"/>
          </a:xfrm>
        </p:spPr>
        <p:txBody>
          <a:bodyPr/>
          <a:lstStyle/>
          <a:p>
            <a:r>
              <a:rPr lang="en-US" sz="2000" smtClean="0"/>
              <a:t>Ready queue is partitioned into separate queues:</a:t>
            </a:r>
            <a:br>
              <a:rPr lang="en-US" sz="2000" smtClean="0"/>
            </a:br>
            <a:r>
              <a:rPr lang="en-US" sz="2000" smtClean="0"/>
              <a:t>	foreground (interactive)</a:t>
            </a:r>
            <a:br>
              <a:rPr lang="en-US" sz="2000" smtClean="0"/>
            </a:br>
            <a:r>
              <a:rPr lang="en-US" sz="2000" smtClean="0"/>
              <a:t>	background (batch)</a:t>
            </a:r>
          </a:p>
          <a:p>
            <a:r>
              <a:rPr lang="en-US" sz="2000" smtClean="0"/>
              <a:t>Each queue has its own scheduling algorithm</a:t>
            </a:r>
          </a:p>
          <a:p>
            <a:pPr lvl="1"/>
            <a:r>
              <a:rPr lang="en-US" sz="2000" smtClean="0"/>
              <a:t>foreground – RR</a:t>
            </a:r>
          </a:p>
          <a:p>
            <a:pPr lvl="1"/>
            <a:r>
              <a:rPr lang="en-US" sz="2000" smtClean="0"/>
              <a:t>background – FCFS</a:t>
            </a:r>
          </a:p>
          <a:p>
            <a:r>
              <a:rPr lang="en-US" sz="2000" smtClean="0"/>
              <a:t>Scheduling must be done between the queues</a:t>
            </a:r>
          </a:p>
          <a:p>
            <a:pPr lvl="1"/>
            <a:r>
              <a:rPr lang="en-US" sz="2000" smtClean="0"/>
              <a:t>Fixed priority scheduling; (i.e., serve all from foreground then from background).  Possibility of starvation.</a:t>
            </a:r>
          </a:p>
          <a:p>
            <a:pPr lvl="1"/>
            <a:r>
              <a:rPr lang="en-US" sz="2000" smtClean="0"/>
              <a:t>Time slice – each queue gets a certain amount of CPU time which it can schedule amongst its processes; i.e., 80% to foreground in RR</a:t>
            </a:r>
          </a:p>
          <a:p>
            <a:pPr lvl="1"/>
            <a:r>
              <a:rPr lang="en-US" sz="2000" smtClean="0"/>
              <a:t>20% to background in FCFS </a:t>
            </a:r>
          </a:p>
          <a:p>
            <a:endParaRPr lang="en-US" sz="2000" smtClean="0"/>
          </a:p>
        </p:txBody>
      </p:sp>
      <p:sp>
        <p:nvSpPr>
          <p:cNvPr id="471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35342581-2C8D-4178-BEBF-7209118DD38A}" type="datetime4">
              <a:rPr lang="en-US" sz="1000" smtClean="0"/>
              <a:t>July 13, 2021</a:t>
            </a:fld>
            <a:endParaRPr lang="en-US" sz="1000" smtClean="0"/>
          </a:p>
        </p:txBody>
      </p:sp>
      <p:sp>
        <p:nvSpPr>
          <p:cNvPr id="471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6932835F-841F-4E4D-BE4E-01CC6E62EE6F}" type="slidenum">
              <a:rPr lang="en-US" sz="1000" smtClean="0"/>
              <a:pPr/>
              <a:t>28</a:t>
            </a:fld>
            <a:endParaRPr lang="en-US" sz="1000" smtClean="0"/>
          </a:p>
        </p:txBody>
      </p:sp>
      <p:sp>
        <p:nvSpPr>
          <p:cNvPr id="47110"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79388" y="260350"/>
            <a:ext cx="8640762" cy="576263"/>
          </a:xfrm>
        </p:spPr>
        <p:txBody>
          <a:bodyPr/>
          <a:lstStyle/>
          <a:p>
            <a:r>
              <a:rPr lang="en-US" sz="2400" smtClean="0"/>
              <a:t>5.Multilevel Queue Scheduling</a:t>
            </a:r>
          </a:p>
        </p:txBody>
      </p:sp>
      <p:sp>
        <p:nvSpPr>
          <p:cNvPr id="4813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6CA40217-55D2-4E1C-A401-D777C444989C}" type="datetime4">
              <a:rPr lang="en-US" sz="1000" smtClean="0"/>
              <a:t>July 13, 2021</a:t>
            </a:fld>
            <a:endParaRPr lang="en-US" sz="1000" smtClean="0"/>
          </a:p>
        </p:txBody>
      </p:sp>
      <p:sp>
        <p:nvSpPr>
          <p:cNvPr id="4813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D8101B78-5E21-4D0D-8AA9-157A1D52FFE1}" type="slidenum">
              <a:rPr lang="en-US" sz="1000" smtClean="0"/>
              <a:pPr/>
              <a:t>29</a:t>
            </a:fld>
            <a:endParaRPr lang="en-US" sz="1000" smtClean="0"/>
          </a:p>
        </p:txBody>
      </p:sp>
      <p:sp>
        <p:nvSpPr>
          <p:cNvPr id="48133"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pic>
        <p:nvPicPr>
          <p:cNvPr id="48134" name="Picture 6"/>
          <p:cNvPicPr>
            <a:picLocks noChangeAspect="1" noChangeArrowheads="1"/>
          </p:cNvPicPr>
          <p:nvPr/>
        </p:nvPicPr>
        <p:blipFill>
          <a:blip r:embed="rId2">
            <a:extLst>
              <a:ext uri="{28A0092B-C50C-407E-A947-70E740481C1C}">
                <a14:useLocalDpi xmlns:a14="http://schemas.microsoft.com/office/drawing/2010/main" val="0"/>
              </a:ext>
            </a:extLst>
          </a:blip>
          <a:srcRect l="232" t="6743" r="459" b="6743"/>
          <a:stretch>
            <a:fillRect/>
          </a:stretch>
        </p:blipFill>
        <p:spPr bwMode="auto">
          <a:xfrm>
            <a:off x="428625" y="1857375"/>
            <a:ext cx="6759575" cy="32146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8135" name="Title 1"/>
          <p:cNvSpPr txBox="1">
            <a:spLocks/>
          </p:cNvSpPr>
          <p:nvPr/>
        </p:nvSpPr>
        <p:spPr bwMode="auto">
          <a:xfrm>
            <a:off x="214313" y="928688"/>
            <a:ext cx="86407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lnSpc>
                <a:spcPct val="90000"/>
              </a:lnSpc>
              <a:buFont typeface="Symbol" pitchFamily="18" charset="2"/>
              <a:buChar char="·"/>
            </a:pPr>
            <a:r>
              <a:rPr lang="en-US" sz="2000"/>
              <a:t>For example, could separate system processes, interactive, batch, favored, unfavored processes.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a:t>
            </a:r>
            <a:endParaRPr lang="en-US" dirty="0"/>
          </a:p>
        </p:txBody>
      </p:sp>
      <p:sp>
        <p:nvSpPr>
          <p:cNvPr id="3" name="Content Placeholder 2"/>
          <p:cNvSpPr>
            <a:spLocks noGrp="1"/>
          </p:cNvSpPr>
          <p:nvPr>
            <p:ph idx="1"/>
          </p:nvPr>
        </p:nvSpPr>
        <p:spPr/>
        <p:txBody>
          <a:bodyPr/>
          <a:lstStyle/>
          <a:p>
            <a:pPr marL="228600" indent="-228600" algn="just"/>
            <a:r>
              <a:rPr lang="en-US" dirty="0"/>
              <a:t>The particular way in which a process is selected from a queue of processes in order to assign the CPU is called </a:t>
            </a:r>
            <a:r>
              <a:rPr lang="en-US" dirty="0" smtClean="0"/>
              <a:t>a </a:t>
            </a:r>
            <a:r>
              <a:rPr lang="en-US" b="1" dirty="0" smtClean="0"/>
              <a:t>CPU</a:t>
            </a:r>
            <a:r>
              <a:rPr lang="en-US" dirty="0" smtClean="0"/>
              <a:t> </a:t>
            </a:r>
            <a:r>
              <a:rPr lang="en-US" b="1" dirty="0"/>
              <a:t>scheduling algorithm.</a:t>
            </a:r>
            <a:r>
              <a:rPr lang="en-US" dirty="0"/>
              <a:t> </a:t>
            </a:r>
          </a:p>
          <a:p>
            <a:pPr marL="228600" indent="-228600" algn="just"/>
            <a:r>
              <a:rPr lang="en-US" dirty="0"/>
              <a:t>While </a:t>
            </a:r>
            <a:r>
              <a:rPr lang="en-US" dirty="0" smtClean="0"/>
              <a:t>a CPU scheduling </a:t>
            </a:r>
            <a:r>
              <a:rPr lang="en-US" dirty="0"/>
              <a:t>algorithm assigns the processor(s) to </a:t>
            </a:r>
            <a:r>
              <a:rPr lang="en-US" dirty="0" smtClean="0"/>
              <a:t>process(</a:t>
            </a:r>
            <a:r>
              <a:rPr lang="en-US" dirty="0" err="1" smtClean="0"/>
              <a:t>es</a:t>
            </a:r>
            <a:r>
              <a:rPr lang="en-US" dirty="0"/>
              <a:t>), the </a:t>
            </a:r>
            <a:r>
              <a:rPr lang="en-US" dirty="0" smtClean="0"/>
              <a:t>general problem </a:t>
            </a:r>
            <a:r>
              <a:rPr lang="en-US" dirty="0"/>
              <a:t>of </a:t>
            </a:r>
            <a:r>
              <a:rPr lang="en-US" b="1" dirty="0"/>
              <a:t>process scheduling</a:t>
            </a:r>
            <a:r>
              <a:rPr lang="en-US" dirty="0"/>
              <a:t> is little bit broader, in which  we study about keeping processes in different queues, in memory, in swap area or at CPU, keeping eye on system performance. </a:t>
            </a:r>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3</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53012231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79388" y="188913"/>
            <a:ext cx="8785225" cy="647700"/>
          </a:xfrm>
        </p:spPr>
        <p:txBody>
          <a:bodyPr/>
          <a:lstStyle/>
          <a:p>
            <a:r>
              <a:rPr lang="en-US" sz="2000" smtClean="0"/>
              <a:t>6. Multilevel Feedback Queue Scheduling</a:t>
            </a:r>
          </a:p>
        </p:txBody>
      </p:sp>
      <p:sp>
        <p:nvSpPr>
          <p:cNvPr id="54275" name="Content Placeholder 2"/>
          <p:cNvSpPr>
            <a:spLocks noGrp="1"/>
          </p:cNvSpPr>
          <p:nvPr>
            <p:ph idx="1"/>
          </p:nvPr>
        </p:nvSpPr>
        <p:spPr>
          <a:xfrm>
            <a:off x="323850" y="642938"/>
            <a:ext cx="8569325" cy="4873625"/>
          </a:xfrm>
        </p:spPr>
        <p:txBody>
          <a:bodyPr/>
          <a:lstStyle/>
          <a:p>
            <a:pPr marL="0" indent="0">
              <a:buFont typeface="Arial" pitchFamily="34" charset="0"/>
              <a:buChar char="•"/>
              <a:defRPr/>
            </a:pPr>
            <a:r>
              <a:rPr lang="en-US" sz="2200" dirty="0" smtClean="0">
                <a:ea typeface="ＭＳ Ｐゴシック" charset="-128"/>
              </a:rPr>
              <a:t> A process can move between the various queues</a:t>
            </a:r>
          </a:p>
          <a:p>
            <a:pPr marL="457200" indent="0">
              <a:tabLst>
                <a:tab pos="746125" algn="l"/>
              </a:tabLst>
              <a:defRPr/>
            </a:pPr>
            <a:r>
              <a:rPr lang="en-US" sz="2200" dirty="0" smtClean="0">
                <a:ea typeface="ＭＳ Ｐゴシック" charset="-128"/>
              </a:rPr>
              <a:t> 	aging can be implemented this way</a:t>
            </a:r>
          </a:p>
          <a:p>
            <a:pPr marL="168275" indent="-168275">
              <a:buFont typeface="Arial" pitchFamily="34" charset="0"/>
              <a:buChar char="•"/>
              <a:defRPr/>
            </a:pPr>
            <a:r>
              <a:rPr lang="en-US" sz="2200" dirty="0" smtClean="0">
                <a:ea typeface="ＭＳ Ｐゴシック" charset="-128"/>
              </a:rPr>
              <a:t>Multilevel-feedback-queue scheduler defined by the following parameters:</a:t>
            </a:r>
          </a:p>
          <a:p>
            <a:pPr lvl="1">
              <a:defRPr/>
            </a:pPr>
            <a:r>
              <a:rPr lang="en-US" sz="2200" dirty="0" smtClean="0">
                <a:ea typeface="ＭＳ Ｐゴシック" charset="-128"/>
              </a:rPr>
              <a:t>number of queues</a:t>
            </a:r>
          </a:p>
          <a:p>
            <a:pPr lvl="1">
              <a:defRPr/>
            </a:pPr>
            <a:r>
              <a:rPr lang="en-US" sz="2200" dirty="0" smtClean="0">
                <a:ea typeface="ＭＳ Ｐゴシック" charset="-128"/>
              </a:rPr>
              <a:t>scheduling algorithms for each queue</a:t>
            </a:r>
          </a:p>
          <a:p>
            <a:pPr lvl="1">
              <a:defRPr/>
            </a:pPr>
            <a:r>
              <a:rPr lang="en-US" sz="2200" dirty="0" smtClean="0">
                <a:ea typeface="ＭＳ Ｐゴシック" charset="-128"/>
              </a:rPr>
              <a:t>method to determine when to upgrade a process</a:t>
            </a:r>
          </a:p>
          <a:p>
            <a:pPr lvl="1">
              <a:defRPr/>
            </a:pPr>
            <a:r>
              <a:rPr lang="en-US" sz="2200" dirty="0" smtClean="0">
                <a:ea typeface="ＭＳ Ｐゴシック" charset="-128"/>
              </a:rPr>
              <a:t>method to determine when to demote a process</a:t>
            </a:r>
          </a:p>
          <a:p>
            <a:pPr lvl="1">
              <a:defRPr/>
            </a:pPr>
            <a:r>
              <a:rPr lang="en-US" sz="2200" dirty="0" smtClean="0">
                <a:ea typeface="ＭＳ Ｐゴシック" charset="-128"/>
              </a:rPr>
              <a:t>method used to determine which queue a process will enter when that process needs service</a:t>
            </a:r>
          </a:p>
        </p:txBody>
      </p:sp>
      <p:sp>
        <p:nvSpPr>
          <p:cNvPr id="491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074B3FDC-D9E0-4314-B6B9-EF99469452BF}" type="datetime4">
              <a:rPr lang="en-US" sz="1000" smtClean="0"/>
              <a:t>July 13, 2021</a:t>
            </a:fld>
            <a:endParaRPr lang="en-US" sz="1000" smtClean="0"/>
          </a:p>
        </p:txBody>
      </p:sp>
      <p:sp>
        <p:nvSpPr>
          <p:cNvPr id="491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0E9B4037-2A66-4241-ABDD-A59954750FE8}" type="slidenum">
              <a:rPr lang="en-US" sz="1000" smtClean="0"/>
              <a:pPr/>
              <a:t>30</a:t>
            </a:fld>
            <a:endParaRPr lang="en-US" sz="1000" smtClean="0"/>
          </a:p>
        </p:txBody>
      </p:sp>
      <p:sp>
        <p:nvSpPr>
          <p:cNvPr id="49158"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95288" y="260350"/>
            <a:ext cx="7772400" cy="720725"/>
          </a:xfrm>
        </p:spPr>
        <p:txBody>
          <a:bodyPr/>
          <a:lstStyle/>
          <a:p>
            <a:r>
              <a:rPr lang="en-US" smtClean="0"/>
              <a:t>6. Multilevel Feedback Queue</a:t>
            </a:r>
          </a:p>
        </p:txBody>
      </p:sp>
      <p:sp>
        <p:nvSpPr>
          <p:cNvPr id="3" name="Content Placeholder 2"/>
          <p:cNvSpPr>
            <a:spLocks noGrp="1"/>
          </p:cNvSpPr>
          <p:nvPr>
            <p:ph idx="1"/>
          </p:nvPr>
        </p:nvSpPr>
        <p:spPr>
          <a:xfrm>
            <a:off x="250825" y="981075"/>
            <a:ext cx="8713788" cy="4464050"/>
          </a:xfrm>
        </p:spPr>
        <p:txBody>
          <a:bodyPr/>
          <a:lstStyle/>
          <a:p>
            <a:pPr>
              <a:buFont typeface="Times" charset="0"/>
              <a:buNone/>
              <a:defRPr/>
            </a:pPr>
            <a:r>
              <a:rPr lang="en-US" sz="2000" b="1" dirty="0" smtClean="0">
                <a:ea typeface="ＭＳ Ｐゴシック" charset="-128"/>
              </a:rPr>
              <a:t>Example</a:t>
            </a:r>
            <a:r>
              <a:rPr lang="en-US" sz="2000" dirty="0" smtClean="0">
                <a:ea typeface="ＭＳ Ｐゴシック" charset="-128"/>
              </a:rPr>
              <a:t>:</a:t>
            </a:r>
          </a:p>
          <a:p>
            <a:pPr marL="0" indent="0">
              <a:defRPr/>
            </a:pPr>
            <a:r>
              <a:rPr lang="en-US" sz="2000" dirty="0" smtClean="0">
                <a:ea typeface="ＭＳ Ｐゴシック" charset="-128"/>
              </a:rPr>
              <a:t> Three queues:</a:t>
            </a:r>
          </a:p>
          <a:p>
            <a:pPr lvl="1">
              <a:buFont typeface="Times" charset="0"/>
              <a:buNone/>
              <a:defRPr/>
            </a:pPr>
            <a:r>
              <a:rPr lang="en-US" sz="2000" dirty="0" smtClean="0">
                <a:ea typeface="ＭＳ Ｐゴシック" charset="-128"/>
              </a:rPr>
              <a:t>– Q0 – RR with time quantum 8 milliseconds</a:t>
            </a:r>
          </a:p>
          <a:p>
            <a:pPr lvl="1">
              <a:buFont typeface="Times" charset="0"/>
              <a:buNone/>
              <a:defRPr/>
            </a:pPr>
            <a:r>
              <a:rPr lang="en-US" sz="2000" dirty="0" smtClean="0">
                <a:ea typeface="ＭＳ Ｐゴシック" charset="-128"/>
              </a:rPr>
              <a:t>– Q1 – RR time quantum 16 milliseconds</a:t>
            </a:r>
          </a:p>
          <a:p>
            <a:pPr lvl="1">
              <a:buFont typeface="Times" charset="0"/>
              <a:buNone/>
              <a:defRPr/>
            </a:pPr>
            <a:r>
              <a:rPr lang="en-US" sz="2000" dirty="0" smtClean="0">
                <a:ea typeface="ＭＳ Ｐゴシック" charset="-128"/>
              </a:rPr>
              <a:t>– Q2 – FCFS</a:t>
            </a:r>
          </a:p>
          <a:p>
            <a:pPr>
              <a:buFont typeface="Times" charset="0"/>
              <a:buNone/>
              <a:defRPr/>
            </a:pPr>
            <a:r>
              <a:rPr lang="en-US" sz="2000" dirty="0" smtClean="0">
                <a:ea typeface="ＭＳ Ｐゴシック" charset="-128"/>
              </a:rPr>
              <a:t>• Scheduling</a:t>
            </a:r>
          </a:p>
          <a:p>
            <a:pPr marL="625475" lvl="1" indent="-228600">
              <a:buFont typeface="Times" charset="0"/>
              <a:buNone/>
              <a:defRPr/>
            </a:pPr>
            <a:r>
              <a:rPr lang="en-US" sz="2000" dirty="0" smtClean="0">
                <a:ea typeface="ＭＳ Ｐゴシック" charset="-128"/>
              </a:rPr>
              <a:t>– A new job enters queue Q0: when it gains CPU, job receives 8 milliseconds. If it does not finish in 8 milliseconds, job is moved to queue Q1</a:t>
            </a:r>
          </a:p>
          <a:p>
            <a:pPr marL="625475" lvl="1" indent="-228600">
              <a:buFont typeface="Times" charset="0"/>
              <a:buNone/>
              <a:defRPr/>
            </a:pPr>
            <a:r>
              <a:rPr lang="en-US" sz="2000" dirty="0" smtClean="0">
                <a:ea typeface="ＭＳ Ｐゴシック" charset="-128"/>
              </a:rPr>
              <a:t>– At Q1 job: it receives 16 additional milliseconds. If it still does not complete, it is preempted and moved to queue Q2</a:t>
            </a:r>
            <a:endParaRPr lang="en-US" sz="2000" dirty="0">
              <a:ea typeface="ＭＳ Ｐゴシック" charset="-128"/>
            </a:endParaRPr>
          </a:p>
        </p:txBody>
      </p:sp>
      <p:sp>
        <p:nvSpPr>
          <p:cNvPr id="501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8FC1AB7C-21A8-4091-BC10-3CD725721321}" type="datetime4">
              <a:rPr lang="en-US" sz="1000" smtClean="0"/>
              <a:t>July 13, 2021</a:t>
            </a:fld>
            <a:endParaRPr lang="en-US" sz="1000" smtClean="0"/>
          </a:p>
        </p:txBody>
      </p:sp>
      <p:sp>
        <p:nvSpPr>
          <p:cNvPr id="5018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947F112B-A499-43D2-A362-ACE543C40841}" type="slidenum">
              <a:rPr lang="en-US" sz="1000" smtClean="0"/>
              <a:pPr/>
              <a:t>31</a:t>
            </a:fld>
            <a:endParaRPr lang="en-US" sz="1000" smtClean="0"/>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68313" y="333375"/>
            <a:ext cx="7772400" cy="574675"/>
          </a:xfrm>
        </p:spPr>
        <p:txBody>
          <a:bodyPr/>
          <a:lstStyle/>
          <a:p>
            <a:r>
              <a:rPr lang="en-US" smtClean="0"/>
              <a:t>6. Multilevel Feedback Queue (cont.)</a:t>
            </a:r>
          </a:p>
        </p:txBody>
      </p:sp>
      <p:sp>
        <p:nvSpPr>
          <p:cNvPr id="5120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4AEB2D98-7486-4B38-B85F-1E5D948BE9E8}" type="datetime4">
              <a:rPr lang="en-US" sz="1000" smtClean="0"/>
              <a:t>July 13, 2021</a:t>
            </a:fld>
            <a:endParaRPr lang="en-US" sz="1000" smtClean="0"/>
          </a:p>
        </p:txBody>
      </p:sp>
      <p:sp>
        <p:nvSpPr>
          <p:cNvPr id="5120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1FB6E818-696A-49D8-8B8F-B2DD324384B5}" type="slidenum">
              <a:rPr lang="en-US" sz="1000" smtClean="0"/>
              <a:pPr/>
              <a:t>32</a:t>
            </a:fld>
            <a:endParaRPr lang="en-US" sz="1000" smtClean="0"/>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pic>
        <p:nvPicPr>
          <p:cNvPr id="5120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68413"/>
            <a:ext cx="48006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84213" y="260350"/>
            <a:ext cx="7772400" cy="550863"/>
          </a:xfrm>
        </p:spPr>
        <p:txBody>
          <a:bodyPr/>
          <a:lstStyle/>
          <a:p>
            <a:r>
              <a:rPr lang="en-US" smtClean="0"/>
              <a:t>CPU Scheduling: using priorities</a:t>
            </a:r>
          </a:p>
        </p:txBody>
      </p:sp>
      <p:sp>
        <p:nvSpPr>
          <p:cNvPr id="5222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44B2323B-CF96-43AA-95DE-151B1B068266}" type="datetime4">
              <a:rPr lang="en-US" sz="1000" smtClean="0"/>
              <a:t>July 13, 2021</a:t>
            </a:fld>
            <a:endParaRPr lang="en-US" sz="1000" smtClean="0"/>
          </a:p>
        </p:txBody>
      </p:sp>
      <p:sp>
        <p:nvSpPr>
          <p:cNvPr id="5222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0DA9862-C4E6-479A-8669-13667D14542A}" type="slidenum">
              <a:rPr lang="en-US" sz="1000" smtClean="0"/>
              <a:pPr/>
              <a:t>33</a:t>
            </a:fld>
            <a:endParaRPr lang="en-US" sz="1000" smtClean="0"/>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pic>
        <p:nvPicPr>
          <p:cNvPr id="52230" name="Picture 6"/>
          <p:cNvPicPr>
            <a:picLocks noChangeAspect="1" noChangeArrowheads="1"/>
          </p:cNvPicPr>
          <p:nvPr/>
        </p:nvPicPr>
        <p:blipFill>
          <a:blip r:embed="rId2">
            <a:extLst>
              <a:ext uri="{28A0092B-C50C-407E-A947-70E740481C1C}">
                <a14:useLocalDpi xmlns:a14="http://schemas.microsoft.com/office/drawing/2010/main" val="0"/>
              </a:ext>
            </a:extLst>
          </a:blip>
          <a:srcRect l="737" t="22845" r="737" b="22810"/>
          <a:stretch>
            <a:fillRect/>
          </a:stretch>
        </p:blipFill>
        <p:spPr bwMode="auto">
          <a:xfrm>
            <a:off x="714375" y="1571625"/>
            <a:ext cx="7159625" cy="2960688"/>
          </a:xfrm>
          <a:prstGeom prst="rect">
            <a:avLst/>
          </a:prstGeom>
          <a:noFill/>
          <a:ln w="5724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2231" name="Text Box 3"/>
          <p:cNvSpPr txBox="1">
            <a:spLocks noChangeArrowheads="1"/>
          </p:cNvSpPr>
          <p:nvPr/>
        </p:nvSpPr>
        <p:spPr bwMode="auto">
          <a:xfrm>
            <a:off x="827088" y="981075"/>
            <a:ext cx="59769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Tahoma" pitchFamily="34" charset="0"/>
                <a:ea typeface="MS PGothic" pitchFamily="34" charset="-128"/>
              </a:defRPr>
            </a:lvl1pPr>
            <a:lvl2pPr marL="742950" indent="-28575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Tahoma" pitchFamily="34" charset="0"/>
                <a:ea typeface="MS PGothic" pitchFamily="34" charset="-128"/>
              </a:defRPr>
            </a:lvl2pPr>
            <a:lvl3pPr marL="1143000" indent="-22860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Tahoma" pitchFamily="34" charset="0"/>
                <a:ea typeface="MS PGothic" pitchFamily="34" charset="-128"/>
              </a:defRPr>
            </a:lvl3pPr>
            <a:lvl4pPr marL="1600200" indent="-22860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Tahoma" pitchFamily="34" charset="0"/>
                <a:ea typeface="MS PGothic" pitchFamily="34" charset="-128"/>
              </a:defRPr>
            </a:lvl4pPr>
            <a:lvl5pPr marL="2057400" indent="-22860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Tahoma" pitchFamily="34" charset="0"/>
                <a:ea typeface="MS PGothic" pitchFamily="34" charset="-128"/>
              </a:defRPr>
            </a:lvl9pPr>
          </a:lstStyle>
          <a:p>
            <a:pPr>
              <a:spcBef>
                <a:spcPts val="500"/>
              </a:spcBef>
            </a:pPr>
            <a:r>
              <a:rPr lang="en-US" sz="2000" b="1">
                <a:solidFill>
                  <a:srgbClr val="C0504D"/>
                </a:solidFill>
                <a:latin typeface="Calibri" pitchFamily="34" charset="0"/>
              </a:rPr>
              <a:t>Here’s how the priorities are used in Windows systems</a:t>
            </a:r>
          </a:p>
          <a:p>
            <a:pPr>
              <a:spcBef>
                <a:spcPts val="500"/>
              </a:spcBef>
            </a:pPr>
            <a:endParaRPr lang="en-US" sz="2000" b="1">
              <a:solidFill>
                <a:srgbClr val="000000"/>
              </a:solidFill>
              <a:latin typeface="Calibri" pitchFamily="34" charset="0"/>
            </a:endParaRPr>
          </a:p>
          <a:p>
            <a:pPr>
              <a:spcBef>
                <a:spcPts val="500"/>
              </a:spcBef>
              <a:buFont typeface="Symbol" pitchFamily="18" charset="2"/>
              <a:buNone/>
            </a:pPr>
            <a:endParaRPr lang="en-US" sz="2000" b="1">
              <a:solidFill>
                <a:srgbClr val="000000"/>
              </a:solidFill>
              <a:latin typeface="Calibri" pitchFamily="34" charset="0"/>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95288" y="115888"/>
            <a:ext cx="7993062" cy="504825"/>
          </a:xfrm>
        </p:spPr>
        <p:txBody>
          <a:bodyPr/>
          <a:lstStyle/>
          <a:p>
            <a:r>
              <a:rPr lang="en-US" sz="2800" smtClean="0"/>
              <a:t>Scheduling Algorithms</a:t>
            </a:r>
          </a:p>
        </p:txBody>
      </p:sp>
      <p:sp>
        <p:nvSpPr>
          <p:cNvPr id="3" name="Content Placeholder 2"/>
          <p:cNvSpPr>
            <a:spLocks noGrp="1"/>
          </p:cNvSpPr>
          <p:nvPr>
            <p:ph idx="1"/>
          </p:nvPr>
        </p:nvSpPr>
        <p:spPr>
          <a:xfrm>
            <a:off x="179388" y="620713"/>
            <a:ext cx="8785225" cy="5111750"/>
          </a:xfrm>
        </p:spPr>
        <p:txBody>
          <a:bodyPr/>
          <a:lstStyle/>
          <a:p>
            <a:pPr>
              <a:defRPr/>
            </a:pPr>
            <a:r>
              <a:rPr lang="en-US" sz="1800" b="1" dirty="0" smtClean="0">
                <a:ea typeface="ＭＳ Ｐゴシック" charset="-128"/>
              </a:rPr>
              <a:t>Real-time systems</a:t>
            </a:r>
          </a:p>
          <a:p>
            <a:pPr lvl="1">
              <a:defRPr/>
            </a:pPr>
            <a:r>
              <a:rPr lang="en-US" sz="1800" dirty="0" smtClean="0">
                <a:ea typeface="ＭＳ Ｐゴシック" charset="-128"/>
              </a:rPr>
              <a:t>Hard real-time systems – required to complete a critical task within a guaranteed amount of time</a:t>
            </a:r>
          </a:p>
          <a:p>
            <a:pPr lvl="1">
              <a:defRPr/>
            </a:pPr>
            <a:r>
              <a:rPr lang="en-US" sz="1800" dirty="0" smtClean="0">
                <a:ea typeface="ＭＳ Ｐゴシック" charset="-128"/>
              </a:rPr>
              <a:t>Soft real-time computing – requires that critical processes receive priority over less fortunate ones</a:t>
            </a:r>
          </a:p>
          <a:p>
            <a:pPr lvl="1">
              <a:buFont typeface="Times" charset="0"/>
              <a:buNone/>
              <a:defRPr/>
            </a:pPr>
            <a:endParaRPr lang="en-US" sz="1800" dirty="0" smtClean="0">
              <a:ea typeface="ＭＳ Ｐゴシック" charset="-128"/>
            </a:endParaRPr>
          </a:p>
          <a:p>
            <a:pPr>
              <a:lnSpc>
                <a:spcPct val="90000"/>
              </a:lnSpc>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800" b="1" dirty="0" smtClean="0">
                <a:solidFill>
                  <a:srgbClr val="000000"/>
                </a:solidFill>
                <a:ea typeface="ＭＳ Ｐゴシック" charset="-128"/>
                <a:cs typeface="Tahoma" pitchFamily="34" charset="0"/>
              </a:rPr>
              <a:t>Multiple Processor Scheduling </a:t>
            </a:r>
          </a:p>
          <a:p>
            <a:pPr marL="741363" lvl="1" indent="-284163">
              <a:lnSpc>
                <a:spcPct val="90000"/>
              </a:lnSpc>
              <a:spcBef>
                <a:spcPts val="500"/>
              </a:spcBef>
              <a:buFont typeface="Symbol"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800" dirty="0" smtClean="0">
                <a:solidFill>
                  <a:srgbClr val="000000"/>
                </a:solidFill>
                <a:ea typeface="ＭＳ Ｐゴシック" charset="-128"/>
                <a:cs typeface="Tahoma" pitchFamily="34" charset="0"/>
              </a:rPr>
              <a:t>Different rules for homogeneous or heterogeneous processors</a:t>
            </a:r>
          </a:p>
          <a:p>
            <a:pPr marL="741363" lvl="1" indent="-284163">
              <a:lnSpc>
                <a:spcPct val="90000"/>
              </a:lnSpc>
              <a:spcBef>
                <a:spcPts val="500"/>
              </a:spcBef>
              <a:buFont typeface="Symbol"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800" dirty="0" smtClean="0">
                <a:solidFill>
                  <a:srgbClr val="000000"/>
                </a:solidFill>
                <a:ea typeface="ＭＳ Ｐゴシック" charset="-128"/>
                <a:cs typeface="Tahoma" pitchFamily="34" charset="0"/>
              </a:rPr>
              <a:t>Load sharing in the distribution of work, such that all processors have an equal amount to do.</a:t>
            </a:r>
          </a:p>
          <a:p>
            <a:pPr marL="741363" lvl="1" indent="-284163">
              <a:lnSpc>
                <a:spcPct val="90000"/>
              </a:lnSpc>
              <a:spcBef>
                <a:spcPts val="500"/>
              </a:spcBef>
              <a:buFont typeface="Symbol"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1800" dirty="0" smtClean="0">
                <a:solidFill>
                  <a:srgbClr val="000000"/>
                </a:solidFill>
                <a:ea typeface="ＭＳ Ｐゴシック" charset="-128"/>
                <a:cs typeface="Tahoma" pitchFamily="34" charset="0"/>
              </a:rPr>
              <a:t>Each processor can schedule from a common ready queue (equal machines) OR can use a master slave arrangement</a:t>
            </a:r>
          </a:p>
          <a:p>
            <a:pPr marL="741363" lvl="1" indent="-284163">
              <a:lnSpc>
                <a:spcPct val="90000"/>
              </a:lnSpc>
              <a:spcBef>
                <a:spcPts val="500"/>
              </a:spcBef>
              <a:buFont typeface="Times" charset="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1800" dirty="0" smtClean="0">
              <a:solidFill>
                <a:srgbClr val="000000"/>
              </a:solidFill>
              <a:ea typeface="ＭＳ Ｐゴシック" charset="-128"/>
              <a:cs typeface="Tahoma" pitchFamily="34" charset="0"/>
            </a:endParaRPr>
          </a:p>
          <a:p>
            <a:pPr>
              <a:defRPr/>
            </a:pPr>
            <a:r>
              <a:rPr lang="en-US" sz="1800" b="1" dirty="0" smtClean="0">
                <a:ea typeface="ＭＳ Ｐゴシック" charset="-128"/>
              </a:rPr>
              <a:t>Thread Scheduling</a:t>
            </a:r>
          </a:p>
          <a:p>
            <a:pPr lvl="1">
              <a:defRPr/>
            </a:pPr>
            <a:r>
              <a:rPr lang="en-US" sz="1800" dirty="0" smtClean="0">
                <a:ea typeface="ＭＳ Ｐゴシック" charset="-128"/>
              </a:rPr>
              <a:t>Local Scheduling – How the user threads library decides which thread to put onto an available LWP (Light Weight Process)--- </a:t>
            </a:r>
            <a:r>
              <a:rPr lang="en-US" sz="1800" b="1" dirty="0" smtClean="0">
                <a:ea typeface="ＭＳ Ｐゴシック" charset="-128"/>
              </a:rPr>
              <a:t>process contention scope</a:t>
            </a:r>
          </a:p>
          <a:p>
            <a:pPr lvl="1">
              <a:defRPr/>
            </a:pPr>
            <a:r>
              <a:rPr lang="en-US" sz="1800" dirty="0" smtClean="0">
                <a:ea typeface="ＭＳ Ｐゴシック" charset="-128"/>
              </a:rPr>
              <a:t>Global Scheduling – How the kernel decides which kernel thread to run next</a:t>
            </a:r>
          </a:p>
          <a:p>
            <a:pPr marL="741363" lvl="1" indent="-284163">
              <a:lnSpc>
                <a:spcPct val="90000"/>
              </a:lnSpc>
              <a:spcBef>
                <a:spcPts val="500"/>
              </a:spcBef>
              <a:buFont typeface="Symbol"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1800" dirty="0" smtClean="0">
              <a:solidFill>
                <a:srgbClr val="000000"/>
              </a:solidFill>
              <a:ea typeface="ＭＳ Ｐゴシック" charset="-128"/>
              <a:cs typeface="Tahoma" pitchFamily="34" charset="0"/>
            </a:endParaRPr>
          </a:p>
          <a:p>
            <a:pPr marL="396875" lvl="1" indent="-396875">
              <a:defRPr/>
            </a:pPr>
            <a:endParaRPr lang="en-US" sz="1800" dirty="0">
              <a:ea typeface="ＭＳ Ｐゴシック" charset="-128"/>
            </a:endParaRPr>
          </a:p>
        </p:txBody>
      </p:sp>
      <p:sp>
        <p:nvSpPr>
          <p:cNvPr id="5325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722BB5C9-6FB4-4855-981F-DE393049F2C6}" type="datetime4">
              <a:rPr lang="en-US" sz="1000" smtClean="0"/>
              <a:t>July 13, 2021</a:t>
            </a:fld>
            <a:endParaRPr lang="en-US" sz="1000" smtClean="0"/>
          </a:p>
        </p:txBody>
      </p:sp>
      <p:sp>
        <p:nvSpPr>
          <p:cNvPr id="532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C911DF0B-B93C-4919-8414-0378367228EE}" type="slidenum">
              <a:rPr lang="en-US" sz="1000" smtClean="0"/>
              <a:pPr/>
              <a:t>34</a:t>
            </a:fld>
            <a:endParaRPr lang="en-US" sz="1000" smtClean="0"/>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395288" y="115888"/>
            <a:ext cx="4032250" cy="576262"/>
          </a:xfrm>
        </p:spPr>
        <p:txBody>
          <a:bodyPr/>
          <a:lstStyle/>
          <a:p>
            <a:r>
              <a:rPr lang="en-US" smtClean="0"/>
              <a:t>Linux Scheduling</a:t>
            </a:r>
          </a:p>
        </p:txBody>
      </p:sp>
      <p:sp>
        <p:nvSpPr>
          <p:cNvPr id="5427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2372563E-6DA5-4E10-B0F7-7BC13CF5D0CC}" type="datetime4">
              <a:rPr lang="en-US" sz="1000" smtClean="0"/>
              <a:t>July 13, 2021</a:t>
            </a:fld>
            <a:endParaRPr lang="en-US" sz="1000" smtClean="0"/>
          </a:p>
        </p:txBody>
      </p:sp>
      <p:sp>
        <p:nvSpPr>
          <p:cNvPr id="5427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0254499-F585-47E7-BFFC-3E0DF15C29EF}" type="slidenum">
              <a:rPr lang="en-US" sz="1000" smtClean="0"/>
              <a:pPr/>
              <a:t>35</a:t>
            </a:fld>
            <a:endParaRPr lang="en-US" sz="1000" smtClean="0"/>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
        <p:nvSpPr>
          <p:cNvPr id="8" name="Text Box 3"/>
          <p:cNvSpPr txBox="1">
            <a:spLocks noGrp="1" noChangeArrowheads="1"/>
          </p:cNvSpPr>
          <p:nvPr>
            <p:ph idx="1"/>
          </p:nvPr>
        </p:nvSpPr>
        <p:spPr>
          <a:xfrm>
            <a:off x="179388" y="692150"/>
            <a:ext cx="8496300" cy="4824413"/>
          </a:xfrm>
          <a:ln>
            <a:round/>
          </a:ln>
        </p:spPr>
        <p:txBody>
          <a:bodyPr/>
          <a:lstStyle/>
          <a:p>
            <a:pPr marL="341313" indent="-341313">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b="1" dirty="0">
                <a:solidFill>
                  <a:srgbClr val="000000"/>
                </a:solidFill>
                <a:ea typeface="ＭＳ Ｐゴシック" charset="-128"/>
                <a:cs typeface="Tahoma" pitchFamily="34" charset="0"/>
              </a:rPr>
              <a:t>Two algorithms: </a:t>
            </a:r>
            <a:endParaRPr lang="en-US" sz="2000" b="1" dirty="0" smtClean="0">
              <a:solidFill>
                <a:srgbClr val="000000"/>
              </a:solidFill>
              <a:ea typeface="ＭＳ Ｐゴシック" charset="-128"/>
              <a:cs typeface="Tahoma" pitchFamily="34" charset="0"/>
            </a:endParaRPr>
          </a:p>
          <a:p>
            <a:pPr marL="741363" lvl="1" indent="-341313">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b="1" dirty="0" smtClean="0">
                <a:solidFill>
                  <a:srgbClr val="000000"/>
                </a:solidFill>
                <a:ea typeface="ＭＳ Ｐゴシック" charset="-128"/>
                <a:cs typeface="Tahoma" pitchFamily="34" charset="0"/>
              </a:rPr>
              <a:t>time-sharing </a:t>
            </a:r>
            <a:r>
              <a:rPr lang="en-US" sz="2000" b="1" dirty="0">
                <a:solidFill>
                  <a:srgbClr val="000000"/>
                </a:solidFill>
                <a:ea typeface="ＭＳ Ｐゴシック" charset="-128"/>
                <a:cs typeface="Tahoma" pitchFamily="34" charset="0"/>
              </a:rPr>
              <a:t>and real-time</a:t>
            </a:r>
          </a:p>
          <a:p>
            <a:pPr marL="341313" indent="-341313">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b="1" dirty="0">
                <a:solidFill>
                  <a:srgbClr val="000000"/>
                </a:solidFill>
                <a:ea typeface="ＭＳ Ｐゴシック" charset="-128"/>
                <a:cs typeface="Tahoma" pitchFamily="34" charset="0"/>
              </a:rPr>
              <a:t>Time-sharing</a:t>
            </a:r>
          </a:p>
          <a:p>
            <a:pPr marL="741363" lvl="1" indent="-284163">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ea typeface="ＭＳ Ｐゴシック" charset="-128"/>
                <a:cs typeface="Tahoma" pitchFamily="34" charset="0"/>
              </a:rPr>
              <a:t>Prioritized credit-based – process with most credits is scheduled next</a:t>
            </a:r>
          </a:p>
          <a:p>
            <a:pPr marL="741363" lvl="1" indent="-284163">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ea typeface="ＭＳ Ｐゴシック" charset="-128"/>
                <a:cs typeface="Tahoma" pitchFamily="34" charset="0"/>
              </a:rPr>
              <a:t>Credit subtracted when timer interrupt occurs</a:t>
            </a:r>
          </a:p>
          <a:p>
            <a:pPr marL="741363" lvl="1" indent="-284163">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ea typeface="ＭＳ Ｐゴシック" charset="-128"/>
                <a:cs typeface="Tahoma" pitchFamily="34" charset="0"/>
              </a:rPr>
              <a:t>When credit = 0, another process chosen</a:t>
            </a:r>
          </a:p>
          <a:p>
            <a:pPr marL="741363" lvl="1" indent="-284163">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ea typeface="ＭＳ Ｐゴシック" charset="-128"/>
                <a:cs typeface="Tahoma" pitchFamily="34" charset="0"/>
              </a:rPr>
              <a:t>When all processes have credit = 0, </a:t>
            </a:r>
            <a:r>
              <a:rPr lang="en-US" sz="2000" dirty="0" err="1">
                <a:solidFill>
                  <a:srgbClr val="000000"/>
                </a:solidFill>
                <a:ea typeface="ＭＳ Ｐゴシック" charset="-128"/>
                <a:cs typeface="Tahoma" pitchFamily="34" charset="0"/>
              </a:rPr>
              <a:t>recrediting</a:t>
            </a:r>
            <a:r>
              <a:rPr lang="en-US" sz="2000" dirty="0">
                <a:solidFill>
                  <a:srgbClr val="000000"/>
                </a:solidFill>
                <a:ea typeface="ＭＳ Ｐゴシック" charset="-128"/>
                <a:cs typeface="Tahoma" pitchFamily="34" charset="0"/>
              </a:rPr>
              <a:t> occurs</a:t>
            </a:r>
          </a:p>
          <a:p>
            <a:pPr lvl="2">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ea typeface="ＭＳ Ｐゴシック" charset="-128"/>
                <a:cs typeface="Tahoma" pitchFamily="34" charset="0"/>
              </a:rPr>
              <a:t>Based on factors including priority and history</a:t>
            </a:r>
          </a:p>
          <a:p>
            <a:pPr marL="341313" indent="-341313">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b="1" dirty="0">
                <a:solidFill>
                  <a:srgbClr val="000000"/>
                </a:solidFill>
                <a:ea typeface="ＭＳ Ｐゴシック" charset="-128"/>
                <a:cs typeface="Tahoma" pitchFamily="34" charset="0"/>
              </a:rPr>
              <a:t>Real-time</a:t>
            </a:r>
          </a:p>
          <a:p>
            <a:pPr marL="741363" lvl="1" indent="-284163">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ea typeface="ＭＳ Ｐゴシック" charset="-128"/>
                <a:cs typeface="Tahoma" pitchFamily="34" charset="0"/>
              </a:rPr>
              <a:t>Soft real-time</a:t>
            </a:r>
          </a:p>
          <a:p>
            <a:pPr marL="741363" lvl="1" indent="-284163">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ea typeface="ＭＳ Ｐゴシック" charset="-128"/>
                <a:cs typeface="Tahoma" pitchFamily="34" charset="0"/>
              </a:rPr>
              <a:t>Posix.1b compliant – two classes</a:t>
            </a:r>
          </a:p>
          <a:p>
            <a:pPr lvl="2">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ea typeface="ＭＳ Ｐゴシック" charset="-128"/>
                <a:cs typeface="Tahoma" pitchFamily="34" charset="0"/>
              </a:rPr>
              <a:t>FCFS and RR</a:t>
            </a:r>
          </a:p>
          <a:p>
            <a:pPr lvl="2">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ea typeface="ＭＳ Ｐゴシック" charset="-128"/>
                <a:cs typeface="Tahoma" pitchFamily="34" charset="0"/>
              </a:rPr>
              <a:t>Highest priority process runs first</a:t>
            </a:r>
          </a:p>
        </p:txBody>
      </p:sp>
      <p:pic>
        <p:nvPicPr>
          <p:cNvPr id="5427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l="601" t="12560" r="1004" b="13092"/>
          <a:stretch>
            <a:fillRect/>
          </a:stretch>
        </p:blipFill>
        <p:spPr bwMode="auto">
          <a:xfrm>
            <a:off x="5435600" y="3744913"/>
            <a:ext cx="3384550" cy="1976437"/>
          </a:xfrm>
          <a:prstGeom prst="rect">
            <a:avLst/>
          </a:prstGeom>
          <a:noFill/>
          <a:ln w="38160">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50825" y="115888"/>
            <a:ext cx="7178675" cy="504825"/>
          </a:xfrm>
        </p:spPr>
        <p:txBody>
          <a:bodyPr/>
          <a:lstStyle/>
          <a:p>
            <a:r>
              <a:rPr lang="en-US" sz="2800" smtClean="0"/>
              <a:t>Algorithm Evaluation Summary </a:t>
            </a:r>
          </a:p>
        </p:txBody>
      </p:sp>
      <p:sp>
        <p:nvSpPr>
          <p:cNvPr id="3" name="Content Placeholder 2"/>
          <p:cNvSpPr>
            <a:spLocks noGrp="1"/>
          </p:cNvSpPr>
          <p:nvPr>
            <p:ph idx="1"/>
          </p:nvPr>
        </p:nvSpPr>
        <p:spPr>
          <a:xfrm>
            <a:off x="179388" y="642938"/>
            <a:ext cx="8713787" cy="4946650"/>
          </a:xfrm>
        </p:spPr>
        <p:txBody>
          <a:bodyPr/>
          <a:lstStyle/>
          <a:p>
            <a:pPr marL="341313" indent="-341313">
              <a:lnSpc>
                <a:spcPct val="96000"/>
              </a:lnSpc>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b="1" dirty="0" smtClean="0">
                <a:solidFill>
                  <a:srgbClr val="000000"/>
                </a:solidFill>
                <a:ea typeface="ＭＳ Ｐゴシック" charset="-128"/>
                <a:cs typeface="Tahoma" pitchFamily="34" charset="0"/>
              </a:rPr>
              <a:t>Which algorithm is the best?</a:t>
            </a:r>
          </a:p>
          <a:p>
            <a:pPr marL="341313" indent="-3413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dirty="0" smtClean="0">
              <a:solidFill>
                <a:srgbClr val="000000"/>
              </a:solidFill>
              <a:ea typeface="ＭＳ Ｐゴシック" charset="-128"/>
              <a:cs typeface="Tahoma" pitchFamily="34" charset="0"/>
            </a:endParaRPr>
          </a:p>
          <a:p>
            <a:pPr marL="341313" indent="-3413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smtClean="0">
                <a:solidFill>
                  <a:srgbClr val="000000"/>
                </a:solidFill>
                <a:ea typeface="ＭＳ Ｐゴシック" charset="-128"/>
                <a:cs typeface="Tahoma" pitchFamily="34" charset="0"/>
              </a:rPr>
              <a:t>The answer depends on many factors:</a:t>
            </a:r>
          </a:p>
          <a:p>
            <a:pPr marL="741363" lvl="1" indent="-1635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smtClean="0">
                <a:solidFill>
                  <a:srgbClr val="000000"/>
                </a:solidFill>
                <a:ea typeface="ＭＳ Ｐゴシック" charset="-128"/>
                <a:cs typeface="Tahoma" pitchFamily="34" charset="0"/>
              </a:rPr>
              <a:t>the system workload (extremely variable)</a:t>
            </a:r>
          </a:p>
          <a:p>
            <a:pPr marL="741363" lvl="1" indent="-1635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smtClean="0">
                <a:solidFill>
                  <a:srgbClr val="000000"/>
                </a:solidFill>
                <a:ea typeface="ＭＳ Ｐゴシック" charset="-128"/>
                <a:cs typeface="Tahoma" pitchFamily="34" charset="0"/>
              </a:rPr>
              <a:t>hardware support for the dispatcher</a:t>
            </a:r>
          </a:p>
          <a:p>
            <a:pPr marL="741363" lvl="1" indent="-1635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smtClean="0">
                <a:solidFill>
                  <a:srgbClr val="000000"/>
                </a:solidFill>
                <a:ea typeface="ＭＳ Ｐゴシック" charset="-128"/>
                <a:cs typeface="Tahoma" pitchFamily="34" charset="0"/>
              </a:rPr>
              <a:t>relative importance of performance criteria (response time, CPU utilization, throughput...)</a:t>
            </a:r>
          </a:p>
          <a:p>
            <a:pPr marL="741363" lvl="1" indent="-1635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smtClean="0">
                <a:solidFill>
                  <a:srgbClr val="000000"/>
                </a:solidFill>
                <a:ea typeface="ＭＳ Ｐゴシック" charset="-128"/>
                <a:cs typeface="Tahoma" pitchFamily="34" charset="0"/>
              </a:rPr>
              <a:t>The evaluation method used (each has its limitations...)</a:t>
            </a:r>
          </a:p>
          <a:p>
            <a:pPr marL="741363" lvl="1" indent="-284163">
              <a:spcBef>
                <a:spcPts val="500"/>
              </a:spcBef>
              <a:buFont typeface="Times"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dirty="0" smtClean="0">
              <a:solidFill>
                <a:srgbClr val="000000"/>
              </a:solidFill>
              <a:ea typeface="ＭＳ Ｐゴシック" charset="-128"/>
              <a:cs typeface="Tahoma" pitchFamily="34" charset="0"/>
            </a:endParaRPr>
          </a:p>
          <a:p>
            <a:pPr marL="341313" indent="-34131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ＭＳ Ｐゴシック" charset="-128"/>
                <a:cs typeface="Tahoma" pitchFamily="34" charset="0"/>
              </a:rPr>
              <a:t>Which one works the best is application dependent</a:t>
            </a:r>
          </a:p>
          <a:p>
            <a:pPr marL="741363" lvl="1" indent="-28416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ＭＳ Ｐゴシック" charset="-128"/>
                <a:cs typeface="Tahoma" pitchFamily="34" charset="0"/>
              </a:rPr>
              <a:t>General purpose OS will use priority based, round robin, preemptive</a:t>
            </a:r>
          </a:p>
          <a:p>
            <a:pPr marL="741363" lvl="1" indent="-284163">
              <a:spcBef>
                <a:spcPts val="500"/>
              </a:spcBef>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solidFill>
                  <a:srgbClr val="000000"/>
                </a:solidFill>
                <a:ea typeface="ＭＳ Ｐゴシック" charset="-128"/>
                <a:cs typeface="Tahoma" pitchFamily="34" charset="0"/>
              </a:rPr>
              <a:t>Real Time OS will use priority, no preemption</a:t>
            </a:r>
            <a:endParaRPr lang="en-US" sz="2000" dirty="0" smtClean="0">
              <a:ea typeface="ＭＳ Ｐゴシック" charset="-128"/>
            </a:endParaRPr>
          </a:p>
          <a:p>
            <a:pPr>
              <a:buFont typeface="Times" charset="0"/>
              <a:buNone/>
              <a:defRPr/>
            </a:pPr>
            <a:endParaRPr lang="en-US" sz="2000" dirty="0">
              <a:ea typeface="ＭＳ Ｐゴシック" charset="-128"/>
            </a:endParaRPr>
          </a:p>
        </p:txBody>
      </p:sp>
      <p:sp>
        <p:nvSpPr>
          <p:cNvPr id="553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443AEAC1-BEE0-4748-9D1E-534A9A651003}" type="datetime4">
              <a:rPr lang="en-US" sz="1000" smtClean="0"/>
              <a:t>July 13, 2021</a:t>
            </a:fld>
            <a:endParaRPr lang="en-US" sz="1000" smtClean="0"/>
          </a:p>
        </p:txBody>
      </p:sp>
      <p:sp>
        <p:nvSpPr>
          <p:cNvPr id="553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8D9DB946-8F0E-40E7-B755-3BD96CE40E8E}" type="slidenum">
              <a:rPr lang="en-US" sz="1000" smtClean="0"/>
              <a:pPr/>
              <a:t>36</a:t>
            </a:fld>
            <a:endParaRPr lang="en-US" sz="1000" smtClean="0"/>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for Examples</a:t>
            </a:r>
            <a:endParaRPr lang="en-US" dirty="0"/>
          </a:p>
        </p:txBody>
      </p:sp>
      <p:sp>
        <p:nvSpPr>
          <p:cNvPr id="3" name="Content Placeholder 2"/>
          <p:cNvSpPr>
            <a:spLocks noGrp="1"/>
          </p:cNvSpPr>
          <p:nvPr>
            <p:ph idx="1"/>
          </p:nvPr>
        </p:nvSpPr>
        <p:spPr/>
        <p:txBody>
          <a:bodyPr/>
          <a:lstStyle/>
          <a:p>
            <a:r>
              <a:rPr lang="en-US" dirty="0" smtClean="0"/>
              <a:t>AT: Arrival time of a process</a:t>
            </a:r>
          </a:p>
          <a:p>
            <a:r>
              <a:rPr lang="en-US" dirty="0" smtClean="0"/>
              <a:t>BT: Burst time of a process</a:t>
            </a:r>
          </a:p>
          <a:p>
            <a:r>
              <a:rPr lang="en-US" dirty="0" smtClean="0"/>
              <a:t>CT: completion time of a process</a:t>
            </a:r>
          </a:p>
          <a:p>
            <a:r>
              <a:rPr lang="en-US" dirty="0" smtClean="0"/>
              <a:t>WT: waiting time of a process</a:t>
            </a:r>
          </a:p>
          <a:p>
            <a:r>
              <a:rPr lang="en-US" dirty="0" smtClean="0"/>
              <a:t>TAT: turn around time</a:t>
            </a:r>
          </a:p>
          <a:p>
            <a:r>
              <a:rPr lang="en-US" dirty="0" smtClean="0"/>
              <a:t>ST: Scheduled time of a process</a:t>
            </a:r>
            <a:endParaRPr lang="en-US" dirty="0"/>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37</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1645014019"/>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Formulas</a:t>
            </a:r>
            <a:endParaRPr lang="en-US" dirty="0"/>
          </a:p>
        </p:txBody>
      </p:sp>
      <p:sp>
        <p:nvSpPr>
          <p:cNvPr id="3" name="Content Placeholder 2"/>
          <p:cNvSpPr>
            <a:spLocks noGrp="1"/>
          </p:cNvSpPr>
          <p:nvPr>
            <p:ph idx="1"/>
          </p:nvPr>
        </p:nvSpPr>
        <p:spPr/>
        <p:txBody>
          <a:bodyPr/>
          <a:lstStyle/>
          <a:p>
            <a:r>
              <a:rPr lang="en-US" b="1" dirty="0" smtClean="0"/>
              <a:t>Turn around time</a:t>
            </a:r>
            <a:r>
              <a:rPr lang="en-US" dirty="0" smtClean="0"/>
              <a:t> is the total time in which a process is present in the system, irrespective to the fact that process was waiting, doing I/O or executing.</a:t>
            </a:r>
          </a:p>
          <a:p>
            <a:pPr marL="0" indent="0">
              <a:buNone/>
            </a:pPr>
            <a:r>
              <a:rPr lang="en-US" dirty="0" smtClean="0"/>
              <a:t>			</a:t>
            </a:r>
            <a:r>
              <a:rPr lang="en-US" b="1" dirty="0" smtClean="0"/>
              <a:t>TAT=CT-AT=BT+WT</a:t>
            </a:r>
          </a:p>
          <a:p>
            <a:pPr marL="0" indent="0">
              <a:buNone/>
            </a:pPr>
            <a:r>
              <a:rPr lang="en-US" dirty="0" smtClean="0"/>
              <a:t>			Weighted TAT= (CT-AT)/BT</a:t>
            </a:r>
          </a:p>
          <a:p>
            <a:r>
              <a:rPr lang="en-US" b="1" dirty="0" smtClean="0"/>
              <a:t>Wait Time of a process</a:t>
            </a:r>
            <a:endParaRPr lang="en-US" b="1" dirty="0"/>
          </a:p>
          <a:p>
            <a:pPr marL="2743200" lvl="6" indent="0">
              <a:buNone/>
            </a:pPr>
            <a:r>
              <a:rPr lang="en-US" b="1" dirty="0" smtClean="0"/>
              <a:t>WT=TAT-BT=CT-AT-BT</a:t>
            </a:r>
          </a:p>
          <a:p>
            <a:pPr marL="2743200" lvl="6" indent="0">
              <a:buNone/>
            </a:pPr>
            <a:endParaRPr lang="en-US" b="1" dirty="0"/>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38</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1791408034"/>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sp>
        <p:nvSpPr>
          <p:cNvPr id="3" name="Content Placeholder 2"/>
          <p:cNvSpPr>
            <a:spLocks noGrp="1"/>
          </p:cNvSpPr>
          <p:nvPr>
            <p:ph idx="1"/>
          </p:nvPr>
        </p:nvSpPr>
        <p:spPr>
          <a:xfrm>
            <a:off x="762000" y="1052736"/>
            <a:ext cx="7772400" cy="4554314"/>
          </a:xfrm>
        </p:spPr>
        <p:txBody>
          <a:bodyPr/>
          <a:lstStyle/>
          <a:p>
            <a:r>
              <a:rPr lang="en-US" dirty="0" smtClean="0"/>
              <a:t>A graphical representation of process scheduling information</a:t>
            </a:r>
          </a:p>
          <a:p>
            <a:r>
              <a:rPr lang="en-US" dirty="0" smtClean="0"/>
              <a:t>A timeline represented by rectangular blocks, each block has a process Id,</a:t>
            </a:r>
          </a:p>
          <a:p>
            <a:r>
              <a:rPr lang="en-US" dirty="0" smtClean="0"/>
              <a:t>At time 0 P1 was scheduled for execution, at time 2 P2 was scheduled</a:t>
            </a:r>
          </a:p>
          <a:p>
            <a:r>
              <a:rPr lang="en-US" dirty="0" smtClean="0"/>
              <a:t>Schedule length is 11 unit of time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39</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cxnSp>
        <p:nvCxnSpPr>
          <p:cNvPr id="9" name="Straight Arrow Connector 8"/>
          <p:cNvCxnSpPr/>
          <p:nvPr/>
        </p:nvCxnSpPr>
        <p:spPr bwMode="auto">
          <a:xfrm>
            <a:off x="1600200" y="4293096"/>
            <a:ext cx="5492080" cy="0"/>
          </a:xfrm>
          <a:prstGeom prst="straightConnector1">
            <a:avLst/>
          </a:pr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triangle"/>
          </a:ln>
          <a:effectLst/>
        </p:spPr>
      </p:cxnSp>
      <p:sp>
        <p:nvSpPr>
          <p:cNvPr id="11" name="TextBox 10"/>
          <p:cNvSpPr txBox="1"/>
          <p:nvPr/>
        </p:nvSpPr>
        <p:spPr>
          <a:xfrm>
            <a:off x="7092281" y="4221088"/>
            <a:ext cx="1368152" cy="461665"/>
          </a:xfrm>
          <a:prstGeom prst="rect">
            <a:avLst/>
          </a:prstGeom>
          <a:noFill/>
        </p:spPr>
        <p:txBody>
          <a:bodyPr wrap="square" rtlCol="0">
            <a:spAutoFit/>
          </a:bodyPr>
          <a:lstStyle/>
          <a:p>
            <a:r>
              <a:rPr lang="en-US" dirty="0" smtClean="0"/>
              <a:t>Timeline</a:t>
            </a:r>
            <a:endParaRPr lang="en-US" dirty="0"/>
          </a:p>
        </p:txBody>
      </p:sp>
      <p:pic>
        <p:nvPicPr>
          <p:cNvPr id="12" name="Picture 11"/>
          <p:cNvPicPr>
            <a:picLocks noChangeAspect="1"/>
          </p:cNvPicPr>
          <p:nvPr/>
        </p:nvPicPr>
        <p:blipFill>
          <a:blip r:embed="rId2"/>
          <a:stretch>
            <a:fillRect/>
          </a:stretch>
        </p:blipFill>
        <p:spPr>
          <a:xfrm>
            <a:off x="2669840" y="4421436"/>
            <a:ext cx="3686175" cy="1057275"/>
          </a:xfrm>
          <a:prstGeom prst="rect">
            <a:avLst/>
          </a:prstGeom>
        </p:spPr>
      </p:pic>
    </p:spTree>
    <p:extLst>
      <p:ext uri="{BB962C8B-B14F-4D97-AF65-F5344CB8AC3E}">
        <p14:creationId xmlns:p14="http://schemas.microsoft.com/office/powerpoint/2010/main" val="406132313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95288" y="0"/>
            <a:ext cx="7772400" cy="571500"/>
          </a:xfrm>
        </p:spPr>
        <p:txBody>
          <a:bodyPr/>
          <a:lstStyle/>
          <a:p>
            <a:r>
              <a:rPr lang="en-US" smtClean="0"/>
              <a:t>CPU Scheduling</a:t>
            </a:r>
          </a:p>
        </p:txBody>
      </p:sp>
      <p:sp>
        <p:nvSpPr>
          <p:cNvPr id="27651" name="Content Placeholder 2"/>
          <p:cNvSpPr>
            <a:spLocks noGrp="1"/>
          </p:cNvSpPr>
          <p:nvPr>
            <p:ph idx="1"/>
          </p:nvPr>
        </p:nvSpPr>
        <p:spPr>
          <a:xfrm>
            <a:off x="0" y="647699"/>
            <a:ext cx="9144000" cy="4924425"/>
          </a:xfrm>
        </p:spPr>
        <p:txBody>
          <a:bodyPr/>
          <a:lstStyle/>
          <a:p>
            <a:pPr marL="800100" algn="just"/>
            <a:r>
              <a:rPr lang="en-US" dirty="0" smtClean="0"/>
              <a:t>Almost all resources are scheduled before use</a:t>
            </a:r>
          </a:p>
          <a:p>
            <a:pPr marL="800100" algn="just"/>
            <a:r>
              <a:rPr lang="en-US" dirty="0" smtClean="0"/>
              <a:t>CPU is one of the primary resource of a computer</a:t>
            </a:r>
          </a:p>
          <a:p>
            <a:pPr marL="800100" lvl="1" indent="-342900" algn="just"/>
            <a:r>
              <a:rPr lang="en-US" dirty="0" smtClean="0"/>
              <a:t>CPU scheduling is the basis of </a:t>
            </a:r>
            <a:r>
              <a:rPr lang="en-US" dirty="0" err="1" smtClean="0"/>
              <a:t>multiprogrammed</a:t>
            </a:r>
            <a:r>
              <a:rPr lang="en-US" dirty="0" smtClean="0"/>
              <a:t> operating systems</a:t>
            </a:r>
          </a:p>
          <a:p>
            <a:pPr marL="800100" lvl="1" indent="-342900" algn="just"/>
            <a:r>
              <a:rPr lang="en-US" dirty="0" smtClean="0"/>
              <a:t>By switching the CPU among processes, the operating systems can be made more productive</a:t>
            </a:r>
          </a:p>
          <a:p>
            <a:pPr marL="800100" algn="just">
              <a:buFont typeface="Wingdings" pitchFamily="2" charset="2"/>
              <a:buChar char="Ø"/>
            </a:pPr>
            <a:r>
              <a:rPr lang="en-US" b="1" dirty="0" smtClean="0">
                <a:latin typeface="Times New Roman" pitchFamily="18" charset="0"/>
                <a:cs typeface="Times New Roman" pitchFamily="18" charset="0"/>
              </a:rPr>
              <a:t>Scheduling </a:t>
            </a:r>
            <a:r>
              <a:rPr lang="en-US" dirty="0" smtClean="0"/>
              <a:t>refers to the way processes  are assigned to run on the available CPUs. since there are typically many more processes running than there are available CPUs.</a:t>
            </a:r>
          </a:p>
          <a:p>
            <a:pPr marL="800100" algn="just">
              <a:buFont typeface="Wingdings" pitchFamily="2" charset="2"/>
              <a:buChar char="Ø"/>
            </a:pPr>
            <a:r>
              <a:rPr lang="en-US" dirty="0" smtClean="0">
                <a:latin typeface="Times New Roman" pitchFamily="18" charset="0"/>
                <a:cs typeface="Times New Roman" pitchFamily="18" charset="0"/>
              </a:rPr>
              <a:t>This assignment is carried out by software known as a </a:t>
            </a:r>
            <a:r>
              <a:rPr lang="en-US" b="1" dirty="0" smtClean="0">
                <a:latin typeface="Times New Roman" pitchFamily="18" charset="0"/>
                <a:cs typeface="Times New Roman" pitchFamily="18" charset="0"/>
              </a:rPr>
              <a:t>scheduler</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dispatcher</a:t>
            </a:r>
            <a:r>
              <a:rPr lang="en-US" dirty="0" smtClean="0">
                <a:latin typeface="Times New Roman" pitchFamily="18" charset="0"/>
                <a:cs typeface="Times New Roman" pitchFamily="18" charset="0"/>
              </a:rPr>
              <a:t>.</a:t>
            </a:r>
            <a:endParaRPr lang="en-US" dirty="0" smtClean="0"/>
          </a:p>
        </p:txBody>
      </p:sp>
      <p:sp>
        <p:nvSpPr>
          <p:cNvPr id="2765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C4272EF6-8647-4137-9FDD-29F65FD62450}" type="datetime4">
              <a:rPr lang="en-US" sz="1000" smtClean="0"/>
              <a:t>July 13, 2021</a:t>
            </a:fld>
            <a:endParaRPr lang="en-US" sz="1000" smtClean="0"/>
          </a:p>
        </p:txBody>
      </p:sp>
      <p:sp>
        <p:nvSpPr>
          <p:cNvPr id="276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63294830-16AD-42FA-8212-9D683305E9B3}" type="slidenum">
              <a:rPr lang="en-US" sz="1000" smtClean="0"/>
              <a:pPr/>
              <a:t>4</a:t>
            </a:fld>
            <a:endParaRPr lang="en-US" sz="1000" smtClean="0"/>
          </a:p>
        </p:txBody>
      </p:sp>
      <p:sp>
        <p:nvSpPr>
          <p:cNvPr id="27654"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836712"/>
            <a:ext cx="8382000" cy="4680520"/>
          </a:xfrm>
        </p:spPr>
        <p:txBody>
          <a:bodyPr/>
          <a:lstStyle/>
          <a:p>
            <a:pPr algn="just"/>
            <a:r>
              <a:rPr lang="en-US" b="1" dirty="0" smtClean="0"/>
              <a:t>Schedule length </a:t>
            </a:r>
            <a:r>
              <a:rPr lang="en-US" dirty="0" smtClean="0"/>
              <a:t>is the difference between maximum completion time of any process and the minimum arrival time of any process.</a:t>
            </a:r>
          </a:p>
          <a:p>
            <a:pPr marL="0" indent="0" algn="just">
              <a:buNone/>
            </a:pPr>
            <a:r>
              <a:rPr lang="en-US" dirty="0"/>
              <a:t> </a:t>
            </a:r>
            <a:r>
              <a:rPr lang="en-US" dirty="0" smtClean="0"/>
              <a:t>**(!3 number of schedules are possible with 3 processes)</a:t>
            </a:r>
          </a:p>
          <a:p>
            <a:endParaRPr lang="en-US" dirty="0"/>
          </a:p>
          <a:p>
            <a:pPr marL="0" indent="0" algn="ctr">
              <a:buNone/>
            </a:pPr>
            <a:r>
              <a:rPr lang="en-US" dirty="0" smtClean="0"/>
              <a:t>SL= Max(CT)-Min(AT)</a:t>
            </a:r>
          </a:p>
          <a:p>
            <a:pPr marL="0" indent="0" algn="ctr">
              <a:buNone/>
            </a:pPr>
            <a:r>
              <a:rPr lang="en-US" dirty="0" smtClean="0"/>
              <a:t>=11-0</a:t>
            </a:r>
          </a:p>
          <a:p>
            <a:pPr marL="0" indent="0" algn="ctr">
              <a:buNone/>
            </a:pPr>
            <a:r>
              <a:rPr lang="en-US" dirty="0" smtClean="0"/>
              <a:t>=11  </a:t>
            </a:r>
          </a:p>
          <a:p>
            <a:pPr marL="0" indent="0">
              <a:buNone/>
            </a:pPr>
            <a:r>
              <a:rPr lang="en-US" b="1" dirty="0" smtClean="0"/>
              <a:t>Throughput </a:t>
            </a:r>
            <a:r>
              <a:rPr lang="en-US" dirty="0" smtClean="0"/>
              <a:t>is the number of processes competed per unit time</a:t>
            </a:r>
          </a:p>
          <a:p>
            <a:pPr marL="0" indent="0">
              <a:buNone/>
            </a:pPr>
            <a:r>
              <a:rPr lang="en-US" dirty="0" err="1" smtClean="0"/>
              <a:t>Th</a:t>
            </a:r>
            <a:r>
              <a:rPr lang="en-US" dirty="0" smtClean="0"/>
              <a:t>=No. of process completed/</a:t>
            </a:r>
            <a:r>
              <a:rPr lang="en-US" dirty="0" err="1" smtClean="0"/>
              <a:t>Shedule</a:t>
            </a:r>
            <a:r>
              <a:rPr lang="en-US" dirty="0" smtClean="0"/>
              <a:t> length</a:t>
            </a:r>
          </a:p>
          <a:p>
            <a:pPr marL="0" indent="0">
              <a:buNone/>
            </a:pPr>
            <a:r>
              <a:rPr lang="en-US" dirty="0"/>
              <a:t>	</a:t>
            </a:r>
            <a:r>
              <a:rPr lang="en-US" dirty="0" smtClean="0"/>
              <a:t>			</a:t>
            </a:r>
            <a:r>
              <a:rPr lang="en-US" dirty="0" err="1" smtClean="0"/>
              <a:t>Th</a:t>
            </a:r>
            <a:r>
              <a:rPr lang="en-US" dirty="0" smtClean="0"/>
              <a:t>=3/11=.27</a:t>
            </a:r>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40</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1806645273"/>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
            <a:ext cx="7772400" cy="1065212"/>
          </a:xfrm>
        </p:spPr>
        <p:txBody>
          <a:bodyPr/>
          <a:lstStyle/>
          <a:p>
            <a:r>
              <a:rPr lang="en-US" dirty="0" smtClean="0"/>
              <a:t>FCFS example</a:t>
            </a:r>
            <a:endParaRPr lang="en-US" dirty="0"/>
          </a:p>
        </p:txBody>
      </p:sp>
      <p:sp>
        <p:nvSpPr>
          <p:cNvPr id="3" name="Content Placeholder 2"/>
          <p:cNvSpPr>
            <a:spLocks noGrp="1"/>
          </p:cNvSpPr>
          <p:nvPr>
            <p:ph idx="1"/>
          </p:nvPr>
        </p:nvSpPr>
        <p:spPr>
          <a:xfrm>
            <a:off x="762000" y="620688"/>
            <a:ext cx="7772400" cy="4986362"/>
          </a:xfrm>
        </p:spPr>
        <p:txBody>
          <a:bodyPr/>
          <a:lstStyle/>
          <a:p>
            <a:pPr algn="just"/>
            <a:r>
              <a:rPr lang="en-US" b="1" dirty="0" smtClean="0"/>
              <a:t>Selection Criteria: </a:t>
            </a:r>
            <a:r>
              <a:rPr lang="en-US" dirty="0" smtClean="0"/>
              <a:t>Basic criteria of selection of process is AT(Arrival Time)</a:t>
            </a:r>
          </a:p>
          <a:p>
            <a:pPr algn="just"/>
            <a:r>
              <a:rPr lang="en-US" b="1" dirty="0" smtClean="0"/>
              <a:t>Mode: </a:t>
            </a:r>
            <a:r>
              <a:rPr lang="en-US" dirty="0" smtClean="0"/>
              <a:t>It is Non-preemptive mode</a:t>
            </a:r>
          </a:p>
          <a:p>
            <a:pPr algn="just"/>
            <a:r>
              <a:rPr lang="en-US" b="1" dirty="0" smtClean="0"/>
              <a:t>Assumptions</a:t>
            </a:r>
            <a:r>
              <a:rPr lang="en-US" dirty="0" smtClean="0"/>
              <a:t>: context switch time is negligible, each process have only CPU burst time and zero I/O burst time.</a:t>
            </a:r>
            <a:endParaRPr lang="en-US" b="1" dirty="0" smtClean="0"/>
          </a:p>
          <a:p>
            <a:pPr algn="just"/>
            <a:r>
              <a:rPr lang="en-US" b="1" dirty="0" smtClean="0"/>
              <a:t>Example: </a:t>
            </a:r>
            <a:r>
              <a:rPr lang="en-US" dirty="0" smtClean="0"/>
              <a:t>Given following processes, compute TAT, WT for each process using FCFS </a:t>
            </a:r>
          </a:p>
          <a:p>
            <a:pPr marL="0" indent="0">
              <a:buNone/>
            </a:pPr>
            <a:endParaRPr lang="en-US" dirty="0"/>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41</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77202332"/>
              </p:ext>
            </p:extLst>
          </p:nvPr>
        </p:nvGraphicFramePr>
        <p:xfrm>
          <a:off x="1688778" y="3490972"/>
          <a:ext cx="6096001" cy="2194560"/>
        </p:xfrm>
        <a:graphic>
          <a:graphicData uri="http://schemas.openxmlformats.org/drawingml/2006/table">
            <a:tbl>
              <a:tblPr firstRow="1" bandRow="1">
                <a:tableStyleId>{5940675A-B579-460E-94D1-54222C63F5DA}</a:tableStyleId>
              </a:tblPr>
              <a:tblGrid>
                <a:gridCol w="1027584">
                  <a:extLst>
                    <a:ext uri="{9D8B030D-6E8A-4147-A177-3AD203B41FA5}">
                      <a16:colId xmlns:a16="http://schemas.microsoft.com/office/drawing/2014/main" xmlns="" val="20000"/>
                    </a:ext>
                  </a:extLst>
                </a:gridCol>
                <a:gridCol w="2020417">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29756">
                <a:tc>
                  <a:txBody>
                    <a:bodyPr/>
                    <a:lstStyle/>
                    <a:p>
                      <a:r>
                        <a:rPr lang="en-US" dirty="0" smtClean="0"/>
                        <a:t>SN</a:t>
                      </a:r>
                      <a:endParaRPr lang="en-US" dirty="0"/>
                    </a:p>
                  </a:txBody>
                  <a:tcPr/>
                </a:tc>
                <a:tc>
                  <a:txBody>
                    <a:bodyPr/>
                    <a:lstStyle/>
                    <a:p>
                      <a:r>
                        <a:rPr lang="en-US" dirty="0" smtClean="0"/>
                        <a:t>PID</a:t>
                      </a:r>
                      <a:endParaRPr lang="en-US" dirty="0"/>
                    </a:p>
                  </a:txBody>
                  <a:tcPr/>
                </a:tc>
                <a:tc>
                  <a:txBody>
                    <a:bodyPr/>
                    <a:lstStyle/>
                    <a:p>
                      <a:r>
                        <a:rPr lang="en-US" dirty="0" smtClean="0"/>
                        <a:t>AT</a:t>
                      </a:r>
                      <a:endParaRPr lang="en-US" dirty="0"/>
                    </a:p>
                  </a:txBody>
                  <a:tcPr/>
                </a:tc>
                <a:tc>
                  <a:txBody>
                    <a:bodyPr/>
                    <a:lstStyle/>
                    <a:p>
                      <a:r>
                        <a:rPr lang="en-US" dirty="0" smtClean="0"/>
                        <a:t>BT</a:t>
                      </a:r>
                      <a:endParaRPr lang="en-US" dirty="0"/>
                    </a:p>
                  </a:txBody>
                  <a:tcPr/>
                </a:tc>
                <a:extLst>
                  <a:ext uri="{0D108BD9-81ED-4DB2-BD59-A6C34878D82A}">
                    <a16:rowId xmlns:a16="http://schemas.microsoft.com/office/drawing/2014/main" xmlns="" val="10000"/>
                  </a:ext>
                </a:extLst>
              </a:tr>
              <a:tr h="329756">
                <a:tc>
                  <a:txBody>
                    <a:bodyPr/>
                    <a:lstStyle/>
                    <a:p>
                      <a:r>
                        <a:rPr lang="en-US" dirty="0" smtClean="0"/>
                        <a:t>1</a:t>
                      </a:r>
                      <a:endParaRPr lang="en-US" dirty="0"/>
                    </a:p>
                  </a:txBody>
                  <a:tcPr/>
                </a:tc>
                <a:tc>
                  <a:txBody>
                    <a:bodyPr/>
                    <a:lstStyle/>
                    <a:p>
                      <a:r>
                        <a:rPr lang="en-US" dirty="0" smtClean="0"/>
                        <a:t>P1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xmlns="" val="10001"/>
                  </a:ext>
                </a:extLst>
              </a:tr>
              <a:tr h="329756">
                <a:tc>
                  <a:txBody>
                    <a:bodyPr/>
                    <a:lstStyle/>
                    <a:p>
                      <a:r>
                        <a:rPr lang="en-US" dirty="0" smtClean="0"/>
                        <a:t>2</a:t>
                      </a:r>
                      <a:endParaRPr lang="en-US" dirty="0"/>
                    </a:p>
                  </a:txBody>
                  <a:tcPr/>
                </a:tc>
                <a:tc>
                  <a:txBody>
                    <a:bodyPr/>
                    <a:lstStyle/>
                    <a:p>
                      <a:r>
                        <a:rPr lang="en-US" dirty="0" smtClean="0"/>
                        <a:t>P2</a:t>
                      </a:r>
                    </a:p>
                  </a:txBody>
                  <a:tcPr/>
                </a:tc>
                <a:tc>
                  <a:txBody>
                    <a:bodyPr/>
                    <a:lstStyle/>
                    <a:p>
                      <a:r>
                        <a:rPr lang="en-US" dirty="0" smtClean="0"/>
                        <a:t>1</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xmlns="" val="10002"/>
                  </a:ext>
                </a:extLst>
              </a:tr>
              <a:tr h="329756">
                <a:tc>
                  <a:txBody>
                    <a:bodyPr/>
                    <a:lstStyle/>
                    <a:p>
                      <a:r>
                        <a:rPr lang="en-US" dirty="0" smtClean="0"/>
                        <a:t>3</a:t>
                      </a:r>
                      <a:endParaRPr lang="en-US" dirty="0"/>
                    </a:p>
                  </a:txBody>
                  <a:tcPr/>
                </a:tc>
                <a:tc>
                  <a:txBody>
                    <a:bodyPr/>
                    <a:lstStyle/>
                    <a:p>
                      <a:r>
                        <a:rPr lang="en-US" dirty="0" smtClean="0"/>
                        <a:t>P3</a:t>
                      </a:r>
                      <a:endParaRPr lang="en-US" dirty="0"/>
                    </a:p>
                  </a:txBody>
                  <a:tcPr/>
                </a:tc>
                <a:tc>
                  <a:txBody>
                    <a:bodyPr/>
                    <a:lstStyle/>
                    <a:p>
                      <a:r>
                        <a:rPr lang="en-US" dirty="0" smtClean="0"/>
                        <a:t>2</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xmlns="" val="10003"/>
                  </a:ext>
                </a:extLst>
              </a:tr>
              <a:tr h="329756">
                <a:tc>
                  <a:txBody>
                    <a:bodyPr/>
                    <a:lstStyle/>
                    <a:p>
                      <a:r>
                        <a:rPr lang="en-US" dirty="0" smtClean="0"/>
                        <a:t>4</a:t>
                      </a:r>
                      <a:endParaRPr lang="en-US" dirty="0"/>
                    </a:p>
                  </a:txBody>
                  <a:tcPr/>
                </a:tc>
                <a:tc>
                  <a:txBody>
                    <a:bodyPr/>
                    <a:lstStyle/>
                    <a:p>
                      <a:r>
                        <a:rPr lang="en-US" dirty="0" smtClean="0"/>
                        <a:t>P4</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xmlns="" val="10004"/>
                  </a:ext>
                </a:extLst>
              </a:tr>
              <a:tr h="329756">
                <a:tc>
                  <a:txBody>
                    <a:bodyPr/>
                    <a:lstStyle/>
                    <a:p>
                      <a:r>
                        <a:rPr lang="en-US" dirty="0" smtClean="0"/>
                        <a:t>5</a:t>
                      </a:r>
                      <a:endParaRPr lang="en-US" dirty="0"/>
                    </a:p>
                  </a:txBody>
                  <a:tcPr/>
                </a:tc>
                <a:tc>
                  <a:txBody>
                    <a:bodyPr/>
                    <a:lstStyle/>
                    <a:p>
                      <a:r>
                        <a:rPr lang="en-US" dirty="0" smtClean="0"/>
                        <a:t>P5</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442846487"/>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First compute sum of all Burst times</a:t>
            </a:r>
          </a:p>
          <a:p>
            <a:pPr marL="0" indent="0">
              <a:buNone/>
            </a:pPr>
            <a:r>
              <a:rPr lang="en-US" dirty="0"/>
              <a:t> </a:t>
            </a:r>
            <a:r>
              <a:rPr lang="en-US" dirty="0" smtClean="0"/>
              <a:t>       ℇBT= 2+3+5+4+1</a:t>
            </a:r>
          </a:p>
          <a:p>
            <a:pPr marL="0" indent="0">
              <a:buNone/>
            </a:pPr>
            <a:r>
              <a:rPr lang="en-US" dirty="0"/>
              <a:t>	 </a:t>
            </a:r>
            <a:r>
              <a:rPr lang="en-US" dirty="0" smtClean="0"/>
              <a:t>   =15</a:t>
            </a:r>
          </a:p>
          <a:p>
            <a:pPr marL="0" indent="0">
              <a:buNone/>
            </a:pPr>
            <a:r>
              <a:rPr lang="en-US" dirty="0" smtClean="0"/>
              <a:t>So, on </a:t>
            </a:r>
            <a:r>
              <a:rPr lang="en-US" dirty="0"/>
              <a:t>G</a:t>
            </a:r>
            <a:r>
              <a:rPr lang="en-US" dirty="0" smtClean="0"/>
              <a:t>antt chart we need to make a timeline of length 15, because in this amount of time all the processes will finish their burst time.</a:t>
            </a:r>
          </a:p>
          <a:p>
            <a:pPr marL="0" indent="0">
              <a:buNone/>
            </a:pPr>
            <a:r>
              <a:rPr lang="en-US" dirty="0" smtClean="0"/>
              <a:t>So let us make Gantt chart for schedule using FCFS:</a:t>
            </a:r>
          </a:p>
          <a:p>
            <a:pPr marL="0" indent="0" algn="just">
              <a:buNone/>
            </a:pPr>
            <a:r>
              <a:rPr lang="en-US" b="1" dirty="0" smtClean="0"/>
              <a:t>Step 1: </a:t>
            </a:r>
            <a:r>
              <a:rPr lang="en-US" dirty="0" smtClean="0"/>
              <a:t>Select the process whose AT is smallest:  here P1 is arrived on time=0, so we select the P1 and schedule it on the processor.</a:t>
            </a:r>
          </a:p>
          <a:p>
            <a:pPr marL="0" indent="0">
              <a:buNone/>
            </a:pPr>
            <a:endParaRPr lang="en-US" dirty="0"/>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42</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3564922658"/>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448097" y="529239"/>
            <a:ext cx="4040188" cy="639762"/>
          </a:xfrm>
        </p:spPr>
        <p:txBody>
          <a:bodyPr/>
          <a:lstStyle/>
          <a:p>
            <a:r>
              <a:rPr lang="en-US" dirty="0" smtClean="0"/>
              <a:t>Gantt chart for P1</a:t>
            </a:r>
            <a:endParaRPr lang="en-US" dirty="0"/>
          </a:p>
        </p:txBody>
      </p:sp>
      <p:pic>
        <p:nvPicPr>
          <p:cNvPr id="7" name="Content Placeholder 6"/>
          <p:cNvPicPr>
            <a:picLocks noGrp="1" noChangeAspect="1"/>
          </p:cNvPicPr>
          <p:nvPr>
            <p:ph sz="half" idx="2"/>
          </p:nvPr>
        </p:nvPicPr>
        <p:blipFill>
          <a:blip r:embed="rId2"/>
          <a:stretch>
            <a:fillRect/>
          </a:stretch>
        </p:blipFill>
        <p:spPr>
          <a:xfrm>
            <a:off x="468089" y="1570563"/>
            <a:ext cx="4040188" cy="1153233"/>
          </a:xfrm>
          <a:prstGeom prst="rect">
            <a:avLst/>
          </a:prstGeom>
        </p:spPr>
      </p:pic>
      <p:sp>
        <p:nvSpPr>
          <p:cNvPr id="12" name="Content Placeholder 11"/>
          <p:cNvSpPr>
            <a:spLocks noGrp="1"/>
          </p:cNvSpPr>
          <p:nvPr>
            <p:ph sz="quarter" idx="4"/>
          </p:nvPr>
        </p:nvSpPr>
        <p:spPr>
          <a:xfrm>
            <a:off x="4572000" y="529240"/>
            <a:ext cx="4114801" cy="5596924"/>
          </a:xfrm>
        </p:spPr>
        <p:txBody>
          <a:bodyPr/>
          <a:lstStyle/>
          <a:p>
            <a:r>
              <a:rPr lang="en-US" dirty="0" smtClean="0"/>
              <a:t>For process P1, Scheduled time is 0, because it was given processor at time 0, its Burst time is 2 units, so after completing its BT, it was completed, so CT of P1 is 2. its WT is zero because it was immediately scheduled. Also TAT=CT-AT=2-0=2</a:t>
            </a:r>
            <a:endParaRPr lang="en-US" dirty="0"/>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43</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50610348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1488" y="262479"/>
            <a:ext cx="4040188" cy="639762"/>
          </a:xfrm>
        </p:spPr>
        <p:txBody>
          <a:bodyPr/>
          <a:lstStyle/>
          <a:p>
            <a:r>
              <a:rPr lang="en-US" dirty="0" smtClean="0"/>
              <a:t>Gantt Chart for P2</a:t>
            </a:r>
            <a:endParaRPr lang="en-US" dirty="0"/>
          </a:p>
        </p:txBody>
      </p:sp>
      <p:pic>
        <p:nvPicPr>
          <p:cNvPr id="10" name="Content Placeholder 9"/>
          <p:cNvPicPr>
            <a:picLocks noGrp="1" noChangeAspect="1"/>
          </p:cNvPicPr>
          <p:nvPr>
            <p:ph sz="half" idx="2"/>
          </p:nvPr>
        </p:nvPicPr>
        <p:blipFill>
          <a:blip r:embed="rId2"/>
          <a:stretch>
            <a:fillRect/>
          </a:stretch>
        </p:blipFill>
        <p:spPr>
          <a:xfrm>
            <a:off x="161755" y="1211128"/>
            <a:ext cx="4483271" cy="1439074"/>
          </a:xfrm>
          <a:prstGeom prst="rect">
            <a:avLst/>
          </a:prstGeom>
        </p:spPr>
      </p:pic>
      <p:sp>
        <p:nvSpPr>
          <p:cNvPr id="6" name="Content Placeholder 5"/>
          <p:cNvSpPr>
            <a:spLocks noGrp="1"/>
          </p:cNvSpPr>
          <p:nvPr>
            <p:ph sz="quarter" idx="4"/>
          </p:nvPr>
        </p:nvSpPr>
        <p:spPr>
          <a:xfrm>
            <a:off x="4645026" y="260648"/>
            <a:ext cx="4041775" cy="5865515"/>
          </a:xfrm>
        </p:spPr>
        <p:txBody>
          <a:bodyPr/>
          <a:lstStyle/>
          <a:p>
            <a:r>
              <a:rPr lang="en-US" dirty="0" smtClean="0"/>
              <a:t>P2 was arrived at AT=1, but at that time CPU was held by P1. In, non-preemptive settings P2 will wait for P1. On time 2, it is Schedule time for P2. its BT is 3 so its completion time is CT=BT+ST=3+2=5</a:t>
            </a:r>
          </a:p>
          <a:p>
            <a:r>
              <a:rPr lang="en-US" dirty="0" smtClean="0"/>
              <a:t>TAT(P2)=CT(P2)-AT(P2)</a:t>
            </a:r>
          </a:p>
          <a:p>
            <a:pPr marL="342900" lvl="3" indent="0">
              <a:buNone/>
            </a:pPr>
            <a:r>
              <a:rPr lang="en-US" sz="1800" dirty="0" smtClean="0"/>
              <a:t>		=5-1=4</a:t>
            </a:r>
          </a:p>
          <a:p>
            <a:pPr marL="342900" lvl="3" indent="0">
              <a:buNone/>
            </a:pPr>
            <a:endParaRPr lang="en-US" sz="1800" dirty="0"/>
          </a:p>
          <a:p>
            <a:pPr marL="342900" lvl="3" indent="0">
              <a:buNone/>
            </a:pPr>
            <a:r>
              <a:rPr lang="en-US" sz="2000" dirty="0" smtClean="0"/>
              <a:t>WT(P2)=TAT(P2)-BT(P2)</a:t>
            </a:r>
          </a:p>
          <a:p>
            <a:pPr marL="342900" lvl="3" indent="0">
              <a:buNone/>
            </a:pPr>
            <a:r>
              <a:rPr lang="en-US" sz="2000" dirty="0"/>
              <a:t> </a:t>
            </a:r>
            <a:r>
              <a:rPr lang="en-US" sz="2000" dirty="0" smtClean="0"/>
              <a:t>          =4-3=1</a:t>
            </a:r>
          </a:p>
          <a:p>
            <a:pPr marL="1371600" lvl="3" indent="0">
              <a:buNone/>
            </a:pPr>
            <a:r>
              <a:rPr lang="en-US" dirty="0"/>
              <a:t>	</a:t>
            </a:r>
            <a:r>
              <a:rPr lang="en-US" dirty="0" smtClean="0"/>
              <a:t>	</a:t>
            </a:r>
          </a:p>
          <a:p>
            <a:pPr marL="1371600" lvl="3" indent="0">
              <a:buNone/>
            </a:pPr>
            <a:r>
              <a:rPr lang="en-US" dirty="0"/>
              <a:t> </a:t>
            </a:r>
            <a:r>
              <a:rPr lang="en-US" dirty="0" smtClean="0"/>
              <a:t>      </a:t>
            </a:r>
            <a:endParaRPr lang="en-US" dirty="0"/>
          </a:p>
        </p:txBody>
      </p:sp>
      <p:sp>
        <p:nvSpPr>
          <p:cNvPr id="7" name="Date Placeholder 6"/>
          <p:cNvSpPr>
            <a:spLocks noGrp="1"/>
          </p:cNvSpPr>
          <p:nvPr>
            <p:ph type="dt" sz="half" idx="10"/>
          </p:nvPr>
        </p:nvSpPr>
        <p:spPr/>
        <p:txBody>
          <a:bodyPr/>
          <a:lstStyle/>
          <a:p>
            <a:pPr>
              <a:defRPr/>
            </a:pPr>
            <a:fld id="{835314BE-BCCC-44AE-848D-06687EBD26A5}" type="datetime4">
              <a:rPr lang="en-US" smtClean="0"/>
              <a:t>July 13, 2021</a:t>
            </a:fld>
            <a:endParaRPr lang="en-US"/>
          </a:p>
        </p:txBody>
      </p:sp>
      <p:sp>
        <p:nvSpPr>
          <p:cNvPr id="8" name="Slide Number Placeholder 7"/>
          <p:cNvSpPr>
            <a:spLocks noGrp="1"/>
          </p:cNvSpPr>
          <p:nvPr>
            <p:ph type="sldNum" sz="quarter" idx="11"/>
          </p:nvPr>
        </p:nvSpPr>
        <p:spPr/>
        <p:txBody>
          <a:bodyPr/>
          <a:lstStyle/>
          <a:p>
            <a:pPr>
              <a:defRPr/>
            </a:pPr>
            <a:fld id="{9EB9096B-5602-42FA-AD3F-677B8133735F}" type="slidenum">
              <a:rPr lang="en-US" smtClean="0"/>
              <a:pPr>
                <a:defRPr/>
              </a:pPr>
              <a:t>44</a:t>
            </a:fld>
            <a:endParaRPr lang="en-US"/>
          </a:p>
        </p:txBody>
      </p:sp>
      <p:sp>
        <p:nvSpPr>
          <p:cNvPr id="9" name="Footer Placeholder 8"/>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3331832040"/>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Complete Gantt Chart</a:t>
            </a:r>
            <a:endParaRPr lang="en-US" dirty="0"/>
          </a:p>
        </p:txBody>
      </p:sp>
      <p:pic>
        <p:nvPicPr>
          <p:cNvPr id="10" name="Content Placeholder 9"/>
          <p:cNvPicPr>
            <a:picLocks noGrp="1" noChangeAspect="1"/>
          </p:cNvPicPr>
          <p:nvPr>
            <p:ph sz="half" idx="2"/>
          </p:nvPr>
        </p:nvPicPr>
        <p:blipFill>
          <a:blip r:embed="rId2"/>
          <a:stretch>
            <a:fillRect/>
          </a:stretch>
        </p:blipFill>
        <p:spPr>
          <a:xfrm>
            <a:off x="457200" y="2564904"/>
            <a:ext cx="4187826" cy="2464905"/>
          </a:xfrm>
          <a:prstGeom prst="rect">
            <a:avLst/>
          </a:prstGeom>
        </p:spPr>
      </p:pic>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r>
              <a:rPr lang="en-US" dirty="0" smtClean="0"/>
              <a:t>Important to see AT and Scheduled times of processes in the Gantt chart.</a:t>
            </a:r>
          </a:p>
          <a:p>
            <a:r>
              <a:rPr lang="en-US" dirty="0" smtClean="0"/>
              <a:t>Here schedule length is </a:t>
            </a:r>
          </a:p>
          <a:p>
            <a:pPr marL="0" indent="0">
              <a:buNone/>
            </a:pPr>
            <a:r>
              <a:rPr lang="en-US" dirty="0"/>
              <a:t>	</a:t>
            </a:r>
            <a:r>
              <a:rPr lang="en-US" dirty="0" smtClean="0"/>
              <a:t>	SL=15-0=15</a:t>
            </a:r>
          </a:p>
          <a:p>
            <a:pPr marL="0" indent="0">
              <a:buNone/>
            </a:pPr>
            <a:endParaRPr lang="en-US" dirty="0" smtClean="0"/>
          </a:p>
          <a:p>
            <a:pPr marL="0" indent="0">
              <a:buNone/>
            </a:pPr>
            <a:endParaRPr lang="en-US" dirty="0" smtClean="0"/>
          </a:p>
          <a:p>
            <a:endParaRPr lang="en-US" dirty="0"/>
          </a:p>
        </p:txBody>
      </p:sp>
      <p:sp>
        <p:nvSpPr>
          <p:cNvPr id="7" name="Date Placeholder 6"/>
          <p:cNvSpPr>
            <a:spLocks noGrp="1"/>
          </p:cNvSpPr>
          <p:nvPr>
            <p:ph type="dt" sz="half" idx="10"/>
          </p:nvPr>
        </p:nvSpPr>
        <p:spPr/>
        <p:txBody>
          <a:bodyPr/>
          <a:lstStyle/>
          <a:p>
            <a:pPr>
              <a:defRPr/>
            </a:pPr>
            <a:fld id="{835314BE-BCCC-44AE-848D-06687EBD26A5}" type="datetime4">
              <a:rPr lang="en-US" smtClean="0"/>
              <a:t>July 13, 2021</a:t>
            </a:fld>
            <a:endParaRPr lang="en-US"/>
          </a:p>
        </p:txBody>
      </p:sp>
      <p:sp>
        <p:nvSpPr>
          <p:cNvPr id="8" name="Slide Number Placeholder 7"/>
          <p:cNvSpPr>
            <a:spLocks noGrp="1"/>
          </p:cNvSpPr>
          <p:nvPr>
            <p:ph type="sldNum" sz="quarter" idx="11"/>
          </p:nvPr>
        </p:nvSpPr>
        <p:spPr/>
        <p:txBody>
          <a:bodyPr/>
          <a:lstStyle/>
          <a:p>
            <a:pPr>
              <a:defRPr/>
            </a:pPr>
            <a:fld id="{9EB9096B-5602-42FA-AD3F-677B8133735F}" type="slidenum">
              <a:rPr lang="en-US" smtClean="0"/>
              <a:pPr>
                <a:defRPr/>
              </a:pPr>
              <a:t>45</a:t>
            </a:fld>
            <a:endParaRPr lang="en-US"/>
          </a:p>
        </p:txBody>
      </p:sp>
      <p:sp>
        <p:nvSpPr>
          <p:cNvPr id="9" name="Footer Placeholder 8"/>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11707634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err="1" smtClean="0"/>
              <a:t>question:FCFS</a:t>
            </a:r>
            <a:endParaRPr lang="en-US" dirty="0"/>
          </a:p>
        </p:txBody>
      </p:sp>
      <p:sp>
        <p:nvSpPr>
          <p:cNvPr id="3" name="Text Placeholder 2"/>
          <p:cNvSpPr>
            <a:spLocks noGrp="1"/>
          </p:cNvSpPr>
          <p:nvPr>
            <p:ph type="body" idx="1"/>
          </p:nvPr>
        </p:nvSpPr>
        <p:spPr/>
        <p:txBody>
          <a:bodyPr/>
          <a:lstStyle/>
          <a:p>
            <a:endParaRPr lang="en-US"/>
          </a:p>
        </p:txBody>
      </p:sp>
      <p:pic>
        <p:nvPicPr>
          <p:cNvPr id="10" name="Content Placeholder 9"/>
          <p:cNvPicPr>
            <a:picLocks noGrp="1" noChangeAspect="1"/>
          </p:cNvPicPr>
          <p:nvPr>
            <p:ph sz="half" idx="2"/>
          </p:nvPr>
        </p:nvPicPr>
        <p:blipFill>
          <a:blip r:embed="rId2"/>
          <a:stretch>
            <a:fillRect/>
          </a:stretch>
        </p:blipFill>
        <p:spPr>
          <a:xfrm>
            <a:off x="152400" y="2564905"/>
            <a:ext cx="4344988" cy="2410486"/>
          </a:xfrm>
          <a:prstGeom prst="rect">
            <a:avLst/>
          </a:prstGeom>
        </p:spPr>
      </p:pic>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smtClean="0"/>
              <a:t>Compute ST, CT, TAT and WT for each process</a:t>
            </a:r>
          </a:p>
          <a:p>
            <a:r>
              <a:rPr lang="en-US" dirty="0" smtClean="0"/>
              <a:t>Compute SL</a:t>
            </a:r>
          </a:p>
          <a:p>
            <a:r>
              <a:rPr lang="en-US" dirty="0" smtClean="0"/>
              <a:t>Compute TH</a:t>
            </a:r>
          </a:p>
          <a:p>
            <a:endParaRPr lang="en-US" dirty="0"/>
          </a:p>
        </p:txBody>
      </p:sp>
      <p:sp>
        <p:nvSpPr>
          <p:cNvPr id="7" name="Date Placeholder 6"/>
          <p:cNvSpPr>
            <a:spLocks noGrp="1"/>
          </p:cNvSpPr>
          <p:nvPr>
            <p:ph type="dt" sz="half" idx="10"/>
          </p:nvPr>
        </p:nvSpPr>
        <p:spPr/>
        <p:txBody>
          <a:bodyPr/>
          <a:lstStyle/>
          <a:p>
            <a:pPr>
              <a:defRPr/>
            </a:pPr>
            <a:fld id="{835314BE-BCCC-44AE-848D-06687EBD26A5}" type="datetime4">
              <a:rPr lang="en-US" smtClean="0"/>
              <a:t>July 13, 2021</a:t>
            </a:fld>
            <a:endParaRPr lang="en-US"/>
          </a:p>
        </p:txBody>
      </p:sp>
      <p:sp>
        <p:nvSpPr>
          <p:cNvPr id="8" name="Slide Number Placeholder 7"/>
          <p:cNvSpPr>
            <a:spLocks noGrp="1"/>
          </p:cNvSpPr>
          <p:nvPr>
            <p:ph type="sldNum" sz="quarter" idx="11"/>
          </p:nvPr>
        </p:nvSpPr>
        <p:spPr/>
        <p:txBody>
          <a:bodyPr/>
          <a:lstStyle/>
          <a:p>
            <a:pPr>
              <a:defRPr/>
            </a:pPr>
            <a:fld id="{9EB9096B-5602-42FA-AD3F-677B8133735F}" type="slidenum">
              <a:rPr lang="en-US" smtClean="0"/>
              <a:pPr>
                <a:defRPr/>
              </a:pPr>
              <a:t>46</a:t>
            </a:fld>
            <a:endParaRPr lang="en-US"/>
          </a:p>
        </p:txBody>
      </p:sp>
      <p:sp>
        <p:nvSpPr>
          <p:cNvPr id="9" name="Footer Placeholder 8"/>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3603973134"/>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preemptive Shortest Job First algorithm</a:t>
            </a:r>
            <a:endParaRPr lang="en-US" dirty="0"/>
          </a:p>
        </p:txBody>
      </p:sp>
      <p:sp>
        <p:nvSpPr>
          <p:cNvPr id="3" name="Text Placeholder 2"/>
          <p:cNvSpPr>
            <a:spLocks noGrp="1"/>
          </p:cNvSpPr>
          <p:nvPr>
            <p:ph type="body" idx="1"/>
          </p:nvPr>
        </p:nvSpPr>
        <p:spPr>
          <a:xfrm>
            <a:off x="457201" y="1535113"/>
            <a:ext cx="4040188" cy="237703"/>
          </a:xfrm>
        </p:spPr>
        <p:txBody>
          <a:bodyPr/>
          <a:lstStyle/>
          <a:p>
            <a:r>
              <a:rPr lang="en-US" dirty="0" smtClean="0"/>
              <a:t>Criteria </a:t>
            </a:r>
            <a:endParaRPr lang="en-US" dirty="0"/>
          </a:p>
        </p:txBody>
      </p:sp>
      <p:sp>
        <p:nvSpPr>
          <p:cNvPr id="4" name="Content Placeholder 3"/>
          <p:cNvSpPr>
            <a:spLocks noGrp="1"/>
          </p:cNvSpPr>
          <p:nvPr>
            <p:ph sz="half" idx="2"/>
          </p:nvPr>
        </p:nvSpPr>
        <p:spPr>
          <a:xfrm>
            <a:off x="152400" y="1772816"/>
            <a:ext cx="8740080" cy="4353347"/>
          </a:xfrm>
        </p:spPr>
        <p:txBody>
          <a:bodyPr/>
          <a:lstStyle/>
          <a:p>
            <a:pPr algn="just"/>
            <a:r>
              <a:rPr lang="en-US" dirty="0" smtClean="0"/>
              <a:t>The next process will be selected for execution whose Burst time is least.</a:t>
            </a:r>
          </a:p>
          <a:p>
            <a:pPr algn="just"/>
            <a:r>
              <a:rPr lang="en-US" dirty="0" smtClean="0"/>
              <a:t>Non preemptive SJF allow a process to finish its BT once scheduled and do not allow forceful yield of processor</a:t>
            </a:r>
          </a:p>
          <a:p>
            <a:pPr algn="just"/>
            <a:r>
              <a:rPr lang="en-US" dirty="0" smtClean="0"/>
              <a:t>In case of preemptive version of SJF, if another process of shorter BT arrives during schedule of a process, we prefer to force the previous process to leave the CPU and execute shorter BT process first.</a:t>
            </a:r>
            <a:endParaRPr lang="en-US" dirty="0"/>
          </a:p>
        </p:txBody>
      </p:sp>
      <p:sp>
        <p:nvSpPr>
          <p:cNvPr id="7" name="Date Placeholder 6"/>
          <p:cNvSpPr>
            <a:spLocks noGrp="1"/>
          </p:cNvSpPr>
          <p:nvPr>
            <p:ph type="dt" sz="half" idx="10"/>
          </p:nvPr>
        </p:nvSpPr>
        <p:spPr/>
        <p:txBody>
          <a:bodyPr/>
          <a:lstStyle/>
          <a:p>
            <a:pPr>
              <a:defRPr/>
            </a:pPr>
            <a:fld id="{835314BE-BCCC-44AE-848D-06687EBD26A5}" type="datetime4">
              <a:rPr lang="en-US" smtClean="0"/>
              <a:t>July 13, 2021</a:t>
            </a:fld>
            <a:endParaRPr lang="en-US"/>
          </a:p>
        </p:txBody>
      </p:sp>
      <p:sp>
        <p:nvSpPr>
          <p:cNvPr id="8" name="Slide Number Placeholder 7"/>
          <p:cNvSpPr>
            <a:spLocks noGrp="1"/>
          </p:cNvSpPr>
          <p:nvPr>
            <p:ph type="sldNum" sz="quarter" idx="11"/>
          </p:nvPr>
        </p:nvSpPr>
        <p:spPr/>
        <p:txBody>
          <a:bodyPr/>
          <a:lstStyle/>
          <a:p>
            <a:pPr>
              <a:defRPr/>
            </a:pPr>
            <a:fld id="{9EB9096B-5602-42FA-AD3F-677B8133735F}" type="slidenum">
              <a:rPr lang="en-US" smtClean="0"/>
              <a:pPr>
                <a:defRPr/>
              </a:pPr>
              <a:t>47</a:t>
            </a:fld>
            <a:endParaRPr lang="en-US"/>
          </a:p>
        </p:txBody>
      </p:sp>
      <p:sp>
        <p:nvSpPr>
          <p:cNvPr id="9" name="Footer Placeholder 8"/>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3085076236"/>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SJF-NP</a:t>
            </a:r>
            <a:endParaRPr lang="en-US" dirty="0"/>
          </a:p>
        </p:txBody>
      </p:sp>
      <p:sp>
        <p:nvSpPr>
          <p:cNvPr id="13" name="Text Placeholder 12"/>
          <p:cNvSpPr>
            <a:spLocks noGrp="1"/>
          </p:cNvSpPr>
          <p:nvPr>
            <p:ph type="body" idx="1"/>
          </p:nvPr>
        </p:nvSpPr>
        <p:spPr/>
        <p:txBody>
          <a:bodyPr/>
          <a:lstStyle/>
          <a:p>
            <a:r>
              <a:rPr lang="en-US" dirty="0" smtClean="0"/>
              <a:t>Question:</a:t>
            </a:r>
            <a:endParaRPr lang="en-US" dirty="0"/>
          </a:p>
        </p:txBody>
      </p:sp>
      <p:pic>
        <p:nvPicPr>
          <p:cNvPr id="12" name="Content Placeholder 11"/>
          <p:cNvPicPr>
            <a:picLocks noGrp="1" noChangeAspect="1"/>
          </p:cNvPicPr>
          <p:nvPr>
            <p:ph sz="half" idx="2"/>
          </p:nvPr>
        </p:nvPicPr>
        <p:blipFill>
          <a:blip r:embed="rId2"/>
          <a:stretch>
            <a:fillRect/>
          </a:stretch>
        </p:blipFill>
        <p:spPr>
          <a:xfrm>
            <a:off x="715740" y="2251075"/>
            <a:ext cx="3324225" cy="2276475"/>
          </a:xfrm>
          <a:prstGeom prst="rect">
            <a:avLst/>
          </a:prstGeom>
        </p:spPr>
      </p:pic>
      <p:sp>
        <p:nvSpPr>
          <p:cNvPr id="14" name="Text Placeholder 13"/>
          <p:cNvSpPr>
            <a:spLocks noGrp="1"/>
          </p:cNvSpPr>
          <p:nvPr>
            <p:ph type="body" sz="quarter" idx="3"/>
          </p:nvPr>
        </p:nvSpPr>
        <p:spPr/>
        <p:txBody>
          <a:bodyPr/>
          <a:lstStyle/>
          <a:p>
            <a:r>
              <a:rPr lang="en-US" dirty="0" smtClean="0"/>
              <a:t>Compute:</a:t>
            </a:r>
            <a:endParaRPr lang="en-US" dirty="0"/>
          </a:p>
        </p:txBody>
      </p:sp>
      <p:sp>
        <p:nvSpPr>
          <p:cNvPr id="15" name="Content Placeholder 14"/>
          <p:cNvSpPr>
            <a:spLocks noGrp="1"/>
          </p:cNvSpPr>
          <p:nvPr>
            <p:ph sz="quarter" idx="4"/>
          </p:nvPr>
        </p:nvSpPr>
        <p:spPr/>
        <p:txBody>
          <a:bodyPr/>
          <a:lstStyle/>
          <a:p>
            <a:r>
              <a:rPr lang="en-US" dirty="0" smtClean="0"/>
              <a:t>WT, TAT, ST etc.</a:t>
            </a:r>
          </a:p>
          <a:p>
            <a:r>
              <a:rPr lang="en-US" dirty="0" smtClean="0"/>
              <a:t>TH</a:t>
            </a:r>
          </a:p>
          <a:p>
            <a:r>
              <a:rPr lang="en-US" dirty="0" smtClean="0"/>
              <a:t>SL</a:t>
            </a:r>
            <a:endParaRPr lang="en-US" dirty="0"/>
          </a:p>
        </p:txBody>
      </p:sp>
      <p:sp>
        <p:nvSpPr>
          <p:cNvPr id="7" name="Date Placeholder 6"/>
          <p:cNvSpPr>
            <a:spLocks noGrp="1"/>
          </p:cNvSpPr>
          <p:nvPr>
            <p:ph type="dt" sz="half" idx="10"/>
          </p:nvPr>
        </p:nvSpPr>
        <p:spPr/>
        <p:txBody>
          <a:bodyPr/>
          <a:lstStyle/>
          <a:p>
            <a:pPr>
              <a:defRPr/>
            </a:pPr>
            <a:fld id="{835314BE-BCCC-44AE-848D-06687EBD26A5}" type="datetime4">
              <a:rPr lang="en-US" smtClean="0"/>
              <a:t>July 13, 2021</a:t>
            </a:fld>
            <a:endParaRPr lang="en-US"/>
          </a:p>
        </p:txBody>
      </p:sp>
      <p:sp>
        <p:nvSpPr>
          <p:cNvPr id="8" name="Slide Number Placeholder 7"/>
          <p:cNvSpPr>
            <a:spLocks noGrp="1"/>
          </p:cNvSpPr>
          <p:nvPr>
            <p:ph type="sldNum" sz="quarter" idx="11"/>
          </p:nvPr>
        </p:nvSpPr>
        <p:spPr/>
        <p:txBody>
          <a:bodyPr/>
          <a:lstStyle/>
          <a:p>
            <a:pPr>
              <a:defRPr/>
            </a:pPr>
            <a:fld id="{9EB9096B-5602-42FA-AD3F-677B8133735F}" type="slidenum">
              <a:rPr lang="en-US" smtClean="0"/>
              <a:pPr>
                <a:defRPr/>
              </a:pPr>
              <a:t>48</a:t>
            </a:fld>
            <a:endParaRPr lang="en-US"/>
          </a:p>
        </p:txBody>
      </p:sp>
      <p:sp>
        <p:nvSpPr>
          <p:cNvPr id="9" name="Footer Placeholder 8"/>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56410933"/>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Schedule First process</a:t>
            </a:r>
            <a:endParaRPr lang="en-US" dirty="0"/>
          </a:p>
        </p:txBody>
      </p:sp>
      <p:pic>
        <p:nvPicPr>
          <p:cNvPr id="10" name="Content Placeholder 9"/>
          <p:cNvPicPr>
            <a:picLocks noGrp="1" noChangeAspect="1"/>
          </p:cNvPicPr>
          <p:nvPr>
            <p:ph sz="half" idx="2"/>
          </p:nvPr>
        </p:nvPicPr>
        <p:blipFill>
          <a:blip r:embed="rId2"/>
          <a:stretch>
            <a:fillRect/>
          </a:stretch>
        </p:blipFill>
        <p:spPr>
          <a:xfrm>
            <a:off x="786606" y="2545556"/>
            <a:ext cx="3381375" cy="3209925"/>
          </a:xfrm>
          <a:prstGeom prst="rect">
            <a:avLst/>
          </a:prstGeom>
        </p:spPr>
      </p:pic>
      <p:sp>
        <p:nvSpPr>
          <p:cNvPr id="6" name="Content Placeholder 5"/>
          <p:cNvSpPr>
            <a:spLocks noGrp="1"/>
          </p:cNvSpPr>
          <p:nvPr>
            <p:ph sz="quarter" idx="4"/>
          </p:nvPr>
        </p:nvSpPr>
        <p:spPr>
          <a:xfrm>
            <a:off x="4645026" y="116633"/>
            <a:ext cx="4041775" cy="5720606"/>
          </a:xfrm>
        </p:spPr>
        <p:txBody>
          <a:bodyPr/>
          <a:lstStyle/>
          <a:p>
            <a:r>
              <a:rPr lang="en-US" dirty="0" smtClean="0"/>
              <a:t>Since at time 0, only P1 was in system so w e have to schedule it.</a:t>
            </a:r>
          </a:p>
          <a:p>
            <a:r>
              <a:rPr lang="en-US" dirty="0" smtClean="0"/>
              <a:t>However process P4 and P6 have shorter burst time but they have not arrived at time 0, </a:t>
            </a:r>
          </a:p>
          <a:p>
            <a:r>
              <a:rPr lang="en-US" dirty="0" smtClean="0"/>
              <a:t>P1 will execute </a:t>
            </a:r>
            <a:r>
              <a:rPr lang="en-US" dirty="0" err="1" smtClean="0"/>
              <a:t>upto</a:t>
            </a:r>
            <a:r>
              <a:rPr lang="en-US" dirty="0" smtClean="0"/>
              <a:t> time =3, in the mean time P2 and P3 will arrive.</a:t>
            </a:r>
          </a:p>
          <a:p>
            <a:r>
              <a:rPr lang="en-US" dirty="0" smtClean="0"/>
              <a:t>However AT(P2)&lt;AT(P3)</a:t>
            </a:r>
          </a:p>
          <a:p>
            <a:r>
              <a:rPr lang="en-US" dirty="0" smtClean="0"/>
              <a:t>But BT(P3)&lt;BT(P2)</a:t>
            </a:r>
          </a:p>
          <a:p>
            <a:pPr marL="0" indent="0">
              <a:buNone/>
            </a:pPr>
            <a:r>
              <a:rPr lang="en-US" dirty="0" smtClean="0"/>
              <a:t>So after completion of P1, P3 will be selected.</a:t>
            </a:r>
            <a:endParaRPr lang="en-US" dirty="0"/>
          </a:p>
        </p:txBody>
      </p:sp>
      <p:sp>
        <p:nvSpPr>
          <p:cNvPr id="7" name="Date Placeholder 6"/>
          <p:cNvSpPr>
            <a:spLocks noGrp="1"/>
          </p:cNvSpPr>
          <p:nvPr>
            <p:ph type="dt" sz="half" idx="10"/>
          </p:nvPr>
        </p:nvSpPr>
        <p:spPr/>
        <p:txBody>
          <a:bodyPr/>
          <a:lstStyle/>
          <a:p>
            <a:pPr>
              <a:defRPr/>
            </a:pPr>
            <a:fld id="{835314BE-BCCC-44AE-848D-06687EBD26A5}" type="datetime4">
              <a:rPr lang="en-US" smtClean="0"/>
              <a:t>July 13, 2021</a:t>
            </a:fld>
            <a:endParaRPr lang="en-US"/>
          </a:p>
        </p:txBody>
      </p:sp>
      <p:sp>
        <p:nvSpPr>
          <p:cNvPr id="8" name="Slide Number Placeholder 7"/>
          <p:cNvSpPr>
            <a:spLocks noGrp="1"/>
          </p:cNvSpPr>
          <p:nvPr>
            <p:ph type="sldNum" sz="quarter" idx="11"/>
          </p:nvPr>
        </p:nvSpPr>
        <p:spPr/>
        <p:txBody>
          <a:bodyPr/>
          <a:lstStyle/>
          <a:p>
            <a:pPr>
              <a:defRPr/>
            </a:pPr>
            <a:fld id="{9EB9096B-5602-42FA-AD3F-677B8133735F}" type="slidenum">
              <a:rPr lang="en-US" smtClean="0"/>
              <a:pPr>
                <a:defRPr/>
              </a:pPr>
              <a:t>49</a:t>
            </a:fld>
            <a:endParaRPr lang="en-US"/>
          </a:p>
        </p:txBody>
      </p:sp>
      <p:sp>
        <p:nvSpPr>
          <p:cNvPr id="9" name="Footer Placeholder 8"/>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131649022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68313" y="188913"/>
            <a:ext cx="3743325" cy="719137"/>
          </a:xfrm>
        </p:spPr>
        <p:txBody>
          <a:bodyPr/>
          <a:lstStyle/>
          <a:p>
            <a:r>
              <a:rPr lang="en-US" smtClean="0">
                <a:solidFill>
                  <a:srgbClr val="000000"/>
                </a:solidFill>
                <a:latin typeface="Calibri" pitchFamily="34" charset="0"/>
              </a:rPr>
              <a:t>CPU - I/O burst</a:t>
            </a:r>
            <a:endParaRPr lang="en-US" smtClean="0"/>
          </a:p>
        </p:txBody>
      </p:sp>
      <p:sp>
        <p:nvSpPr>
          <p:cNvPr id="28675" name="Content Placeholder 2"/>
          <p:cNvSpPr>
            <a:spLocks noGrp="1"/>
          </p:cNvSpPr>
          <p:nvPr>
            <p:ph idx="1"/>
          </p:nvPr>
        </p:nvSpPr>
        <p:spPr>
          <a:xfrm>
            <a:off x="323851" y="642938"/>
            <a:ext cx="5472286" cy="5118100"/>
          </a:xfrm>
        </p:spPr>
        <p:txBody>
          <a:bodyPr/>
          <a:lstStyle/>
          <a:p>
            <a:pPr marL="0" indent="0" algn="just">
              <a:buNone/>
            </a:pPr>
            <a:r>
              <a:rPr lang="en-US" sz="1800" dirty="0" smtClean="0">
                <a:solidFill>
                  <a:srgbClr val="000000"/>
                </a:solidFill>
              </a:rPr>
              <a:t>Each process is assigned a fixed number of time slices to perform its execution at the processor or to complete its I/O operation. There are two types of “Bursts” on the timeline:</a:t>
            </a:r>
          </a:p>
          <a:p>
            <a:pPr marL="0" indent="0" algn="just">
              <a:buNone/>
            </a:pPr>
            <a:r>
              <a:rPr lang="en-US" sz="1800" b="1" dirty="0" smtClean="0">
                <a:solidFill>
                  <a:srgbClr val="000000"/>
                </a:solidFill>
              </a:rPr>
              <a:t>CPU burst</a:t>
            </a:r>
          </a:p>
          <a:p>
            <a:pPr marL="168275" indent="-168275" algn="just"/>
            <a:r>
              <a:rPr lang="en-US" sz="1800" dirty="0" smtClean="0">
                <a:solidFill>
                  <a:srgbClr val="000000"/>
                </a:solidFill>
              </a:rPr>
              <a:t>CPU burst is the time allocated to a process or required by a process to execute on CPU.</a:t>
            </a:r>
          </a:p>
          <a:p>
            <a:pPr marL="0" indent="0" algn="just">
              <a:buNone/>
            </a:pPr>
            <a:r>
              <a:rPr lang="en-US" sz="1800" b="1" dirty="0" smtClean="0">
                <a:solidFill>
                  <a:srgbClr val="000000"/>
                </a:solidFill>
              </a:rPr>
              <a:t>I/O Burst</a:t>
            </a:r>
          </a:p>
          <a:p>
            <a:pPr marL="0" indent="0" algn="just">
              <a:buNone/>
            </a:pPr>
            <a:r>
              <a:rPr lang="en-US" sz="1800" dirty="0" smtClean="0">
                <a:solidFill>
                  <a:srgbClr val="000000"/>
                </a:solidFill>
              </a:rPr>
              <a:t>I/O burst is the time allocated or required by a process to perform its I/O operation.</a:t>
            </a:r>
          </a:p>
          <a:p>
            <a:pPr marL="0" indent="0" algn="just">
              <a:buNone/>
            </a:pPr>
            <a:r>
              <a:rPr lang="en-US" sz="1800" b="1" dirty="0" smtClean="0">
                <a:solidFill>
                  <a:srgbClr val="000000"/>
                </a:solidFill>
              </a:rPr>
              <a:t>CPU - I/O burst cycle: </a:t>
            </a:r>
            <a:r>
              <a:rPr lang="en-US" sz="1800" dirty="0" smtClean="0">
                <a:solidFill>
                  <a:srgbClr val="000000"/>
                </a:solidFill>
              </a:rPr>
              <a:t>If we carefully see the timeline of execution of all processes in the system, most processes will be alternating between CPU and I/O operations. i.e. on timeline we can observe CPU burst followed by I/O burst. In this alternating burst sequence, CPU intensive process have larger CPU burst while I/O intensive processes have larger I/O burst requirement</a:t>
            </a:r>
            <a:r>
              <a:rPr lang="en-US" sz="2000" dirty="0" smtClean="0">
                <a:solidFill>
                  <a:srgbClr val="000000"/>
                </a:solidFill>
              </a:rPr>
              <a:t>.</a:t>
            </a:r>
          </a:p>
        </p:txBody>
      </p:sp>
      <p:sp>
        <p:nvSpPr>
          <p:cNvPr id="286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3498F7B9-7722-4C47-BA8C-42C8583CFE18}" type="datetime4">
              <a:rPr lang="en-US" sz="1000" smtClean="0"/>
              <a:t>July 13, 2021</a:t>
            </a:fld>
            <a:endParaRPr lang="en-US" sz="1000" smtClean="0"/>
          </a:p>
        </p:txBody>
      </p:sp>
      <p:sp>
        <p:nvSpPr>
          <p:cNvPr id="286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B297BADB-E472-4F92-90B3-A891E7F67FF0}" type="slidenum">
              <a:rPr lang="en-US" sz="1000" smtClean="0"/>
              <a:pPr/>
              <a:t>5</a:t>
            </a:fld>
            <a:endParaRPr lang="en-US" sz="1000" smtClean="0"/>
          </a:p>
        </p:txBody>
      </p:sp>
      <p:sp>
        <p:nvSpPr>
          <p:cNvPr id="28678"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pic>
        <p:nvPicPr>
          <p:cNvPr id="28679" name="Picture 4"/>
          <p:cNvPicPr>
            <a:picLocks noChangeAspect="1" noChangeArrowheads="1"/>
          </p:cNvPicPr>
          <p:nvPr/>
        </p:nvPicPr>
        <p:blipFill>
          <a:blip r:embed="rId2">
            <a:extLst>
              <a:ext uri="{28A0092B-C50C-407E-A947-70E740481C1C}">
                <a14:useLocalDpi xmlns:a14="http://schemas.microsoft.com/office/drawing/2010/main" val="0"/>
              </a:ext>
            </a:extLst>
          </a:blip>
          <a:srcRect l="38274" t="10310" r="40601" b="52563"/>
          <a:stretch>
            <a:fillRect/>
          </a:stretch>
        </p:blipFill>
        <p:spPr bwMode="auto">
          <a:xfrm>
            <a:off x="6137424" y="548481"/>
            <a:ext cx="2907756"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8680" name="TextBox 10"/>
          <p:cNvSpPr txBox="1">
            <a:spLocks noChangeArrowheads="1"/>
          </p:cNvSpPr>
          <p:nvPr/>
        </p:nvSpPr>
        <p:spPr bwMode="auto">
          <a:xfrm>
            <a:off x="6357938" y="5214938"/>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400" b="1"/>
              <a:t>CPU-I/O burst</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260648"/>
            <a:ext cx="4040188" cy="639762"/>
          </a:xfrm>
        </p:spPr>
        <p:txBody>
          <a:bodyPr/>
          <a:lstStyle/>
          <a:p>
            <a:r>
              <a:rPr lang="en-US" dirty="0" smtClean="0"/>
              <a:t>Full solution</a:t>
            </a:r>
            <a:endParaRPr lang="en-US" dirty="0"/>
          </a:p>
        </p:txBody>
      </p:sp>
      <p:pic>
        <p:nvPicPr>
          <p:cNvPr id="10" name="Content Placeholder 9"/>
          <p:cNvPicPr>
            <a:picLocks noGrp="1" noChangeAspect="1"/>
          </p:cNvPicPr>
          <p:nvPr>
            <p:ph sz="half" idx="2"/>
          </p:nvPr>
        </p:nvPicPr>
        <p:blipFill>
          <a:blip r:embed="rId2"/>
          <a:stretch>
            <a:fillRect/>
          </a:stretch>
        </p:blipFill>
        <p:spPr>
          <a:xfrm>
            <a:off x="457201" y="1772816"/>
            <a:ext cx="4040188" cy="3542134"/>
          </a:xfrm>
          <a:prstGeom prst="rect">
            <a:avLst/>
          </a:prstGeom>
        </p:spPr>
      </p:pic>
      <p:sp>
        <p:nvSpPr>
          <p:cNvPr id="6" name="Content Placeholder 5"/>
          <p:cNvSpPr>
            <a:spLocks noGrp="1"/>
          </p:cNvSpPr>
          <p:nvPr>
            <p:ph sz="quarter" idx="4"/>
          </p:nvPr>
        </p:nvSpPr>
        <p:spPr>
          <a:xfrm>
            <a:off x="4645026" y="260648"/>
            <a:ext cx="4041775" cy="5865515"/>
          </a:xfrm>
        </p:spPr>
        <p:txBody>
          <a:bodyPr/>
          <a:lstStyle/>
          <a:p>
            <a:r>
              <a:rPr lang="en-US" dirty="0" smtClean="0"/>
              <a:t>Here the SL is 13</a:t>
            </a:r>
          </a:p>
          <a:p>
            <a:r>
              <a:rPr lang="en-US" dirty="0" smtClean="0"/>
              <a:t>Each process is selected and scheduled based on BT</a:t>
            </a:r>
          </a:p>
          <a:p>
            <a:r>
              <a:rPr lang="en-US" dirty="0" smtClean="0"/>
              <a:t>You can compute individual </a:t>
            </a:r>
          </a:p>
          <a:p>
            <a:pPr marL="0" indent="0">
              <a:buNone/>
            </a:pPr>
            <a:r>
              <a:rPr lang="en-US" dirty="0" smtClean="0"/>
              <a:t>TAT, WT and ST, CT etc.</a:t>
            </a:r>
            <a:endParaRPr lang="en-US" dirty="0"/>
          </a:p>
        </p:txBody>
      </p:sp>
      <p:sp>
        <p:nvSpPr>
          <p:cNvPr id="7" name="Date Placeholder 6"/>
          <p:cNvSpPr>
            <a:spLocks noGrp="1"/>
          </p:cNvSpPr>
          <p:nvPr>
            <p:ph type="dt" sz="half" idx="10"/>
          </p:nvPr>
        </p:nvSpPr>
        <p:spPr/>
        <p:txBody>
          <a:bodyPr/>
          <a:lstStyle/>
          <a:p>
            <a:pPr>
              <a:defRPr/>
            </a:pPr>
            <a:fld id="{835314BE-BCCC-44AE-848D-06687EBD26A5}" type="datetime4">
              <a:rPr lang="en-US" smtClean="0"/>
              <a:t>July 13, 2021</a:t>
            </a:fld>
            <a:endParaRPr lang="en-US"/>
          </a:p>
        </p:txBody>
      </p:sp>
      <p:sp>
        <p:nvSpPr>
          <p:cNvPr id="8" name="Slide Number Placeholder 7"/>
          <p:cNvSpPr>
            <a:spLocks noGrp="1"/>
          </p:cNvSpPr>
          <p:nvPr>
            <p:ph type="sldNum" sz="quarter" idx="11"/>
          </p:nvPr>
        </p:nvSpPr>
        <p:spPr/>
        <p:txBody>
          <a:bodyPr/>
          <a:lstStyle/>
          <a:p>
            <a:pPr>
              <a:defRPr/>
            </a:pPr>
            <a:fld id="{9EB9096B-5602-42FA-AD3F-677B8133735F}" type="slidenum">
              <a:rPr lang="en-US" smtClean="0"/>
              <a:pPr>
                <a:defRPr/>
              </a:pPr>
              <a:t>50</a:t>
            </a:fld>
            <a:endParaRPr lang="en-US"/>
          </a:p>
        </p:txBody>
      </p:sp>
      <p:sp>
        <p:nvSpPr>
          <p:cNvPr id="9" name="Footer Placeholder 8"/>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3458696525"/>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SJF-NP</a:t>
            </a:r>
            <a:endParaRPr lang="en-US" dirty="0"/>
          </a:p>
        </p:txBody>
      </p:sp>
      <p:sp>
        <p:nvSpPr>
          <p:cNvPr id="3" name="Text Placeholder 2"/>
          <p:cNvSpPr>
            <a:spLocks noGrp="1"/>
          </p:cNvSpPr>
          <p:nvPr>
            <p:ph type="body" idx="1"/>
          </p:nvPr>
        </p:nvSpPr>
        <p:spPr/>
        <p:txBody>
          <a:bodyPr/>
          <a:lstStyle/>
          <a:p>
            <a:r>
              <a:rPr lang="en-US" dirty="0" smtClean="0"/>
              <a:t>Question</a:t>
            </a:r>
            <a:endParaRPr lang="en-US" dirty="0"/>
          </a:p>
        </p:txBody>
      </p:sp>
      <p:pic>
        <p:nvPicPr>
          <p:cNvPr id="10" name="Content Placeholder 9"/>
          <p:cNvPicPr>
            <a:picLocks noGrp="1" noChangeAspect="1"/>
          </p:cNvPicPr>
          <p:nvPr>
            <p:ph sz="half" idx="2"/>
          </p:nvPr>
        </p:nvPicPr>
        <p:blipFill>
          <a:blip r:embed="rId2"/>
          <a:stretch>
            <a:fillRect/>
          </a:stretch>
        </p:blipFill>
        <p:spPr>
          <a:xfrm>
            <a:off x="323528" y="2564904"/>
            <a:ext cx="3887316" cy="2790527"/>
          </a:xfrm>
          <a:prstGeom prst="rect">
            <a:avLst/>
          </a:prstGeom>
        </p:spPr>
      </p:pic>
      <p:sp>
        <p:nvSpPr>
          <p:cNvPr id="6" name="Content Placeholder 5"/>
          <p:cNvSpPr>
            <a:spLocks noGrp="1"/>
          </p:cNvSpPr>
          <p:nvPr>
            <p:ph sz="quarter" idx="4"/>
          </p:nvPr>
        </p:nvSpPr>
        <p:spPr>
          <a:xfrm>
            <a:off x="4645026" y="980728"/>
            <a:ext cx="4041775" cy="5145435"/>
          </a:xfrm>
        </p:spPr>
        <p:txBody>
          <a:bodyPr/>
          <a:lstStyle/>
          <a:p>
            <a:r>
              <a:rPr lang="en-US" dirty="0" smtClean="0"/>
              <a:t>Solve following using NP-SJF and compute TAT, CT, WT, ST for each process</a:t>
            </a:r>
          </a:p>
          <a:p>
            <a:r>
              <a:rPr lang="en-US" dirty="0" smtClean="0"/>
              <a:t>Use preemptive SJF </a:t>
            </a:r>
            <a:endParaRPr lang="en-US" dirty="0"/>
          </a:p>
        </p:txBody>
      </p:sp>
      <p:sp>
        <p:nvSpPr>
          <p:cNvPr id="7" name="Date Placeholder 6"/>
          <p:cNvSpPr>
            <a:spLocks noGrp="1"/>
          </p:cNvSpPr>
          <p:nvPr>
            <p:ph type="dt" sz="half" idx="10"/>
          </p:nvPr>
        </p:nvSpPr>
        <p:spPr/>
        <p:txBody>
          <a:bodyPr/>
          <a:lstStyle/>
          <a:p>
            <a:pPr>
              <a:defRPr/>
            </a:pPr>
            <a:fld id="{835314BE-BCCC-44AE-848D-06687EBD26A5}" type="datetime4">
              <a:rPr lang="en-US" smtClean="0"/>
              <a:t>July 13, 2021</a:t>
            </a:fld>
            <a:endParaRPr lang="en-US"/>
          </a:p>
        </p:txBody>
      </p:sp>
      <p:sp>
        <p:nvSpPr>
          <p:cNvPr id="8" name="Slide Number Placeholder 7"/>
          <p:cNvSpPr>
            <a:spLocks noGrp="1"/>
          </p:cNvSpPr>
          <p:nvPr>
            <p:ph type="sldNum" sz="quarter" idx="11"/>
          </p:nvPr>
        </p:nvSpPr>
        <p:spPr/>
        <p:txBody>
          <a:bodyPr/>
          <a:lstStyle/>
          <a:p>
            <a:pPr>
              <a:defRPr/>
            </a:pPr>
            <a:fld id="{9EB9096B-5602-42FA-AD3F-677B8133735F}" type="slidenum">
              <a:rPr lang="en-US" smtClean="0"/>
              <a:pPr>
                <a:defRPr/>
              </a:pPr>
              <a:t>51</a:t>
            </a:fld>
            <a:endParaRPr lang="en-US"/>
          </a:p>
        </p:txBody>
      </p:sp>
      <p:sp>
        <p:nvSpPr>
          <p:cNvPr id="9" name="Footer Placeholder 8"/>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177794276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23850" y="101601"/>
            <a:ext cx="5319713" cy="433387"/>
          </a:xfrm>
        </p:spPr>
        <p:txBody>
          <a:bodyPr/>
          <a:lstStyle/>
          <a:p>
            <a:r>
              <a:rPr lang="en-US" smtClean="0"/>
              <a:t>CPU Scheduling</a:t>
            </a:r>
          </a:p>
        </p:txBody>
      </p:sp>
      <p:sp>
        <p:nvSpPr>
          <p:cNvPr id="29699" name="Content Placeholder 2"/>
          <p:cNvSpPr>
            <a:spLocks noGrp="1"/>
          </p:cNvSpPr>
          <p:nvPr>
            <p:ph idx="1"/>
          </p:nvPr>
        </p:nvSpPr>
        <p:spPr>
          <a:xfrm>
            <a:off x="142875" y="571500"/>
            <a:ext cx="8786813" cy="5143500"/>
          </a:xfrm>
        </p:spPr>
        <p:txBody>
          <a:bodyPr/>
          <a:lstStyle/>
          <a:p>
            <a:r>
              <a:rPr lang="en-US" sz="1800" dirty="0" smtClean="0"/>
              <a:t>Whenever the CPU finishes executing a process, the operating system must select another process in the ready queue (</a:t>
            </a:r>
            <a:r>
              <a:rPr lang="en-US" sz="1800" b="1" dirty="0" smtClean="0"/>
              <a:t>A process must be in ready/waiting queue and not in any other state as per state transition diagram to be scheduled next on the CPU</a:t>
            </a:r>
            <a:r>
              <a:rPr lang="en-US" sz="1800" dirty="0" smtClean="0"/>
              <a:t>) </a:t>
            </a:r>
          </a:p>
          <a:p>
            <a:r>
              <a:rPr lang="en-US" sz="1800" dirty="0" smtClean="0"/>
              <a:t>This selection of next process from ready queue is done by the </a:t>
            </a:r>
            <a:r>
              <a:rPr lang="en-US" sz="1800" b="1" dirty="0" smtClean="0"/>
              <a:t>scheduler</a:t>
            </a:r>
          </a:p>
          <a:p>
            <a:r>
              <a:rPr lang="en-US" sz="1800" dirty="0" smtClean="0"/>
              <a:t>The selection process is carried out by the short-term scheduler (CPU scheduler)</a:t>
            </a:r>
          </a:p>
          <a:p>
            <a:pPr marL="914400" lvl="1" indent="-396875">
              <a:buFont typeface="Wingdings" pitchFamily="2" charset="2"/>
              <a:buChar char="Ø"/>
            </a:pPr>
            <a:r>
              <a:rPr lang="en-US" sz="1800" dirty="0" smtClean="0"/>
              <a:t>The scheduler selects a process from the list of processes in memory ready for execution and allocates the CPU</a:t>
            </a:r>
          </a:p>
          <a:p>
            <a:pPr marL="914400" lvl="1" indent="-396875">
              <a:buFont typeface="Wingdings" pitchFamily="2" charset="2"/>
              <a:buChar char="Ø"/>
            </a:pPr>
            <a:r>
              <a:rPr lang="en-US" sz="1800" dirty="0" smtClean="0"/>
              <a:t>Although CPU bursts differ from computer to computer &amp; from process to process, they tend to have a frequency curve shown in the diagram below, with a large number of short CPU bursts and a small number of long CPU bursts. </a:t>
            </a:r>
          </a:p>
          <a:p>
            <a:pPr marL="914400" lvl="1" indent="-396875">
              <a:buFont typeface="Wingdings" pitchFamily="2" charset="2"/>
              <a:buChar char="Ø"/>
            </a:pPr>
            <a:endParaRPr lang="en-US" sz="1800" dirty="0" smtClean="0"/>
          </a:p>
          <a:p>
            <a:pPr marL="914400" lvl="1" indent="-396875"/>
            <a:endParaRPr lang="en-US" dirty="0" smtClean="0"/>
          </a:p>
          <a:p>
            <a:pPr marL="914400" lvl="1" indent="-396875"/>
            <a:endParaRPr lang="en-US" dirty="0" smtClean="0"/>
          </a:p>
          <a:p>
            <a:endParaRPr lang="en-US" dirty="0" smtClean="0"/>
          </a:p>
        </p:txBody>
      </p:sp>
      <p:sp>
        <p:nvSpPr>
          <p:cNvPr id="297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E4E07837-0B43-4C7B-909F-678CB2B950FD}" type="datetime4">
              <a:rPr lang="en-US" sz="1000" smtClean="0"/>
              <a:t>July 13, 2021</a:t>
            </a:fld>
            <a:endParaRPr lang="en-US" sz="1000" smtClean="0"/>
          </a:p>
        </p:txBody>
      </p:sp>
      <p:sp>
        <p:nvSpPr>
          <p:cNvPr id="297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B72FDE8E-F97E-442C-8646-79E241EC8B0E}" type="slidenum">
              <a:rPr lang="en-US" sz="1000" smtClean="0"/>
              <a:pPr/>
              <a:t>6</a:t>
            </a:fld>
            <a:endParaRPr lang="en-US" sz="1000" smtClean="0"/>
          </a:p>
        </p:txBody>
      </p:sp>
      <p:sp>
        <p:nvSpPr>
          <p:cNvPr id="29702" name="Footer Placeholder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200" smtClean="0"/>
              <a:t>Operating Systems</a:t>
            </a:r>
          </a:p>
        </p:txBody>
      </p:sp>
      <p:pic>
        <p:nvPicPr>
          <p:cNvPr id="297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755" y="4206875"/>
            <a:ext cx="41052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9704" name="TextBox 7"/>
          <p:cNvSpPr txBox="1">
            <a:spLocks noChangeArrowheads="1"/>
          </p:cNvSpPr>
          <p:nvPr/>
        </p:nvSpPr>
        <p:spPr bwMode="auto">
          <a:xfrm>
            <a:off x="6011863" y="4602163"/>
            <a:ext cx="2305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r>
              <a:rPr lang="en-US" sz="1600" b="1"/>
              <a:t>CPU burst durations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CPU Schedulers</a:t>
            </a:r>
          </a:p>
        </p:txBody>
      </p:sp>
      <p:sp>
        <p:nvSpPr>
          <p:cNvPr id="3" name="Content Placeholder 2"/>
          <p:cNvSpPr>
            <a:spLocks noGrp="1"/>
          </p:cNvSpPr>
          <p:nvPr>
            <p:ph idx="1"/>
          </p:nvPr>
        </p:nvSpPr>
        <p:spPr>
          <a:xfrm>
            <a:off x="611560" y="1295400"/>
            <a:ext cx="7922840" cy="4311650"/>
          </a:xfrm>
        </p:spPr>
        <p:txBody>
          <a:bodyPr/>
          <a:lstStyle/>
          <a:p>
            <a:pPr marL="0" indent="0">
              <a:buNone/>
            </a:pPr>
            <a:r>
              <a:rPr lang="en-US" dirty="0" smtClean="0"/>
              <a:t>There are three types of </a:t>
            </a:r>
            <a:r>
              <a:rPr lang="en-US" b="1" dirty="0" smtClean="0"/>
              <a:t>process schedulers</a:t>
            </a:r>
            <a:r>
              <a:rPr lang="en-US" dirty="0" smtClean="0"/>
              <a:t> based on the </a:t>
            </a:r>
            <a:r>
              <a:rPr lang="en-US" b="1" dirty="0" smtClean="0"/>
              <a:t>source and destination location</a:t>
            </a:r>
            <a:r>
              <a:rPr lang="en-US" dirty="0" smtClean="0"/>
              <a:t> of the process being scheduled</a:t>
            </a:r>
          </a:p>
          <a:p>
            <a:pPr marL="0" indent="0">
              <a:buNone/>
            </a:pPr>
            <a:endParaRPr lang="en-US" dirty="0" smtClean="0"/>
          </a:p>
          <a:p>
            <a:pPr>
              <a:buFont typeface="Arial" panose="020B0604020202020204" pitchFamily="34" charset="0"/>
              <a:buChar char="•"/>
            </a:pPr>
            <a:r>
              <a:rPr lang="en-US" b="1" dirty="0" smtClean="0"/>
              <a:t>Short term Scheduler(CPU scheduler)</a:t>
            </a:r>
          </a:p>
          <a:p>
            <a:pPr>
              <a:buFont typeface="Arial" panose="020B0604020202020204" pitchFamily="34" charset="0"/>
              <a:buChar char="•"/>
            </a:pPr>
            <a:r>
              <a:rPr lang="en-US" b="1" dirty="0" smtClean="0"/>
              <a:t>Medium term Scheduler</a:t>
            </a:r>
          </a:p>
          <a:p>
            <a:pPr>
              <a:buFont typeface="Arial" panose="020B0604020202020204" pitchFamily="34" charset="0"/>
              <a:buChar char="•"/>
            </a:pPr>
            <a:r>
              <a:rPr lang="en-US" b="1" dirty="0" smtClean="0"/>
              <a:t>Long term Scheduler</a:t>
            </a:r>
            <a:endParaRPr lang="en-US" b="1" dirty="0"/>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7</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410283308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term scheduler(CPU scheduler)</a:t>
            </a:r>
            <a:endParaRPr lang="en-US" dirty="0"/>
          </a:p>
        </p:txBody>
      </p:sp>
      <p:sp>
        <p:nvSpPr>
          <p:cNvPr id="3" name="Content Placeholder 2"/>
          <p:cNvSpPr>
            <a:spLocks noGrp="1"/>
          </p:cNvSpPr>
          <p:nvPr>
            <p:ph idx="1"/>
          </p:nvPr>
        </p:nvSpPr>
        <p:spPr/>
        <p:txBody>
          <a:bodyPr/>
          <a:lstStyle/>
          <a:p>
            <a:pPr algn="just"/>
            <a:r>
              <a:rPr lang="en-US" dirty="0" smtClean="0"/>
              <a:t>A short term scheduler, also called CPU scheduler is responsible for selecting the jobs from ready queue and dispatch the selected job for execution at CPU.</a:t>
            </a:r>
          </a:p>
          <a:p>
            <a:pPr algn="just"/>
            <a:r>
              <a:rPr lang="en-US" dirty="0" smtClean="0"/>
              <a:t>This scheduler is invoked frequently and should be implemented in a very efficient manner with minimum scheduling overhead.</a:t>
            </a:r>
          </a:p>
          <a:p>
            <a:pPr algn="just"/>
            <a:r>
              <a:rPr lang="en-US" dirty="0" smtClean="0"/>
              <a:t>How much time will be allowed to a process on CPU is dependent on the CPU scheduling algorithm used.</a:t>
            </a:r>
          </a:p>
          <a:p>
            <a:endParaRPr lang="en-US" dirty="0" smtClean="0"/>
          </a:p>
          <a:p>
            <a:endParaRPr lang="en-US" dirty="0"/>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8</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252049814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CPU schedulers</a:t>
            </a:r>
            <a:endParaRPr lang="en-US" dirty="0"/>
          </a:p>
        </p:txBody>
      </p:sp>
      <p:sp>
        <p:nvSpPr>
          <p:cNvPr id="3" name="Content Placeholder 2"/>
          <p:cNvSpPr>
            <a:spLocks noGrp="1"/>
          </p:cNvSpPr>
          <p:nvPr>
            <p:ph idx="1"/>
          </p:nvPr>
        </p:nvSpPr>
        <p:spPr/>
        <p:txBody>
          <a:bodyPr/>
          <a:lstStyle/>
          <a:p>
            <a:pPr marL="0" indent="0">
              <a:buNone/>
            </a:pPr>
            <a:r>
              <a:rPr lang="en-US" dirty="0" smtClean="0"/>
              <a:t>There are two types of CPU schedulers:</a:t>
            </a:r>
          </a:p>
          <a:p>
            <a:pPr marL="0" indent="0" algn="just">
              <a:buNone/>
            </a:pPr>
            <a:r>
              <a:rPr lang="en-US" b="1" dirty="0" smtClean="0"/>
              <a:t>a)Preemptive Scheduler:</a:t>
            </a:r>
            <a:r>
              <a:rPr lang="en-US" dirty="0" smtClean="0"/>
              <a:t> </a:t>
            </a:r>
          </a:p>
          <a:p>
            <a:pPr marL="0" indent="0" algn="just">
              <a:buNone/>
            </a:pPr>
            <a:r>
              <a:rPr lang="en-US" dirty="0" smtClean="0"/>
              <a:t>Preemptive </a:t>
            </a:r>
            <a:r>
              <a:rPr lang="en-US" dirty="0"/>
              <a:t>scheduling is used when a process switches from </a:t>
            </a:r>
            <a:r>
              <a:rPr lang="en-US" b="1" dirty="0"/>
              <a:t>running state to ready state</a:t>
            </a:r>
            <a:r>
              <a:rPr lang="en-US" dirty="0"/>
              <a:t> or from </a:t>
            </a:r>
            <a:r>
              <a:rPr lang="en-US" b="1" dirty="0"/>
              <a:t>waiting state to ready state</a:t>
            </a:r>
            <a:r>
              <a:rPr lang="en-US" dirty="0"/>
              <a:t>. The resources (mainly CPU cycles) are allocated to the process for the limited amount of time and then is taken away, and the process is again placed back in the ready queue if that process still has CPU burst time remaining. That process stays in ready queue till it gets next chance to execute. </a:t>
            </a:r>
          </a:p>
          <a:p>
            <a:pPr marL="0" indent="0">
              <a:buNone/>
            </a:pPr>
            <a:endParaRPr lang="en-US" dirty="0"/>
          </a:p>
        </p:txBody>
      </p:sp>
      <p:sp>
        <p:nvSpPr>
          <p:cNvPr id="4" name="Date Placeholder 3"/>
          <p:cNvSpPr>
            <a:spLocks noGrp="1"/>
          </p:cNvSpPr>
          <p:nvPr>
            <p:ph type="dt" sz="half" idx="10"/>
          </p:nvPr>
        </p:nvSpPr>
        <p:spPr/>
        <p:txBody>
          <a:bodyPr/>
          <a:lstStyle/>
          <a:p>
            <a:pPr>
              <a:defRPr/>
            </a:pPr>
            <a:fld id="{B7DE1965-59CF-4F5E-AD4D-8E02ADB7BF42}" type="datetime4">
              <a:rPr lang="en-US" smtClean="0"/>
              <a:t>July 13, 2021</a:t>
            </a:fld>
            <a:endParaRPr lang="en-US"/>
          </a:p>
        </p:txBody>
      </p:sp>
      <p:sp>
        <p:nvSpPr>
          <p:cNvPr id="5" name="Slide Number Placeholder 4"/>
          <p:cNvSpPr>
            <a:spLocks noGrp="1"/>
          </p:cNvSpPr>
          <p:nvPr>
            <p:ph type="sldNum" sz="quarter" idx="11"/>
          </p:nvPr>
        </p:nvSpPr>
        <p:spPr/>
        <p:txBody>
          <a:bodyPr/>
          <a:lstStyle/>
          <a:p>
            <a:pPr>
              <a:defRPr/>
            </a:pPr>
            <a:fld id="{1718FC9F-5F4C-40AC-BD19-63CF379CA723}" type="slidenum">
              <a:rPr lang="en-US" smtClean="0"/>
              <a:pPr>
                <a:defRPr/>
              </a:pPr>
              <a:t>9</a:t>
            </a:fld>
            <a:endParaRPr lang="en-US"/>
          </a:p>
        </p:txBody>
      </p:sp>
      <p:sp>
        <p:nvSpPr>
          <p:cNvPr id="6" name="Footer Placeholder 5"/>
          <p:cNvSpPr>
            <a:spLocks noGrp="1"/>
          </p:cNvSpPr>
          <p:nvPr>
            <p:ph type="ftr" sz="quarter" idx="12"/>
          </p:nvPr>
        </p:nvSpPr>
        <p:spPr/>
        <p:txBody>
          <a:bodyPr/>
          <a:lstStyle/>
          <a:p>
            <a:pPr>
              <a:defRPr/>
            </a:pPr>
            <a:r>
              <a:rPr lang="en-US" smtClean="0"/>
              <a:t>Operating Systems</a:t>
            </a:r>
            <a:endParaRPr lang="en-US" dirty="0"/>
          </a:p>
        </p:txBody>
      </p:sp>
    </p:spTree>
    <p:extLst>
      <p:ext uri="{BB962C8B-B14F-4D97-AF65-F5344CB8AC3E}">
        <p14:creationId xmlns:p14="http://schemas.microsoft.com/office/powerpoint/2010/main" val="120917961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UD_wit_EN">
  <a:themeElements>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UD_wit_E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UD_wit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UD_wit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UD_wit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UD_wit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UD_wit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UD_wit_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UD_wit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UD_wit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UD_wit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UD_wit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UD_wit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UD_wit_EN">
  <a:themeElements>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UD_wit_E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UD_wit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UD_wit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UD_wit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UD_wit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UD_wit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UD_wit_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UD_wit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UD_wit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UD_wit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UD_wit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UD_wit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Settings\alexandv\Application Data\Microsoft\Templates\TUD_wit_EN.pot</Template>
  <TotalTime>7131</TotalTime>
  <Words>3827</Words>
  <Application>Microsoft Office PowerPoint</Application>
  <PresentationFormat>On-screen Show (4:3)</PresentationFormat>
  <Paragraphs>636</Paragraphs>
  <Slides>51</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0</vt:i4>
      </vt:variant>
      <vt:variant>
        <vt:lpstr>Slide Titles</vt:lpstr>
      </vt:variant>
      <vt:variant>
        <vt:i4>51</vt:i4>
      </vt:variant>
    </vt:vector>
  </HeadingPairs>
  <TitlesOfParts>
    <vt:vector size="63" baseType="lpstr">
      <vt:lpstr>ＭＳ Ｐゴシック</vt:lpstr>
      <vt:lpstr>ＭＳ Ｐゴシック</vt:lpstr>
      <vt:lpstr>Arial</vt:lpstr>
      <vt:lpstr>Calibri</vt:lpstr>
      <vt:lpstr>Monotype Sorts</vt:lpstr>
      <vt:lpstr>Symbol</vt:lpstr>
      <vt:lpstr>Tahoma</vt:lpstr>
      <vt:lpstr>Times</vt:lpstr>
      <vt:lpstr>Times New Roman</vt:lpstr>
      <vt:lpstr>Wingdings</vt:lpstr>
      <vt:lpstr>TUD_wit_EN</vt:lpstr>
      <vt:lpstr>1_TUD_wit_EN</vt:lpstr>
      <vt:lpstr>Operating Systems: CSE 3204</vt:lpstr>
      <vt:lpstr>Basic Concepts</vt:lpstr>
      <vt:lpstr>Process scheduling</vt:lpstr>
      <vt:lpstr>CPU Scheduling</vt:lpstr>
      <vt:lpstr>CPU - I/O burst</vt:lpstr>
      <vt:lpstr>CPU Scheduling</vt:lpstr>
      <vt:lpstr>Types of CPU Schedulers</vt:lpstr>
      <vt:lpstr>Short term scheduler(CPU scheduler)</vt:lpstr>
      <vt:lpstr>Types of CPU schedulers</vt:lpstr>
      <vt:lpstr>PowerPoint Presentation</vt:lpstr>
      <vt:lpstr>When preemptive and non-preemptive are used</vt:lpstr>
      <vt:lpstr>Dispatcher</vt:lpstr>
      <vt:lpstr>PowerPoint Presentation</vt:lpstr>
      <vt:lpstr>CPU Scheduling Criteria</vt:lpstr>
      <vt:lpstr>CPU Scheduling Optimization criteria</vt:lpstr>
      <vt:lpstr>CPU Scheduling Algorithms</vt:lpstr>
      <vt:lpstr>1.First-Come, First Served(FCFS) </vt:lpstr>
      <vt:lpstr>1.First-Come, First Served(FCFS) (cont.) </vt:lpstr>
      <vt:lpstr>1.First-Come, First Served(FCFS) (cont.) </vt:lpstr>
      <vt:lpstr>1.First-Come, First Served (FCFS) (cont.) </vt:lpstr>
      <vt:lpstr>2. Shortest Job First (SJF), Shortest Job Next (SJN)  </vt:lpstr>
      <vt:lpstr>2. Shortest Job First (SJF), Shortest Job Next (SJN)</vt:lpstr>
      <vt:lpstr>3. Priority Based Scheduling</vt:lpstr>
      <vt:lpstr>3. Priority Based Scheduling(cont…)</vt:lpstr>
      <vt:lpstr>4. Round Robin (RR)</vt:lpstr>
      <vt:lpstr>4. Round Robin (RR) (cont.)</vt:lpstr>
      <vt:lpstr>4. Round Robin (RR) (cont.)</vt:lpstr>
      <vt:lpstr>5.Multilevel Queue Scheduling</vt:lpstr>
      <vt:lpstr>5.Multilevel Queue Scheduling</vt:lpstr>
      <vt:lpstr>6. Multilevel Feedback Queue Scheduling</vt:lpstr>
      <vt:lpstr>6. Multilevel Feedback Queue</vt:lpstr>
      <vt:lpstr>6. Multilevel Feedback Queue (cont.)</vt:lpstr>
      <vt:lpstr>CPU Scheduling: using priorities</vt:lpstr>
      <vt:lpstr>Scheduling Algorithms</vt:lpstr>
      <vt:lpstr>Linux Scheduling</vt:lpstr>
      <vt:lpstr>Algorithm Evaluation Summary </vt:lpstr>
      <vt:lpstr>Terminology for Examples</vt:lpstr>
      <vt:lpstr>Formulas</vt:lpstr>
      <vt:lpstr>Gantt Chart</vt:lpstr>
      <vt:lpstr>PowerPoint Presentation</vt:lpstr>
      <vt:lpstr>FCFS example</vt:lpstr>
      <vt:lpstr>solution</vt:lpstr>
      <vt:lpstr>PowerPoint Presentation</vt:lpstr>
      <vt:lpstr>PowerPoint Presentation</vt:lpstr>
      <vt:lpstr>PowerPoint Presentation</vt:lpstr>
      <vt:lpstr>Assignment question:FCFS</vt:lpstr>
      <vt:lpstr>Non preemptive Shortest Job First algorithm</vt:lpstr>
      <vt:lpstr>Example: SJF-NP</vt:lpstr>
      <vt:lpstr>PowerPoint Presentation</vt:lpstr>
      <vt:lpstr>PowerPoint Presentation</vt:lpstr>
      <vt:lpstr>Assignment: SJF-NP</vt:lpstr>
    </vt:vector>
  </TitlesOfParts>
  <Company>Delft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epa1411 Project Management</dc:title>
  <dc:subject>MS-Project 2000</dc:subject>
  <dc:creator>Alexander Verbraeck</dc:creator>
  <cp:lastModifiedBy>Genet Shanko</cp:lastModifiedBy>
  <cp:revision>500</cp:revision>
  <cp:lastPrinted>2011-03-22T12:27:31Z</cp:lastPrinted>
  <dcterms:created xsi:type="dcterms:W3CDTF">2011-04-17T17:28:04Z</dcterms:created>
  <dcterms:modified xsi:type="dcterms:W3CDTF">2021-07-13T18:32:12Z</dcterms:modified>
</cp:coreProperties>
</file>