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fe7c51393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bfe7c51393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bfe7c51393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bfe7c51393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bfe7c51393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bfe7c51393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bfe7c51393_0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bfe7c51393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bfe7c51393_0_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bfe7c51393_0_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bfe7c51393_0_7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bfe7c51393_0_7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bfe7c51393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bfe7c51393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966550" y="1873525"/>
            <a:ext cx="6287700" cy="103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900"/>
              <a:t>Big Mountain Ski Resort</a:t>
            </a:r>
            <a:endParaRPr sz="3900"/>
          </a:p>
          <a:p>
            <a:pPr indent="0" lvl="0" marL="0" rtl="0" algn="l">
              <a:spcBef>
                <a:spcPts val="0"/>
              </a:spcBef>
              <a:spcAft>
                <a:spcPts val="0"/>
              </a:spcAft>
              <a:buNone/>
            </a:pPr>
            <a:r>
              <a:t/>
            </a:r>
            <a:endParaRPr/>
          </a:p>
        </p:txBody>
      </p:sp>
      <p:sp>
        <p:nvSpPr>
          <p:cNvPr id="135" name="Google Shape;135;p13"/>
          <p:cNvSpPr txBox="1"/>
          <p:nvPr>
            <p:ph idx="1" type="subTitle"/>
          </p:nvPr>
        </p:nvSpPr>
        <p:spPr>
          <a:xfrm>
            <a:off x="3092475" y="2497025"/>
            <a:ext cx="53424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A Data-Driven Approach to Strategic Pricing Optimization</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a:ln cap="flat" cmpd="sng" w="19050">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Problem Framing </a:t>
            </a:r>
            <a:endParaRPr/>
          </a:p>
        </p:txBody>
      </p:sp>
      <p:sp>
        <p:nvSpPr>
          <p:cNvPr id="141" name="Google Shape;141;p14"/>
          <p:cNvSpPr txBox="1"/>
          <p:nvPr>
            <p:ph idx="1" type="body"/>
          </p:nvPr>
        </p:nvSpPr>
        <p:spPr>
          <a:xfrm>
            <a:off x="1297500" y="1462500"/>
            <a:ext cx="7573800" cy="3045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700">
                <a:solidFill>
                  <a:schemeClr val="lt2"/>
                </a:solidFill>
              </a:rPr>
              <a:t>The resort currently charges a premium above the average price point of other resorts in the market.</a:t>
            </a:r>
            <a:endParaRPr b="1" sz="1700">
              <a:solidFill>
                <a:schemeClr val="lt2"/>
              </a:solidFill>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sz="1400"/>
              <a:t>This is problematic because…</a:t>
            </a:r>
            <a:endParaRPr b="1" sz="1400"/>
          </a:p>
          <a:p>
            <a:pPr indent="0" lvl="0" marL="0" rtl="0" algn="l">
              <a:lnSpc>
                <a:spcPct val="100000"/>
              </a:lnSpc>
              <a:spcBef>
                <a:spcPts val="0"/>
              </a:spcBef>
              <a:spcAft>
                <a:spcPts val="0"/>
              </a:spcAft>
              <a:buNone/>
            </a:pPr>
            <a:r>
              <a:t/>
            </a:r>
            <a:endParaRPr/>
          </a:p>
          <a:p>
            <a:pPr indent="-311150" lvl="0" marL="457200" rtl="0" algn="l">
              <a:lnSpc>
                <a:spcPct val="100000"/>
              </a:lnSpc>
              <a:spcBef>
                <a:spcPts val="0"/>
              </a:spcBef>
              <a:spcAft>
                <a:spcPts val="0"/>
              </a:spcAft>
              <a:buSzPts val="1300"/>
              <a:buChar char="●"/>
            </a:pPr>
            <a:r>
              <a:rPr lang="en"/>
              <a:t>Data is not leveraged to benchmark its features against competitors and set prices accordingly. </a:t>
            </a:r>
            <a:endParaRPr/>
          </a:p>
          <a:p>
            <a:pPr indent="0" lvl="0" marL="457200" rtl="0" algn="l">
              <a:lnSpc>
                <a:spcPct val="100000"/>
              </a:lnSpc>
              <a:spcBef>
                <a:spcPts val="0"/>
              </a:spcBef>
              <a:spcAft>
                <a:spcPts val="0"/>
              </a:spcAft>
              <a:buNone/>
            </a:pPr>
            <a:r>
              <a:t/>
            </a:r>
            <a:endParaRPr/>
          </a:p>
          <a:p>
            <a:pPr indent="-311150" lvl="0" marL="457200" rtl="0" algn="l">
              <a:lnSpc>
                <a:spcPct val="100000"/>
              </a:lnSpc>
              <a:spcBef>
                <a:spcPts val="0"/>
              </a:spcBef>
              <a:spcAft>
                <a:spcPts val="0"/>
              </a:spcAft>
              <a:buSzPts val="1300"/>
              <a:buChar char="●"/>
            </a:pPr>
            <a:r>
              <a:rPr lang="en"/>
              <a:t>A price based off of the market could lead to undercharging.</a:t>
            </a:r>
            <a:endParaRPr/>
          </a:p>
          <a:p>
            <a:pPr indent="0" lvl="0" marL="45720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Clr>
                <a:srgbClr val="EFEFEF"/>
              </a:buClr>
              <a:buSzPts val="1400"/>
              <a:buChar char="●"/>
            </a:pPr>
            <a:r>
              <a:rPr lang="en">
                <a:solidFill>
                  <a:srgbClr val="EFEFEF"/>
                </a:solidFill>
              </a:rPr>
              <a:t>The addition of a chair lift has raised the operational costs of the resort. Failure to analyze pricing structures could result in profit loss.</a:t>
            </a:r>
            <a:endParaRPr sz="1400">
              <a:solidFill>
                <a:srgbClr val="EFEFEF"/>
              </a:solidFill>
            </a:endParaRPr>
          </a:p>
        </p:txBody>
      </p:sp>
      <p:sp>
        <p:nvSpPr>
          <p:cNvPr id="142" name="Google Shape;142;p14"/>
          <p:cNvSpPr txBox="1"/>
          <p:nvPr/>
        </p:nvSpPr>
        <p:spPr>
          <a:xfrm>
            <a:off x="1297500" y="803550"/>
            <a:ext cx="7304100" cy="5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Lato"/>
                <a:ea typeface="Lato"/>
                <a:cs typeface="Lato"/>
                <a:sym typeface="Lato"/>
              </a:rPr>
              <a:t>Big Mountain Ski Resort is looking to restructure its pricing </a:t>
            </a:r>
            <a:r>
              <a:rPr lang="en" sz="1600">
                <a:solidFill>
                  <a:schemeClr val="lt1"/>
                </a:solidFill>
                <a:latin typeface="Lato"/>
                <a:ea typeface="Lato"/>
                <a:cs typeface="Lato"/>
                <a:sym typeface="Lato"/>
              </a:rPr>
              <a:t>strategy</a:t>
            </a:r>
            <a:endParaRPr sz="1600">
              <a:solidFill>
                <a:schemeClr val="lt1"/>
              </a:solidFill>
              <a:latin typeface="Lato"/>
              <a:ea typeface="Lato"/>
              <a:cs typeface="Lato"/>
              <a:sym typeface="Lato"/>
            </a:endParaRPr>
          </a:p>
        </p:txBody>
      </p:sp>
      <p:sp>
        <p:nvSpPr>
          <p:cNvPr id="143" name="Google Shape;143;p14"/>
          <p:cNvSpPr txBox="1"/>
          <p:nvPr/>
        </p:nvSpPr>
        <p:spPr>
          <a:xfrm>
            <a:off x="-682625" y="3812525"/>
            <a:ext cx="3971100" cy="3045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Lato"/>
              <a:buChar char="●"/>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
        <p:nvSpPr>
          <p:cNvPr id="144" name="Google Shape;144;p14"/>
          <p:cNvSpPr txBox="1"/>
          <p:nvPr/>
        </p:nvSpPr>
        <p:spPr>
          <a:xfrm>
            <a:off x="204650" y="1785750"/>
            <a:ext cx="532500" cy="5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064600" y="3676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Findings &amp; Recommendations</a:t>
            </a:r>
            <a:endParaRPr/>
          </a:p>
        </p:txBody>
      </p:sp>
      <p:sp>
        <p:nvSpPr>
          <p:cNvPr id="150" name="Google Shape;150;p15"/>
          <p:cNvSpPr txBox="1"/>
          <p:nvPr>
            <p:ph idx="1" type="body"/>
          </p:nvPr>
        </p:nvSpPr>
        <p:spPr>
          <a:xfrm>
            <a:off x="1090725" y="1166850"/>
            <a:ext cx="3322200" cy="1596300"/>
          </a:xfrm>
          <a:prstGeom prst="rect">
            <a:avLst/>
          </a:prstGeom>
          <a:ln cap="flat" cmpd="sng" w="19050">
            <a:solidFill>
              <a:schemeClr val="lt1"/>
            </a:solidFill>
            <a:prstDash val="solid"/>
            <a:round/>
            <a:headEnd len="sm" w="sm" type="none"/>
            <a:tailEnd len="sm" w="sm" type="none"/>
          </a:ln>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sz="2100">
                <a:solidFill>
                  <a:schemeClr val="lt2"/>
                </a:solidFill>
              </a:rPr>
              <a:t>Findings</a:t>
            </a:r>
            <a:endParaRPr b="1" sz="2100">
              <a:solidFill>
                <a:schemeClr val="lt2"/>
              </a:solidFill>
            </a:endParaRPr>
          </a:p>
          <a:p>
            <a:pPr indent="0" lvl="0" marL="0" rtl="0" algn="l">
              <a:spcBef>
                <a:spcPts val="0"/>
              </a:spcBef>
              <a:spcAft>
                <a:spcPts val="0"/>
              </a:spcAft>
              <a:buNone/>
            </a:pPr>
            <a:r>
              <a:t/>
            </a:r>
            <a:endParaRPr b="1" sz="1800">
              <a:solidFill>
                <a:schemeClr val="lt2"/>
              </a:solidFill>
            </a:endParaRPr>
          </a:p>
          <a:p>
            <a:pPr indent="0" lvl="0" marL="0" rtl="0" algn="l">
              <a:spcBef>
                <a:spcPts val="0"/>
              </a:spcBef>
              <a:spcAft>
                <a:spcPts val="0"/>
              </a:spcAft>
              <a:buNone/>
            </a:pPr>
            <a:r>
              <a:rPr lang="en" sz="1200">
                <a:solidFill>
                  <a:srgbClr val="EFEFEF"/>
                </a:solidFill>
              </a:rPr>
              <a:t>Big Mountain Resort is a leader in desirable features compared to the other resorts. </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rPr lang="en" sz="1200">
                <a:solidFill>
                  <a:srgbClr val="EFEFEF"/>
                </a:solidFill>
              </a:rPr>
              <a:t>Current Adult Weekend ticket prices can be raised from $81.00 up to $95.87</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t/>
            </a:r>
            <a:endParaRPr sz="1200">
              <a:solidFill>
                <a:srgbClr val="EFEFEF"/>
              </a:solidFill>
            </a:endParaRPr>
          </a:p>
        </p:txBody>
      </p:sp>
      <p:sp>
        <p:nvSpPr>
          <p:cNvPr id="151" name="Google Shape;151;p15"/>
          <p:cNvSpPr txBox="1"/>
          <p:nvPr>
            <p:ph idx="2" type="body"/>
          </p:nvPr>
        </p:nvSpPr>
        <p:spPr>
          <a:xfrm>
            <a:off x="1064600" y="2998275"/>
            <a:ext cx="3348300" cy="1872000"/>
          </a:xfrm>
          <a:prstGeom prst="rect">
            <a:avLst/>
          </a:prstGeom>
          <a:ln cap="flat" cmpd="sng" w="19050">
            <a:solidFill>
              <a:schemeClr val="lt1"/>
            </a:solidFill>
            <a:prstDash val="solid"/>
            <a:round/>
            <a:headEnd len="sm" w="sm" type="none"/>
            <a:tailEnd len="sm" w="sm" type="none"/>
          </a:ln>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sz="1800">
                <a:solidFill>
                  <a:schemeClr val="lt2"/>
                </a:solidFill>
              </a:rPr>
              <a:t>Recommendations</a:t>
            </a:r>
            <a:endParaRPr b="1" sz="1800">
              <a:solidFill>
                <a:schemeClr val="lt2"/>
              </a:solidFill>
            </a:endParaRPr>
          </a:p>
          <a:p>
            <a:pPr indent="0" lvl="0" marL="0" rtl="0" algn="l">
              <a:spcBef>
                <a:spcPts val="1200"/>
              </a:spcBef>
              <a:spcAft>
                <a:spcPts val="0"/>
              </a:spcAft>
              <a:buNone/>
            </a:pPr>
            <a:r>
              <a:rPr lang="en" sz="1200">
                <a:solidFill>
                  <a:srgbClr val="EFEFEF"/>
                </a:solidFill>
              </a:rPr>
              <a:t>Adding a run to increase the vertical drop by 150 ft and installing an additional chair lift will support Adult Weekend ticket prices to increase by $1.99 </a:t>
            </a:r>
            <a:endParaRPr sz="1200">
              <a:solidFill>
                <a:srgbClr val="EFEFEF"/>
              </a:solidFill>
            </a:endParaRPr>
          </a:p>
          <a:p>
            <a:pPr indent="0" lvl="0" marL="0" rtl="0" algn="l">
              <a:spcBef>
                <a:spcPts val="0"/>
              </a:spcBef>
              <a:spcAft>
                <a:spcPts val="0"/>
              </a:spcAft>
              <a:buNone/>
            </a:pPr>
            <a:r>
              <a:t/>
            </a:r>
            <a:endParaRPr sz="1200">
              <a:solidFill>
                <a:srgbClr val="EFEFEF"/>
              </a:solidFill>
            </a:endParaRPr>
          </a:p>
          <a:p>
            <a:pPr indent="0" lvl="0" marL="0" rtl="0" algn="l">
              <a:spcBef>
                <a:spcPts val="0"/>
              </a:spcBef>
              <a:spcAft>
                <a:spcPts val="0"/>
              </a:spcAft>
              <a:buNone/>
            </a:pPr>
            <a:r>
              <a:rPr lang="en" sz="1200">
                <a:solidFill>
                  <a:srgbClr val="EFEFEF"/>
                </a:solidFill>
              </a:rPr>
              <a:t>This could amount to $3,474,638 over the season. </a:t>
            </a:r>
            <a:endParaRPr sz="1200">
              <a:solidFill>
                <a:srgbClr val="EFEFEF"/>
              </a:solidFill>
            </a:endParaRPr>
          </a:p>
          <a:p>
            <a:pPr indent="0" lvl="0" marL="0" rtl="0" algn="l">
              <a:spcBef>
                <a:spcPts val="0"/>
              </a:spcBef>
              <a:spcAft>
                <a:spcPts val="0"/>
              </a:spcAft>
              <a:buNone/>
            </a:pPr>
            <a:r>
              <a:t/>
            </a:r>
            <a:endParaRPr b="1"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52" name="Google Shape;152;p15"/>
          <p:cNvPicPr preferRelativeResize="0"/>
          <p:nvPr/>
        </p:nvPicPr>
        <p:blipFill>
          <a:blip r:embed="rId3">
            <a:alphaModFix/>
          </a:blip>
          <a:stretch>
            <a:fillRect/>
          </a:stretch>
        </p:blipFill>
        <p:spPr>
          <a:xfrm>
            <a:off x="5233687" y="1015553"/>
            <a:ext cx="3416400" cy="1898904"/>
          </a:xfrm>
          <a:prstGeom prst="rect">
            <a:avLst/>
          </a:prstGeom>
          <a:noFill/>
          <a:ln>
            <a:noFill/>
          </a:ln>
        </p:spPr>
      </p:pic>
      <p:pic>
        <p:nvPicPr>
          <p:cNvPr id="153" name="Google Shape;153;p15"/>
          <p:cNvPicPr preferRelativeResize="0"/>
          <p:nvPr/>
        </p:nvPicPr>
        <p:blipFill>
          <a:blip r:embed="rId4">
            <a:alphaModFix/>
          </a:blip>
          <a:stretch>
            <a:fillRect/>
          </a:stretch>
        </p:blipFill>
        <p:spPr>
          <a:xfrm>
            <a:off x="5233700" y="3096707"/>
            <a:ext cx="3396034" cy="187201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6"/>
          <p:cNvSpPr txBox="1"/>
          <p:nvPr>
            <p:ph idx="4294967295" type="title"/>
          </p:nvPr>
        </p:nvSpPr>
        <p:spPr>
          <a:xfrm>
            <a:off x="489700" y="207500"/>
            <a:ext cx="3193800" cy="5901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a:t>
            </a:r>
            <a:endParaRPr/>
          </a:p>
        </p:txBody>
      </p:sp>
      <p:pic>
        <p:nvPicPr>
          <p:cNvPr id="159" name="Google Shape;159;p16"/>
          <p:cNvPicPr preferRelativeResize="0"/>
          <p:nvPr/>
        </p:nvPicPr>
        <p:blipFill>
          <a:blip r:embed="rId3">
            <a:alphaModFix/>
          </a:blip>
          <a:stretch>
            <a:fillRect/>
          </a:stretch>
        </p:blipFill>
        <p:spPr>
          <a:xfrm>
            <a:off x="4469325" y="1199675"/>
            <a:ext cx="3623350" cy="3130224"/>
          </a:xfrm>
          <a:prstGeom prst="rect">
            <a:avLst/>
          </a:prstGeom>
          <a:noFill/>
          <a:ln>
            <a:noFill/>
          </a:ln>
        </p:spPr>
      </p:pic>
      <p:sp>
        <p:nvSpPr>
          <p:cNvPr id="160" name="Google Shape;160;p16"/>
          <p:cNvSpPr txBox="1"/>
          <p:nvPr/>
        </p:nvSpPr>
        <p:spPr>
          <a:xfrm>
            <a:off x="489700" y="1271398"/>
            <a:ext cx="3193800" cy="1847100"/>
          </a:xfrm>
          <a:prstGeom prst="rect">
            <a:avLst/>
          </a:prstGeom>
          <a:noFill/>
          <a:ln cap="flat" cmpd="sng" w="19050">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ato"/>
                <a:ea typeface="Lato"/>
                <a:cs typeface="Lato"/>
                <a:sym typeface="Lato"/>
              </a:rPr>
              <a:t>State data was added to the ski resort data as a way generate a deeper understanding of how resorts charged based on population and number of resorts per state.</a:t>
            </a:r>
            <a:endParaRPr sz="1200">
              <a:solidFill>
                <a:schemeClr val="lt1"/>
              </a:solidFill>
              <a:latin typeface="Lato"/>
              <a:ea typeface="Lato"/>
              <a:cs typeface="Lato"/>
              <a:sym typeface="Lato"/>
            </a:endParaRPr>
          </a:p>
          <a:p>
            <a:pPr indent="0" lvl="0" marL="0" rtl="0" algn="l">
              <a:spcBef>
                <a:spcPts val="0"/>
              </a:spcBef>
              <a:spcAft>
                <a:spcPts val="0"/>
              </a:spcAft>
              <a:buNone/>
            </a:pPr>
            <a:r>
              <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PCA was used to identify variance among states</a:t>
            </a:r>
            <a:endParaRPr sz="1200">
              <a:solidFill>
                <a:schemeClr val="lt1"/>
              </a:solidFill>
              <a:latin typeface="Lato"/>
              <a:ea typeface="Lato"/>
              <a:cs typeface="Lato"/>
              <a:sym typeface="Lato"/>
            </a:endParaRPr>
          </a:p>
          <a:p>
            <a:pPr indent="-304800" lvl="0" marL="457200" rtl="0" algn="l">
              <a:spcBef>
                <a:spcPts val="0"/>
              </a:spcBef>
              <a:spcAft>
                <a:spcPts val="0"/>
              </a:spcAft>
              <a:buClr>
                <a:schemeClr val="lt1"/>
              </a:buClr>
              <a:buSzPts val="1200"/>
              <a:buFont typeface="Lato"/>
              <a:buChar char="●"/>
            </a:pPr>
            <a:r>
              <a:rPr lang="en" sz="1200">
                <a:solidFill>
                  <a:schemeClr val="lt1"/>
                </a:solidFill>
                <a:latin typeface="Lato"/>
                <a:ea typeface="Lato"/>
                <a:cs typeface="Lato"/>
                <a:sym typeface="Lato"/>
              </a:rPr>
              <a:t>Montana resides in the lower </a:t>
            </a:r>
            <a:r>
              <a:rPr lang="en" sz="1200">
                <a:solidFill>
                  <a:schemeClr val="lt1"/>
                </a:solidFill>
                <a:latin typeface="Lato"/>
                <a:ea typeface="Lato"/>
                <a:cs typeface="Lato"/>
                <a:sym typeface="Lato"/>
              </a:rPr>
              <a:t>quartile</a:t>
            </a:r>
            <a:r>
              <a:rPr lang="en" sz="1200">
                <a:solidFill>
                  <a:schemeClr val="lt1"/>
                </a:solidFill>
                <a:latin typeface="Lato"/>
                <a:ea typeface="Lato"/>
                <a:cs typeface="Lato"/>
                <a:sym typeface="Lato"/>
              </a:rPr>
              <a:t> for ticket prices</a:t>
            </a:r>
            <a:endParaRPr sz="12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Cont. </a:t>
            </a:r>
            <a:endParaRPr/>
          </a:p>
        </p:txBody>
      </p:sp>
      <p:sp>
        <p:nvSpPr>
          <p:cNvPr id="166" name="Google Shape;166;p17"/>
          <p:cNvSpPr txBox="1"/>
          <p:nvPr/>
        </p:nvSpPr>
        <p:spPr>
          <a:xfrm>
            <a:off x="1375150" y="1208625"/>
            <a:ext cx="3193800" cy="554100"/>
          </a:xfrm>
          <a:prstGeom prst="rect">
            <a:avLst/>
          </a:prstGeom>
          <a:noFill/>
          <a:ln cap="flat" cmpd="sng" w="19050">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Lato"/>
                <a:ea typeface="Lato"/>
                <a:cs typeface="Lato"/>
                <a:sym typeface="Lato"/>
              </a:rPr>
              <a:t>A heat map was implemented to identify correlations among features.</a:t>
            </a:r>
            <a:endParaRPr/>
          </a:p>
        </p:txBody>
      </p:sp>
      <p:pic>
        <p:nvPicPr>
          <p:cNvPr id="167" name="Google Shape;167;p17"/>
          <p:cNvPicPr preferRelativeResize="0"/>
          <p:nvPr/>
        </p:nvPicPr>
        <p:blipFill>
          <a:blip r:embed="rId3">
            <a:alphaModFix/>
          </a:blip>
          <a:stretch>
            <a:fillRect/>
          </a:stretch>
        </p:blipFill>
        <p:spPr>
          <a:xfrm>
            <a:off x="1375150" y="1947788"/>
            <a:ext cx="3193800" cy="2781861"/>
          </a:xfrm>
          <a:prstGeom prst="rect">
            <a:avLst/>
          </a:prstGeom>
          <a:noFill/>
          <a:ln>
            <a:noFill/>
          </a:ln>
        </p:spPr>
      </p:pic>
      <p:sp>
        <p:nvSpPr>
          <p:cNvPr id="168" name="Google Shape;168;p17"/>
          <p:cNvSpPr txBox="1"/>
          <p:nvPr/>
        </p:nvSpPr>
        <p:spPr>
          <a:xfrm>
            <a:off x="5211850" y="1947800"/>
            <a:ext cx="3007800" cy="1985700"/>
          </a:xfrm>
          <a:prstGeom prst="rect">
            <a:avLst/>
          </a:prstGeom>
          <a:noFill/>
          <a:ln cap="flat" cmpd="sng" w="19050">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Adult Weekend was highly correlated with: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Fast quads</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Number of runs</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Snow making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8"/>
          <p:cNvSpPr txBox="1"/>
          <p:nvPr>
            <p:ph type="title"/>
          </p:nvPr>
        </p:nvSpPr>
        <p:spPr>
          <a:xfrm>
            <a:off x="1057325" y="294500"/>
            <a:ext cx="3152100" cy="5784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a:t>Modeling</a:t>
            </a:r>
            <a:endParaRPr/>
          </a:p>
        </p:txBody>
      </p:sp>
      <p:sp>
        <p:nvSpPr>
          <p:cNvPr id="174" name="Google Shape;174;p18"/>
          <p:cNvSpPr txBox="1"/>
          <p:nvPr>
            <p:ph idx="1" type="body"/>
          </p:nvPr>
        </p:nvSpPr>
        <p:spPr>
          <a:xfrm>
            <a:off x="1114775" y="773875"/>
            <a:ext cx="6306000" cy="1221900"/>
          </a:xfrm>
          <a:prstGeom prst="rect">
            <a:avLst/>
          </a:prstGeom>
          <a:ln cap="flat" cmpd="sng" w="19050">
            <a:solidFill>
              <a:schemeClr val="lt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000">
                <a:solidFill>
                  <a:srgbClr val="EFEFEF"/>
                </a:solidFill>
                <a:latin typeface="Arial"/>
                <a:ea typeface="Arial"/>
                <a:cs typeface="Arial"/>
                <a:sym typeface="Arial"/>
              </a:rPr>
              <a:t>A model was built to create an optimal price point for Big Mountain’s Adult Weekend tickets. </a:t>
            </a:r>
            <a:endParaRPr sz="1000">
              <a:solidFill>
                <a:srgbClr val="EFEFEF"/>
              </a:solidFill>
              <a:latin typeface="Arial"/>
              <a:ea typeface="Arial"/>
              <a:cs typeface="Arial"/>
              <a:sym typeface="Arial"/>
            </a:endParaRPr>
          </a:p>
          <a:p>
            <a:pPr indent="0" lvl="0" marL="0" rtl="0" algn="l">
              <a:spcBef>
                <a:spcPts val="0"/>
              </a:spcBef>
              <a:spcAft>
                <a:spcPts val="0"/>
              </a:spcAft>
              <a:buNone/>
            </a:pPr>
            <a:r>
              <a:t/>
            </a:r>
            <a:endParaRPr sz="1000">
              <a:solidFill>
                <a:srgbClr val="EFEFEF"/>
              </a:solidFill>
              <a:latin typeface="Arial"/>
              <a:ea typeface="Arial"/>
              <a:cs typeface="Arial"/>
              <a:sym typeface="Arial"/>
            </a:endParaRPr>
          </a:p>
          <a:p>
            <a:pPr indent="0" lvl="0" marL="0" rtl="0" algn="l">
              <a:spcBef>
                <a:spcPts val="0"/>
              </a:spcBef>
              <a:spcAft>
                <a:spcPts val="0"/>
              </a:spcAft>
              <a:buNone/>
            </a:pPr>
            <a:r>
              <a:rPr lang="en" sz="1000">
                <a:solidFill>
                  <a:srgbClr val="EFEFEF"/>
                </a:solidFill>
                <a:latin typeface="Arial"/>
                <a:ea typeface="Arial"/>
                <a:cs typeface="Arial"/>
                <a:sym typeface="Arial"/>
              </a:rPr>
              <a:t>The model was trained to learn how the top features for Big Mountain compared to the rest of the resorts. </a:t>
            </a:r>
            <a:endParaRPr sz="1000">
              <a:solidFill>
                <a:srgbClr val="EFEFEF"/>
              </a:solidFill>
              <a:latin typeface="Arial"/>
              <a:ea typeface="Arial"/>
              <a:cs typeface="Arial"/>
              <a:sym typeface="Arial"/>
            </a:endParaRPr>
          </a:p>
          <a:p>
            <a:pPr indent="0" lvl="0" marL="0" rtl="0" algn="l">
              <a:spcBef>
                <a:spcPts val="0"/>
              </a:spcBef>
              <a:spcAft>
                <a:spcPts val="0"/>
              </a:spcAft>
              <a:buNone/>
            </a:pPr>
            <a:r>
              <a:t/>
            </a:r>
            <a:endParaRPr sz="1000">
              <a:solidFill>
                <a:srgbClr val="EFEFEF"/>
              </a:solidFill>
              <a:latin typeface="Arial"/>
              <a:ea typeface="Arial"/>
              <a:cs typeface="Arial"/>
              <a:sym typeface="Arial"/>
            </a:endParaRPr>
          </a:p>
          <a:p>
            <a:pPr indent="0" lvl="0" marL="0" rtl="0" algn="l">
              <a:spcBef>
                <a:spcPts val="0"/>
              </a:spcBef>
              <a:spcAft>
                <a:spcPts val="0"/>
              </a:spcAft>
              <a:buNone/>
            </a:pPr>
            <a:r>
              <a:rPr lang="en" sz="1000">
                <a:solidFill>
                  <a:srgbClr val="EFEFEF"/>
                </a:solidFill>
                <a:latin typeface="Arial"/>
                <a:ea typeface="Arial"/>
                <a:cs typeface="Arial"/>
                <a:sym typeface="Arial"/>
              </a:rPr>
              <a:t>Four different scenarios were ran as options for price optimization</a:t>
            </a:r>
            <a:endParaRPr sz="1200">
              <a:solidFill>
                <a:srgbClr val="EFEFEF"/>
              </a:solidFill>
            </a:endParaRPr>
          </a:p>
        </p:txBody>
      </p:sp>
      <p:pic>
        <p:nvPicPr>
          <p:cNvPr id="175" name="Google Shape;175;p18"/>
          <p:cNvPicPr preferRelativeResize="0"/>
          <p:nvPr/>
        </p:nvPicPr>
        <p:blipFill>
          <a:blip r:embed="rId3">
            <a:alphaModFix/>
          </a:blip>
          <a:stretch>
            <a:fillRect/>
          </a:stretch>
        </p:blipFill>
        <p:spPr>
          <a:xfrm>
            <a:off x="1114775" y="3582300"/>
            <a:ext cx="2569100" cy="1427952"/>
          </a:xfrm>
          <a:prstGeom prst="rect">
            <a:avLst/>
          </a:prstGeom>
          <a:noFill/>
          <a:ln>
            <a:noFill/>
          </a:ln>
        </p:spPr>
      </p:pic>
      <p:pic>
        <p:nvPicPr>
          <p:cNvPr id="176" name="Google Shape;176;p18"/>
          <p:cNvPicPr preferRelativeResize="0"/>
          <p:nvPr/>
        </p:nvPicPr>
        <p:blipFill>
          <a:blip r:embed="rId4">
            <a:alphaModFix/>
          </a:blip>
          <a:stretch>
            <a:fillRect/>
          </a:stretch>
        </p:blipFill>
        <p:spPr>
          <a:xfrm>
            <a:off x="1114775" y="2109700"/>
            <a:ext cx="2569100" cy="1428028"/>
          </a:xfrm>
          <a:prstGeom prst="rect">
            <a:avLst/>
          </a:prstGeom>
          <a:noFill/>
          <a:ln>
            <a:noFill/>
          </a:ln>
        </p:spPr>
      </p:pic>
      <p:pic>
        <p:nvPicPr>
          <p:cNvPr id="177" name="Google Shape;177;p18"/>
          <p:cNvPicPr preferRelativeResize="0"/>
          <p:nvPr/>
        </p:nvPicPr>
        <p:blipFill>
          <a:blip r:embed="rId5">
            <a:alphaModFix/>
          </a:blip>
          <a:stretch>
            <a:fillRect/>
          </a:stretch>
        </p:blipFill>
        <p:spPr>
          <a:xfrm>
            <a:off x="4830175" y="3582300"/>
            <a:ext cx="2590600" cy="1439901"/>
          </a:xfrm>
          <a:prstGeom prst="rect">
            <a:avLst/>
          </a:prstGeom>
          <a:noFill/>
          <a:ln>
            <a:noFill/>
          </a:ln>
        </p:spPr>
      </p:pic>
      <p:pic>
        <p:nvPicPr>
          <p:cNvPr id="178" name="Google Shape;178;p18"/>
          <p:cNvPicPr preferRelativeResize="0"/>
          <p:nvPr/>
        </p:nvPicPr>
        <p:blipFill>
          <a:blip r:embed="rId6">
            <a:alphaModFix/>
          </a:blip>
          <a:stretch>
            <a:fillRect/>
          </a:stretch>
        </p:blipFill>
        <p:spPr>
          <a:xfrm>
            <a:off x="4830178" y="2109700"/>
            <a:ext cx="2590598" cy="1428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Modeling Cont.</a:t>
            </a:r>
            <a:endParaRPr/>
          </a:p>
        </p:txBody>
      </p:sp>
      <p:sp>
        <p:nvSpPr>
          <p:cNvPr id="184" name="Google Shape;184;p19"/>
          <p:cNvSpPr txBox="1"/>
          <p:nvPr>
            <p:ph idx="1" type="body"/>
          </p:nvPr>
        </p:nvSpPr>
        <p:spPr>
          <a:xfrm>
            <a:off x="2909025" y="1425738"/>
            <a:ext cx="2341200" cy="1419000"/>
          </a:xfrm>
          <a:prstGeom prst="rect">
            <a:avLst/>
          </a:prstGeom>
          <a:ln cap="flat" cmpd="sng" w="19050">
            <a:solidFill>
              <a:schemeClr val="lt2"/>
            </a:solidFill>
            <a:prstDash val="solid"/>
            <a:round/>
            <a:headEnd len="sm" w="sm" type="none"/>
            <a:tailEnd len="sm" w="sm" type="none"/>
          </a:ln>
        </p:spPr>
        <p:txBody>
          <a:bodyPr anchorCtr="0" anchor="t" bIns="91425" lIns="91425" spcFirstLastPara="1" rIns="91425" wrap="square" tIns="91425">
            <a:normAutofit fontScale="55000"/>
          </a:bodyPr>
          <a:lstStyle/>
          <a:p>
            <a:pPr indent="0" lvl="0" marL="0" rtl="0" algn="l">
              <a:spcBef>
                <a:spcPts val="0"/>
              </a:spcBef>
              <a:spcAft>
                <a:spcPts val="0"/>
              </a:spcAft>
              <a:buNone/>
            </a:pPr>
            <a:r>
              <a:rPr b="1" lang="en" sz="2263">
                <a:solidFill>
                  <a:srgbClr val="EFEFEF"/>
                </a:solidFill>
                <a:latin typeface="Arial"/>
                <a:ea typeface="Arial"/>
                <a:cs typeface="Arial"/>
                <a:sym typeface="Arial"/>
              </a:rPr>
              <a:t>Scenario 1 </a:t>
            </a:r>
            <a:endParaRPr b="1" sz="2263">
              <a:solidFill>
                <a:srgbClr val="EFEFEF"/>
              </a:solidFill>
              <a:latin typeface="Arial"/>
              <a:ea typeface="Arial"/>
              <a:cs typeface="Arial"/>
              <a:sym typeface="Arial"/>
            </a:endParaRPr>
          </a:p>
          <a:p>
            <a:pPr indent="0" lvl="0" marL="0" rtl="0" algn="l">
              <a:spcBef>
                <a:spcPts val="0"/>
              </a:spcBef>
              <a:spcAft>
                <a:spcPts val="0"/>
              </a:spcAft>
              <a:buNone/>
            </a:pPr>
            <a:r>
              <a:rPr lang="en" sz="1600">
                <a:solidFill>
                  <a:srgbClr val="EFEFEF"/>
                </a:solidFill>
                <a:latin typeface="Arial"/>
                <a:ea typeface="Arial"/>
                <a:cs typeface="Arial"/>
                <a:sym typeface="Arial"/>
              </a:rPr>
              <a:t>Closing up to ten of the least used runs can decrease operational costs but will warrant a decrease in ticket price. Closing 1-5 runs will result in the least drastic response to dropped ticket rates and revenue. </a:t>
            </a:r>
            <a:endParaRPr sz="1600">
              <a:solidFill>
                <a:srgbClr val="EFEFEF"/>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185" name="Google Shape;185;p19"/>
          <p:cNvSpPr txBox="1"/>
          <p:nvPr>
            <p:ph idx="1" type="body"/>
          </p:nvPr>
        </p:nvSpPr>
        <p:spPr>
          <a:xfrm>
            <a:off x="5333650" y="3196775"/>
            <a:ext cx="2625900" cy="1579200"/>
          </a:xfrm>
          <a:prstGeom prst="rect">
            <a:avLst/>
          </a:prstGeom>
          <a:ln cap="flat" cmpd="sng" w="19050">
            <a:solidFill>
              <a:schemeClr val="lt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rgbClr val="EFEFEF"/>
                </a:solidFill>
                <a:latin typeface="Arial"/>
                <a:ea typeface="Arial"/>
                <a:cs typeface="Arial"/>
                <a:sym typeface="Arial"/>
              </a:rPr>
              <a:t>Scenario 4</a:t>
            </a:r>
            <a:endParaRPr b="1" sz="1200">
              <a:solidFill>
                <a:srgbClr val="EFEFEF"/>
              </a:solidFill>
              <a:latin typeface="Arial"/>
              <a:ea typeface="Arial"/>
              <a:cs typeface="Arial"/>
              <a:sym typeface="Arial"/>
            </a:endParaRPr>
          </a:p>
          <a:p>
            <a:pPr indent="0" lvl="0" marL="0" rtl="0" algn="l">
              <a:spcBef>
                <a:spcPts val="0"/>
              </a:spcBef>
              <a:spcAft>
                <a:spcPts val="0"/>
              </a:spcAft>
              <a:buNone/>
            </a:pPr>
            <a:r>
              <a:rPr lang="en" sz="850">
                <a:solidFill>
                  <a:srgbClr val="EFEFEF"/>
                </a:solidFill>
                <a:latin typeface="Arial"/>
                <a:ea typeface="Arial"/>
                <a:cs typeface="Arial"/>
                <a:sym typeface="Arial"/>
              </a:rPr>
              <a:t>Increase the longest run by 0.2 miles and guarantee snow coverage by adding 4 acres of snow making. This scenario does not support increasing or decreasing ticket prices. </a:t>
            </a:r>
            <a:endParaRPr sz="850">
              <a:solidFill>
                <a:srgbClr val="EFEFEF"/>
              </a:solidFill>
            </a:endParaRPr>
          </a:p>
        </p:txBody>
      </p:sp>
      <p:sp>
        <p:nvSpPr>
          <p:cNvPr id="186" name="Google Shape;186;p19"/>
          <p:cNvSpPr txBox="1"/>
          <p:nvPr>
            <p:ph idx="1" type="body"/>
          </p:nvPr>
        </p:nvSpPr>
        <p:spPr>
          <a:xfrm>
            <a:off x="1722675" y="3217775"/>
            <a:ext cx="2381100" cy="1537200"/>
          </a:xfrm>
          <a:prstGeom prst="rect">
            <a:avLst/>
          </a:prstGeom>
          <a:ln cap="flat" cmpd="sng" w="19050">
            <a:solidFill>
              <a:schemeClr val="lt2"/>
            </a:solidFill>
            <a:prstDash val="solid"/>
            <a:round/>
            <a:headEnd len="sm" w="sm" type="none"/>
            <a:tailEnd len="sm" w="sm" type="none"/>
          </a:ln>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lang="en" sz="1500">
                <a:solidFill>
                  <a:srgbClr val="EFEFEF"/>
                </a:solidFill>
                <a:latin typeface="Arial"/>
                <a:ea typeface="Arial"/>
                <a:cs typeface="Arial"/>
                <a:sym typeface="Arial"/>
              </a:rPr>
              <a:t>Scenario 3</a:t>
            </a:r>
            <a:endParaRPr b="1" sz="1500">
              <a:solidFill>
                <a:srgbClr val="EFEFEF"/>
              </a:solidFill>
              <a:latin typeface="Arial"/>
              <a:ea typeface="Arial"/>
              <a:cs typeface="Arial"/>
              <a:sym typeface="Arial"/>
            </a:endParaRPr>
          </a:p>
          <a:p>
            <a:pPr indent="0" lvl="0" marL="0" rtl="0" algn="l">
              <a:spcBef>
                <a:spcPts val="0"/>
              </a:spcBef>
              <a:spcAft>
                <a:spcPts val="0"/>
              </a:spcAft>
              <a:buNone/>
            </a:pPr>
            <a:r>
              <a:rPr lang="en" sz="1100">
                <a:solidFill>
                  <a:srgbClr val="EFEFEF"/>
                </a:solidFill>
                <a:latin typeface="Arial"/>
                <a:ea typeface="Arial"/>
                <a:cs typeface="Arial"/>
                <a:sym typeface="Arial"/>
              </a:rPr>
              <a:t>Similar to Scenario 2, this scenario calls for adding a run to increase the vertical drop by 150 ft, installing an additional chair lift, </a:t>
            </a:r>
            <a:r>
              <a:rPr i="1" lang="en" sz="1100">
                <a:solidFill>
                  <a:srgbClr val="EFEFEF"/>
                </a:solidFill>
                <a:latin typeface="Arial"/>
                <a:ea typeface="Arial"/>
                <a:cs typeface="Arial"/>
                <a:sym typeface="Arial"/>
              </a:rPr>
              <a:t>and </a:t>
            </a:r>
            <a:r>
              <a:rPr lang="en" sz="1100">
                <a:solidFill>
                  <a:srgbClr val="EFEFEF"/>
                </a:solidFill>
                <a:latin typeface="Arial"/>
                <a:ea typeface="Arial"/>
                <a:cs typeface="Arial"/>
                <a:sym typeface="Arial"/>
              </a:rPr>
              <a:t>adding 2 acres of snow making coverage. This scenario supports Adult Weekend ticket prices to increase by $1.99 and could amount to $3,474,638 over the season. </a:t>
            </a:r>
            <a:endParaRPr sz="1100">
              <a:solidFill>
                <a:srgbClr val="EFEFEF"/>
              </a:solidFill>
              <a:latin typeface="Arial"/>
              <a:ea typeface="Arial"/>
              <a:cs typeface="Arial"/>
              <a:sym typeface="Arial"/>
            </a:endParaRPr>
          </a:p>
          <a:p>
            <a:pPr indent="0" lvl="0" marL="0" rtl="0" algn="l">
              <a:spcBef>
                <a:spcPts val="0"/>
              </a:spcBef>
              <a:spcAft>
                <a:spcPts val="1200"/>
              </a:spcAft>
              <a:buNone/>
            </a:pPr>
            <a:r>
              <a:t/>
            </a:r>
            <a:endParaRPr/>
          </a:p>
        </p:txBody>
      </p:sp>
      <p:sp>
        <p:nvSpPr>
          <p:cNvPr id="187" name="Google Shape;187;p19"/>
          <p:cNvSpPr txBox="1"/>
          <p:nvPr>
            <p:ph idx="1" type="body"/>
          </p:nvPr>
        </p:nvSpPr>
        <p:spPr>
          <a:xfrm>
            <a:off x="5953350" y="1412675"/>
            <a:ext cx="2544300" cy="1419000"/>
          </a:xfrm>
          <a:prstGeom prst="rect">
            <a:avLst/>
          </a:prstGeom>
          <a:ln cap="flat" cmpd="sng" w="19050">
            <a:solidFill>
              <a:schemeClr val="lt2"/>
            </a:solidFill>
            <a:prstDash val="solid"/>
            <a:round/>
            <a:headEnd len="sm" w="sm" type="none"/>
            <a:tailEnd len="sm" w="sm" type="none"/>
          </a:ln>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b="1" lang="en" sz="1900">
                <a:solidFill>
                  <a:srgbClr val="EFEFEF"/>
                </a:solidFill>
                <a:latin typeface="Arial"/>
                <a:ea typeface="Arial"/>
                <a:cs typeface="Arial"/>
                <a:sym typeface="Arial"/>
              </a:rPr>
              <a:t>Scenario 2</a:t>
            </a:r>
            <a:endParaRPr b="1" sz="1900">
              <a:solidFill>
                <a:srgbClr val="EFEFEF"/>
              </a:solidFill>
              <a:latin typeface="Arial"/>
              <a:ea typeface="Arial"/>
              <a:cs typeface="Arial"/>
              <a:sym typeface="Arial"/>
            </a:endParaRPr>
          </a:p>
          <a:p>
            <a:pPr indent="0" lvl="0" marL="0" rtl="0" algn="l">
              <a:spcBef>
                <a:spcPts val="0"/>
              </a:spcBef>
              <a:spcAft>
                <a:spcPts val="0"/>
              </a:spcAft>
              <a:buNone/>
            </a:pPr>
            <a:r>
              <a:rPr lang="en" sz="1500">
                <a:solidFill>
                  <a:srgbClr val="EFEFEF"/>
                </a:solidFill>
                <a:latin typeface="Arial"/>
                <a:ea typeface="Arial"/>
                <a:cs typeface="Arial"/>
                <a:sym typeface="Arial"/>
              </a:rPr>
              <a:t>Adding a run to increase the vertical drop by 150 ft and installing an additional chair lift will support increasing the rate of Adult Weekend ticket prices by $1.99 which could amount to $3,474,638 over the season. </a:t>
            </a:r>
            <a:endParaRPr sz="1500">
              <a:solidFill>
                <a:srgbClr val="EFEFEF"/>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88" name="Google Shape;188;p19"/>
          <p:cNvPicPr preferRelativeResize="0"/>
          <p:nvPr/>
        </p:nvPicPr>
        <p:blipFill>
          <a:blip r:embed="rId3">
            <a:alphaModFix/>
          </a:blip>
          <a:stretch>
            <a:fillRect/>
          </a:stretch>
        </p:blipFill>
        <p:spPr>
          <a:xfrm>
            <a:off x="139507" y="1412675"/>
            <a:ext cx="2674117" cy="1445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0"/>
          <p:cNvSpPr txBox="1"/>
          <p:nvPr>
            <p:ph type="title"/>
          </p:nvPr>
        </p:nvSpPr>
        <p:spPr>
          <a:xfrm>
            <a:off x="1125175" y="571250"/>
            <a:ext cx="4259100" cy="588900"/>
          </a:xfrm>
          <a:prstGeom prst="rect">
            <a:avLst/>
          </a:prstGeom>
          <a:noFill/>
          <a:ln cap="flat" cmpd="sng" w="19050">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EFEFEF"/>
                </a:solidFill>
              </a:rPr>
              <a:t>Summary &amp; Conclusion</a:t>
            </a:r>
            <a:endParaRPr>
              <a:solidFill>
                <a:srgbClr val="EFEFEF"/>
              </a:solidFill>
            </a:endParaRPr>
          </a:p>
        </p:txBody>
      </p:sp>
      <p:sp>
        <p:nvSpPr>
          <p:cNvPr id="194" name="Google Shape;194;p20"/>
          <p:cNvSpPr txBox="1"/>
          <p:nvPr/>
        </p:nvSpPr>
        <p:spPr>
          <a:xfrm>
            <a:off x="1125175" y="1504900"/>
            <a:ext cx="3413100" cy="3169500"/>
          </a:xfrm>
          <a:prstGeom prst="rect">
            <a:avLst/>
          </a:prstGeom>
          <a:noFill/>
          <a:ln cap="flat" cmpd="sng" w="19050">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rgbClr val="EFEFEF"/>
                </a:solidFill>
              </a:rPr>
              <a:t>Given Big Mountain's top features we recommend the implementation of Scenario 3. Not only would adding an additional run heighten the resort's appeal, but this scenario also supports an increase in ticket price, and could yield high profits.</a:t>
            </a:r>
            <a:endParaRPr sz="1100">
              <a:solidFill>
                <a:srgbClr val="EFEFEF"/>
              </a:solidFill>
            </a:endParaRPr>
          </a:p>
          <a:p>
            <a:pPr indent="0" lvl="0" marL="0" rtl="0" algn="l">
              <a:lnSpc>
                <a:spcPct val="115000"/>
              </a:lnSpc>
              <a:spcBef>
                <a:spcPts val="0"/>
              </a:spcBef>
              <a:spcAft>
                <a:spcPts val="0"/>
              </a:spcAft>
              <a:buNone/>
            </a:pPr>
            <a:r>
              <a:t/>
            </a:r>
            <a:endParaRPr sz="1100">
              <a:solidFill>
                <a:srgbClr val="EFEFEF"/>
              </a:solidFill>
            </a:endParaRPr>
          </a:p>
          <a:p>
            <a:pPr indent="0" lvl="0" marL="0" rtl="0" algn="l">
              <a:lnSpc>
                <a:spcPct val="115000"/>
              </a:lnSpc>
              <a:spcBef>
                <a:spcPts val="0"/>
              </a:spcBef>
              <a:spcAft>
                <a:spcPts val="0"/>
              </a:spcAft>
              <a:buNone/>
            </a:pPr>
            <a:r>
              <a:rPr lang="en" sz="1100">
                <a:solidFill>
                  <a:srgbClr val="EFEFEF"/>
                </a:solidFill>
              </a:rPr>
              <a:t>Scenario 3 would require a $1.99 dollar increase in Adult Weekend ticket prices; however, per the model’s recommendation, the resort could theoretically surpass the estimated amount of $3,474,638 by increasing prices by an additional $10.39- $14.87.</a:t>
            </a:r>
            <a:endParaRPr sz="1300">
              <a:solidFill>
                <a:srgbClr val="EFEFEF"/>
              </a:solidFill>
              <a:latin typeface="Lato"/>
              <a:ea typeface="Lato"/>
              <a:cs typeface="Lato"/>
              <a:sym typeface="Lato"/>
            </a:endParaRPr>
          </a:p>
        </p:txBody>
      </p:sp>
      <p:pic>
        <p:nvPicPr>
          <p:cNvPr id="195" name="Google Shape;195;p20"/>
          <p:cNvPicPr preferRelativeResize="0"/>
          <p:nvPr/>
        </p:nvPicPr>
        <p:blipFill>
          <a:blip r:embed="rId3">
            <a:alphaModFix/>
          </a:blip>
          <a:stretch>
            <a:fillRect/>
          </a:stretch>
        </p:blipFill>
        <p:spPr>
          <a:xfrm>
            <a:off x="4711850" y="1504900"/>
            <a:ext cx="4226202" cy="31696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