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uli"/>
      <p:regular r:id="rId28"/>
      <p:bold r:id="rId29"/>
      <p:italic r:id="rId30"/>
      <p:boldItalic r:id="rId31"/>
    </p:embeddedFont>
    <p:embeddedFont>
      <p:font typeface="Roboto"/>
      <p:regular r:id="rId32"/>
      <p:bold r:id="rId33"/>
      <p:italic r:id="rId34"/>
      <p:boldItalic r:id="rId35"/>
    </p:embeddedFont>
    <p:embeddedFont>
      <p:font typeface="Nixie One"/>
      <p:regular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uli-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uli-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uli-boldItalic.fntdata"/><Relationship Id="rId30" Type="http://schemas.openxmlformats.org/officeDocument/2006/relationships/font" Target="fonts/Muli-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HelveticaNeue-regular.fntdata"/><Relationship Id="rId14" Type="http://schemas.openxmlformats.org/officeDocument/2006/relationships/slide" Target="slides/slide10.xml"/><Relationship Id="rId36" Type="http://schemas.openxmlformats.org/officeDocument/2006/relationships/font" Target="fonts/NixieOne-regular.fntdata"/><Relationship Id="rId17" Type="http://schemas.openxmlformats.org/officeDocument/2006/relationships/slide" Target="slides/slide13.xml"/><Relationship Id="rId39" Type="http://schemas.openxmlformats.org/officeDocument/2006/relationships/font" Target="fonts/HelveticaNeue-italic.fntdata"/><Relationship Id="rId16" Type="http://schemas.openxmlformats.org/officeDocument/2006/relationships/slide" Target="slides/slide12.xml"/><Relationship Id="rId38" Type="http://schemas.openxmlformats.org/officeDocument/2006/relationships/font" Target="fonts/HelveticaNeu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tes.google.com/site/luciecharlesneuro/" TargetMode="External"/><Relationship Id="rId3" Type="http://schemas.openxmlformats.org/officeDocument/2006/relationships/hyperlink" Target="https://lscp.dec.ens.fr/en/member/623/anne-christophe/" TargetMode="External"/><Relationship Id="rId4" Type="http://schemas.openxmlformats.org/officeDocument/2006/relationships/hyperlink" Target="https://fr.linkedin.com/in/aude-nyadanu-56205458"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europa.eu/euodp/en/data/dataset/she-figures-2015-gender-in-research-and-innovatio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erinhengel.com/research/publishing_female.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i.org/10.1016/j.respol.2018.02.011" TargetMode="External"/><Relationship Id="rId3" Type="http://schemas.openxmlformats.org/officeDocument/2006/relationships/hyperlink" Target="http://doi.org/10.1016/j.respol.2018.02.01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obile.twitter.com/TRyanGregory/status/991819905677881344?s=19"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sychonomic.org/page/2018grants" TargetMode="External"/><Relationship Id="rId3" Type="http://schemas.openxmlformats.org/officeDocument/2006/relationships/hyperlink" Target="https://www.psychonomic.org/page/pswicsaward" TargetMode="External"/><Relationship Id="rId4" Type="http://schemas.openxmlformats.org/officeDocument/2006/relationships/hyperlink" Target="https://eps.ac.uk/carer-grant/"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ure.com/articles/nbt.4089" TargetMode="External"/><Relationship Id="rId3" Type="http://schemas.openxmlformats.org/officeDocument/2006/relationships/hyperlink" Target="https://www.nature.com/nature/journal/v550/n7677/full/nj7677-549a.html" TargetMode="External"/><Relationship Id="rId4" Type="http://schemas.openxmlformats.org/officeDocument/2006/relationships/hyperlink" Target="https://www.nature.com/collections/gnlwffjgtr" TargetMode="External"/><Relationship Id="rId5" Type="http://schemas.openxmlformats.org/officeDocument/2006/relationships/hyperlink" Target="http://www.sciencedirect.com/science/article/pii/S0048733317300422" TargetMode="External"/><Relationship Id="rId6" Type="http://schemas.openxmlformats.org/officeDocument/2006/relationships/hyperlink" Target="https://re.ukri.org/documents/2018/mental-health-report/" TargetMode="External"/><Relationship Id="rId7" Type="http://schemas.openxmlformats.org/officeDocument/2006/relationships/hyperlink" Target="https://royalsociety.org/~/media/policy/topics/diversity-in-science/understanding-mental-health-in-the-research-environment.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ehaviouralinsights.co.uk/bx2015/bx2018-diverse-approaches-to-improving-gender-diversity/" TargetMode="External"/><Relationship Id="rId3" Type="http://schemas.openxmlformats.org/officeDocument/2006/relationships/hyperlink" Target="http://www.nber.org/papers/w5903" TargetMode="External"/></Relationships>
</file>

<file path=ppt/notesSlides/_rels/notesSlide22.xml.rels><?xml version="1.0" encoding="UTF-8" standalone="yes"?><Relationships xmlns="http://schemas.openxmlformats.org/package/2006/relationships"><Relationship Id="rId11" Type="http://schemas.openxmlformats.org/officeDocument/2006/relationships/hyperlink" Target="https://rladies.org/" TargetMode="External"/><Relationship Id="rId10" Type="http://schemas.openxmlformats.org/officeDocument/2006/relationships/hyperlink" Target="http://www.enseignementsup-recherche.gouv.fr/cid129030/prix-irene-joliot-curie-lancement-de-l-edition-2018.html" TargetMode="External"/><Relationship Id="rId13" Type="http://schemas.openxmlformats.org/officeDocument/2006/relationships/hyperlink" Target="https://www.wax-science.fr/" TargetMode="External"/><Relationship Id="rId12" Type="http://schemas.openxmlformats.org/officeDocument/2006/relationships/hyperlink" Target="https://www.behaviouralinsights.co.uk/bx2015/bx2018-diverse-approaches-to-improving-gender-diversity/" TargetMode="External"/><Relationship Id="rId1" Type="http://schemas.openxmlformats.org/officeDocument/2006/relationships/notesMaster" Target="../notesMasters/notesMaster1.xml"/><Relationship Id="rId2" Type="http://schemas.openxmlformats.org/officeDocument/2006/relationships/hyperlink" Target="http://www.femmesetsciences.fr/" TargetMode="External"/><Relationship Id="rId3" Type="http://schemas.openxmlformats.org/officeDocument/2006/relationships/hyperlink" Target="http://www.femmes-et-maths.fr/index.php" TargetMode="External"/><Relationship Id="rId4" Type="http://schemas.openxmlformats.org/officeDocument/2006/relationships/hyperlink" Target="http://womenincogsci.org/" TargetMode="External"/><Relationship Id="rId9" Type="http://schemas.openxmlformats.org/officeDocument/2006/relationships/hyperlink" Target="https://www.fondationloreal.com/categories/for-women-in-science/lang/en" TargetMode="External"/><Relationship Id="rId15" Type="http://schemas.openxmlformats.org/officeDocument/2006/relationships/hyperlink" Target="http://www.sfn.org/news-and-calendar/neuroscience-quarterly/spring-2018/women-in-neuroscience" TargetMode="External"/><Relationship Id="rId14" Type="http://schemas.openxmlformats.org/officeDocument/2006/relationships/hyperlink" Target="http://aanandprasad.com/diversity-calculator/" TargetMode="External"/><Relationship Id="rId17" Type="http://schemas.openxmlformats.org/officeDocument/2006/relationships/hyperlink" Target="https://www.psychonomic.org/page/pswicsaward" TargetMode="External"/><Relationship Id="rId16" Type="http://schemas.openxmlformats.org/officeDocument/2006/relationships/hyperlink" Target="https://www.psychonomic.org/page/2018grants" TargetMode="External"/><Relationship Id="rId5" Type="http://schemas.openxmlformats.org/officeDocument/2006/relationships/hyperlink" Target="https://www.awis.org/" TargetMode="External"/><Relationship Id="rId6" Type="http://schemas.openxmlformats.org/officeDocument/2006/relationships/hyperlink" Target="https://wisdat.royalholloway.ac.uk/" TargetMode="External"/><Relationship Id="rId18" Type="http://schemas.openxmlformats.org/officeDocument/2006/relationships/hyperlink" Target="https://eps.ac.uk/carer-grant/" TargetMode="External"/><Relationship Id="rId7" Type="http://schemas.openxmlformats.org/officeDocument/2006/relationships/hyperlink" Target="http://www.affdu.fr/" TargetMode="External"/><Relationship Id="rId8" Type="http://schemas.openxmlformats.org/officeDocument/2006/relationships/hyperlink" Target="http://www.ellesbougent.com/association/presentation/"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tes.google.com/site/luciecharlesneuro/" TargetMode="External"/><Relationship Id="rId3" Type="http://schemas.openxmlformats.org/officeDocument/2006/relationships/hyperlink" Target="https://lscp.dec.ens.fr/en/member/623/anne-christophe/" TargetMode="External"/><Relationship Id="rId4" Type="http://schemas.openxmlformats.org/officeDocument/2006/relationships/hyperlink" Target="https://fr.linkedin.com/in/aude-nyadanu-56205458"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oecd.org/gender/the-pursuit-of-gender-equality-9789264281318-en.htm" TargetMode="External"/><Relationship Id="rId3" Type="http://schemas.openxmlformats.org/officeDocument/2006/relationships/hyperlink" Target="https://opinionator.blogs.nytimes.com/2013/09/02/women-in-philosophy-do-the-math/" TargetMode="External"/><Relationship Id="rId4" Type="http://schemas.openxmlformats.org/officeDocument/2006/relationships/hyperlink" Target="https://www.nature.com/articles/d41586-018-04309-8"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nrs.fr/mpdf/spip.php?article915" TargetMode="External"/><Relationship Id="rId3" Type="http://schemas.openxmlformats.org/officeDocument/2006/relationships/hyperlink" Target="https://data.europa.eu/euodp/en/data/dataset/she-figures-2015-gender-in-research-and-innovation" TargetMode="External"/><Relationship Id="rId4" Type="http://schemas.openxmlformats.org/officeDocument/2006/relationships/hyperlink" Target="https://khrono.no/files/2018/02/28/NIFUreport2018-4.pdf" TargetMode="External"/><Relationship Id="rId5" Type="http://schemas.openxmlformats.org/officeDocument/2006/relationships/hyperlink" Target="https://psyarxiv.com/xvtqc/"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egifrance.gouv.fr/affichTexte.do?cidTexte=JORFTEXT000036705191"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nas.org/content/early/2017/12/12/1708414115" TargetMode="External"/><Relationship Id="rId3" Type="http://schemas.openxmlformats.org/officeDocument/2006/relationships/hyperlink" Target="http://journals.plos.org/plosone/article?id=10.1371/journal.pone.0185534" TargetMode="External"/><Relationship Id="rId4" Type="http://schemas.openxmlformats.org/officeDocument/2006/relationships/hyperlink" Target="http://journals.plos.org/plosone/article?id=10.1371/journal.pone.0185534" TargetMode="External"/><Relationship Id="rId5" Type="http://schemas.openxmlformats.org/officeDocument/2006/relationships/hyperlink" Target="https://blogs.umass.edu/phonolist/2017/10/08/question-discussion/" TargetMode="External"/><Relationship Id="rId6" Type="http://schemas.openxmlformats.org/officeDocument/2006/relationships/hyperlink" Target="https://www.nature.com/articles/s41467-018-03809-5?utm_source=twt_nr&amp;utm_medium=social&amp;utm_campaign=NNPnatur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hysiology.org/doi/full/10.1152/advan.00085.2017" TargetMode="External"/><Relationship Id="rId3" Type="http://schemas.openxmlformats.org/officeDocument/2006/relationships/hyperlink" Target="https://www.tci-thaijo.org/index.php/IJBS/article/view/521" TargetMode="External"/><Relationship Id="rId4" Type="http://schemas.openxmlformats.org/officeDocument/2006/relationships/hyperlink" Target="http://psycnet.apa.org/record/2017-05737-001" TargetMode="External"/><Relationship Id="rId5" Type="http://schemas.openxmlformats.org/officeDocument/2006/relationships/hyperlink" Target="https://www.theatlantic.com/magazine/archive/2014/05/the-confidence-gap/359815/?utm_source=atlfb"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c2a7fe347_1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c2a7fe347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Lucie Charles - </a:t>
            </a:r>
            <a:r>
              <a:rPr lang="en" u="sng">
                <a:solidFill>
                  <a:schemeClr val="hlink"/>
                </a:solidFill>
                <a:hlinkClick r:id="rId2"/>
              </a:rPr>
              <a:t>Website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Anne Christophe - </a:t>
            </a:r>
            <a:r>
              <a:rPr lang="en" u="sng">
                <a:solidFill>
                  <a:schemeClr val="hlink"/>
                </a:solidFill>
                <a:hlinkClick r:id="rId3"/>
              </a:rPr>
              <a:t>Website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Auda Nyadanu - </a:t>
            </a:r>
            <a:r>
              <a:rPr lang="en" u="sng">
                <a:solidFill>
                  <a:schemeClr val="hlink"/>
                </a:solidFill>
                <a:hlinkClick r:id="rId4"/>
              </a:rPr>
              <a:t>LinkedIn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3b2cab3ca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b2cab3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3c2a7fe347_1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c2a7fe34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EU SHE figures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800">
              <a:solidFill>
                <a:srgbClr val="C6DAEC"/>
              </a:solidFill>
              <a:latin typeface="Muli"/>
              <a:ea typeface="Muli"/>
              <a:cs typeface="Muli"/>
              <a:sym typeface="Mul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3b2cab3ca7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b2cab3c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Hengel 2017</a:t>
            </a:r>
            <a:r>
              <a:rPr lang="en"/>
              <a:t> - One reason for women’s lower productivity is higher scrutiny. Women initially receive more rejections from editors and therefore submit only after long rounds of self-reviews. As a result, their writing improves more - a senior female researcher is 9% better in writing than her male colleague.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3ae014c8f4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ae014c8f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u="sng">
                <a:solidFill>
                  <a:schemeClr val="hlink"/>
                </a:solidFill>
                <a:latin typeface="Helvetica Neue"/>
                <a:ea typeface="Helvetica Neue"/>
                <a:cs typeface="Helvetica Neue"/>
                <a:sym typeface="Helvetica Neue"/>
                <a:hlinkClick r:id="rId2"/>
              </a:rPr>
              <a:t>G</a:t>
            </a:r>
            <a:r>
              <a:rPr lang="en" sz="1200" u="sng">
                <a:solidFill>
                  <a:schemeClr val="hlink"/>
                </a:solidFill>
                <a:latin typeface="Helvetica Neue"/>
                <a:ea typeface="Helvetica Neue"/>
                <a:cs typeface="Helvetica Neue"/>
                <a:sym typeface="Helvetica Neue"/>
                <a:hlinkClick r:id="rId3"/>
              </a:rPr>
              <a:t>aule &amp; Piacentini</a:t>
            </a:r>
            <a:r>
              <a:rPr lang="en" sz="1200">
                <a:latin typeface="Helvetica Neue"/>
                <a:ea typeface="Helvetica Neue"/>
                <a:cs typeface="Helvetica Neue"/>
                <a:sym typeface="Helvetica Neue"/>
              </a:rPr>
              <a:t>,</a:t>
            </a:r>
            <a:r>
              <a:rPr i="1" lang="en" sz="1200">
                <a:latin typeface="Helvetica Neue"/>
                <a:ea typeface="Helvetica Neue"/>
                <a:cs typeface="Helvetica Neue"/>
                <a:sym typeface="Helvetica Neue"/>
              </a:rPr>
              <a:t> Res. Policy</a:t>
            </a:r>
            <a:r>
              <a:rPr lang="en" sz="1200">
                <a:latin typeface="Helvetica Neue"/>
                <a:ea typeface="Helvetica Neue"/>
                <a:cs typeface="Helvetica Neue"/>
                <a:sym typeface="Helvetica Neue"/>
              </a:rPr>
              <a:t>, 2018, </a:t>
            </a:r>
            <a:r>
              <a:rPr b="1" lang="en" sz="1200">
                <a:latin typeface="Helvetica Neue"/>
                <a:ea typeface="Helvetica Neue"/>
                <a:cs typeface="Helvetica Neue"/>
                <a:sym typeface="Helvetica Neue"/>
              </a:rPr>
              <a:t>47</a:t>
            </a:r>
            <a:r>
              <a:rPr lang="en" sz="1200">
                <a:latin typeface="Helvetica Neue"/>
                <a:ea typeface="Helvetica Neue"/>
                <a:cs typeface="Helvetica Neue"/>
                <a:sym typeface="Helvetica Neue"/>
              </a:rPr>
              <a:t>, 805 - advisor gender and academic careers</a:t>
            </a:r>
            <a:endParaRPr sz="12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2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0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3b2cab3ca7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b2cab3c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Women find themselves between a hammer and a hard place: on the one hand, they are expected to be the main caretakers; on the other, they are expected to do as much as they have before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https://mobile.twitter.com/TRyanGregory/status/991819905677881344?s=19</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3b2cab3ca7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b2cab3ca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some things we can do as organizers of conferences and events, that would make the lives of parents easier! For example, try and have events at times that are comfortable for parents (like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Psychonomic Society provides </a:t>
            </a:r>
            <a:r>
              <a:rPr lang="en" u="sng">
                <a:solidFill>
                  <a:schemeClr val="hlink"/>
                </a:solidFill>
                <a:hlinkClick r:id="rId2"/>
              </a:rPr>
              <a:t>Family Care Grants</a:t>
            </a:r>
            <a:r>
              <a:rPr lang="en"/>
              <a:t> to support the financial costs of parents attending conferences, like babysitting.</a:t>
            </a:r>
            <a:r>
              <a:rPr lang="en">
                <a:solidFill>
                  <a:schemeClr val="dk1"/>
                </a:solidFill>
              </a:rPr>
              <a:t>They also have an award for </a:t>
            </a:r>
            <a:r>
              <a:rPr lang="en" u="sng">
                <a:solidFill>
                  <a:schemeClr val="hlink"/>
                </a:solidFill>
                <a:hlinkClick r:id="rId3"/>
              </a:rPr>
              <a:t>junior women scientists</a:t>
            </a:r>
            <a:r>
              <a:rPr lang="en">
                <a:solidFill>
                  <a:schemeClr val="dk1"/>
                </a:solidFill>
              </a:rPr>
              <a:t> to support travelling to conferences and promote networking.</a:t>
            </a:r>
            <a:endParaRPr>
              <a:solidFill>
                <a:schemeClr val="dk1"/>
              </a:solidFill>
            </a:endParaRPr>
          </a:p>
          <a:p>
            <a:pPr indent="0" lvl="0" marL="0" rtl="0" algn="l">
              <a:spcBef>
                <a:spcPts val="0"/>
              </a:spcBef>
              <a:spcAft>
                <a:spcPts val="0"/>
              </a:spcAft>
              <a:buNone/>
            </a:pPr>
            <a:r>
              <a:rPr lang="en"/>
              <a:t>The Experimental Psychology Society also has a </a:t>
            </a:r>
            <a:r>
              <a:rPr lang="en" u="sng">
                <a:solidFill>
                  <a:schemeClr val="hlink"/>
                </a:solidFill>
                <a:hlinkClick r:id="rId4"/>
              </a:rPr>
              <a:t>Carers Fund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3ae014c8f4_1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ae014c8f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3c26a7f2e0_1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c26a7f2e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Evans et al. 2018</a:t>
            </a:r>
            <a:r>
              <a:rPr lang="en"/>
              <a:t> - Online survey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Nature had a </a:t>
            </a:r>
            <a:r>
              <a:rPr lang="en" u="sng">
                <a:solidFill>
                  <a:schemeClr val="hlink"/>
                </a:solidFill>
                <a:hlinkClick r:id="rId3"/>
              </a:rPr>
              <a:t>2017 survey</a:t>
            </a:r>
            <a:r>
              <a:rPr lang="en"/>
              <a:t> showing similar stats, and started a special collection on the issue of </a:t>
            </a:r>
            <a:r>
              <a:rPr lang="en" u="sng">
                <a:solidFill>
                  <a:schemeClr val="hlink"/>
                </a:solidFill>
                <a:hlinkClick r:id="rId4"/>
              </a:rPr>
              <a:t>mental health in academia</a:t>
            </a:r>
            <a:r>
              <a:rPr lang="en"/>
              <a:t> in May 2018</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Levecque et al 2017</a:t>
            </a:r>
            <a:r>
              <a:rPr lang="en"/>
              <a:t> - Similar findings in Belgium PhD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Recent Research Report requested by Royal Academy and Wellcome Trust, in the UK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also:</a:t>
            </a:r>
            <a:endParaRPr/>
          </a:p>
          <a:p>
            <a:pPr indent="0" lvl="0" marL="0" rtl="0" algn="l">
              <a:spcBef>
                <a:spcPts val="0"/>
              </a:spcBef>
              <a:spcAft>
                <a:spcPts val="0"/>
              </a:spcAft>
              <a:buNone/>
            </a:pPr>
            <a:r>
              <a:rPr lang="en" u="sng">
                <a:solidFill>
                  <a:schemeClr val="hlink"/>
                </a:solidFill>
                <a:hlinkClick r:id="rId6"/>
              </a:rPr>
              <a:t>2018 Research Report by Vitae</a:t>
            </a:r>
            <a:r>
              <a:rPr lang="en"/>
              <a:t> for Higher Education Funding Council for England (now Research England)</a:t>
            </a:r>
            <a:endParaRPr/>
          </a:p>
          <a:p>
            <a:pPr indent="0" lvl="0" marL="0" rtl="0" algn="l">
              <a:spcBef>
                <a:spcPts val="0"/>
              </a:spcBef>
              <a:spcAft>
                <a:spcPts val="0"/>
              </a:spcAft>
              <a:buNone/>
            </a:pPr>
            <a:r>
              <a:rPr lang="en"/>
              <a:t>And </a:t>
            </a:r>
            <a:r>
              <a:rPr lang="en" u="sng">
                <a:solidFill>
                  <a:schemeClr val="hlink"/>
                </a:solidFill>
                <a:hlinkClick r:id="rId7"/>
              </a:rPr>
              <a:t>2017 Research Report by RAND</a:t>
            </a:r>
            <a:r>
              <a:rPr lang="en"/>
              <a:t> </a:t>
            </a:r>
            <a:r>
              <a:rPr lang="en"/>
              <a:t>commissioned by the Royal Society and Wellcome Trust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3af57d9a78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af57d9a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3c26a7f2e0_1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c26a7f2e0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Behavioural Insights Unit</a:t>
            </a:r>
            <a:r>
              <a:rPr lang="en">
                <a:solidFill>
                  <a:schemeClr val="dk1"/>
                </a:solidFill>
              </a:rPr>
              <a:t> has many suggestions of strategies demonstrated to be efficient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70’s, orchestras have decided to use a curtain in auditions, which wouldn’t allow the examiners to see who’s playing. In 25 years, the representation of women in orchestras by more than 20%, and increased their chances of making it to t</a:t>
            </a:r>
            <a:r>
              <a:rPr lang="en"/>
              <a:t>he final round by more than 50%. [ref: </a:t>
            </a:r>
            <a:r>
              <a:rPr lang="en" u="sng">
                <a:solidFill>
                  <a:schemeClr val="hlink"/>
                </a:solidFill>
                <a:hlinkClick r:id="rId3"/>
              </a:rPr>
              <a:t>http://www.nber.org/papers/w5903</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3c26a7f2e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c26a7f2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Femmes et Sciences: </a:t>
            </a:r>
            <a:r>
              <a:rPr lang="en" sz="1000" u="sng">
                <a:solidFill>
                  <a:schemeClr val="hlink"/>
                </a:solidFill>
                <a:hlinkClick r:id="rId2"/>
              </a:rPr>
              <a:t>http://www.femmesetsciences.fr/</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Femmes et Maths: </a:t>
            </a:r>
            <a:r>
              <a:rPr i="1" lang="en" sz="1000" u="sng">
                <a:solidFill>
                  <a:schemeClr val="hlink"/>
                </a:solidFill>
                <a:hlinkClick r:id="rId3"/>
              </a:rPr>
              <a:t>http://www.femmes-et-maths.fr/index.php</a:t>
            </a:r>
            <a:endParaRPr i="1" sz="1000">
              <a:solidFill>
                <a:schemeClr val="dk1"/>
              </a:solidFill>
            </a:endParaRPr>
          </a:p>
          <a:p>
            <a:pPr indent="0" lvl="0" marL="0" rtl="0" algn="l">
              <a:spcBef>
                <a:spcPts val="0"/>
              </a:spcBef>
              <a:spcAft>
                <a:spcPts val="0"/>
              </a:spcAft>
              <a:buClr>
                <a:schemeClr val="dk1"/>
              </a:buClr>
              <a:buSzPts val="1100"/>
              <a:buFont typeface="Arial"/>
              <a:buNone/>
            </a:pPr>
            <a:r>
              <a:t/>
            </a:r>
            <a:endParaRPr i="1"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Women in Cognitive Sciences: </a:t>
            </a:r>
            <a:r>
              <a:rPr lang="en" sz="1000" u="sng">
                <a:solidFill>
                  <a:schemeClr val="hlink"/>
                </a:solidFill>
                <a:hlinkClick r:id="rId4"/>
              </a:rPr>
              <a:t>http://womenincogsci.org/</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Women in Science: </a:t>
            </a:r>
            <a:r>
              <a:rPr lang="en" sz="1000" u="sng">
                <a:solidFill>
                  <a:schemeClr val="hlink"/>
                </a:solidFill>
                <a:hlinkClick r:id="rId5"/>
              </a:rPr>
              <a:t>https://www.awis.org/</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Women in Science database in the UK: </a:t>
            </a:r>
            <a:r>
              <a:rPr lang="en" sz="1000" u="sng">
                <a:solidFill>
                  <a:schemeClr val="hlink"/>
                </a:solidFill>
                <a:hlinkClick r:id="rId6"/>
              </a:rPr>
              <a:t>https://wisdat.royalholloway.ac.uk/</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Association Française des Femmes Diplomés: </a:t>
            </a:r>
            <a:r>
              <a:rPr lang="en" sz="1000" u="sng">
                <a:solidFill>
                  <a:schemeClr val="hlink"/>
                </a:solidFill>
                <a:hlinkClick r:id="rId7"/>
              </a:rPr>
              <a:t>http://www.affdu.fr/</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i="1"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Elles Bougent: </a:t>
            </a:r>
            <a:r>
              <a:rPr lang="en" sz="1000" u="sng">
                <a:solidFill>
                  <a:schemeClr val="hlink"/>
                </a:solidFill>
                <a:hlinkClick r:id="rId8"/>
              </a:rPr>
              <a:t>http://www.ellesbougent.com/</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L’Oreal-UNESCO Prize: </a:t>
            </a:r>
            <a:r>
              <a:rPr lang="en" sz="1000" u="sng">
                <a:solidFill>
                  <a:schemeClr val="hlink"/>
                </a:solidFill>
                <a:hlinkClick r:id="rId9"/>
              </a:rPr>
              <a:t>https://www.fondationloreal.com/categories/for-women-in-science/lang/en</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Irene Joliot-Curie Prize: </a:t>
            </a:r>
            <a:r>
              <a:rPr i="1" lang="en" sz="1000" u="sng">
                <a:solidFill>
                  <a:schemeClr val="hlink"/>
                </a:solidFill>
                <a:hlinkClick r:id="rId10"/>
              </a:rPr>
              <a:t>http://www.enseignementsup-recherche.gouv.fr/cid129030/prix-irene-joliot-curie-lancement-de-l-edition-2018.html</a:t>
            </a:r>
            <a:endParaRPr i="1"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Meetings about R coding: </a:t>
            </a:r>
            <a:r>
              <a:rPr lang="en" sz="1000" u="sng">
                <a:solidFill>
                  <a:schemeClr val="hlink"/>
                </a:solidFill>
                <a:hlinkClick r:id="rId11"/>
              </a:rPr>
              <a:t>https://rladies.org/</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Behavioural Insights Team, discussing diversity and equality: </a:t>
            </a:r>
            <a:r>
              <a:rPr lang="en" sz="1000" u="sng">
                <a:solidFill>
                  <a:schemeClr val="hlink"/>
                </a:solidFill>
                <a:hlinkClick r:id="rId12"/>
              </a:rPr>
              <a:t>https://www.behaviouralinsights.co.uk/bx2015/bx2018-diverse-approaches-to-improving-gender-diversity/</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WAX Science, promoting a science without stereotypes: </a:t>
            </a:r>
            <a:r>
              <a:rPr lang="en" sz="1000" u="sng">
                <a:solidFill>
                  <a:schemeClr val="hlink"/>
                </a:solidFill>
                <a:hlinkClick r:id="rId13"/>
              </a:rPr>
              <a:t>https://www.wax-science.fr/</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See also:</a:t>
            </a:r>
            <a:endParaRPr/>
          </a:p>
          <a:p>
            <a:pPr indent="0" lvl="0" marL="0" rtl="0" algn="l">
              <a:spcBef>
                <a:spcPts val="0"/>
              </a:spcBef>
              <a:spcAft>
                <a:spcPts val="0"/>
              </a:spcAft>
              <a:buClr>
                <a:schemeClr val="dk1"/>
              </a:buClr>
              <a:buSzPts val="1100"/>
              <a:buFont typeface="Arial"/>
              <a:buNone/>
            </a:pPr>
            <a:r>
              <a:rPr lang="en" u="sng">
                <a:solidFill>
                  <a:schemeClr val="hlink"/>
                </a:solidFill>
                <a:latin typeface="Nixie One"/>
                <a:ea typeface="Nixie One"/>
                <a:cs typeface="Nixie One"/>
                <a:sym typeface="Nixie One"/>
                <a:hlinkClick r:id="rId14"/>
              </a:rPr>
              <a:t>The Conference Diversity Distribution Calculator</a:t>
            </a:r>
            <a:r>
              <a:rPr lang="en"/>
              <a:t> - to assess whether there are gender disparities at a conference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15"/>
              </a:rPr>
              <a:t>SfN Women in Neuroscience</a:t>
            </a:r>
            <a:r>
              <a:rPr lang="en"/>
              <a:t> - Provides talks and toolkits that offer practical strategies for mitigating obstacles that female neuroscientists may face at various career steps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Psychonomic Society -</a:t>
            </a:r>
            <a:r>
              <a:rPr lang="en">
                <a:solidFill>
                  <a:schemeClr val="dk1"/>
                </a:solidFill>
              </a:rPr>
              <a:t> </a:t>
            </a:r>
            <a:r>
              <a:rPr lang="en" u="sng">
                <a:solidFill>
                  <a:schemeClr val="hlink"/>
                </a:solidFill>
                <a:hlinkClick r:id="rId16"/>
              </a:rPr>
              <a:t>Family Care Grants</a:t>
            </a:r>
            <a:r>
              <a:rPr lang="en">
                <a:solidFill>
                  <a:schemeClr val="dk1"/>
                </a:solidFill>
              </a:rPr>
              <a:t>, and award for </a:t>
            </a:r>
            <a:r>
              <a:rPr lang="en" u="sng">
                <a:solidFill>
                  <a:schemeClr val="hlink"/>
                </a:solidFill>
                <a:hlinkClick r:id="rId17"/>
              </a:rPr>
              <a:t>junior women scientists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18"/>
              </a:rPr>
              <a:t>Experimental Psychology Society Carers Fund</a:t>
            </a:r>
            <a:r>
              <a:rPr lang="en">
                <a:solidFill>
                  <a:schemeClr val="dk1"/>
                </a:solidFill>
              </a:rPr>
              <a:t> - for people with caring responsibilities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3bbfe8f6c7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bbfe8f6c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Lucie Charles - </a:t>
            </a:r>
            <a:r>
              <a:rPr lang="en" u="sng">
                <a:solidFill>
                  <a:schemeClr val="hlink"/>
                </a:solidFill>
                <a:hlinkClick r:id="rId2"/>
              </a:rPr>
              <a:t>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Anne Christophe - </a:t>
            </a:r>
            <a:r>
              <a:rPr lang="en" u="sng">
                <a:solidFill>
                  <a:schemeClr val="hlink"/>
                </a:solidFill>
                <a:hlinkClick r:id="rId3"/>
              </a:rPr>
              <a:t>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Auda Nyadanu - </a:t>
            </a:r>
            <a:r>
              <a:rPr lang="en" u="sng">
                <a:solidFill>
                  <a:schemeClr val="hlink"/>
                </a:solidFill>
                <a:hlinkClick r:id="rId4"/>
              </a:rPr>
              <a:t>LinkedIn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ac1eaa0e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ac1eaa0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3bbfe8f6c7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bbfe8f6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key issue is often a lack of representation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c2a7fe347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c2a7fe34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http://www.oecd.org/gender/the-pursuit-of-gender-equality-9789264281318-en.htm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Humanities is normally balanced, or women are sometimes overrepresented, but they are often underrepresented in Philosophy (e.g. </a:t>
            </a:r>
            <a:r>
              <a:rPr lang="en" u="sng">
                <a:solidFill>
                  <a:schemeClr val="hlink"/>
                </a:solidFill>
                <a:hlinkClick r:id="rId3"/>
              </a:rPr>
              <a:t>here</a:t>
            </a:r>
            <a:r>
              <a:rPr lang="en"/>
              <a: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also:</a:t>
            </a:r>
            <a:endParaRPr/>
          </a:p>
          <a:p>
            <a:pPr indent="0" lvl="0" marL="0" rtl="0" algn="l">
              <a:spcBef>
                <a:spcPts val="0"/>
              </a:spcBef>
              <a:spcAft>
                <a:spcPts val="0"/>
              </a:spcAft>
              <a:buNone/>
            </a:pPr>
            <a:r>
              <a:rPr lang="en" u="sng">
                <a:solidFill>
                  <a:schemeClr val="hlink"/>
                </a:solidFill>
                <a:hlinkClick r:id="rId4"/>
              </a:rPr>
              <a:t>Else 2018</a:t>
            </a:r>
            <a:r>
              <a:rPr lang="en"/>
              <a:t> - Larger gender pay gap in sciences than other companies in UK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3c26a7f2e0_1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c26a7f2e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CNRS </a:t>
            </a:r>
            <a:r>
              <a:rPr lang="en" u="sng">
                <a:solidFill>
                  <a:schemeClr val="hlink"/>
                </a:solidFill>
                <a:hlinkClick r:id="rId2"/>
              </a:rPr>
              <a:t>2016 rapport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EU SHE figures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900"/>
              <a:t>(EU Academic Grades explained </a:t>
            </a:r>
            <a:r>
              <a:rPr lang="en" sz="900" u="sng">
                <a:solidFill>
                  <a:schemeClr val="hlink"/>
                </a:solidFill>
                <a:hlinkClick r:id="rId4"/>
              </a:rPr>
              <a:t>here</a:t>
            </a:r>
            <a:r>
              <a:rPr lang="en" sz="900"/>
              <a:t>, p. 121)</a:t>
            </a:r>
            <a:endParaRPr i="1" sz="9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See also:</a:t>
            </a:r>
            <a:endParaRPr/>
          </a:p>
          <a:p>
            <a:pPr indent="0" lvl="0" marL="0" rtl="0" algn="l">
              <a:spcBef>
                <a:spcPts val="0"/>
              </a:spcBef>
              <a:spcAft>
                <a:spcPts val="0"/>
              </a:spcAft>
              <a:buNone/>
            </a:pPr>
            <a:r>
              <a:rPr lang="en" u="sng">
                <a:solidFill>
                  <a:schemeClr val="hlink"/>
                </a:solidFill>
                <a:hlinkClick r:id="rId5"/>
              </a:rPr>
              <a:t>Titone et al 2018</a:t>
            </a:r>
            <a:r>
              <a:rPr lang="en"/>
              <a:t> - Glass ceiling and reduced funding granted for women in </a:t>
            </a:r>
            <a:r>
              <a:rPr lang="en">
                <a:solidFill>
                  <a:schemeClr val="dk1"/>
                </a:solidFill>
              </a:rPr>
              <a:t>cognitive psychology and cognitive neuroscience,</a:t>
            </a:r>
            <a:r>
              <a:rPr lang="en"/>
              <a:t> in Canada, based on data from the Natural Sciences and Engineering Research Council (NSERC)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c26a7f2e0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c26a7f2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https://www.legifrance.gouv.fr/affichTexte.do?cidTexte=JORFTEXT000036705191</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ae014c8f4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ae014c8f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Nittrouer et al 2017</a:t>
            </a:r>
            <a:r>
              <a:rPr lang="en">
                <a:solidFill>
                  <a:schemeClr val="dk1"/>
                </a:solidFill>
              </a:rPr>
              <a:t> -  Gender disparities at colloquia - in US, across biology, bioengineering, political science, history, psychology, sociology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3"/>
              </a:rPr>
              <a:t>Hinsley et al, 201</a:t>
            </a:r>
            <a:r>
              <a:rPr lang="en" u="sng">
                <a:solidFill>
                  <a:schemeClr val="hlink"/>
                </a:solidFill>
                <a:hlinkClick r:id="rId4"/>
              </a:rPr>
              <a:t>7</a:t>
            </a:r>
            <a:r>
              <a:rPr lang="en"/>
              <a:t> - at</a:t>
            </a:r>
            <a:r>
              <a:rPr lang="en"/>
              <a:t> Biology conferences, men ask more questions than women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Moore-Cantwell, 2017</a:t>
            </a:r>
            <a:r>
              <a:rPr lang="en"/>
              <a:t>: Data were collected at a linguistics conference in NYU in 2017. The tendency of men to talk more is more strongly pronounced in students than in professors.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See also:</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6"/>
              </a:rPr>
              <a:t>Ford et al 2018</a:t>
            </a:r>
            <a:r>
              <a:rPr lang="en"/>
              <a:t> - Gender inequalities at American Geophysical Union Fall Meeting, even relative to the proportion of women in the field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bbfe8f6c7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bbfe8f6c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Cooper et al 2018</a:t>
            </a:r>
            <a:r>
              <a:rPr lang="en">
                <a:solidFill>
                  <a:schemeClr val="dk1"/>
                </a:solidFill>
              </a:rPr>
              <a:t> - Overconfidence in men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Sakulku &amp; Alexander 2011</a:t>
            </a:r>
            <a:r>
              <a:rPr lang="en"/>
              <a:t> - “Impostor”phenomenon: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hlink"/>
                </a:solidFill>
                <a:hlinkClick r:id="rId4"/>
              </a:rPr>
              <a:t>Bernard et al 2017</a:t>
            </a:r>
            <a:r>
              <a:rPr lang="en" sz="1000">
                <a:solidFill>
                  <a:schemeClr val="dk1"/>
                </a:solidFill>
              </a:rPr>
              <a:t>  - Impostor Phenomenon + gender/race discrimination contribute to mental health problems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Atlantic article on </a:t>
            </a:r>
            <a:r>
              <a:rPr lang="en" sz="1000" u="sng">
                <a:solidFill>
                  <a:schemeClr val="hlink"/>
                </a:solidFill>
                <a:hlinkClick r:id="rId5"/>
              </a:rPr>
              <a:t>The Confidence Gap</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 name="Google Shape;10;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txBox="1"/>
          <p:nvPr>
            <p:ph type="ctrTitle"/>
          </p:nvPr>
        </p:nvSpPr>
        <p:spPr>
          <a:xfrm>
            <a:off x="1400175" y="1991825"/>
            <a:ext cx="6343500" cy="1159800"/>
          </a:xfrm>
          <a:prstGeom prst="rect">
            <a:avLst/>
          </a:prstGeom>
        </p:spPr>
        <p:txBody>
          <a:bodyPr anchorCtr="0" anchor="ctr"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 name="Google Shape;12;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5549153" y="1029780"/>
            <a:ext cx="404640" cy="374059"/>
            <a:chOff x="5975075" y="2327500"/>
            <a:chExt cx="420100" cy="388350"/>
          </a:xfrm>
        </p:grpSpPr>
        <p:sp>
          <p:nvSpPr>
            <p:cNvPr id="17" name="Google Shape;17;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2"/>
          <p:cNvGrpSpPr/>
          <p:nvPr/>
        </p:nvGrpSpPr>
        <p:grpSpPr>
          <a:xfrm>
            <a:off x="4380526" y="515192"/>
            <a:ext cx="382958" cy="607111"/>
            <a:chOff x="6718575" y="2318625"/>
            <a:chExt cx="256950" cy="407375"/>
          </a:xfrm>
        </p:grpSpPr>
        <p:sp>
          <p:nvSpPr>
            <p:cNvPr id="21" name="Google Shape;21;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3199464" y="902959"/>
            <a:ext cx="395018" cy="403297"/>
            <a:chOff x="3951850" y="2985350"/>
            <a:chExt cx="407950" cy="416500"/>
          </a:xfrm>
        </p:grpSpPr>
        <p:sp>
          <p:nvSpPr>
            <p:cNvPr id="30" name="Google Shape;30;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5772008" y="4056440"/>
            <a:ext cx="573943" cy="550550"/>
            <a:chOff x="5241175" y="4959100"/>
            <a:chExt cx="539775" cy="517775"/>
          </a:xfrm>
        </p:grpSpPr>
        <p:sp>
          <p:nvSpPr>
            <p:cNvPr id="40" name="Google Shape;40;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7" name="Shape 47"/>
        <p:cNvGrpSpPr/>
        <p:nvPr/>
      </p:nvGrpSpPr>
      <p:grpSpPr>
        <a:xfrm>
          <a:off x="0" y="0"/>
          <a:ext cx="0" cy="0"/>
          <a:chOff x="0" y="0"/>
          <a:chExt cx="0" cy="0"/>
        </a:xfrm>
      </p:grpSpPr>
      <p:sp>
        <p:nvSpPr>
          <p:cNvPr id="48" name="Google Shape;48;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9" name="Google Shape;49;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txBox="1"/>
          <p:nvPr>
            <p:ph type="ctrTitle"/>
          </p:nvPr>
        </p:nvSpPr>
        <p:spPr>
          <a:xfrm>
            <a:off x="2743200" y="1735750"/>
            <a:ext cx="5638800" cy="11598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1" name="Google Shape;51;p3"/>
          <p:cNvSpPr txBox="1"/>
          <p:nvPr>
            <p:ph idx="1" type="subTitle"/>
          </p:nvPr>
        </p:nvSpPr>
        <p:spPr>
          <a:xfrm>
            <a:off x="2743200" y="2821004"/>
            <a:ext cx="5696100" cy="784800"/>
          </a:xfrm>
          <a:prstGeom prst="rect">
            <a:avLst/>
          </a:prstGeom>
        </p:spPr>
        <p:txBody>
          <a:bodyPr anchorCtr="0" anchor="t"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3"/>
          <p:cNvGrpSpPr/>
          <p:nvPr/>
        </p:nvGrpSpPr>
        <p:grpSpPr>
          <a:xfrm>
            <a:off x="996359" y="1070668"/>
            <a:ext cx="351204" cy="324661"/>
            <a:chOff x="5975075" y="2327500"/>
            <a:chExt cx="420100" cy="388350"/>
          </a:xfrm>
        </p:grpSpPr>
        <p:sp>
          <p:nvSpPr>
            <p:cNvPr id="57" name="Google Shape;57;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3"/>
          <p:cNvGrpSpPr/>
          <p:nvPr/>
        </p:nvGrpSpPr>
        <p:grpSpPr>
          <a:xfrm>
            <a:off x="305253" y="553856"/>
            <a:ext cx="247469" cy="392302"/>
            <a:chOff x="6718575" y="2318625"/>
            <a:chExt cx="256950" cy="407375"/>
          </a:xfrm>
        </p:grpSpPr>
        <p:sp>
          <p:nvSpPr>
            <p:cNvPr id="61" name="Google Shape;61;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3"/>
          <p:cNvGrpSpPr/>
          <p:nvPr/>
        </p:nvGrpSpPr>
        <p:grpSpPr>
          <a:xfrm>
            <a:off x="1419984" y="3634331"/>
            <a:ext cx="342882" cy="350068"/>
            <a:chOff x="3951850" y="2985350"/>
            <a:chExt cx="407950" cy="416500"/>
          </a:xfrm>
        </p:grpSpPr>
        <p:sp>
          <p:nvSpPr>
            <p:cNvPr id="70" name="Google Shape;70;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3"/>
          <p:cNvGrpSpPr/>
          <p:nvPr/>
        </p:nvGrpSpPr>
        <p:grpSpPr>
          <a:xfrm>
            <a:off x="-50285" y="1452794"/>
            <a:ext cx="624844" cy="599376"/>
            <a:chOff x="5241175" y="4959100"/>
            <a:chExt cx="539775" cy="517775"/>
          </a:xfrm>
        </p:grpSpPr>
        <p:sp>
          <p:nvSpPr>
            <p:cNvPr id="80" name="Google Shape;80;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7" name="Shape 87"/>
        <p:cNvGrpSpPr/>
        <p:nvPr/>
      </p:nvGrpSpPr>
      <p:grpSpPr>
        <a:xfrm>
          <a:off x="0" y="0"/>
          <a:ext cx="0" cy="0"/>
          <a:chOff x="0" y="0"/>
          <a:chExt cx="0" cy="0"/>
        </a:xfrm>
      </p:grpSpPr>
      <p:sp>
        <p:nvSpPr>
          <p:cNvPr id="88" name="Google Shape;88;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9" name="Google Shape;89;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txBox="1"/>
          <p:nvPr>
            <p:ph idx="1" type="body"/>
          </p:nvPr>
        </p:nvSpPr>
        <p:spPr>
          <a:xfrm>
            <a:off x="2051200" y="2085600"/>
            <a:ext cx="6282300" cy="819900"/>
          </a:xfrm>
          <a:prstGeom prst="rect">
            <a:avLst/>
          </a:prstGeom>
        </p:spPr>
        <p:txBody>
          <a:bodyPr anchorCtr="0" anchor="ctr" bIns="91425" lIns="91425" spcFirstLastPara="1" rIns="91425" wrap="square" tIns="91425"/>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rtl="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1" name="Google Shape;91;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4"/>
          <p:cNvGrpSpPr/>
          <p:nvPr/>
        </p:nvGrpSpPr>
        <p:grpSpPr>
          <a:xfrm>
            <a:off x="986834" y="1394518"/>
            <a:ext cx="351204" cy="324661"/>
            <a:chOff x="5975075" y="2327500"/>
            <a:chExt cx="420100" cy="388350"/>
          </a:xfrm>
        </p:grpSpPr>
        <p:sp>
          <p:nvSpPr>
            <p:cNvPr id="96" name="Google Shape;96;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4"/>
          <p:cNvGrpSpPr/>
          <p:nvPr/>
        </p:nvGrpSpPr>
        <p:grpSpPr>
          <a:xfrm>
            <a:off x="295728" y="877706"/>
            <a:ext cx="247469" cy="392302"/>
            <a:chOff x="6718575" y="2318625"/>
            <a:chExt cx="256950" cy="407375"/>
          </a:xfrm>
        </p:grpSpPr>
        <p:sp>
          <p:nvSpPr>
            <p:cNvPr id="100" name="Google Shape;100;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4"/>
          <p:cNvGrpSpPr/>
          <p:nvPr/>
        </p:nvGrpSpPr>
        <p:grpSpPr>
          <a:xfrm>
            <a:off x="1229484" y="3310481"/>
            <a:ext cx="342882" cy="350068"/>
            <a:chOff x="3951850" y="2985350"/>
            <a:chExt cx="407950" cy="416500"/>
          </a:xfrm>
        </p:grpSpPr>
        <p:sp>
          <p:nvSpPr>
            <p:cNvPr id="109" name="Google Shape;109;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4"/>
          <p:cNvGrpSpPr/>
          <p:nvPr/>
        </p:nvGrpSpPr>
        <p:grpSpPr>
          <a:xfrm>
            <a:off x="67092" y="1681690"/>
            <a:ext cx="455624" cy="437054"/>
            <a:chOff x="5241175" y="4959100"/>
            <a:chExt cx="539775" cy="517775"/>
          </a:xfrm>
        </p:grpSpPr>
        <p:sp>
          <p:nvSpPr>
            <p:cNvPr id="119" name="Google Shape;119;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7" name="Shape 127"/>
        <p:cNvGrpSpPr/>
        <p:nvPr/>
      </p:nvGrpSpPr>
      <p:grpSpPr>
        <a:xfrm>
          <a:off x="0" y="0"/>
          <a:ext cx="0" cy="0"/>
          <a:chOff x="0" y="0"/>
          <a:chExt cx="0" cy="0"/>
        </a:xfrm>
      </p:grpSpPr>
      <p:sp>
        <p:nvSpPr>
          <p:cNvPr id="128" name="Google Shape;128;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9" name="Google Shape;129;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0" name="Google Shape;130;p5"/>
          <p:cNvSpPr txBox="1"/>
          <p:nvPr>
            <p:ph type="title"/>
          </p:nvPr>
        </p:nvSpPr>
        <p:spPr>
          <a:xfrm>
            <a:off x="1732700" y="1735600"/>
            <a:ext cx="4944300" cy="645300"/>
          </a:xfrm>
          <a:prstGeom prst="rect">
            <a:avLst/>
          </a:prstGeom>
        </p:spPr>
        <p:txBody>
          <a:bodyPr anchorCtr="0" anchor="b" bIns="91425" lIns="91425" spcFirstLastPara="1" rIns="91425" wrap="square" tIns="91425"/>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31" name="Google Shape;131;p5"/>
          <p:cNvSpPr txBox="1"/>
          <p:nvPr>
            <p:ph idx="1" type="body"/>
          </p:nvPr>
        </p:nvSpPr>
        <p:spPr>
          <a:xfrm>
            <a:off x="1732700" y="2255125"/>
            <a:ext cx="4944300" cy="165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Font typeface="Muli"/>
              <a:buChar char="◇"/>
              <a:defRPr>
                <a:latin typeface="Muli"/>
                <a:ea typeface="Muli"/>
                <a:cs typeface="Muli"/>
                <a:sym typeface="Muli"/>
              </a:defRPr>
            </a:lvl1pPr>
            <a:lvl2pPr indent="-317500" lvl="1" marL="914400" rtl="0">
              <a:spcBef>
                <a:spcPts val="0"/>
              </a:spcBef>
              <a:spcAft>
                <a:spcPts val="0"/>
              </a:spcAft>
              <a:buSzPts val="1400"/>
              <a:buFont typeface="Muli"/>
              <a:buChar char="￭"/>
              <a:defRPr>
                <a:latin typeface="Muli"/>
                <a:ea typeface="Muli"/>
                <a:cs typeface="Muli"/>
                <a:sym typeface="Muli"/>
              </a:defRPr>
            </a:lvl2pPr>
            <a:lvl3pPr indent="-317500" lvl="2" marL="1371600" rtl="0">
              <a:spcBef>
                <a:spcPts val="0"/>
              </a:spcBef>
              <a:spcAft>
                <a:spcPts val="0"/>
              </a:spcAft>
              <a:buSzPts val="1400"/>
              <a:buFont typeface="Muli"/>
              <a:buChar char="￮"/>
              <a:defRPr>
                <a:latin typeface="Muli"/>
                <a:ea typeface="Muli"/>
                <a:cs typeface="Muli"/>
                <a:sym typeface="Muli"/>
              </a:defRPr>
            </a:lvl3pPr>
            <a:lvl4pPr indent="-317500" lvl="3" marL="1828800" rtl="0">
              <a:spcBef>
                <a:spcPts val="0"/>
              </a:spcBef>
              <a:spcAft>
                <a:spcPts val="0"/>
              </a:spcAft>
              <a:buSzPts val="1400"/>
              <a:buFont typeface="Muli"/>
              <a:buChar char="●"/>
              <a:defRPr>
                <a:latin typeface="Muli"/>
                <a:ea typeface="Muli"/>
                <a:cs typeface="Muli"/>
                <a:sym typeface="Muli"/>
              </a:defRPr>
            </a:lvl4pPr>
            <a:lvl5pPr indent="-317500" lvl="4" marL="2286000" rtl="0">
              <a:spcBef>
                <a:spcPts val="0"/>
              </a:spcBef>
              <a:spcAft>
                <a:spcPts val="0"/>
              </a:spcAft>
              <a:buSzPts val="1400"/>
              <a:buFont typeface="Muli"/>
              <a:buChar char="○"/>
              <a:defRPr>
                <a:latin typeface="Muli"/>
                <a:ea typeface="Muli"/>
                <a:cs typeface="Muli"/>
                <a:sym typeface="Muli"/>
              </a:defRPr>
            </a:lvl5pPr>
            <a:lvl6pPr indent="-317500" lvl="5" marL="2743200" rtl="0">
              <a:spcBef>
                <a:spcPts val="0"/>
              </a:spcBef>
              <a:spcAft>
                <a:spcPts val="0"/>
              </a:spcAft>
              <a:buSzPts val="1400"/>
              <a:buFont typeface="Muli"/>
              <a:buChar char="■"/>
              <a:defRPr>
                <a:latin typeface="Muli"/>
                <a:ea typeface="Muli"/>
                <a:cs typeface="Muli"/>
                <a:sym typeface="Muli"/>
              </a:defRPr>
            </a:lvl6pPr>
            <a:lvl7pPr indent="-317500" lvl="6" marL="3200400" rtl="0">
              <a:spcBef>
                <a:spcPts val="0"/>
              </a:spcBef>
              <a:spcAft>
                <a:spcPts val="0"/>
              </a:spcAft>
              <a:buSzPts val="1400"/>
              <a:buFont typeface="Muli"/>
              <a:buChar char="●"/>
              <a:defRPr>
                <a:latin typeface="Muli"/>
                <a:ea typeface="Muli"/>
                <a:cs typeface="Muli"/>
                <a:sym typeface="Muli"/>
              </a:defRPr>
            </a:lvl7pPr>
            <a:lvl8pPr indent="-317500" lvl="7" marL="3657600" rtl="0">
              <a:spcBef>
                <a:spcPts val="0"/>
              </a:spcBef>
              <a:spcAft>
                <a:spcPts val="0"/>
              </a:spcAft>
              <a:buSzPts val="1400"/>
              <a:buFont typeface="Muli"/>
              <a:buChar char="○"/>
              <a:defRPr>
                <a:latin typeface="Muli"/>
                <a:ea typeface="Muli"/>
                <a:cs typeface="Muli"/>
                <a:sym typeface="Muli"/>
              </a:defRPr>
            </a:lvl8pPr>
            <a:lvl9pPr indent="-317500" lvl="8" marL="4114800" rtl="0">
              <a:spcBef>
                <a:spcPts val="0"/>
              </a:spcBef>
              <a:spcAft>
                <a:spcPts val="0"/>
              </a:spcAft>
              <a:buSzPts val="1400"/>
              <a:buFont typeface="Muli"/>
              <a:buChar char="■"/>
              <a:defRPr>
                <a:latin typeface="Muli"/>
                <a:ea typeface="Muli"/>
                <a:cs typeface="Muli"/>
                <a:sym typeface="Muli"/>
              </a:defRPr>
            </a:lvl9pPr>
          </a:lstStyle>
          <a:p/>
        </p:txBody>
      </p:sp>
      <p:sp>
        <p:nvSpPr>
          <p:cNvPr id="132" name="Google Shape;132;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5"/>
          <p:cNvGrpSpPr/>
          <p:nvPr/>
        </p:nvGrpSpPr>
        <p:grpSpPr>
          <a:xfrm>
            <a:off x="1729784" y="61068"/>
            <a:ext cx="351204" cy="324661"/>
            <a:chOff x="5975075" y="2327500"/>
            <a:chExt cx="420100" cy="388350"/>
          </a:xfrm>
        </p:grpSpPr>
        <p:sp>
          <p:nvSpPr>
            <p:cNvPr id="141" name="Google Shape;141;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5"/>
          <p:cNvGrpSpPr/>
          <p:nvPr/>
        </p:nvGrpSpPr>
        <p:grpSpPr>
          <a:xfrm>
            <a:off x="7354067" y="3426715"/>
            <a:ext cx="455624" cy="437054"/>
            <a:chOff x="5241175" y="4959100"/>
            <a:chExt cx="539775" cy="517775"/>
          </a:xfrm>
        </p:grpSpPr>
        <p:sp>
          <p:nvSpPr>
            <p:cNvPr id="146" name="Google Shape;146;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5"/>
          <p:cNvGrpSpPr/>
          <p:nvPr/>
        </p:nvGrpSpPr>
        <p:grpSpPr>
          <a:xfrm>
            <a:off x="904277" y="515192"/>
            <a:ext cx="382958" cy="607111"/>
            <a:chOff x="6718575" y="2318625"/>
            <a:chExt cx="256950" cy="407375"/>
          </a:xfrm>
        </p:grpSpPr>
        <p:sp>
          <p:nvSpPr>
            <p:cNvPr id="154" name="Google Shape;154;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5"/>
          <p:cNvGrpSpPr/>
          <p:nvPr/>
        </p:nvGrpSpPr>
        <p:grpSpPr>
          <a:xfrm>
            <a:off x="335759" y="1840531"/>
            <a:ext cx="342882" cy="350068"/>
            <a:chOff x="3951850" y="2985350"/>
            <a:chExt cx="407950" cy="416500"/>
          </a:xfrm>
        </p:grpSpPr>
        <p:sp>
          <p:nvSpPr>
            <p:cNvPr id="163" name="Google Shape;163;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7" name="Shape 167"/>
        <p:cNvGrpSpPr/>
        <p:nvPr/>
      </p:nvGrpSpPr>
      <p:grpSpPr>
        <a:xfrm>
          <a:off x="0" y="0"/>
          <a:ext cx="0" cy="0"/>
          <a:chOff x="0" y="0"/>
          <a:chExt cx="0" cy="0"/>
        </a:xfrm>
      </p:grpSpPr>
      <p:sp>
        <p:nvSpPr>
          <p:cNvPr id="168" name="Google Shape;168;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69" name="Google Shape;169;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0" name="Google Shape;170;p6"/>
          <p:cNvSpPr txBox="1"/>
          <p:nvPr>
            <p:ph type="title"/>
          </p:nvPr>
        </p:nvSpPr>
        <p:spPr>
          <a:xfrm>
            <a:off x="1732700" y="1735600"/>
            <a:ext cx="4944300" cy="645300"/>
          </a:xfrm>
          <a:prstGeom prst="rect">
            <a:avLst/>
          </a:prstGeom>
        </p:spPr>
        <p:txBody>
          <a:bodyPr anchorCtr="0" anchor="b" bIns="91425" lIns="91425" spcFirstLastPara="1" rIns="91425" wrap="square" tIns="91425"/>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71" name="Google Shape;171;p6"/>
          <p:cNvSpPr txBox="1"/>
          <p:nvPr>
            <p:ph idx="1" type="body"/>
          </p:nvPr>
        </p:nvSpPr>
        <p:spPr>
          <a:xfrm>
            <a:off x="1734000" y="2414450"/>
            <a:ext cx="2667300" cy="2663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2" name="Google Shape;172;p6"/>
          <p:cNvSpPr txBox="1"/>
          <p:nvPr>
            <p:ph idx="2" type="body"/>
          </p:nvPr>
        </p:nvSpPr>
        <p:spPr>
          <a:xfrm>
            <a:off x="4562088" y="2414450"/>
            <a:ext cx="2667300" cy="2663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3" name="Google Shape;173;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6"/>
          <p:cNvGrpSpPr/>
          <p:nvPr/>
        </p:nvGrpSpPr>
        <p:grpSpPr>
          <a:xfrm>
            <a:off x="1729784" y="61068"/>
            <a:ext cx="351204" cy="324661"/>
            <a:chOff x="5975075" y="2327500"/>
            <a:chExt cx="420100" cy="388350"/>
          </a:xfrm>
        </p:grpSpPr>
        <p:sp>
          <p:nvSpPr>
            <p:cNvPr id="178" name="Google Shape;178;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6"/>
          <p:cNvGrpSpPr/>
          <p:nvPr/>
        </p:nvGrpSpPr>
        <p:grpSpPr>
          <a:xfrm>
            <a:off x="904277" y="515192"/>
            <a:ext cx="382958" cy="607111"/>
            <a:chOff x="6718575" y="2318625"/>
            <a:chExt cx="256950" cy="407375"/>
          </a:xfrm>
        </p:grpSpPr>
        <p:sp>
          <p:nvSpPr>
            <p:cNvPr id="182" name="Google Shape;182;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6"/>
          <p:cNvGrpSpPr/>
          <p:nvPr/>
        </p:nvGrpSpPr>
        <p:grpSpPr>
          <a:xfrm>
            <a:off x="335759" y="1840531"/>
            <a:ext cx="342882" cy="350068"/>
            <a:chOff x="3951850" y="2985350"/>
            <a:chExt cx="407950" cy="416500"/>
          </a:xfrm>
        </p:grpSpPr>
        <p:sp>
          <p:nvSpPr>
            <p:cNvPr id="191" name="Google Shape;191;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6"/>
          <p:cNvGrpSpPr/>
          <p:nvPr/>
        </p:nvGrpSpPr>
        <p:grpSpPr>
          <a:xfrm>
            <a:off x="7354067" y="3426715"/>
            <a:ext cx="455624" cy="437054"/>
            <a:chOff x="5241175" y="4959100"/>
            <a:chExt cx="539775" cy="517775"/>
          </a:xfrm>
        </p:grpSpPr>
        <p:sp>
          <p:nvSpPr>
            <p:cNvPr id="201" name="Google Shape;201;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08" name="Shape 208"/>
        <p:cNvGrpSpPr/>
        <p:nvPr/>
      </p:nvGrpSpPr>
      <p:grpSpPr>
        <a:xfrm>
          <a:off x="0" y="0"/>
          <a:ext cx="0" cy="0"/>
          <a:chOff x="0" y="0"/>
          <a:chExt cx="0" cy="0"/>
        </a:xfrm>
      </p:grpSpPr>
      <p:sp>
        <p:nvSpPr>
          <p:cNvPr id="209" name="Google Shape;209;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0" name="Google Shape;210;p7"/>
          <p:cNvSpPr txBox="1"/>
          <p:nvPr>
            <p:ph type="title"/>
          </p:nvPr>
        </p:nvSpPr>
        <p:spPr>
          <a:xfrm>
            <a:off x="1732700" y="1735600"/>
            <a:ext cx="4944300" cy="645300"/>
          </a:xfrm>
          <a:prstGeom prst="rect">
            <a:avLst/>
          </a:prstGeom>
        </p:spPr>
        <p:txBody>
          <a:bodyPr anchorCtr="0" anchor="b" bIns="91425" lIns="91425" spcFirstLastPara="1" rIns="91425" wrap="square" tIns="91425"/>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1" name="Google Shape;211;p7"/>
          <p:cNvSpPr txBox="1"/>
          <p:nvPr>
            <p:ph idx="1" type="body"/>
          </p:nvPr>
        </p:nvSpPr>
        <p:spPr>
          <a:xfrm>
            <a:off x="1732700" y="2380900"/>
            <a:ext cx="2176800" cy="2544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2" name="Google Shape;212;p7"/>
          <p:cNvSpPr txBox="1"/>
          <p:nvPr>
            <p:ph idx="2" type="body"/>
          </p:nvPr>
        </p:nvSpPr>
        <p:spPr>
          <a:xfrm>
            <a:off x="4020972" y="2380900"/>
            <a:ext cx="2176800" cy="2544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3" name="Google Shape;213;p7"/>
          <p:cNvSpPr txBox="1"/>
          <p:nvPr>
            <p:ph idx="3" type="body"/>
          </p:nvPr>
        </p:nvSpPr>
        <p:spPr>
          <a:xfrm>
            <a:off x="6309245" y="2380900"/>
            <a:ext cx="2176800" cy="2544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4" name="Google Shape;214;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7"/>
          <p:cNvGrpSpPr/>
          <p:nvPr/>
        </p:nvGrpSpPr>
        <p:grpSpPr>
          <a:xfrm>
            <a:off x="1729784" y="61068"/>
            <a:ext cx="351204" cy="324661"/>
            <a:chOff x="5975075" y="2327500"/>
            <a:chExt cx="420100" cy="388350"/>
          </a:xfrm>
        </p:grpSpPr>
        <p:sp>
          <p:nvSpPr>
            <p:cNvPr id="219" name="Google Shape;219;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904277" y="515192"/>
            <a:ext cx="382958" cy="607111"/>
            <a:chOff x="6718575" y="2318625"/>
            <a:chExt cx="256950" cy="407375"/>
          </a:xfrm>
        </p:grpSpPr>
        <p:sp>
          <p:nvSpPr>
            <p:cNvPr id="223" name="Google Shape;223;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7"/>
          <p:cNvGrpSpPr/>
          <p:nvPr/>
        </p:nvGrpSpPr>
        <p:grpSpPr>
          <a:xfrm>
            <a:off x="335759" y="1840531"/>
            <a:ext cx="342882" cy="350068"/>
            <a:chOff x="3951850" y="2985350"/>
            <a:chExt cx="407950" cy="416500"/>
          </a:xfrm>
        </p:grpSpPr>
        <p:sp>
          <p:nvSpPr>
            <p:cNvPr id="232" name="Google Shape;232;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6" name="Shape 236"/>
        <p:cNvGrpSpPr/>
        <p:nvPr/>
      </p:nvGrpSpPr>
      <p:grpSpPr>
        <a:xfrm>
          <a:off x="0" y="0"/>
          <a:ext cx="0" cy="0"/>
          <a:chOff x="0" y="0"/>
          <a:chExt cx="0" cy="0"/>
        </a:xfrm>
      </p:grpSpPr>
      <p:sp>
        <p:nvSpPr>
          <p:cNvPr id="237" name="Google Shape;237;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8" name="Google Shape;238;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39" name="Google Shape;239;p8"/>
          <p:cNvSpPr txBox="1"/>
          <p:nvPr>
            <p:ph type="title"/>
          </p:nvPr>
        </p:nvSpPr>
        <p:spPr>
          <a:xfrm>
            <a:off x="1732700" y="821200"/>
            <a:ext cx="4944300" cy="645300"/>
          </a:xfrm>
          <a:prstGeom prst="rect">
            <a:avLst/>
          </a:prstGeom>
        </p:spPr>
        <p:txBody>
          <a:bodyPr anchorCtr="0" anchor="t" bIns="91425" lIns="91425" spcFirstLastPara="1" rIns="91425" wrap="square" tIns="91425"/>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40" name="Google Shape;240;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8"/>
          <p:cNvGrpSpPr/>
          <p:nvPr/>
        </p:nvGrpSpPr>
        <p:grpSpPr>
          <a:xfrm>
            <a:off x="1729784" y="61068"/>
            <a:ext cx="351204" cy="324661"/>
            <a:chOff x="5975075" y="2327500"/>
            <a:chExt cx="420100" cy="388350"/>
          </a:xfrm>
        </p:grpSpPr>
        <p:sp>
          <p:nvSpPr>
            <p:cNvPr id="245" name="Google Shape;245;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8"/>
          <p:cNvGrpSpPr/>
          <p:nvPr/>
        </p:nvGrpSpPr>
        <p:grpSpPr>
          <a:xfrm>
            <a:off x="904277" y="515192"/>
            <a:ext cx="382958" cy="607111"/>
            <a:chOff x="6718575" y="2318625"/>
            <a:chExt cx="256950" cy="407375"/>
          </a:xfrm>
        </p:grpSpPr>
        <p:sp>
          <p:nvSpPr>
            <p:cNvPr id="249" name="Google Shape;249;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8"/>
          <p:cNvGrpSpPr/>
          <p:nvPr/>
        </p:nvGrpSpPr>
        <p:grpSpPr>
          <a:xfrm>
            <a:off x="335759" y="1840531"/>
            <a:ext cx="342882" cy="350068"/>
            <a:chOff x="3951850" y="2985350"/>
            <a:chExt cx="407950" cy="416500"/>
          </a:xfrm>
        </p:grpSpPr>
        <p:sp>
          <p:nvSpPr>
            <p:cNvPr id="258" name="Google Shape;258;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8"/>
          <p:cNvGrpSpPr/>
          <p:nvPr/>
        </p:nvGrpSpPr>
        <p:grpSpPr>
          <a:xfrm>
            <a:off x="7354067" y="3426715"/>
            <a:ext cx="455624" cy="437054"/>
            <a:chOff x="5241175" y="4959100"/>
            <a:chExt cx="539775" cy="517775"/>
          </a:xfrm>
        </p:grpSpPr>
        <p:sp>
          <p:nvSpPr>
            <p:cNvPr id="268" name="Google Shape;268;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75" name="Shape 275"/>
        <p:cNvGrpSpPr/>
        <p:nvPr/>
      </p:nvGrpSpPr>
      <p:grpSpPr>
        <a:xfrm>
          <a:off x="0" y="0"/>
          <a:ext cx="0" cy="0"/>
          <a:chOff x="0" y="0"/>
          <a:chExt cx="0" cy="0"/>
        </a:xfrm>
      </p:grpSpPr>
      <p:sp>
        <p:nvSpPr>
          <p:cNvPr id="276" name="Google Shape;276;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77" name="Google Shape;277;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78" name="Google Shape;278;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400"/>
              <a:buNone/>
              <a:defRPr/>
            </a:lvl1pPr>
          </a:lstStyle>
          <a:p/>
        </p:txBody>
      </p:sp>
      <p:sp>
        <p:nvSpPr>
          <p:cNvPr id="279" name="Google Shape;279;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9"/>
          <p:cNvGrpSpPr/>
          <p:nvPr/>
        </p:nvGrpSpPr>
        <p:grpSpPr>
          <a:xfrm>
            <a:off x="1729784" y="61068"/>
            <a:ext cx="351204" cy="324661"/>
            <a:chOff x="5975075" y="2327500"/>
            <a:chExt cx="420100" cy="388350"/>
          </a:xfrm>
        </p:grpSpPr>
        <p:sp>
          <p:nvSpPr>
            <p:cNvPr id="284" name="Google Shape;284;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9"/>
          <p:cNvGrpSpPr/>
          <p:nvPr/>
        </p:nvGrpSpPr>
        <p:grpSpPr>
          <a:xfrm>
            <a:off x="904277" y="515192"/>
            <a:ext cx="382958" cy="607111"/>
            <a:chOff x="6718575" y="2318625"/>
            <a:chExt cx="256950" cy="407375"/>
          </a:xfrm>
        </p:grpSpPr>
        <p:sp>
          <p:nvSpPr>
            <p:cNvPr id="288" name="Google Shape;288;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9"/>
          <p:cNvGrpSpPr/>
          <p:nvPr/>
        </p:nvGrpSpPr>
        <p:grpSpPr>
          <a:xfrm>
            <a:off x="335759" y="1840531"/>
            <a:ext cx="342882" cy="350068"/>
            <a:chOff x="3951850" y="2985350"/>
            <a:chExt cx="407950" cy="416500"/>
          </a:xfrm>
        </p:grpSpPr>
        <p:sp>
          <p:nvSpPr>
            <p:cNvPr id="297" name="Google Shape;297;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9"/>
          <p:cNvGrpSpPr/>
          <p:nvPr/>
        </p:nvGrpSpPr>
        <p:grpSpPr>
          <a:xfrm>
            <a:off x="7354067" y="3426715"/>
            <a:ext cx="455624" cy="437054"/>
            <a:chOff x="5241175" y="4959100"/>
            <a:chExt cx="539775" cy="517775"/>
          </a:xfrm>
        </p:grpSpPr>
        <p:sp>
          <p:nvSpPr>
            <p:cNvPr id="307" name="Google Shape;307;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4" name="Shape 3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0"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lstStyle>
            <a:lvl1pPr indent="-317500" lvl="0" marL="457200" rtl="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ensdeclife.wixsite.com/declife/women-in-science" TargetMode="External"/><Relationship Id="rId10" Type="http://schemas.openxmlformats.org/officeDocument/2006/relationships/hyperlink" Target="https://ensdeclife.wixsite.com/declife/women-in-science" TargetMode="External"/><Relationship Id="rId12" Type="http://schemas.openxmlformats.org/officeDocument/2006/relationships/hyperlink" Target="https://ensdeclife.wixsite.com/declife/women-in-science" TargetMode="External"/><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5.jpg"/><Relationship Id="rId9" Type="http://schemas.openxmlformats.org/officeDocument/2006/relationships/hyperlink" Target="mailto:womeninsciencedec@gmail.com" TargetMode="External"/><Relationship Id="rId5" Type="http://schemas.openxmlformats.org/officeDocument/2006/relationships/image" Target="../media/image1.jpg"/><Relationship Id="rId6" Type="http://schemas.openxmlformats.org/officeDocument/2006/relationships/image" Target="../media/image3.png"/><Relationship Id="rId7" Type="http://schemas.openxmlformats.org/officeDocument/2006/relationships/image" Target="../media/image20.png"/><Relationship Id="rId8" Type="http://schemas.openxmlformats.org/officeDocument/2006/relationships/hyperlink" Target="mailto:womeninsciencedec@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3.png"/><Relationship Id="rId13" Type="http://schemas.openxmlformats.org/officeDocument/2006/relationships/image" Target="../media/image19.png"/><Relationship Id="rId12"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4.png"/><Relationship Id="rId15" Type="http://schemas.openxmlformats.org/officeDocument/2006/relationships/image" Target="../media/image21.png"/><Relationship Id="rId14" Type="http://schemas.openxmlformats.org/officeDocument/2006/relationships/image" Target="../media/image23.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16.png"/></Relationships>
</file>

<file path=ppt/slides/_rels/slide23.xml.rels><?xml version="1.0" encoding="UTF-8" standalone="yes"?><Relationships xmlns="http://schemas.openxmlformats.org/package/2006/relationships"><Relationship Id="rId11" Type="http://schemas.openxmlformats.org/officeDocument/2006/relationships/hyperlink" Target="https://ensdeclife.wixsite.com/declife/women-in-science" TargetMode="External"/><Relationship Id="rId10" Type="http://schemas.openxmlformats.org/officeDocument/2006/relationships/hyperlink" Target="https://ensdeclife.wixsite.com/declife/women-in-science" TargetMode="External"/><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25.jpg"/><Relationship Id="rId9" Type="http://schemas.openxmlformats.org/officeDocument/2006/relationships/hyperlink" Target="https://ensdeclife.wixsite.com/declife/women-in-science" TargetMode="External"/><Relationship Id="rId5" Type="http://schemas.openxmlformats.org/officeDocument/2006/relationships/image" Target="../media/image1.jpg"/><Relationship Id="rId6" Type="http://schemas.openxmlformats.org/officeDocument/2006/relationships/image" Target="../media/image3.png"/><Relationship Id="rId7" Type="http://schemas.openxmlformats.org/officeDocument/2006/relationships/image" Target="../media/image20.png"/><Relationship Id="rId8" Type="http://schemas.openxmlformats.org/officeDocument/2006/relationships/hyperlink" Target="mailto:womeninsciencedec@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1"/>
          <p:cNvSpPr txBox="1"/>
          <p:nvPr>
            <p:ph idx="4294967295" type="ctrTitle"/>
          </p:nvPr>
        </p:nvSpPr>
        <p:spPr>
          <a:xfrm>
            <a:off x="1400250" y="496125"/>
            <a:ext cx="6343500" cy="7293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200"/>
              <a:t>Women in Science</a:t>
            </a:r>
            <a:endParaRPr b="1" sz="4200"/>
          </a:p>
        </p:txBody>
      </p:sp>
      <p:pic>
        <p:nvPicPr>
          <p:cNvPr id="320" name="Google Shape;320;p11"/>
          <p:cNvPicPr preferRelativeResize="0"/>
          <p:nvPr/>
        </p:nvPicPr>
        <p:blipFill>
          <a:blip r:embed="rId3">
            <a:alphaModFix/>
          </a:blip>
          <a:stretch>
            <a:fillRect/>
          </a:stretch>
        </p:blipFill>
        <p:spPr>
          <a:xfrm>
            <a:off x="1233774" y="1579200"/>
            <a:ext cx="1395400" cy="1395422"/>
          </a:xfrm>
          <a:prstGeom prst="rect">
            <a:avLst/>
          </a:prstGeom>
          <a:noFill/>
          <a:ln>
            <a:noFill/>
          </a:ln>
        </p:spPr>
      </p:pic>
      <p:pic>
        <p:nvPicPr>
          <p:cNvPr id="321" name="Google Shape;321;p11"/>
          <p:cNvPicPr preferRelativeResize="0"/>
          <p:nvPr/>
        </p:nvPicPr>
        <p:blipFill>
          <a:blip r:embed="rId4">
            <a:alphaModFix/>
          </a:blip>
          <a:stretch>
            <a:fillRect/>
          </a:stretch>
        </p:blipFill>
        <p:spPr>
          <a:xfrm>
            <a:off x="6514825" y="1579202"/>
            <a:ext cx="1395401" cy="1395371"/>
          </a:xfrm>
          <a:prstGeom prst="rect">
            <a:avLst/>
          </a:prstGeom>
          <a:noFill/>
          <a:ln>
            <a:noFill/>
          </a:ln>
        </p:spPr>
      </p:pic>
      <p:pic>
        <p:nvPicPr>
          <p:cNvPr id="322" name="Google Shape;322;p11"/>
          <p:cNvPicPr preferRelativeResize="0"/>
          <p:nvPr/>
        </p:nvPicPr>
        <p:blipFill>
          <a:blip r:embed="rId5">
            <a:alphaModFix/>
          </a:blip>
          <a:stretch>
            <a:fillRect/>
          </a:stretch>
        </p:blipFill>
        <p:spPr>
          <a:xfrm>
            <a:off x="3874299" y="1579187"/>
            <a:ext cx="1395400" cy="1395400"/>
          </a:xfrm>
          <a:prstGeom prst="rect">
            <a:avLst/>
          </a:prstGeom>
          <a:noFill/>
          <a:ln>
            <a:noFill/>
          </a:ln>
        </p:spPr>
      </p:pic>
      <p:sp>
        <p:nvSpPr>
          <p:cNvPr id="323" name="Google Shape;323;p11"/>
          <p:cNvSpPr txBox="1"/>
          <p:nvPr>
            <p:ph idx="4294967295" type="body"/>
          </p:nvPr>
        </p:nvSpPr>
        <p:spPr>
          <a:xfrm>
            <a:off x="465963" y="2879100"/>
            <a:ext cx="2931000" cy="887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lang="en" sz="1600"/>
              <a:t>Lucie Charles</a:t>
            </a:r>
            <a:endParaRPr b="1" sz="1600"/>
          </a:p>
          <a:p>
            <a:pPr indent="0" lvl="0" marL="0" marR="0" rtl="0" algn="ctr">
              <a:lnSpc>
                <a:spcPct val="100000"/>
              </a:lnSpc>
              <a:spcBef>
                <a:spcPts val="0"/>
              </a:spcBef>
              <a:spcAft>
                <a:spcPts val="0"/>
              </a:spcAft>
              <a:buNone/>
            </a:pPr>
            <a:r>
              <a:rPr i="1" lang="en"/>
              <a:t>Post-doc in Cognitive Neuroscience, UCL</a:t>
            </a:r>
            <a:endParaRPr i="1"/>
          </a:p>
        </p:txBody>
      </p:sp>
      <p:sp>
        <p:nvSpPr>
          <p:cNvPr id="324" name="Google Shape;324;p11"/>
          <p:cNvSpPr txBox="1"/>
          <p:nvPr>
            <p:ph idx="4294967295" type="body"/>
          </p:nvPr>
        </p:nvSpPr>
        <p:spPr>
          <a:xfrm>
            <a:off x="3315050" y="2879100"/>
            <a:ext cx="2523600" cy="887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lang="en" sz="1600"/>
              <a:t>Anne Christophe</a:t>
            </a:r>
            <a:endParaRPr b="1" sz="1600"/>
          </a:p>
          <a:p>
            <a:pPr indent="0" lvl="0" marL="0" marR="0" rtl="0" algn="ctr">
              <a:lnSpc>
                <a:spcPct val="100000"/>
              </a:lnSpc>
              <a:spcBef>
                <a:spcPts val="0"/>
              </a:spcBef>
              <a:spcAft>
                <a:spcPts val="0"/>
              </a:spcAft>
              <a:buNone/>
            </a:pPr>
            <a:r>
              <a:rPr i="1" lang="en"/>
              <a:t>CNRS Senior Researcher, Unit Director (LSCP), ENS</a:t>
            </a:r>
            <a:endParaRPr i="1"/>
          </a:p>
        </p:txBody>
      </p:sp>
      <p:sp>
        <p:nvSpPr>
          <p:cNvPr id="325" name="Google Shape;325;p11"/>
          <p:cNvSpPr txBox="1"/>
          <p:nvPr>
            <p:ph idx="4294967295" type="body"/>
          </p:nvPr>
        </p:nvSpPr>
        <p:spPr>
          <a:xfrm>
            <a:off x="5661975" y="2879100"/>
            <a:ext cx="3101100" cy="887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lang="en" sz="1600"/>
              <a:t>Aude Nyadanu</a:t>
            </a:r>
            <a:endParaRPr b="1" sz="1600"/>
          </a:p>
          <a:p>
            <a:pPr indent="0" lvl="0" marL="0" marR="0" rtl="0" algn="ctr">
              <a:lnSpc>
                <a:spcPct val="100000"/>
              </a:lnSpc>
              <a:spcBef>
                <a:spcPts val="0"/>
              </a:spcBef>
              <a:spcAft>
                <a:spcPts val="0"/>
              </a:spcAft>
              <a:buNone/>
            </a:pPr>
            <a:r>
              <a:rPr i="1" lang="en"/>
              <a:t>PhD student in Chemistry, X-ENS</a:t>
            </a:r>
            <a:endParaRPr i="1"/>
          </a:p>
          <a:p>
            <a:pPr indent="0" lvl="0" marL="0" marR="0" rtl="0" algn="ctr">
              <a:lnSpc>
                <a:spcPct val="100000"/>
              </a:lnSpc>
              <a:spcBef>
                <a:spcPts val="0"/>
              </a:spcBef>
              <a:spcAft>
                <a:spcPts val="0"/>
              </a:spcAft>
              <a:buNone/>
            </a:pPr>
            <a:r>
              <a:rPr i="1" lang="en"/>
              <a:t>L'Oréal-UNESCO Prize</a:t>
            </a:r>
            <a:endParaRPr i="1"/>
          </a:p>
          <a:p>
            <a:pPr indent="0" lvl="0" marL="0" marR="0" rtl="0" algn="ctr">
              <a:lnSpc>
                <a:spcPct val="100000"/>
              </a:lnSpc>
              <a:spcBef>
                <a:spcPts val="0"/>
              </a:spcBef>
              <a:spcAft>
                <a:spcPts val="0"/>
              </a:spcAft>
              <a:buNone/>
            </a:pPr>
            <a:r>
              <a:t/>
            </a:r>
            <a:endParaRPr i="1"/>
          </a:p>
        </p:txBody>
      </p:sp>
      <p:pic>
        <p:nvPicPr>
          <p:cNvPr id="326" name="Google Shape;326;p11"/>
          <p:cNvPicPr preferRelativeResize="0"/>
          <p:nvPr/>
        </p:nvPicPr>
        <p:blipFill>
          <a:blip r:embed="rId6">
            <a:alphaModFix/>
          </a:blip>
          <a:stretch>
            <a:fillRect/>
          </a:stretch>
        </p:blipFill>
        <p:spPr>
          <a:xfrm>
            <a:off x="6316775" y="4385313"/>
            <a:ext cx="688958" cy="511975"/>
          </a:xfrm>
          <a:prstGeom prst="rect">
            <a:avLst/>
          </a:prstGeom>
          <a:noFill/>
          <a:ln>
            <a:noFill/>
          </a:ln>
        </p:spPr>
      </p:pic>
      <p:pic>
        <p:nvPicPr>
          <p:cNvPr id="327" name="Google Shape;327;p11"/>
          <p:cNvPicPr preferRelativeResize="0"/>
          <p:nvPr/>
        </p:nvPicPr>
        <p:blipFill>
          <a:blip r:embed="rId7">
            <a:alphaModFix/>
          </a:blip>
          <a:stretch>
            <a:fillRect/>
          </a:stretch>
        </p:blipFill>
        <p:spPr>
          <a:xfrm>
            <a:off x="7388100" y="4385312"/>
            <a:ext cx="1092674" cy="511975"/>
          </a:xfrm>
          <a:prstGeom prst="rect">
            <a:avLst/>
          </a:prstGeom>
          <a:noFill/>
          <a:ln>
            <a:noFill/>
          </a:ln>
        </p:spPr>
      </p:pic>
      <p:sp>
        <p:nvSpPr>
          <p:cNvPr id="328" name="Google Shape;328;p11"/>
          <p:cNvSpPr txBox="1"/>
          <p:nvPr>
            <p:ph idx="4294967295" type="body"/>
          </p:nvPr>
        </p:nvSpPr>
        <p:spPr>
          <a:xfrm>
            <a:off x="4784975" y="4442688"/>
            <a:ext cx="1537200" cy="3972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i="1" lang="en" sz="1200"/>
              <a:t>With</a:t>
            </a:r>
            <a:r>
              <a:rPr i="1" lang="en" sz="1200"/>
              <a:t> thanks to:</a:t>
            </a:r>
            <a:endParaRPr i="1" sz="1200"/>
          </a:p>
        </p:txBody>
      </p:sp>
      <p:sp>
        <p:nvSpPr>
          <p:cNvPr id="329" name="Google Shape;329;p11"/>
          <p:cNvSpPr txBox="1"/>
          <p:nvPr>
            <p:ph idx="4294967295" type="body"/>
          </p:nvPr>
        </p:nvSpPr>
        <p:spPr>
          <a:xfrm>
            <a:off x="923975" y="4276638"/>
            <a:ext cx="3616500" cy="72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Email: </a:t>
            </a:r>
            <a:r>
              <a:rPr lang="en" sz="1200" u="sng">
                <a:solidFill>
                  <a:srgbClr val="19BBD5"/>
                </a:solidFill>
                <a:hlinkClick r:id="rId8"/>
              </a:rPr>
              <a:t>womeninsciencedec</a:t>
            </a:r>
            <a:r>
              <a:rPr lang="en" sz="1200" u="sng">
                <a:solidFill>
                  <a:srgbClr val="19BBD5"/>
                </a:solidFill>
                <a:hlinkClick r:id="rId9"/>
              </a:rPr>
              <a:t>@gmail.com</a:t>
            </a:r>
            <a:endParaRPr sz="1200">
              <a:solidFill>
                <a:srgbClr val="19BBD5"/>
              </a:solidFill>
            </a:endParaRPr>
          </a:p>
          <a:p>
            <a:pPr indent="0" lvl="0" marL="0" marR="0" rtl="0" algn="l">
              <a:lnSpc>
                <a:spcPct val="100000"/>
              </a:lnSpc>
              <a:spcBef>
                <a:spcPts val="0"/>
              </a:spcBef>
              <a:spcAft>
                <a:spcPts val="0"/>
              </a:spcAft>
              <a:buNone/>
            </a:pPr>
            <a:r>
              <a:rPr lang="en" sz="1200">
                <a:solidFill>
                  <a:srgbClr val="FFFFFF"/>
                </a:solidFill>
              </a:rPr>
              <a:t>Resources: </a:t>
            </a:r>
            <a:r>
              <a:rPr lang="en" sz="1200" u="sng">
                <a:solidFill>
                  <a:srgbClr val="19BBD5"/>
                </a:solidFill>
                <a:hlinkClick r:id="rId10"/>
              </a:rPr>
              <a:t>https://ensdeclife.wixsite.com/declife/</a:t>
            </a:r>
            <a:br>
              <a:rPr lang="en" sz="1200" u="sng">
                <a:solidFill>
                  <a:srgbClr val="19BBD5"/>
                </a:solidFill>
                <a:hlinkClick r:id="rId11"/>
              </a:rPr>
            </a:br>
            <a:r>
              <a:rPr lang="en" sz="1200" u="sng">
                <a:solidFill>
                  <a:srgbClr val="19BBD5"/>
                </a:solidFill>
                <a:hlinkClick r:id="rId12"/>
              </a:rPr>
              <a:t>		women-in-science</a:t>
            </a:r>
            <a:endParaRPr sz="1200">
              <a:solidFill>
                <a:srgbClr val="19BBD5"/>
              </a:solidFill>
            </a:endParaRPr>
          </a:p>
          <a:p>
            <a:pPr indent="0" lvl="0" marL="0" marR="0" rtl="0" algn="l">
              <a:lnSpc>
                <a:spcPct val="100000"/>
              </a:lnSpc>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0"/>
          <p:cNvSpPr txBox="1"/>
          <p:nvPr>
            <p:ph type="ctrTitle"/>
          </p:nvPr>
        </p:nvSpPr>
        <p:spPr>
          <a:xfrm>
            <a:off x="2743200" y="1991850"/>
            <a:ext cx="56388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Publication</a:t>
            </a:r>
            <a:endParaRPr/>
          </a:p>
        </p:txBody>
      </p:sp>
      <p:sp>
        <p:nvSpPr>
          <p:cNvPr id="423" name="Google Shape;423;p20"/>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21"/>
          <p:cNvSpPr txBox="1"/>
          <p:nvPr>
            <p:ph idx="1" type="body"/>
          </p:nvPr>
        </p:nvSpPr>
        <p:spPr>
          <a:xfrm>
            <a:off x="1589950" y="2345050"/>
            <a:ext cx="3641700" cy="217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EU-28 average, across disciplines:</a:t>
            </a:r>
            <a:endParaRPr b="1"/>
          </a:p>
          <a:p>
            <a:pPr indent="0" lvl="0" marL="0" rtl="0" algn="l">
              <a:spcBef>
                <a:spcPts val="600"/>
              </a:spcBef>
              <a:spcAft>
                <a:spcPts val="0"/>
              </a:spcAft>
              <a:buNone/>
            </a:pPr>
            <a:r>
              <a:rPr lang="en"/>
              <a:t>Women as corresponding authors:</a:t>
            </a:r>
            <a:endParaRPr/>
          </a:p>
          <a:p>
            <a:pPr indent="-317500" lvl="0" marL="457200" marR="0" rtl="0" algn="l">
              <a:lnSpc>
                <a:spcPct val="100000"/>
              </a:lnSpc>
              <a:spcBef>
                <a:spcPts val="600"/>
              </a:spcBef>
              <a:spcAft>
                <a:spcPts val="0"/>
              </a:spcAft>
              <a:buSzPts val="1400"/>
              <a:buChar char="◇"/>
            </a:pPr>
            <a:r>
              <a:rPr lang="en"/>
              <a:t>31% of publications</a:t>
            </a:r>
            <a:endParaRPr/>
          </a:p>
          <a:p>
            <a:pPr indent="-317500" lvl="1" marL="914400" marR="0" rtl="0" algn="l">
              <a:lnSpc>
                <a:spcPct val="100000"/>
              </a:lnSpc>
              <a:spcBef>
                <a:spcPts val="0"/>
              </a:spcBef>
              <a:spcAft>
                <a:spcPts val="0"/>
              </a:spcAft>
              <a:buSzPts val="1400"/>
              <a:buChar char="●"/>
            </a:pPr>
            <a:r>
              <a:rPr lang="en"/>
              <a:t>I.e. half of men’s publications</a:t>
            </a:r>
            <a:endParaRPr/>
          </a:p>
          <a:p>
            <a:pPr indent="-317500" lvl="0" marL="457200" rtl="0" algn="l">
              <a:spcBef>
                <a:spcPts val="1000"/>
              </a:spcBef>
              <a:spcAft>
                <a:spcPts val="0"/>
              </a:spcAft>
              <a:buSzPts val="1400"/>
              <a:buChar char="◇"/>
            </a:pPr>
            <a:r>
              <a:rPr lang="en"/>
              <a:t>Less than the proportion of women/men in academia (~40%)</a:t>
            </a:r>
            <a:endParaRPr/>
          </a:p>
          <a:p>
            <a:pPr indent="-317500" lvl="0" marL="457200" rtl="0" algn="l">
              <a:spcBef>
                <a:spcPts val="1000"/>
              </a:spcBef>
              <a:spcAft>
                <a:spcPts val="0"/>
              </a:spcAft>
              <a:buSzPts val="1400"/>
              <a:buChar char="◇"/>
            </a:pPr>
            <a:r>
              <a:rPr lang="en"/>
              <a:t>Larger inequalities in STEM</a:t>
            </a:r>
            <a:endParaRPr/>
          </a:p>
          <a:p>
            <a:pPr indent="0" lvl="0" marL="0" marR="127000" rtl="0" algn="l">
              <a:lnSpc>
                <a:spcPct val="120000"/>
              </a:lnSpc>
              <a:spcBef>
                <a:spcPts val="0"/>
              </a:spcBef>
              <a:spcAft>
                <a:spcPts val="0"/>
              </a:spcAft>
              <a:buNone/>
            </a:pPr>
            <a:r>
              <a:t/>
            </a:r>
            <a:endParaRPr/>
          </a:p>
        </p:txBody>
      </p:sp>
      <p:sp>
        <p:nvSpPr>
          <p:cNvPr id="429" name="Google Shape;429;p21"/>
          <p:cNvSpPr txBox="1"/>
          <p:nvPr>
            <p:ph type="title"/>
          </p:nvPr>
        </p:nvSpPr>
        <p:spPr>
          <a:xfrm>
            <a:off x="1589950" y="1237150"/>
            <a:ext cx="3410400" cy="110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Inequalities in Publications</a:t>
            </a:r>
            <a:endParaRPr sz="3600"/>
          </a:p>
        </p:txBody>
      </p:sp>
      <p:sp>
        <p:nvSpPr>
          <p:cNvPr id="430" name="Google Shape;430;p21"/>
          <p:cNvSpPr txBox="1"/>
          <p:nvPr/>
        </p:nvSpPr>
        <p:spPr>
          <a:xfrm>
            <a:off x="5644750" y="4813625"/>
            <a:ext cx="3242700" cy="369000"/>
          </a:xfrm>
          <a:prstGeom prst="rect">
            <a:avLst/>
          </a:prstGeom>
          <a:noFill/>
          <a:ln>
            <a:noFill/>
          </a:ln>
        </p:spPr>
        <p:txBody>
          <a:bodyPr anchorCtr="0" anchor="ctr" bIns="91425" lIns="91425" spcFirstLastPara="1" rIns="91425" wrap="square" tIns="91425">
            <a:noAutofit/>
          </a:bodyPr>
          <a:lstStyle/>
          <a:p>
            <a:pPr indent="0" lvl="0" marL="165100" marR="127000" rtl="0" algn="r">
              <a:lnSpc>
                <a:spcPct val="120000"/>
              </a:lnSpc>
              <a:spcBef>
                <a:spcPts val="0"/>
              </a:spcBef>
              <a:spcAft>
                <a:spcPts val="0"/>
              </a:spcAft>
              <a:buClr>
                <a:srgbClr val="000000"/>
              </a:buClr>
              <a:buSzPts val="1100"/>
              <a:buFont typeface="Arial"/>
              <a:buNone/>
            </a:pPr>
            <a:r>
              <a:rPr lang="en" sz="1200">
                <a:solidFill>
                  <a:srgbClr val="B7B7B7"/>
                </a:solidFill>
                <a:latin typeface="Muli"/>
                <a:ea typeface="Muli"/>
                <a:cs typeface="Muli"/>
                <a:sym typeface="Muli"/>
              </a:rPr>
              <a:t>EU Commission, SHE Figures 2015</a:t>
            </a:r>
            <a:endParaRPr sz="1200">
              <a:solidFill>
                <a:srgbClr val="B7B7B7"/>
              </a:solidFill>
              <a:latin typeface="Muli"/>
              <a:ea typeface="Muli"/>
              <a:cs typeface="Muli"/>
              <a:sym typeface="Muli"/>
            </a:endParaRPr>
          </a:p>
        </p:txBody>
      </p:sp>
      <p:grpSp>
        <p:nvGrpSpPr>
          <p:cNvPr id="431" name="Google Shape;431;p21"/>
          <p:cNvGrpSpPr/>
          <p:nvPr/>
        </p:nvGrpSpPr>
        <p:grpSpPr>
          <a:xfrm>
            <a:off x="5323408" y="79646"/>
            <a:ext cx="3564035" cy="4733972"/>
            <a:chOff x="5323650" y="79638"/>
            <a:chExt cx="3641601" cy="4837000"/>
          </a:xfrm>
        </p:grpSpPr>
        <p:pic>
          <p:nvPicPr>
            <p:cNvPr id="432" name="Google Shape;432;p21"/>
            <p:cNvPicPr preferRelativeResize="0"/>
            <p:nvPr/>
          </p:nvPicPr>
          <p:blipFill>
            <a:blip r:embed="rId3">
              <a:alphaModFix/>
            </a:blip>
            <a:stretch>
              <a:fillRect/>
            </a:stretch>
          </p:blipFill>
          <p:spPr>
            <a:xfrm>
              <a:off x="5323650" y="79638"/>
              <a:ext cx="3641601" cy="4837000"/>
            </a:xfrm>
            <a:prstGeom prst="rect">
              <a:avLst/>
            </a:prstGeom>
            <a:noFill/>
            <a:ln>
              <a:noFill/>
            </a:ln>
          </p:spPr>
        </p:pic>
        <p:sp>
          <p:nvSpPr>
            <p:cNvPr id="433" name="Google Shape;433;p21"/>
            <p:cNvSpPr/>
            <p:nvPr/>
          </p:nvSpPr>
          <p:spPr>
            <a:xfrm>
              <a:off x="5508475" y="3322363"/>
              <a:ext cx="1280400" cy="122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22"/>
          <p:cNvSpPr txBox="1"/>
          <p:nvPr>
            <p:ph idx="1" type="body"/>
          </p:nvPr>
        </p:nvSpPr>
        <p:spPr>
          <a:xfrm>
            <a:off x="1656500" y="2323825"/>
            <a:ext cx="5760000" cy="1921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I</a:t>
            </a:r>
            <a:r>
              <a:rPr lang="en" sz="1800"/>
              <a:t>n the field of economics, p</a:t>
            </a:r>
            <a:r>
              <a:rPr lang="en" sz="1800"/>
              <a:t>ublications by</a:t>
            </a:r>
            <a:r>
              <a:rPr lang="en" sz="1800"/>
              <a:t> women  get more scrutiny by the editor </a:t>
            </a:r>
            <a:endParaRPr sz="1800"/>
          </a:p>
          <a:p>
            <a:pPr indent="-342900" lvl="0" marL="457200" rtl="0" algn="l">
              <a:spcBef>
                <a:spcPts val="0"/>
              </a:spcBef>
              <a:spcAft>
                <a:spcPts val="0"/>
              </a:spcAft>
              <a:buSzPts val="1800"/>
              <a:buChar char="◇"/>
            </a:pPr>
            <a:r>
              <a:rPr lang="en" sz="1800"/>
              <a:t>Peer reviews take ~6 months longer</a:t>
            </a:r>
            <a:endParaRPr sz="1800"/>
          </a:p>
          <a:p>
            <a:pPr indent="-342900" lvl="0" marL="457200" rtl="0" algn="l">
              <a:spcBef>
                <a:spcPts val="0"/>
              </a:spcBef>
              <a:spcAft>
                <a:spcPts val="0"/>
              </a:spcAft>
              <a:buSzPts val="1800"/>
              <a:buChar char="◇"/>
            </a:pPr>
            <a:r>
              <a:rPr lang="en" sz="1800"/>
              <a:t>Consequently, women’s papers are more readable than men’s</a:t>
            </a:r>
            <a:endParaRPr/>
          </a:p>
        </p:txBody>
      </p:sp>
      <p:sp>
        <p:nvSpPr>
          <p:cNvPr id="439" name="Google Shape;439;p22"/>
          <p:cNvSpPr txBox="1"/>
          <p:nvPr>
            <p:ph type="title"/>
          </p:nvPr>
        </p:nvSpPr>
        <p:spPr>
          <a:xfrm>
            <a:off x="1656500" y="1042200"/>
            <a:ext cx="5955600" cy="13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Women publish less – but are more readable </a:t>
            </a:r>
            <a:endParaRPr sz="3600"/>
          </a:p>
        </p:txBody>
      </p:sp>
      <p:sp>
        <p:nvSpPr>
          <p:cNvPr id="440" name="Google Shape;440;p22"/>
          <p:cNvSpPr txBox="1"/>
          <p:nvPr/>
        </p:nvSpPr>
        <p:spPr>
          <a:xfrm>
            <a:off x="6229000" y="4610675"/>
            <a:ext cx="1498200" cy="39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B7B7B7"/>
                </a:solidFill>
                <a:latin typeface="Muli"/>
                <a:ea typeface="Muli"/>
                <a:cs typeface="Muli"/>
                <a:sym typeface="Muli"/>
              </a:rPr>
              <a:t>Hengel, 2017</a:t>
            </a:r>
            <a:endParaRPr sz="1200">
              <a:solidFill>
                <a:srgbClr val="B7B7B7"/>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23"/>
          <p:cNvSpPr txBox="1"/>
          <p:nvPr>
            <p:ph type="title"/>
          </p:nvPr>
        </p:nvSpPr>
        <p:spPr>
          <a:xfrm>
            <a:off x="1656500" y="1079675"/>
            <a:ext cx="5955600" cy="13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Women supervisors benefit women</a:t>
            </a:r>
            <a:endParaRPr sz="3600"/>
          </a:p>
        </p:txBody>
      </p:sp>
      <p:sp>
        <p:nvSpPr>
          <p:cNvPr id="446" name="Google Shape;446;p23"/>
          <p:cNvSpPr txBox="1"/>
          <p:nvPr>
            <p:ph idx="1" type="body"/>
          </p:nvPr>
        </p:nvSpPr>
        <p:spPr>
          <a:xfrm>
            <a:off x="1656500" y="2307600"/>
            <a:ext cx="5660100" cy="1659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19BBD5"/>
              </a:buClr>
              <a:buSzPts val="1800"/>
              <a:buFont typeface="Helvetica Neue"/>
              <a:buChar char="◇"/>
            </a:pPr>
            <a:r>
              <a:rPr lang="en" sz="1800">
                <a:latin typeface="Helvetica Neue"/>
                <a:ea typeface="Helvetica Neue"/>
                <a:cs typeface="Helvetica Neue"/>
                <a:sym typeface="Helvetica Neue"/>
              </a:rPr>
              <a:t>Women PhD students </a:t>
            </a:r>
            <a:r>
              <a:rPr lang="en" sz="1800">
                <a:solidFill>
                  <a:srgbClr val="C6DAEC"/>
                </a:solidFill>
                <a:latin typeface="Helvetica Neue"/>
                <a:ea typeface="Helvetica Neue"/>
                <a:cs typeface="Helvetica Neue"/>
                <a:sym typeface="Helvetica Neue"/>
              </a:rPr>
              <a:t>publish more papers</a:t>
            </a:r>
            <a:r>
              <a:rPr lang="en" sz="1800">
                <a:latin typeface="Helvetica Neue"/>
                <a:ea typeface="Helvetica Neue"/>
                <a:cs typeface="Helvetica Neue"/>
                <a:sym typeface="Helvetica Neue"/>
              </a:rPr>
              <a:t> and </a:t>
            </a:r>
            <a:r>
              <a:rPr lang="en" sz="1800">
                <a:solidFill>
                  <a:srgbClr val="C6DAEC"/>
                </a:solidFill>
                <a:latin typeface="Helvetica Neue"/>
                <a:ea typeface="Helvetica Neue"/>
                <a:cs typeface="Helvetica Neue"/>
                <a:sym typeface="Helvetica Neue"/>
              </a:rPr>
              <a:t>are 50% more likely to become academics</a:t>
            </a:r>
            <a:r>
              <a:rPr lang="en" sz="1800">
                <a:latin typeface="Helvetica Neue"/>
                <a:ea typeface="Helvetica Neue"/>
                <a:cs typeface="Helvetica Neue"/>
                <a:sym typeface="Helvetica Neue"/>
              </a:rPr>
              <a:t> when supervised by women</a:t>
            </a:r>
            <a:endParaRPr sz="1800">
              <a:solidFill>
                <a:srgbClr val="C6DAEC"/>
              </a:solidFill>
            </a:endParaRPr>
          </a:p>
        </p:txBody>
      </p:sp>
      <p:sp>
        <p:nvSpPr>
          <p:cNvPr id="447" name="Google Shape;447;p23"/>
          <p:cNvSpPr txBox="1"/>
          <p:nvPr/>
        </p:nvSpPr>
        <p:spPr>
          <a:xfrm>
            <a:off x="5016025" y="4533250"/>
            <a:ext cx="2774700" cy="497700"/>
          </a:xfrm>
          <a:prstGeom prst="rect">
            <a:avLst/>
          </a:prstGeom>
          <a:solidFill>
            <a:srgbClr val="0E293C"/>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B7B7B7"/>
                </a:solidFill>
                <a:latin typeface="Muli"/>
                <a:ea typeface="Muli"/>
                <a:cs typeface="Muli"/>
                <a:sym typeface="Muli"/>
              </a:rPr>
              <a:t>Gaule &amp; Piacentini, 2018</a:t>
            </a:r>
            <a:endParaRPr sz="1200">
              <a:solidFill>
                <a:srgbClr val="B7B7B7"/>
              </a:solidFill>
              <a:latin typeface="Muli"/>
              <a:ea typeface="Muli"/>
              <a:cs typeface="Muli"/>
              <a:sym typeface="Mul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24"/>
          <p:cNvSpPr txBox="1"/>
          <p:nvPr>
            <p:ph type="ctrTitle"/>
          </p:nvPr>
        </p:nvSpPr>
        <p:spPr>
          <a:xfrm>
            <a:off x="2743200" y="1991850"/>
            <a:ext cx="56388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Parenthood</a:t>
            </a:r>
            <a:endParaRPr/>
          </a:p>
        </p:txBody>
      </p:sp>
      <p:sp>
        <p:nvSpPr>
          <p:cNvPr id="453" name="Google Shape;453;p24"/>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3</a:t>
            </a:r>
            <a:endParaRPr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25"/>
          <p:cNvSpPr txBox="1"/>
          <p:nvPr>
            <p:ph idx="1" type="body"/>
          </p:nvPr>
        </p:nvSpPr>
        <p:spPr>
          <a:xfrm>
            <a:off x="642725" y="2414450"/>
            <a:ext cx="3758700" cy="266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Women</a:t>
            </a:r>
            <a:endParaRPr b="1" sz="1800"/>
          </a:p>
          <a:p>
            <a:pPr indent="-342900" lvl="0" marL="457200" rtl="0" algn="l">
              <a:spcBef>
                <a:spcPts val="600"/>
              </a:spcBef>
              <a:spcAft>
                <a:spcPts val="0"/>
              </a:spcAft>
              <a:buSzPts val="1800"/>
              <a:buChar char="◇"/>
            </a:pPr>
            <a:r>
              <a:rPr lang="en" sz="1800"/>
              <a:t>Are expected to be the main caretakers</a:t>
            </a:r>
            <a:endParaRPr sz="1800"/>
          </a:p>
          <a:p>
            <a:pPr indent="-342900" lvl="0" marL="457200" rtl="0" algn="l">
              <a:spcBef>
                <a:spcPts val="0"/>
              </a:spcBef>
              <a:spcAft>
                <a:spcPts val="0"/>
              </a:spcAft>
              <a:buSzPts val="1800"/>
              <a:buChar char="◇"/>
            </a:pPr>
            <a:r>
              <a:rPr lang="en" sz="1800"/>
              <a:t>Are also expected not to let it affect their work</a:t>
            </a:r>
            <a:endParaRPr sz="1800"/>
          </a:p>
        </p:txBody>
      </p:sp>
      <p:sp>
        <p:nvSpPr>
          <p:cNvPr id="459" name="Google Shape;459;p25"/>
          <p:cNvSpPr txBox="1"/>
          <p:nvPr>
            <p:ph type="title"/>
          </p:nvPr>
        </p:nvSpPr>
        <p:spPr>
          <a:xfrm>
            <a:off x="1732700" y="1132825"/>
            <a:ext cx="5793000" cy="124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Our expectations of parents is different </a:t>
            </a:r>
            <a:endParaRPr sz="3600"/>
          </a:p>
        </p:txBody>
      </p:sp>
      <p:sp>
        <p:nvSpPr>
          <p:cNvPr id="460" name="Google Shape;460;p25"/>
          <p:cNvSpPr txBox="1"/>
          <p:nvPr>
            <p:ph idx="2" type="body"/>
          </p:nvPr>
        </p:nvSpPr>
        <p:spPr>
          <a:xfrm>
            <a:off x="4302875" y="2414450"/>
            <a:ext cx="3222900" cy="266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Men</a:t>
            </a:r>
            <a:endParaRPr b="1" sz="1800"/>
          </a:p>
          <a:p>
            <a:pPr indent="-342900" lvl="0" marL="457200" rtl="0" algn="l">
              <a:spcBef>
                <a:spcPts val="600"/>
              </a:spcBef>
              <a:spcAft>
                <a:spcPts val="0"/>
              </a:spcAft>
              <a:buSzPts val="1800"/>
              <a:buChar char="◇"/>
            </a:pPr>
            <a:r>
              <a:rPr lang="en" sz="1800"/>
              <a:t>Struggle with expectations that their career should be no. 1</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26"/>
          <p:cNvSpPr txBox="1"/>
          <p:nvPr>
            <p:ph idx="1" type="body"/>
          </p:nvPr>
        </p:nvSpPr>
        <p:spPr>
          <a:xfrm>
            <a:off x="2051200" y="1895350"/>
            <a:ext cx="6282300" cy="1677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rgbClr val="2C9DDE"/>
                </a:solidFill>
                <a:highlight>
                  <a:srgbClr val="0E293C"/>
                </a:highlight>
                <a:latin typeface="Roboto"/>
                <a:ea typeface="Roboto"/>
                <a:cs typeface="Roboto"/>
                <a:sym typeface="Roboto"/>
              </a:rPr>
              <a:t>Two married colleagues each brought their son to a lecture because daycare closed last-minute. This was mentioned in both of their student evaluations. Try to guess which prof was called "unprofessional" and which was described as "a great parent</a:t>
            </a:r>
            <a:r>
              <a:rPr lang="en" sz="1800">
                <a:solidFill>
                  <a:srgbClr val="2C9DDE"/>
                </a:solidFill>
                <a:highlight>
                  <a:srgbClr val="0E293C"/>
                </a:highlight>
                <a:latin typeface="Roboto"/>
                <a:ea typeface="Roboto"/>
                <a:cs typeface="Roboto"/>
                <a:sym typeface="Roboto"/>
              </a:rPr>
              <a:t>"</a:t>
            </a:r>
            <a:r>
              <a:rPr lang="en" sz="1800">
                <a:solidFill>
                  <a:srgbClr val="2C9DDE"/>
                </a:solidFill>
                <a:highlight>
                  <a:srgbClr val="0E293C"/>
                </a:highlight>
                <a:latin typeface="Roboto"/>
                <a:ea typeface="Roboto"/>
                <a:cs typeface="Roboto"/>
                <a:sym typeface="Roboto"/>
              </a:rPr>
              <a:t>.</a:t>
            </a:r>
            <a:endParaRPr sz="1800">
              <a:solidFill>
                <a:srgbClr val="2C9DDE"/>
              </a:solidFill>
              <a:highlight>
                <a:srgbClr val="0E293C"/>
              </a:highlight>
              <a:latin typeface="Roboto"/>
              <a:ea typeface="Roboto"/>
              <a:cs typeface="Roboto"/>
              <a:sym typeface="Roboto"/>
            </a:endParaRPr>
          </a:p>
          <a:p>
            <a:pPr indent="0" lvl="0" marL="0" rtl="0" algn="l">
              <a:spcBef>
                <a:spcPts val="600"/>
              </a:spcBef>
              <a:spcAft>
                <a:spcPts val="0"/>
              </a:spcAft>
              <a:buNone/>
            </a:pPr>
            <a:r>
              <a:rPr lang="en" sz="1800">
                <a:solidFill>
                  <a:srgbClr val="2C9DDE"/>
                </a:solidFill>
                <a:highlight>
                  <a:srgbClr val="0E293C"/>
                </a:highlight>
                <a:latin typeface="Roboto"/>
                <a:ea typeface="Roboto"/>
                <a:cs typeface="Roboto"/>
                <a:sym typeface="Roboto"/>
              </a:rPr>
              <a:t>				T. Ryan Gregor, biology prof, Ontario</a:t>
            </a:r>
            <a:endParaRPr sz="1800">
              <a:solidFill>
                <a:srgbClr val="2C9DDE"/>
              </a:solidFill>
              <a:highlight>
                <a:srgbClr val="0E293C"/>
              </a:highlight>
              <a:latin typeface="Roboto"/>
              <a:ea typeface="Roboto"/>
              <a:cs typeface="Roboto"/>
              <a:sym typeface="Roboto"/>
            </a:endParaRPr>
          </a:p>
          <a:p>
            <a:pPr indent="0" lvl="0" marL="0" rtl="0" algn="l">
              <a:spcBef>
                <a:spcPts val="600"/>
              </a:spcBef>
              <a:spcAft>
                <a:spcPts val="0"/>
              </a:spcAft>
              <a:buNone/>
            </a:pPr>
            <a:r>
              <a:t/>
            </a:r>
            <a:endParaRPr sz="1700">
              <a:solidFill>
                <a:srgbClr val="2C9DDE"/>
              </a:solidFill>
              <a:highlight>
                <a:srgbClr val="0E293C"/>
              </a:highlight>
              <a:latin typeface="Roboto"/>
              <a:ea typeface="Roboto"/>
              <a:cs typeface="Roboto"/>
              <a:sym typeface="Roboto"/>
            </a:endParaRPr>
          </a:p>
        </p:txBody>
      </p:sp>
      <p:pic>
        <p:nvPicPr>
          <p:cNvPr id="466" name="Google Shape;466;p26"/>
          <p:cNvPicPr preferRelativeResize="0"/>
          <p:nvPr/>
        </p:nvPicPr>
        <p:blipFill>
          <a:blip r:embed="rId3">
            <a:alphaModFix/>
          </a:blip>
          <a:stretch>
            <a:fillRect/>
          </a:stretch>
        </p:blipFill>
        <p:spPr>
          <a:xfrm>
            <a:off x="7725525" y="3153350"/>
            <a:ext cx="819900" cy="81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27"/>
          <p:cNvSpPr txBox="1"/>
          <p:nvPr>
            <p:ph type="title"/>
          </p:nvPr>
        </p:nvSpPr>
        <p:spPr>
          <a:xfrm>
            <a:off x="1353550" y="1182700"/>
            <a:ext cx="6740700" cy="119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 but parents in academia share many problems</a:t>
            </a:r>
            <a:endParaRPr sz="3000"/>
          </a:p>
        </p:txBody>
      </p:sp>
      <p:sp>
        <p:nvSpPr>
          <p:cNvPr id="472" name="Google Shape;472;p27"/>
          <p:cNvSpPr txBox="1"/>
          <p:nvPr>
            <p:ph idx="1" type="body"/>
          </p:nvPr>
        </p:nvSpPr>
        <p:spPr>
          <a:xfrm>
            <a:off x="1353550" y="2255125"/>
            <a:ext cx="5613900" cy="2198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Mobility: l</a:t>
            </a:r>
            <a:r>
              <a:rPr lang="en" sz="1800"/>
              <a:t>eaving the support network for a post-doc/job</a:t>
            </a:r>
            <a:endParaRPr sz="1800"/>
          </a:p>
          <a:p>
            <a:pPr indent="-342900" lvl="0" marL="457200" rtl="0" algn="l">
              <a:spcBef>
                <a:spcPts val="0"/>
              </a:spcBef>
              <a:spcAft>
                <a:spcPts val="0"/>
              </a:spcAft>
              <a:buSzPts val="1800"/>
              <a:buChar char="◇"/>
            </a:pPr>
            <a:r>
              <a:rPr lang="en" sz="1800"/>
              <a:t>Going to conferences</a:t>
            </a:r>
            <a:endParaRPr sz="1800"/>
          </a:p>
          <a:p>
            <a:pPr indent="-342900" lvl="0" marL="457200" rtl="0" algn="l">
              <a:spcBef>
                <a:spcPts val="0"/>
              </a:spcBef>
              <a:spcAft>
                <a:spcPts val="0"/>
              </a:spcAft>
              <a:buSzPts val="1800"/>
              <a:buChar char="◇"/>
            </a:pPr>
            <a:r>
              <a:rPr lang="en" sz="1800"/>
              <a:t>Networking</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i="1" lang="en" sz="1800"/>
              <a:t>Though more likely to affect women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28"/>
          <p:cNvSpPr txBox="1"/>
          <p:nvPr>
            <p:ph type="ctrTitle"/>
          </p:nvPr>
        </p:nvSpPr>
        <p:spPr>
          <a:xfrm>
            <a:off x="2753350" y="19918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Mental health in Academia </a:t>
            </a:r>
            <a:endParaRPr/>
          </a:p>
        </p:txBody>
      </p:sp>
      <p:sp>
        <p:nvSpPr>
          <p:cNvPr id="478" name="Google Shape;478;p2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4</a:t>
            </a:r>
            <a:endParaRPr b="1">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pic>
        <p:nvPicPr>
          <p:cNvPr id="483" name="Google Shape;483;p29"/>
          <p:cNvPicPr preferRelativeResize="0"/>
          <p:nvPr/>
        </p:nvPicPr>
        <p:blipFill>
          <a:blip r:embed="rId3">
            <a:alphaModFix/>
          </a:blip>
          <a:stretch>
            <a:fillRect/>
          </a:stretch>
        </p:blipFill>
        <p:spPr>
          <a:xfrm>
            <a:off x="6137525" y="1413776"/>
            <a:ext cx="2615550" cy="3344475"/>
          </a:xfrm>
          <a:prstGeom prst="rect">
            <a:avLst/>
          </a:prstGeom>
          <a:noFill/>
          <a:ln>
            <a:noFill/>
          </a:ln>
        </p:spPr>
      </p:pic>
      <p:sp>
        <p:nvSpPr>
          <p:cNvPr id="484" name="Google Shape;484;p29"/>
          <p:cNvSpPr txBox="1"/>
          <p:nvPr>
            <p:ph idx="1" type="body"/>
          </p:nvPr>
        </p:nvSpPr>
        <p:spPr>
          <a:xfrm>
            <a:off x="1163975" y="1598750"/>
            <a:ext cx="4598700" cy="32298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General problem in academia, but affects women and transgender people more</a:t>
            </a:r>
            <a:endParaRPr sz="1800"/>
          </a:p>
          <a:p>
            <a:pPr indent="-342900" lvl="0" marL="457200" marR="0" rtl="0" algn="l">
              <a:lnSpc>
                <a:spcPct val="100000"/>
              </a:lnSpc>
              <a:spcBef>
                <a:spcPts val="1000"/>
              </a:spcBef>
              <a:spcAft>
                <a:spcPts val="0"/>
              </a:spcAft>
              <a:buSzPts val="1800"/>
              <a:buChar char="◇"/>
            </a:pPr>
            <a:r>
              <a:rPr lang="en" sz="1800"/>
              <a:t>Online Survey (</a:t>
            </a:r>
            <a:r>
              <a:rPr i="1" lang="en" sz="1800"/>
              <a:t>N</a:t>
            </a:r>
            <a:r>
              <a:rPr lang="en" sz="1800"/>
              <a:t> = 2279)</a:t>
            </a:r>
            <a:endParaRPr sz="1800"/>
          </a:p>
          <a:p>
            <a:pPr indent="-330200" lvl="1" marL="914400" marR="0" rtl="0" algn="l">
              <a:lnSpc>
                <a:spcPct val="100000"/>
              </a:lnSpc>
              <a:spcBef>
                <a:spcPts val="0"/>
              </a:spcBef>
              <a:spcAft>
                <a:spcPts val="0"/>
              </a:spcAft>
              <a:buSzPts val="1600"/>
              <a:buChar char="●"/>
            </a:pPr>
            <a:r>
              <a:rPr lang="en" sz="1600"/>
              <a:t>across 26 countries</a:t>
            </a:r>
            <a:endParaRPr sz="1600"/>
          </a:p>
          <a:p>
            <a:pPr indent="-330200" lvl="1" marL="914400" marR="0" rtl="0" algn="l">
              <a:lnSpc>
                <a:spcPct val="100000"/>
              </a:lnSpc>
              <a:spcBef>
                <a:spcPts val="0"/>
              </a:spcBef>
              <a:spcAft>
                <a:spcPts val="0"/>
              </a:spcAft>
              <a:buSzPts val="1600"/>
              <a:buChar char="●"/>
            </a:pPr>
            <a:r>
              <a:rPr lang="en" sz="1600"/>
              <a:t>mostly PhD candidates</a:t>
            </a:r>
            <a:endParaRPr sz="1600"/>
          </a:p>
        </p:txBody>
      </p:sp>
      <p:sp>
        <p:nvSpPr>
          <p:cNvPr id="485" name="Google Shape;485;p29"/>
          <p:cNvSpPr txBox="1"/>
          <p:nvPr/>
        </p:nvSpPr>
        <p:spPr>
          <a:xfrm>
            <a:off x="7202450" y="4828675"/>
            <a:ext cx="1645800" cy="263100"/>
          </a:xfrm>
          <a:prstGeom prst="rect">
            <a:avLst/>
          </a:prstGeom>
          <a:noFill/>
          <a:ln>
            <a:noFill/>
          </a:ln>
        </p:spPr>
        <p:txBody>
          <a:bodyPr anchorCtr="0" anchor="ctr" bIns="91425" lIns="91425" spcFirstLastPara="1" rIns="91425" wrap="square" tIns="91425">
            <a:noAutofit/>
          </a:bodyPr>
          <a:lstStyle/>
          <a:p>
            <a:pPr indent="0" lvl="0" marL="0" marR="127000" rtl="0" algn="r">
              <a:lnSpc>
                <a:spcPct val="120000"/>
              </a:lnSpc>
              <a:spcBef>
                <a:spcPts val="0"/>
              </a:spcBef>
              <a:spcAft>
                <a:spcPts val="0"/>
              </a:spcAft>
              <a:buNone/>
            </a:pPr>
            <a:r>
              <a:rPr lang="en" sz="1200">
                <a:solidFill>
                  <a:srgbClr val="B7B7B7"/>
                </a:solidFill>
                <a:latin typeface="Muli"/>
                <a:ea typeface="Muli"/>
                <a:cs typeface="Muli"/>
                <a:sym typeface="Muli"/>
              </a:rPr>
              <a:t>Evans et al, 2018</a:t>
            </a:r>
            <a:endParaRPr sz="1200">
              <a:latin typeface="Muli"/>
              <a:ea typeface="Muli"/>
              <a:cs typeface="Muli"/>
              <a:sym typeface="Muli"/>
            </a:endParaRPr>
          </a:p>
        </p:txBody>
      </p:sp>
      <p:sp>
        <p:nvSpPr>
          <p:cNvPr id="486" name="Google Shape;486;p29"/>
          <p:cNvSpPr txBox="1"/>
          <p:nvPr>
            <p:ph type="title"/>
          </p:nvPr>
        </p:nvSpPr>
        <p:spPr>
          <a:xfrm>
            <a:off x="2468025" y="443700"/>
            <a:ext cx="6075900" cy="79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Depression and anxiety</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12"/>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a:t>
            </a:r>
            <a:endParaRPr/>
          </a:p>
        </p:txBody>
      </p:sp>
      <p:sp>
        <p:nvSpPr>
          <p:cNvPr id="335" name="Google Shape;335;p12"/>
          <p:cNvSpPr/>
          <p:nvPr/>
        </p:nvSpPr>
        <p:spPr>
          <a:xfrm>
            <a:off x="1914525" y="2328350"/>
            <a:ext cx="1946100" cy="1325100"/>
          </a:xfrm>
          <a:prstGeom prst="homePlate">
            <a:avLst>
              <a:gd fmla="val 30129" name="adj"/>
            </a:avLst>
          </a:prstGeom>
          <a:no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E1C6"/>
                </a:solidFill>
                <a:latin typeface="Muli"/>
                <a:ea typeface="Muli"/>
                <a:cs typeface="Muli"/>
                <a:sym typeface="Muli"/>
              </a:rPr>
              <a:t>Short opening</a:t>
            </a:r>
            <a:endParaRPr sz="1800">
              <a:solidFill>
                <a:srgbClr val="00E1C6"/>
              </a:solidFill>
              <a:latin typeface="Muli"/>
              <a:ea typeface="Muli"/>
              <a:cs typeface="Muli"/>
              <a:sym typeface="Muli"/>
            </a:endParaRPr>
          </a:p>
        </p:txBody>
      </p:sp>
      <p:sp>
        <p:nvSpPr>
          <p:cNvPr id="336" name="Google Shape;336;p12"/>
          <p:cNvSpPr/>
          <p:nvPr/>
        </p:nvSpPr>
        <p:spPr>
          <a:xfrm>
            <a:off x="3666197" y="2328350"/>
            <a:ext cx="1983600" cy="13251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19BBD5"/>
                </a:solidFill>
                <a:latin typeface="Muli"/>
                <a:ea typeface="Muli"/>
                <a:cs typeface="Muli"/>
                <a:sym typeface="Muli"/>
              </a:rPr>
              <a:t>Panel</a:t>
            </a:r>
            <a:endParaRPr sz="1800">
              <a:solidFill>
                <a:srgbClr val="19BBD5"/>
              </a:solidFill>
              <a:latin typeface="Muli"/>
              <a:ea typeface="Muli"/>
              <a:cs typeface="Muli"/>
              <a:sym typeface="Muli"/>
            </a:endParaRPr>
          </a:p>
        </p:txBody>
      </p:sp>
      <p:sp>
        <p:nvSpPr>
          <p:cNvPr id="337" name="Google Shape;337;p12"/>
          <p:cNvSpPr/>
          <p:nvPr/>
        </p:nvSpPr>
        <p:spPr>
          <a:xfrm>
            <a:off x="5455294" y="2328350"/>
            <a:ext cx="1983600" cy="13251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3292E1"/>
                </a:solidFill>
                <a:latin typeface="Muli"/>
                <a:ea typeface="Muli"/>
                <a:cs typeface="Muli"/>
                <a:sym typeface="Muli"/>
              </a:rPr>
              <a:t>Q&amp;A</a:t>
            </a:r>
            <a:endParaRPr sz="1800">
              <a:solidFill>
                <a:srgbClr val="3292E1"/>
              </a:solidFill>
              <a:latin typeface="Muli"/>
              <a:ea typeface="Muli"/>
              <a:cs typeface="Muli"/>
              <a:sym typeface="Mul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30"/>
          <p:cNvSpPr txBox="1"/>
          <p:nvPr>
            <p:ph type="ctrTitle"/>
          </p:nvPr>
        </p:nvSpPr>
        <p:spPr>
          <a:xfrm>
            <a:off x="2771850" y="2205900"/>
            <a:ext cx="5638800" cy="71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Strategies for progress</a:t>
            </a:r>
            <a:endParaRPr/>
          </a:p>
        </p:txBody>
      </p:sp>
      <p:sp>
        <p:nvSpPr>
          <p:cNvPr id="492" name="Google Shape;492;p30"/>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5</a:t>
            </a:r>
            <a:endParaRPr b="1">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31"/>
          <p:cNvSpPr txBox="1"/>
          <p:nvPr>
            <p:ph type="title"/>
          </p:nvPr>
        </p:nvSpPr>
        <p:spPr>
          <a:xfrm>
            <a:off x="2012200" y="491850"/>
            <a:ext cx="6654600" cy="13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Examples of h</a:t>
            </a:r>
            <a:r>
              <a:rPr lang="en" sz="3600"/>
              <a:t>elpful</a:t>
            </a:r>
            <a:r>
              <a:rPr lang="en" sz="3600"/>
              <a:t> strategies</a:t>
            </a:r>
            <a:endParaRPr sz="3600"/>
          </a:p>
        </p:txBody>
      </p:sp>
      <p:sp>
        <p:nvSpPr>
          <p:cNvPr id="498" name="Google Shape;498;p31"/>
          <p:cNvSpPr txBox="1"/>
          <p:nvPr>
            <p:ph idx="1" type="body"/>
          </p:nvPr>
        </p:nvSpPr>
        <p:spPr>
          <a:xfrm>
            <a:off x="2012200" y="1725475"/>
            <a:ext cx="5674200" cy="3192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Adapting hiring and promotion</a:t>
            </a:r>
            <a:r>
              <a:rPr lang="en" sz="1800"/>
              <a:t> procedures</a:t>
            </a:r>
            <a:endParaRPr sz="1800"/>
          </a:p>
          <a:p>
            <a:pPr indent="-342900" lvl="1" marL="914400" rtl="0" algn="l">
              <a:spcBef>
                <a:spcPts val="0"/>
              </a:spcBef>
              <a:spcAft>
                <a:spcPts val="0"/>
              </a:spcAft>
              <a:buSzPts val="1800"/>
              <a:buChar char="●"/>
            </a:pPr>
            <a:r>
              <a:rPr lang="en" sz="1800"/>
              <a:t>Diversity and equality task-forces</a:t>
            </a:r>
            <a:endParaRPr sz="1800"/>
          </a:p>
          <a:p>
            <a:pPr indent="-342900" lvl="1" marL="914400" rtl="0" algn="l">
              <a:spcBef>
                <a:spcPts val="0"/>
              </a:spcBef>
              <a:spcAft>
                <a:spcPts val="0"/>
              </a:spcAft>
              <a:buSzPts val="1800"/>
              <a:buChar char="●"/>
            </a:pPr>
            <a:r>
              <a:rPr lang="en" sz="1800"/>
              <a:t>Structured interviews</a:t>
            </a:r>
            <a:endParaRPr sz="1800"/>
          </a:p>
          <a:p>
            <a:pPr indent="-342900" lvl="0" marL="457200" rtl="0" algn="l">
              <a:spcBef>
                <a:spcPts val="1000"/>
              </a:spcBef>
              <a:spcAft>
                <a:spcPts val="0"/>
              </a:spcAft>
              <a:buSzPts val="1800"/>
              <a:buChar char="◇"/>
            </a:pPr>
            <a:r>
              <a:rPr lang="en" sz="1800"/>
              <a:t>Adapting p</a:t>
            </a:r>
            <a:r>
              <a:rPr lang="en" sz="1800"/>
              <a:t>eer review procedures</a:t>
            </a:r>
            <a:endParaRPr sz="1800"/>
          </a:p>
          <a:p>
            <a:pPr indent="-342900" lvl="1" marL="914400" marR="0" rtl="0" algn="l">
              <a:lnSpc>
                <a:spcPct val="100000"/>
              </a:lnSpc>
              <a:spcBef>
                <a:spcPts val="0"/>
              </a:spcBef>
              <a:spcAft>
                <a:spcPts val="0"/>
              </a:spcAft>
              <a:buClr>
                <a:srgbClr val="19BBD5"/>
              </a:buClr>
              <a:buSzPts val="1800"/>
              <a:buFont typeface="Muli"/>
              <a:buChar char="●"/>
            </a:pPr>
            <a:r>
              <a:rPr lang="en" sz="1800"/>
              <a:t>Blind reviews (e.g. curtain test)</a:t>
            </a:r>
            <a:endParaRPr sz="1800"/>
          </a:p>
          <a:p>
            <a:pPr indent="-342900" lvl="0" marL="457200" marR="0" rtl="0" algn="l">
              <a:lnSpc>
                <a:spcPct val="100000"/>
              </a:lnSpc>
              <a:spcBef>
                <a:spcPts val="1000"/>
              </a:spcBef>
              <a:spcAft>
                <a:spcPts val="0"/>
              </a:spcAft>
              <a:buSzPts val="1800"/>
              <a:buChar char="◇"/>
            </a:pPr>
            <a:r>
              <a:rPr lang="en" sz="1800"/>
              <a:t>Mentorship</a:t>
            </a:r>
            <a:endParaRPr sz="1800"/>
          </a:p>
          <a:p>
            <a:pPr indent="-342900" lvl="0" marL="457200" rtl="0" algn="l">
              <a:spcBef>
                <a:spcPts val="1000"/>
              </a:spcBef>
              <a:spcAft>
                <a:spcPts val="0"/>
              </a:spcAft>
              <a:buSzPts val="1800"/>
              <a:buChar char="◇"/>
            </a:pPr>
            <a:r>
              <a:rPr lang="en" sz="1800"/>
              <a:t>C</a:t>
            </a:r>
            <a:r>
              <a:rPr lang="en" sz="1800"/>
              <a:t>onsideration of the needs of parents</a:t>
            </a:r>
            <a:endParaRPr sz="1800"/>
          </a:p>
          <a:p>
            <a:pPr indent="-342900" lvl="1" marL="914400" rtl="0" algn="l">
              <a:spcBef>
                <a:spcPts val="0"/>
              </a:spcBef>
              <a:spcAft>
                <a:spcPts val="0"/>
              </a:spcAft>
              <a:buSzPts val="1800"/>
              <a:buChar char="●"/>
            </a:pPr>
            <a:r>
              <a:rPr lang="en" sz="1800"/>
              <a:t>Timings of colloquia/seminars</a:t>
            </a:r>
            <a:endParaRPr sz="1800"/>
          </a:p>
          <a:p>
            <a:pPr indent="-342900" lvl="1" marL="914400" rtl="0" algn="l">
              <a:spcBef>
                <a:spcPts val="0"/>
              </a:spcBef>
              <a:spcAft>
                <a:spcPts val="0"/>
              </a:spcAft>
              <a:buSzPts val="1800"/>
              <a:buChar char="●"/>
            </a:pPr>
            <a:r>
              <a:rPr lang="en" sz="1800"/>
              <a:t>Flexibility in scheduling events</a:t>
            </a:r>
            <a:endParaRPr sz="1800"/>
          </a:p>
          <a:p>
            <a:pPr indent="0" lvl="0" marL="0" rtl="0" algn="l">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pic>
        <p:nvPicPr>
          <p:cNvPr id="503" name="Google Shape;503;p32"/>
          <p:cNvPicPr preferRelativeResize="0"/>
          <p:nvPr/>
        </p:nvPicPr>
        <p:blipFill>
          <a:blip r:embed="rId3">
            <a:alphaModFix/>
          </a:blip>
          <a:stretch>
            <a:fillRect/>
          </a:stretch>
        </p:blipFill>
        <p:spPr>
          <a:xfrm>
            <a:off x="6584523" y="1122350"/>
            <a:ext cx="2358908" cy="647700"/>
          </a:xfrm>
          <a:prstGeom prst="rect">
            <a:avLst/>
          </a:prstGeom>
          <a:noFill/>
          <a:ln>
            <a:noFill/>
          </a:ln>
        </p:spPr>
      </p:pic>
      <p:pic>
        <p:nvPicPr>
          <p:cNvPr id="504" name="Google Shape;504;p32"/>
          <p:cNvPicPr preferRelativeResize="0"/>
          <p:nvPr/>
        </p:nvPicPr>
        <p:blipFill>
          <a:blip r:embed="rId4">
            <a:alphaModFix/>
          </a:blip>
          <a:stretch>
            <a:fillRect/>
          </a:stretch>
        </p:blipFill>
        <p:spPr>
          <a:xfrm>
            <a:off x="943075" y="2131350"/>
            <a:ext cx="2628500" cy="525700"/>
          </a:xfrm>
          <a:prstGeom prst="rect">
            <a:avLst/>
          </a:prstGeom>
          <a:noFill/>
          <a:ln>
            <a:noFill/>
          </a:ln>
        </p:spPr>
      </p:pic>
      <p:sp>
        <p:nvSpPr>
          <p:cNvPr id="505" name="Google Shape;505;p32"/>
          <p:cNvSpPr txBox="1"/>
          <p:nvPr>
            <p:ph type="title"/>
          </p:nvPr>
        </p:nvSpPr>
        <p:spPr>
          <a:xfrm>
            <a:off x="2501575" y="289075"/>
            <a:ext cx="4944300" cy="64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Resources</a:t>
            </a:r>
            <a:endParaRPr b="1"/>
          </a:p>
        </p:txBody>
      </p:sp>
      <p:pic>
        <p:nvPicPr>
          <p:cNvPr id="506" name="Google Shape;506;p32"/>
          <p:cNvPicPr preferRelativeResize="0"/>
          <p:nvPr/>
        </p:nvPicPr>
        <p:blipFill>
          <a:blip r:embed="rId5">
            <a:alphaModFix/>
          </a:blip>
          <a:stretch>
            <a:fillRect/>
          </a:stretch>
        </p:blipFill>
        <p:spPr>
          <a:xfrm>
            <a:off x="4596325" y="3885100"/>
            <a:ext cx="1153237" cy="1142629"/>
          </a:xfrm>
          <a:prstGeom prst="rect">
            <a:avLst/>
          </a:prstGeom>
          <a:noFill/>
          <a:ln>
            <a:noFill/>
          </a:ln>
        </p:spPr>
      </p:pic>
      <p:pic>
        <p:nvPicPr>
          <p:cNvPr id="507" name="Google Shape;507;p32"/>
          <p:cNvPicPr preferRelativeResize="0"/>
          <p:nvPr/>
        </p:nvPicPr>
        <p:blipFill>
          <a:blip r:embed="rId6">
            <a:alphaModFix/>
          </a:blip>
          <a:stretch>
            <a:fillRect/>
          </a:stretch>
        </p:blipFill>
        <p:spPr>
          <a:xfrm>
            <a:off x="1657550" y="1122362"/>
            <a:ext cx="1295400" cy="647700"/>
          </a:xfrm>
          <a:prstGeom prst="rect">
            <a:avLst/>
          </a:prstGeom>
          <a:noFill/>
          <a:ln>
            <a:noFill/>
          </a:ln>
        </p:spPr>
      </p:pic>
      <p:pic>
        <p:nvPicPr>
          <p:cNvPr id="508" name="Google Shape;508;p32"/>
          <p:cNvPicPr preferRelativeResize="0"/>
          <p:nvPr/>
        </p:nvPicPr>
        <p:blipFill>
          <a:blip r:embed="rId7">
            <a:alphaModFix/>
          </a:blip>
          <a:stretch>
            <a:fillRect/>
          </a:stretch>
        </p:blipFill>
        <p:spPr>
          <a:xfrm>
            <a:off x="3229688" y="1142284"/>
            <a:ext cx="3294225" cy="607875"/>
          </a:xfrm>
          <a:prstGeom prst="rect">
            <a:avLst/>
          </a:prstGeom>
          <a:noFill/>
          <a:ln>
            <a:noFill/>
          </a:ln>
        </p:spPr>
      </p:pic>
      <p:pic>
        <p:nvPicPr>
          <p:cNvPr id="509" name="Google Shape;509;p32"/>
          <p:cNvPicPr preferRelativeResize="0"/>
          <p:nvPr/>
        </p:nvPicPr>
        <p:blipFill>
          <a:blip r:embed="rId8">
            <a:alphaModFix/>
          </a:blip>
          <a:stretch>
            <a:fillRect/>
          </a:stretch>
        </p:blipFill>
        <p:spPr>
          <a:xfrm>
            <a:off x="2730163" y="3912687"/>
            <a:ext cx="1062249" cy="1062249"/>
          </a:xfrm>
          <a:prstGeom prst="rect">
            <a:avLst/>
          </a:prstGeom>
          <a:noFill/>
          <a:ln>
            <a:noFill/>
          </a:ln>
        </p:spPr>
      </p:pic>
      <p:pic>
        <p:nvPicPr>
          <p:cNvPr id="510" name="Google Shape;510;p32"/>
          <p:cNvPicPr preferRelativeResize="0"/>
          <p:nvPr/>
        </p:nvPicPr>
        <p:blipFill>
          <a:blip r:embed="rId9">
            <a:alphaModFix/>
          </a:blip>
          <a:stretch>
            <a:fillRect/>
          </a:stretch>
        </p:blipFill>
        <p:spPr>
          <a:xfrm>
            <a:off x="6451800" y="3885126"/>
            <a:ext cx="1862336" cy="1117375"/>
          </a:xfrm>
          <a:prstGeom prst="rect">
            <a:avLst/>
          </a:prstGeom>
          <a:noFill/>
          <a:ln>
            <a:noFill/>
          </a:ln>
        </p:spPr>
      </p:pic>
      <p:pic>
        <p:nvPicPr>
          <p:cNvPr id="511" name="Google Shape;511;p32"/>
          <p:cNvPicPr preferRelativeResize="0"/>
          <p:nvPr/>
        </p:nvPicPr>
        <p:blipFill>
          <a:blip r:embed="rId10">
            <a:alphaModFix/>
          </a:blip>
          <a:stretch>
            <a:fillRect/>
          </a:stretch>
        </p:blipFill>
        <p:spPr>
          <a:xfrm>
            <a:off x="4268638" y="1902550"/>
            <a:ext cx="1589025" cy="946200"/>
          </a:xfrm>
          <a:prstGeom prst="rect">
            <a:avLst/>
          </a:prstGeom>
          <a:noFill/>
          <a:ln>
            <a:noFill/>
          </a:ln>
        </p:spPr>
      </p:pic>
      <p:pic>
        <p:nvPicPr>
          <p:cNvPr id="512" name="Google Shape;512;p32"/>
          <p:cNvPicPr preferRelativeResize="0"/>
          <p:nvPr/>
        </p:nvPicPr>
        <p:blipFill>
          <a:blip r:embed="rId11">
            <a:alphaModFix/>
          </a:blip>
          <a:stretch>
            <a:fillRect/>
          </a:stretch>
        </p:blipFill>
        <p:spPr>
          <a:xfrm>
            <a:off x="290825" y="3038275"/>
            <a:ext cx="3697296" cy="607875"/>
          </a:xfrm>
          <a:prstGeom prst="rect">
            <a:avLst/>
          </a:prstGeom>
          <a:noFill/>
          <a:ln>
            <a:noFill/>
          </a:ln>
        </p:spPr>
      </p:pic>
      <p:pic>
        <p:nvPicPr>
          <p:cNvPr id="513" name="Google Shape;513;p32"/>
          <p:cNvPicPr preferRelativeResize="0"/>
          <p:nvPr/>
        </p:nvPicPr>
        <p:blipFill>
          <a:blip r:embed="rId12">
            <a:alphaModFix/>
          </a:blip>
          <a:stretch>
            <a:fillRect/>
          </a:stretch>
        </p:blipFill>
        <p:spPr>
          <a:xfrm>
            <a:off x="746500" y="3885124"/>
            <a:ext cx="1295401" cy="1018257"/>
          </a:xfrm>
          <a:prstGeom prst="rect">
            <a:avLst/>
          </a:prstGeom>
          <a:noFill/>
          <a:ln>
            <a:noFill/>
          </a:ln>
        </p:spPr>
      </p:pic>
      <p:pic>
        <p:nvPicPr>
          <p:cNvPr id="514" name="Google Shape;514;p32"/>
          <p:cNvPicPr preferRelativeResize="0"/>
          <p:nvPr/>
        </p:nvPicPr>
        <p:blipFill>
          <a:blip r:embed="rId13">
            <a:alphaModFix/>
          </a:blip>
          <a:stretch>
            <a:fillRect/>
          </a:stretch>
        </p:blipFill>
        <p:spPr>
          <a:xfrm>
            <a:off x="4421050" y="3123975"/>
            <a:ext cx="2008426" cy="457475"/>
          </a:xfrm>
          <a:prstGeom prst="rect">
            <a:avLst/>
          </a:prstGeom>
          <a:noFill/>
          <a:ln>
            <a:noFill/>
          </a:ln>
        </p:spPr>
      </p:pic>
      <p:pic>
        <p:nvPicPr>
          <p:cNvPr id="515" name="Google Shape;515;p32"/>
          <p:cNvPicPr preferRelativeResize="0"/>
          <p:nvPr/>
        </p:nvPicPr>
        <p:blipFill rotWithShape="1">
          <a:blip r:embed="rId14">
            <a:alphaModFix/>
          </a:blip>
          <a:srcRect b="0" l="33271" r="0" t="0"/>
          <a:stretch/>
        </p:blipFill>
        <p:spPr>
          <a:xfrm>
            <a:off x="6432125" y="1898550"/>
            <a:ext cx="1818173" cy="946200"/>
          </a:xfrm>
          <a:prstGeom prst="rect">
            <a:avLst/>
          </a:prstGeom>
          <a:noFill/>
          <a:ln>
            <a:noFill/>
          </a:ln>
        </p:spPr>
      </p:pic>
      <p:pic>
        <p:nvPicPr>
          <p:cNvPr id="516" name="Google Shape;516;p32"/>
          <p:cNvPicPr preferRelativeResize="0"/>
          <p:nvPr/>
        </p:nvPicPr>
        <p:blipFill>
          <a:blip r:embed="rId15">
            <a:alphaModFix/>
          </a:blip>
          <a:stretch>
            <a:fillRect/>
          </a:stretch>
        </p:blipFill>
        <p:spPr>
          <a:xfrm>
            <a:off x="7067100" y="2936650"/>
            <a:ext cx="1862325" cy="6602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33"/>
          <p:cNvSpPr txBox="1"/>
          <p:nvPr>
            <p:ph idx="4294967295" type="ctrTitle"/>
          </p:nvPr>
        </p:nvSpPr>
        <p:spPr>
          <a:xfrm>
            <a:off x="1400250" y="496125"/>
            <a:ext cx="6343500" cy="7293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200"/>
              <a:t>Women in Science</a:t>
            </a:r>
            <a:endParaRPr b="1" sz="4200"/>
          </a:p>
        </p:txBody>
      </p:sp>
      <p:pic>
        <p:nvPicPr>
          <p:cNvPr id="522" name="Google Shape;522;p33"/>
          <p:cNvPicPr preferRelativeResize="0"/>
          <p:nvPr/>
        </p:nvPicPr>
        <p:blipFill>
          <a:blip r:embed="rId3">
            <a:alphaModFix/>
          </a:blip>
          <a:stretch>
            <a:fillRect/>
          </a:stretch>
        </p:blipFill>
        <p:spPr>
          <a:xfrm>
            <a:off x="1233774" y="1579200"/>
            <a:ext cx="1395400" cy="1395422"/>
          </a:xfrm>
          <a:prstGeom prst="rect">
            <a:avLst/>
          </a:prstGeom>
          <a:noFill/>
          <a:ln>
            <a:noFill/>
          </a:ln>
        </p:spPr>
      </p:pic>
      <p:pic>
        <p:nvPicPr>
          <p:cNvPr id="523" name="Google Shape;523;p33"/>
          <p:cNvPicPr preferRelativeResize="0"/>
          <p:nvPr/>
        </p:nvPicPr>
        <p:blipFill>
          <a:blip r:embed="rId4">
            <a:alphaModFix/>
          </a:blip>
          <a:stretch>
            <a:fillRect/>
          </a:stretch>
        </p:blipFill>
        <p:spPr>
          <a:xfrm>
            <a:off x="6514825" y="1579202"/>
            <a:ext cx="1395401" cy="1395371"/>
          </a:xfrm>
          <a:prstGeom prst="rect">
            <a:avLst/>
          </a:prstGeom>
          <a:noFill/>
          <a:ln>
            <a:noFill/>
          </a:ln>
        </p:spPr>
      </p:pic>
      <p:pic>
        <p:nvPicPr>
          <p:cNvPr id="524" name="Google Shape;524;p33"/>
          <p:cNvPicPr preferRelativeResize="0"/>
          <p:nvPr/>
        </p:nvPicPr>
        <p:blipFill>
          <a:blip r:embed="rId5">
            <a:alphaModFix/>
          </a:blip>
          <a:stretch>
            <a:fillRect/>
          </a:stretch>
        </p:blipFill>
        <p:spPr>
          <a:xfrm>
            <a:off x="3874299" y="1579187"/>
            <a:ext cx="1395400" cy="1395400"/>
          </a:xfrm>
          <a:prstGeom prst="rect">
            <a:avLst/>
          </a:prstGeom>
          <a:noFill/>
          <a:ln>
            <a:noFill/>
          </a:ln>
        </p:spPr>
      </p:pic>
      <p:sp>
        <p:nvSpPr>
          <p:cNvPr id="525" name="Google Shape;525;p33"/>
          <p:cNvSpPr txBox="1"/>
          <p:nvPr>
            <p:ph idx="4294967295" type="body"/>
          </p:nvPr>
        </p:nvSpPr>
        <p:spPr>
          <a:xfrm>
            <a:off x="465963" y="2879100"/>
            <a:ext cx="2931000" cy="887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lang="en" sz="1600"/>
              <a:t>Lucie Charles</a:t>
            </a:r>
            <a:endParaRPr b="1" sz="1600"/>
          </a:p>
          <a:p>
            <a:pPr indent="0" lvl="0" marL="0" marR="0" rtl="0" algn="ctr">
              <a:lnSpc>
                <a:spcPct val="100000"/>
              </a:lnSpc>
              <a:spcBef>
                <a:spcPts val="0"/>
              </a:spcBef>
              <a:spcAft>
                <a:spcPts val="0"/>
              </a:spcAft>
              <a:buNone/>
            </a:pPr>
            <a:r>
              <a:rPr i="1" lang="en"/>
              <a:t>Post-doc in Cognitive Neuroscience, UCL</a:t>
            </a:r>
            <a:endParaRPr i="1"/>
          </a:p>
        </p:txBody>
      </p:sp>
      <p:sp>
        <p:nvSpPr>
          <p:cNvPr id="526" name="Google Shape;526;p33"/>
          <p:cNvSpPr txBox="1"/>
          <p:nvPr>
            <p:ph idx="4294967295" type="body"/>
          </p:nvPr>
        </p:nvSpPr>
        <p:spPr>
          <a:xfrm>
            <a:off x="3315050" y="2879100"/>
            <a:ext cx="2523600" cy="887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lang="en" sz="1600"/>
              <a:t>Anne Christophe</a:t>
            </a:r>
            <a:endParaRPr b="1" sz="1600"/>
          </a:p>
          <a:p>
            <a:pPr indent="0" lvl="0" marL="0" marR="0" rtl="0" algn="ctr">
              <a:lnSpc>
                <a:spcPct val="100000"/>
              </a:lnSpc>
              <a:spcBef>
                <a:spcPts val="0"/>
              </a:spcBef>
              <a:spcAft>
                <a:spcPts val="0"/>
              </a:spcAft>
              <a:buNone/>
            </a:pPr>
            <a:r>
              <a:rPr i="1" lang="en"/>
              <a:t>CNRS Senior Researcher, Unit Director (LSCP), ENS</a:t>
            </a:r>
            <a:endParaRPr i="1"/>
          </a:p>
        </p:txBody>
      </p:sp>
      <p:sp>
        <p:nvSpPr>
          <p:cNvPr id="527" name="Google Shape;527;p33"/>
          <p:cNvSpPr txBox="1"/>
          <p:nvPr>
            <p:ph idx="4294967295" type="body"/>
          </p:nvPr>
        </p:nvSpPr>
        <p:spPr>
          <a:xfrm>
            <a:off x="5661975" y="2879100"/>
            <a:ext cx="3101100" cy="887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lang="en" sz="1600"/>
              <a:t>Aude Nyadanu</a:t>
            </a:r>
            <a:endParaRPr b="1" sz="1600"/>
          </a:p>
          <a:p>
            <a:pPr indent="0" lvl="0" marL="0" marR="0" rtl="0" algn="ctr">
              <a:lnSpc>
                <a:spcPct val="100000"/>
              </a:lnSpc>
              <a:spcBef>
                <a:spcPts val="0"/>
              </a:spcBef>
              <a:spcAft>
                <a:spcPts val="0"/>
              </a:spcAft>
              <a:buNone/>
            </a:pPr>
            <a:r>
              <a:rPr i="1" lang="en"/>
              <a:t>PhD student in Chemistry, X-ENS</a:t>
            </a:r>
            <a:endParaRPr i="1"/>
          </a:p>
          <a:p>
            <a:pPr indent="0" lvl="0" marL="0" marR="0" rtl="0" algn="ctr">
              <a:lnSpc>
                <a:spcPct val="100000"/>
              </a:lnSpc>
              <a:spcBef>
                <a:spcPts val="0"/>
              </a:spcBef>
              <a:spcAft>
                <a:spcPts val="0"/>
              </a:spcAft>
              <a:buNone/>
            </a:pPr>
            <a:r>
              <a:rPr i="1" lang="en"/>
              <a:t>L'Oréal-UNESCO Prize</a:t>
            </a:r>
            <a:endParaRPr i="1"/>
          </a:p>
          <a:p>
            <a:pPr indent="0" lvl="0" marL="0" marR="0" rtl="0" algn="ctr">
              <a:lnSpc>
                <a:spcPct val="100000"/>
              </a:lnSpc>
              <a:spcBef>
                <a:spcPts val="0"/>
              </a:spcBef>
              <a:spcAft>
                <a:spcPts val="0"/>
              </a:spcAft>
              <a:buNone/>
            </a:pPr>
            <a:r>
              <a:t/>
            </a:r>
            <a:endParaRPr i="1"/>
          </a:p>
        </p:txBody>
      </p:sp>
      <p:pic>
        <p:nvPicPr>
          <p:cNvPr id="528" name="Google Shape;528;p33"/>
          <p:cNvPicPr preferRelativeResize="0"/>
          <p:nvPr/>
        </p:nvPicPr>
        <p:blipFill>
          <a:blip r:embed="rId6">
            <a:alphaModFix/>
          </a:blip>
          <a:stretch>
            <a:fillRect/>
          </a:stretch>
        </p:blipFill>
        <p:spPr>
          <a:xfrm>
            <a:off x="6316775" y="4385313"/>
            <a:ext cx="688958" cy="511975"/>
          </a:xfrm>
          <a:prstGeom prst="rect">
            <a:avLst/>
          </a:prstGeom>
          <a:noFill/>
          <a:ln>
            <a:noFill/>
          </a:ln>
        </p:spPr>
      </p:pic>
      <p:pic>
        <p:nvPicPr>
          <p:cNvPr id="529" name="Google Shape;529;p33"/>
          <p:cNvPicPr preferRelativeResize="0"/>
          <p:nvPr/>
        </p:nvPicPr>
        <p:blipFill>
          <a:blip r:embed="rId7">
            <a:alphaModFix/>
          </a:blip>
          <a:stretch>
            <a:fillRect/>
          </a:stretch>
        </p:blipFill>
        <p:spPr>
          <a:xfrm>
            <a:off x="7388100" y="4385312"/>
            <a:ext cx="1092674" cy="511975"/>
          </a:xfrm>
          <a:prstGeom prst="rect">
            <a:avLst/>
          </a:prstGeom>
          <a:noFill/>
          <a:ln>
            <a:noFill/>
          </a:ln>
        </p:spPr>
      </p:pic>
      <p:sp>
        <p:nvSpPr>
          <p:cNvPr id="530" name="Google Shape;530;p33"/>
          <p:cNvSpPr txBox="1"/>
          <p:nvPr>
            <p:ph idx="4294967295" type="body"/>
          </p:nvPr>
        </p:nvSpPr>
        <p:spPr>
          <a:xfrm>
            <a:off x="4784975" y="4442688"/>
            <a:ext cx="1537200" cy="3972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i="1" lang="en" sz="1200"/>
              <a:t>With thanks to:</a:t>
            </a:r>
            <a:endParaRPr i="1" sz="1200"/>
          </a:p>
        </p:txBody>
      </p:sp>
      <p:sp>
        <p:nvSpPr>
          <p:cNvPr id="531" name="Google Shape;531;p33"/>
          <p:cNvSpPr txBox="1"/>
          <p:nvPr>
            <p:ph idx="4294967295" type="body"/>
          </p:nvPr>
        </p:nvSpPr>
        <p:spPr>
          <a:xfrm>
            <a:off x="923975" y="4276638"/>
            <a:ext cx="3616500" cy="72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t>Email: </a:t>
            </a:r>
            <a:r>
              <a:rPr lang="en" sz="1200" u="sng">
                <a:solidFill>
                  <a:srgbClr val="19BBD5"/>
                </a:solidFill>
                <a:hlinkClick r:id="rId8"/>
              </a:rPr>
              <a:t>womeninsciencedec@gmail.com</a:t>
            </a:r>
            <a:endParaRPr sz="1200">
              <a:solidFill>
                <a:srgbClr val="19BBD5"/>
              </a:solidFill>
            </a:endParaRPr>
          </a:p>
          <a:p>
            <a:pPr indent="0" lvl="0" marL="0" marR="0" rtl="0" algn="l">
              <a:lnSpc>
                <a:spcPct val="100000"/>
              </a:lnSpc>
              <a:spcBef>
                <a:spcPts val="0"/>
              </a:spcBef>
              <a:spcAft>
                <a:spcPts val="0"/>
              </a:spcAft>
              <a:buNone/>
            </a:pPr>
            <a:r>
              <a:rPr lang="en" sz="1200">
                <a:solidFill>
                  <a:srgbClr val="FFFFFF"/>
                </a:solidFill>
              </a:rPr>
              <a:t>Resources: </a:t>
            </a:r>
            <a:r>
              <a:rPr lang="en" sz="1200" u="sng">
                <a:solidFill>
                  <a:srgbClr val="19BBD5"/>
                </a:solidFill>
                <a:hlinkClick r:id="rId9"/>
              </a:rPr>
              <a:t>https://ensdeclife.wixsite.com/declife/</a:t>
            </a:r>
            <a:br>
              <a:rPr lang="en" sz="1200" u="sng">
                <a:solidFill>
                  <a:srgbClr val="19BBD5"/>
                </a:solidFill>
                <a:hlinkClick r:id="rId10"/>
              </a:rPr>
            </a:br>
            <a:r>
              <a:rPr lang="en" sz="1200" u="sng">
                <a:solidFill>
                  <a:srgbClr val="19BBD5"/>
                </a:solidFill>
                <a:hlinkClick r:id="rId11"/>
              </a:rPr>
              <a:t>		women-in-science</a:t>
            </a:r>
            <a:endParaRPr sz="1200">
              <a:solidFill>
                <a:srgbClr val="19BBD5"/>
              </a:solidFill>
            </a:endParaRPr>
          </a:p>
          <a:p>
            <a:pPr indent="0" lvl="0" marL="0" marR="0" rtl="0" algn="l">
              <a:lnSpc>
                <a:spcPct val="100000"/>
              </a:lnSpc>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13"/>
          <p:cNvSpPr txBox="1"/>
          <p:nvPr>
            <p:ph type="title"/>
          </p:nvPr>
        </p:nvSpPr>
        <p:spPr>
          <a:xfrm>
            <a:off x="1732700" y="1735600"/>
            <a:ext cx="59556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this panel?</a:t>
            </a:r>
            <a:endParaRPr/>
          </a:p>
        </p:txBody>
      </p:sp>
      <p:sp>
        <p:nvSpPr>
          <p:cNvPr id="343" name="Google Shape;343;p13"/>
          <p:cNvSpPr txBox="1"/>
          <p:nvPr>
            <p:ph idx="1" type="body"/>
          </p:nvPr>
        </p:nvSpPr>
        <p:spPr>
          <a:xfrm>
            <a:off x="1732700" y="2255125"/>
            <a:ext cx="5402100" cy="1659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To have a more informed discussion</a:t>
            </a:r>
            <a:endParaRPr sz="1800"/>
          </a:p>
          <a:p>
            <a:pPr indent="-342900" lvl="0" marL="457200" rtl="0" algn="l">
              <a:spcBef>
                <a:spcPts val="0"/>
              </a:spcBef>
              <a:spcAft>
                <a:spcPts val="0"/>
              </a:spcAft>
              <a:buSzPts val="1800"/>
              <a:buChar char="◇"/>
            </a:pPr>
            <a:r>
              <a:rPr lang="en" sz="1800"/>
              <a:t>Learn from each other’s experiences</a:t>
            </a:r>
            <a:endParaRPr sz="1800"/>
          </a:p>
          <a:p>
            <a:pPr indent="-342900" lvl="0" marL="457200" rtl="0" algn="l">
              <a:spcBef>
                <a:spcPts val="0"/>
              </a:spcBef>
              <a:spcAft>
                <a:spcPts val="0"/>
              </a:spcAft>
              <a:buSzPts val="1800"/>
              <a:buChar char="◇"/>
            </a:pPr>
            <a:r>
              <a:rPr lang="en" sz="1800"/>
              <a:t>Acknowledge and deal with biases</a:t>
            </a:r>
            <a:endParaRPr sz="1800"/>
          </a:p>
          <a:p>
            <a:pPr indent="-342900" lvl="0" marL="457200" rtl="0" algn="l">
              <a:spcBef>
                <a:spcPts val="0"/>
              </a:spcBef>
              <a:spcAft>
                <a:spcPts val="0"/>
              </a:spcAft>
              <a:buSzPts val="1800"/>
              <a:buChar char="◇"/>
            </a:pPr>
            <a:r>
              <a:rPr lang="en" sz="1800"/>
              <a:t>Improve! We are the scientific community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4"/>
          <p:cNvSpPr txBox="1"/>
          <p:nvPr>
            <p:ph type="ctrTitle"/>
          </p:nvPr>
        </p:nvSpPr>
        <p:spPr>
          <a:xfrm>
            <a:off x="2758200" y="1982400"/>
            <a:ext cx="56388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Representation</a:t>
            </a:r>
            <a:endParaRPr/>
          </a:p>
        </p:txBody>
      </p:sp>
      <p:sp>
        <p:nvSpPr>
          <p:cNvPr id="349" name="Google Shape;349;p14"/>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grpSp>
        <p:nvGrpSpPr>
          <p:cNvPr id="354" name="Google Shape;354;p15"/>
          <p:cNvGrpSpPr/>
          <p:nvPr/>
        </p:nvGrpSpPr>
        <p:grpSpPr>
          <a:xfrm>
            <a:off x="5158025" y="151488"/>
            <a:ext cx="3761500" cy="4840524"/>
            <a:chOff x="2691250" y="151488"/>
            <a:chExt cx="3761500" cy="4840524"/>
          </a:xfrm>
        </p:grpSpPr>
        <p:pic>
          <p:nvPicPr>
            <p:cNvPr id="355" name="Google Shape;355;p15"/>
            <p:cNvPicPr preferRelativeResize="0"/>
            <p:nvPr/>
          </p:nvPicPr>
          <p:blipFill>
            <a:blip r:embed="rId3">
              <a:alphaModFix/>
            </a:blip>
            <a:stretch>
              <a:fillRect/>
            </a:stretch>
          </p:blipFill>
          <p:spPr>
            <a:xfrm>
              <a:off x="2691250" y="151488"/>
              <a:ext cx="3761500" cy="4840524"/>
            </a:xfrm>
            <a:prstGeom prst="rect">
              <a:avLst/>
            </a:prstGeom>
            <a:noFill/>
            <a:ln>
              <a:noFill/>
            </a:ln>
          </p:spPr>
        </p:pic>
        <p:sp>
          <p:nvSpPr>
            <p:cNvPr id="356" name="Google Shape;356;p15"/>
            <p:cNvSpPr/>
            <p:nvPr/>
          </p:nvSpPr>
          <p:spPr>
            <a:xfrm>
              <a:off x="3081600" y="3036625"/>
              <a:ext cx="2504400" cy="120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5"/>
          <p:cNvSpPr txBox="1"/>
          <p:nvPr>
            <p:ph idx="1" type="body"/>
          </p:nvPr>
        </p:nvSpPr>
        <p:spPr>
          <a:xfrm>
            <a:off x="1656625" y="2345050"/>
            <a:ext cx="2931000" cy="1918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Percentage of women in higher education:</a:t>
            </a:r>
            <a:endParaRPr/>
          </a:p>
          <a:p>
            <a:pPr indent="-317500" lvl="0" marL="457200" marR="0" rtl="0" algn="l">
              <a:lnSpc>
                <a:spcPct val="100000"/>
              </a:lnSpc>
              <a:spcBef>
                <a:spcPts val="600"/>
              </a:spcBef>
              <a:spcAft>
                <a:spcPts val="0"/>
              </a:spcAft>
              <a:buSzPts val="1400"/>
              <a:buChar char="◇"/>
            </a:pPr>
            <a:r>
              <a:rPr lang="en"/>
              <a:t>OECD average: 	39%</a:t>
            </a:r>
            <a:endParaRPr/>
          </a:p>
          <a:p>
            <a:pPr indent="-317500" lvl="0" marL="457200" rtl="0" algn="l">
              <a:spcBef>
                <a:spcPts val="1000"/>
              </a:spcBef>
              <a:spcAft>
                <a:spcPts val="0"/>
              </a:spcAft>
              <a:buSzPts val="1400"/>
              <a:buChar char="◇"/>
            </a:pPr>
            <a:r>
              <a:rPr lang="en"/>
              <a:t>In France:		38%</a:t>
            </a:r>
            <a:endParaRPr/>
          </a:p>
          <a:p>
            <a:pPr indent="0" lvl="0" marL="0" marR="127000" rtl="0" algn="l">
              <a:lnSpc>
                <a:spcPct val="120000"/>
              </a:lnSpc>
              <a:spcBef>
                <a:spcPts val="0"/>
              </a:spcBef>
              <a:spcAft>
                <a:spcPts val="0"/>
              </a:spcAft>
              <a:buNone/>
            </a:pPr>
            <a:r>
              <a:t/>
            </a:r>
            <a:endParaRPr/>
          </a:p>
        </p:txBody>
      </p:sp>
      <p:sp>
        <p:nvSpPr>
          <p:cNvPr id="358" name="Google Shape;358;p15"/>
          <p:cNvSpPr txBox="1"/>
          <p:nvPr>
            <p:ph type="title"/>
          </p:nvPr>
        </p:nvSpPr>
        <p:spPr>
          <a:xfrm>
            <a:off x="1656625" y="1237150"/>
            <a:ext cx="2931000" cy="110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Inequalities in STEM</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16"/>
          <p:cNvSpPr txBox="1"/>
          <p:nvPr/>
        </p:nvSpPr>
        <p:spPr>
          <a:xfrm>
            <a:off x="5832850" y="4774500"/>
            <a:ext cx="3242700" cy="369000"/>
          </a:xfrm>
          <a:prstGeom prst="rect">
            <a:avLst/>
          </a:prstGeom>
          <a:noFill/>
          <a:ln>
            <a:noFill/>
          </a:ln>
        </p:spPr>
        <p:txBody>
          <a:bodyPr anchorCtr="0" anchor="ctr" bIns="91425" lIns="91425" spcFirstLastPara="1" rIns="91425" wrap="square" tIns="91425">
            <a:noAutofit/>
          </a:bodyPr>
          <a:lstStyle/>
          <a:p>
            <a:pPr indent="0" lvl="0" marL="165100" marR="127000" rtl="0" algn="r">
              <a:lnSpc>
                <a:spcPct val="120000"/>
              </a:lnSpc>
              <a:spcBef>
                <a:spcPts val="0"/>
              </a:spcBef>
              <a:spcAft>
                <a:spcPts val="0"/>
              </a:spcAft>
              <a:buClr>
                <a:srgbClr val="000000"/>
              </a:buClr>
              <a:buSzPts val="1100"/>
              <a:buFont typeface="Arial"/>
              <a:buNone/>
            </a:pPr>
            <a:r>
              <a:rPr lang="en" sz="1200">
                <a:solidFill>
                  <a:srgbClr val="B7B7B7"/>
                </a:solidFill>
                <a:latin typeface="Muli"/>
                <a:ea typeface="Muli"/>
                <a:cs typeface="Muli"/>
                <a:sym typeface="Muli"/>
              </a:rPr>
              <a:t>EU Commission, SHE Figures 2015</a:t>
            </a:r>
            <a:endParaRPr sz="1200">
              <a:solidFill>
                <a:srgbClr val="B7B7B7"/>
              </a:solidFill>
              <a:latin typeface="Muli"/>
              <a:ea typeface="Muli"/>
              <a:cs typeface="Muli"/>
              <a:sym typeface="Muli"/>
            </a:endParaRPr>
          </a:p>
        </p:txBody>
      </p:sp>
      <p:sp>
        <p:nvSpPr>
          <p:cNvPr id="364" name="Google Shape;364;p16"/>
          <p:cNvSpPr txBox="1"/>
          <p:nvPr>
            <p:ph idx="1" type="body"/>
          </p:nvPr>
        </p:nvSpPr>
        <p:spPr>
          <a:xfrm>
            <a:off x="321200" y="2375600"/>
            <a:ext cx="3666600" cy="20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CNRS Mission pour la place des Femmes</a:t>
            </a:r>
            <a:endParaRPr b="1"/>
          </a:p>
          <a:p>
            <a:pPr indent="0" lvl="0" marL="0" rtl="0" algn="l">
              <a:spcBef>
                <a:spcPts val="600"/>
              </a:spcBef>
              <a:spcAft>
                <a:spcPts val="0"/>
              </a:spcAft>
              <a:buNone/>
            </a:pPr>
            <a:r>
              <a:rPr lang="en"/>
              <a:t>Across disciplines, percentage of women:</a:t>
            </a:r>
            <a:endParaRPr/>
          </a:p>
          <a:p>
            <a:pPr indent="-317500" lvl="0" marL="457200" rtl="0" algn="l">
              <a:spcBef>
                <a:spcPts val="600"/>
              </a:spcBef>
              <a:spcAft>
                <a:spcPts val="0"/>
              </a:spcAft>
              <a:buSzPts val="1400"/>
              <a:buChar char="◇"/>
            </a:pPr>
            <a:r>
              <a:rPr lang="en"/>
              <a:t>Higher Education: 	55%</a:t>
            </a:r>
            <a:endParaRPr/>
          </a:p>
          <a:p>
            <a:pPr indent="-317500" lvl="0" marL="457200" rtl="0" algn="l">
              <a:spcBef>
                <a:spcPts val="0"/>
              </a:spcBef>
              <a:spcAft>
                <a:spcPts val="0"/>
              </a:spcAft>
              <a:buSzPts val="1400"/>
              <a:buChar char="◇"/>
            </a:pPr>
            <a:r>
              <a:rPr lang="en"/>
              <a:t>Doctorate:			48%</a:t>
            </a:r>
            <a:endParaRPr/>
          </a:p>
          <a:p>
            <a:pPr indent="-317500" lvl="0" marL="457200" rtl="0" algn="l">
              <a:spcBef>
                <a:spcPts val="0"/>
              </a:spcBef>
              <a:spcAft>
                <a:spcPts val="0"/>
              </a:spcAft>
              <a:buSzPts val="1400"/>
              <a:buChar char="◇"/>
            </a:pPr>
            <a:r>
              <a:rPr lang="en"/>
              <a:t>Funded Doctorate:	43%</a:t>
            </a:r>
            <a:endParaRPr/>
          </a:p>
          <a:p>
            <a:pPr indent="-317500" lvl="0" marL="457200" rtl="0" algn="l">
              <a:spcBef>
                <a:spcPts val="0"/>
              </a:spcBef>
              <a:spcAft>
                <a:spcPts val="0"/>
              </a:spcAft>
              <a:buSzPts val="1400"/>
              <a:buChar char="◇"/>
            </a:pPr>
            <a:r>
              <a:rPr lang="en"/>
              <a:t>Researchers:		35%</a:t>
            </a:r>
            <a:endParaRPr/>
          </a:p>
          <a:p>
            <a:pPr indent="0" lvl="0" marL="0" rtl="0" algn="l">
              <a:spcBef>
                <a:spcPts val="600"/>
              </a:spcBef>
              <a:spcAft>
                <a:spcPts val="0"/>
              </a:spcAft>
              <a:buNone/>
            </a:pPr>
            <a:r>
              <a:t/>
            </a:r>
            <a:endParaRPr/>
          </a:p>
          <a:p>
            <a:pPr indent="0" lvl="0" marL="0" marR="127000" rtl="0" algn="l">
              <a:lnSpc>
                <a:spcPct val="120000"/>
              </a:lnSpc>
              <a:spcBef>
                <a:spcPts val="0"/>
              </a:spcBef>
              <a:spcAft>
                <a:spcPts val="0"/>
              </a:spcAft>
              <a:buNone/>
            </a:pPr>
            <a:r>
              <a:rPr lang="en" sz="1200">
                <a:solidFill>
                  <a:srgbClr val="B7B7B7"/>
                </a:solidFill>
              </a:rPr>
              <a:t>Rapport de situation comparée 2016</a:t>
            </a:r>
            <a:endParaRPr sz="1200"/>
          </a:p>
        </p:txBody>
      </p:sp>
      <p:sp>
        <p:nvSpPr>
          <p:cNvPr id="365" name="Google Shape;365;p16"/>
          <p:cNvSpPr txBox="1"/>
          <p:nvPr>
            <p:ph idx="4294967295" type="ctrTitle"/>
          </p:nvPr>
        </p:nvSpPr>
        <p:spPr>
          <a:xfrm>
            <a:off x="2411550" y="82700"/>
            <a:ext cx="4320900" cy="9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Glass Ceiling</a:t>
            </a:r>
            <a:endParaRPr sz="3000"/>
          </a:p>
        </p:txBody>
      </p:sp>
      <p:sp>
        <p:nvSpPr>
          <p:cNvPr id="366" name="Google Shape;366;p16"/>
          <p:cNvSpPr txBox="1"/>
          <p:nvPr>
            <p:ph idx="1" type="body"/>
          </p:nvPr>
        </p:nvSpPr>
        <p:spPr>
          <a:xfrm>
            <a:off x="4062150" y="1025900"/>
            <a:ext cx="4268400" cy="60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EU-28 average, in science and engineering:</a:t>
            </a:r>
            <a:endParaRPr sz="1200"/>
          </a:p>
        </p:txBody>
      </p:sp>
      <p:grpSp>
        <p:nvGrpSpPr>
          <p:cNvPr id="367" name="Google Shape;367;p16"/>
          <p:cNvGrpSpPr/>
          <p:nvPr/>
        </p:nvGrpSpPr>
        <p:grpSpPr>
          <a:xfrm>
            <a:off x="4108825" y="1517600"/>
            <a:ext cx="4888874" cy="3256900"/>
            <a:chOff x="4108825" y="1121150"/>
            <a:chExt cx="4888874" cy="3256900"/>
          </a:xfrm>
        </p:grpSpPr>
        <p:grpSp>
          <p:nvGrpSpPr>
            <p:cNvPr id="368" name="Google Shape;368;p16"/>
            <p:cNvGrpSpPr/>
            <p:nvPr/>
          </p:nvGrpSpPr>
          <p:grpSpPr>
            <a:xfrm>
              <a:off x="4108825" y="1121150"/>
              <a:ext cx="4888874" cy="3256900"/>
              <a:chOff x="4138754" y="1015162"/>
              <a:chExt cx="4780360" cy="3187415"/>
            </a:xfrm>
          </p:grpSpPr>
          <p:pic>
            <p:nvPicPr>
              <p:cNvPr id="369" name="Google Shape;369;p16"/>
              <p:cNvPicPr preferRelativeResize="0"/>
              <p:nvPr/>
            </p:nvPicPr>
            <p:blipFill rotWithShape="1">
              <a:blip r:embed="rId3">
                <a:alphaModFix/>
              </a:blip>
              <a:srcRect b="11948" l="0" r="0" t="0"/>
              <a:stretch/>
            </p:blipFill>
            <p:spPr>
              <a:xfrm>
                <a:off x="4138754" y="1015162"/>
                <a:ext cx="4780360" cy="3187415"/>
              </a:xfrm>
              <a:prstGeom prst="rect">
                <a:avLst/>
              </a:prstGeom>
              <a:noFill/>
              <a:ln>
                <a:noFill/>
              </a:ln>
            </p:spPr>
          </p:pic>
          <p:sp>
            <p:nvSpPr>
              <p:cNvPr id="370" name="Google Shape;370;p16"/>
              <p:cNvSpPr txBox="1"/>
              <p:nvPr/>
            </p:nvSpPr>
            <p:spPr>
              <a:xfrm>
                <a:off x="4889875" y="3501500"/>
                <a:ext cx="478500" cy="2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t>BSc</a:t>
                </a:r>
                <a:endParaRPr i="1" sz="900"/>
              </a:p>
            </p:txBody>
          </p:sp>
          <p:sp>
            <p:nvSpPr>
              <p:cNvPr id="371" name="Google Shape;371;p16"/>
              <p:cNvSpPr txBox="1"/>
              <p:nvPr/>
            </p:nvSpPr>
            <p:spPr>
              <a:xfrm>
                <a:off x="6104724" y="3501500"/>
                <a:ext cx="478500" cy="2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t>PhD</a:t>
                </a:r>
                <a:endParaRPr i="1" sz="900"/>
              </a:p>
            </p:txBody>
          </p:sp>
          <p:sp>
            <p:nvSpPr>
              <p:cNvPr id="372" name="Google Shape;372;p16"/>
              <p:cNvSpPr txBox="1"/>
              <p:nvPr/>
            </p:nvSpPr>
            <p:spPr>
              <a:xfrm>
                <a:off x="8116601" y="3501500"/>
                <a:ext cx="738300" cy="2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t>Professor</a:t>
                </a:r>
                <a:endParaRPr i="1" sz="900"/>
              </a:p>
            </p:txBody>
          </p:sp>
          <p:sp>
            <p:nvSpPr>
              <p:cNvPr id="373" name="Google Shape;373;p16"/>
              <p:cNvSpPr txBox="1"/>
              <p:nvPr/>
            </p:nvSpPr>
            <p:spPr>
              <a:xfrm>
                <a:off x="7666800" y="3501500"/>
                <a:ext cx="398400" cy="2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t>PI</a:t>
                </a:r>
                <a:endParaRPr i="1" sz="900"/>
              </a:p>
            </p:txBody>
          </p:sp>
          <p:sp>
            <p:nvSpPr>
              <p:cNvPr id="374" name="Google Shape;374;p16"/>
              <p:cNvSpPr txBox="1"/>
              <p:nvPr/>
            </p:nvSpPr>
            <p:spPr>
              <a:xfrm>
                <a:off x="6877125" y="3501500"/>
                <a:ext cx="738300" cy="2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t>Post-doc</a:t>
                </a:r>
                <a:endParaRPr i="1" sz="900"/>
              </a:p>
            </p:txBody>
          </p:sp>
        </p:grpSp>
        <p:pic>
          <p:nvPicPr>
            <p:cNvPr id="375" name="Google Shape;375;p16"/>
            <p:cNvPicPr preferRelativeResize="0"/>
            <p:nvPr/>
          </p:nvPicPr>
          <p:blipFill rotWithShape="1">
            <a:blip r:embed="rId3">
              <a:alphaModFix/>
            </a:blip>
            <a:srcRect b="0" l="31477" r="31481" t="90703"/>
            <a:stretch/>
          </p:blipFill>
          <p:spPr>
            <a:xfrm>
              <a:off x="4872800" y="1810950"/>
              <a:ext cx="1810950" cy="3438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17"/>
          <p:cNvSpPr txBox="1"/>
          <p:nvPr>
            <p:ph idx="4294967295" type="ctrTitle"/>
          </p:nvPr>
        </p:nvSpPr>
        <p:spPr>
          <a:xfrm>
            <a:off x="2589250" y="289250"/>
            <a:ext cx="6427800" cy="169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t>Agence Nationale de la Recherche (ANR)</a:t>
            </a:r>
            <a:endParaRPr b="1" sz="3400"/>
          </a:p>
          <a:p>
            <a:pPr indent="0" lvl="0" marL="0" rtl="0" algn="l">
              <a:spcBef>
                <a:spcPts val="0"/>
              </a:spcBef>
              <a:spcAft>
                <a:spcPts val="0"/>
              </a:spcAft>
              <a:buNone/>
            </a:pPr>
            <a:r>
              <a:rPr lang="en" sz="2600"/>
              <a:t>2018 Governing Board</a:t>
            </a:r>
            <a:endParaRPr sz="2600"/>
          </a:p>
        </p:txBody>
      </p:sp>
      <p:sp>
        <p:nvSpPr>
          <p:cNvPr id="381" name="Google Shape;381;p17"/>
          <p:cNvSpPr txBox="1"/>
          <p:nvPr>
            <p:ph idx="4294967295" type="subTitle"/>
          </p:nvPr>
        </p:nvSpPr>
        <p:spPr>
          <a:xfrm>
            <a:off x="1692000" y="2363325"/>
            <a:ext cx="3496500" cy="23076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FFFFFF"/>
                </a:solidFill>
                <a:latin typeface="Arial"/>
                <a:ea typeface="Arial"/>
                <a:cs typeface="Arial"/>
                <a:sym typeface="Arial"/>
              </a:rPr>
              <a:t>- M. Jean-François BALAUDÉ</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a:solidFill>
                  <a:srgbClr val="FFFFFF"/>
                </a:solidFill>
                <a:latin typeface="Arial"/>
                <a:ea typeface="Arial"/>
                <a:cs typeface="Arial"/>
                <a:sym typeface="Arial"/>
              </a:rPr>
              <a:t>- M. Antoine PETIT</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a:solidFill>
                  <a:srgbClr val="FFFFFF"/>
                </a:solidFill>
                <a:latin typeface="Arial"/>
                <a:ea typeface="Arial"/>
                <a:cs typeface="Arial"/>
                <a:sym typeface="Arial"/>
              </a:rPr>
              <a:t>- M. François JACQ</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a:solidFill>
                  <a:srgbClr val="FFFFFF"/>
                </a:solidFill>
                <a:latin typeface="Arial"/>
                <a:ea typeface="Arial"/>
                <a:cs typeface="Arial"/>
                <a:sym typeface="Arial"/>
              </a:rPr>
              <a:t>- M. Yves LEVY</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a:solidFill>
                  <a:srgbClr val="FFFFFF"/>
                </a:solidFill>
                <a:latin typeface="Arial"/>
                <a:ea typeface="Arial"/>
                <a:cs typeface="Arial"/>
                <a:sym typeface="Arial"/>
              </a:rPr>
              <a:t>- M. François SILLION</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a:solidFill>
                  <a:srgbClr val="FFFFFF"/>
                </a:solidFill>
                <a:latin typeface="Arial"/>
                <a:ea typeface="Arial"/>
                <a:cs typeface="Arial"/>
                <a:sym typeface="Arial"/>
              </a:rPr>
              <a:t>- M. Christophe GÉGOUT</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t/>
            </a:r>
            <a:endParaRPr sz="1100">
              <a:solidFill>
                <a:srgbClr val="FFFFFF"/>
              </a:solidFill>
            </a:endParaRPr>
          </a:p>
        </p:txBody>
      </p:sp>
      <p:sp>
        <p:nvSpPr>
          <p:cNvPr id="382" name="Google Shape;382;p17"/>
          <p:cNvSpPr txBox="1"/>
          <p:nvPr/>
        </p:nvSpPr>
        <p:spPr>
          <a:xfrm>
            <a:off x="6099400" y="2474263"/>
            <a:ext cx="6291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6DAEC"/>
                </a:solidFill>
                <a:latin typeface="Muli"/>
                <a:ea typeface="Muli"/>
                <a:cs typeface="Muli"/>
                <a:sym typeface="Muli"/>
              </a:rPr>
              <a:t>18</a:t>
            </a:r>
            <a:endParaRPr sz="1800"/>
          </a:p>
        </p:txBody>
      </p:sp>
      <p:pic>
        <p:nvPicPr>
          <p:cNvPr id="383" name="Google Shape;383;p17"/>
          <p:cNvPicPr preferRelativeResize="0"/>
          <p:nvPr/>
        </p:nvPicPr>
        <p:blipFill>
          <a:blip r:embed="rId3">
            <a:alphaModFix/>
          </a:blip>
          <a:stretch>
            <a:fillRect/>
          </a:stretch>
        </p:blipFill>
        <p:spPr>
          <a:xfrm>
            <a:off x="6565900" y="2624088"/>
            <a:ext cx="356750" cy="356750"/>
          </a:xfrm>
          <a:prstGeom prst="rect">
            <a:avLst/>
          </a:prstGeom>
          <a:noFill/>
          <a:ln>
            <a:noFill/>
          </a:ln>
        </p:spPr>
      </p:pic>
      <p:pic>
        <p:nvPicPr>
          <p:cNvPr id="384" name="Google Shape;384;p17"/>
          <p:cNvPicPr preferRelativeResize="0"/>
          <p:nvPr/>
        </p:nvPicPr>
        <p:blipFill>
          <a:blip r:embed="rId4">
            <a:alphaModFix/>
          </a:blip>
          <a:stretch>
            <a:fillRect/>
          </a:stretch>
        </p:blipFill>
        <p:spPr>
          <a:xfrm>
            <a:off x="6545525" y="3201200"/>
            <a:ext cx="397500" cy="397500"/>
          </a:xfrm>
          <a:prstGeom prst="rect">
            <a:avLst/>
          </a:prstGeom>
          <a:noFill/>
          <a:ln>
            <a:noFill/>
          </a:ln>
        </p:spPr>
      </p:pic>
      <p:sp>
        <p:nvSpPr>
          <p:cNvPr id="385" name="Google Shape;385;p17"/>
          <p:cNvSpPr txBox="1"/>
          <p:nvPr/>
        </p:nvSpPr>
        <p:spPr>
          <a:xfrm>
            <a:off x="6185800" y="3051375"/>
            <a:ext cx="4563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6DAEC"/>
                </a:solidFill>
                <a:latin typeface="Muli"/>
                <a:ea typeface="Muli"/>
                <a:cs typeface="Muli"/>
                <a:sym typeface="Muli"/>
              </a:rPr>
              <a:t>9</a:t>
            </a:r>
            <a:endParaRPr sz="1800"/>
          </a:p>
        </p:txBody>
      </p:sp>
      <p:sp>
        <p:nvSpPr>
          <p:cNvPr id="386" name="Google Shape;386;p17"/>
          <p:cNvSpPr txBox="1"/>
          <p:nvPr>
            <p:ph idx="4294967295" type="subTitle"/>
          </p:nvPr>
        </p:nvSpPr>
        <p:spPr>
          <a:xfrm>
            <a:off x="6099400" y="1983350"/>
            <a:ext cx="940200" cy="5034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1000"/>
              </a:spcAft>
              <a:buNone/>
            </a:pPr>
            <a:r>
              <a:rPr b="1" lang="en"/>
              <a:t>Overall:</a:t>
            </a:r>
            <a:endParaRPr b="1" sz="1100">
              <a:solidFill>
                <a:srgbClr val="FFFFFF"/>
              </a:solidFill>
            </a:endParaRPr>
          </a:p>
        </p:txBody>
      </p:sp>
      <p:grpSp>
        <p:nvGrpSpPr>
          <p:cNvPr id="387" name="Google Shape;387;p17"/>
          <p:cNvGrpSpPr/>
          <p:nvPr/>
        </p:nvGrpSpPr>
        <p:grpSpPr>
          <a:xfrm>
            <a:off x="1486225" y="2389350"/>
            <a:ext cx="274749" cy="1955849"/>
            <a:chOff x="2842275" y="2383075"/>
            <a:chExt cx="274749" cy="1955849"/>
          </a:xfrm>
        </p:grpSpPr>
        <p:pic>
          <p:nvPicPr>
            <p:cNvPr id="388" name="Google Shape;388;p17"/>
            <p:cNvPicPr preferRelativeResize="0"/>
            <p:nvPr/>
          </p:nvPicPr>
          <p:blipFill>
            <a:blip r:embed="rId3">
              <a:alphaModFix/>
            </a:blip>
            <a:stretch>
              <a:fillRect/>
            </a:stretch>
          </p:blipFill>
          <p:spPr>
            <a:xfrm>
              <a:off x="2842275" y="2383075"/>
              <a:ext cx="274749" cy="274749"/>
            </a:xfrm>
            <a:prstGeom prst="rect">
              <a:avLst/>
            </a:prstGeom>
            <a:noFill/>
            <a:ln>
              <a:noFill/>
            </a:ln>
          </p:spPr>
        </p:pic>
        <p:pic>
          <p:nvPicPr>
            <p:cNvPr id="389" name="Google Shape;389;p17"/>
            <p:cNvPicPr preferRelativeResize="0"/>
            <p:nvPr/>
          </p:nvPicPr>
          <p:blipFill>
            <a:blip r:embed="rId3">
              <a:alphaModFix/>
            </a:blip>
            <a:stretch>
              <a:fillRect/>
            </a:stretch>
          </p:blipFill>
          <p:spPr>
            <a:xfrm>
              <a:off x="2842275" y="2719295"/>
              <a:ext cx="274749" cy="274749"/>
            </a:xfrm>
            <a:prstGeom prst="rect">
              <a:avLst/>
            </a:prstGeom>
            <a:noFill/>
            <a:ln>
              <a:noFill/>
            </a:ln>
          </p:spPr>
        </p:pic>
        <p:pic>
          <p:nvPicPr>
            <p:cNvPr id="390" name="Google Shape;390;p17"/>
            <p:cNvPicPr preferRelativeResize="0"/>
            <p:nvPr/>
          </p:nvPicPr>
          <p:blipFill>
            <a:blip r:embed="rId3">
              <a:alphaModFix/>
            </a:blip>
            <a:stretch>
              <a:fillRect/>
            </a:stretch>
          </p:blipFill>
          <p:spPr>
            <a:xfrm>
              <a:off x="2842275" y="3055515"/>
              <a:ext cx="274749" cy="274749"/>
            </a:xfrm>
            <a:prstGeom prst="rect">
              <a:avLst/>
            </a:prstGeom>
            <a:noFill/>
            <a:ln>
              <a:noFill/>
            </a:ln>
          </p:spPr>
        </p:pic>
        <p:pic>
          <p:nvPicPr>
            <p:cNvPr id="391" name="Google Shape;391;p17"/>
            <p:cNvPicPr preferRelativeResize="0"/>
            <p:nvPr/>
          </p:nvPicPr>
          <p:blipFill>
            <a:blip r:embed="rId3">
              <a:alphaModFix/>
            </a:blip>
            <a:stretch>
              <a:fillRect/>
            </a:stretch>
          </p:blipFill>
          <p:spPr>
            <a:xfrm>
              <a:off x="2842275" y="3391735"/>
              <a:ext cx="274749" cy="274749"/>
            </a:xfrm>
            <a:prstGeom prst="rect">
              <a:avLst/>
            </a:prstGeom>
            <a:noFill/>
            <a:ln>
              <a:noFill/>
            </a:ln>
          </p:spPr>
        </p:pic>
        <p:pic>
          <p:nvPicPr>
            <p:cNvPr id="392" name="Google Shape;392;p17"/>
            <p:cNvPicPr preferRelativeResize="0"/>
            <p:nvPr/>
          </p:nvPicPr>
          <p:blipFill>
            <a:blip r:embed="rId3">
              <a:alphaModFix/>
            </a:blip>
            <a:stretch>
              <a:fillRect/>
            </a:stretch>
          </p:blipFill>
          <p:spPr>
            <a:xfrm>
              <a:off x="2842275" y="3727955"/>
              <a:ext cx="274749" cy="274749"/>
            </a:xfrm>
            <a:prstGeom prst="rect">
              <a:avLst/>
            </a:prstGeom>
            <a:noFill/>
            <a:ln>
              <a:noFill/>
            </a:ln>
          </p:spPr>
        </p:pic>
        <p:pic>
          <p:nvPicPr>
            <p:cNvPr id="393" name="Google Shape;393;p17"/>
            <p:cNvPicPr preferRelativeResize="0"/>
            <p:nvPr/>
          </p:nvPicPr>
          <p:blipFill>
            <a:blip r:embed="rId3">
              <a:alphaModFix/>
            </a:blip>
            <a:stretch>
              <a:fillRect/>
            </a:stretch>
          </p:blipFill>
          <p:spPr>
            <a:xfrm>
              <a:off x="2842275" y="4064175"/>
              <a:ext cx="274749" cy="274749"/>
            </a:xfrm>
            <a:prstGeom prst="rect">
              <a:avLst/>
            </a:prstGeom>
            <a:noFill/>
            <a:ln>
              <a:noFill/>
            </a:ln>
          </p:spPr>
        </p:pic>
      </p:grpSp>
      <p:grpSp>
        <p:nvGrpSpPr>
          <p:cNvPr id="394" name="Google Shape;394;p17"/>
          <p:cNvGrpSpPr/>
          <p:nvPr/>
        </p:nvGrpSpPr>
        <p:grpSpPr>
          <a:xfrm>
            <a:off x="5003025" y="2593600"/>
            <a:ext cx="274750" cy="1939650"/>
            <a:chOff x="6435275" y="2559275"/>
            <a:chExt cx="274750" cy="1939650"/>
          </a:xfrm>
        </p:grpSpPr>
        <p:pic>
          <p:nvPicPr>
            <p:cNvPr id="395" name="Google Shape;395;p17"/>
            <p:cNvPicPr preferRelativeResize="0"/>
            <p:nvPr/>
          </p:nvPicPr>
          <p:blipFill>
            <a:blip r:embed="rId4">
              <a:alphaModFix/>
            </a:blip>
            <a:stretch>
              <a:fillRect/>
            </a:stretch>
          </p:blipFill>
          <p:spPr>
            <a:xfrm>
              <a:off x="6435275" y="2559275"/>
              <a:ext cx="274750" cy="274750"/>
            </a:xfrm>
            <a:prstGeom prst="rect">
              <a:avLst/>
            </a:prstGeom>
            <a:noFill/>
            <a:ln>
              <a:noFill/>
            </a:ln>
          </p:spPr>
        </p:pic>
        <p:pic>
          <p:nvPicPr>
            <p:cNvPr id="396" name="Google Shape;396;p17"/>
            <p:cNvPicPr preferRelativeResize="0"/>
            <p:nvPr/>
          </p:nvPicPr>
          <p:blipFill>
            <a:blip r:embed="rId4">
              <a:alphaModFix/>
            </a:blip>
            <a:stretch>
              <a:fillRect/>
            </a:stretch>
          </p:blipFill>
          <p:spPr>
            <a:xfrm>
              <a:off x="6435275" y="2892255"/>
              <a:ext cx="274750" cy="274750"/>
            </a:xfrm>
            <a:prstGeom prst="rect">
              <a:avLst/>
            </a:prstGeom>
            <a:noFill/>
            <a:ln>
              <a:noFill/>
            </a:ln>
          </p:spPr>
        </p:pic>
        <p:pic>
          <p:nvPicPr>
            <p:cNvPr id="397" name="Google Shape;397;p17"/>
            <p:cNvPicPr preferRelativeResize="0"/>
            <p:nvPr/>
          </p:nvPicPr>
          <p:blipFill>
            <a:blip r:embed="rId4">
              <a:alphaModFix/>
            </a:blip>
            <a:stretch>
              <a:fillRect/>
            </a:stretch>
          </p:blipFill>
          <p:spPr>
            <a:xfrm>
              <a:off x="6435275" y="3225235"/>
              <a:ext cx="274750" cy="274750"/>
            </a:xfrm>
            <a:prstGeom prst="rect">
              <a:avLst/>
            </a:prstGeom>
            <a:noFill/>
            <a:ln>
              <a:noFill/>
            </a:ln>
          </p:spPr>
        </p:pic>
        <p:pic>
          <p:nvPicPr>
            <p:cNvPr id="398" name="Google Shape;398;p17"/>
            <p:cNvPicPr preferRelativeResize="0"/>
            <p:nvPr/>
          </p:nvPicPr>
          <p:blipFill>
            <a:blip r:embed="rId4">
              <a:alphaModFix/>
            </a:blip>
            <a:stretch>
              <a:fillRect/>
            </a:stretch>
          </p:blipFill>
          <p:spPr>
            <a:xfrm>
              <a:off x="6435275" y="3558215"/>
              <a:ext cx="274750" cy="274750"/>
            </a:xfrm>
            <a:prstGeom prst="rect">
              <a:avLst/>
            </a:prstGeom>
            <a:noFill/>
            <a:ln>
              <a:noFill/>
            </a:ln>
          </p:spPr>
        </p:pic>
        <p:pic>
          <p:nvPicPr>
            <p:cNvPr id="399" name="Google Shape;399;p17"/>
            <p:cNvPicPr preferRelativeResize="0"/>
            <p:nvPr/>
          </p:nvPicPr>
          <p:blipFill>
            <a:blip r:embed="rId4">
              <a:alphaModFix/>
            </a:blip>
            <a:stretch>
              <a:fillRect/>
            </a:stretch>
          </p:blipFill>
          <p:spPr>
            <a:xfrm>
              <a:off x="6435275" y="3891195"/>
              <a:ext cx="274750" cy="274750"/>
            </a:xfrm>
            <a:prstGeom prst="rect">
              <a:avLst/>
            </a:prstGeom>
            <a:noFill/>
            <a:ln>
              <a:noFill/>
            </a:ln>
          </p:spPr>
        </p:pic>
        <p:pic>
          <p:nvPicPr>
            <p:cNvPr id="400" name="Google Shape;400;p17"/>
            <p:cNvPicPr preferRelativeResize="0"/>
            <p:nvPr/>
          </p:nvPicPr>
          <p:blipFill>
            <a:blip r:embed="rId4">
              <a:alphaModFix/>
            </a:blip>
            <a:stretch>
              <a:fillRect/>
            </a:stretch>
          </p:blipFill>
          <p:spPr>
            <a:xfrm>
              <a:off x="6435275" y="4224175"/>
              <a:ext cx="274750" cy="274750"/>
            </a:xfrm>
            <a:prstGeom prst="rect">
              <a:avLst/>
            </a:prstGeom>
            <a:noFill/>
            <a:ln>
              <a:noFill/>
            </a:ln>
          </p:spPr>
        </p:pic>
      </p:grpSp>
      <p:sp>
        <p:nvSpPr>
          <p:cNvPr id="401" name="Google Shape;401;p17"/>
          <p:cNvSpPr txBox="1"/>
          <p:nvPr>
            <p:ph idx="4294967295" type="subTitle"/>
          </p:nvPr>
        </p:nvSpPr>
        <p:spPr>
          <a:xfrm>
            <a:off x="1385600" y="1983350"/>
            <a:ext cx="4320300" cy="3975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1000"/>
              </a:spcAft>
              <a:buNone/>
            </a:pPr>
            <a:r>
              <a:rPr b="1" lang="en"/>
              <a:t>Representatives of the major scientific domains:</a:t>
            </a:r>
            <a:endParaRPr sz="1100">
              <a:solidFill>
                <a:srgbClr val="FFFFFF"/>
              </a:solidFill>
            </a:endParaRPr>
          </a:p>
        </p:txBody>
      </p:sp>
      <p:sp>
        <p:nvSpPr>
          <p:cNvPr id="402" name="Google Shape;402;p17"/>
          <p:cNvSpPr txBox="1"/>
          <p:nvPr/>
        </p:nvSpPr>
        <p:spPr>
          <a:xfrm>
            <a:off x="3418400" y="4746000"/>
            <a:ext cx="4035600" cy="397500"/>
          </a:xfrm>
          <a:prstGeom prst="rect">
            <a:avLst/>
          </a:prstGeom>
          <a:noFill/>
          <a:ln>
            <a:noFill/>
          </a:ln>
        </p:spPr>
        <p:txBody>
          <a:bodyPr anchorCtr="0" anchor="ctr" bIns="91425" lIns="91425" spcFirstLastPara="1" rIns="91425" wrap="square" tIns="91425">
            <a:noAutofit/>
          </a:bodyPr>
          <a:lstStyle/>
          <a:p>
            <a:pPr indent="0" lvl="0" marL="165100" marR="127000" rtl="0" algn="r">
              <a:lnSpc>
                <a:spcPct val="120000"/>
              </a:lnSpc>
              <a:spcBef>
                <a:spcPts val="0"/>
              </a:spcBef>
              <a:spcAft>
                <a:spcPts val="0"/>
              </a:spcAft>
              <a:buClr>
                <a:srgbClr val="000000"/>
              </a:buClr>
              <a:buSzPts val="1100"/>
              <a:buFont typeface="Arial"/>
              <a:buNone/>
            </a:pPr>
            <a:r>
              <a:rPr lang="en" sz="1200">
                <a:solidFill>
                  <a:srgbClr val="B7B7B7"/>
                </a:solidFill>
                <a:latin typeface="Muli"/>
                <a:ea typeface="Muli"/>
                <a:cs typeface="Muli"/>
                <a:sym typeface="Muli"/>
              </a:rPr>
              <a:t>Order of the Ministry of Education, 07/03/2018</a:t>
            </a:r>
            <a:endParaRPr sz="1200">
              <a:solidFill>
                <a:srgbClr val="B7B7B7"/>
              </a:solidFill>
              <a:latin typeface="Muli"/>
              <a:ea typeface="Muli"/>
              <a:cs typeface="Muli"/>
              <a:sym typeface="Muli"/>
            </a:endParaRPr>
          </a:p>
        </p:txBody>
      </p:sp>
      <p:sp>
        <p:nvSpPr>
          <p:cNvPr id="403" name="Google Shape;403;p17"/>
          <p:cNvSpPr txBox="1"/>
          <p:nvPr>
            <p:ph idx="4294967295" type="subTitle"/>
          </p:nvPr>
        </p:nvSpPr>
        <p:spPr>
          <a:xfrm>
            <a:off x="1692000" y="2363325"/>
            <a:ext cx="3496500" cy="23076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rPr lang="en" sz="1100">
                <a:solidFill>
                  <a:srgbClr val="FFFFFF"/>
                </a:solidFill>
                <a:latin typeface="Arial"/>
                <a:ea typeface="Arial"/>
                <a:cs typeface="Arial"/>
                <a:sym typeface="Arial"/>
              </a:rPr>
              <a:t>- </a:t>
            </a:r>
            <a:r>
              <a:rPr lang="en" sz="1100" u="sng">
                <a:solidFill>
                  <a:schemeClr val="lt1"/>
                </a:solidFill>
                <a:latin typeface="Arial"/>
                <a:ea typeface="Arial"/>
                <a:cs typeface="Arial"/>
                <a:sym typeface="Arial"/>
              </a:rPr>
              <a:t>substitute</a:t>
            </a:r>
            <a:r>
              <a:rPr lang="en" sz="1100">
                <a:solidFill>
                  <a:schemeClr val="lt1"/>
                </a:solidFill>
                <a:latin typeface="Arial"/>
                <a:ea typeface="Arial"/>
                <a:cs typeface="Arial"/>
                <a:sym typeface="Arial"/>
              </a:rPr>
              <a:t>: </a:t>
            </a:r>
            <a:r>
              <a:rPr lang="en" sz="1100">
                <a:solidFill>
                  <a:srgbClr val="FFFFFF"/>
                </a:solidFill>
                <a:latin typeface="Arial"/>
                <a:ea typeface="Arial"/>
                <a:cs typeface="Arial"/>
                <a:sym typeface="Arial"/>
              </a:rPr>
              <a:t>Mme Lise DUMASY</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rPr lang="en" sz="1100">
                <a:solidFill>
                  <a:srgbClr val="FFFFFF"/>
                </a:solidFill>
                <a:latin typeface="Arial"/>
                <a:ea typeface="Arial"/>
                <a:cs typeface="Arial"/>
                <a:sym typeface="Arial"/>
              </a:rPr>
              <a:t>- </a:t>
            </a:r>
            <a:r>
              <a:rPr lang="en" sz="1100" u="sng">
                <a:solidFill>
                  <a:schemeClr val="lt1"/>
                </a:solidFill>
                <a:latin typeface="Arial"/>
                <a:ea typeface="Arial"/>
                <a:cs typeface="Arial"/>
                <a:sym typeface="Arial"/>
              </a:rPr>
              <a:t>substitute</a:t>
            </a:r>
            <a:r>
              <a:rPr lang="en" sz="1100">
                <a:solidFill>
                  <a:schemeClr val="lt1"/>
                </a:solidFill>
                <a:latin typeface="Arial"/>
                <a:ea typeface="Arial"/>
                <a:cs typeface="Arial"/>
                <a:sym typeface="Arial"/>
              </a:rPr>
              <a:t>: </a:t>
            </a:r>
            <a:r>
              <a:rPr lang="en" sz="1100">
                <a:solidFill>
                  <a:srgbClr val="FFFFFF"/>
                </a:solidFill>
                <a:latin typeface="Arial"/>
                <a:ea typeface="Arial"/>
                <a:cs typeface="Arial"/>
                <a:sym typeface="Arial"/>
              </a:rPr>
              <a:t>Mme Stéphanie THIÉBAULY</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rPr lang="en" sz="1100">
                <a:solidFill>
                  <a:schemeClr val="lt1"/>
                </a:solidFill>
                <a:latin typeface="Arial"/>
                <a:ea typeface="Arial"/>
                <a:cs typeface="Arial"/>
                <a:sym typeface="Arial"/>
              </a:rPr>
              <a:t>- </a:t>
            </a:r>
            <a:r>
              <a:rPr lang="en" sz="1100" u="sng">
                <a:solidFill>
                  <a:schemeClr val="lt1"/>
                </a:solidFill>
                <a:latin typeface="Arial"/>
                <a:ea typeface="Arial"/>
                <a:cs typeface="Arial"/>
                <a:sym typeface="Arial"/>
              </a:rPr>
              <a:t>substitute</a:t>
            </a:r>
            <a:r>
              <a:rPr lang="en" sz="1100">
                <a:solidFill>
                  <a:schemeClr val="lt1"/>
                </a:solidFill>
                <a:latin typeface="Arial"/>
                <a:ea typeface="Arial"/>
                <a:cs typeface="Arial"/>
                <a:sym typeface="Arial"/>
              </a:rPr>
              <a:t>: </a:t>
            </a:r>
            <a:r>
              <a:rPr lang="en" sz="1100">
                <a:solidFill>
                  <a:srgbClr val="FFFFFF"/>
                </a:solidFill>
                <a:latin typeface="Arial"/>
                <a:ea typeface="Arial"/>
                <a:cs typeface="Arial"/>
                <a:sym typeface="Arial"/>
              </a:rPr>
              <a:t>Mme Christine CHERBUT</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rPr lang="en" sz="1100">
                <a:solidFill>
                  <a:schemeClr val="lt1"/>
                </a:solidFill>
                <a:latin typeface="Arial"/>
                <a:ea typeface="Arial"/>
                <a:cs typeface="Arial"/>
                <a:sym typeface="Arial"/>
              </a:rPr>
              <a:t>- </a:t>
            </a:r>
            <a:r>
              <a:rPr lang="en" sz="1100" u="sng">
                <a:solidFill>
                  <a:schemeClr val="lt1"/>
                </a:solidFill>
                <a:latin typeface="Arial"/>
                <a:ea typeface="Arial"/>
                <a:cs typeface="Arial"/>
                <a:sym typeface="Arial"/>
              </a:rPr>
              <a:t>substitute</a:t>
            </a:r>
            <a:r>
              <a:rPr lang="en" sz="1100">
                <a:solidFill>
                  <a:schemeClr val="lt1"/>
                </a:solidFill>
                <a:latin typeface="Arial"/>
                <a:ea typeface="Arial"/>
                <a:cs typeface="Arial"/>
                <a:sym typeface="Arial"/>
              </a:rPr>
              <a:t>: </a:t>
            </a:r>
            <a:r>
              <a:rPr lang="en" sz="1100">
                <a:solidFill>
                  <a:srgbClr val="FFFFFF"/>
                </a:solidFill>
                <a:latin typeface="Arial"/>
                <a:ea typeface="Arial"/>
                <a:cs typeface="Arial"/>
                <a:sym typeface="Arial"/>
              </a:rPr>
              <a:t>Mme Carine GIOVANNANGELI</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rPr lang="en" sz="1100">
                <a:solidFill>
                  <a:schemeClr val="lt1"/>
                </a:solidFill>
                <a:latin typeface="Arial"/>
                <a:ea typeface="Arial"/>
                <a:cs typeface="Arial"/>
                <a:sym typeface="Arial"/>
              </a:rPr>
              <a:t>- </a:t>
            </a:r>
            <a:r>
              <a:rPr lang="en" sz="1100" u="sng">
                <a:solidFill>
                  <a:schemeClr val="lt1"/>
                </a:solidFill>
                <a:latin typeface="Arial"/>
                <a:ea typeface="Arial"/>
                <a:cs typeface="Arial"/>
                <a:sym typeface="Arial"/>
              </a:rPr>
              <a:t>substitute</a:t>
            </a:r>
            <a:r>
              <a:rPr lang="en" sz="1100">
                <a:solidFill>
                  <a:schemeClr val="lt1"/>
                </a:solidFill>
                <a:latin typeface="Arial"/>
                <a:ea typeface="Arial"/>
                <a:cs typeface="Arial"/>
                <a:sym typeface="Arial"/>
              </a:rPr>
              <a:t>: </a:t>
            </a:r>
            <a:r>
              <a:rPr lang="en" sz="1100">
                <a:solidFill>
                  <a:srgbClr val="FFFFFF"/>
                </a:solidFill>
                <a:latin typeface="Arial"/>
                <a:ea typeface="Arial"/>
                <a:cs typeface="Arial"/>
                <a:sym typeface="Arial"/>
              </a:rPr>
              <a:t>Mme Catherine GARBAY</a:t>
            </a:r>
            <a:endParaRPr sz="1100">
              <a:solidFill>
                <a:srgbClr val="FFFF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rgbClr val="FFFFFF"/>
              </a:solidFill>
              <a:latin typeface="Arial"/>
              <a:ea typeface="Arial"/>
              <a:cs typeface="Arial"/>
              <a:sym typeface="Arial"/>
            </a:endParaRPr>
          </a:p>
          <a:p>
            <a:pPr indent="457200" lvl="0" marL="0" rtl="0" algn="l">
              <a:lnSpc>
                <a:spcPct val="100000"/>
              </a:lnSpc>
              <a:spcBef>
                <a:spcPts val="0"/>
              </a:spcBef>
              <a:spcAft>
                <a:spcPts val="0"/>
              </a:spcAft>
              <a:buNone/>
            </a:pPr>
            <a:r>
              <a:rPr lang="en" sz="1100">
                <a:solidFill>
                  <a:schemeClr val="lt1"/>
                </a:solidFill>
                <a:latin typeface="Arial"/>
                <a:ea typeface="Arial"/>
                <a:cs typeface="Arial"/>
                <a:sym typeface="Arial"/>
              </a:rPr>
              <a:t>- </a:t>
            </a:r>
            <a:r>
              <a:rPr lang="en" sz="1100" u="sng">
                <a:solidFill>
                  <a:schemeClr val="lt1"/>
                </a:solidFill>
                <a:latin typeface="Arial"/>
                <a:ea typeface="Arial"/>
                <a:cs typeface="Arial"/>
                <a:sym typeface="Arial"/>
              </a:rPr>
              <a:t>substitute</a:t>
            </a:r>
            <a:r>
              <a:rPr lang="en" sz="1100">
                <a:solidFill>
                  <a:schemeClr val="lt1"/>
                </a:solidFill>
                <a:latin typeface="Arial"/>
                <a:ea typeface="Arial"/>
                <a:cs typeface="Arial"/>
                <a:sym typeface="Arial"/>
              </a:rPr>
              <a:t>: </a:t>
            </a:r>
            <a:r>
              <a:rPr lang="en" sz="1100">
                <a:solidFill>
                  <a:srgbClr val="FFFFFF"/>
                </a:solidFill>
                <a:latin typeface="Arial"/>
                <a:ea typeface="Arial"/>
                <a:cs typeface="Arial"/>
                <a:sym typeface="Arial"/>
              </a:rPr>
              <a:t>Mme Sophie AVRIL</a:t>
            </a:r>
            <a:endParaRPr sz="1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18"/>
          <p:cNvSpPr txBox="1"/>
          <p:nvPr>
            <p:ph type="title"/>
          </p:nvPr>
        </p:nvSpPr>
        <p:spPr>
          <a:xfrm>
            <a:off x="1732700" y="13982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Invisibility</a:t>
            </a:r>
            <a:endParaRPr/>
          </a:p>
        </p:txBody>
      </p:sp>
      <p:sp>
        <p:nvSpPr>
          <p:cNvPr id="409" name="Google Shape;409;p18"/>
          <p:cNvSpPr txBox="1"/>
          <p:nvPr>
            <p:ph idx="1" type="body"/>
          </p:nvPr>
        </p:nvSpPr>
        <p:spPr>
          <a:xfrm>
            <a:off x="1732700" y="2043500"/>
            <a:ext cx="4944300" cy="165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9BBD5"/>
              </a:buClr>
              <a:buSzPts val="1800"/>
              <a:buFont typeface="Helvetica Neue"/>
              <a:buChar char="◇"/>
            </a:pPr>
            <a:r>
              <a:rPr lang="en" sz="1800">
                <a:latin typeface="Helvetica Neue"/>
                <a:ea typeface="Helvetica Neue"/>
                <a:cs typeface="Helvetica Neue"/>
                <a:sym typeface="Helvetica Neue"/>
              </a:rPr>
              <a:t>Less likely to be invited for conferences, colloquia, across disciplines</a:t>
            </a:r>
            <a:endParaRPr sz="1800">
              <a:latin typeface="Helvetica Neue"/>
              <a:ea typeface="Helvetica Neue"/>
              <a:cs typeface="Helvetica Neue"/>
              <a:sym typeface="Helvetica Neue"/>
            </a:endParaRPr>
          </a:p>
          <a:p>
            <a:pPr indent="-342900" lvl="0" marL="457200" rtl="0" algn="l">
              <a:spcBef>
                <a:spcPts val="1000"/>
              </a:spcBef>
              <a:spcAft>
                <a:spcPts val="0"/>
              </a:spcAft>
              <a:buClr>
                <a:srgbClr val="19BBD5"/>
              </a:buClr>
              <a:buSzPts val="1800"/>
              <a:buFont typeface="Helvetica Neue"/>
              <a:buChar char="◇"/>
            </a:pPr>
            <a:r>
              <a:rPr lang="en" sz="1800">
                <a:latin typeface="Helvetica Neue"/>
                <a:ea typeface="Helvetica Neue"/>
                <a:cs typeface="Helvetica Neue"/>
                <a:sym typeface="Helvetica Neue"/>
              </a:rPr>
              <a:t>Women are less likely to speak up or ask questions, e.g. in seminars, classes, conferences</a:t>
            </a:r>
            <a:endParaRPr sz="1800">
              <a:latin typeface="Helvetica Neue"/>
              <a:ea typeface="Helvetica Neue"/>
              <a:cs typeface="Helvetica Neue"/>
              <a:sym typeface="Helvetica Neue"/>
            </a:endParaRPr>
          </a:p>
        </p:txBody>
      </p:sp>
      <p:sp>
        <p:nvSpPr>
          <p:cNvPr id="410" name="Google Shape;410;p18"/>
          <p:cNvSpPr txBox="1"/>
          <p:nvPr/>
        </p:nvSpPr>
        <p:spPr>
          <a:xfrm>
            <a:off x="3718300" y="4372375"/>
            <a:ext cx="3713100" cy="72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B7B7B7"/>
                </a:solidFill>
                <a:latin typeface="Muli"/>
                <a:ea typeface="Muli"/>
                <a:cs typeface="Muli"/>
                <a:sym typeface="Muli"/>
              </a:rPr>
              <a:t>Hinsley et al, 2017; Moore-Cantwell, 2017; </a:t>
            </a:r>
            <a:r>
              <a:rPr lang="en" sz="1200">
                <a:solidFill>
                  <a:srgbClr val="B7B7B7"/>
                </a:solidFill>
                <a:latin typeface="Muli"/>
                <a:ea typeface="Muli"/>
                <a:cs typeface="Muli"/>
                <a:sym typeface="Muli"/>
              </a:rPr>
              <a:t>Nittrouer et al, 2017</a:t>
            </a:r>
            <a:endParaRPr sz="1200">
              <a:solidFill>
                <a:srgbClr val="B7B7B7"/>
              </a:solidFill>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19"/>
          <p:cNvSpPr txBox="1"/>
          <p:nvPr/>
        </p:nvSpPr>
        <p:spPr>
          <a:xfrm>
            <a:off x="5747650" y="4372375"/>
            <a:ext cx="1683900" cy="72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B7B7B7"/>
                </a:solidFill>
                <a:latin typeface="Muli"/>
                <a:ea typeface="Muli"/>
                <a:cs typeface="Muli"/>
                <a:sym typeface="Muli"/>
              </a:rPr>
              <a:t>Cooper et al, 2018</a:t>
            </a:r>
            <a:r>
              <a:rPr lang="en" sz="1200">
                <a:solidFill>
                  <a:srgbClr val="B7B7B7"/>
                </a:solidFill>
                <a:latin typeface="Muli"/>
                <a:ea typeface="Muli"/>
                <a:cs typeface="Muli"/>
                <a:sym typeface="Muli"/>
              </a:rPr>
              <a:t>;</a:t>
            </a:r>
            <a:endParaRPr sz="1200">
              <a:solidFill>
                <a:srgbClr val="B7B7B7"/>
              </a:solidFill>
              <a:latin typeface="Muli"/>
              <a:ea typeface="Muli"/>
              <a:cs typeface="Muli"/>
              <a:sym typeface="Muli"/>
            </a:endParaRPr>
          </a:p>
          <a:p>
            <a:pPr indent="0" lvl="0" marL="0" rtl="0" algn="r">
              <a:spcBef>
                <a:spcPts val="0"/>
              </a:spcBef>
              <a:spcAft>
                <a:spcPts val="0"/>
              </a:spcAft>
              <a:buNone/>
            </a:pPr>
            <a:r>
              <a:rPr lang="en" sz="1200">
                <a:solidFill>
                  <a:srgbClr val="B7B7B7"/>
                </a:solidFill>
                <a:latin typeface="Muli"/>
                <a:ea typeface="Muli"/>
                <a:cs typeface="Muli"/>
                <a:sym typeface="Muli"/>
              </a:rPr>
              <a:t>Bernard et al 2017 </a:t>
            </a:r>
            <a:endParaRPr sz="1200">
              <a:solidFill>
                <a:srgbClr val="B7B7B7"/>
              </a:solidFill>
              <a:latin typeface="Muli"/>
              <a:ea typeface="Muli"/>
              <a:cs typeface="Muli"/>
              <a:sym typeface="Muli"/>
            </a:endParaRPr>
          </a:p>
        </p:txBody>
      </p:sp>
      <p:sp>
        <p:nvSpPr>
          <p:cNvPr id="416" name="Google Shape;416;p19"/>
          <p:cNvSpPr txBox="1"/>
          <p:nvPr>
            <p:ph type="title"/>
          </p:nvPr>
        </p:nvSpPr>
        <p:spPr>
          <a:xfrm>
            <a:off x="1732700" y="13982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Self-</a:t>
            </a:r>
            <a:r>
              <a:rPr lang="en"/>
              <a:t>confidence</a:t>
            </a:r>
            <a:endParaRPr/>
          </a:p>
        </p:txBody>
      </p:sp>
      <p:sp>
        <p:nvSpPr>
          <p:cNvPr id="417" name="Google Shape;417;p19"/>
          <p:cNvSpPr txBox="1"/>
          <p:nvPr>
            <p:ph idx="1" type="body"/>
          </p:nvPr>
        </p:nvSpPr>
        <p:spPr>
          <a:xfrm>
            <a:off x="1732700" y="2043500"/>
            <a:ext cx="4944300" cy="1908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19BBD5"/>
              </a:buClr>
              <a:buSzPts val="1800"/>
              <a:buFont typeface="Helvetica Neue"/>
              <a:buChar char="◇"/>
            </a:pPr>
            <a:r>
              <a:rPr lang="en" sz="1800"/>
              <a:t>Men tend to be overconfident</a:t>
            </a:r>
            <a:endParaRPr sz="1800"/>
          </a:p>
          <a:p>
            <a:pPr indent="-342900" lvl="1" marL="914400" rtl="0" algn="l">
              <a:spcBef>
                <a:spcPts val="0"/>
              </a:spcBef>
              <a:spcAft>
                <a:spcPts val="0"/>
              </a:spcAft>
              <a:buClr>
                <a:srgbClr val="19BBD5"/>
              </a:buClr>
              <a:buSzPts val="1800"/>
              <a:buChar char="●"/>
            </a:pPr>
            <a:r>
              <a:rPr lang="en"/>
              <a:t>Physio</a:t>
            </a:r>
            <a:r>
              <a:rPr lang="en">
                <a:solidFill>
                  <a:srgbClr val="FFFFFF"/>
                </a:solidFill>
              </a:rPr>
              <a:t>logy undergrads (</a:t>
            </a:r>
            <a:r>
              <a:rPr i="1" lang="en">
                <a:solidFill>
                  <a:srgbClr val="FFFFFF"/>
                </a:solidFill>
              </a:rPr>
              <a:t>N</a:t>
            </a:r>
            <a:r>
              <a:rPr lang="en">
                <a:solidFill>
                  <a:srgbClr val="FFFFFF"/>
                </a:solidFill>
              </a:rPr>
              <a:t>=202):</a:t>
            </a:r>
            <a:endParaRPr>
              <a:solidFill>
                <a:srgbClr val="FFFFFF"/>
              </a:solidFill>
            </a:endParaRPr>
          </a:p>
          <a:p>
            <a:pPr indent="-317500" lvl="2" marL="1371600" rtl="0" algn="l">
              <a:spcBef>
                <a:spcPts val="0"/>
              </a:spcBef>
              <a:spcAft>
                <a:spcPts val="0"/>
              </a:spcAft>
              <a:buClr>
                <a:srgbClr val="19BBD5"/>
              </a:buClr>
              <a:buSzPts val="1400"/>
              <a:buChar char="￮"/>
            </a:pPr>
            <a:r>
              <a:rPr lang="en">
                <a:solidFill>
                  <a:srgbClr val="FFFFFF"/>
                </a:solidFill>
              </a:rPr>
              <a:t>Average man thinks he is smarter than 66% of class</a:t>
            </a:r>
            <a:endParaRPr>
              <a:solidFill>
                <a:srgbClr val="FFFFFF"/>
              </a:solidFill>
            </a:endParaRPr>
          </a:p>
          <a:p>
            <a:pPr indent="-317500" lvl="2" marL="1371600" rtl="0" algn="l">
              <a:spcBef>
                <a:spcPts val="0"/>
              </a:spcBef>
              <a:spcAft>
                <a:spcPts val="0"/>
              </a:spcAft>
              <a:buClr>
                <a:srgbClr val="19BBD5"/>
              </a:buClr>
              <a:buSzPts val="1400"/>
              <a:buChar char="￮"/>
            </a:pPr>
            <a:r>
              <a:rPr lang="en">
                <a:solidFill>
                  <a:srgbClr val="FFFFFF"/>
                </a:solidFill>
              </a:rPr>
              <a:t>Av</a:t>
            </a:r>
            <a:r>
              <a:rPr lang="en"/>
              <a:t>erage woman: 54%</a:t>
            </a:r>
            <a:endParaRPr/>
          </a:p>
          <a:p>
            <a:pPr indent="-342900" lvl="0" marL="457200" rtl="0" algn="l">
              <a:spcBef>
                <a:spcPts val="1000"/>
              </a:spcBef>
              <a:spcAft>
                <a:spcPts val="0"/>
              </a:spcAft>
              <a:buClr>
                <a:srgbClr val="19BBD5"/>
              </a:buClr>
              <a:buSzPts val="1800"/>
              <a:buFont typeface="Helvetica Neue"/>
              <a:buChar char="◇"/>
            </a:pPr>
            <a:r>
              <a:rPr lang="en" sz="1800"/>
              <a:t>“Impostor syndrome”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