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T Sans Narrow"/>
      <p:regular r:id="rId10"/>
      <p:bold r:id="rId11"/>
    </p:embeddedFon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ansNarrow-bold.fntdata"/><Relationship Id="rId10" Type="http://schemas.openxmlformats.org/officeDocument/2006/relationships/font" Target="fonts/PTSansNarrow-regular.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71cf59a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71cf59a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900">
                <a:solidFill>
                  <a:schemeClr val="dk1"/>
                </a:solidFill>
              </a:rPr>
              <a:t>Da ich Ende letzten Jahres selbst die Diagnose Typ 1 Diabetes erhalten habe und auch meine Mutter schon seit 25 Jahren daran erkrankt ist, liegt mir dieses Thema selbst sehr am Herzen. Viele Leute glauben einen Eindruck davon zu haben was Diabetes ist und was die Diagnose für Betroffene bedeutet. Diese Eindrücke gehen aber drastisch an der Realität vorbei und hindern oftmals den gesunden Umgang mit der Erkrankung.</a:t>
            </a:r>
            <a:endParaRPr sz="9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de" sz="900">
                <a:solidFill>
                  <a:schemeClr val="dk1"/>
                </a:solidFill>
              </a:rPr>
              <a:t>Aus dem Grund möchte ich eine Plattform gestalten, in der man statistische Informationen rund um Diabetes mellitus in verständlicher Weise aufnehmen kann. Ich stelle mir eine Weltkarte vor, in der man folgenden Daten abrufen kann:</a:t>
            </a:r>
            <a:endParaRPr sz="900">
              <a:solidFill>
                <a:schemeClr val="dk1"/>
              </a:solidFill>
            </a:endParaRPr>
          </a:p>
          <a:p>
            <a:pPr indent="-285750" lvl="0" marL="457200" rtl="0" algn="l">
              <a:lnSpc>
                <a:spcPct val="115000"/>
              </a:lnSpc>
              <a:spcBef>
                <a:spcPts val="1200"/>
              </a:spcBef>
              <a:spcAft>
                <a:spcPts val="0"/>
              </a:spcAft>
              <a:buClr>
                <a:schemeClr val="dk1"/>
              </a:buClr>
              <a:buSzPts val="900"/>
              <a:buChar char="●"/>
            </a:pPr>
            <a:r>
              <a:rPr lang="de" sz="900">
                <a:solidFill>
                  <a:schemeClr val="dk1"/>
                </a:solidFill>
              </a:rPr>
              <a:t>Typ 1 Erkrankungen</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de" sz="900">
                <a:solidFill>
                  <a:schemeClr val="dk1"/>
                </a:solidFill>
              </a:rPr>
              <a:t>Typ 2 Erkrankungen</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de" sz="900">
                <a:solidFill>
                  <a:schemeClr val="dk1"/>
                </a:solidFill>
              </a:rPr>
              <a:t>Todesfälle</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de" sz="900">
                <a:solidFill>
                  <a:schemeClr val="dk1"/>
                </a:solidFill>
              </a:rPr>
              <a:t>Alter der Erkrankten</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de" sz="900">
                <a:solidFill>
                  <a:schemeClr val="dk1"/>
                </a:solidFill>
              </a:rPr>
              <a:t>BMI der Erkrankten</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de" sz="900">
                <a:solidFill>
                  <a:schemeClr val="dk1"/>
                </a:solidFill>
              </a:rPr>
              <a:t>Zugang zu Medikamenten (Insulin/Tabletten)</a:t>
            </a:r>
            <a:endParaRPr sz="900">
              <a:solidFill>
                <a:schemeClr val="dk1"/>
              </a:solidFill>
            </a:endParaRPr>
          </a:p>
          <a:p>
            <a:pPr indent="0" lvl="0" marL="0" rtl="0" algn="l">
              <a:lnSpc>
                <a:spcPct val="115000"/>
              </a:lnSpc>
              <a:spcBef>
                <a:spcPts val="1800"/>
              </a:spcBef>
              <a:spcAft>
                <a:spcPts val="0"/>
              </a:spcAft>
              <a:buNone/>
            </a:pPr>
            <a:r>
              <a:rPr lang="de" sz="900">
                <a:solidFill>
                  <a:schemeClr val="dk1"/>
                </a:solidFill>
              </a:rPr>
              <a:t>Auch wenn die Karte nicht belehrend sein soll, möchte ich zusätzlich ein paar wenige Informationen über die genannten Themen bereitstellen. Also den Unterschied zwischen den Typen und deren Behandlung, die Gefahren der Erkrankung, mögliche Ursachen, warum das Gewicht nur bis zu einem gewissen Grad relevant ist und die unzähligen Diabetiker, die sich zB. eine Insulintherapie gar nicht leisten können.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171cf59a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171cf59a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71cf59a4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71cf59a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diabinfo.de/fileadmin/diabinfo/Schule_und_Bildung/infografik-diabetesforschung/" TargetMode="External"/><Relationship Id="rId4" Type="http://schemas.openxmlformats.org/officeDocument/2006/relationships/image" Target="../media/image1.png"/><Relationship Id="rId5" Type="http://schemas.openxmlformats.org/officeDocument/2006/relationships/hyperlink" Target="https://interaktiv.morgenpost.de/corona-virus-karte-infektionen-deutschland-weltweit/" TargetMode="External"/><Relationship Id="rId6" Type="http://schemas.openxmlformats.org/officeDocument/2006/relationships/image" Target="../media/image3.png"/><Relationship Id="rId7" Type="http://schemas.openxmlformats.org/officeDocument/2006/relationships/hyperlink" Target="https://www.gapminder.org/tools/#$model$markers$bubble$encoding$size$data$concept=sh_sta_diab_zs&amp;source=wdi&amp;space@=country&amp;=time;;&amp;scale$domain:null&amp;type:null&amp;zoomed:null;;&amp;frame$value=2019;;;;;&amp;chart-type=map&amp;url=v1" TargetMode="External"/><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solidFill>
                  <a:srgbClr val="45818E"/>
                </a:solidFill>
              </a:rPr>
              <a:t>Diabetes im Schwarzwald</a:t>
            </a:r>
            <a:endParaRPr>
              <a:solidFill>
                <a:srgbClr val="45818E"/>
              </a:solidFill>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SzPts val="852"/>
              <a:buNone/>
            </a:pPr>
            <a:r>
              <a:rPr lang="de" sz="2560"/>
              <a:t>Interface Design Ideation Pitch</a:t>
            </a:r>
            <a:endParaRPr sz="2560"/>
          </a:p>
          <a:p>
            <a:pPr indent="0" lvl="0" marL="0" rtl="0" algn="ctr">
              <a:lnSpc>
                <a:spcPct val="130000"/>
              </a:lnSpc>
              <a:spcBef>
                <a:spcPts val="0"/>
              </a:spcBef>
              <a:spcAft>
                <a:spcPts val="0"/>
              </a:spcAft>
              <a:buSzPts val="852"/>
              <a:buNone/>
            </a:pPr>
            <a:r>
              <a:rPr lang="de" sz="2250"/>
              <a:t>Naomi &amp; Joy </a:t>
            </a:r>
            <a:endParaRPr sz="22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rgbClr val="45818E"/>
                </a:solidFill>
              </a:rPr>
              <a:t>Idee</a:t>
            </a:r>
            <a:endParaRPr>
              <a:solidFill>
                <a:srgbClr val="45818E"/>
              </a:solidFill>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Diabetes-Aufklärung</a:t>
            </a:r>
            <a:endParaRPr/>
          </a:p>
          <a:p>
            <a:pPr indent="-312964" lvl="1" marL="914400" rtl="0" algn="l">
              <a:spcBef>
                <a:spcPts val="0"/>
              </a:spcBef>
              <a:spcAft>
                <a:spcPts val="0"/>
              </a:spcAft>
              <a:buClr>
                <a:srgbClr val="000000"/>
              </a:buClr>
              <a:buSzPts val="1329"/>
              <a:buFont typeface="Arial"/>
              <a:buChar char="○"/>
            </a:pPr>
            <a:r>
              <a:rPr lang="de"/>
              <a:t>Typ 1 vs. Typ 2 Erkrankungen</a:t>
            </a:r>
            <a:endParaRPr/>
          </a:p>
          <a:p>
            <a:pPr indent="-312964" lvl="1" marL="914400" rtl="0" algn="l">
              <a:spcBef>
                <a:spcPts val="0"/>
              </a:spcBef>
              <a:spcAft>
                <a:spcPts val="0"/>
              </a:spcAft>
              <a:buClr>
                <a:srgbClr val="000000"/>
              </a:buClr>
              <a:buSzPts val="1329"/>
              <a:buFont typeface="Arial"/>
              <a:buChar char="○"/>
            </a:pPr>
            <a:r>
              <a:rPr lang="de"/>
              <a:t>Todesfälle</a:t>
            </a:r>
            <a:endParaRPr/>
          </a:p>
          <a:p>
            <a:pPr indent="-312964" lvl="1" marL="914400" rtl="0" algn="l">
              <a:spcBef>
                <a:spcPts val="0"/>
              </a:spcBef>
              <a:spcAft>
                <a:spcPts val="0"/>
              </a:spcAft>
              <a:buClr>
                <a:srgbClr val="000000"/>
              </a:buClr>
              <a:buSzPts val="1329"/>
              <a:buFont typeface="Arial"/>
              <a:buChar char="○"/>
            </a:pPr>
            <a:r>
              <a:rPr lang="de"/>
              <a:t>Alter der Erkrankten</a:t>
            </a:r>
            <a:endParaRPr/>
          </a:p>
          <a:p>
            <a:pPr indent="-312964" lvl="1" marL="914400" rtl="0" algn="l">
              <a:lnSpc>
                <a:spcPct val="150000"/>
              </a:lnSpc>
              <a:spcBef>
                <a:spcPts val="0"/>
              </a:spcBef>
              <a:spcAft>
                <a:spcPts val="0"/>
              </a:spcAft>
              <a:buClr>
                <a:srgbClr val="000000"/>
              </a:buClr>
              <a:buSzPts val="1329"/>
              <a:buFont typeface="Arial"/>
              <a:buChar char="○"/>
            </a:pPr>
            <a:r>
              <a:rPr lang="de"/>
              <a:t>BMI der Erkrankten</a:t>
            </a:r>
            <a:endParaRPr/>
          </a:p>
          <a:p>
            <a:pPr indent="-342900" lvl="0" marL="457200" rtl="0" algn="l">
              <a:spcBef>
                <a:spcPts val="0"/>
              </a:spcBef>
              <a:spcAft>
                <a:spcPts val="0"/>
              </a:spcAft>
              <a:buSzPts val="1800"/>
              <a:buChar char="●"/>
            </a:pPr>
            <a:r>
              <a:rPr lang="de"/>
              <a:t>GuI</a:t>
            </a:r>
            <a:endParaRPr/>
          </a:p>
          <a:p>
            <a:pPr indent="-312964" lvl="1" marL="914400" rtl="0" algn="l">
              <a:lnSpc>
                <a:spcPct val="150000"/>
              </a:lnSpc>
              <a:spcBef>
                <a:spcPts val="0"/>
              </a:spcBef>
              <a:spcAft>
                <a:spcPts val="0"/>
              </a:spcAft>
              <a:buSzPts val="1329"/>
              <a:buChar char="○"/>
            </a:pPr>
            <a:r>
              <a:rPr lang="de"/>
              <a:t>Interaktive Karte des Schwarzwaldes</a:t>
            </a:r>
            <a:endParaRPr/>
          </a:p>
          <a:p>
            <a:pPr indent="-342900" lvl="0" marL="457200" rtl="0" algn="l">
              <a:spcBef>
                <a:spcPts val="0"/>
              </a:spcBef>
              <a:spcAft>
                <a:spcPts val="0"/>
              </a:spcAft>
              <a:buSzPts val="1800"/>
              <a:buChar char="●"/>
            </a:pPr>
            <a:r>
              <a:rPr lang="de"/>
              <a:t>Ziel: </a:t>
            </a:r>
            <a:endParaRPr/>
          </a:p>
          <a:p>
            <a:pPr indent="-344714" lvl="1" marL="914400" rtl="0" algn="l">
              <a:spcBef>
                <a:spcPts val="0"/>
              </a:spcBef>
              <a:spcAft>
                <a:spcPts val="0"/>
              </a:spcAft>
              <a:buSzPts val="1829"/>
              <a:buChar char="○"/>
            </a:pPr>
            <a:r>
              <a:rPr lang="de"/>
              <a:t>eine Anwendung erstellen, die es noch nicht gibt </a:t>
            </a:r>
            <a:endParaRPr/>
          </a:p>
          <a:p>
            <a:pPr indent="-317500" lvl="1" marL="914400" rtl="0" algn="l">
              <a:spcBef>
                <a:spcPts val="0"/>
              </a:spcBef>
              <a:spcAft>
                <a:spcPts val="0"/>
              </a:spcAft>
              <a:buSzPts val="1400"/>
              <a:buChar char="○"/>
            </a:pPr>
            <a:r>
              <a:rPr lang="de"/>
              <a:t>Informationen bereitstellen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rgbClr val="45818E"/>
                </a:solidFill>
              </a:rPr>
              <a:t>Moodboard </a:t>
            </a:r>
            <a:endParaRPr>
              <a:solidFill>
                <a:srgbClr val="45818E"/>
              </a:solidFill>
            </a:endParaRPr>
          </a:p>
        </p:txBody>
      </p:sp>
      <p:pic>
        <p:nvPicPr>
          <p:cNvPr id="79" name="Google Shape;79;p15">
            <a:hlinkClick r:id="rId3"/>
          </p:cNvPr>
          <p:cNvPicPr preferRelativeResize="0"/>
          <p:nvPr/>
        </p:nvPicPr>
        <p:blipFill>
          <a:blip r:embed="rId4">
            <a:alphaModFix/>
          </a:blip>
          <a:stretch>
            <a:fillRect/>
          </a:stretch>
        </p:blipFill>
        <p:spPr>
          <a:xfrm>
            <a:off x="5308175" y="2792650"/>
            <a:ext cx="3524126" cy="1973650"/>
          </a:xfrm>
          <a:prstGeom prst="rect">
            <a:avLst/>
          </a:prstGeom>
          <a:noFill/>
          <a:ln>
            <a:noFill/>
          </a:ln>
        </p:spPr>
      </p:pic>
      <p:pic>
        <p:nvPicPr>
          <p:cNvPr id="80" name="Google Shape;80;p15">
            <a:hlinkClick r:id="rId5"/>
          </p:cNvPr>
          <p:cNvPicPr preferRelativeResize="0"/>
          <p:nvPr/>
        </p:nvPicPr>
        <p:blipFill>
          <a:blip r:embed="rId6">
            <a:alphaModFix/>
          </a:blip>
          <a:stretch>
            <a:fillRect/>
          </a:stretch>
        </p:blipFill>
        <p:spPr>
          <a:xfrm>
            <a:off x="424875" y="2571750"/>
            <a:ext cx="4446679" cy="1973650"/>
          </a:xfrm>
          <a:prstGeom prst="rect">
            <a:avLst/>
          </a:prstGeom>
          <a:noFill/>
          <a:ln>
            <a:noFill/>
          </a:ln>
        </p:spPr>
      </p:pic>
      <p:pic>
        <p:nvPicPr>
          <p:cNvPr id="81" name="Google Shape;81;p15">
            <a:hlinkClick r:id="rId7"/>
          </p:cNvPr>
          <p:cNvPicPr preferRelativeResize="0"/>
          <p:nvPr/>
        </p:nvPicPr>
        <p:blipFill>
          <a:blip r:embed="rId8">
            <a:alphaModFix/>
          </a:blip>
          <a:stretch>
            <a:fillRect/>
          </a:stretch>
        </p:blipFill>
        <p:spPr>
          <a:xfrm>
            <a:off x="3184551" y="261821"/>
            <a:ext cx="4446674" cy="21668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rgbClr val="45818E"/>
                </a:solidFill>
              </a:rPr>
              <a:t>Persona - Elfriede Eberle </a:t>
            </a:r>
            <a:endParaRPr>
              <a:solidFill>
                <a:srgbClr val="45818E"/>
              </a:solidFill>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de"/>
              <a:t>64 Jahre, weiblich, Rentnerin </a:t>
            </a:r>
            <a:endParaRPr/>
          </a:p>
          <a:p>
            <a:pPr indent="-342900" lvl="0" marL="457200" rtl="0" algn="l">
              <a:lnSpc>
                <a:spcPct val="150000"/>
              </a:lnSpc>
              <a:spcBef>
                <a:spcPts val="0"/>
              </a:spcBef>
              <a:spcAft>
                <a:spcPts val="0"/>
              </a:spcAft>
              <a:buSzPts val="1800"/>
              <a:buChar char="●"/>
            </a:pPr>
            <a:r>
              <a:rPr lang="de"/>
              <a:t>achtet auf Gesundheit/Fitness</a:t>
            </a:r>
            <a:endParaRPr/>
          </a:p>
          <a:p>
            <a:pPr indent="-342900" lvl="0" marL="457200" rtl="0" algn="l">
              <a:lnSpc>
                <a:spcPct val="150000"/>
              </a:lnSpc>
              <a:spcBef>
                <a:spcPts val="0"/>
              </a:spcBef>
              <a:spcAft>
                <a:spcPts val="0"/>
              </a:spcAft>
              <a:buSzPts val="1800"/>
              <a:buChar char="●"/>
            </a:pPr>
            <a:r>
              <a:rPr lang="de"/>
              <a:t>extrovertiert &amp; </a:t>
            </a:r>
            <a:r>
              <a:rPr lang="de"/>
              <a:t>wissensbegierig </a:t>
            </a:r>
            <a:endParaRPr/>
          </a:p>
          <a:p>
            <a:pPr indent="-342900" lvl="0" marL="457200" rtl="0" algn="l">
              <a:lnSpc>
                <a:spcPct val="150000"/>
              </a:lnSpc>
              <a:spcBef>
                <a:spcPts val="0"/>
              </a:spcBef>
              <a:spcAft>
                <a:spcPts val="0"/>
              </a:spcAft>
              <a:buSzPts val="1800"/>
              <a:buChar char="●"/>
            </a:pPr>
            <a:r>
              <a:rPr lang="de"/>
              <a:t>aufgeräumte und verständliche Oberfläche</a:t>
            </a:r>
            <a:endParaRPr/>
          </a:p>
          <a:p>
            <a:pPr indent="-342900" lvl="0" marL="457200" rtl="0" algn="l">
              <a:lnSpc>
                <a:spcPct val="150000"/>
              </a:lnSpc>
              <a:spcBef>
                <a:spcPts val="0"/>
              </a:spcBef>
              <a:spcAft>
                <a:spcPts val="0"/>
              </a:spcAft>
              <a:buSzPts val="1800"/>
              <a:buChar char="●"/>
            </a:pPr>
            <a:r>
              <a:rPr lang="de"/>
              <a:t>Endgerät Tablet</a:t>
            </a:r>
            <a:endParaRPr/>
          </a:p>
        </p:txBody>
      </p:sp>
      <p:pic>
        <p:nvPicPr>
          <p:cNvPr id="88" name="Google Shape;88;p16"/>
          <p:cNvPicPr preferRelativeResize="0"/>
          <p:nvPr/>
        </p:nvPicPr>
        <p:blipFill>
          <a:blip r:embed="rId3">
            <a:alphaModFix/>
          </a:blip>
          <a:stretch>
            <a:fillRect/>
          </a:stretch>
        </p:blipFill>
        <p:spPr>
          <a:xfrm>
            <a:off x="5989996" y="1266325"/>
            <a:ext cx="2138004" cy="2993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