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omments/modernComment_1B3_75ED46C5.xml" ContentType="application/vnd.ms-powerpoint.comment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2"/>
  </p:sldMasterIdLst>
  <p:notesMasterIdLst>
    <p:notesMasterId r:id="rId16"/>
  </p:notesMasterIdLst>
  <p:handoutMasterIdLst>
    <p:handoutMasterId r:id="rId17"/>
  </p:handoutMasterIdLst>
  <p:sldIdLst>
    <p:sldId id="432" r:id="rId3"/>
    <p:sldId id="423" r:id="rId4"/>
    <p:sldId id="359" r:id="rId5"/>
    <p:sldId id="382" r:id="rId6"/>
    <p:sldId id="418" r:id="rId7"/>
    <p:sldId id="426" r:id="rId8"/>
    <p:sldId id="427" r:id="rId9"/>
    <p:sldId id="428" r:id="rId10"/>
    <p:sldId id="436" r:id="rId11"/>
    <p:sldId id="434" r:id="rId12"/>
    <p:sldId id="435" r:id="rId13"/>
    <p:sldId id="430" r:id="rId14"/>
    <p:sldId id="369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4C4A4E86-E140-42FF-AB96-5BB415D9AC36}">
          <p14:sldIdLst>
            <p14:sldId id="432"/>
            <p14:sldId id="423"/>
            <p14:sldId id="359"/>
            <p14:sldId id="382"/>
            <p14:sldId id="418"/>
            <p14:sldId id="426"/>
            <p14:sldId id="427"/>
            <p14:sldId id="428"/>
            <p14:sldId id="436"/>
            <p14:sldId id="434"/>
            <p14:sldId id="435"/>
            <p14:sldId id="430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33010E-0FC1-739F-A5BF-5C9EA91E30CD}" name="Borges-Porteous, Miguel" initials="BM" userId="S::wjq998@cra-arc.gc.ca::afff0275-5b92-4b85-9142-72f728aaadde" providerId="AD"/>
  <p188:author id="{B7769C21-8747-19CD-7F04-88B131F38E8F}" name="Arsenault, Shawn (he/him - il/lui)" initials="Ai" userId="S::sxa062@cra-arc.gc.ca::ec2239dc-9ef0-4b54-81f6-477a51524cb0" providerId="AD"/>
  <p188:author id="{D5FFDD6B-9C2D-A1B7-C4FD-87D24CAE5D5D}" name="Larocque, Michelle" initials="LM" userId="S::mxl324@cra-arc.gc.ca::cfb336b0-e1d3-4490-9274-7c5a2ae631f4" providerId="AD"/>
  <p188:author id="{AAC87F70-B265-0E0E-2E2F-81C0E3559832}" name="Viau, Marc" initials="VM" userId="S::bff253@cra-arc.gc.ca::5559ab24-571d-4962-8f00-05e98003ea5a" providerId="AD"/>
  <p188:author id="{BF6CB776-B5A8-DA57-C191-E4D7621A5C51}" name="Daigle-Chouinard, Isabelle" initials="DI" userId="S::tvb168@cra-arc.gc.ca::243d1cb4-9663-4c17-9a06-2a8b3288cb00" providerId="AD"/>
  <p188:author id="{7E7F6D7B-938C-F7BD-69D2-9537FB8A2AA3}" name="Piper, Laura (she/her)" initials="P(" userId="S::hnd330@cra-arc.gc.ca::45525aed-b6d1-490d-837f-9d6d4f99a01c" providerId="AD"/>
  <p188:author id="{F7292F7F-D0C5-A874-8591-2DD50A624552}" name="Borges-Porteous, Miguel" initials="BM" userId="S::miguel.borges-porteous@cra-arc.gc.ca::afff0275-5b92-4b85-9142-72f728aaadde" providerId="AD"/>
  <p188:author id="{0F75E282-9434-DF68-9374-AA7BBAE571F9}" name="Viau, Marc" initials="VM" userId="S::marc.viau@cra-arc.gc.ca::5559ab24-571d-4962-8f00-05e98003ea5a" providerId="AD"/>
  <p188:author id="{82868299-18D1-AB37-54A7-245A5F2AE37C}" name="Crombie, Annie (she/her/elle)" initials="C(" userId="S::annie.crombie@cra-arc.gc.ca::562f6fae-c007-4211-abd6-57ca66ed6f53" providerId="AD"/>
  <p188:author id="{AE52CAA4-0B05-4D7D-AC11-AC6EE8806A1D}" name="Arsenault, Shawn (he/him - il/lui)" initials="Ai" userId="S::shawn.arsenault@cra-arc.gc.ca::ec2239dc-9ef0-4b54-81f6-477a51524cb0" providerId="AD"/>
  <p188:author id="{EA494FB8-2B01-4F67-C83C-439DFF14A33B}" name="Piper, Laura (she/her)" initials="P(" userId="S::laura.piper@cra-arc.gc.ca::45525aed-b6d1-490d-837f-9d6d4f99a01c" providerId="AD"/>
  <p188:author id="{29CE94E6-363B-F0B6-34E5-41C7BDCE0169}" name="Moyela, Jaiye (he/him/il)" initials="M(" userId="S::fmf566@cra-arc.gc.ca::9835b1a8-2751-40fb-9a65-6b34f2ca0c3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y, Alison" initials="SA" lastIdx="37" clrIdx="0">
    <p:extLst>
      <p:ext uri="{19B8F6BF-5375-455C-9EA6-DF929625EA0E}">
        <p15:presenceInfo xmlns:p15="http://schemas.microsoft.com/office/powerpoint/2012/main" userId="S-1-5-21-1287501387-3249052258-898514827-14449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7"/>
    <a:srgbClr val="045577"/>
    <a:srgbClr val="5AA5DC"/>
    <a:srgbClr val="B7B4B5"/>
    <a:srgbClr val="F1F1F1"/>
    <a:srgbClr val="58595B"/>
    <a:srgbClr val="6E2B61"/>
    <a:srgbClr val="235733"/>
    <a:srgbClr val="444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5F568-0880-5583-9781-29F5EEBB4BDB}" v="1" dt="2024-11-12T15:50:26.865"/>
    <p1510:client id="{68212D04-B0F9-5B5B-45E0-431CF20E0DB6}" v="26" dt="2024-11-12T14:22:56.053"/>
    <p1510:client id="{7A5D4AB0-112E-E7C8-DFE7-BEF804E00949}" v="174" dt="2024-11-12T16:31:30.827"/>
    <p1510:client id="{8A023A54-E1D3-709A-3ABC-69445624E53E}" v="9" dt="2024-11-12T16:51:27.684"/>
    <p1510:client id="{B1245766-747B-1E89-75AE-5A5EBDD0216D}" v="5" dt="2024-11-12T12:56:26.660"/>
    <p1510:client id="{D3F4BF85-A097-5CD5-B1E3-88E9503C1CB9}" v="1" dt="2024-11-12T16:28:49.329"/>
    <p1510:client id="{F3403129-56A6-EA67-0C19-2558CD930125}" v="1" dt="2024-11-12T14:18:05.302"/>
    <p1510:client id="{F6D29F79-0727-1FCE-72B5-D18912B7D768}" v="1" dt="2024-11-12T15:49:35.273"/>
    <p1510:client id="{F9284193-C55F-A968-FC81-F54427D436B0}" v="34" dt="2024-11-12T14:42:28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modernComment_1B3_75ED46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43355A-4E2C-41C9-B565-0192642FF2D8}" authorId="{82868299-18D1-AB37-54A7-245A5F2AE37C}" status="resolved" created="2024-11-12T12:55:39.19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78484421" sldId="435"/>
      <ac:spMk id="4" creationId="{565EF2EB-DE88-44DA-BF00-5CA579955FE5}"/>
      <ac:txMk cp="233" len="1">
        <ac:context len="325" hash="4249084864"/>
      </ac:txMk>
    </ac:txMkLst>
    <p188:pos x="5019040" y="3281680"/>
    <p188:txBody>
      <a:bodyPr/>
      <a:lstStyle/>
      <a:p>
        <a:r>
          <a:rPr lang="en-US"/>
          <a:t>This was in May</a:t>
        </a:r>
      </a:p>
    </p188:txBody>
  </p188:cm>
  <p188:cm id="{96DB152D-3A6B-4655-B4B9-0CE691E84A13}" authorId="{82868299-18D1-AB37-54A7-245A5F2AE37C}" status="resolved" created="2024-11-12T12:56:26.66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78484421" sldId="435"/>
      <ac:spMk id="6" creationId="{84EF4E5B-2914-0B8F-B3EF-8EC6E76CC721}"/>
      <ac:txMk cp="43">
        <ac:context len="63" hash="4150598182"/>
      </ac:txMk>
    </ac:txMkLst>
    <p188:pos x="5425440" y="213360"/>
    <p188:replyLst>
      <p188:reply id="{7FD63229-B4FE-4A8F-A0F1-86AE3896F014}" authorId="{0F75E282-9434-DF68-9374-AA7BBAE571F9}" created="2024-11-12T14:41:30.627">
        <p188:txBody>
          <a:bodyPr/>
          <a:lstStyle/>
          <a:p>
            <a:r>
              <a:rPr lang="en-US"/>
              <a:t>Is this for slides 10-12?</a:t>
            </a:r>
          </a:p>
        </p188:txBody>
      </p188:reply>
      <p188:reply id="{2263C780-DA5F-4D5D-83A9-93E010D78423}" authorId="{82868299-18D1-AB37-54A7-245A5F2AE37C}" created="2024-11-12T15:50:26.865">
        <p188:txBody>
          <a:bodyPr/>
          <a:lstStyle/>
          <a:p>
            <a:r>
              <a:rPr lang="en-US"/>
              <a:t>No, just for this particular slide. </a:t>
            </a:r>
          </a:p>
        </p188:txBody>
      </p188:reply>
    </p188:replyLst>
    <p188:txBody>
      <a:bodyPr/>
      <a:lstStyle/>
      <a:p>
        <a:r>
          <a:rPr lang="en-US"/>
          <a:t>Maybe add "Call Mitigation Project" here as well, since the change discussed here was made as part of that project.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4E2F-C6B2-469E-AC08-634B1E3BE11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B21DA61-3A2B-42ED-866A-CD2E06B7F654}">
      <dgm:prSet phldrT="[Text]"/>
      <dgm:spPr>
        <a:ln>
          <a:solidFill>
            <a:srgbClr val="B7B4B5"/>
          </a:solidFill>
        </a:ln>
      </dgm:spPr>
      <dgm:t>
        <a:bodyPr/>
        <a:lstStyle/>
        <a:p>
          <a:r>
            <a:rPr lang="en-CA"/>
            <a:t>Initiate phase</a:t>
          </a:r>
        </a:p>
      </dgm:t>
    </dgm:pt>
    <dgm:pt modelId="{781E3ECC-D9EB-4D80-814C-5485323D1695}" type="parTrans" cxnId="{5BD1A789-97A7-41A7-A0BF-A6D919CB92BF}">
      <dgm:prSet/>
      <dgm:spPr/>
      <dgm:t>
        <a:bodyPr/>
        <a:lstStyle/>
        <a:p>
          <a:endParaRPr lang="en-CA"/>
        </a:p>
      </dgm:t>
    </dgm:pt>
    <dgm:pt modelId="{A9D03619-D887-4E5D-9F8E-749DC548CD20}" type="sibTrans" cxnId="{5BD1A789-97A7-41A7-A0BF-A6D919CB92BF}">
      <dgm:prSet/>
      <dgm:spPr/>
      <dgm:t>
        <a:bodyPr/>
        <a:lstStyle/>
        <a:p>
          <a:endParaRPr lang="en-CA"/>
        </a:p>
      </dgm:t>
    </dgm:pt>
    <dgm:pt modelId="{B10A8CD5-ACFE-4A66-8A2C-6E005A2C1535}">
      <dgm:prSet phldrT="[Text]"/>
      <dgm:spPr>
        <a:ln>
          <a:solidFill>
            <a:srgbClr val="B7B4B5"/>
          </a:solidFill>
        </a:ln>
      </dgm:spPr>
      <dgm:t>
        <a:bodyPr/>
        <a:lstStyle/>
        <a:p>
          <a:r>
            <a:rPr lang="en-CA"/>
            <a:t>Discover phase</a:t>
          </a:r>
        </a:p>
      </dgm:t>
    </dgm:pt>
    <dgm:pt modelId="{860220BE-CE02-4CEC-8CA5-53454AD4EA6B}" type="parTrans" cxnId="{205CB590-4B1A-4D69-8F5B-E0808F525E3C}">
      <dgm:prSet/>
      <dgm:spPr/>
      <dgm:t>
        <a:bodyPr/>
        <a:lstStyle/>
        <a:p>
          <a:endParaRPr lang="en-CA"/>
        </a:p>
      </dgm:t>
    </dgm:pt>
    <dgm:pt modelId="{7A8176BD-1A44-47CD-8D9F-AFC9AD7B42AE}" type="sibTrans" cxnId="{205CB590-4B1A-4D69-8F5B-E0808F525E3C}">
      <dgm:prSet/>
      <dgm:spPr/>
      <dgm:t>
        <a:bodyPr/>
        <a:lstStyle/>
        <a:p>
          <a:endParaRPr lang="en-CA"/>
        </a:p>
      </dgm:t>
    </dgm:pt>
    <dgm:pt modelId="{98C986EE-E1C9-403F-B970-3A1FF036943F}">
      <dgm:prSet phldrT="[Text]"/>
      <dgm:spPr>
        <a:ln>
          <a:solidFill>
            <a:srgbClr val="B7B4B5"/>
          </a:solidFill>
        </a:ln>
      </dgm:spPr>
      <dgm:t>
        <a:bodyPr/>
        <a:lstStyle/>
        <a:p>
          <a:r>
            <a:rPr lang="en-CA"/>
            <a:t>Design phase</a:t>
          </a:r>
        </a:p>
      </dgm:t>
    </dgm:pt>
    <dgm:pt modelId="{C6F073AD-01F5-4976-9607-6F1A944D5FD2}" type="parTrans" cxnId="{73D80BE8-32C9-4968-AFD8-B4A6C7F64040}">
      <dgm:prSet/>
      <dgm:spPr/>
      <dgm:t>
        <a:bodyPr/>
        <a:lstStyle/>
        <a:p>
          <a:endParaRPr lang="en-CA"/>
        </a:p>
      </dgm:t>
    </dgm:pt>
    <dgm:pt modelId="{83D73DDF-1CA4-4226-AD59-550759AEBB00}" type="sibTrans" cxnId="{73D80BE8-32C9-4968-AFD8-B4A6C7F64040}">
      <dgm:prSet/>
      <dgm:spPr/>
      <dgm:t>
        <a:bodyPr/>
        <a:lstStyle/>
        <a:p>
          <a:endParaRPr lang="en-CA"/>
        </a:p>
      </dgm:t>
    </dgm:pt>
    <dgm:pt modelId="{918CB9CE-E8A4-4296-9D7A-83F5748AD6E2}">
      <dgm:prSet phldrT="[Text]"/>
      <dgm:spPr>
        <a:ln>
          <a:solidFill>
            <a:srgbClr val="B7B4B5"/>
          </a:solidFill>
        </a:ln>
      </dgm:spPr>
      <dgm:t>
        <a:bodyPr/>
        <a:lstStyle/>
        <a:p>
          <a:r>
            <a:rPr lang="en-CA"/>
            <a:t>Deliver phase</a:t>
          </a:r>
        </a:p>
      </dgm:t>
    </dgm:pt>
    <dgm:pt modelId="{1E2343F5-17E7-4C5C-A55B-545FE5AD4004}" type="parTrans" cxnId="{2303FFF6-5262-415F-936C-2BAACD46B5BB}">
      <dgm:prSet/>
      <dgm:spPr/>
      <dgm:t>
        <a:bodyPr/>
        <a:lstStyle/>
        <a:p>
          <a:endParaRPr lang="en-CA"/>
        </a:p>
      </dgm:t>
    </dgm:pt>
    <dgm:pt modelId="{3E9B271C-8EE3-41A0-8B66-6FED36F77ADE}" type="sibTrans" cxnId="{2303FFF6-5262-415F-936C-2BAACD46B5BB}">
      <dgm:prSet/>
      <dgm:spPr/>
      <dgm:t>
        <a:bodyPr/>
        <a:lstStyle/>
        <a:p>
          <a:endParaRPr lang="en-CA"/>
        </a:p>
      </dgm:t>
    </dgm:pt>
    <dgm:pt modelId="{AAA5E97B-C8BA-477A-B627-69C275DB4703}">
      <dgm:prSet phldrT="[Text]"/>
      <dgm:spPr>
        <a:ln>
          <a:solidFill>
            <a:srgbClr val="B7B4B5"/>
          </a:solidFill>
        </a:ln>
      </dgm:spPr>
      <dgm:t>
        <a:bodyPr/>
        <a:lstStyle/>
        <a:p>
          <a:r>
            <a:rPr lang="en-CA"/>
            <a:t>Monitor &amp; refine phase</a:t>
          </a:r>
        </a:p>
      </dgm:t>
    </dgm:pt>
    <dgm:pt modelId="{C9E2A8DA-9206-4BDF-8004-607C8C773B13}" type="parTrans" cxnId="{2BD792FB-4C33-47FE-821E-6AE3FA0B81B9}">
      <dgm:prSet/>
      <dgm:spPr/>
      <dgm:t>
        <a:bodyPr/>
        <a:lstStyle/>
        <a:p>
          <a:endParaRPr lang="en-CA"/>
        </a:p>
      </dgm:t>
    </dgm:pt>
    <dgm:pt modelId="{9E7FBCAC-D006-476B-8F6F-23F9FCEC7091}" type="sibTrans" cxnId="{2BD792FB-4C33-47FE-821E-6AE3FA0B81B9}">
      <dgm:prSet/>
      <dgm:spPr/>
      <dgm:t>
        <a:bodyPr/>
        <a:lstStyle/>
        <a:p>
          <a:endParaRPr lang="en-CA"/>
        </a:p>
      </dgm:t>
    </dgm:pt>
    <dgm:pt modelId="{D0D96354-FDC5-4E7D-B14C-95AEA03E4EFB}" type="pres">
      <dgm:prSet presAssocID="{F1464E2F-C6B2-469E-AC08-634B1E3BE11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7585E82-2F44-49DE-88A0-4B70A64B35C2}" type="pres">
      <dgm:prSet presAssocID="{AAA5E97B-C8BA-477A-B627-69C275DB4703}" presName="Accent5" presStyleCnt="0"/>
      <dgm:spPr/>
    </dgm:pt>
    <dgm:pt modelId="{A3DB9729-641F-4E22-B958-8EF7D874347F}" type="pres">
      <dgm:prSet presAssocID="{AAA5E97B-C8BA-477A-B627-69C275DB4703}" presName="Accent" presStyleLbl="node1" presStyleIdx="0" presStyleCnt="5"/>
      <dgm:spPr>
        <a:solidFill>
          <a:srgbClr val="00B050"/>
        </a:solidFill>
      </dgm:spPr>
    </dgm:pt>
    <dgm:pt modelId="{D2BE499C-C6BB-4321-A3F5-0F511ABC45F2}" type="pres">
      <dgm:prSet presAssocID="{AAA5E97B-C8BA-477A-B627-69C275DB4703}" presName="ParentBackground5" presStyleCnt="0"/>
      <dgm:spPr/>
    </dgm:pt>
    <dgm:pt modelId="{B714C5C7-4124-482A-8B99-E1C23749C87A}" type="pres">
      <dgm:prSet presAssocID="{AAA5E97B-C8BA-477A-B627-69C275DB4703}" presName="ParentBackground" presStyleLbl="fgAcc1" presStyleIdx="0" presStyleCnt="5"/>
      <dgm:spPr/>
    </dgm:pt>
    <dgm:pt modelId="{502E8A9B-825D-44BA-9DDE-0733D64987F1}" type="pres">
      <dgm:prSet presAssocID="{AAA5E97B-C8BA-477A-B627-69C275DB470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455B734-EA04-4C65-A21C-E724BB4F22AB}" type="pres">
      <dgm:prSet presAssocID="{918CB9CE-E8A4-4296-9D7A-83F5748AD6E2}" presName="Accent4" presStyleCnt="0"/>
      <dgm:spPr/>
    </dgm:pt>
    <dgm:pt modelId="{6F5A1C1D-D157-4BDB-AB08-E7FA11797269}" type="pres">
      <dgm:prSet presAssocID="{918CB9CE-E8A4-4296-9D7A-83F5748AD6E2}" presName="Accent" presStyleLbl="node1" presStyleIdx="1" presStyleCnt="5"/>
      <dgm:spPr>
        <a:solidFill>
          <a:schemeClr val="bg1">
            <a:lumMod val="65000"/>
          </a:schemeClr>
        </a:solidFill>
      </dgm:spPr>
    </dgm:pt>
    <dgm:pt modelId="{D6E0D2F3-4820-4721-AB6D-C8D9F0DD59A6}" type="pres">
      <dgm:prSet presAssocID="{918CB9CE-E8A4-4296-9D7A-83F5748AD6E2}" presName="ParentBackground4" presStyleCnt="0"/>
      <dgm:spPr/>
    </dgm:pt>
    <dgm:pt modelId="{F57B2588-91CD-4C0C-9167-790251DE983A}" type="pres">
      <dgm:prSet presAssocID="{918CB9CE-E8A4-4296-9D7A-83F5748AD6E2}" presName="ParentBackground" presStyleLbl="fgAcc1" presStyleIdx="1" presStyleCnt="5"/>
      <dgm:spPr/>
    </dgm:pt>
    <dgm:pt modelId="{AFA1DB30-30E5-4CD6-A7DF-00B8270E708A}" type="pres">
      <dgm:prSet presAssocID="{918CB9CE-E8A4-4296-9D7A-83F5748AD6E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378BEF4-C8EB-418A-8839-6E85B7AB9B3D}" type="pres">
      <dgm:prSet presAssocID="{98C986EE-E1C9-403F-B970-3A1FF036943F}" presName="Accent3" presStyleCnt="0"/>
      <dgm:spPr/>
    </dgm:pt>
    <dgm:pt modelId="{2B2F1BDA-1295-450C-AA12-EAD21C048363}" type="pres">
      <dgm:prSet presAssocID="{98C986EE-E1C9-403F-B970-3A1FF036943F}" presName="Accent" presStyleLbl="node1" presStyleIdx="2" presStyleCnt="5"/>
      <dgm:spPr>
        <a:solidFill>
          <a:schemeClr val="bg1">
            <a:lumMod val="65000"/>
          </a:schemeClr>
        </a:solidFill>
      </dgm:spPr>
    </dgm:pt>
    <dgm:pt modelId="{769F2FD7-4FBE-4B8B-8C2E-E9EFB0241865}" type="pres">
      <dgm:prSet presAssocID="{98C986EE-E1C9-403F-B970-3A1FF036943F}" presName="ParentBackground3" presStyleCnt="0"/>
      <dgm:spPr/>
    </dgm:pt>
    <dgm:pt modelId="{2B5BB277-92C2-4FE1-9E8B-9F7BC22DE7C6}" type="pres">
      <dgm:prSet presAssocID="{98C986EE-E1C9-403F-B970-3A1FF036943F}" presName="ParentBackground" presStyleLbl="fgAcc1" presStyleIdx="2" presStyleCnt="5"/>
      <dgm:spPr/>
    </dgm:pt>
    <dgm:pt modelId="{6A7AB24C-EA74-4BEA-87B9-1F47EB1FCC16}" type="pres">
      <dgm:prSet presAssocID="{98C986EE-E1C9-403F-B970-3A1FF036943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7970859-B8FA-4BEA-8A36-1839512855CD}" type="pres">
      <dgm:prSet presAssocID="{B10A8CD5-ACFE-4A66-8A2C-6E005A2C1535}" presName="Accent2" presStyleCnt="0"/>
      <dgm:spPr/>
    </dgm:pt>
    <dgm:pt modelId="{D98614FA-5A4D-4011-856A-16CA97C9E665}" type="pres">
      <dgm:prSet presAssocID="{B10A8CD5-ACFE-4A66-8A2C-6E005A2C1535}" presName="Accent" presStyleLbl="node1" presStyleIdx="3" presStyleCnt="5"/>
      <dgm:spPr>
        <a:solidFill>
          <a:srgbClr val="00B050"/>
        </a:solidFill>
      </dgm:spPr>
    </dgm:pt>
    <dgm:pt modelId="{BA39F44C-A800-4D5B-ACCA-17E41D9A651F}" type="pres">
      <dgm:prSet presAssocID="{B10A8CD5-ACFE-4A66-8A2C-6E005A2C1535}" presName="ParentBackground2" presStyleCnt="0"/>
      <dgm:spPr/>
    </dgm:pt>
    <dgm:pt modelId="{44B2DFD9-69B9-48A3-A392-E8DB5F7D7861}" type="pres">
      <dgm:prSet presAssocID="{B10A8CD5-ACFE-4A66-8A2C-6E005A2C1535}" presName="ParentBackground" presStyleLbl="fgAcc1" presStyleIdx="3" presStyleCnt="5"/>
      <dgm:spPr/>
    </dgm:pt>
    <dgm:pt modelId="{18FA1AEE-D1DA-4ADF-9453-1F83CBE3B05E}" type="pres">
      <dgm:prSet presAssocID="{B10A8CD5-ACFE-4A66-8A2C-6E005A2C153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FDD94D5-35DE-4E53-A4AE-1F223901EB06}" type="pres">
      <dgm:prSet presAssocID="{DB21DA61-3A2B-42ED-866A-CD2E06B7F654}" presName="Accent1" presStyleCnt="0"/>
      <dgm:spPr/>
    </dgm:pt>
    <dgm:pt modelId="{6FF009F0-FB48-48B4-B5D2-62D6C5516748}" type="pres">
      <dgm:prSet presAssocID="{DB21DA61-3A2B-42ED-866A-CD2E06B7F654}" presName="Accent" presStyleLbl="node1" presStyleIdx="4" presStyleCnt="5"/>
      <dgm:spPr>
        <a:solidFill>
          <a:schemeClr val="bg1">
            <a:lumMod val="65000"/>
          </a:schemeClr>
        </a:solidFill>
      </dgm:spPr>
    </dgm:pt>
    <dgm:pt modelId="{B7F9ECDE-BC86-4B7D-9372-DFD0ADB3233B}" type="pres">
      <dgm:prSet presAssocID="{DB21DA61-3A2B-42ED-866A-CD2E06B7F654}" presName="ParentBackground1" presStyleCnt="0"/>
      <dgm:spPr/>
    </dgm:pt>
    <dgm:pt modelId="{4C77CA85-4348-4775-BAB7-705DFFAABFBF}" type="pres">
      <dgm:prSet presAssocID="{DB21DA61-3A2B-42ED-866A-CD2E06B7F654}" presName="ParentBackground" presStyleLbl="fgAcc1" presStyleIdx="4" presStyleCnt="5"/>
      <dgm:spPr/>
    </dgm:pt>
    <dgm:pt modelId="{E3E3EE87-BAEF-48A0-9D39-28B14C14D594}" type="pres">
      <dgm:prSet presAssocID="{DB21DA61-3A2B-42ED-866A-CD2E06B7F65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1B74713-BDE4-47E4-8A88-DAEA8855F43B}" type="presOf" srcId="{918CB9CE-E8A4-4296-9D7A-83F5748AD6E2}" destId="{AFA1DB30-30E5-4CD6-A7DF-00B8270E708A}" srcOrd="1" destOrd="0" presId="urn:microsoft.com/office/officeart/2011/layout/CircleProcess"/>
    <dgm:cxn modelId="{8941D52C-DA53-4E5F-BE79-9107170D4567}" type="presOf" srcId="{AAA5E97B-C8BA-477A-B627-69C275DB4703}" destId="{B714C5C7-4124-482A-8B99-E1C23749C87A}" srcOrd="0" destOrd="0" presId="urn:microsoft.com/office/officeart/2011/layout/CircleProcess"/>
    <dgm:cxn modelId="{06779A32-45C0-472F-8AD5-AB1B5431C1AD}" type="presOf" srcId="{98C986EE-E1C9-403F-B970-3A1FF036943F}" destId="{2B5BB277-92C2-4FE1-9E8B-9F7BC22DE7C6}" srcOrd="0" destOrd="0" presId="urn:microsoft.com/office/officeart/2011/layout/CircleProcess"/>
    <dgm:cxn modelId="{81E9E17C-BD46-4CBF-9882-D5F7743E893D}" type="presOf" srcId="{DB21DA61-3A2B-42ED-866A-CD2E06B7F654}" destId="{E3E3EE87-BAEF-48A0-9D39-28B14C14D594}" srcOrd="1" destOrd="0" presId="urn:microsoft.com/office/officeart/2011/layout/CircleProcess"/>
    <dgm:cxn modelId="{75B42F83-B9D3-41FD-9E21-3E40D3DE8834}" type="presOf" srcId="{B10A8CD5-ACFE-4A66-8A2C-6E005A2C1535}" destId="{18FA1AEE-D1DA-4ADF-9453-1F83CBE3B05E}" srcOrd="1" destOrd="0" presId="urn:microsoft.com/office/officeart/2011/layout/CircleProcess"/>
    <dgm:cxn modelId="{5BD1A789-97A7-41A7-A0BF-A6D919CB92BF}" srcId="{F1464E2F-C6B2-469E-AC08-634B1E3BE112}" destId="{DB21DA61-3A2B-42ED-866A-CD2E06B7F654}" srcOrd="0" destOrd="0" parTransId="{781E3ECC-D9EB-4D80-814C-5485323D1695}" sibTransId="{A9D03619-D887-4E5D-9F8E-749DC548CD20}"/>
    <dgm:cxn modelId="{205CB590-4B1A-4D69-8F5B-E0808F525E3C}" srcId="{F1464E2F-C6B2-469E-AC08-634B1E3BE112}" destId="{B10A8CD5-ACFE-4A66-8A2C-6E005A2C1535}" srcOrd="1" destOrd="0" parTransId="{860220BE-CE02-4CEC-8CA5-53454AD4EA6B}" sibTransId="{7A8176BD-1A44-47CD-8D9F-AFC9AD7B42AE}"/>
    <dgm:cxn modelId="{F5BE539C-08AF-41CC-A52A-53F214636380}" type="presOf" srcId="{B10A8CD5-ACFE-4A66-8A2C-6E005A2C1535}" destId="{44B2DFD9-69B9-48A3-A392-E8DB5F7D7861}" srcOrd="0" destOrd="0" presId="urn:microsoft.com/office/officeart/2011/layout/CircleProcess"/>
    <dgm:cxn modelId="{F39402AC-DCF6-4970-BCBA-2B1BF0874318}" type="presOf" srcId="{DB21DA61-3A2B-42ED-866A-CD2E06B7F654}" destId="{4C77CA85-4348-4775-BAB7-705DFFAABFBF}" srcOrd="0" destOrd="0" presId="urn:microsoft.com/office/officeart/2011/layout/CircleProcess"/>
    <dgm:cxn modelId="{196C36BE-8CF6-49A1-9B58-41445D9FC3B3}" type="presOf" srcId="{98C986EE-E1C9-403F-B970-3A1FF036943F}" destId="{6A7AB24C-EA74-4BEA-87B9-1F47EB1FCC16}" srcOrd="1" destOrd="0" presId="urn:microsoft.com/office/officeart/2011/layout/CircleProcess"/>
    <dgm:cxn modelId="{BB3C96D7-E02E-4A57-B9F4-83ED93955145}" type="presOf" srcId="{AAA5E97B-C8BA-477A-B627-69C275DB4703}" destId="{502E8A9B-825D-44BA-9DDE-0733D64987F1}" srcOrd="1" destOrd="0" presId="urn:microsoft.com/office/officeart/2011/layout/CircleProcess"/>
    <dgm:cxn modelId="{73D80BE8-32C9-4968-AFD8-B4A6C7F64040}" srcId="{F1464E2F-C6B2-469E-AC08-634B1E3BE112}" destId="{98C986EE-E1C9-403F-B970-3A1FF036943F}" srcOrd="2" destOrd="0" parTransId="{C6F073AD-01F5-4976-9607-6F1A944D5FD2}" sibTransId="{83D73DDF-1CA4-4226-AD59-550759AEBB00}"/>
    <dgm:cxn modelId="{0465A6F4-7B7F-4254-A7A2-798E8895A321}" type="presOf" srcId="{918CB9CE-E8A4-4296-9D7A-83F5748AD6E2}" destId="{F57B2588-91CD-4C0C-9167-790251DE983A}" srcOrd="0" destOrd="0" presId="urn:microsoft.com/office/officeart/2011/layout/CircleProcess"/>
    <dgm:cxn modelId="{2303FFF6-5262-415F-936C-2BAACD46B5BB}" srcId="{F1464E2F-C6B2-469E-AC08-634B1E3BE112}" destId="{918CB9CE-E8A4-4296-9D7A-83F5748AD6E2}" srcOrd="3" destOrd="0" parTransId="{1E2343F5-17E7-4C5C-A55B-545FE5AD4004}" sibTransId="{3E9B271C-8EE3-41A0-8B66-6FED36F77ADE}"/>
    <dgm:cxn modelId="{2BD792FB-4C33-47FE-821E-6AE3FA0B81B9}" srcId="{F1464E2F-C6B2-469E-AC08-634B1E3BE112}" destId="{AAA5E97B-C8BA-477A-B627-69C275DB4703}" srcOrd="4" destOrd="0" parTransId="{C9E2A8DA-9206-4BDF-8004-607C8C773B13}" sibTransId="{9E7FBCAC-D006-476B-8F6F-23F9FCEC7091}"/>
    <dgm:cxn modelId="{5A4DEDFB-8DA4-41B2-8268-EF0D781B82FA}" type="presOf" srcId="{F1464E2F-C6B2-469E-AC08-634B1E3BE112}" destId="{D0D96354-FDC5-4E7D-B14C-95AEA03E4EFB}" srcOrd="0" destOrd="0" presId="urn:microsoft.com/office/officeart/2011/layout/CircleProcess"/>
    <dgm:cxn modelId="{B9E5B022-42F1-4A9B-98E0-FC19CB17EE04}" type="presParOf" srcId="{D0D96354-FDC5-4E7D-B14C-95AEA03E4EFB}" destId="{27585E82-2F44-49DE-88A0-4B70A64B35C2}" srcOrd="0" destOrd="0" presId="urn:microsoft.com/office/officeart/2011/layout/CircleProcess"/>
    <dgm:cxn modelId="{4686E071-247A-426A-9A31-8F3BCA0BCC59}" type="presParOf" srcId="{27585E82-2F44-49DE-88A0-4B70A64B35C2}" destId="{A3DB9729-641F-4E22-B958-8EF7D874347F}" srcOrd="0" destOrd="0" presId="urn:microsoft.com/office/officeart/2011/layout/CircleProcess"/>
    <dgm:cxn modelId="{0FE25350-F8A2-4FE1-9D0A-B7D777D282A6}" type="presParOf" srcId="{D0D96354-FDC5-4E7D-B14C-95AEA03E4EFB}" destId="{D2BE499C-C6BB-4321-A3F5-0F511ABC45F2}" srcOrd="1" destOrd="0" presId="urn:microsoft.com/office/officeart/2011/layout/CircleProcess"/>
    <dgm:cxn modelId="{56B49AB0-796C-4F22-9111-EED89414B473}" type="presParOf" srcId="{D2BE499C-C6BB-4321-A3F5-0F511ABC45F2}" destId="{B714C5C7-4124-482A-8B99-E1C23749C87A}" srcOrd="0" destOrd="0" presId="urn:microsoft.com/office/officeart/2011/layout/CircleProcess"/>
    <dgm:cxn modelId="{CD9CD476-2405-4318-A81D-F73091970731}" type="presParOf" srcId="{D0D96354-FDC5-4E7D-B14C-95AEA03E4EFB}" destId="{502E8A9B-825D-44BA-9DDE-0733D64987F1}" srcOrd="2" destOrd="0" presId="urn:microsoft.com/office/officeart/2011/layout/CircleProcess"/>
    <dgm:cxn modelId="{9C5D5471-3BFA-4436-8305-B3823B12F2BE}" type="presParOf" srcId="{D0D96354-FDC5-4E7D-B14C-95AEA03E4EFB}" destId="{7455B734-EA04-4C65-A21C-E724BB4F22AB}" srcOrd="3" destOrd="0" presId="urn:microsoft.com/office/officeart/2011/layout/CircleProcess"/>
    <dgm:cxn modelId="{FA518205-E505-4AFF-950A-6F980D4CFDC2}" type="presParOf" srcId="{7455B734-EA04-4C65-A21C-E724BB4F22AB}" destId="{6F5A1C1D-D157-4BDB-AB08-E7FA11797269}" srcOrd="0" destOrd="0" presId="urn:microsoft.com/office/officeart/2011/layout/CircleProcess"/>
    <dgm:cxn modelId="{B107D5D7-84F5-4FB9-875A-FC9696917EDA}" type="presParOf" srcId="{D0D96354-FDC5-4E7D-B14C-95AEA03E4EFB}" destId="{D6E0D2F3-4820-4721-AB6D-C8D9F0DD59A6}" srcOrd="4" destOrd="0" presId="urn:microsoft.com/office/officeart/2011/layout/CircleProcess"/>
    <dgm:cxn modelId="{07848FE7-0261-44FD-B453-97016076AD2E}" type="presParOf" srcId="{D6E0D2F3-4820-4721-AB6D-C8D9F0DD59A6}" destId="{F57B2588-91CD-4C0C-9167-790251DE983A}" srcOrd="0" destOrd="0" presId="urn:microsoft.com/office/officeart/2011/layout/CircleProcess"/>
    <dgm:cxn modelId="{A144A040-7F68-49B2-B1CE-2A4E39AD23DE}" type="presParOf" srcId="{D0D96354-FDC5-4E7D-B14C-95AEA03E4EFB}" destId="{AFA1DB30-30E5-4CD6-A7DF-00B8270E708A}" srcOrd="5" destOrd="0" presId="urn:microsoft.com/office/officeart/2011/layout/CircleProcess"/>
    <dgm:cxn modelId="{DABD024A-A380-417B-B64D-51C21177340B}" type="presParOf" srcId="{D0D96354-FDC5-4E7D-B14C-95AEA03E4EFB}" destId="{A378BEF4-C8EB-418A-8839-6E85B7AB9B3D}" srcOrd="6" destOrd="0" presId="urn:microsoft.com/office/officeart/2011/layout/CircleProcess"/>
    <dgm:cxn modelId="{230F5637-5A61-49D1-B3DA-E8C418C4B8D4}" type="presParOf" srcId="{A378BEF4-C8EB-418A-8839-6E85B7AB9B3D}" destId="{2B2F1BDA-1295-450C-AA12-EAD21C048363}" srcOrd="0" destOrd="0" presId="urn:microsoft.com/office/officeart/2011/layout/CircleProcess"/>
    <dgm:cxn modelId="{FB25E4BD-0159-4B91-B3C9-70FC0179438F}" type="presParOf" srcId="{D0D96354-FDC5-4E7D-B14C-95AEA03E4EFB}" destId="{769F2FD7-4FBE-4B8B-8C2E-E9EFB0241865}" srcOrd="7" destOrd="0" presId="urn:microsoft.com/office/officeart/2011/layout/CircleProcess"/>
    <dgm:cxn modelId="{7561FD60-A215-447A-AFBE-8A69EF4D36AD}" type="presParOf" srcId="{769F2FD7-4FBE-4B8B-8C2E-E9EFB0241865}" destId="{2B5BB277-92C2-4FE1-9E8B-9F7BC22DE7C6}" srcOrd="0" destOrd="0" presId="urn:microsoft.com/office/officeart/2011/layout/CircleProcess"/>
    <dgm:cxn modelId="{3DB44F39-9867-42BC-803D-E4F7716DDA75}" type="presParOf" srcId="{D0D96354-FDC5-4E7D-B14C-95AEA03E4EFB}" destId="{6A7AB24C-EA74-4BEA-87B9-1F47EB1FCC16}" srcOrd="8" destOrd="0" presId="urn:microsoft.com/office/officeart/2011/layout/CircleProcess"/>
    <dgm:cxn modelId="{CF01FFF6-9480-4CFA-8F61-0BD63B4CD551}" type="presParOf" srcId="{D0D96354-FDC5-4E7D-B14C-95AEA03E4EFB}" destId="{B7970859-B8FA-4BEA-8A36-1839512855CD}" srcOrd="9" destOrd="0" presId="urn:microsoft.com/office/officeart/2011/layout/CircleProcess"/>
    <dgm:cxn modelId="{9F5903D4-B3BA-4E82-8ECC-B5E2DA7FB2CE}" type="presParOf" srcId="{B7970859-B8FA-4BEA-8A36-1839512855CD}" destId="{D98614FA-5A4D-4011-856A-16CA97C9E665}" srcOrd="0" destOrd="0" presId="urn:microsoft.com/office/officeart/2011/layout/CircleProcess"/>
    <dgm:cxn modelId="{75DD439B-F485-4167-9077-69F9678BEEB1}" type="presParOf" srcId="{D0D96354-FDC5-4E7D-B14C-95AEA03E4EFB}" destId="{BA39F44C-A800-4D5B-ACCA-17E41D9A651F}" srcOrd="10" destOrd="0" presId="urn:microsoft.com/office/officeart/2011/layout/CircleProcess"/>
    <dgm:cxn modelId="{32448854-1946-40CA-95ED-B05C3F0E4578}" type="presParOf" srcId="{BA39F44C-A800-4D5B-ACCA-17E41D9A651F}" destId="{44B2DFD9-69B9-48A3-A392-E8DB5F7D7861}" srcOrd="0" destOrd="0" presId="urn:microsoft.com/office/officeart/2011/layout/CircleProcess"/>
    <dgm:cxn modelId="{FECC28B9-4F34-4D8C-A599-96CF5CF897DB}" type="presParOf" srcId="{D0D96354-FDC5-4E7D-B14C-95AEA03E4EFB}" destId="{18FA1AEE-D1DA-4ADF-9453-1F83CBE3B05E}" srcOrd="11" destOrd="0" presId="urn:microsoft.com/office/officeart/2011/layout/CircleProcess"/>
    <dgm:cxn modelId="{79349D89-0382-4FEF-A199-048F99D924D6}" type="presParOf" srcId="{D0D96354-FDC5-4E7D-B14C-95AEA03E4EFB}" destId="{9FDD94D5-35DE-4E53-A4AE-1F223901EB06}" srcOrd="12" destOrd="0" presId="urn:microsoft.com/office/officeart/2011/layout/CircleProcess"/>
    <dgm:cxn modelId="{D9C3EBF5-6BF2-4698-8B38-0680BE29FCDD}" type="presParOf" srcId="{9FDD94D5-35DE-4E53-A4AE-1F223901EB06}" destId="{6FF009F0-FB48-48B4-B5D2-62D6C5516748}" srcOrd="0" destOrd="0" presId="urn:microsoft.com/office/officeart/2011/layout/CircleProcess"/>
    <dgm:cxn modelId="{53287880-D014-4507-AC4D-D8B2FA472DFA}" type="presParOf" srcId="{D0D96354-FDC5-4E7D-B14C-95AEA03E4EFB}" destId="{B7F9ECDE-BC86-4B7D-9372-DFD0ADB3233B}" srcOrd="13" destOrd="0" presId="urn:microsoft.com/office/officeart/2011/layout/CircleProcess"/>
    <dgm:cxn modelId="{47E0BDCF-08D1-4AB8-90C7-0CE7DCCB8091}" type="presParOf" srcId="{B7F9ECDE-BC86-4B7D-9372-DFD0ADB3233B}" destId="{4C77CA85-4348-4775-BAB7-705DFFAABFBF}" srcOrd="0" destOrd="0" presId="urn:microsoft.com/office/officeart/2011/layout/CircleProcess"/>
    <dgm:cxn modelId="{8C8A1259-E045-43D7-A33C-8F6AFF41FF25}" type="presParOf" srcId="{D0D96354-FDC5-4E7D-B14C-95AEA03E4EFB}" destId="{E3E3EE87-BAEF-48A0-9D39-28B14C14D594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B9729-641F-4E22-B958-8EF7D874347F}">
      <dsp:nvSpPr>
        <dsp:cNvPr id="0" name=""/>
        <dsp:cNvSpPr/>
      </dsp:nvSpPr>
      <dsp:spPr>
        <a:xfrm>
          <a:off x="6401557" y="528214"/>
          <a:ext cx="1399257" cy="139948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4C5C7-4124-482A-8B99-E1C23749C87A}">
      <dsp:nvSpPr>
        <dsp:cNvPr id="0" name=""/>
        <dsp:cNvSpPr/>
      </dsp:nvSpPr>
      <dsp:spPr>
        <a:xfrm>
          <a:off x="6447727" y="574872"/>
          <a:ext cx="1306172" cy="13061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7B4B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Monitor &amp; refine phase</a:t>
          </a:r>
        </a:p>
      </dsp:txBody>
      <dsp:txXfrm>
        <a:off x="6634643" y="761503"/>
        <a:ext cx="933086" cy="932909"/>
      </dsp:txXfrm>
    </dsp:sp>
    <dsp:sp modelId="{6F5A1C1D-D157-4BDB-AB08-E7FA11797269}">
      <dsp:nvSpPr>
        <dsp:cNvPr id="0" name=""/>
        <dsp:cNvSpPr/>
      </dsp:nvSpPr>
      <dsp:spPr>
        <a:xfrm rot="2700000">
          <a:off x="4954720" y="528287"/>
          <a:ext cx="1399096" cy="1399096"/>
        </a:xfrm>
        <a:prstGeom prst="teardrop">
          <a:avLst>
            <a:gd name="adj" fmla="val 10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B2588-91CD-4C0C-9167-790251DE983A}">
      <dsp:nvSpPr>
        <dsp:cNvPr id="0" name=""/>
        <dsp:cNvSpPr/>
      </dsp:nvSpPr>
      <dsp:spPr>
        <a:xfrm>
          <a:off x="5002299" y="574872"/>
          <a:ext cx="1306172" cy="13061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7B4B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Deliver phase</a:t>
          </a:r>
        </a:p>
      </dsp:txBody>
      <dsp:txXfrm>
        <a:off x="5188470" y="761503"/>
        <a:ext cx="933086" cy="932909"/>
      </dsp:txXfrm>
    </dsp:sp>
    <dsp:sp modelId="{2B2F1BDA-1295-450C-AA12-EAD21C048363}">
      <dsp:nvSpPr>
        <dsp:cNvPr id="0" name=""/>
        <dsp:cNvSpPr/>
      </dsp:nvSpPr>
      <dsp:spPr>
        <a:xfrm rot="2700000">
          <a:off x="3509292" y="528287"/>
          <a:ext cx="1399096" cy="1399096"/>
        </a:xfrm>
        <a:prstGeom prst="teardrop">
          <a:avLst>
            <a:gd name="adj" fmla="val 10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BB277-92C2-4FE1-9E8B-9F7BC22DE7C6}">
      <dsp:nvSpPr>
        <dsp:cNvPr id="0" name=""/>
        <dsp:cNvSpPr/>
      </dsp:nvSpPr>
      <dsp:spPr>
        <a:xfrm>
          <a:off x="3556126" y="574872"/>
          <a:ext cx="1306172" cy="13061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7B4B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Design phase</a:t>
          </a:r>
        </a:p>
      </dsp:txBody>
      <dsp:txXfrm>
        <a:off x="3742297" y="761503"/>
        <a:ext cx="933086" cy="932909"/>
      </dsp:txXfrm>
    </dsp:sp>
    <dsp:sp modelId="{D98614FA-5A4D-4011-856A-16CA97C9E665}">
      <dsp:nvSpPr>
        <dsp:cNvPr id="0" name=""/>
        <dsp:cNvSpPr/>
      </dsp:nvSpPr>
      <dsp:spPr>
        <a:xfrm rot="2700000">
          <a:off x="2063119" y="528287"/>
          <a:ext cx="1399096" cy="1399096"/>
        </a:xfrm>
        <a:prstGeom prst="teardrop">
          <a:avLst>
            <a:gd name="adj" fmla="val 10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2DFD9-69B9-48A3-A392-E8DB5F7D7861}">
      <dsp:nvSpPr>
        <dsp:cNvPr id="0" name=""/>
        <dsp:cNvSpPr/>
      </dsp:nvSpPr>
      <dsp:spPr>
        <a:xfrm>
          <a:off x="2109953" y="574872"/>
          <a:ext cx="1306172" cy="13061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7B4B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Discover phase</a:t>
          </a:r>
        </a:p>
      </dsp:txBody>
      <dsp:txXfrm>
        <a:off x="2296869" y="761503"/>
        <a:ext cx="933086" cy="932909"/>
      </dsp:txXfrm>
    </dsp:sp>
    <dsp:sp modelId="{6FF009F0-FB48-48B4-B5D2-62D6C5516748}">
      <dsp:nvSpPr>
        <dsp:cNvPr id="0" name=""/>
        <dsp:cNvSpPr/>
      </dsp:nvSpPr>
      <dsp:spPr>
        <a:xfrm rot="2700000">
          <a:off x="616946" y="528287"/>
          <a:ext cx="1399096" cy="1399096"/>
        </a:xfrm>
        <a:prstGeom prst="teardrop">
          <a:avLst>
            <a:gd name="adj" fmla="val 10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7CA85-4348-4775-BAB7-705DFFAABFBF}">
      <dsp:nvSpPr>
        <dsp:cNvPr id="0" name=""/>
        <dsp:cNvSpPr/>
      </dsp:nvSpPr>
      <dsp:spPr>
        <a:xfrm>
          <a:off x="663780" y="574872"/>
          <a:ext cx="1306172" cy="130617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7B4B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Initiate phase</a:t>
          </a:r>
        </a:p>
      </dsp:txBody>
      <dsp:txXfrm>
        <a:off x="850696" y="761503"/>
        <a:ext cx="933086" cy="932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DC7A-A22F-4806-AB24-E69CAE26EFDD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BE83E-D817-4BA6-9E14-93B566A9D8F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53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1006B-49E7-4825-9A13-928FF7111DE5}" type="datetimeFigureOut">
              <a:rPr lang="en-CA" smtClean="0"/>
              <a:t>2024-11-12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2CA38-CC02-4FC8-82C1-01A546D5D59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55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deck provides an overview of 3 project cases that have come out of the opportunities we have identified.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2CA38-CC02-4FC8-82C1-01A546D5D59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4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>
                <a:cs typeface="+mn-lt"/>
              </a:rPr>
              <a:t>Speaking Notes:</a:t>
            </a:r>
            <a:br>
              <a:rPr lang="en-CA">
                <a:cs typeface="+mn-lt"/>
              </a:rPr>
            </a:br>
            <a:br>
              <a:rPr lang="en-CA">
                <a:cs typeface="+mn-lt"/>
              </a:rPr>
            </a:br>
            <a:r>
              <a:rPr lang="en-CA"/>
              <a:t>The significance of using technology as a tool to unlock human potential.  </a:t>
            </a:r>
            <a:endParaRPr lang="en-US"/>
          </a:p>
          <a:p>
            <a:r>
              <a:rPr lang="en-CA"/>
              <a:t>AI is enhancing our capacity to respond to user needs more effectively.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2CA38-CC02-4FC8-82C1-01A546D5D59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38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2CA38-CC02-4FC8-82C1-01A546D5D59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7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 is helping us actively use the comments people send, turning feedback into valuable insights rather than letting it sit unused.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2CA38-CC02-4FC8-82C1-01A546D5D59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14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/>
              <a:t>This targeted improvement illustrates how </a:t>
            </a:r>
            <a:r>
              <a:rPr lang="en-CA" sz="1200" err="1"/>
              <a:t>GenAI</a:t>
            </a:r>
            <a:r>
              <a:rPr lang="en-CA" sz="1200"/>
              <a:t> analysis drives actionable changes, making My </a:t>
            </a:r>
            <a:r>
              <a:rPr lang="en-CA" sz="1200" b="1">
                <a:solidFill>
                  <a:srgbClr val="005477"/>
                </a:solidFill>
              </a:rPr>
              <a:t>Account more accessible and user-friendly</a:t>
            </a:r>
            <a:r>
              <a:rPr lang="en-CA" sz="1200"/>
              <a:t>.</a:t>
            </a:r>
            <a:endParaRPr lang="en-CA" sz="1200">
              <a:cs typeface="Arial"/>
            </a:endParaRP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2CA38-CC02-4FC8-82C1-01A546D5D59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61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CA" b="1"/>
              <a:t>Scalable Analysis: </a:t>
            </a:r>
            <a:r>
              <a:rPr lang="en-CA"/>
              <a:t>Generative AI allows us to analyze feedback at an unprecedented scale, turning vast amounts of data into actionable insights.</a:t>
            </a:r>
            <a:br>
              <a:rPr lang="en-CA">
                <a:cs typeface="+mn-lt"/>
              </a:rPr>
            </a:br>
            <a:r>
              <a:rPr lang="en-CA" b="1"/>
              <a:t>Evidence-Based Design: </a:t>
            </a:r>
            <a:r>
              <a:rPr lang="en-CA"/>
              <a:t>Insights derived from feedback analysis empower CRA’s design and program teams to make user-centered, data-driven improvements.</a:t>
            </a:r>
            <a:br>
              <a:rPr lang="en-CA">
                <a:cs typeface="+mn-lt"/>
              </a:rPr>
            </a:br>
            <a:r>
              <a:rPr lang="en-CA" b="1"/>
              <a:t>Improved User Experience: </a:t>
            </a:r>
            <a:r>
              <a:rPr lang="en-CA"/>
              <a:t>The AI-based analysis has already led to reduced user frustrations in targeted areas and will continue to enhance CRA services.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2CA38-CC02-4FC8-82C1-01A546D5D59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75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/>
              <a:t>Blank new section</a:t>
            </a:r>
            <a:r>
              <a:rPr lang="en-CA" b="1" baseline="0"/>
              <a:t> title slide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2CA38-CC02-4FC8-82C1-01A546D5D59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62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7915A70-A51D-4793-9DF8-1A518C49F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557" y="1153173"/>
            <a:ext cx="5262391" cy="837676"/>
          </a:xfrm>
          <a:prstGeom prst="roundRect">
            <a:avLst/>
          </a:prstGeom>
          <a:solidFill>
            <a:srgbClr val="005477"/>
          </a:solidFill>
        </p:spPr>
        <p:txBody>
          <a:bodyPr wrap="square">
            <a:sp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36998" y="2889136"/>
            <a:ext cx="5418762" cy="3970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CA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6998" y="3421222"/>
            <a:ext cx="5418762" cy="3970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  <a:endParaRPr lang="en-CA"/>
          </a:p>
        </p:txBody>
      </p:sp>
      <p:sp>
        <p:nvSpPr>
          <p:cNvPr id="33" name="Picture Placeholder 32" descr="Image placeholder"/>
          <p:cNvSpPr>
            <a:spLocks noGrp="1"/>
          </p:cNvSpPr>
          <p:nvPr>
            <p:ph type="pic" sz="quarter" idx="10"/>
          </p:nvPr>
        </p:nvSpPr>
        <p:spPr>
          <a:xfrm>
            <a:off x="6352674" y="242860"/>
            <a:ext cx="5848035" cy="5891143"/>
          </a:xfrm>
          <a:custGeom>
            <a:avLst/>
            <a:gdLst>
              <a:gd name="connsiteX0" fmla="*/ 1988130 w 4963462"/>
              <a:gd name="connsiteY0" fmla="*/ 1 h 6279849"/>
              <a:gd name="connsiteX1" fmla="*/ 4862589 w 4963462"/>
              <a:gd name="connsiteY1" fmla="*/ 12563 h 6279849"/>
              <a:gd name="connsiteX2" fmla="*/ 4963462 w 4963462"/>
              <a:gd name="connsiteY2" fmla="*/ 13169 h 6279849"/>
              <a:gd name="connsiteX3" fmla="*/ 4963462 w 4963462"/>
              <a:gd name="connsiteY3" fmla="*/ 6279849 h 6279849"/>
              <a:gd name="connsiteX4" fmla="*/ 2724464 w 4963462"/>
              <a:gd name="connsiteY4" fmla="*/ 6279849 h 6279849"/>
              <a:gd name="connsiteX5" fmla="*/ 754792 w 4963462"/>
              <a:gd name="connsiteY5" fmla="*/ 4372850 h 6279849"/>
              <a:gd name="connsiteX6" fmla="*/ 611185 w 4963462"/>
              <a:gd name="connsiteY6" fmla="*/ 1215791 h 6279849"/>
              <a:gd name="connsiteX7" fmla="*/ 1823922 w 4963462"/>
              <a:gd name="connsiteY7" fmla="*/ 1087 h 6279849"/>
              <a:gd name="connsiteX8" fmla="*/ 1988130 w 4963462"/>
              <a:gd name="connsiteY8" fmla="*/ 1 h 6279849"/>
              <a:gd name="connsiteX0" fmla="*/ 1988130 w 4963462"/>
              <a:gd name="connsiteY0" fmla="*/ 0 h 6279848"/>
              <a:gd name="connsiteX1" fmla="*/ 4862589 w 4963462"/>
              <a:gd name="connsiteY1" fmla="*/ 12562 h 6279848"/>
              <a:gd name="connsiteX2" fmla="*/ 4963462 w 4963462"/>
              <a:gd name="connsiteY2" fmla="*/ 13168 h 6279848"/>
              <a:gd name="connsiteX3" fmla="*/ 4963462 w 4963462"/>
              <a:gd name="connsiteY3" fmla="*/ 6279848 h 6279848"/>
              <a:gd name="connsiteX4" fmla="*/ 2724464 w 4963462"/>
              <a:gd name="connsiteY4" fmla="*/ 6279848 h 6279848"/>
              <a:gd name="connsiteX5" fmla="*/ 1943308 w 4963462"/>
              <a:gd name="connsiteY5" fmla="*/ 5511168 h 6279848"/>
              <a:gd name="connsiteX6" fmla="*/ 754792 w 4963462"/>
              <a:gd name="connsiteY6" fmla="*/ 4372849 h 6279848"/>
              <a:gd name="connsiteX7" fmla="*/ 611185 w 4963462"/>
              <a:gd name="connsiteY7" fmla="*/ 1215790 h 6279848"/>
              <a:gd name="connsiteX8" fmla="*/ 1823922 w 4963462"/>
              <a:gd name="connsiteY8" fmla="*/ 1086 h 6279848"/>
              <a:gd name="connsiteX9" fmla="*/ 1988130 w 4963462"/>
              <a:gd name="connsiteY9" fmla="*/ 0 h 6279848"/>
              <a:gd name="connsiteX0" fmla="*/ 1988130 w 4963462"/>
              <a:gd name="connsiteY0" fmla="*/ 0 h 6279848"/>
              <a:gd name="connsiteX1" fmla="*/ 4862589 w 4963462"/>
              <a:gd name="connsiteY1" fmla="*/ 12562 h 6279848"/>
              <a:gd name="connsiteX2" fmla="*/ 4963462 w 4963462"/>
              <a:gd name="connsiteY2" fmla="*/ 13168 h 6279848"/>
              <a:gd name="connsiteX3" fmla="*/ 4963462 w 4963462"/>
              <a:gd name="connsiteY3" fmla="*/ 6279848 h 6279848"/>
              <a:gd name="connsiteX4" fmla="*/ 2724464 w 4963462"/>
              <a:gd name="connsiteY4" fmla="*/ 6279848 h 6279848"/>
              <a:gd name="connsiteX5" fmla="*/ 2032136 w 4963462"/>
              <a:gd name="connsiteY5" fmla="*/ 5585959 h 6279848"/>
              <a:gd name="connsiteX6" fmla="*/ 754792 w 4963462"/>
              <a:gd name="connsiteY6" fmla="*/ 4372849 h 6279848"/>
              <a:gd name="connsiteX7" fmla="*/ 611185 w 4963462"/>
              <a:gd name="connsiteY7" fmla="*/ 1215790 h 6279848"/>
              <a:gd name="connsiteX8" fmla="*/ 1823922 w 4963462"/>
              <a:gd name="connsiteY8" fmla="*/ 1086 h 6279848"/>
              <a:gd name="connsiteX9" fmla="*/ 1988130 w 4963462"/>
              <a:gd name="connsiteY9" fmla="*/ 0 h 6279848"/>
              <a:gd name="connsiteX0" fmla="*/ 1988130 w 4970865"/>
              <a:gd name="connsiteY0" fmla="*/ 0 h 6279848"/>
              <a:gd name="connsiteX1" fmla="*/ 4862589 w 4970865"/>
              <a:gd name="connsiteY1" fmla="*/ 12562 h 6279848"/>
              <a:gd name="connsiteX2" fmla="*/ 4963462 w 4970865"/>
              <a:gd name="connsiteY2" fmla="*/ 13168 h 6279848"/>
              <a:gd name="connsiteX3" fmla="*/ 4970865 w 4970865"/>
              <a:gd name="connsiteY3" fmla="*/ 5581803 h 6279848"/>
              <a:gd name="connsiteX4" fmla="*/ 2724464 w 4970865"/>
              <a:gd name="connsiteY4" fmla="*/ 6279848 h 6279848"/>
              <a:gd name="connsiteX5" fmla="*/ 2032136 w 4970865"/>
              <a:gd name="connsiteY5" fmla="*/ 5585959 h 6279848"/>
              <a:gd name="connsiteX6" fmla="*/ 754792 w 4970865"/>
              <a:gd name="connsiteY6" fmla="*/ 4372849 h 6279848"/>
              <a:gd name="connsiteX7" fmla="*/ 611185 w 4970865"/>
              <a:gd name="connsiteY7" fmla="*/ 1215790 h 6279848"/>
              <a:gd name="connsiteX8" fmla="*/ 1823922 w 4970865"/>
              <a:gd name="connsiteY8" fmla="*/ 1086 h 6279848"/>
              <a:gd name="connsiteX9" fmla="*/ 1988130 w 4970865"/>
              <a:gd name="connsiteY9" fmla="*/ 0 h 6279848"/>
              <a:gd name="connsiteX0" fmla="*/ 1988130 w 4970865"/>
              <a:gd name="connsiteY0" fmla="*/ 0 h 5585959"/>
              <a:gd name="connsiteX1" fmla="*/ 4862589 w 4970865"/>
              <a:gd name="connsiteY1" fmla="*/ 12562 h 5585959"/>
              <a:gd name="connsiteX2" fmla="*/ 4963462 w 4970865"/>
              <a:gd name="connsiteY2" fmla="*/ 13168 h 5585959"/>
              <a:gd name="connsiteX3" fmla="*/ 4970865 w 4970865"/>
              <a:gd name="connsiteY3" fmla="*/ 5581803 h 5585959"/>
              <a:gd name="connsiteX4" fmla="*/ 2032136 w 4970865"/>
              <a:gd name="connsiteY4" fmla="*/ 5585959 h 5585959"/>
              <a:gd name="connsiteX5" fmla="*/ 754792 w 4970865"/>
              <a:gd name="connsiteY5" fmla="*/ 4372849 h 5585959"/>
              <a:gd name="connsiteX6" fmla="*/ 611185 w 4970865"/>
              <a:gd name="connsiteY6" fmla="*/ 1215790 h 5585959"/>
              <a:gd name="connsiteX7" fmla="*/ 1823922 w 4970865"/>
              <a:gd name="connsiteY7" fmla="*/ 1086 h 5585959"/>
              <a:gd name="connsiteX8" fmla="*/ 1988130 w 4970865"/>
              <a:gd name="connsiteY8" fmla="*/ 0 h 5585959"/>
              <a:gd name="connsiteX0" fmla="*/ 1988130 w 4970865"/>
              <a:gd name="connsiteY0" fmla="*/ 0 h 5585959"/>
              <a:gd name="connsiteX1" fmla="*/ 4862589 w 4970865"/>
              <a:gd name="connsiteY1" fmla="*/ 12562 h 5585959"/>
              <a:gd name="connsiteX2" fmla="*/ 4963462 w 4970865"/>
              <a:gd name="connsiteY2" fmla="*/ 13168 h 5585959"/>
              <a:gd name="connsiteX3" fmla="*/ 4970865 w 4970865"/>
              <a:gd name="connsiteY3" fmla="*/ 5581803 h 5585959"/>
              <a:gd name="connsiteX4" fmla="*/ 2032136 w 4970865"/>
              <a:gd name="connsiteY4" fmla="*/ 5585959 h 5585959"/>
              <a:gd name="connsiteX5" fmla="*/ 754792 w 4970865"/>
              <a:gd name="connsiteY5" fmla="*/ 4372849 h 5585959"/>
              <a:gd name="connsiteX6" fmla="*/ 611185 w 4970865"/>
              <a:gd name="connsiteY6" fmla="*/ 1215790 h 5585959"/>
              <a:gd name="connsiteX7" fmla="*/ 1823922 w 4970865"/>
              <a:gd name="connsiteY7" fmla="*/ 1086 h 5585959"/>
              <a:gd name="connsiteX8" fmla="*/ 1988130 w 4970865"/>
              <a:gd name="connsiteY8" fmla="*/ 0 h 5585959"/>
              <a:gd name="connsiteX0" fmla="*/ 1988130 w 4970865"/>
              <a:gd name="connsiteY0" fmla="*/ 0 h 5585959"/>
              <a:gd name="connsiteX1" fmla="*/ 4862589 w 4970865"/>
              <a:gd name="connsiteY1" fmla="*/ 12562 h 5585959"/>
              <a:gd name="connsiteX2" fmla="*/ 4963462 w 4970865"/>
              <a:gd name="connsiteY2" fmla="*/ 13168 h 5585959"/>
              <a:gd name="connsiteX3" fmla="*/ 4970865 w 4970865"/>
              <a:gd name="connsiteY3" fmla="*/ 5581803 h 5585959"/>
              <a:gd name="connsiteX4" fmla="*/ 2032136 w 4970865"/>
              <a:gd name="connsiteY4" fmla="*/ 5585959 h 5585959"/>
              <a:gd name="connsiteX5" fmla="*/ 1743445 w 4970865"/>
              <a:gd name="connsiteY5" fmla="*/ 5332943 h 5585959"/>
              <a:gd name="connsiteX6" fmla="*/ 754792 w 4970865"/>
              <a:gd name="connsiteY6" fmla="*/ 4372849 h 5585959"/>
              <a:gd name="connsiteX7" fmla="*/ 611185 w 4970865"/>
              <a:gd name="connsiteY7" fmla="*/ 1215790 h 5585959"/>
              <a:gd name="connsiteX8" fmla="*/ 1823922 w 4970865"/>
              <a:gd name="connsiteY8" fmla="*/ 1086 h 5585959"/>
              <a:gd name="connsiteX9" fmla="*/ 1988130 w 4970865"/>
              <a:gd name="connsiteY9" fmla="*/ 0 h 5585959"/>
              <a:gd name="connsiteX0" fmla="*/ 1988130 w 4970865"/>
              <a:gd name="connsiteY0" fmla="*/ 0 h 5585959"/>
              <a:gd name="connsiteX1" fmla="*/ 4862589 w 4970865"/>
              <a:gd name="connsiteY1" fmla="*/ 12562 h 5585959"/>
              <a:gd name="connsiteX2" fmla="*/ 4963462 w 4970865"/>
              <a:gd name="connsiteY2" fmla="*/ 13168 h 5585959"/>
              <a:gd name="connsiteX3" fmla="*/ 4970865 w 4970865"/>
              <a:gd name="connsiteY3" fmla="*/ 5581803 h 5585959"/>
              <a:gd name="connsiteX4" fmla="*/ 2032136 w 4970865"/>
              <a:gd name="connsiteY4" fmla="*/ 5585959 h 5585959"/>
              <a:gd name="connsiteX5" fmla="*/ 1780456 w 4970865"/>
              <a:gd name="connsiteY5" fmla="*/ 5356747 h 5585959"/>
              <a:gd name="connsiteX6" fmla="*/ 754792 w 4970865"/>
              <a:gd name="connsiteY6" fmla="*/ 4372849 h 5585959"/>
              <a:gd name="connsiteX7" fmla="*/ 611185 w 4970865"/>
              <a:gd name="connsiteY7" fmla="*/ 1215790 h 5585959"/>
              <a:gd name="connsiteX8" fmla="*/ 1823922 w 4970865"/>
              <a:gd name="connsiteY8" fmla="*/ 1086 h 5585959"/>
              <a:gd name="connsiteX9" fmla="*/ 1988130 w 4970865"/>
              <a:gd name="connsiteY9" fmla="*/ 0 h 5585959"/>
              <a:gd name="connsiteX0" fmla="*/ 1988130 w 4970865"/>
              <a:gd name="connsiteY0" fmla="*/ 0 h 5585959"/>
              <a:gd name="connsiteX1" fmla="*/ 4862589 w 4970865"/>
              <a:gd name="connsiteY1" fmla="*/ 12562 h 5585959"/>
              <a:gd name="connsiteX2" fmla="*/ 4963462 w 4970865"/>
              <a:gd name="connsiteY2" fmla="*/ 13168 h 5585959"/>
              <a:gd name="connsiteX3" fmla="*/ 4970865 w 4970865"/>
              <a:gd name="connsiteY3" fmla="*/ 5359635 h 5585959"/>
              <a:gd name="connsiteX4" fmla="*/ 2032136 w 4970865"/>
              <a:gd name="connsiteY4" fmla="*/ 5585959 h 5585959"/>
              <a:gd name="connsiteX5" fmla="*/ 1780456 w 4970865"/>
              <a:gd name="connsiteY5" fmla="*/ 5356747 h 5585959"/>
              <a:gd name="connsiteX6" fmla="*/ 754792 w 4970865"/>
              <a:gd name="connsiteY6" fmla="*/ 4372849 h 5585959"/>
              <a:gd name="connsiteX7" fmla="*/ 611185 w 4970865"/>
              <a:gd name="connsiteY7" fmla="*/ 1215790 h 5585959"/>
              <a:gd name="connsiteX8" fmla="*/ 1823922 w 4970865"/>
              <a:gd name="connsiteY8" fmla="*/ 1086 h 5585959"/>
              <a:gd name="connsiteX9" fmla="*/ 1988130 w 4970865"/>
              <a:gd name="connsiteY9" fmla="*/ 0 h 5585959"/>
              <a:gd name="connsiteX0" fmla="*/ 1988130 w 4970865"/>
              <a:gd name="connsiteY0" fmla="*/ 0 h 5359635"/>
              <a:gd name="connsiteX1" fmla="*/ 4862589 w 4970865"/>
              <a:gd name="connsiteY1" fmla="*/ 12562 h 5359635"/>
              <a:gd name="connsiteX2" fmla="*/ 4963462 w 4970865"/>
              <a:gd name="connsiteY2" fmla="*/ 13168 h 5359635"/>
              <a:gd name="connsiteX3" fmla="*/ 4970865 w 4970865"/>
              <a:gd name="connsiteY3" fmla="*/ 5359635 h 5359635"/>
              <a:gd name="connsiteX4" fmla="*/ 1780456 w 4970865"/>
              <a:gd name="connsiteY4" fmla="*/ 5356747 h 5359635"/>
              <a:gd name="connsiteX5" fmla="*/ 754792 w 4970865"/>
              <a:gd name="connsiteY5" fmla="*/ 4372849 h 5359635"/>
              <a:gd name="connsiteX6" fmla="*/ 611185 w 4970865"/>
              <a:gd name="connsiteY6" fmla="*/ 1215790 h 5359635"/>
              <a:gd name="connsiteX7" fmla="*/ 1823922 w 4970865"/>
              <a:gd name="connsiteY7" fmla="*/ 1086 h 5359635"/>
              <a:gd name="connsiteX8" fmla="*/ 1988130 w 4970865"/>
              <a:gd name="connsiteY8" fmla="*/ 0 h 5359635"/>
              <a:gd name="connsiteX0" fmla="*/ 1988130 w 4970865"/>
              <a:gd name="connsiteY0" fmla="*/ 0 h 5383439"/>
              <a:gd name="connsiteX1" fmla="*/ 4862589 w 4970865"/>
              <a:gd name="connsiteY1" fmla="*/ 12562 h 5383439"/>
              <a:gd name="connsiteX2" fmla="*/ 4963462 w 4970865"/>
              <a:gd name="connsiteY2" fmla="*/ 13168 h 5383439"/>
              <a:gd name="connsiteX3" fmla="*/ 4970865 w 4970865"/>
              <a:gd name="connsiteY3" fmla="*/ 5383439 h 5383439"/>
              <a:gd name="connsiteX4" fmla="*/ 1780456 w 4970865"/>
              <a:gd name="connsiteY4" fmla="*/ 5356747 h 5383439"/>
              <a:gd name="connsiteX5" fmla="*/ 754792 w 4970865"/>
              <a:gd name="connsiteY5" fmla="*/ 4372849 h 5383439"/>
              <a:gd name="connsiteX6" fmla="*/ 611185 w 4970865"/>
              <a:gd name="connsiteY6" fmla="*/ 1215790 h 5383439"/>
              <a:gd name="connsiteX7" fmla="*/ 1823922 w 4970865"/>
              <a:gd name="connsiteY7" fmla="*/ 1086 h 5383439"/>
              <a:gd name="connsiteX8" fmla="*/ 1988130 w 4970865"/>
              <a:gd name="connsiteY8" fmla="*/ 0 h 5383439"/>
              <a:gd name="connsiteX0" fmla="*/ 1988130 w 4970865"/>
              <a:gd name="connsiteY0" fmla="*/ 0 h 5367570"/>
              <a:gd name="connsiteX1" fmla="*/ 4862589 w 4970865"/>
              <a:gd name="connsiteY1" fmla="*/ 12562 h 5367570"/>
              <a:gd name="connsiteX2" fmla="*/ 4963462 w 4970865"/>
              <a:gd name="connsiteY2" fmla="*/ 13168 h 5367570"/>
              <a:gd name="connsiteX3" fmla="*/ 4970865 w 4970865"/>
              <a:gd name="connsiteY3" fmla="*/ 5367570 h 5367570"/>
              <a:gd name="connsiteX4" fmla="*/ 1780456 w 4970865"/>
              <a:gd name="connsiteY4" fmla="*/ 5356747 h 5367570"/>
              <a:gd name="connsiteX5" fmla="*/ 754792 w 4970865"/>
              <a:gd name="connsiteY5" fmla="*/ 4372849 h 5367570"/>
              <a:gd name="connsiteX6" fmla="*/ 611185 w 4970865"/>
              <a:gd name="connsiteY6" fmla="*/ 1215790 h 5367570"/>
              <a:gd name="connsiteX7" fmla="*/ 1823922 w 4970865"/>
              <a:gd name="connsiteY7" fmla="*/ 1086 h 5367570"/>
              <a:gd name="connsiteX8" fmla="*/ 1988130 w 4970865"/>
              <a:gd name="connsiteY8" fmla="*/ 0 h 536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0865" h="5367570">
                <a:moveTo>
                  <a:pt x="1988130" y="0"/>
                </a:moveTo>
                <a:lnTo>
                  <a:pt x="4862589" y="12562"/>
                </a:lnTo>
                <a:lnTo>
                  <a:pt x="4963462" y="13168"/>
                </a:lnTo>
                <a:cubicBezTo>
                  <a:pt x="4965930" y="1869380"/>
                  <a:pt x="4968397" y="3511358"/>
                  <a:pt x="4970865" y="5367570"/>
                </a:cubicBezTo>
                <a:lnTo>
                  <a:pt x="1780456" y="5356747"/>
                </a:lnTo>
                <a:lnTo>
                  <a:pt x="754792" y="4372849"/>
                </a:lnTo>
                <a:cubicBezTo>
                  <a:pt x="-81341" y="3680326"/>
                  <a:pt x="-350605" y="2231439"/>
                  <a:pt x="611185" y="1215790"/>
                </a:cubicBezTo>
                <a:cubicBezTo>
                  <a:pt x="1806331" y="20644"/>
                  <a:pt x="628775" y="1196233"/>
                  <a:pt x="1823922" y="1086"/>
                </a:cubicBezTo>
                <a:cubicBezTo>
                  <a:pt x="1827854" y="353"/>
                  <a:pt x="1887255" y="20"/>
                  <a:pt x="19881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333BB3CC-7AA0-4016-B1B4-E0A15305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34003"/>
            <a:ext cx="12192000" cy="725242"/>
          </a:xfrm>
          <a:prstGeom prst="rect">
            <a:avLst/>
          </a:prstGeom>
        </p:spPr>
      </p:pic>
      <p:sp>
        <p:nvSpPr>
          <p:cNvPr id="4" name="hrSlideMaster.Cover slideHeader" descr="UNCLASSIFIED">
            <a:extLst>
              <a:ext uri="{FF2B5EF4-FFF2-40B4-BE49-F238E27FC236}">
                <a16:creationId xmlns:a16="http://schemas.microsoft.com/office/drawing/2014/main" id="{FEA255EF-A074-43A6-95FB-FA8B709CD167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en-US" sz="1200" b="0" i="0" u="none" baseline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7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1">
            <a:extLst>
              <a:ext uri="{FF2B5EF4-FFF2-40B4-BE49-F238E27FC236}">
                <a16:creationId xmlns:a16="http://schemas.microsoft.com/office/drawing/2014/main" id="{709D68AA-8E8A-4FB5-B5BD-B0C609103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368" y="2671071"/>
            <a:ext cx="7465031" cy="653796"/>
          </a:xfrm>
          <a:prstGeom prst="roundRect">
            <a:avLst/>
          </a:prstGeom>
          <a:solidFill>
            <a:srgbClr val="005477"/>
          </a:solidFill>
        </p:spPr>
        <p:txBody>
          <a:bodyPr wrap="square">
            <a:sp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Section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8368" y="3502783"/>
            <a:ext cx="7394181" cy="4412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CA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CF764752-D01A-47EB-9BC4-09D1B8A5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C71DE-F02C-4F51-A684-ECC145C1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2" name="hrSlideMaster.Section titleHeader" descr="UNCLASSIFIED">
            <a:extLst>
              <a:ext uri="{FF2B5EF4-FFF2-40B4-BE49-F238E27FC236}">
                <a16:creationId xmlns:a16="http://schemas.microsoft.com/office/drawing/2014/main" id="{EF93E237-A6F1-DB1D-45AE-E104255BDAAE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76" y="365126"/>
            <a:ext cx="10747624" cy="49800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59CB0-4A9C-42F5-BEF2-86DDB61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C71EA4-1BC7-4F08-8E49-556A0A13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3" name="hrSlideMaster.Title &amp; blank contentHeader" descr="UNCLASSIFIED">
            <a:extLst>
              <a:ext uri="{FF2B5EF4-FFF2-40B4-BE49-F238E27FC236}">
                <a16:creationId xmlns:a16="http://schemas.microsoft.com/office/drawing/2014/main" id="{B243F417-DB2F-C7D4-D73A-B927C9961B5D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34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76" y="365126"/>
            <a:ext cx="10747624" cy="49800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5" name="Picture Placeholder 24" descr="Icon placeholder"/>
          <p:cNvSpPr>
            <a:spLocks noGrp="1"/>
          </p:cNvSpPr>
          <p:nvPr>
            <p:ph type="pic" sz="quarter" idx="12"/>
          </p:nvPr>
        </p:nvSpPr>
        <p:spPr>
          <a:xfrm>
            <a:off x="1058992" y="2018257"/>
            <a:ext cx="1649021" cy="1649617"/>
          </a:xfrm>
          <a:custGeom>
            <a:avLst/>
            <a:gdLst>
              <a:gd name="connsiteX0" fmla="*/ 1035170 w 2069592"/>
              <a:gd name="connsiteY0" fmla="*/ 0 h 2070340"/>
              <a:gd name="connsiteX1" fmla="*/ 2064996 w 2069592"/>
              <a:gd name="connsiteY1" fmla="*/ 929330 h 2070340"/>
              <a:gd name="connsiteX2" fmla="*/ 2069592 w 2069592"/>
              <a:gd name="connsiteY2" fmla="*/ 1020357 h 2070340"/>
              <a:gd name="connsiteX3" fmla="*/ 2069592 w 2069592"/>
              <a:gd name="connsiteY3" fmla="*/ 1049984 h 2070340"/>
              <a:gd name="connsiteX4" fmla="*/ 2064996 w 2069592"/>
              <a:gd name="connsiteY4" fmla="*/ 1141010 h 2070340"/>
              <a:gd name="connsiteX5" fmla="*/ 1035170 w 2069592"/>
              <a:gd name="connsiteY5" fmla="*/ 2070340 h 2070340"/>
              <a:gd name="connsiteX6" fmla="*/ 0 w 2069592"/>
              <a:gd name="connsiteY6" fmla="*/ 1035170 h 2070340"/>
              <a:gd name="connsiteX7" fmla="*/ 1035170 w 2069592"/>
              <a:gd name="connsiteY7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9592" h="2070340">
                <a:moveTo>
                  <a:pt x="1035170" y="0"/>
                </a:moveTo>
                <a:cubicBezTo>
                  <a:pt x="1571147" y="0"/>
                  <a:pt x="2011985" y="407339"/>
                  <a:pt x="2064996" y="929330"/>
                </a:cubicBezTo>
                <a:lnTo>
                  <a:pt x="2069592" y="1020357"/>
                </a:lnTo>
                <a:lnTo>
                  <a:pt x="2069592" y="1049984"/>
                </a:lnTo>
                <a:lnTo>
                  <a:pt x="2064996" y="1141010"/>
                </a:lnTo>
                <a:cubicBezTo>
                  <a:pt x="2011985" y="1663001"/>
                  <a:pt x="1571147" y="2070340"/>
                  <a:pt x="1035170" y="2070340"/>
                </a:cubicBezTo>
                <a:cubicBezTo>
                  <a:pt x="463461" y="2070340"/>
                  <a:pt x="0" y="1606879"/>
                  <a:pt x="0" y="1035170"/>
                </a:cubicBezTo>
                <a:cubicBezTo>
                  <a:pt x="0" y="463461"/>
                  <a:pt x="463461" y="0"/>
                  <a:pt x="10351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EA8B297-1EA9-4B75-9011-ECE77E35F7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314" y="3888661"/>
            <a:ext cx="2112376" cy="3139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  <a:endParaRPr lang="en-CA"/>
          </a:p>
        </p:txBody>
      </p:sp>
      <p:sp>
        <p:nvSpPr>
          <p:cNvPr id="28" name="Picture Placeholder 27" descr="Icon placeholder"/>
          <p:cNvSpPr>
            <a:spLocks noGrp="1"/>
          </p:cNvSpPr>
          <p:nvPr>
            <p:ph type="pic" sz="quarter" idx="13"/>
          </p:nvPr>
        </p:nvSpPr>
        <p:spPr>
          <a:xfrm>
            <a:off x="3510278" y="2018257"/>
            <a:ext cx="1649021" cy="1649617"/>
          </a:xfrm>
          <a:custGeom>
            <a:avLst/>
            <a:gdLst>
              <a:gd name="connsiteX0" fmla="*/ 1035170 w 2069592"/>
              <a:gd name="connsiteY0" fmla="*/ 0 h 2070340"/>
              <a:gd name="connsiteX1" fmla="*/ 2064996 w 2069592"/>
              <a:gd name="connsiteY1" fmla="*/ 929330 h 2070340"/>
              <a:gd name="connsiteX2" fmla="*/ 2069592 w 2069592"/>
              <a:gd name="connsiteY2" fmla="*/ 1020357 h 2070340"/>
              <a:gd name="connsiteX3" fmla="*/ 2069592 w 2069592"/>
              <a:gd name="connsiteY3" fmla="*/ 1049984 h 2070340"/>
              <a:gd name="connsiteX4" fmla="*/ 2064996 w 2069592"/>
              <a:gd name="connsiteY4" fmla="*/ 1141010 h 2070340"/>
              <a:gd name="connsiteX5" fmla="*/ 1035170 w 2069592"/>
              <a:gd name="connsiteY5" fmla="*/ 2070340 h 2070340"/>
              <a:gd name="connsiteX6" fmla="*/ 0 w 2069592"/>
              <a:gd name="connsiteY6" fmla="*/ 1035170 h 2070340"/>
              <a:gd name="connsiteX7" fmla="*/ 1035170 w 2069592"/>
              <a:gd name="connsiteY7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9592" h="2070340">
                <a:moveTo>
                  <a:pt x="1035170" y="0"/>
                </a:moveTo>
                <a:cubicBezTo>
                  <a:pt x="1571147" y="0"/>
                  <a:pt x="2011985" y="407339"/>
                  <a:pt x="2064996" y="929330"/>
                </a:cubicBezTo>
                <a:lnTo>
                  <a:pt x="2069592" y="1020357"/>
                </a:lnTo>
                <a:lnTo>
                  <a:pt x="2069592" y="1049984"/>
                </a:lnTo>
                <a:lnTo>
                  <a:pt x="2064996" y="1141010"/>
                </a:lnTo>
                <a:cubicBezTo>
                  <a:pt x="2011985" y="1663001"/>
                  <a:pt x="1571147" y="2070340"/>
                  <a:pt x="1035170" y="2070340"/>
                </a:cubicBezTo>
                <a:cubicBezTo>
                  <a:pt x="463461" y="2070340"/>
                  <a:pt x="0" y="1606879"/>
                  <a:pt x="0" y="1035170"/>
                </a:cubicBezTo>
                <a:cubicBezTo>
                  <a:pt x="0" y="463461"/>
                  <a:pt x="463461" y="0"/>
                  <a:pt x="10351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16C17AB-0CE3-4CF1-8AB9-33486397A3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600" y="3888661"/>
            <a:ext cx="2112376" cy="3139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  <a:endParaRPr lang="en-CA"/>
          </a:p>
        </p:txBody>
      </p:sp>
      <p:sp>
        <p:nvSpPr>
          <p:cNvPr id="29" name="Picture Placeholder 28" descr="Icon placeholder"/>
          <p:cNvSpPr>
            <a:spLocks noGrp="1"/>
          </p:cNvSpPr>
          <p:nvPr>
            <p:ph type="pic" sz="quarter" idx="14"/>
          </p:nvPr>
        </p:nvSpPr>
        <p:spPr>
          <a:xfrm>
            <a:off x="5961564" y="2018257"/>
            <a:ext cx="1649021" cy="1649617"/>
          </a:xfrm>
          <a:custGeom>
            <a:avLst/>
            <a:gdLst>
              <a:gd name="connsiteX0" fmla="*/ 1035170 w 2069592"/>
              <a:gd name="connsiteY0" fmla="*/ 0 h 2070340"/>
              <a:gd name="connsiteX1" fmla="*/ 2064996 w 2069592"/>
              <a:gd name="connsiteY1" fmla="*/ 929330 h 2070340"/>
              <a:gd name="connsiteX2" fmla="*/ 2069592 w 2069592"/>
              <a:gd name="connsiteY2" fmla="*/ 1020357 h 2070340"/>
              <a:gd name="connsiteX3" fmla="*/ 2069592 w 2069592"/>
              <a:gd name="connsiteY3" fmla="*/ 1049984 h 2070340"/>
              <a:gd name="connsiteX4" fmla="*/ 2064996 w 2069592"/>
              <a:gd name="connsiteY4" fmla="*/ 1141010 h 2070340"/>
              <a:gd name="connsiteX5" fmla="*/ 1035170 w 2069592"/>
              <a:gd name="connsiteY5" fmla="*/ 2070340 h 2070340"/>
              <a:gd name="connsiteX6" fmla="*/ 0 w 2069592"/>
              <a:gd name="connsiteY6" fmla="*/ 1035170 h 2070340"/>
              <a:gd name="connsiteX7" fmla="*/ 1035170 w 2069592"/>
              <a:gd name="connsiteY7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9592" h="2070340">
                <a:moveTo>
                  <a:pt x="1035170" y="0"/>
                </a:moveTo>
                <a:cubicBezTo>
                  <a:pt x="1571147" y="0"/>
                  <a:pt x="2011985" y="407339"/>
                  <a:pt x="2064996" y="929330"/>
                </a:cubicBezTo>
                <a:lnTo>
                  <a:pt x="2069592" y="1020357"/>
                </a:lnTo>
                <a:lnTo>
                  <a:pt x="2069592" y="1049984"/>
                </a:lnTo>
                <a:lnTo>
                  <a:pt x="2064996" y="1141010"/>
                </a:lnTo>
                <a:cubicBezTo>
                  <a:pt x="2011985" y="1663001"/>
                  <a:pt x="1571147" y="2070340"/>
                  <a:pt x="1035170" y="2070340"/>
                </a:cubicBezTo>
                <a:cubicBezTo>
                  <a:pt x="463461" y="2070340"/>
                  <a:pt x="0" y="1606879"/>
                  <a:pt x="0" y="1035170"/>
                </a:cubicBezTo>
                <a:cubicBezTo>
                  <a:pt x="0" y="463461"/>
                  <a:pt x="463461" y="0"/>
                  <a:pt x="10351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CE91ED-E4E1-48A1-BE96-588F991655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29886" y="3888661"/>
            <a:ext cx="2112376" cy="3139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  <a:endParaRPr lang="en-CA"/>
          </a:p>
        </p:txBody>
      </p:sp>
      <p:sp>
        <p:nvSpPr>
          <p:cNvPr id="30" name="Picture Placeholder 29" descr="Icon placeholder"/>
          <p:cNvSpPr>
            <a:spLocks noGrp="1"/>
          </p:cNvSpPr>
          <p:nvPr>
            <p:ph type="pic" sz="quarter" idx="15"/>
          </p:nvPr>
        </p:nvSpPr>
        <p:spPr>
          <a:xfrm>
            <a:off x="8412851" y="2018257"/>
            <a:ext cx="1649021" cy="1649617"/>
          </a:xfrm>
          <a:custGeom>
            <a:avLst/>
            <a:gdLst>
              <a:gd name="connsiteX0" fmla="*/ 1035170 w 2069592"/>
              <a:gd name="connsiteY0" fmla="*/ 0 h 2070340"/>
              <a:gd name="connsiteX1" fmla="*/ 2064996 w 2069592"/>
              <a:gd name="connsiteY1" fmla="*/ 929330 h 2070340"/>
              <a:gd name="connsiteX2" fmla="*/ 2069592 w 2069592"/>
              <a:gd name="connsiteY2" fmla="*/ 1020357 h 2070340"/>
              <a:gd name="connsiteX3" fmla="*/ 2069592 w 2069592"/>
              <a:gd name="connsiteY3" fmla="*/ 1049984 h 2070340"/>
              <a:gd name="connsiteX4" fmla="*/ 2064996 w 2069592"/>
              <a:gd name="connsiteY4" fmla="*/ 1141010 h 2070340"/>
              <a:gd name="connsiteX5" fmla="*/ 1035170 w 2069592"/>
              <a:gd name="connsiteY5" fmla="*/ 2070340 h 2070340"/>
              <a:gd name="connsiteX6" fmla="*/ 0 w 2069592"/>
              <a:gd name="connsiteY6" fmla="*/ 1035170 h 2070340"/>
              <a:gd name="connsiteX7" fmla="*/ 1035170 w 2069592"/>
              <a:gd name="connsiteY7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9592" h="2070340">
                <a:moveTo>
                  <a:pt x="1035170" y="0"/>
                </a:moveTo>
                <a:cubicBezTo>
                  <a:pt x="1571147" y="0"/>
                  <a:pt x="2011985" y="407339"/>
                  <a:pt x="2064996" y="929330"/>
                </a:cubicBezTo>
                <a:lnTo>
                  <a:pt x="2069592" y="1020357"/>
                </a:lnTo>
                <a:lnTo>
                  <a:pt x="2069592" y="1049984"/>
                </a:lnTo>
                <a:lnTo>
                  <a:pt x="2064996" y="1141010"/>
                </a:lnTo>
                <a:cubicBezTo>
                  <a:pt x="2011985" y="1663001"/>
                  <a:pt x="1571147" y="2070340"/>
                  <a:pt x="1035170" y="2070340"/>
                </a:cubicBezTo>
                <a:cubicBezTo>
                  <a:pt x="463461" y="2070340"/>
                  <a:pt x="0" y="1606879"/>
                  <a:pt x="0" y="1035170"/>
                </a:cubicBezTo>
                <a:cubicBezTo>
                  <a:pt x="0" y="463461"/>
                  <a:pt x="463461" y="0"/>
                  <a:pt x="10351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96E0680-57FE-4921-BFC7-B04C3E3F70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1173" y="3888661"/>
            <a:ext cx="2112376" cy="3139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  <a:endParaRPr lang="en-CA"/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56A29FEB-E92A-4CEF-BCA9-1541DF2F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043C905-7AA9-4877-B168-91755CC4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hrSlideMaster.Information 1Header" descr="UNCLASSIFIED">
            <a:extLst>
              <a:ext uri="{FF2B5EF4-FFF2-40B4-BE49-F238E27FC236}">
                <a16:creationId xmlns:a16="http://schemas.microsoft.com/office/drawing/2014/main" id="{49EB42C9-001C-43D5-A07B-4FAC69027ED8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en-US" sz="1200" b="0" i="0" u="none" baseline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8A0652A-CEF3-443B-A302-A367B717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76" y="365126"/>
            <a:ext cx="10747624" cy="49800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8578BE2A-5A8E-4E94-9D47-27922F4E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175" y="1028207"/>
            <a:ext cx="10747624" cy="156536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7" name="Picture Placeholder 24" descr="Icon placeholder">
            <a:extLst>
              <a:ext uri="{FF2B5EF4-FFF2-40B4-BE49-F238E27FC236}">
                <a16:creationId xmlns:a16="http://schemas.microsoft.com/office/drawing/2014/main" id="{C5ED0B73-535A-4A5E-B9A5-63793C3374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8992" y="3140476"/>
            <a:ext cx="1649021" cy="1649617"/>
          </a:xfrm>
          <a:custGeom>
            <a:avLst/>
            <a:gdLst>
              <a:gd name="connsiteX0" fmla="*/ 1035170 w 2069592"/>
              <a:gd name="connsiteY0" fmla="*/ 0 h 2070340"/>
              <a:gd name="connsiteX1" fmla="*/ 2064996 w 2069592"/>
              <a:gd name="connsiteY1" fmla="*/ 929330 h 2070340"/>
              <a:gd name="connsiteX2" fmla="*/ 2069592 w 2069592"/>
              <a:gd name="connsiteY2" fmla="*/ 1020357 h 2070340"/>
              <a:gd name="connsiteX3" fmla="*/ 2069592 w 2069592"/>
              <a:gd name="connsiteY3" fmla="*/ 1049984 h 2070340"/>
              <a:gd name="connsiteX4" fmla="*/ 2064996 w 2069592"/>
              <a:gd name="connsiteY4" fmla="*/ 1141010 h 2070340"/>
              <a:gd name="connsiteX5" fmla="*/ 1035170 w 2069592"/>
              <a:gd name="connsiteY5" fmla="*/ 2070340 h 2070340"/>
              <a:gd name="connsiteX6" fmla="*/ 0 w 2069592"/>
              <a:gd name="connsiteY6" fmla="*/ 1035170 h 2070340"/>
              <a:gd name="connsiteX7" fmla="*/ 1035170 w 2069592"/>
              <a:gd name="connsiteY7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9592" h="2070340">
                <a:moveTo>
                  <a:pt x="1035170" y="0"/>
                </a:moveTo>
                <a:cubicBezTo>
                  <a:pt x="1571147" y="0"/>
                  <a:pt x="2011985" y="407339"/>
                  <a:pt x="2064996" y="929330"/>
                </a:cubicBezTo>
                <a:lnTo>
                  <a:pt x="2069592" y="1020357"/>
                </a:lnTo>
                <a:lnTo>
                  <a:pt x="2069592" y="1049984"/>
                </a:lnTo>
                <a:lnTo>
                  <a:pt x="2064996" y="1141010"/>
                </a:lnTo>
                <a:cubicBezTo>
                  <a:pt x="2011985" y="1663001"/>
                  <a:pt x="1571147" y="2070340"/>
                  <a:pt x="1035170" y="2070340"/>
                </a:cubicBezTo>
                <a:cubicBezTo>
                  <a:pt x="463461" y="2070340"/>
                  <a:pt x="0" y="1606879"/>
                  <a:pt x="0" y="1035170"/>
                </a:cubicBezTo>
                <a:cubicBezTo>
                  <a:pt x="0" y="463461"/>
                  <a:pt x="463461" y="0"/>
                  <a:pt x="10351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5AD65DF-4FE8-4E16-A5E6-9850DC0BBB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314" y="5010880"/>
            <a:ext cx="2112376" cy="3139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  <a:endParaRPr lang="en-CA"/>
          </a:p>
        </p:txBody>
      </p:sp>
      <p:sp>
        <p:nvSpPr>
          <p:cNvPr id="18" name="Picture Placeholder 27" descr="Icon placeholder">
            <a:extLst>
              <a:ext uri="{FF2B5EF4-FFF2-40B4-BE49-F238E27FC236}">
                <a16:creationId xmlns:a16="http://schemas.microsoft.com/office/drawing/2014/main" id="{F5B7D2D7-D23A-4A75-A8CE-49A3C9FA55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10278" y="3140476"/>
            <a:ext cx="1649021" cy="1649617"/>
          </a:xfrm>
          <a:custGeom>
            <a:avLst/>
            <a:gdLst>
              <a:gd name="connsiteX0" fmla="*/ 1035170 w 2069592"/>
              <a:gd name="connsiteY0" fmla="*/ 0 h 2070340"/>
              <a:gd name="connsiteX1" fmla="*/ 2064996 w 2069592"/>
              <a:gd name="connsiteY1" fmla="*/ 929330 h 2070340"/>
              <a:gd name="connsiteX2" fmla="*/ 2069592 w 2069592"/>
              <a:gd name="connsiteY2" fmla="*/ 1020357 h 2070340"/>
              <a:gd name="connsiteX3" fmla="*/ 2069592 w 2069592"/>
              <a:gd name="connsiteY3" fmla="*/ 1049984 h 2070340"/>
              <a:gd name="connsiteX4" fmla="*/ 2064996 w 2069592"/>
              <a:gd name="connsiteY4" fmla="*/ 1141010 h 2070340"/>
              <a:gd name="connsiteX5" fmla="*/ 1035170 w 2069592"/>
              <a:gd name="connsiteY5" fmla="*/ 2070340 h 2070340"/>
              <a:gd name="connsiteX6" fmla="*/ 0 w 2069592"/>
              <a:gd name="connsiteY6" fmla="*/ 1035170 h 2070340"/>
              <a:gd name="connsiteX7" fmla="*/ 1035170 w 2069592"/>
              <a:gd name="connsiteY7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9592" h="2070340">
                <a:moveTo>
                  <a:pt x="1035170" y="0"/>
                </a:moveTo>
                <a:cubicBezTo>
                  <a:pt x="1571147" y="0"/>
                  <a:pt x="2011985" y="407339"/>
                  <a:pt x="2064996" y="929330"/>
                </a:cubicBezTo>
                <a:lnTo>
                  <a:pt x="2069592" y="1020357"/>
                </a:lnTo>
                <a:lnTo>
                  <a:pt x="2069592" y="1049984"/>
                </a:lnTo>
                <a:lnTo>
                  <a:pt x="2064996" y="1141010"/>
                </a:lnTo>
                <a:cubicBezTo>
                  <a:pt x="2011985" y="1663001"/>
                  <a:pt x="1571147" y="2070340"/>
                  <a:pt x="1035170" y="2070340"/>
                </a:cubicBezTo>
                <a:cubicBezTo>
                  <a:pt x="463461" y="2070340"/>
                  <a:pt x="0" y="1606879"/>
                  <a:pt x="0" y="1035170"/>
                </a:cubicBezTo>
                <a:cubicBezTo>
                  <a:pt x="0" y="463461"/>
                  <a:pt x="463461" y="0"/>
                  <a:pt x="10351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3866DAA-C44F-4D58-BD68-DCFBFBFF5D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600" y="5010880"/>
            <a:ext cx="2112376" cy="3139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  <a:endParaRPr lang="en-CA"/>
          </a:p>
        </p:txBody>
      </p:sp>
      <p:sp>
        <p:nvSpPr>
          <p:cNvPr id="19" name="Picture Placeholder 28" descr="Icon placeholder">
            <a:extLst>
              <a:ext uri="{FF2B5EF4-FFF2-40B4-BE49-F238E27FC236}">
                <a16:creationId xmlns:a16="http://schemas.microsoft.com/office/drawing/2014/main" id="{11F670D0-049C-4203-87C3-5351081AF9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61564" y="3140476"/>
            <a:ext cx="1649021" cy="1649617"/>
          </a:xfrm>
          <a:custGeom>
            <a:avLst/>
            <a:gdLst>
              <a:gd name="connsiteX0" fmla="*/ 1035170 w 2069592"/>
              <a:gd name="connsiteY0" fmla="*/ 0 h 2070340"/>
              <a:gd name="connsiteX1" fmla="*/ 2064996 w 2069592"/>
              <a:gd name="connsiteY1" fmla="*/ 929330 h 2070340"/>
              <a:gd name="connsiteX2" fmla="*/ 2069592 w 2069592"/>
              <a:gd name="connsiteY2" fmla="*/ 1020357 h 2070340"/>
              <a:gd name="connsiteX3" fmla="*/ 2069592 w 2069592"/>
              <a:gd name="connsiteY3" fmla="*/ 1049984 h 2070340"/>
              <a:gd name="connsiteX4" fmla="*/ 2064996 w 2069592"/>
              <a:gd name="connsiteY4" fmla="*/ 1141010 h 2070340"/>
              <a:gd name="connsiteX5" fmla="*/ 1035170 w 2069592"/>
              <a:gd name="connsiteY5" fmla="*/ 2070340 h 2070340"/>
              <a:gd name="connsiteX6" fmla="*/ 0 w 2069592"/>
              <a:gd name="connsiteY6" fmla="*/ 1035170 h 2070340"/>
              <a:gd name="connsiteX7" fmla="*/ 1035170 w 2069592"/>
              <a:gd name="connsiteY7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9592" h="2070340">
                <a:moveTo>
                  <a:pt x="1035170" y="0"/>
                </a:moveTo>
                <a:cubicBezTo>
                  <a:pt x="1571147" y="0"/>
                  <a:pt x="2011985" y="407339"/>
                  <a:pt x="2064996" y="929330"/>
                </a:cubicBezTo>
                <a:lnTo>
                  <a:pt x="2069592" y="1020357"/>
                </a:lnTo>
                <a:lnTo>
                  <a:pt x="2069592" y="1049984"/>
                </a:lnTo>
                <a:lnTo>
                  <a:pt x="2064996" y="1141010"/>
                </a:lnTo>
                <a:cubicBezTo>
                  <a:pt x="2011985" y="1663001"/>
                  <a:pt x="1571147" y="2070340"/>
                  <a:pt x="1035170" y="2070340"/>
                </a:cubicBezTo>
                <a:cubicBezTo>
                  <a:pt x="463461" y="2070340"/>
                  <a:pt x="0" y="1606879"/>
                  <a:pt x="0" y="1035170"/>
                </a:cubicBezTo>
                <a:cubicBezTo>
                  <a:pt x="0" y="463461"/>
                  <a:pt x="463461" y="0"/>
                  <a:pt x="10351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1A51B6FD-5ED1-4A8D-A288-5967EF3137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29886" y="5010880"/>
            <a:ext cx="2112376" cy="3139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  <a:endParaRPr lang="en-CA"/>
          </a:p>
        </p:txBody>
      </p:sp>
      <p:sp>
        <p:nvSpPr>
          <p:cNvPr id="20" name="Picture Placeholder 29" descr="Icon placeholder">
            <a:extLst>
              <a:ext uri="{FF2B5EF4-FFF2-40B4-BE49-F238E27FC236}">
                <a16:creationId xmlns:a16="http://schemas.microsoft.com/office/drawing/2014/main" id="{BF42289B-93F8-45D4-AA5B-CBED81234F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12851" y="3140476"/>
            <a:ext cx="1649021" cy="1649617"/>
          </a:xfrm>
          <a:custGeom>
            <a:avLst/>
            <a:gdLst>
              <a:gd name="connsiteX0" fmla="*/ 1035170 w 2069592"/>
              <a:gd name="connsiteY0" fmla="*/ 0 h 2070340"/>
              <a:gd name="connsiteX1" fmla="*/ 2064996 w 2069592"/>
              <a:gd name="connsiteY1" fmla="*/ 929330 h 2070340"/>
              <a:gd name="connsiteX2" fmla="*/ 2069592 w 2069592"/>
              <a:gd name="connsiteY2" fmla="*/ 1020357 h 2070340"/>
              <a:gd name="connsiteX3" fmla="*/ 2069592 w 2069592"/>
              <a:gd name="connsiteY3" fmla="*/ 1049984 h 2070340"/>
              <a:gd name="connsiteX4" fmla="*/ 2064996 w 2069592"/>
              <a:gd name="connsiteY4" fmla="*/ 1141010 h 2070340"/>
              <a:gd name="connsiteX5" fmla="*/ 1035170 w 2069592"/>
              <a:gd name="connsiteY5" fmla="*/ 2070340 h 2070340"/>
              <a:gd name="connsiteX6" fmla="*/ 0 w 2069592"/>
              <a:gd name="connsiteY6" fmla="*/ 1035170 h 2070340"/>
              <a:gd name="connsiteX7" fmla="*/ 1035170 w 2069592"/>
              <a:gd name="connsiteY7" fmla="*/ 0 h 207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9592" h="2070340">
                <a:moveTo>
                  <a:pt x="1035170" y="0"/>
                </a:moveTo>
                <a:cubicBezTo>
                  <a:pt x="1571147" y="0"/>
                  <a:pt x="2011985" y="407339"/>
                  <a:pt x="2064996" y="929330"/>
                </a:cubicBezTo>
                <a:lnTo>
                  <a:pt x="2069592" y="1020357"/>
                </a:lnTo>
                <a:lnTo>
                  <a:pt x="2069592" y="1049984"/>
                </a:lnTo>
                <a:lnTo>
                  <a:pt x="2064996" y="1141010"/>
                </a:lnTo>
                <a:cubicBezTo>
                  <a:pt x="2011985" y="1663001"/>
                  <a:pt x="1571147" y="2070340"/>
                  <a:pt x="1035170" y="2070340"/>
                </a:cubicBezTo>
                <a:cubicBezTo>
                  <a:pt x="463461" y="2070340"/>
                  <a:pt x="0" y="1606879"/>
                  <a:pt x="0" y="1035170"/>
                </a:cubicBezTo>
                <a:cubicBezTo>
                  <a:pt x="0" y="463461"/>
                  <a:pt x="463461" y="0"/>
                  <a:pt x="10351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F40F451-14AE-4DCD-B323-BB2A01C82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1173" y="5010880"/>
            <a:ext cx="2112376" cy="31393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Text</a:t>
            </a:r>
            <a:endParaRPr lang="en-CA"/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56A29FEB-E92A-4CEF-BCA9-1541DF2F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043C905-7AA9-4877-B168-91755CC4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4" name="hrSlideMaster.Information 2Header" descr="UNCLASSIFIED">
            <a:extLst>
              <a:ext uri="{FF2B5EF4-FFF2-40B4-BE49-F238E27FC236}">
                <a16:creationId xmlns:a16="http://schemas.microsoft.com/office/drawing/2014/main" id="{1CB1A2CA-6878-4CF5-86BB-BC2C85DE8B79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en-US" sz="1200" b="0" i="0" u="none" baseline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6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392BAE5D-62D9-420B-AB9D-57316C5F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AF98266-1632-4C71-8377-51A9363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4" name="hrSlideMaster.BlankHeader" descr="UNCLASSIFIED">
            <a:extLst>
              <a:ext uri="{FF2B5EF4-FFF2-40B4-BE49-F238E27FC236}">
                <a16:creationId xmlns:a16="http://schemas.microsoft.com/office/drawing/2014/main" id="{21B6F739-E01E-FF27-BD24-B95469460ECE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9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1"/>
          <p:cNvCxnSpPr/>
          <p:nvPr/>
        </p:nvCxnSpPr>
        <p:spPr>
          <a:xfrm>
            <a:off x="649819" y="6276975"/>
            <a:ext cx="10932583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600" b="0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609600" y="1436689"/>
            <a:ext cx="1097280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74121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4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4872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267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317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2000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867" b="0" i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609602" y="6356351"/>
            <a:ext cx="1310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cxnSp>
        <p:nvCxnSpPr>
          <p:cNvPr id="30" name="Google Shape;30;p11"/>
          <p:cNvCxnSpPr/>
          <p:nvPr/>
        </p:nvCxnSpPr>
        <p:spPr>
          <a:xfrm>
            <a:off x="649819" y="6276975"/>
            <a:ext cx="10932583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11" descr=" "/>
          <p:cNvSpPr txBox="1"/>
          <p:nvPr/>
        </p:nvSpPr>
        <p:spPr>
          <a:xfrm>
            <a:off x="0" y="0"/>
            <a:ext cx="12192000" cy="22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sz="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hrSlideMaster.OBJECTHeader" descr="UNCLASSIFIED">
            <a:extLst>
              <a:ext uri="{FF2B5EF4-FFF2-40B4-BE49-F238E27FC236}">
                <a16:creationId xmlns:a16="http://schemas.microsoft.com/office/drawing/2014/main" id="{5D28F2C4-9E0A-E0F3-95B0-6BEE180D585A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49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slide-UPD1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7915A70-A51D-4793-9DF8-1A518C49F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557" y="1153173"/>
            <a:ext cx="5262391" cy="837676"/>
          </a:xfrm>
          <a:prstGeom prst="roundRect">
            <a:avLst/>
          </a:prstGeom>
          <a:solidFill>
            <a:srgbClr val="005477"/>
          </a:solidFill>
        </p:spPr>
        <p:txBody>
          <a:bodyPr wrap="square">
            <a:sp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36998" y="2889136"/>
            <a:ext cx="5418762" cy="3970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2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CA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6998" y="3421222"/>
            <a:ext cx="5418762" cy="3970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2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  <a:endParaRPr lang="en-CA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333BB3CC-7AA0-4016-B1B4-E0A15305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34003"/>
            <a:ext cx="12192000" cy="725242"/>
          </a:xfrm>
          <a:prstGeom prst="rect">
            <a:avLst/>
          </a:prstGeom>
        </p:spPr>
      </p:pic>
      <p:sp>
        <p:nvSpPr>
          <p:cNvPr id="5" name="hrSlideMaster.Cover slideHeader" descr="UNCLASSIFIED">
            <a:extLst>
              <a:ext uri="{FF2B5EF4-FFF2-40B4-BE49-F238E27FC236}">
                <a16:creationId xmlns:a16="http://schemas.microsoft.com/office/drawing/2014/main" id="{A8A8C4E8-B52B-4F0D-BB15-E91803846459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UNCLASSIFIED</a:t>
            </a:r>
            <a:endParaRPr kumimoji="0" lang="en-US" sz="12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hrSlideMaster.1_Cover slideHeader" descr="UNCLASSIFIED">
            <a:extLst>
              <a:ext uri="{FF2B5EF4-FFF2-40B4-BE49-F238E27FC236}">
                <a16:creationId xmlns:a16="http://schemas.microsoft.com/office/drawing/2014/main" id="{0B2257B4-611F-B714-B719-008AB6CB7540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en-CA" sz="1200" b="0" i="0" u="none" baseline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44662D-AC85-0771-546D-DCC6D1BE64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821" y="1845792"/>
            <a:ext cx="4712043" cy="2575155"/>
          </a:xfrm>
          <a:prstGeom prst="rect">
            <a:avLst/>
          </a:prstGeom>
        </p:spPr>
      </p:pic>
      <p:sp>
        <p:nvSpPr>
          <p:cNvPr id="15" name="hrSlideMaster.1_Cover slide-UPD1EHeader" descr="UNCLASSIFIED">
            <a:extLst>
              <a:ext uri="{FF2B5EF4-FFF2-40B4-BE49-F238E27FC236}">
                <a16:creationId xmlns:a16="http://schemas.microsoft.com/office/drawing/2014/main" id="{B6A60F9E-2EE7-3739-3E84-FE5E91E9B839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en-CA" sz="1200" b="0" i="0" u="none" baseline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22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75" y="365126"/>
            <a:ext cx="10674851" cy="1247918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175" y="1685926"/>
            <a:ext cx="5391401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175" y="2505075"/>
            <a:ext cx="5391400" cy="36845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D58DE810-6683-481C-A3C8-7EEC41B1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89ACA5BB-FE2D-4063-B03C-6F44B022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hrSlideMaster.Title &amp; contentHeader" descr="UNCLASSIFIED">
            <a:extLst>
              <a:ext uri="{FF2B5EF4-FFF2-40B4-BE49-F238E27FC236}">
                <a16:creationId xmlns:a16="http://schemas.microsoft.com/office/drawing/2014/main" id="{2FEA4827-898E-56B5-DA04-E894B875546D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75" y="365126"/>
            <a:ext cx="10674851" cy="1247918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175" y="1685926"/>
            <a:ext cx="10674853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174" y="2505075"/>
            <a:ext cx="10674851" cy="36845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CBC80610-CB94-4B27-BC3D-2143AE6B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FF0967FC-1CDF-4787-BD65-8D7C02C5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hrSlideMaster.Title &amp; content 2Header" descr="UNCLASSIFIED">
            <a:extLst>
              <a:ext uri="{FF2B5EF4-FFF2-40B4-BE49-F238E27FC236}">
                <a16:creationId xmlns:a16="http://schemas.microsoft.com/office/drawing/2014/main" id="{B47F2EE9-5F84-42F8-BE1A-BE0C48CCA674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en-US" sz="1200" b="0" i="0" u="none" baseline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75" y="365126"/>
            <a:ext cx="10674851" cy="470897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174" y="924150"/>
            <a:ext cx="10674853" cy="37342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174" y="1297577"/>
            <a:ext cx="10674851" cy="489208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8C1FD860-7595-40EC-9D4C-A7EE257B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BA3778B-6F2D-40B2-B75A-7776FBB9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hrSlideMaster.Title &amp; content 3Header" descr="UNCLASSIFIED">
            <a:extLst>
              <a:ext uri="{FF2B5EF4-FFF2-40B4-BE49-F238E27FC236}">
                <a16:creationId xmlns:a16="http://schemas.microsoft.com/office/drawing/2014/main" id="{139F849C-340F-313A-AE45-46C386886CDD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0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&amp; right-align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6175" y="365126"/>
            <a:ext cx="5391401" cy="1247917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6175" y="1685926"/>
            <a:ext cx="5391401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06175" y="2505075"/>
            <a:ext cx="5391401" cy="36845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3" name="Picture Placeholder 32" descr="Image placeholder"/>
          <p:cNvSpPr>
            <a:spLocks noGrp="1"/>
          </p:cNvSpPr>
          <p:nvPr>
            <p:ph type="pic" sz="quarter" idx="10"/>
          </p:nvPr>
        </p:nvSpPr>
        <p:spPr>
          <a:xfrm>
            <a:off x="6352674" y="276998"/>
            <a:ext cx="5839326" cy="6581001"/>
          </a:xfrm>
          <a:custGeom>
            <a:avLst/>
            <a:gdLst>
              <a:gd name="connsiteX0" fmla="*/ 1988130 w 4963462"/>
              <a:gd name="connsiteY0" fmla="*/ 1 h 6279849"/>
              <a:gd name="connsiteX1" fmla="*/ 4862589 w 4963462"/>
              <a:gd name="connsiteY1" fmla="*/ 12563 h 6279849"/>
              <a:gd name="connsiteX2" fmla="*/ 4963462 w 4963462"/>
              <a:gd name="connsiteY2" fmla="*/ 13169 h 6279849"/>
              <a:gd name="connsiteX3" fmla="*/ 4963462 w 4963462"/>
              <a:gd name="connsiteY3" fmla="*/ 6279849 h 6279849"/>
              <a:gd name="connsiteX4" fmla="*/ 2724464 w 4963462"/>
              <a:gd name="connsiteY4" fmla="*/ 6279849 h 6279849"/>
              <a:gd name="connsiteX5" fmla="*/ 754792 w 4963462"/>
              <a:gd name="connsiteY5" fmla="*/ 4372850 h 6279849"/>
              <a:gd name="connsiteX6" fmla="*/ 611185 w 4963462"/>
              <a:gd name="connsiteY6" fmla="*/ 1215791 h 6279849"/>
              <a:gd name="connsiteX7" fmla="*/ 1823922 w 4963462"/>
              <a:gd name="connsiteY7" fmla="*/ 1087 h 6279849"/>
              <a:gd name="connsiteX8" fmla="*/ 1988130 w 4963462"/>
              <a:gd name="connsiteY8" fmla="*/ 1 h 627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3462" h="6279849">
                <a:moveTo>
                  <a:pt x="1988130" y="1"/>
                </a:moveTo>
                <a:cubicBezTo>
                  <a:pt x="2492509" y="-96"/>
                  <a:pt x="4033756" y="7654"/>
                  <a:pt x="4862589" y="12563"/>
                </a:cubicBezTo>
                <a:lnTo>
                  <a:pt x="4963462" y="13169"/>
                </a:lnTo>
                <a:lnTo>
                  <a:pt x="4963462" y="6279849"/>
                </a:lnTo>
                <a:lnTo>
                  <a:pt x="2724464" y="6279849"/>
                </a:lnTo>
                <a:lnTo>
                  <a:pt x="754792" y="4372850"/>
                </a:lnTo>
                <a:cubicBezTo>
                  <a:pt x="-81341" y="3680327"/>
                  <a:pt x="-350605" y="2231440"/>
                  <a:pt x="611185" y="1215791"/>
                </a:cubicBezTo>
                <a:cubicBezTo>
                  <a:pt x="1806331" y="20645"/>
                  <a:pt x="628775" y="1196234"/>
                  <a:pt x="1823922" y="1087"/>
                </a:cubicBezTo>
                <a:cubicBezTo>
                  <a:pt x="1827854" y="354"/>
                  <a:pt x="1887255" y="21"/>
                  <a:pt x="1988130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6F0BB4D-EDFE-4EAA-B186-164F4ED507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74948" y="6221481"/>
            <a:ext cx="4382852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86CDF5-57DB-4EB2-9399-067F37BB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547" y="6166347"/>
            <a:ext cx="521969" cy="521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1AB2F7-DFF0-47A1-B504-8EC324FD6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4672" b="43122"/>
          <a:stretch/>
        </p:blipFill>
        <p:spPr>
          <a:xfrm flipH="1">
            <a:off x="3049" y="6337300"/>
            <a:ext cx="415336" cy="520700"/>
          </a:xfrm>
          <a:prstGeom prst="rect">
            <a:avLst/>
          </a:prstGeom>
        </p:spPr>
      </p:pic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26E81567-21E5-4B2C-9CE1-319019C0F0D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E2E8673-525C-4DD4-9A30-9FEFF89D3FF0}"/>
              </a:ext>
            </a:extLst>
          </p:cNvPr>
          <p:cNvSpPr txBox="1">
            <a:spLocks/>
          </p:cNvSpPr>
          <p:nvPr userDrawn="1"/>
        </p:nvSpPr>
        <p:spPr>
          <a:xfrm flipH="1">
            <a:off x="323950" y="6235267"/>
            <a:ext cx="49502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AAA47A-2FC3-4655-AE12-3C57E1D8CC04}" type="slidenum">
              <a:rPr lang="en-CA" smtClean="0"/>
              <a:pPr algn="ctr"/>
              <a:t>‹N°›</a:t>
            </a:fld>
            <a:endParaRPr lang="en-CA"/>
          </a:p>
        </p:txBody>
      </p:sp>
      <p:sp>
        <p:nvSpPr>
          <p:cNvPr id="4" name="hrSlideMaster.Content &amp; right-aligned imageHeader" descr="UNCLASSIFIED">
            <a:extLst>
              <a:ext uri="{FF2B5EF4-FFF2-40B4-BE49-F238E27FC236}">
                <a16:creationId xmlns:a16="http://schemas.microsoft.com/office/drawing/2014/main" id="{CB3481B8-EA2D-4C56-82F6-A648384E5E07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en-US" sz="1200" b="0" i="0" u="none" baseline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left-align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96015" y="365126"/>
            <a:ext cx="5085011" cy="1247917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60D0716-BF55-46AF-9387-1A5CE6F05BE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96014" y="1685926"/>
            <a:ext cx="5085012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B135FE7-354F-427A-AFEF-021AA32B86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96014" y="2505075"/>
            <a:ext cx="5085012" cy="36845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3" name="Picture Placeholder 32" descr="Image placeholder"/>
          <p:cNvSpPr>
            <a:spLocks noGrp="1"/>
          </p:cNvSpPr>
          <p:nvPr>
            <p:ph type="pic" sz="quarter" idx="10"/>
          </p:nvPr>
        </p:nvSpPr>
        <p:spPr>
          <a:xfrm flipH="1">
            <a:off x="0" y="276999"/>
            <a:ext cx="5843016" cy="6581002"/>
          </a:xfrm>
          <a:custGeom>
            <a:avLst/>
            <a:gdLst>
              <a:gd name="connsiteX0" fmla="*/ 1988130 w 4963462"/>
              <a:gd name="connsiteY0" fmla="*/ 1 h 6279849"/>
              <a:gd name="connsiteX1" fmla="*/ 4862589 w 4963462"/>
              <a:gd name="connsiteY1" fmla="*/ 12563 h 6279849"/>
              <a:gd name="connsiteX2" fmla="*/ 4963462 w 4963462"/>
              <a:gd name="connsiteY2" fmla="*/ 13169 h 6279849"/>
              <a:gd name="connsiteX3" fmla="*/ 4963462 w 4963462"/>
              <a:gd name="connsiteY3" fmla="*/ 6279849 h 6279849"/>
              <a:gd name="connsiteX4" fmla="*/ 2724464 w 4963462"/>
              <a:gd name="connsiteY4" fmla="*/ 6279849 h 6279849"/>
              <a:gd name="connsiteX5" fmla="*/ 754792 w 4963462"/>
              <a:gd name="connsiteY5" fmla="*/ 4372850 h 6279849"/>
              <a:gd name="connsiteX6" fmla="*/ 611185 w 4963462"/>
              <a:gd name="connsiteY6" fmla="*/ 1215791 h 6279849"/>
              <a:gd name="connsiteX7" fmla="*/ 1823922 w 4963462"/>
              <a:gd name="connsiteY7" fmla="*/ 1087 h 6279849"/>
              <a:gd name="connsiteX8" fmla="*/ 1988130 w 4963462"/>
              <a:gd name="connsiteY8" fmla="*/ 1 h 627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3462" h="6279849">
                <a:moveTo>
                  <a:pt x="1988130" y="1"/>
                </a:moveTo>
                <a:cubicBezTo>
                  <a:pt x="2492509" y="-96"/>
                  <a:pt x="4033756" y="7654"/>
                  <a:pt x="4862589" y="12563"/>
                </a:cubicBezTo>
                <a:lnTo>
                  <a:pt x="4963462" y="13169"/>
                </a:lnTo>
                <a:lnTo>
                  <a:pt x="4963462" y="6279849"/>
                </a:lnTo>
                <a:lnTo>
                  <a:pt x="2724464" y="6279849"/>
                </a:lnTo>
                <a:lnTo>
                  <a:pt x="754792" y="4372850"/>
                </a:lnTo>
                <a:cubicBezTo>
                  <a:pt x="-81341" y="3680327"/>
                  <a:pt x="-350605" y="2231440"/>
                  <a:pt x="611185" y="1215791"/>
                </a:cubicBezTo>
                <a:cubicBezTo>
                  <a:pt x="1806331" y="20645"/>
                  <a:pt x="628775" y="1196234"/>
                  <a:pt x="1823922" y="1087"/>
                </a:cubicBezTo>
                <a:cubicBezTo>
                  <a:pt x="1827854" y="354"/>
                  <a:pt x="1887255" y="21"/>
                  <a:pt x="1988130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AC18D-B485-4808-BA38-E78EE3B4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2BD46C5D-0BF9-4BF5-8DE9-533EC9BDE4E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2" name="hrSlideMaster.Content &amp; left-aligned imageHeader" descr="UNCLASSIFIED">
            <a:extLst>
              <a:ext uri="{FF2B5EF4-FFF2-40B4-BE49-F238E27FC236}">
                <a16:creationId xmlns:a16="http://schemas.microsoft.com/office/drawing/2014/main" id="{DEE279D1-44DA-A1BF-B7C8-668F2C4D1276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75" y="365126"/>
            <a:ext cx="10674851" cy="1247918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175" y="1685926"/>
            <a:ext cx="5391401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175" y="2505075"/>
            <a:ext cx="5391400" cy="36845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4" y="1685926"/>
            <a:ext cx="5085012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6196014" y="2505075"/>
            <a:ext cx="5085012" cy="368458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69D3BF54-2B71-468B-950F-9355E248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F117F416-1B51-48C3-B41D-DBDD06F2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5" name="hrSlideMaster.ComparisonHeader" descr="UNCLASSIFIED">
            <a:extLst>
              <a:ext uri="{FF2B5EF4-FFF2-40B4-BE49-F238E27FC236}">
                <a16:creationId xmlns:a16="http://schemas.microsoft.com/office/drawing/2014/main" id="{A12F8873-B243-73FB-4C1F-FF938F3C49DB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&amp; right-align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88369" y="3502783"/>
            <a:ext cx="5361196" cy="4412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CA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EB62B154-123B-4070-AF21-76A4E4149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369" y="2671071"/>
            <a:ext cx="5407631" cy="653796"/>
          </a:xfrm>
          <a:prstGeom prst="roundRect">
            <a:avLst/>
          </a:prstGeom>
          <a:solidFill>
            <a:srgbClr val="005477"/>
          </a:solidFill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Section title goes here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04A0DDC-2CB9-4721-9F0C-CB49F7CEA8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74948" y="6221481"/>
            <a:ext cx="4382852" cy="365125"/>
          </a:xfrm>
          <a:prstGeom prst="rect">
            <a:avLst/>
          </a:prstGeom>
        </p:spPr>
        <p:txBody>
          <a:bodyPr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33" name="Picture Placeholder 32" descr="Image placeholder"/>
          <p:cNvSpPr>
            <a:spLocks noGrp="1"/>
          </p:cNvSpPr>
          <p:nvPr>
            <p:ph type="pic" sz="quarter" idx="10"/>
          </p:nvPr>
        </p:nvSpPr>
        <p:spPr>
          <a:xfrm>
            <a:off x="6352674" y="276998"/>
            <a:ext cx="5839326" cy="6581001"/>
          </a:xfrm>
          <a:custGeom>
            <a:avLst/>
            <a:gdLst>
              <a:gd name="connsiteX0" fmla="*/ 1988130 w 4963462"/>
              <a:gd name="connsiteY0" fmla="*/ 1 h 6279849"/>
              <a:gd name="connsiteX1" fmla="*/ 4862589 w 4963462"/>
              <a:gd name="connsiteY1" fmla="*/ 12563 h 6279849"/>
              <a:gd name="connsiteX2" fmla="*/ 4963462 w 4963462"/>
              <a:gd name="connsiteY2" fmla="*/ 13169 h 6279849"/>
              <a:gd name="connsiteX3" fmla="*/ 4963462 w 4963462"/>
              <a:gd name="connsiteY3" fmla="*/ 6279849 h 6279849"/>
              <a:gd name="connsiteX4" fmla="*/ 2724464 w 4963462"/>
              <a:gd name="connsiteY4" fmla="*/ 6279849 h 6279849"/>
              <a:gd name="connsiteX5" fmla="*/ 754792 w 4963462"/>
              <a:gd name="connsiteY5" fmla="*/ 4372850 h 6279849"/>
              <a:gd name="connsiteX6" fmla="*/ 611185 w 4963462"/>
              <a:gd name="connsiteY6" fmla="*/ 1215791 h 6279849"/>
              <a:gd name="connsiteX7" fmla="*/ 1823922 w 4963462"/>
              <a:gd name="connsiteY7" fmla="*/ 1087 h 6279849"/>
              <a:gd name="connsiteX8" fmla="*/ 1988130 w 4963462"/>
              <a:gd name="connsiteY8" fmla="*/ 1 h 627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3462" h="6279849">
                <a:moveTo>
                  <a:pt x="1988130" y="1"/>
                </a:moveTo>
                <a:cubicBezTo>
                  <a:pt x="2492509" y="-96"/>
                  <a:pt x="4033756" y="7654"/>
                  <a:pt x="4862589" y="12563"/>
                </a:cubicBezTo>
                <a:lnTo>
                  <a:pt x="4963462" y="13169"/>
                </a:lnTo>
                <a:lnTo>
                  <a:pt x="4963462" y="6279849"/>
                </a:lnTo>
                <a:lnTo>
                  <a:pt x="2724464" y="6279849"/>
                </a:lnTo>
                <a:lnTo>
                  <a:pt x="754792" y="4372850"/>
                </a:lnTo>
                <a:cubicBezTo>
                  <a:pt x="-81341" y="3680327"/>
                  <a:pt x="-350605" y="2231440"/>
                  <a:pt x="611185" y="1215791"/>
                </a:cubicBezTo>
                <a:cubicBezTo>
                  <a:pt x="1806331" y="20645"/>
                  <a:pt x="628775" y="1196234"/>
                  <a:pt x="1823922" y="1087"/>
                </a:cubicBezTo>
                <a:cubicBezTo>
                  <a:pt x="1827854" y="354"/>
                  <a:pt x="1887255" y="21"/>
                  <a:pt x="1988130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CDBC3D-CB50-4074-83D8-3CDEA2F4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547" y="6166347"/>
            <a:ext cx="521969" cy="521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998C27-D765-4313-B761-E04EBF6EE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4672" b="43122"/>
          <a:stretch/>
        </p:blipFill>
        <p:spPr>
          <a:xfrm flipH="1">
            <a:off x="3049" y="6337300"/>
            <a:ext cx="415336" cy="52070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5FCD4E8-5E2D-4F20-A064-E21A4D9F7D22}"/>
              </a:ext>
            </a:extLst>
          </p:cNvPr>
          <p:cNvSpPr txBox="1">
            <a:spLocks/>
          </p:cNvSpPr>
          <p:nvPr userDrawn="1"/>
        </p:nvSpPr>
        <p:spPr>
          <a:xfrm flipH="1">
            <a:off x="323950" y="6235267"/>
            <a:ext cx="49502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AAA47A-2FC3-4655-AE12-3C57E1D8CC04}" type="slidenum">
              <a:rPr lang="en-CA" smtClean="0"/>
              <a:pPr algn="ctr"/>
              <a:t>‹N°›</a:t>
            </a:fld>
            <a:endParaRPr lang="en-CA"/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C1CFD9E8-C253-4BCC-996F-BD127DF5B3B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2" name="hrSlideMaster.Section title &amp; right-aligned ImageHeader" descr="UNCLASSIFIED">
            <a:extLst>
              <a:ext uri="{FF2B5EF4-FFF2-40B4-BE49-F238E27FC236}">
                <a16:creationId xmlns:a16="http://schemas.microsoft.com/office/drawing/2014/main" id="{16AE5889-562C-1EA6-5367-E77D4E4552B1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&amp; left-align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1">
            <a:extLst>
              <a:ext uri="{FF2B5EF4-FFF2-40B4-BE49-F238E27FC236}">
                <a16:creationId xmlns:a16="http://schemas.microsoft.com/office/drawing/2014/main" id="{EB62B154-123B-4070-AF21-76A4E4149A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6013" y="2701421"/>
            <a:ext cx="5203507" cy="653796"/>
          </a:xfrm>
          <a:prstGeom prst="roundRect">
            <a:avLst/>
          </a:prstGeom>
          <a:solidFill>
            <a:srgbClr val="005477"/>
          </a:solidFill>
        </p:spPr>
        <p:txBody>
          <a:bodyPr wrap="square">
            <a:sp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Section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96014" y="3502783"/>
            <a:ext cx="5085012" cy="44125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CA" noProof="0" err="1"/>
              <a:t>Subheader</a:t>
            </a:r>
            <a:endParaRPr lang="en-CA" noProof="0"/>
          </a:p>
        </p:txBody>
      </p:sp>
      <p:sp>
        <p:nvSpPr>
          <p:cNvPr id="8" name="Picture Placeholder 32" descr="Image placeholder">
            <a:extLst>
              <a:ext uri="{FF2B5EF4-FFF2-40B4-BE49-F238E27FC236}">
                <a16:creationId xmlns:a16="http://schemas.microsoft.com/office/drawing/2014/main" id="{F7A64C1B-96BF-43F9-8A4B-1772AC63A0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0" y="276999"/>
            <a:ext cx="5843016" cy="6581002"/>
          </a:xfrm>
          <a:custGeom>
            <a:avLst/>
            <a:gdLst>
              <a:gd name="connsiteX0" fmla="*/ 1988130 w 4963462"/>
              <a:gd name="connsiteY0" fmla="*/ 1 h 6279849"/>
              <a:gd name="connsiteX1" fmla="*/ 4862589 w 4963462"/>
              <a:gd name="connsiteY1" fmla="*/ 12563 h 6279849"/>
              <a:gd name="connsiteX2" fmla="*/ 4963462 w 4963462"/>
              <a:gd name="connsiteY2" fmla="*/ 13169 h 6279849"/>
              <a:gd name="connsiteX3" fmla="*/ 4963462 w 4963462"/>
              <a:gd name="connsiteY3" fmla="*/ 6279849 h 6279849"/>
              <a:gd name="connsiteX4" fmla="*/ 2724464 w 4963462"/>
              <a:gd name="connsiteY4" fmla="*/ 6279849 h 6279849"/>
              <a:gd name="connsiteX5" fmla="*/ 754792 w 4963462"/>
              <a:gd name="connsiteY5" fmla="*/ 4372850 h 6279849"/>
              <a:gd name="connsiteX6" fmla="*/ 611185 w 4963462"/>
              <a:gd name="connsiteY6" fmla="*/ 1215791 h 6279849"/>
              <a:gd name="connsiteX7" fmla="*/ 1823922 w 4963462"/>
              <a:gd name="connsiteY7" fmla="*/ 1087 h 6279849"/>
              <a:gd name="connsiteX8" fmla="*/ 1988130 w 4963462"/>
              <a:gd name="connsiteY8" fmla="*/ 1 h 627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3462" h="6279849">
                <a:moveTo>
                  <a:pt x="1988130" y="1"/>
                </a:moveTo>
                <a:cubicBezTo>
                  <a:pt x="2492509" y="-96"/>
                  <a:pt x="4033756" y="7654"/>
                  <a:pt x="4862589" y="12563"/>
                </a:cubicBezTo>
                <a:lnTo>
                  <a:pt x="4963462" y="13169"/>
                </a:lnTo>
                <a:lnTo>
                  <a:pt x="4963462" y="6279849"/>
                </a:lnTo>
                <a:lnTo>
                  <a:pt x="2724464" y="6279849"/>
                </a:lnTo>
                <a:lnTo>
                  <a:pt x="754792" y="4372850"/>
                </a:lnTo>
                <a:cubicBezTo>
                  <a:pt x="-81341" y="3680327"/>
                  <a:pt x="-350605" y="2231440"/>
                  <a:pt x="611185" y="1215791"/>
                </a:cubicBezTo>
                <a:cubicBezTo>
                  <a:pt x="1806331" y="20645"/>
                  <a:pt x="628775" y="1196234"/>
                  <a:pt x="1823922" y="1087"/>
                </a:cubicBezTo>
                <a:cubicBezTo>
                  <a:pt x="1827854" y="354"/>
                  <a:pt x="1887255" y="21"/>
                  <a:pt x="1988130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FA37D9A3-EA75-4F9C-9C1A-75D29B6D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57799" y="6221480"/>
            <a:ext cx="1371602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0E9AF-6491-4B65-AE73-E4D149E2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9400" y="6221481"/>
            <a:ext cx="4751647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2" name="hrSlideMaster.Section title &amp; left-aligned ImageHeader" descr="UNCLASSIFIED">
            <a:extLst>
              <a:ext uri="{FF2B5EF4-FFF2-40B4-BE49-F238E27FC236}">
                <a16:creationId xmlns:a16="http://schemas.microsoft.com/office/drawing/2014/main" id="{EEF7FE26-0A85-69A5-D2D6-B5FB6A648225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fr-CA" sz="12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fr-CA" sz="1200" b="0" i="0" u="none" baseline="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1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DCB71D8-33E7-46B9-9788-26D1C78E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54672" b="43122"/>
          <a:stretch/>
        </p:blipFill>
        <p:spPr>
          <a:xfrm>
            <a:off x="11776436" y="6337300"/>
            <a:ext cx="415564" cy="52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CC212C-D810-4E36-BBC8-B31D3022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381048" y="6166347"/>
            <a:ext cx="521969" cy="521208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040998-F43C-482C-BB36-496CFF6AE5BA}"/>
              </a:ext>
            </a:extLst>
          </p:cNvPr>
          <p:cNvSpPr txBox="1">
            <a:spLocks/>
          </p:cNvSpPr>
          <p:nvPr userDrawn="1"/>
        </p:nvSpPr>
        <p:spPr>
          <a:xfrm>
            <a:off x="11385153" y="6235267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AAA47A-2FC3-4655-AE12-3C57E1D8CC04}" type="slidenum">
              <a:rPr lang="en-CA" smtClean="0"/>
              <a:pPr algn="ctr"/>
              <a:t>‹N°›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41085-A852-3147-56CF-27639BE4B1D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520363" y="63500"/>
            <a:ext cx="16367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102223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07" r:id="rId4"/>
    <p:sldLayoutId id="2147483695" r:id="rId5"/>
    <p:sldLayoutId id="2147483705" r:id="rId6"/>
    <p:sldLayoutId id="2147483696" r:id="rId7"/>
    <p:sldLayoutId id="2147483697" r:id="rId8"/>
    <p:sldLayoutId id="2147483706" r:id="rId9"/>
    <p:sldLayoutId id="2147483698" r:id="rId10"/>
    <p:sldLayoutId id="2147483700" r:id="rId11"/>
    <p:sldLayoutId id="2147483701" r:id="rId12"/>
    <p:sldLayoutId id="2147483708" r:id="rId13"/>
    <p:sldLayoutId id="2147483704" r:id="rId14"/>
    <p:sldLayoutId id="2147483709" r:id="rId15"/>
    <p:sldLayoutId id="214748371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8/10/relationships/comments" Target="../comments/modernComment_1B3_75ED46C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D9D7F9-824C-4BE2-1CAA-D013DFE2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57" y="1153173"/>
            <a:ext cx="5262391" cy="1205436"/>
          </a:xfrm>
        </p:spPr>
        <p:txBody>
          <a:bodyPr/>
          <a:lstStyle/>
          <a:p>
            <a:r>
              <a:rPr lang="en-CA" sz="3600"/>
              <a:t>Driving User-Centered Design with AI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8893A2-07F9-F025-67F8-4231EB4F56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998" y="2889136"/>
            <a:ext cx="5418762" cy="397032"/>
          </a:xfrm>
        </p:spPr>
        <p:txBody>
          <a:bodyPr/>
          <a:lstStyle/>
          <a:p>
            <a:r>
              <a:rPr lang="en-US"/>
              <a:t>PAB All-staff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A62112-1E66-E358-48D1-511B378B4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6998" y="3421222"/>
            <a:ext cx="5418762" cy="397032"/>
          </a:xfrm>
        </p:spPr>
        <p:txBody>
          <a:bodyPr/>
          <a:lstStyle/>
          <a:p>
            <a:r>
              <a:rPr lang="en-US"/>
              <a:t>Nov 13 , 2024</a:t>
            </a:r>
          </a:p>
        </p:txBody>
      </p:sp>
      <p:pic>
        <p:nvPicPr>
          <p:cNvPr id="10" name="Picture Placeholder 9" descr="A network made up of connected lines and dots">
            <a:extLst>
              <a:ext uri="{FF2B5EF4-FFF2-40B4-BE49-F238E27FC236}">
                <a16:creationId xmlns:a16="http://schemas.microsoft.com/office/drawing/2014/main" id="{4B6DD1CD-3792-77FC-0EF1-59FF896F26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r="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069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EF2EB-DE88-44DA-BF00-5CA57995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91" y="1179858"/>
            <a:ext cx="5057397" cy="509902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en-CA" sz="1700"/>
          </a:p>
          <a:p>
            <a:endParaRPr lang="en-CA" sz="1800" b="1">
              <a:solidFill>
                <a:srgbClr val="005477"/>
              </a:solidFill>
            </a:endParaRPr>
          </a:p>
          <a:p>
            <a:endParaRPr lang="en-CA" sz="1800" b="1">
              <a:solidFill>
                <a:srgbClr val="005477"/>
              </a:solidFill>
            </a:endParaRPr>
          </a:p>
          <a:p>
            <a:endParaRPr lang="en-CA" sz="1800" b="1">
              <a:solidFill>
                <a:srgbClr val="005477"/>
              </a:solidFill>
            </a:endParaRPr>
          </a:p>
          <a:p>
            <a:pPr marL="0" indent="0">
              <a:buNone/>
            </a:pPr>
            <a:endParaRPr lang="en-CA" sz="1600" b="1">
              <a:solidFill>
                <a:srgbClr val="005477"/>
              </a:solidFill>
            </a:endParaRPr>
          </a:p>
          <a:p>
            <a:r>
              <a:rPr lang="en-CA" sz="1600" b="1">
                <a:solidFill>
                  <a:srgbClr val="005477"/>
                </a:solidFill>
              </a:rPr>
              <a:t>Problem: </a:t>
            </a:r>
            <a:r>
              <a:rPr lang="en-CA" sz="1600"/>
              <a:t>The registration instructions described in detail the registration process, but didn’t have a link or button to start the registration process. </a:t>
            </a:r>
            <a:br>
              <a:rPr lang="en-CA" sz="1600"/>
            </a:br>
            <a:endParaRPr lang="en-CA" sz="1600"/>
          </a:p>
          <a:p>
            <a:r>
              <a:rPr lang="en-CA" sz="1600" b="1">
                <a:solidFill>
                  <a:srgbClr val="005477"/>
                </a:solidFill>
              </a:rPr>
              <a:t>Solution: </a:t>
            </a:r>
            <a:r>
              <a:rPr lang="en-CA" sz="1600"/>
              <a:t>The redesigned registration page has clear buttons to start the registration process. </a:t>
            </a:r>
            <a:br>
              <a:rPr lang="en-CA" sz="1600"/>
            </a:br>
            <a:endParaRPr lang="en-CA" sz="1600"/>
          </a:p>
          <a:p>
            <a:r>
              <a:rPr lang="en-CA" sz="1600" b="1">
                <a:solidFill>
                  <a:srgbClr val="005477"/>
                </a:solidFill>
              </a:rPr>
              <a:t>Result: </a:t>
            </a:r>
            <a:r>
              <a:rPr lang="en-CA" sz="1600"/>
              <a:t>Negative feedback for this task </a:t>
            </a:r>
            <a:r>
              <a:rPr lang="en-CA" sz="1600" b="1">
                <a:solidFill>
                  <a:schemeClr val="accent2"/>
                </a:solidFill>
              </a:rPr>
              <a:t>decreased by 51% </a:t>
            </a:r>
            <a:r>
              <a:rPr lang="en-CA" sz="1600"/>
              <a:t>and calls per 100 visits decreased by 42%. </a:t>
            </a:r>
            <a:endParaRPr lang="en-CA" sz="1600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EF4E5B-2914-0B8F-B3EF-8EC6E76CC721}"/>
              </a:ext>
            </a:extLst>
          </p:cNvPr>
          <p:cNvSpPr txBox="1">
            <a:spLocks/>
          </p:cNvSpPr>
          <p:nvPr/>
        </p:nvSpPr>
        <p:spPr>
          <a:xfrm>
            <a:off x="661393" y="423852"/>
            <a:ext cx="6664325" cy="53105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Case Study – My Account Optimization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A0E4-0A86-3FBD-5626-039F8DAB1645}"/>
              </a:ext>
            </a:extLst>
          </p:cNvPr>
          <p:cNvSpPr txBox="1"/>
          <p:nvPr/>
        </p:nvSpPr>
        <p:spPr>
          <a:xfrm>
            <a:off x="817583" y="1175607"/>
            <a:ext cx="4901207" cy="1431161"/>
          </a:xfrm>
          <a:prstGeom prst="rect">
            <a:avLst/>
          </a:prstGeom>
          <a:solidFill>
            <a:schemeClr val="bg1"/>
          </a:solidFill>
          <a:ln w="19050">
            <a:solidFill>
              <a:srgbClr val="045577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571075183">
                  <a:custGeom>
                    <a:avLst/>
                    <a:gdLst>
                      <a:gd name="connsiteX0" fmla="*/ 0 w 5644308"/>
                      <a:gd name="connsiteY0" fmla="*/ 0 h 3970318"/>
                      <a:gd name="connsiteX1" fmla="*/ 451545 w 5644308"/>
                      <a:gd name="connsiteY1" fmla="*/ 0 h 3970318"/>
                      <a:gd name="connsiteX2" fmla="*/ 903089 w 5644308"/>
                      <a:gd name="connsiteY2" fmla="*/ 0 h 3970318"/>
                      <a:gd name="connsiteX3" fmla="*/ 1354634 w 5644308"/>
                      <a:gd name="connsiteY3" fmla="*/ 0 h 3970318"/>
                      <a:gd name="connsiteX4" fmla="*/ 1806179 w 5644308"/>
                      <a:gd name="connsiteY4" fmla="*/ 0 h 3970318"/>
                      <a:gd name="connsiteX5" fmla="*/ 2257723 w 5644308"/>
                      <a:gd name="connsiteY5" fmla="*/ 0 h 3970318"/>
                      <a:gd name="connsiteX6" fmla="*/ 2709268 w 5644308"/>
                      <a:gd name="connsiteY6" fmla="*/ 0 h 3970318"/>
                      <a:gd name="connsiteX7" fmla="*/ 3217256 w 5644308"/>
                      <a:gd name="connsiteY7" fmla="*/ 0 h 3970318"/>
                      <a:gd name="connsiteX8" fmla="*/ 3725243 w 5644308"/>
                      <a:gd name="connsiteY8" fmla="*/ 0 h 3970318"/>
                      <a:gd name="connsiteX9" fmla="*/ 4233231 w 5644308"/>
                      <a:gd name="connsiteY9" fmla="*/ 0 h 3970318"/>
                      <a:gd name="connsiteX10" fmla="*/ 4684776 w 5644308"/>
                      <a:gd name="connsiteY10" fmla="*/ 0 h 3970318"/>
                      <a:gd name="connsiteX11" fmla="*/ 5644308 w 5644308"/>
                      <a:gd name="connsiteY11" fmla="*/ 0 h 3970318"/>
                      <a:gd name="connsiteX12" fmla="*/ 5644308 w 5644308"/>
                      <a:gd name="connsiteY12" fmla="*/ 448079 h 3970318"/>
                      <a:gd name="connsiteX13" fmla="*/ 5644308 w 5644308"/>
                      <a:gd name="connsiteY13" fmla="*/ 896157 h 3970318"/>
                      <a:gd name="connsiteX14" fmla="*/ 5644308 w 5644308"/>
                      <a:gd name="connsiteY14" fmla="*/ 1542752 h 3970318"/>
                      <a:gd name="connsiteX15" fmla="*/ 5644308 w 5644308"/>
                      <a:gd name="connsiteY15" fmla="*/ 2109940 h 3970318"/>
                      <a:gd name="connsiteX16" fmla="*/ 5644308 w 5644308"/>
                      <a:gd name="connsiteY16" fmla="*/ 2756535 h 3970318"/>
                      <a:gd name="connsiteX17" fmla="*/ 5644308 w 5644308"/>
                      <a:gd name="connsiteY17" fmla="*/ 3363427 h 3970318"/>
                      <a:gd name="connsiteX18" fmla="*/ 5644308 w 5644308"/>
                      <a:gd name="connsiteY18" fmla="*/ 3970318 h 3970318"/>
                      <a:gd name="connsiteX19" fmla="*/ 5249206 w 5644308"/>
                      <a:gd name="connsiteY19" fmla="*/ 3970318 h 3970318"/>
                      <a:gd name="connsiteX20" fmla="*/ 4628333 w 5644308"/>
                      <a:gd name="connsiteY20" fmla="*/ 3970318 h 3970318"/>
                      <a:gd name="connsiteX21" fmla="*/ 4233231 w 5644308"/>
                      <a:gd name="connsiteY21" fmla="*/ 3970318 h 3970318"/>
                      <a:gd name="connsiteX22" fmla="*/ 3838129 w 5644308"/>
                      <a:gd name="connsiteY22" fmla="*/ 3970318 h 3970318"/>
                      <a:gd name="connsiteX23" fmla="*/ 3386585 w 5644308"/>
                      <a:gd name="connsiteY23" fmla="*/ 3970318 h 3970318"/>
                      <a:gd name="connsiteX24" fmla="*/ 2822154 w 5644308"/>
                      <a:gd name="connsiteY24" fmla="*/ 3970318 h 3970318"/>
                      <a:gd name="connsiteX25" fmla="*/ 2201280 w 5644308"/>
                      <a:gd name="connsiteY25" fmla="*/ 3970318 h 3970318"/>
                      <a:gd name="connsiteX26" fmla="*/ 1523963 w 5644308"/>
                      <a:gd name="connsiteY26" fmla="*/ 3970318 h 3970318"/>
                      <a:gd name="connsiteX27" fmla="*/ 903089 w 5644308"/>
                      <a:gd name="connsiteY27" fmla="*/ 3970318 h 3970318"/>
                      <a:gd name="connsiteX28" fmla="*/ 0 w 5644308"/>
                      <a:gd name="connsiteY28" fmla="*/ 3970318 h 3970318"/>
                      <a:gd name="connsiteX29" fmla="*/ 0 w 5644308"/>
                      <a:gd name="connsiteY29" fmla="*/ 3363427 h 3970318"/>
                      <a:gd name="connsiteX30" fmla="*/ 0 w 5644308"/>
                      <a:gd name="connsiteY30" fmla="*/ 2716832 h 3970318"/>
                      <a:gd name="connsiteX31" fmla="*/ 0 w 5644308"/>
                      <a:gd name="connsiteY31" fmla="*/ 2229050 h 3970318"/>
                      <a:gd name="connsiteX32" fmla="*/ 0 w 5644308"/>
                      <a:gd name="connsiteY32" fmla="*/ 1661862 h 3970318"/>
                      <a:gd name="connsiteX33" fmla="*/ 0 w 5644308"/>
                      <a:gd name="connsiteY33" fmla="*/ 1174080 h 3970318"/>
                      <a:gd name="connsiteX34" fmla="*/ 0 w 5644308"/>
                      <a:gd name="connsiteY34" fmla="*/ 646595 h 3970318"/>
                      <a:gd name="connsiteX35" fmla="*/ 0 w 5644308"/>
                      <a:gd name="connsiteY35" fmla="*/ 0 h 3970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5644308" h="3970318" fill="none" extrusionOk="0">
                        <a:moveTo>
                          <a:pt x="0" y="0"/>
                        </a:moveTo>
                        <a:cubicBezTo>
                          <a:pt x="213868" y="-29563"/>
                          <a:pt x="239147" y="43005"/>
                          <a:pt x="451545" y="0"/>
                        </a:cubicBezTo>
                        <a:cubicBezTo>
                          <a:pt x="663943" y="-43005"/>
                          <a:pt x="761512" y="2318"/>
                          <a:pt x="903089" y="0"/>
                        </a:cubicBezTo>
                        <a:cubicBezTo>
                          <a:pt x="1044666" y="-2318"/>
                          <a:pt x="1202862" y="16582"/>
                          <a:pt x="1354634" y="0"/>
                        </a:cubicBezTo>
                        <a:cubicBezTo>
                          <a:pt x="1506407" y="-16582"/>
                          <a:pt x="1592834" y="38214"/>
                          <a:pt x="1806179" y="0"/>
                        </a:cubicBezTo>
                        <a:cubicBezTo>
                          <a:pt x="2019525" y="-38214"/>
                          <a:pt x="2135342" y="19397"/>
                          <a:pt x="2257723" y="0"/>
                        </a:cubicBezTo>
                        <a:cubicBezTo>
                          <a:pt x="2380104" y="-19397"/>
                          <a:pt x="2544104" y="25398"/>
                          <a:pt x="2709268" y="0"/>
                        </a:cubicBezTo>
                        <a:cubicBezTo>
                          <a:pt x="2874432" y="-25398"/>
                          <a:pt x="3050097" y="35334"/>
                          <a:pt x="3217256" y="0"/>
                        </a:cubicBezTo>
                        <a:cubicBezTo>
                          <a:pt x="3384415" y="-35334"/>
                          <a:pt x="3590030" y="17143"/>
                          <a:pt x="3725243" y="0"/>
                        </a:cubicBezTo>
                        <a:cubicBezTo>
                          <a:pt x="3860456" y="-17143"/>
                          <a:pt x="4002999" y="50326"/>
                          <a:pt x="4233231" y="0"/>
                        </a:cubicBezTo>
                        <a:cubicBezTo>
                          <a:pt x="4463463" y="-50326"/>
                          <a:pt x="4537173" y="28794"/>
                          <a:pt x="4684776" y="0"/>
                        </a:cubicBezTo>
                        <a:cubicBezTo>
                          <a:pt x="4832380" y="-28794"/>
                          <a:pt x="5229378" y="113291"/>
                          <a:pt x="5644308" y="0"/>
                        </a:cubicBezTo>
                        <a:cubicBezTo>
                          <a:pt x="5688658" y="169248"/>
                          <a:pt x="5613894" y="310331"/>
                          <a:pt x="5644308" y="448079"/>
                        </a:cubicBezTo>
                        <a:cubicBezTo>
                          <a:pt x="5674722" y="585827"/>
                          <a:pt x="5592074" y="720146"/>
                          <a:pt x="5644308" y="896157"/>
                        </a:cubicBezTo>
                        <a:cubicBezTo>
                          <a:pt x="5696542" y="1072168"/>
                          <a:pt x="5628823" y="1262428"/>
                          <a:pt x="5644308" y="1542752"/>
                        </a:cubicBezTo>
                        <a:cubicBezTo>
                          <a:pt x="5659793" y="1823077"/>
                          <a:pt x="5582052" y="1981312"/>
                          <a:pt x="5644308" y="2109940"/>
                        </a:cubicBezTo>
                        <a:cubicBezTo>
                          <a:pt x="5706564" y="2238568"/>
                          <a:pt x="5604114" y="2527711"/>
                          <a:pt x="5644308" y="2756535"/>
                        </a:cubicBezTo>
                        <a:cubicBezTo>
                          <a:pt x="5684502" y="2985359"/>
                          <a:pt x="5641464" y="3161351"/>
                          <a:pt x="5644308" y="3363427"/>
                        </a:cubicBezTo>
                        <a:cubicBezTo>
                          <a:pt x="5647152" y="3565503"/>
                          <a:pt x="5632249" y="3806975"/>
                          <a:pt x="5644308" y="3970318"/>
                        </a:cubicBezTo>
                        <a:cubicBezTo>
                          <a:pt x="5462991" y="3977719"/>
                          <a:pt x="5442825" y="3923688"/>
                          <a:pt x="5249206" y="3970318"/>
                        </a:cubicBezTo>
                        <a:cubicBezTo>
                          <a:pt x="5055587" y="4016948"/>
                          <a:pt x="4831384" y="3940672"/>
                          <a:pt x="4628333" y="3970318"/>
                        </a:cubicBezTo>
                        <a:cubicBezTo>
                          <a:pt x="4425282" y="3999964"/>
                          <a:pt x="4395409" y="3937674"/>
                          <a:pt x="4233231" y="3970318"/>
                        </a:cubicBezTo>
                        <a:cubicBezTo>
                          <a:pt x="4071053" y="4002962"/>
                          <a:pt x="3924347" y="3964452"/>
                          <a:pt x="3838129" y="3970318"/>
                        </a:cubicBezTo>
                        <a:cubicBezTo>
                          <a:pt x="3751911" y="3976184"/>
                          <a:pt x="3477843" y="3967757"/>
                          <a:pt x="3386585" y="3970318"/>
                        </a:cubicBezTo>
                        <a:cubicBezTo>
                          <a:pt x="3295327" y="3972879"/>
                          <a:pt x="3058399" y="3917631"/>
                          <a:pt x="2822154" y="3970318"/>
                        </a:cubicBezTo>
                        <a:cubicBezTo>
                          <a:pt x="2585909" y="4023005"/>
                          <a:pt x="2368743" y="3962258"/>
                          <a:pt x="2201280" y="3970318"/>
                        </a:cubicBezTo>
                        <a:cubicBezTo>
                          <a:pt x="2033817" y="3978378"/>
                          <a:pt x="1696820" y="3933807"/>
                          <a:pt x="1523963" y="3970318"/>
                        </a:cubicBezTo>
                        <a:cubicBezTo>
                          <a:pt x="1351106" y="4006829"/>
                          <a:pt x="1089095" y="3931137"/>
                          <a:pt x="903089" y="3970318"/>
                        </a:cubicBezTo>
                        <a:cubicBezTo>
                          <a:pt x="717083" y="4009499"/>
                          <a:pt x="236843" y="3884624"/>
                          <a:pt x="0" y="3970318"/>
                        </a:cubicBezTo>
                        <a:cubicBezTo>
                          <a:pt x="-46374" y="3780294"/>
                          <a:pt x="47615" y="3639597"/>
                          <a:pt x="0" y="3363427"/>
                        </a:cubicBezTo>
                        <a:cubicBezTo>
                          <a:pt x="-47615" y="3087257"/>
                          <a:pt x="74958" y="2967279"/>
                          <a:pt x="0" y="2716832"/>
                        </a:cubicBezTo>
                        <a:cubicBezTo>
                          <a:pt x="-74958" y="2466386"/>
                          <a:pt x="34954" y="2419434"/>
                          <a:pt x="0" y="2229050"/>
                        </a:cubicBezTo>
                        <a:cubicBezTo>
                          <a:pt x="-34954" y="2038666"/>
                          <a:pt x="24426" y="1941852"/>
                          <a:pt x="0" y="1661862"/>
                        </a:cubicBezTo>
                        <a:cubicBezTo>
                          <a:pt x="-24426" y="1381872"/>
                          <a:pt x="32368" y="1282256"/>
                          <a:pt x="0" y="1174080"/>
                        </a:cubicBezTo>
                        <a:cubicBezTo>
                          <a:pt x="-32368" y="1065904"/>
                          <a:pt x="18044" y="871192"/>
                          <a:pt x="0" y="646595"/>
                        </a:cubicBezTo>
                        <a:cubicBezTo>
                          <a:pt x="-18044" y="421999"/>
                          <a:pt x="68498" y="240283"/>
                          <a:pt x="0" y="0"/>
                        </a:cubicBezTo>
                        <a:close/>
                      </a:path>
                      <a:path w="5644308" h="3970318" stroke="0" extrusionOk="0">
                        <a:moveTo>
                          <a:pt x="0" y="0"/>
                        </a:moveTo>
                        <a:cubicBezTo>
                          <a:pt x="190196" y="-76174"/>
                          <a:pt x="386511" y="75430"/>
                          <a:pt x="677317" y="0"/>
                        </a:cubicBezTo>
                        <a:cubicBezTo>
                          <a:pt x="968123" y="-75430"/>
                          <a:pt x="957827" y="7512"/>
                          <a:pt x="1185305" y="0"/>
                        </a:cubicBezTo>
                        <a:cubicBezTo>
                          <a:pt x="1412783" y="-7512"/>
                          <a:pt x="1533439" y="21411"/>
                          <a:pt x="1693292" y="0"/>
                        </a:cubicBezTo>
                        <a:cubicBezTo>
                          <a:pt x="1853145" y="-21411"/>
                          <a:pt x="2089799" y="47408"/>
                          <a:pt x="2201280" y="0"/>
                        </a:cubicBezTo>
                        <a:cubicBezTo>
                          <a:pt x="2312761" y="-47408"/>
                          <a:pt x="2658568" y="66913"/>
                          <a:pt x="2822154" y="0"/>
                        </a:cubicBezTo>
                        <a:cubicBezTo>
                          <a:pt x="2985740" y="-66913"/>
                          <a:pt x="3170421" y="4549"/>
                          <a:pt x="3273699" y="0"/>
                        </a:cubicBezTo>
                        <a:cubicBezTo>
                          <a:pt x="3376978" y="-4549"/>
                          <a:pt x="3649231" y="4046"/>
                          <a:pt x="3838129" y="0"/>
                        </a:cubicBezTo>
                        <a:cubicBezTo>
                          <a:pt x="4027027" y="-4046"/>
                          <a:pt x="4153869" y="32460"/>
                          <a:pt x="4233231" y="0"/>
                        </a:cubicBezTo>
                        <a:cubicBezTo>
                          <a:pt x="4312593" y="-32460"/>
                          <a:pt x="4720281" y="44067"/>
                          <a:pt x="4854105" y="0"/>
                        </a:cubicBezTo>
                        <a:cubicBezTo>
                          <a:pt x="4987929" y="-44067"/>
                          <a:pt x="5481179" y="54675"/>
                          <a:pt x="5644308" y="0"/>
                        </a:cubicBezTo>
                        <a:cubicBezTo>
                          <a:pt x="5698254" y="142995"/>
                          <a:pt x="5622469" y="412834"/>
                          <a:pt x="5644308" y="606891"/>
                        </a:cubicBezTo>
                        <a:cubicBezTo>
                          <a:pt x="5666147" y="800948"/>
                          <a:pt x="5584816" y="894739"/>
                          <a:pt x="5644308" y="1134377"/>
                        </a:cubicBezTo>
                        <a:cubicBezTo>
                          <a:pt x="5703800" y="1374015"/>
                          <a:pt x="5631118" y="1364680"/>
                          <a:pt x="5644308" y="1582455"/>
                        </a:cubicBezTo>
                        <a:cubicBezTo>
                          <a:pt x="5657498" y="1800230"/>
                          <a:pt x="5612191" y="1957459"/>
                          <a:pt x="5644308" y="2149644"/>
                        </a:cubicBezTo>
                        <a:cubicBezTo>
                          <a:pt x="5676425" y="2341829"/>
                          <a:pt x="5635354" y="2505574"/>
                          <a:pt x="5644308" y="2637426"/>
                        </a:cubicBezTo>
                        <a:cubicBezTo>
                          <a:pt x="5653262" y="2769278"/>
                          <a:pt x="5609197" y="2965193"/>
                          <a:pt x="5644308" y="3284020"/>
                        </a:cubicBezTo>
                        <a:cubicBezTo>
                          <a:pt x="5679419" y="3602847"/>
                          <a:pt x="5594183" y="3649019"/>
                          <a:pt x="5644308" y="3970318"/>
                        </a:cubicBezTo>
                        <a:cubicBezTo>
                          <a:pt x="5517783" y="4020162"/>
                          <a:pt x="5273767" y="3942855"/>
                          <a:pt x="5136320" y="3970318"/>
                        </a:cubicBezTo>
                        <a:cubicBezTo>
                          <a:pt x="4998873" y="3997781"/>
                          <a:pt x="4923631" y="3924050"/>
                          <a:pt x="4741219" y="3970318"/>
                        </a:cubicBezTo>
                        <a:cubicBezTo>
                          <a:pt x="4558807" y="4016586"/>
                          <a:pt x="4435585" y="3948076"/>
                          <a:pt x="4176788" y="3970318"/>
                        </a:cubicBezTo>
                        <a:cubicBezTo>
                          <a:pt x="3917991" y="3992560"/>
                          <a:pt x="3686123" y="3934694"/>
                          <a:pt x="3555914" y="3970318"/>
                        </a:cubicBezTo>
                        <a:cubicBezTo>
                          <a:pt x="3425705" y="4005942"/>
                          <a:pt x="3082424" y="3945596"/>
                          <a:pt x="2878597" y="3970318"/>
                        </a:cubicBezTo>
                        <a:cubicBezTo>
                          <a:pt x="2674770" y="3995040"/>
                          <a:pt x="2499767" y="3930619"/>
                          <a:pt x="2314166" y="3970318"/>
                        </a:cubicBezTo>
                        <a:cubicBezTo>
                          <a:pt x="2128565" y="4010017"/>
                          <a:pt x="1842217" y="3920158"/>
                          <a:pt x="1693292" y="3970318"/>
                        </a:cubicBezTo>
                        <a:cubicBezTo>
                          <a:pt x="1544367" y="4020478"/>
                          <a:pt x="1402073" y="3964847"/>
                          <a:pt x="1241748" y="3970318"/>
                        </a:cubicBezTo>
                        <a:cubicBezTo>
                          <a:pt x="1081423" y="3975789"/>
                          <a:pt x="1009916" y="3969297"/>
                          <a:pt x="790203" y="3970318"/>
                        </a:cubicBezTo>
                        <a:cubicBezTo>
                          <a:pt x="570490" y="3971339"/>
                          <a:pt x="230827" y="3893045"/>
                          <a:pt x="0" y="3970318"/>
                        </a:cubicBezTo>
                        <a:cubicBezTo>
                          <a:pt x="-11882" y="3831189"/>
                          <a:pt x="12368" y="3724984"/>
                          <a:pt x="0" y="3522239"/>
                        </a:cubicBezTo>
                        <a:cubicBezTo>
                          <a:pt x="-12368" y="3319494"/>
                          <a:pt x="32698" y="3187233"/>
                          <a:pt x="0" y="2994754"/>
                        </a:cubicBezTo>
                        <a:cubicBezTo>
                          <a:pt x="-32698" y="2802276"/>
                          <a:pt x="49816" y="2587828"/>
                          <a:pt x="0" y="2387863"/>
                        </a:cubicBezTo>
                        <a:cubicBezTo>
                          <a:pt x="-49816" y="2187898"/>
                          <a:pt x="56757" y="2075165"/>
                          <a:pt x="0" y="1860378"/>
                        </a:cubicBezTo>
                        <a:cubicBezTo>
                          <a:pt x="-56757" y="1645591"/>
                          <a:pt x="20770" y="1590299"/>
                          <a:pt x="0" y="1412299"/>
                        </a:cubicBezTo>
                        <a:cubicBezTo>
                          <a:pt x="-20770" y="1234299"/>
                          <a:pt x="4657" y="1102416"/>
                          <a:pt x="0" y="924517"/>
                        </a:cubicBezTo>
                        <a:cubicBezTo>
                          <a:pt x="-4657" y="746618"/>
                          <a:pt x="83275" y="36628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CA" sz="1100" b="1"/>
          </a:p>
          <a:p>
            <a:r>
              <a:rPr lang="en-CA" sz="1600">
                <a:effectLst/>
                <a:ea typeface="Calibri" panose="020F0502020204030204" pitchFamily="34" charset="0"/>
              </a:rPr>
              <a:t>Users frequently mentioned difficulties in finding a clear and direct link or button to start the registration process. They expressed frustration about not being able to locate the actual registration form.</a:t>
            </a:r>
            <a:b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CA" sz="1200">
              <a:cs typeface="Arial"/>
            </a:endParaRPr>
          </a:p>
        </p:txBody>
      </p:sp>
      <p:pic>
        <p:nvPicPr>
          <p:cNvPr id="7" name="Graphic 6" descr="Arrow: Clockwise curve with solid fill">
            <a:extLst>
              <a:ext uri="{FF2B5EF4-FFF2-40B4-BE49-F238E27FC236}">
                <a16:creationId xmlns:a16="http://schemas.microsoft.com/office/drawing/2014/main" id="{4658C492-F63D-2DBA-ADAA-093CC1AE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31295">
            <a:off x="5777095" y="1298731"/>
            <a:ext cx="914400" cy="91440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D8A074-2D54-FBB0-837D-782B98D9252D}"/>
              </a:ext>
            </a:extLst>
          </p:cNvPr>
          <p:cNvSpPr txBox="1">
            <a:spLocks/>
          </p:cNvSpPr>
          <p:nvPr/>
        </p:nvSpPr>
        <p:spPr>
          <a:xfrm>
            <a:off x="6473212" y="1177490"/>
            <a:ext cx="1773451" cy="3346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>
                <a:solidFill>
                  <a:srgbClr val="005477"/>
                </a:solidFill>
                <a:latin typeface="Freestyle Script"/>
                <a:cs typeface="Arial"/>
              </a:rPr>
              <a:t>AI Feedback Summary</a:t>
            </a:r>
            <a:endParaRPr lang="en-US"/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882DA039-718D-C585-BA89-725B7BBA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283" y="2587477"/>
            <a:ext cx="5777847" cy="325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52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EF2EB-DE88-44DA-BF00-5CA57995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91" y="1179858"/>
            <a:ext cx="5057397" cy="509902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en-CA" sz="1700"/>
          </a:p>
          <a:p>
            <a:endParaRPr lang="en-CA" sz="1800" b="1">
              <a:solidFill>
                <a:srgbClr val="005477"/>
              </a:solidFill>
            </a:endParaRPr>
          </a:p>
          <a:p>
            <a:endParaRPr lang="en-CA" sz="1800" b="1">
              <a:solidFill>
                <a:srgbClr val="005477"/>
              </a:solidFill>
            </a:endParaRPr>
          </a:p>
          <a:p>
            <a:pPr marL="0" indent="0">
              <a:buNone/>
            </a:pPr>
            <a:endParaRPr lang="en-CA" sz="1600" b="1">
              <a:solidFill>
                <a:srgbClr val="005477"/>
              </a:solidFill>
            </a:endParaRPr>
          </a:p>
          <a:p>
            <a:r>
              <a:rPr lang="en-CA" sz="1800" b="1">
                <a:solidFill>
                  <a:srgbClr val="045577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Problem: </a:t>
            </a:r>
            <a:r>
              <a:rPr lang="en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Users on the "Contact the CRA" page clicked a link for “Issues with My Account” that led them to an FAQ section without a phone number.</a:t>
            </a:r>
            <a:b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CA" sz="1800" b="1">
                <a:solidFill>
                  <a:srgbClr val="045577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Solution:  </a:t>
            </a:r>
            <a:r>
              <a:rPr lang="en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We removed the misleading link and launched a redesigned contact page in</a:t>
            </a:r>
            <a:r>
              <a:rPr lang="en-CA" sz="1800">
                <a:latin typeface="Calibri"/>
                <a:ea typeface="Calibri" panose="020F0502020204030204" pitchFamily="34" charset="0"/>
                <a:cs typeface="Calibri"/>
              </a:rPr>
              <a:t> May</a:t>
            </a:r>
            <a:r>
              <a:rPr lang="en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 2024.</a:t>
            </a:r>
            <a:b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CA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CA" sz="1800" b="1">
                <a:solidFill>
                  <a:srgbClr val="045577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Result: </a:t>
            </a:r>
            <a:r>
              <a:rPr lang="en-CA" sz="1800">
                <a:latin typeface="Calibri"/>
                <a:ea typeface="Calibri" panose="020F0502020204030204" pitchFamily="34" charset="0"/>
                <a:cs typeface="Calibri"/>
              </a:rPr>
              <a:t>Observed an </a:t>
            </a:r>
            <a:r>
              <a:rPr lang="en-CA" sz="1800" b="1">
                <a:solidFill>
                  <a:srgbClr val="045577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immediate drop</a:t>
            </a:r>
            <a:r>
              <a:rPr lang="en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 in negative feedback following the changes.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EF4E5B-2914-0B8F-B3EF-8EC6E76CC721}"/>
              </a:ext>
            </a:extLst>
          </p:cNvPr>
          <p:cNvSpPr txBox="1">
            <a:spLocks/>
          </p:cNvSpPr>
          <p:nvPr/>
        </p:nvSpPr>
        <p:spPr>
          <a:xfrm>
            <a:off x="661393" y="423852"/>
            <a:ext cx="8844223" cy="53105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Case Study – </a:t>
            </a:r>
            <a:r>
              <a:rPr lang="en-CA">
                <a:ea typeface="+mj-lt"/>
                <a:cs typeface="+mj-lt"/>
              </a:rPr>
              <a:t>My Account Optimization / Call Mitigation Project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A0E4-0A86-3FBD-5626-039F8DAB1645}"/>
              </a:ext>
            </a:extLst>
          </p:cNvPr>
          <p:cNvSpPr txBox="1"/>
          <p:nvPr/>
        </p:nvSpPr>
        <p:spPr>
          <a:xfrm>
            <a:off x="817583" y="1156316"/>
            <a:ext cx="4901207" cy="1277273"/>
          </a:xfrm>
          <a:prstGeom prst="rect">
            <a:avLst/>
          </a:prstGeom>
          <a:solidFill>
            <a:schemeClr val="bg1"/>
          </a:solidFill>
          <a:ln w="19050">
            <a:solidFill>
              <a:srgbClr val="045577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571075183">
                  <a:custGeom>
                    <a:avLst/>
                    <a:gdLst>
                      <a:gd name="connsiteX0" fmla="*/ 0 w 5644308"/>
                      <a:gd name="connsiteY0" fmla="*/ 0 h 3970318"/>
                      <a:gd name="connsiteX1" fmla="*/ 451545 w 5644308"/>
                      <a:gd name="connsiteY1" fmla="*/ 0 h 3970318"/>
                      <a:gd name="connsiteX2" fmla="*/ 903089 w 5644308"/>
                      <a:gd name="connsiteY2" fmla="*/ 0 h 3970318"/>
                      <a:gd name="connsiteX3" fmla="*/ 1354634 w 5644308"/>
                      <a:gd name="connsiteY3" fmla="*/ 0 h 3970318"/>
                      <a:gd name="connsiteX4" fmla="*/ 1806179 w 5644308"/>
                      <a:gd name="connsiteY4" fmla="*/ 0 h 3970318"/>
                      <a:gd name="connsiteX5" fmla="*/ 2257723 w 5644308"/>
                      <a:gd name="connsiteY5" fmla="*/ 0 h 3970318"/>
                      <a:gd name="connsiteX6" fmla="*/ 2709268 w 5644308"/>
                      <a:gd name="connsiteY6" fmla="*/ 0 h 3970318"/>
                      <a:gd name="connsiteX7" fmla="*/ 3217256 w 5644308"/>
                      <a:gd name="connsiteY7" fmla="*/ 0 h 3970318"/>
                      <a:gd name="connsiteX8" fmla="*/ 3725243 w 5644308"/>
                      <a:gd name="connsiteY8" fmla="*/ 0 h 3970318"/>
                      <a:gd name="connsiteX9" fmla="*/ 4233231 w 5644308"/>
                      <a:gd name="connsiteY9" fmla="*/ 0 h 3970318"/>
                      <a:gd name="connsiteX10" fmla="*/ 4684776 w 5644308"/>
                      <a:gd name="connsiteY10" fmla="*/ 0 h 3970318"/>
                      <a:gd name="connsiteX11" fmla="*/ 5644308 w 5644308"/>
                      <a:gd name="connsiteY11" fmla="*/ 0 h 3970318"/>
                      <a:gd name="connsiteX12" fmla="*/ 5644308 w 5644308"/>
                      <a:gd name="connsiteY12" fmla="*/ 448079 h 3970318"/>
                      <a:gd name="connsiteX13" fmla="*/ 5644308 w 5644308"/>
                      <a:gd name="connsiteY13" fmla="*/ 896157 h 3970318"/>
                      <a:gd name="connsiteX14" fmla="*/ 5644308 w 5644308"/>
                      <a:gd name="connsiteY14" fmla="*/ 1542752 h 3970318"/>
                      <a:gd name="connsiteX15" fmla="*/ 5644308 w 5644308"/>
                      <a:gd name="connsiteY15" fmla="*/ 2109940 h 3970318"/>
                      <a:gd name="connsiteX16" fmla="*/ 5644308 w 5644308"/>
                      <a:gd name="connsiteY16" fmla="*/ 2756535 h 3970318"/>
                      <a:gd name="connsiteX17" fmla="*/ 5644308 w 5644308"/>
                      <a:gd name="connsiteY17" fmla="*/ 3363427 h 3970318"/>
                      <a:gd name="connsiteX18" fmla="*/ 5644308 w 5644308"/>
                      <a:gd name="connsiteY18" fmla="*/ 3970318 h 3970318"/>
                      <a:gd name="connsiteX19" fmla="*/ 5249206 w 5644308"/>
                      <a:gd name="connsiteY19" fmla="*/ 3970318 h 3970318"/>
                      <a:gd name="connsiteX20" fmla="*/ 4628333 w 5644308"/>
                      <a:gd name="connsiteY20" fmla="*/ 3970318 h 3970318"/>
                      <a:gd name="connsiteX21" fmla="*/ 4233231 w 5644308"/>
                      <a:gd name="connsiteY21" fmla="*/ 3970318 h 3970318"/>
                      <a:gd name="connsiteX22" fmla="*/ 3838129 w 5644308"/>
                      <a:gd name="connsiteY22" fmla="*/ 3970318 h 3970318"/>
                      <a:gd name="connsiteX23" fmla="*/ 3386585 w 5644308"/>
                      <a:gd name="connsiteY23" fmla="*/ 3970318 h 3970318"/>
                      <a:gd name="connsiteX24" fmla="*/ 2822154 w 5644308"/>
                      <a:gd name="connsiteY24" fmla="*/ 3970318 h 3970318"/>
                      <a:gd name="connsiteX25" fmla="*/ 2201280 w 5644308"/>
                      <a:gd name="connsiteY25" fmla="*/ 3970318 h 3970318"/>
                      <a:gd name="connsiteX26" fmla="*/ 1523963 w 5644308"/>
                      <a:gd name="connsiteY26" fmla="*/ 3970318 h 3970318"/>
                      <a:gd name="connsiteX27" fmla="*/ 903089 w 5644308"/>
                      <a:gd name="connsiteY27" fmla="*/ 3970318 h 3970318"/>
                      <a:gd name="connsiteX28" fmla="*/ 0 w 5644308"/>
                      <a:gd name="connsiteY28" fmla="*/ 3970318 h 3970318"/>
                      <a:gd name="connsiteX29" fmla="*/ 0 w 5644308"/>
                      <a:gd name="connsiteY29" fmla="*/ 3363427 h 3970318"/>
                      <a:gd name="connsiteX30" fmla="*/ 0 w 5644308"/>
                      <a:gd name="connsiteY30" fmla="*/ 2716832 h 3970318"/>
                      <a:gd name="connsiteX31" fmla="*/ 0 w 5644308"/>
                      <a:gd name="connsiteY31" fmla="*/ 2229050 h 3970318"/>
                      <a:gd name="connsiteX32" fmla="*/ 0 w 5644308"/>
                      <a:gd name="connsiteY32" fmla="*/ 1661862 h 3970318"/>
                      <a:gd name="connsiteX33" fmla="*/ 0 w 5644308"/>
                      <a:gd name="connsiteY33" fmla="*/ 1174080 h 3970318"/>
                      <a:gd name="connsiteX34" fmla="*/ 0 w 5644308"/>
                      <a:gd name="connsiteY34" fmla="*/ 646595 h 3970318"/>
                      <a:gd name="connsiteX35" fmla="*/ 0 w 5644308"/>
                      <a:gd name="connsiteY35" fmla="*/ 0 h 39703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5644308" h="3970318" fill="none" extrusionOk="0">
                        <a:moveTo>
                          <a:pt x="0" y="0"/>
                        </a:moveTo>
                        <a:cubicBezTo>
                          <a:pt x="213868" y="-29563"/>
                          <a:pt x="239147" y="43005"/>
                          <a:pt x="451545" y="0"/>
                        </a:cubicBezTo>
                        <a:cubicBezTo>
                          <a:pt x="663943" y="-43005"/>
                          <a:pt x="761512" y="2318"/>
                          <a:pt x="903089" y="0"/>
                        </a:cubicBezTo>
                        <a:cubicBezTo>
                          <a:pt x="1044666" y="-2318"/>
                          <a:pt x="1202862" y="16582"/>
                          <a:pt x="1354634" y="0"/>
                        </a:cubicBezTo>
                        <a:cubicBezTo>
                          <a:pt x="1506407" y="-16582"/>
                          <a:pt x="1592834" y="38214"/>
                          <a:pt x="1806179" y="0"/>
                        </a:cubicBezTo>
                        <a:cubicBezTo>
                          <a:pt x="2019525" y="-38214"/>
                          <a:pt x="2135342" y="19397"/>
                          <a:pt x="2257723" y="0"/>
                        </a:cubicBezTo>
                        <a:cubicBezTo>
                          <a:pt x="2380104" y="-19397"/>
                          <a:pt x="2544104" y="25398"/>
                          <a:pt x="2709268" y="0"/>
                        </a:cubicBezTo>
                        <a:cubicBezTo>
                          <a:pt x="2874432" y="-25398"/>
                          <a:pt x="3050097" y="35334"/>
                          <a:pt x="3217256" y="0"/>
                        </a:cubicBezTo>
                        <a:cubicBezTo>
                          <a:pt x="3384415" y="-35334"/>
                          <a:pt x="3590030" y="17143"/>
                          <a:pt x="3725243" y="0"/>
                        </a:cubicBezTo>
                        <a:cubicBezTo>
                          <a:pt x="3860456" y="-17143"/>
                          <a:pt x="4002999" y="50326"/>
                          <a:pt x="4233231" y="0"/>
                        </a:cubicBezTo>
                        <a:cubicBezTo>
                          <a:pt x="4463463" y="-50326"/>
                          <a:pt x="4537173" y="28794"/>
                          <a:pt x="4684776" y="0"/>
                        </a:cubicBezTo>
                        <a:cubicBezTo>
                          <a:pt x="4832380" y="-28794"/>
                          <a:pt x="5229378" y="113291"/>
                          <a:pt x="5644308" y="0"/>
                        </a:cubicBezTo>
                        <a:cubicBezTo>
                          <a:pt x="5688658" y="169248"/>
                          <a:pt x="5613894" y="310331"/>
                          <a:pt x="5644308" y="448079"/>
                        </a:cubicBezTo>
                        <a:cubicBezTo>
                          <a:pt x="5674722" y="585827"/>
                          <a:pt x="5592074" y="720146"/>
                          <a:pt x="5644308" y="896157"/>
                        </a:cubicBezTo>
                        <a:cubicBezTo>
                          <a:pt x="5696542" y="1072168"/>
                          <a:pt x="5628823" y="1262428"/>
                          <a:pt x="5644308" y="1542752"/>
                        </a:cubicBezTo>
                        <a:cubicBezTo>
                          <a:pt x="5659793" y="1823077"/>
                          <a:pt x="5582052" y="1981312"/>
                          <a:pt x="5644308" y="2109940"/>
                        </a:cubicBezTo>
                        <a:cubicBezTo>
                          <a:pt x="5706564" y="2238568"/>
                          <a:pt x="5604114" y="2527711"/>
                          <a:pt x="5644308" y="2756535"/>
                        </a:cubicBezTo>
                        <a:cubicBezTo>
                          <a:pt x="5684502" y="2985359"/>
                          <a:pt x="5641464" y="3161351"/>
                          <a:pt x="5644308" y="3363427"/>
                        </a:cubicBezTo>
                        <a:cubicBezTo>
                          <a:pt x="5647152" y="3565503"/>
                          <a:pt x="5632249" y="3806975"/>
                          <a:pt x="5644308" y="3970318"/>
                        </a:cubicBezTo>
                        <a:cubicBezTo>
                          <a:pt x="5462991" y="3977719"/>
                          <a:pt x="5442825" y="3923688"/>
                          <a:pt x="5249206" y="3970318"/>
                        </a:cubicBezTo>
                        <a:cubicBezTo>
                          <a:pt x="5055587" y="4016948"/>
                          <a:pt x="4831384" y="3940672"/>
                          <a:pt x="4628333" y="3970318"/>
                        </a:cubicBezTo>
                        <a:cubicBezTo>
                          <a:pt x="4425282" y="3999964"/>
                          <a:pt x="4395409" y="3937674"/>
                          <a:pt x="4233231" y="3970318"/>
                        </a:cubicBezTo>
                        <a:cubicBezTo>
                          <a:pt x="4071053" y="4002962"/>
                          <a:pt x="3924347" y="3964452"/>
                          <a:pt x="3838129" y="3970318"/>
                        </a:cubicBezTo>
                        <a:cubicBezTo>
                          <a:pt x="3751911" y="3976184"/>
                          <a:pt x="3477843" y="3967757"/>
                          <a:pt x="3386585" y="3970318"/>
                        </a:cubicBezTo>
                        <a:cubicBezTo>
                          <a:pt x="3295327" y="3972879"/>
                          <a:pt x="3058399" y="3917631"/>
                          <a:pt x="2822154" y="3970318"/>
                        </a:cubicBezTo>
                        <a:cubicBezTo>
                          <a:pt x="2585909" y="4023005"/>
                          <a:pt x="2368743" y="3962258"/>
                          <a:pt x="2201280" y="3970318"/>
                        </a:cubicBezTo>
                        <a:cubicBezTo>
                          <a:pt x="2033817" y="3978378"/>
                          <a:pt x="1696820" y="3933807"/>
                          <a:pt x="1523963" y="3970318"/>
                        </a:cubicBezTo>
                        <a:cubicBezTo>
                          <a:pt x="1351106" y="4006829"/>
                          <a:pt x="1089095" y="3931137"/>
                          <a:pt x="903089" y="3970318"/>
                        </a:cubicBezTo>
                        <a:cubicBezTo>
                          <a:pt x="717083" y="4009499"/>
                          <a:pt x="236843" y="3884624"/>
                          <a:pt x="0" y="3970318"/>
                        </a:cubicBezTo>
                        <a:cubicBezTo>
                          <a:pt x="-46374" y="3780294"/>
                          <a:pt x="47615" y="3639597"/>
                          <a:pt x="0" y="3363427"/>
                        </a:cubicBezTo>
                        <a:cubicBezTo>
                          <a:pt x="-47615" y="3087257"/>
                          <a:pt x="74958" y="2967279"/>
                          <a:pt x="0" y="2716832"/>
                        </a:cubicBezTo>
                        <a:cubicBezTo>
                          <a:pt x="-74958" y="2466386"/>
                          <a:pt x="34954" y="2419434"/>
                          <a:pt x="0" y="2229050"/>
                        </a:cubicBezTo>
                        <a:cubicBezTo>
                          <a:pt x="-34954" y="2038666"/>
                          <a:pt x="24426" y="1941852"/>
                          <a:pt x="0" y="1661862"/>
                        </a:cubicBezTo>
                        <a:cubicBezTo>
                          <a:pt x="-24426" y="1381872"/>
                          <a:pt x="32368" y="1282256"/>
                          <a:pt x="0" y="1174080"/>
                        </a:cubicBezTo>
                        <a:cubicBezTo>
                          <a:pt x="-32368" y="1065904"/>
                          <a:pt x="18044" y="871192"/>
                          <a:pt x="0" y="646595"/>
                        </a:cubicBezTo>
                        <a:cubicBezTo>
                          <a:pt x="-18044" y="421999"/>
                          <a:pt x="68498" y="240283"/>
                          <a:pt x="0" y="0"/>
                        </a:cubicBezTo>
                        <a:close/>
                      </a:path>
                      <a:path w="5644308" h="3970318" stroke="0" extrusionOk="0">
                        <a:moveTo>
                          <a:pt x="0" y="0"/>
                        </a:moveTo>
                        <a:cubicBezTo>
                          <a:pt x="190196" y="-76174"/>
                          <a:pt x="386511" y="75430"/>
                          <a:pt x="677317" y="0"/>
                        </a:cubicBezTo>
                        <a:cubicBezTo>
                          <a:pt x="968123" y="-75430"/>
                          <a:pt x="957827" y="7512"/>
                          <a:pt x="1185305" y="0"/>
                        </a:cubicBezTo>
                        <a:cubicBezTo>
                          <a:pt x="1412783" y="-7512"/>
                          <a:pt x="1533439" y="21411"/>
                          <a:pt x="1693292" y="0"/>
                        </a:cubicBezTo>
                        <a:cubicBezTo>
                          <a:pt x="1853145" y="-21411"/>
                          <a:pt x="2089799" y="47408"/>
                          <a:pt x="2201280" y="0"/>
                        </a:cubicBezTo>
                        <a:cubicBezTo>
                          <a:pt x="2312761" y="-47408"/>
                          <a:pt x="2658568" y="66913"/>
                          <a:pt x="2822154" y="0"/>
                        </a:cubicBezTo>
                        <a:cubicBezTo>
                          <a:pt x="2985740" y="-66913"/>
                          <a:pt x="3170421" y="4549"/>
                          <a:pt x="3273699" y="0"/>
                        </a:cubicBezTo>
                        <a:cubicBezTo>
                          <a:pt x="3376978" y="-4549"/>
                          <a:pt x="3649231" y="4046"/>
                          <a:pt x="3838129" y="0"/>
                        </a:cubicBezTo>
                        <a:cubicBezTo>
                          <a:pt x="4027027" y="-4046"/>
                          <a:pt x="4153869" y="32460"/>
                          <a:pt x="4233231" y="0"/>
                        </a:cubicBezTo>
                        <a:cubicBezTo>
                          <a:pt x="4312593" y="-32460"/>
                          <a:pt x="4720281" y="44067"/>
                          <a:pt x="4854105" y="0"/>
                        </a:cubicBezTo>
                        <a:cubicBezTo>
                          <a:pt x="4987929" y="-44067"/>
                          <a:pt x="5481179" y="54675"/>
                          <a:pt x="5644308" y="0"/>
                        </a:cubicBezTo>
                        <a:cubicBezTo>
                          <a:pt x="5698254" y="142995"/>
                          <a:pt x="5622469" y="412834"/>
                          <a:pt x="5644308" y="606891"/>
                        </a:cubicBezTo>
                        <a:cubicBezTo>
                          <a:pt x="5666147" y="800948"/>
                          <a:pt x="5584816" y="894739"/>
                          <a:pt x="5644308" y="1134377"/>
                        </a:cubicBezTo>
                        <a:cubicBezTo>
                          <a:pt x="5703800" y="1374015"/>
                          <a:pt x="5631118" y="1364680"/>
                          <a:pt x="5644308" y="1582455"/>
                        </a:cubicBezTo>
                        <a:cubicBezTo>
                          <a:pt x="5657498" y="1800230"/>
                          <a:pt x="5612191" y="1957459"/>
                          <a:pt x="5644308" y="2149644"/>
                        </a:cubicBezTo>
                        <a:cubicBezTo>
                          <a:pt x="5676425" y="2341829"/>
                          <a:pt x="5635354" y="2505574"/>
                          <a:pt x="5644308" y="2637426"/>
                        </a:cubicBezTo>
                        <a:cubicBezTo>
                          <a:pt x="5653262" y="2769278"/>
                          <a:pt x="5609197" y="2965193"/>
                          <a:pt x="5644308" y="3284020"/>
                        </a:cubicBezTo>
                        <a:cubicBezTo>
                          <a:pt x="5679419" y="3602847"/>
                          <a:pt x="5594183" y="3649019"/>
                          <a:pt x="5644308" y="3970318"/>
                        </a:cubicBezTo>
                        <a:cubicBezTo>
                          <a:pt x="5517783" y="4020162"/>
                          <a:pt x="5273767" y="3942855"/>
                          <a:pt x="5136320" y="3970318"/>
                        </a:cubicBezTo>
                        <a:cubicBezTo>
                          <a:pt x="4998873" y="3997781"/>
                          <a:pt x="4923631" y="3924050"/>
                          <a:pt x="4741219" y="3970318"/>
                        </a:cubicBezTo>
                        <a:cubicBezTo>
                          <a:pt x="4558807" y="4016586"/>
                          <a:pt x="4435585" y="3948076"/>
                          <a:pt x="4176788" y="3970318"/>
                        </a:cubicBezTo>
                        <a:cubicBezTo>
                          <a:pt x="3917991" y="3992560"/>
                          <a:pt x="3686123" y="3934694"/>
                          <a:pt x="3555914" y="3970318"/>
                        </a:cubicBezTo>
                        <a:cubicBezTo>
                          <a:pt x="3425705" y="4005942"/>
                          <a:pt x="3082424" y="3945596"/>
                          <a:pt x="2878597" y="3970318"/>
                        </a:cubicBezTo>
                        <a:cubicBezTo>
                          <a:pt x="2674770" y="3995040"/>
                          <a:pt x="2499767" y="3930619"/>
                          <a:pt x="2314166" y="3970318"/>
                        </a:cubicBezTo>
                        <a:cubicBezTo>
                          <a:pt x="2128565" y="4010017"/>
                          <a:pt x="1842217" y="3920158"/>
                          <a:pt x="1693292" y="3970318"/>
                        </a:cubicBezTo>
                        <a:cubicBezTo>
                          <a:pt x="1544367" y="4020478"/>
                          <a:pt x="1402073" y="3964847"/>
                          <a:pt x="1241748" y="3970318"/>
                        </a:cubicBezTo>
                        <a:cubicBezTo>
                          <a:pt x="1081423" y="3975789"/>
                          <a:pt x="1009916" y="3969297"/>
                          <a:pt x="790203" y="3970318"/>
                        </a:cubicBezTo>
                        <a:cubicBezTo>
                          <a:pt x="570490" y="3971339"/>
                          <a:pt x="230827" y="3893045"/>
                          <a:pt x="0" y="3970318"/>
                        </a:cubicBezTo>
                        <a:cubicBezTo>
                          <a:pt x="-11882" y="3831189"/>
                          <a:pt x="12368" y="3724984"/>
                          <a:pt x="0" y="3522239"/>
                        </a:cubicBezTo>
                        <a:cubicBezTo>
                          <a:pt x="-12368" y="3319494"/>
                          <a:pt x="32698" y="3187233"/>
                          <a:pt x="0" y="2994754"/>
                        </a:cubicBezTo>
                        <a:cubicBezTo>
                          <a:pt x="-32698" y="2802276"/>
                          <a:pt x="49816" y="2587828"/>
                          <a:pt x="0" y="2387863"/>
                        </a:cubicBezTo>
                        <a:cubicBezTo>
                          <a:pt x="-49816" y="2187898"/>
                          <a:pt x="56757" y="2075165"/>
                          <a:pt x="0" y="1860378"/>
                        </a:cubicBezTo>
                        <a:cubicBezTo>
                          <a:pt x="-56757" y="1645591"/>
                          <a:pt x="20770" y="1590299"/>
                          <a:pt x="0" y="1412299"/>
                        </a:cubicBezTo>
                        <a:cubicBezTo>
                          <a:pt x="-20770" y="1234299"/>
                          <a:pt x="4657" y="1102416"/>
                          <a:pt x="0" y="924517"/>
                        </a:cubicBezTo>
                        <a:cubicBezTo>
                          <a:pt x="-4657" y="746618"/>
                          <a:pt x="83275" y="36628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CA" sz="1100" b="1"/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Users face obstacles when trying to reach CRA for assistance, whether through phone calls or the website's communication channels.</a:t>
            </a:r>
            <a:b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CA" sz="1200">
              <a:cs typeface="Arial"/>
            </a:endParaRPr>
          </a:p>
        </p:txBody>
      </p:sp>
      <p:pic>
        <p:nvPicPr>
          <p:cNvPr id="7" name="Graphic 6" descr="Arrow: Clockwise curve with solid fill">
            <a:extLst>
              <a:ext uri="{FF2B5EF4-FFF2-40B4-BE49-F238E27FC236}">
                <a16:creationId xmlns:a16="http://schemas.microsoft.com/office/drawing/2014/main" id="{4658C492-F63D-2DBA-ADAA-093CC1AE1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31295">
            <a:off x="5777095" y="1298731"/>
            <a:ext cx="914400" cy="914400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D8A074-2D54-FBB0-837D-782B98D9252D}"/>
              </a:ext>
            </a:extLst>
          </p:cNvPr>
          <p:cNvSpPr txBox="1">
            <a:spLocks/>
          </p:cNvSpPr>
          <p:nvPr/>
        </p:nvSpPr>
        <p:spPr>
          <a:xfrm>
            <a:off x="6473212" y="1177490"/>
            <a:ext cx="1815204" cy="3346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>
                <a:solidFill>
                  <a:srgbClr val="005477"/>
                </a:solidFill>
                <a:latin typeface="Freestyle Script"/>
                <a:cs typeface="Arial"/>
              </a:rPr>
              <a:t>AI Feedback Summary</a:t>
            </a:r>
            <a:endParaRPr lang="en-CA" sz="1600">
              <a:cs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DA0F31-96E1-1440-A6F7-CB4FA259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6" y="2426027"/>
            <a:ext cx="5769913" cy="323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4844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73FB48-0D0B-AAD0-9A4C-021BB54F68A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1140363"/>
            <a:ext cx="6089650" cy="1587488"/>
          </a:xfrm>
          <a:prstGeom prst="rect">
            <a:avLst/>
          </a:prstGeom>
          <a:solidFill>
            <a:srgbClr val="045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1260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EF2EB-DE88-44DA-BF00-5CA57995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58" y="1140362"/>
            <a:ext cx="4908668" cy="529378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br>
              <a:rPr lang="en-CA" sz="2000"/>
            </a:br>
            <a:r>
              <a:rPr lang="en-CA" sz="2000"/>
              <a:t>With the success of this pilot, generative AI feedback analysis has become an </a:t>
            </a:r>
            <a:r>
              <a:rPr lang="en-CA" sz="2000" b="1">
                <a:solidFill>
                  <a:srgbClr val="005477"/>
                </a:solidFill>
              </a:rPr>
              <a:t>operationalized step</a:t>
            </a:r>
            <a:r>
              <a:rPr lang="en-CA" sz="2000"/>
              <a:t> in the user centered design process. </a:t>
            </a:r>
            <a:endParaRPr lang="en-CA" sz="2000">
              <a:cs typeface="Arial"/>
            </a:endParaRPr>
          </a:p>
          <a:p>
            <a:pPr marL="0" indent="0">
              <a:buNone/>
            </a:pPr>
            <a:endParaRPr lang="en-CA" sz="1800"/>
          </a:p>
          <a:p>
            <a:pPr lvl="1"/>
            <a:r>
              <a:rPr lang="en-CA" sz="2000"/>
              <a:t>Scalable Analysis</a:t>
            </a:r>
            <a:br>
              <a:rPr lang="en-CA" sz="2000"/>
            </a:br>
            <a:endParaRPr lang="en-CA" sz="2000">
              <a:cs typeface="Arial"/>
            </a:endParaRPr>
          </a:p>
          <a:p>
            <a:pPr lvl="1"/>
            <a:r>
              <a:rPr lang="en-CA" sz="2000"/>
              <a:t>Evidence-Based Design</a:t>
            </a:r>
            <a:br>
              <a:rPr lang="en-CA" sz="2000"/>
            </a:br>
            <a:endParaRPr lang="en-CA" sz="2000">
              <a:cs typeface="Arial"/>
            </a:endParaRPr>
          </a:p>
          <a:p>
            <a:pPr lvl="1"/>
            <a:r>
              <a:rPr lang="en-CA" sz="2000"/>
              <a:t>Improved User Experience</a:t>
            </a:r>
            <a:endParaRPr lang="en-CA" sz="2000">
              <a:cs typeface="Arial"/>
            </a:endParaRPr>
          </a:p>
          <a:p>
            <a:endParaRPr lang="en-CA" sz="1800"/>
          </a:p>
          <a:p>
            <a:endParaRPr lang="en-CA"/>
          </a:p>
          <a:p>
            <a:endParaRPr lang="en-CA"/>
          </a:p>
          <a:p>
            <a:endParaRPr lang="en-US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EF4E5B-2914-0B8F-B3EF-8EC6E76CC721}"/>
              </a:ext>
            </a:extLst>
          </p:cNvPr>
          <p:cNvSpPr txBox="1">
            <a:spLocks/>
          </p:cNvSpPr>
          <p:nvPr/>
        </p:nvSpPr>
        <p:spPr>
          <a:xfrm>
            <a:off x="661393" y="423852"/>
            <a:ext cx="6664325" cy="53105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>
                <a:solidFill>
                  <a:srgbClr val="005477"/>
                </a:solidFill>
              </a:rPr>
              <a:t>Key Takeaways</a:t>
            </a:r>
            <a:endParaRPr lang="en-US">
              <a:solidFill>
                <a:srgbClr val="00547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3FC2C-F063-7175-BD17-091E758D75D1}"/>
              </a:ext>
            </a:extLst>
          </p:cNvPr>
          <p:cNvSpPr txBox="1"/>
          <p:nvPr/>
        </p:nvSpPr>
        <p:spPr>
          <a:xfrm>
            <a:off x="661393" y="4240310"/>
            <a:ext cx="5225057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Using AI to analyze feedback doesn’t replace human insight—</a:t>
            </a:r>
            <a:r>
              <a:rPr lang="en-CA" b="1">
                <a:solidFill>
                  <a:schemeClr val="tx2"/>
                </a:solidFill>
              </a:rPr>
              <a:t>it augments it</a:t>
            </a:r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CA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AI helps us quickly find patterns and understand user needs, so we can </a:t>
            </a:r>
            <a:r>
              <a:rPr lang="en-CA" b="1">
                <a:solidFill>
                  <a:srgbClr val="005477"/>
                </a:solidFill>
              </a:rPr>
              <a:t>make smarter, faster improvements </a:t>
            </a:r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to the user experience.</a:t>
            </a:r>
            <a:endParaRPr lang="en-CA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F2820-2669-2FC2-2F76-4C6DB977DC63}"/>
              </a:ext>
            </a:extLst>
          </p:cNvPr>
          <p:cNvSpPr txBox="1"/>
          <p:nvPr/>
        </p:nvSpPr>
        <p:spPr>
          <a:xfrm>
            <a:off x="661393" y="1373634"/>
            <a:ext cx="514980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chemeClr val="bg1"/>
                </a:solidFill>
                <a:latin typeface="Century Gothic"/>
                <a:cs typeface="Arial"/>
              </a:rPr>
              <a:t>"The future is not about replacing creativity with machines, but about leveraging technology to augment human potential and creativity.” - Satya Nadella, Microsoft CEO</a:t>
            </a:r>
          </a:p>
          <a:p>
            <a:endParaRPr lang="en-CA">
              <a:solidFill>
                <a:schemeClr val="bg1"/>
              </a:solidFill>
            </a:endParaRPr>
          </a:p>
        </p:txBody>
      </p:sp>
      <p:pic>
        <p:nvPicPr>
          <p:cNvPr id="17" name="Graphic 16" descr="Sort with solid fill">
            <a:extLst>
              <a:ext uri="{FF2B5EF4-FFF2-40B4-BE49-F238E27FC236}">
                <a16:creationId xmlns:a16="http://schemas.microsoft.com/office/drawing/2014/main" id="{244B5A61-F7AC-5F2C-71BE-A8BE450F5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6025" y="30884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6A1A8-23F0-47BD-81F0-10A381C3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t">
            <a:spAutoFit/>
          </a:bodyPr>
          <a:lstStyle/>
          <a:p>
            <a:r>
              <a:rPr lang="en-CA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5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AF20E48-146A-207A-D623-A14E9D9A5358}"/>
              </a:ext>
            </a:extLst>
          </p:cNvPr>
          <p:cNvSpPr txBox="1">
            <a:spLocks/>
          </p:cNvSpPr>
          <p:nvPr/>
        </p:nvSpPr>
        <p:spPr>
          <a:xfrm>
            <a:off x="1389739" y="2300243"/>
            <a:ext cx="9202971" cy="1622304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>
              <a:solidFill>
                <a:srgbClr val="595959"/>
              </a:solidFill>
              <a:latin typeface="Century Gothic"/>
              <a:cs typeface="Arial"/>
            </a:endParaRPr>
          </a:p>
          <a:p>
            <a:pPr marL="0" indent="0" algn="ctr">
              <a:buNone/>
            </a:pPr>
            <a:r>
              <a:rPr lang="en-US" sz="2400" i="1">
                <a:solidFill>
                  <a:schemeClr val="bg1"/>
                </a:solidFill>
                <a:latin typeface="Century Gothic"/>
                <a:cs typeface="Arial"/>
              </a:rPr>
              <a:t>"The future is not about replacing creativity with machines, but about leveraging technology to augment human potential and creativity.”</a:t>
            </a:r>
            <a:br>
              <a:rPr lang="en-US" sz="2400" i="1">
                <a:solidFill>
                  <a:schemeClr val="bg1"/>
                </a:solidFill>
                <a:latin typeface="Century Gothic"/>
                <a:cs typeface="Arial"/>
              </a:rPr>
            </a:br>
            <a:endParaRPr lang="en-US" sz="2400" i="1">
              <a:solidFill>
                <a:schemeClr val="bg1"/>
              </a:solidFill>
              <a:latin typeface="Century Gothic"/>
              <a:cs typeface="Arial"/>
            </a:endParaRPr>
          </a:p>
          <a:p>
            <a:pPr marL="285750" indent="-285750" algn="ctr">
              <a:buFont typeface="Calibri"/>
              <a:buChar char="-"/>
            </a:pPr>
            <a:r>
              <a:rPr lang="en-US" i="1">
                <a:solidFill>
                  <a:schemeClr val="bg1"/>
                </a:solidFill>
                <a:latin typeface="Century Gothic"/>
                <a:cs typeface="Arial"/>
              </a:rPr>
              <a:t>Satya Nadella, Microsoft CEO</a:t>
            </a:r>
          </a:p>
          <a:p>
            <a:pPr marL="285750" indent="-285750" algn="ctr">
              <a:buFont typeface="Calibri"/>
              <a:buChar char="-"/>
            </a:pPr>
            <a:endParaRPr lang="en-US" i="1">
              <a:solidFill>
                <a:srgbClr val="005477"/>
              </a:solidFill>
              <a:latin typeface="Century Gothic"/>
              <a:cs typeface="Arial"/>
            </a:endParaRPr>
          </a:p>
          <a:p>
            <a:endParaRPr lang="en-US" sz="1600">
              <a:solidFill>
                <a:srgbClr val="262626"/>
              </a:solidFill>
              <a:latin typeface="Century Gothic"/>
              <a:cs typeface="Arial"/>
            </a:endParaRPr>
          </a:p>
          <a:p>
            <a:endParaRPr lang="en-US" sz="1600">
              <a:solidFill>
                <a:srgbClr val="000000"/>
              </a:solidFill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67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F1EC-8441-9FD6-46E0-B83C6B31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88" y="317184"/>
            <a:ext cx="10674851" cy="470897"/>
          </a:xfrm>
        </p:spPr>
        <p:txBody>
          <a:bodyPr lIns="91440" tIns="45720" rIns="91440" bIns="45720" anchor="t"/>
          <a:lstStyle/>
          <a:p>
            <a:r>
              <a:rPr lang="en-US" sz="2800"/>
              <a:t>DDPD </a:t>
            </a:r>
            <a:r>
              <a:rPr lang="en-US" sz="2800" err="1"/>
              <a:t>GenAI</a:t>
            </a:r>
            <a:r>
              <a:rPr lang="en-US" sz="2800"/>
              <a:t> use cases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B8DBDF-8777-7932-6463-19C35A83A2DC}"/>
              </a:ext>
            </a:extLst>
          </p:cNvPr>
          <p:cNvGrpSpPr/>
          <p:nvPr/>
        </p:nvGrpSpPr>
        <p:grpSpPr>
          <a:xfrm>
            <a:off x="476552" y="860301"/>
            <a:ext cx="10693229" cy="633351"/>
            <a:chOff x="603662" y="1147948"/>
            <a:chExt cx="10569039" cy="63335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B4C669F-A01C-C244-5602-AB504DE5C50B}"/>
                </a:ext>
              </a:extLst>
            </p:cNvPr>
            <p:cNvSpPr/>
            <p:nvPr/>
          </p:nvSpPr>
          <p:spPr>
            <a:xfrm>
              <a:off x="3404259" y="1147948"/>
              <a:ext cx="7768442" cy="63335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/>
              <a:r>
                <a:rPr lang="en-US">
                  <a:solidFill>
                    <a:schemeClr val="tx1"/>
                  </a:solidFill>
                  <a:cs typeface="Arial"/>
                </a:rPr>
                <a:t>Accelerate content design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7E5C1B6-3EA7-8AA1-67FF-EFAB65E41DF8}"/>
                </a:ext>
              </a:extLst>
            </p:cNvPr>
            <p:cNvSpPr/>
            <p:nvPr/>
          </p:nvSpPr>
          <p:spPr>
            <a:xfrm>
              <a:off x="603662" y="1147948"/>
              <a:ext cx="2899558" cy="6333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cs typeface="Arial"/>
                </a:rPr>
                <a:t>Improve content usability</a:t>
              </a:r>
              <a:endParaRPr lang="en-US" sz="20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D4DE26-2D2D-95DF-3971-92A212DC8C66}"/>
              </a:ext>
            </a:extLst>
          </p:cNvPr>
          <p:cNvGrpSpPr/>
          <p:nvPr/>
        </p:nvGrpSpPr>
        <p:grpSpPr>
          <a:xfrm>
            <a:off x="476552" y="1661885"/>
            <a:ext cx="10693229" cy="633351"/>
            <a:chOff x="603662" y="1949532"/>
            <a:chExt cx="10569039" cy="63335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79F5D13-C47F-CD21-118B-DC0C908F489C}"/>
                </a:ext>
              </a:extLst>
            </p:cNvPr>
            <p:cNvSpPr/>
            <p:nvPr/>
          </p:nvSpPr>
          <p:spPr>
            <a:xfrm>
              <a:off x="3404259" y="1949532"/>
              <a:ext cx="7768442" cy="63335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/>
              <a:r>
                <a:rPr lang="en-US">
                  <a:solidFill>
                    <a:schemeClr val="tx1"/>
                  </a:solidFill>
                  <a:cs typeface="Arial"/>
                </a:rPr>
                <a:t>Apply templates, components and other patterns to content structures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160A2C-BC44-332A-5281-8B2569D669DA}"/>
                </a:ext>
              </a:extLst>
            </p:cNvPr>
            <p:cNvSpPr/>
            <p:nvPr/>
          </p:nvSpPr>
          <p:spPr>
            <a:xfrm>
              <a:off x="603662" y="1949532"/>
              <a:ext cx="2899558" cy="6333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cs typeface="Arial"/>
                </a:rPr>
                <a:t>Template web designs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51469-33D8-16B1-B260-72BDD16A3D10}"/>
              </a:ext>
            </a:extLst>
          </p:cNvPr>
          <p:cNvGrpSpPr/>
          <p:nvPr/>
        </p:nvGrpSpPr>
        <p:grpSpPr>
          <a:xfrm>
            <a:off x="476551" y="2443676"/>
            <a:ext cx="10693229" cy="633351"/>
            <a:chOff x="603661" y="2731323"/>
            <a:chExt cx="10569039" cy="63335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096D0C8-7629-65B6-84AC-845181CFE797}"/>
                </a:ext>
              </a:extLst>
            </p:cNvPr>
            <p:cNvSpPr/>
            <p:nvPr/>
          </p:nvSpPr>
          <p:spPr>
            <a:xfrm>
              <a:off x="3404258" y="2731323"/>
              <a:ext cx="7768442" cy="63335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/>
              <a:r>
                <a:rPr lang="en-US">
                  <a:solidFill>
                    <a:schemeClr val="tx1"/>
                  </a:solidFill>
                  <a:cs typeface="Arial"/>
                </a:rPr>
                <a:t>Bulk generate missing metadata to improve search results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380794C-3267-7CB5-247D-329E4577E019}"/>
                </a:ext>
              </a:extLst>
            </p:cNvPr>
            <p:cNvSpPr/>
            <p:nvPr/>
          </p:nvSpPr>
          <p:spPr>
            <a:xfrm>
              <a:off x="603661" y="2731323"/>
              <a:ext cx="2899558" cy="6333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cs typeface="Arial"/>
                </a:rPr>
                <a:t>Generate metadata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C613A1-F403-33E9-CA72-261649B1AF76}"/>
              </a:ext>
            </a:extLst>
          </p:cNvPr>
          <p:cNvGrpSpPr/>
          <p:nvPr/>
        </p:nvGrpSpPr>
        <p:grpSpPr>
          <a:xfrm>
            <a:off x="476552" y="4086430"/>
            <a:ext cx="10693229" cy="633351"/>
            <a:chOff x="603662" y="4374077"/>
            <a:chExt cx="10569039" cy="63335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2A10603-AE47-0BC2-D8B4-B4805DE51334}"/>
                </a:ext>
              </a:extLst>
            </p:cNvPr>
            <p:cNvSpPr/>
            <p:nvPr/>
          </p:nvSpPr>
          <p:spPr>
            <a:xfrm>
              <a:off x="3404259" y="4374077"/>
              <a:ext cx="7768442" cy="63335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/>
              <a:r>
                <a:rPr lang="en-US">
                  <a:solidFill>
                    <a:schemeClr val="tx1"/>
                  </a:solidFill>
                  <a:latin typeface="Arial"/>
                  <a:cs typeface="Arial"/>
                </a:rPr>
                <a:t>Review large amounts of user feedback to identify key themes and analyze data patterns</a:t>
              </a:r>
              <a:endParaRPr lang="en-US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8060888-F2D0-ABFE-0E60-A5786ACCA13E}"/>
                </a:ext>
              </a:extLst>
            </p:cNvPr>
            <p:cNvSpPr/>
            <p:nvPr/>
          </p:nvSpPr>
          <p:spPr>
            <a:xfrm>
              <a:off x="603662" y="4374077"/>
              <a:ext cx="2899558" cy="6333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cs typeface="Arial"/>
                </a:rPr>
                <a:t>Summarize site feedback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FB58C2-1FAC-64F2-5C07-7EFF833DC549}"/>
              </a:ext>
            </a:extLst>
          </p:cNvPr>
          <p:cNvGrpSpPr/>
          <p:nvPr/>
        </p:nvGrpSpPr>
        <p:grpSpPr>
          <a:xfrm>
            <a:off x="476551" y="4897909"/>
            <a:ext cx="10693229" cy="633351"/>
            <a:chOff x="603661" y="5185556"/>
            <a:chExt cx="10569039" cy="63335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499C5ED-985B-DF6D-2890-A9411C63F2E5}"/>
                </a:ext>
              </a:extLst>
            </p:cNvPr>
            <p:cNvSpPr/>
            <p:nvPr/>
          </p:nvSpPr>
          <p:spPr>
            <a:xfrm>
              <a:off x="3404258" y="5185556"/>
              <a:ext cx="7768442" cy="63335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/>
              <a:r>
                <a:rPr lang="en-US">
                  <a:solidFill>
                    <a:schemeClr val="tx1"/>
                  </a:solidFill>
                  <a:latin typeface="Arial"/>
                  <a:cs typeface="Arial"/>
                </a:rPr>
                <a:t>Output editable charts and diagrams for website navigation, user journeys or other logic maps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B4D6E58-ECB2-26B2-B51C-C8ACB860F207}"/>
                </a:ext>
              </a:extLst>
            </p:cNvPr>
            <p:cNvSpPr/>
            <p:nvPr/>
          </p:nvSpPr>
          <p:spPr>
            <a:xfrm>
              <a:off x="603661" y="5185556"/>
              <a:ext cx="2899558" cy="6333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cs typeface="Arial"/>
                </a:rPr>
                <a:t>Create IA diagrams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5CAF09-5BE0-50D1-CE50-515C9C86539C}"/>
              </a:ext>
            </a:extLst>
          </p:cNvPr>
          <p:cNvGrpSpPr/>
          <p:nvPr/>
        </p:nvGrpSpPr>
        <p:grpSpPr>
          <a:xfrm>
            <a:off x="476552" y="5689598"/>
            <a:ext cx="10693229" cy="633351"/>
            <a:chOff x="4011880" y="5339936"/>
            <a:chExt cx="8061367" cy="63335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9FE3CD-7A41-EB95-0307-FDB52E21EEF2}"/>
                </a:ext>
              </a:extLst>
            </p:cNvPr>
            <p:cNvSpPr/>
            <p:nvPr/>
          </p:nvSpPr>
          <p:spPr>
            <a:xfrm>
              <a:off x="6147991" y="5339936"/>
              <a:ext cx="5925256" cy="63335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/>
              <a:r>
                <a:rPr lang="en-US">
                  <a:solidFill>
                    <a:schemeClr val="tx1"/>
                  </a:solidFill>
                  <a:latin typeface="Arial"/>
                  <a:cs typeface="Arial"/>
                </a:rPr>
                <a:t>Automate drafting of tasks and scenarios as well as categorization of tasks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4DFD739-51DB-094A-8CFD-38B01B91DF5E}"/>
                </a:ext>
              </a:extLst>
            </p:cNvPr>
            <p:cNvSpPr/>
            <p:nvPr/>
          </p:nvSpPr>
          <p:spPr>
            <a:xfrm>
              <a:off x="4011880" y="5339936"/>
              <a:ext cx="2211592" cy="6333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cs typeface="Arial"/>
                </a:rPr>
                <a:t>Draft UX scenarios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B6ED28-C9A5-6652-9AA8-836FF2535C45}"/>
              </a:ext>
            </a:extLst>
          </p:cNvPr>
          <p:cNvGrpSpPr/>
          <p:nvPr/>
        </p:nvGrpSpPr>
        <p:grpSpPr>
          <a:xfrm>
            <a:off x="466655" y="3249220"/>
            <a:ext cx="10674851" cy="633351"/>
            <a:chOff x="607620" y="3536867"/>
            <a:chExt cx="10569039" cy="63335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F3E03B0-E7F1-056D-86E1-D63A160938F3}"/>
                </a:ext>
              </a:extLst>
            </p:cNvPr>
            <p:cNvSpPr/>
            <p:nvPr/>
          </p:nvSpPr>
          <p:spPr>
            <a:xfrm>
              <a:off x="3408217" y="3536867"/>
              <a:ext cx="7768442" cy="63335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/>
              <a:r>
                <a:rPr lang="en-US">
                  <a:solidFill>
                    <a:schemeClr val="tx1"/>
                  </a:solidFill>
                  <a:latin typeface="Arial"/>
                  <a:cs typeface="Arial"/>
                </a:rPr>
                <a:t>Review HTML code for opportunities to improve accessibility of content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E533FB0-784D-31D1-5F5A-E7FEA9205DA8}"/>
                </a:ext>
              </a:extLst>
            </p:cNvPr>
            <p:cNvSpPr/>
            <p:nvPr/>
          </p:nvSpPr>
          <p:spPr>
            <a:xfrm>
              <a:off x="607620" y="3536867"/>
              <a:ext cx="2899558" cy="63335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cs typeface="Arial"/>
                </a:rPr>
                <a:t>Assess accessibility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32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>
            <a:extLst>
              <a:ext uri="{FF2B5EF4-FFF2-40B4-BE49-F238E27FC236}">
                <a16:creationId xmlns:a16="http://schemas.microsoft.com/office/drawing/2014/main" id="{069A20AA-6468-3636-1DA3-0240B9B66FDA}"/>
              </a:ext>
            </a:extLst>
          </p:cNvPr>
          <p:cNvSpPr txBox="1">
            <a:spLocks/>
          </p:cNvSpPr>
          <p:nvPr/>
        </p:nvSpPr>
        <p:spPr>
          <a:xfrm>
            <a:off x="480515" y="2255600"/>
            <a:ext cx="9219442" cy="531209"/>
          </a:xfrm>
          <a:prstGeom prst="roundRect">
            <a:avLst/>
          </a:prstGeom>
          <a:solidFill>
            <a:srgbClr val="005477"/>
          </a:solidFill>
        </p:spPr>
        <p:txBody>
          <a:bodyPr wrap="square" lIns="91440" tIns="45720" rIns="91440" bIns="4572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Project: Summarize site feedback </a:t>
            </a:r>
            <a:endParaRPr lang="en-US" sz="2800" b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8402D-CE85-B6B3-56CB-23F3A14B92B4}"/>
              </a:ext>
            </a:extLst>
          </p:cNvPr>
          <p:cNvSpPr txBox="1"/>
          <p:nvPr/>
        </p:nvSpPr>
        <p:spPr>
          <a:xfrm>
            <a:off x="480350" y="3200400"/>
            <a:ext cx="56156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Leveraging AI to Transform User Feedback into Actionable Insights at CRA</a:t>
            </a:r>
          </a:p>
        </p:txBody>
      </p:sp>
    </p:spTree>
    <p:extLst>
      <p:ext uri="{BB962C8B-B14F-4D97-AF65-F5344CB8AC3E}">
        <p14:creationId xmlns:p14="http://schemas.microsoft.com/office/powerpoint/2010/main" val="103789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EF2EB-DE88-44DA-BF00-5CA57995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91" y="1179858"/>
            <a:ext cx="5499263" cy="1729597"/>
          </a:xfrm>
        </p:spPr>
        <p:txBody>
          <a:bodyPr lIns="91440" tIns="45720" rIns="91440" bIns="45720" anchor="t"/>
          <a:lstStyle/>
          <a:p>
            <a:r>
              <a:rPr lang="en-US" sz="1600">
                <a:ea typeface="+mn-lt"/>
                <a:cs typeface="+mn-lt"/>
              </a:rPr>
              <a:t>On each CRA web page, users can answer: “Did you find what you were looking for?” If they say “no,” they can leave details to explain their challenges.</a:t>
            </a:r>
            <a:br>
              <a:rPr lang="en-US" sz="1600">
                <a:ea typeface="+mn-lt"/>
                <a:cs typeface="+mn-lt"/>
              </a:rPr>
            </a:br>
            <a:endParaRPr lang="en-US" sz="1600">
              <a:ea typeface="+mn-lt"/>
              <a:cs typeface="+mn-lt"/>
            </a:endParaRPr>
          </a:p>
          <a:p>
            <a:r>
              <a:rPr lang="en-CA" sz="1600"/>
              <a:t>This feedback gives CRA the direct “</a:t>
            </a:r>
            <a:r>
              <a:rPr lang="en-CA" sz="1600" b="1">
                <a:solidFill>
                  <a:srgbClr val="045577"/>
                </a:solidFill>
              </a:rPr>
              <a:t>voice of the user</a:t>
            </a:r>
            <a:r>
              <a:rPr lang="en-CA" sz="1600"/>
              <a:t>,” capturing </a:t>
            </a:r>
            <a:r>
              <a:rPr lang="en-CA" sz="1600" b="1">
                <a:solidFill>
                  <a:srgbClr val="045577"/>
                </a:solidFill>
              </a:rPr>
              <a:t>specific issues </a:t>
            </a:r>
            <a:r>
              <a:rPr lang="en-CA" sz="1600"/>
              <a:t>that users experience. It’s foundational to making user-centered improvements</a:t>
            </a:r>
          </a:p>
          <a:p>
            <a:endParaRPr lang="en-US" sz="120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EF4E5B-2914-0B8F-B3EF-8EC6E76CC721}"/>
              </a:ext>
            </a:extLst>
          </p:cNvPr>
          <p:cNvSpPr txBox="1">
            <a:spLocks/>
          </p:cNvSpPr>
          <p:nvPr/>
        </p:nvSpPr>
        <p:spPr>
          <a:xfrm>
            <a:off x="661393" y="423852"/>
            <a:ext cx="6664325" cy="53105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Site feedback on Canada.ca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D5AB53-EDB9-DAAD-469C-377E73CF1993}"/>
              </a:ext>
            </a:extLst>
          </p:cNvPr>
          <p:cNvGrpSpPr/>
          <p:nvPr/>
        </p:nvGrpSpPr>
        <p:grpSpPr>
          <a:xfrm>
            <a:off x="6632233" y="2366608"/>
            <a:ext cx="4683839" cy="768052"/>
            <a:chOff x="7449608" y="29688"/>
            <a:chExt cx="4683839" cy="7680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5FC1F7-D6BA-FE27-9E29-4374327B079C}"/>
                </a:ext>
              </a:extLst>
            </p:cNvPr>
            <p:cNvSpPr/>
            <p:nvPr/>
          </p:nvSpPr>
          <p:spPr>
            <a:xfrm>
              <a:off x="10945090" y="29688"/>
              <a:ext cx="1188357" cy="308428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41C9308D-0924-0F1E-6E41-043FF92F2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9608" y="156389"/>
              <a:ext cx="4529667" cy="6413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C54F15C-1465-3DFC-E519-D5C17F4E3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529" y="3360311"/>
            <a:ext cx="4526492" cy="2079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6E39C3-15E0-1E9F-A4D0-7C55975CC13F}"/>
              </a:ext>
            </a:extLst>
          </p:cNvPr>
          <p:cNvSpPr/>
          <p:nvPr/>
        </p:nvSpPr>
        <p:spPr>
          <a:xfrm>
            <a:off x="7325718" y="1351107"/>
            <a:ext cx="3828286" cy="5391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bg1"/>
                </a:solidFill>
                <a:cs typeface="Arial"/>
              </a:rPr>
              <a:t>  The voice of the user</a:t>
            </a:r>
            <a:endParaRPr lang="en-US" sz="200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72FB9F77-0DDA-B129-136A-E120F384F526}"/>
              </a:ext>
            </a:extLst>
          </p:cNvPr>
          <p:cNvSpPr/>
          <p:nvPr/>
        </p:nvSpPr>
        <p:spPr>
          <a:xfrm>
            <a:off x="6574747" y="1178900"/>
            <a:ext cx="930696" cy="841168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Graphic 11" descr="Megaphone outline">
            <a:extLst>
              <a:ext uri="{FF2B5EF4-FFF2-40B4-BE49-F238E27FC236}">
                <a16:creationId xmlns:a16="http://schemas.microsoft.com/office/drawing/2014/main" id="{F55FD8DF-0540-577E-EDA2-58BB39485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680" y="1191137"/>
            <a:ext cx="822960" cy="762000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2563E08-F173-C8B1-11A7-653369FD0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6296" y="4742494"/>
            <a:ext cx="2356384" cy="1313242"/>
          </a:xfrm>
          <a:prstGeom prst="rect">
            <a:avLst/>
          </a:prstGeom>
        </p:spPr>
      </p:pic>
      <p:pic>
        <p:nvPicPr>
          <p:cNvPr id="5" name="Picture 4" descr="A person talking to someone&#10;&#10;Description automatically generated">
            <a:extLst>
              <a:ext uri="{FF2B5EF4-FFF2-40B4-BE49-F238E27FC236}">
                <a16:creationId xmlns:a16="http://schemas.microsoft.com/office/drawing/2014/main" id="{4C3BDEC7-67D6-BE34-5369-BEAE8827F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21" y="4095307"/>
            <a:ext cx="2242744" cy="1313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62F82-8D13-7A90-E3CA-861A72878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1948" y="3265470"/>
            <a:ext cx="3044487" cy="14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EF2EB-DE88-44DA-BF00-5CA57995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92" y="1179858"/>
            <a:ext cx="5434608" cy="2634760"/>
          </a:xfrm>
        </p:spPr>
        <p:txBody>
          <a:bodyPr lIns="91440" tIns="45720" rIns="91440" bIns="45720" anchor="t"/>
          <a:lstStyle/>
          <a:p>
            <a:endParaRPr lang="en-CA" sz="1800"/>
          </a:p>
          <a:p>
            <a:r>
              <a:rPr lang="en-CA" sz="1800"/>
              <a:t>With half a million comments over six months, We faced a significant problem: </a:t>
            </a:r>
            <a:r>
              <a:rPr lang="en-CA" sz="1800" b="1">
                <a:solidFill>
                  <a:srgbClr val="045577"/>
                </a:solidFill>
              </a:rPr>
              <a:t>how to analyze this vast volume of feedback</a:t>
            </a:r>
            <a:r>
              <a:rPr lang="en-CA" sz="1800"/>
              <a:t> and prioritize issues effectively.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 sz="1600"/>
          </a:p>
          <a:p>
            <a:pPr marL="0" indent="0">
              <a:buNone/>
            </a:pPr>
            <a:endParaRPr lang="en-CA" sz="1600"/>
          </a:p>
          <a:p>
            <a:r>
              <a:rPr lang="en-CA" sz="1800"/>
              <a:t>Traditional analysis methods weren’t feasible given the time and resources required, meaning we risked </a:t>
            </a:r>
            <a:r>
              <a:rPr lang="en-CA" sz="1800" b="1">
                <a:solidFill>
                  <a:srgbClr val="045577"/>
                </a:solidFill>
              </a:rPr>
              <a:t>missing out on critical insights</a:t>
            </a:r>
            <a:r>
              <a:rPr lang="en-CA" sz="1800"/>
              <a:t>.</a:t>
            </a:r>
            <a:endParaRPr lang="en-CA" sz="180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EF4E5B-2914-0B8F-B3EF-8EC6E76CC721}"/>
              </a:ext>
            </a:extLst>
          </p:cNvPr>
          <p:cNvSpPr txBox="1">
            <a:spLocks/>
          </p:cNvSpPr>
          <p:nvPr/>
        </p:nvSpPr>
        <p:spPr>
          <a:xfrm>
            <a:off x="661393" y="423852"/>
            <a:ext cx="6664325" cy="53105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</a:t>
            </a:r>
            <a:r>
              <a:rPr lang="en-CA"/>
              <a:t>he Challenge – Overwhelmed by Volume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29BF3E-224C-EEF5-865E-3B38474E36D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94402" y="3062455"/>
            <a:ext cx="2302735" cy="778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1260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045577"/>
                </a:solidFill>
                <a:latin typeface="+mj-lt"/>
              </a:rPr>
              <a:t>62,000</a:t>
            </a:r>
          </a:p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Comments in May 2024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CA89D-D5B6-D74B-55F8-699FD41519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378696" y="3053275"/>
            <a:ext cx="2302735" cy="787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1260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045577"/>
                </a:solidFill>
                <a:latin typeface="+mj-lt"/>
              </a:rPr>
              <a:t>500,000 </a:t>
            </a:r>
            <a:br>
              <a:rPr lang="en-US" sz="2000" b="1">
                <a:latin typeface="+mj-lt"/>
              </a:rPr>
            </a:b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Comments in 6 months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</p:txBody>
      </p:sp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742A73C7-DCB0-F733-4A68-A79B034CE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688" y="1784350"/>
            <a:ext cx="5141844" cy="30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4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EF2EB-DE88-44DA-BF00-5CA57995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91" y="1806819"/>
            <a:ext cx="6299806" cy="4619409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en-CA" sz="1600">
              <a:cs typeface="Arial"/>
            </a:endParaRPr>
          </a:p>
          <a:p>
            <a:endParaRPr lang="en-CA" sz="1600"/>
          </a:p>
          <a:p>
            <a:r>
              <a:rPr lang="en-CA" sz="1600"/>
              <a:t>Generative AI, like ChatGPT, helps us </a:t>
            </a:r>
            <a:r>
              <a:rPr lang="en-CA" sz="1600" b="1">
                <a:solidFill>
                  <a:srgbClr val="045577"/>
                </a:solidFill>
              </a:rPr>
              <a:t>accelerate feedback analysis</a:t>
            </a:r>
            <a:r>
              <a:rPr lang="en-CA" sz="1600"/>
              <a:t>, quickly sorting, clustering, and prioritizing comments.</a:t>
            </a:r>
            <a:endParaRPr lang="en-CA">
              <a:cs typeface="Arial"/>
            </a:endParaRPr>
          </a:p>
          <a:p>
            <a:endParaRPr lang="en-CA" sz="1600"/>
          </a:p>
          <a:p>
            <a:r>
              <a:rPr lang="en-CA" sz="1600"/>
              <a:t>It's not just saving time but unlocking insights that were previously out of reach. </a:t>
            </a:r>
            <a:r>
              <a:rPr lang="en-CA" sz="1600" b="1">
                <a:solidFill>
                  <a:srgbClr val="045577"/>
                </a:solidFill>
              </a:rPr>
              <a:t>AI turns feedback data into structured, actionable information</a:t>
            </a:r>
            <a:r>
              <a:rPr lang="en-CA" sz="1600"/>
              <a:t>. </a:t>
            </a:r>
          </a:p>
          <a:p>
            <a:pPr marL="0" indent="0">
              <a:buNone/>
            </a:pPr>
            <a:endParaRPr lang="en-CA" sz="1600"/>
          </a:p>
          <a:p>
            <a:r>
              <a:rPr lang="en-CA" sz="1600"/>
              <a:t>Generative AI allows us to:</a:t>
            </a:r>
            <a:endParaRPr lang="en-CA" sz="1600">
              <a:cs typeface="Arial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/>
              <a:t>Quickly identify trends and patterns​ </a:t>
            </a:r>
            <a:endParaRPr lang="en-CA" sz="1600">
              <a:cs typeface="Arial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/>
              <a:t>Cluster related data for in-depth analysis​ </a:t>
            </a:r>
            <a:endParaRPr lang="en-CA" sz="1600">
              <a:cs typeface="Arial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/>
              <a:t>Summarize insights into user problems​ </a:t>
            </a:r>
            <a:endParaRPr lang="en-CA" sz="1600">
              <a:cs typeface="Arial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/>
              <a:t>Propose actionable solutions​ </a:t>
            </a:r>
            <a:endParaRPr lang="en-CA" sz="1600">
              <a:cs typeface="Arial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/>
              <a:t>Monitor user reaction to design updates</a:t>
            </a:r>
          </a:p>
          <a:p>
            <a:pPr marL="457200" lvl="1" indent="0">
              <a:buNone/>
            </a:pPr>
            <a:br>
              <a:rPr lang="en-CA" sz="1600"/>
            </a:br>
            <a:endParaRPr lang="en-CA" sz="1600"/>
          </a:p>
          <a:p>
            <a:endParaRPr lang="en-CA" sz="160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EF4E5B-2914-0B8F-B3EF-8EC6E76CC721}"/>
              </a:ext>
            </a:extLst>
          </p:cNvPr>
          <p:cNvSpPr txBox="1">
            <a:spLocks/>
          </p:cNvSpPr>
          <p:nvPr/>
        </p:nvSpPr>
        <p:spPr>
          <a:xfrm>
            <a:off x="661393" y="423852"/>
            <a:ext cx="6664325" cy="53105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GenAI</a:t>
            </a:r>
            <a:r>
              <a:rPr lang="en-US"/>
              <a:t> to analyze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2C1EF8-B095-2FD0-D8FB-54D9AECD226D}"/>
              </a:ext>
            </a:extLst>
          </p:cNvPr>
          <p:cNvSpPr/>
          <p:nvPr/>
        </p:nvSpPr>
        <p:spPr>
          <a:xfrm>
            <a:off x="8115111" y="4716864"/>
            <a:ext cx="1513417" cy="857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Laptop with solid fill">
            <a:extLst>
              <a:ext uri="{FF2B5EF4-FFF2-40B4-BE49-F238E27FC236}">
                <a16:creationId xmlns:a16="http://schemas.microsoft.com/office/drawing/2014/main" id="{0BD903C5-FD3A-F84F-5FD1-31A6BC392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1695" y="3911549"/>
            <a:ext cx="2914650" cy="2798233"/>
          </a:xfrm>
          <a:prstGeom prst="rect">
            <a:avLst/>
          </a:prstGeom>
        </p:spPr>
      </p:pic>
      <p:pic>
        <p:nvPicPr>
          <p:cNvPr id="5" name="Graphic 4" descr="Filter with solid fill">
            <a:extLst>
              <a:ext uri="{FF2B5EF4-FFF2-40B4-BE49-F238E27FC236}">
                <a16:creationId xmlns:a16="http://schemas.microsoft.com/office/drawing/2014/main" id="{74F2E4A4-9DB3-CFBE-FB86-5521CDB52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4537" y="3032296"/>
            <a:ext cx="1453988" cy="163390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A88FFB9-554E-D922-B120-1E1B349A6DF0}"/>
              </a:ext>
            </a:extLst>
          </p:cNvPr>
          <p:cNvSpPr/>
          <p:nvPr/>
        </p:nvSpPr>
        <p:spPr>
          <a:xfrm>
            <a:off x="7618207" y="2351656"/>
            <a:ext cx="1263324" cy="747183"/>
          </a:xfrm>
          <a:prstGeom prst="wedgeRoundRectCallout">
            <a:avLst/>
          </a:prstGeom>
          <a:noFill/>
          <a:ln w="28575">
            <a:solidFill>
              <a:srgbClr val="0455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A1A0820-17BC-E821-3354-3BFD4754808A}"/>
              </a:ext>
            </a:extLst>
          </p:cNvPr>
          <p:cNvSpPr/>
          <p:nvPr/>
        </p:nvSpPr>
        <p:spPr>
          <a:xfrm>
            <a:off x="9156098" y="1399638"/>
            <a:ext cx="1462616" cy="758906"/>
          </a:xfrm>
          <a:prstGeom prst="wedgeRoundRectCallout">
            <a:avLst/>
          </a:prstGeom>
          <a:noFill/>
          <a:ln w="28575">
            <a:solidFill>
              <a:srgbClr val="0455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>
              <a:solidFill>
                <a:schemeClr val="tx1"/>
              </a:solidFill>
              <a:cs typeface="Arial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9794587-FC1D-AFE9-5D87-F9172F3661DB}"/>
              </a:ext>
            </a:extLst>
          </p:cNvPr>
          <p:cNvSpPr/>
          <p:nvPr/>
        </p:nvSpPr>
        <p:spPr>
          <a:xfrm>
            <a:off x="8463948" y="1764354"/>
            <a:ext cx="306916" cy="201084"/>
          </a:xfrm>
          <a:prstGeom prst="wedgeRoundRectCallou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F0BA08D-1F4D-5885-682E-F43E72A42702}"/>
              </a:ext>
            </a:extLst>
          </p:cNvPr>
          <p:cNvSpPr/>
          <p:nvPr/>
        </p:nvSpPr>
        <p:spPr>
          <a:xfrm>
            <a:off x="8612114" y="1912520"/>
            <a:ext cx="306916" cy="201084"/>
          </a:xfrm>
          <a:prstGeom prst="wedgeRoundRectCallou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50BD3A6-3F29-A985-87C0-3EBCF74AB0CD}"/>
              </a:ext>
            </a:extLst>
          </p:cNvPr>
          <p:cNvSpPr/>
          <p:nvPr/>
        </p:nvSpPr>
        <p:spPr>
          <a:xfrm>
            <a:off x="8315780" y="1859603"/>
            <a:ext cx="306916" cy="201084"/>
          </a:xfrm>
          <a:prstGeom prst="wedgeRoundRectCallou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504C510-FBB3-906B-6712-A7253F6E96EB}"/>
              </a:ext>
            </a:extLst>
          </p:cNvPr>
          <p:cNvSpPr/>
          <p:nvPr/>
        </p:nvSpPr>
        <p:spPr>
          <a:xfrm>
            <a:off x="8340340" y="930017"/>
            <a:ext cx="306916" cy="201084"/>
          </a:xfrm>
          <a:prstGeom prst="wedgeRoundRectCallout">
            <a:avLst/>
          </a:prstGeom>
          <a:noFill/>
          <a:ln w="28575">
            <a:solidFill>
              <a:srgbClr val="0455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10D9797-666D-B627-CD30-C5C2BA35A427}"/>
              </a:ext>
            </a:extLst>
          </p:cNvPr>
          <p:cNvSpPr/>
          <p:nvPr/>
        </p:nvSpPr>
        <p:spPr>
          <a:xfrm>
            <a:off x="8012256" y="1078183"/>
            <a:ext cx="306916" cy="201084"/>
          </a:xfrm>
          <a:prstGeom prst="wedgeRoundRectCallout">
            <a:avLst/>
          </a:prstGeom>
          <a:noFill/>
          <a:ln w="28575">
            <a:solidFill>
              <a:srgbClr val="0455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6783BAE-F8A9-D015-B853-5D7A550984B8}"/>
              </a:ext>
            </a:extLst>
          </p:cNvPr>
          <p:cNvSpPr/>
          <p:nvPr/>
        </p:nvSpPr>
        <p:spPr>
          <a:xfrm>
            <a:off x="8192172" y="1226349"/>
            <a:ext cx="306916" cy="201084"/>
          </a:xfrm>
          <a:prstGeom prst="wedgeRoundRectCallout">
            <a:avLst/>
          </a:prstGeom>
          <a:noFill/>
          <a:ln w="28575">
            <a:solidFill>
              <a:srgbClr val="0455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BD61C24-529A-9866-B90C-3F923DE14C52}"/>
              </a:ext>
            </a:extLst>
          </p:cNvPr>
          <p:cNvSpPr/>
          <p:nvPr/>
        </p:nvSpPr>
        <p:spPr>
          <a:xfrm>
            <a:off x="7578627" y="1713277"/>
            <a:ext cx="306916" cy="201084"/>
          </a:xfrm>
          <a:prstGeom prst="wedgeRoundRectCallou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1E6275F-C18B-7AB6-B188-E80DB68DF0BE}"/>
              </a:ext>
            </a:extLst>
          </p:cNvPr>
          <p:cNvSpPr/>
          <p:nvPr/>
        </p:nvSpPr>
        <p:spPr>
          <a:xfrm>
            <a:off x="7726793" y="1861443"/>
            <a:ext cx="306916" cy="201084"/>
          </a:xfrm>
          <a:prstGeom prst="wedgeRoundRectCallou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A2E2342-14F6-4A53-678C-A15F11CC7F72}"/>
              </a:ext>
            </a:extLst>
          </p:cNvPr>
          <p:cNvSpPr/>
          <p:nvPr/>
        </p:nvSpPr>
        <p:spPr>
          <a:xfrm>
            <a:off x="7430459" y="1829692"/>
            <a:ext cx="306916" cy="201084"/>
          </a:xfrm>
          <a:prstGeom prst="wedgeRoundRectCallou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C2DD4C7B-DD55-2240-9624-05295BE1D41B}"/>
              </a:ext>
            </a:extLst>
          </p:cNvPr>
          <p:cNvSpPr/>
          <p:nvPr/>
        </p:nvSpPr>
        <p:spPr>
          <a:xfrm>
            <a:off x="9279171" y="885636"/>
            <a:ext cx="306916" cy="201084"/>
          </a:xfrm>
          <a:prstGeom prst="wedgeRoundRectCallout">
            <a:avLst/>
          </a:prstGeom>
          <a:noFill/>
          <a:ln w="28575">
            <a:solidFill>
              <a:srgbClr val="B7B4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CF549CC-F3E4-882B-9DD1-C8162ABD1895}"/>
              </a:ext>
            </a:extLst>
          </p:cNvPr>
          <p:cNvSpPr/>
          <p:nvPr/>
        </p:nvSpPr>
        <p:spPr>
          <a:xfrm>
            <a:off x="9427337" y="1033802"/>
            <a:ext cx="306916" cy="201084"/>
          </a:xfrm>
          <a:prstGeom prst="wedgeRoundRectCallout">
            <a:avLst/>
          </a:prstGeom>
          <a:noFill/>
          <a:ln w="28575">
            <a:solidFill>
              <a:srgbClr val="B7B4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B0F76CF-4DA0-CDAB-BCCD-0A29B337EF89}"/>
              </a:ext>
            </a:extLst>
          </p:cNvPr>
          <p:cNvSpPr/>
          <p:nvPr/>
        </p:nvSpPr>
        <p:spPr>
          <a:xfrm>
            <a:off x="9437920" y="779801"/>
            <a:ext cx="306916" cy="201084"/>
          </a:xfrm>
          <a:prstGeom prst="wedgeRoundRectCallout">
            <a:avLst/>
          </a:prstGeom>
          <a:noFill/>
          <a:ln w="28575">
            <a:solidFill>
              <a:srgbClr val="B7B4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E080D535-AE1A-9270-72A7-082AE08FB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54941" y="5111259"/>
            <a:ext cx="469901" cy="480484"/>
          </a:xfrm>
          <a:prstGeom prst="rect">
            <a:avLst/>
          </a:prstGeom>
        </p:spPr>
      </p:pic>
      <p:pic>
        <p:nvPicPr>
          <p:cNvPr id="25" name="Graphic 24" descr="Table outline">
            <a:extLst>
              <a:ext uri="{FF2B5EF4-FFF2-40B4-BE49-F238E27FC236}">
                <a16:creationId xmlns:a16="http://schemas.microsoft.com/office/drawing/2014/main" id="{21F7F8C3-39F2-6BA0-A97F-8A8DF01E1C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9026" y="4567716"/>
            <a:ext cx="999067" cy="1221317"/>
          </a:xfrm>
          <a:prstGeom prst="rect">
            <a:avLst/>
          </a:prstGeom>
        </p:spPr>
      </p:pic>
      <p:pic>
        <p:nvPicPr>
          <p:cNvPr id="26" name="Graphic 25" descr="Lightbulb outline">
            <a:extLst>
              <a:ext uri="{FF2B5EF4-FFF2-40B4-BE49-F238E27FC236}">
                <a16:creationId xmlns:a16="http://schemas.microsoft.com/office/drawing/2014/main" id="{C169C9E0-BA33-EBDC-8498-34C206B0E5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22191" y="4715882"/>
            <a:ext cx="469902" cy="427567"/>
          </a:xfrm>
          <a:prstGeom prst="rect">
            <a:avLst/>
          </a:prstGeom>
        </p:spPr>
      </p:pic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15235632-C2A8-1C29-B47C-BBE98ACA3B34}"/>
              </a:ext>
            </a:extLst>
          </p:cNvPr>
          <p:cNvSpPr/>
          <p:nvPr/>
        </p:nvSpPr>
        <p:spPr>
          <a:xfrm>
            <a:off x="9180075" y="2597202"/>
            <a:ext cx="306916" cy="201084"/>
          </a:xfrm>
          <a:prstGeom prst="wedgeRoundRectCallout">
            <a:avLst/>
          </a:prstGeom>
          <a:noFill/>
          <a:ln w="28575">
            <a:solidFill>
              <a:srgbClr val="B7B4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F1EF0B2-375E-781E-2EA6-A0650B16B9BA}"/>
              </a:ext>
            </a:extLst>
          </p:cNvPr>
          <p:cNvSpPr/>
          <p:nvPr/>
        </p:nvSpPr>
        <p:spPr>
          <a:xfrm>
            <a:off x="9328241" y="2745368"/>
            <a:ext cx="306916" cy="201084"/>
          </a:xfrm>
          <a:prstGeom prst="wedgeRoundRectCallout">
            <a:avLst/>
          </a:prstGeom>
          <a:noFill/>
          <a:ln w="28575">
            <a:solidFill>
              <a:srgbClr val="B7B4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D7021898-88D9-07E5-BAC7-DDEB95B6E377}"/>
              </a:ext>
            </a:extLst>
          </p:cNvPr>
          <p:cNvSpPr/>
          <p:nvPr/>
        </p:nvSpPr>
        <p:spPr>
          <a:xfrm>
            <a:off x="9031907" y="2713617"/>
            <a:ext cx="306916" cy="201084"/>
          </a:xfrm>
          <a:prstGeom prst="wedgeRoundRectCallout">
            <a:avLst/>
          </a:prstGeom>
          <a:noFill/>
          <a:ln w="28575">
            <a:solidFill>
              <a:srgbClr val="B7B4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10EBA2-AD7A-FC1C-0207-77C87B03CC5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52354" y="1333274"/>
            <a:ext cx="5886450" cy="758469"/>
          </a:xfrm>
          <a:prstGeom prst="rect">
            <a:avLst/>
          </a:prstGeom>
          <a:solidFill>
            <a:srgbClr val="045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1260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D8ECA-D99D-D8B6-C11E-77E414CC4C70}"/>
              </a:ext>
            </a:extLst>
          </p:cNvPr>
          <p:cNvSpPr txBox="1"/>
          <p:nvPr/>
        </p:nvSpPr>
        <p:spPr>
          <a:xfrm>
            <a:off x="952982" y="1419932"/>
            <a:ext cx="54921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1600">
                <a:solidFill>
                  <a:schemeClr val="bg1"/>
                </a:solidFill>
              </a:rPr>
              <a:t>Empowering design and program teams with </a:t>
            </a:r>
            <a:r>
              <a:rPr lang="en-CA" sz="1600" b="1">
                <a:solidFill>
                  <a:schemeClr val="bg1"/>
                </a:solidFill>
              </a:rPr>
              <a:t>summarized insights </a:t>
            </a:r>
            <a:r>
              <a:rPr lang="en-CA" sz="1600">
                <a:solidFill>
                  <a:schemeClr val="bg1"/>
                </a:solidFill>
              </a:rPr>
              <a:t>into challenges taxpayers face.</a:t>
            </a:r>
            <a:r>
              <a:rPr lang="en-CA" sz="1600">
                <a:solidFill>
                  <a:srgbClr val="262626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8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EF2EB-DE88-44DA-BF00-5CA57995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92" y="1179858"/>
            <a:ext cx="10363434" cy="2634760"/>
          </a:xfrm>
        </p:spPr>
        <p:txBody>
          <a:bodyPr lIns="91440" tIns="45720" rIns="91440" bIns="45720" anchor="t"/>
          <a:lstStyle/>
          <a:p>
            <a:r>
              <a:rPr lang="en-CA" sz="2000"/>
              <a:t>AI-empowered feedback analysis is now embedded in </a:t>
            </a:r>
            <a:r>
              <a:rPr lang="en-CA" sz="2000">
                <a:solidFill>
                  <a:srgbClr val="262626"/>
                </a:solidFill>
              </a:rPr>
              <a:t>our </a:t>
            </a:r>
            <a:r>
              <a:rPr lang="en-CA" sz="2000" b="1">
                <a:solidFill>
                  <a:srgbClr val="005477"/>
                </a:solidFill>
              </a:rPr>
              <a:t>user-centered design (UCD) process</a:t>
            </a:r>
            <a:r>
              <a:rPr lang="en-CA" sz="2000"/>
              <a:t>. </a:t>
            </a:r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endParaRPr lang="en-CA" sz="2000"/>
          </a:p>
          <a:p>
            <a:r>
              <a:rPr lang="en-CA" sz="2000"/>
              <a:t>Using generative AI in the discovery phase provides us with </a:t>
            </a:r>
            <a:r>
              <a:rPr lang="en-CA" sz="2000" b="1">
                <a:solidFill>
                  <a:srgbClr val="005477"/>
                </a:solidFill>
              </a:rPr>
              <a:t>insights</a:t>
            </a:r>
            <a:r>
              <a:rPr lang="en-CA" sz="2000"/>
              <a:t> that shape </a:t>
            </a:r>
            <a:r>
              <a:rPr lang="en-CA" sz="2000" b="1">
                <a:solidFill>
                  <a:srgbClr val="005477"/>
                </a:solidFill>
              </a:rPr>
              <a:t>decision-making early on</a:t>
            </a:r>
            <a:r>
              <a:rPr lang="en-CA" sz="2000"/>
              <a:t>, enabling evidence-based, user-centered design.</a:t>
            </a:r>
            <a:br>
              <a:rPr lang="en-CA" sz="2000"/>
            </a:br>
            <a:endParaRPr lang="en-CA" sz="2000"/>
          </a:p>
          <a:p>
            <a:r>
              <a:rPr lang="en-CA" sz="2000"/>
              <a:t>By monitoring feedback after changes, we can </a:t>
            </a:r>
            <a:r>
              <a:rPr lang="en-CA" sz="2000" b="1">
                <a:solidFill>
                  <a:srgbClr val="005477"/>
                </a:solidFill>
              </a:rPr>
              <a:t>continually refine and improve </a:t>
            </a:r>
            <a:r>
              <a:rPr lang="en-CA" sz="2000"/>
              <a:t>user experiences.</a:t>
            </a:r>
          </a:p>
          <a:p>
            <a:endParaRPr lang="en-CA"/>
          </a:p>
          <a:p>
            <a:endParaRPr lang="en-CA"/>
          </a:p>
          <a:p>
            <a:endParaRPr lang="en-US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EF4E5B-2914-0B8F-B3EF-8EC6E76CC721}"/>
              </a:ext>
            </a:extLst>
          </p:cNvPr>
          <p:cNvSpPr txBox="1">
            <a:spLocks/>
          </p:cNvSpPr>
          <p:nvPr/>
        </p:nvSpPr>
        <p:spPr>
          <a:xfrm>
            <a:off x="661393" y="423852"/>
            <a:ext cx="6664325" cy="53105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Integration into User-Centered Design</a:t>
            </a:r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C8D57C-4BF3-3B63-A82E-767B107C4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237851"/>
              </p:ext>
            </p:extLst>
          </p:nvPr>
        </p:nvGraphicFramePr>
        <p:xfrm>
          <a:off x="1167174" y="1583899"/>
          <a:ext cx="8128000" cy="2455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25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EF2EB-DE88-44DA-BF00-5CA57995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92" y="1179858"/>
            <a:ext cx="5015508" cy="5099022"/>
          </a:xfrm>
        </p:spPr>
        <p:txBody>
          <a:bodyPr lIns="91440" tIns="45720" rIns="91440" bIns="45720" anchor="t"/>
          <a:lstStyle/>
          <a:p>
            <a:endParaRPr lang="en-CA" sz="1700"/>
          </a:p>
          <a:p>
            <a:r>
              <a:rPr lang="en-CA" sz="1600">
                <a:ea typeface="+mn-lt"/>
                <a:cs typeface="+mn-lt"/>
              </a:rPr>
              <a:t>In November 2023, over </a:t>
            </a:r>
            <a:r>
              <a:rPr lang="en-CA" sz="1600" b="1">
                <a:solidFill>
                  <a:schemeClr val="tx2"/>
                </a:solidFill>
                <a:ea typeface="+mn-lt"/>
                <a:cs typeface="+mn-lt"/>
              </a:rPr>
              <a:t>93,000</a:t>
            </a:r>
            <a:r>
              <a:rPr lang="en-CA" sz="1600">
                <a:ea typeface="+mn-lt"/>
                <a:cs typeface="+mn-lt"/>
              </a:rPr>
              <a:t> comments were collected on </a:t>
            </a:r>
            <a:r>
              <a:rPr lang="en-CA" sz="1600" b="1">
                <a:solidFill>
                  <a:srgbClr val="005477"/>
                </a:solidFill>
                <a:ea typeface="+mn-lt"/>
                <a:cs typeface="+mn-lt"/>
              </a:rPr>
              <a:t>My Account login and access issues.</a:t>
            </a:r>
            <a:br>
              <a:rPr lang="en-CA" sz="1600" b="1">
                <a:solidFill>
                  <a:srgbClr val="005477"/>
                </a:solidFill>
                <a:ea typeface="+mn-lt"/>
                <a:cs typeface="+mn-lt"/>
              </a:rPr>
            </a:br>
            <a:endParaRPr lang="en-CA" sz="1600" b="1">
              <a:solidFill>
                <a:srgbClr val="005477"/>
              </a:solidFill>
              <a:ea typeface="+mn-lt"/>
              <a:cs typeface="+mn-lt"/>
            </a:endParaRPr>
          </a:p>
          <a:p>
            <a:r>
              <a:rPr lang="en-CA" sz="1600" b="1">
                <a:solidFill>
                  <a:schemeClr val="tx2"/>
                </a:solidFill>
                <a:ea typeface="+mn-lt"/>
                <a:cs typeface="+mn-lt"/>
              </a:rPr>
              <a:t>Prompted</a:t>
            </a:r>
            <a:r>
              <a:rPr lang="en-CA" sz="1600">
                <a:solidFill>
                  <a:srgbClr val="262626"/>
                </a:solidFill>
                <a:ea typeface="+mn-lt"/>
                <a:cs typeface="+mn-lt"/>
              </a:rPr>
              <a:t> a </a:t>
            </a:r>
            <a:r>
              <a:rPr lang="en-CA" sz="1600" b="1">
                <a:solidFill>
                  <a:schemeClr val="tx2"/>
                </a:solidFill>
                <a:ea typeface="+mn-lt"/>
                <a:cs typeface="+mn-lt"/>
              </a:rPr>
              <a:t>GENAI tool </a:t>
            </a:r>
            <a:r>
              <a:rPr lang="en-CA" sz="1600">
                <a:solidFill>
                  <a:srgbClr val="262626"/>
                </a:solidFill>
                <a:ea typeface="+mn-lt"/>
                <a:cs typeface="+mn-lt"/>
              </a:rPr>
              <a:t>to "review the comments, classify them and provide a summary along with actionable insights</a:t>
            </a:r>
            <a:br>
              <a:rPr lang="en-CA" sz="1600">
                <a:solidFill>
                  <a:srgbClr val="262626"/>
                </a:solidFill>
                <a:ea typeface="+mn-lt"/>
                <a:cs typeface="+mn-lt"/>
              </a:rPr>
            </a:br>
            <a:endParaRPr lang="en-CA" sz="1600">
              <a:solidFill>
                <a:srgbClr val="262626"/>
              </a:solidFill>
              <a:ea typeface="+mn-lt"/>
              <a:cs typeface="+mn-lt"/>
            </a:endParaRPr>
          </a:p>
          <a:p>
            <a:r>
              <a:rPr lang="en-CA" sz="1600">
                <a:solidFill>
                  <a:srgbClr val="262626"/>
                </a:solidFill>
                <a:ea typeface="+mn-lt"/>
                <a:cs typeface="+mn-lt"/>
              </a:rPr>
              <a:t>This level of detailed analysis helped the team </a:t>
            </a:r>
            <a:r>
              <a:rPr lang="en-CA" sz="1600" b="1">
                <a:solidFill>
                  <a:srgbClr val="005477"/>
                </a:solidFill>
                <a:ea typeface="+mn-lt"/>
                <a:cs typeface="+mn-lt"/>
              </a:rPr>
              <a:t>prioritize</a:t>
            </a:r>
            <a:r>
              <a:rPr lang="en-CA" sz="160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CA" sz="1600" b="1">
                <a:solidFill>
                  <a:srgbClr val="005477"/>
                </a:solidFill>
                <a:ea typeface="+mn-lt"/>
                <a:cs typeface="+mn-lt"/>
              </a:rPr>
              <a:t>address issues</a:t>
            </a:r>
            <a:r>
              <a:rPr lang="en-CA" sz="1600">
                <a:solidFill>
                  <a:srgbClr val="262626"/>
                </a:solidFill>
                <a:ea typeface="+mn-lt"/>
                <a:cs typeface="+mn-lt"/>
              </a:rPr>
              <a:t> impacting user experience. </a:t>
            </a:r>
            <a:br>
              <a:rPr lang="en-CA" sz="1600">
                <a:solidFill>
                  <a:srgbClr val="262626"/>
                </a:solidFill>
                <a:ea typeface="+mn-lt"/>
                <a:cs typeface="+mn-lt"/>
              </a:rPr>
            </a:br>
            <a:endParaRPr lang="en-CA" sz="1600">
              <a:cs typeface="Arial"/>
            </a:endParaRPr>
          </a:p>
          <a:p>
            <a:r>
              <a:rPr lang="en-CA" sz="1600">
                <a:ea typeface="+mn-lt"/>
                <a:cs typeface="+mn-lt"/>
              </a:rPr>
              <a:t>Based on AI-driven insights, we improved the clarity of answers to key issues faced by users and placed this help at the </a:t>
            </a:r>
            <a:r>
              <a:rPr lang="en-CA" sz="1600" b="1">
                <a:solidFill>
                  <a:schemeClr val="tx2"/>
                </a:solidFill>
                <a:ea typeface="+mn-lt"/>
                <a:cs typeface="+mn-lt"/>
              </a:rPr>
              <a:t>point of need</a:t>
            </a:r>
            <a:r>
              <a:rPr lang="en-CA" sz="1600" b="1">
                <a:ea typeface="+mn-lt"/>
                <a:cs typeface="+mn-lt"/>
              </a:rPr>
              <a:t>.</a:t>
            </a:r>
            <a:endParaRPr lang="en-CA" sz="1600" b="1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EF4E5B-2914-0B8F-B3EF-8EC6E76CC721}"/>
              </a:ext>
            </a:extLst>
          </p:cNvPr>
          <p:cNvSpPr txBox="1">
            <a:spLocks/>
          </p:cNvSpPr>
          <p:nvPr/>
        </p:nvSpPr>
        <p:spPr>
          <a:xfrm>
            <a:off x="661393" y="423852"/>
            <a:ext cx="6664325" cy="53105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Case Study – My Account Optimization</a:t>
            </a:r>
            <a:endParaRPr lang="en-US"/>
          </a:p>
        </p:txBody>
      </p:sp>
      <p:pic>
        <p:nvPicPr>
          <p:cNvPr id="7" name="Graphic 6" descr="Arrow: Clockwise curve with solid fill">
            <a:extLst>
              <a:ext uri="{FF2B5EF4-FFF2-40B4-BE49-F238E27FC236}">
                <a16:creationId xmlns:a16="http://schemas.microsoft.com/office/drawing/2014/main" id="{4658C492-F63D-2DBA-ADAA-093CC1AE1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7693">
            <a:off x="5376459" y="4223303"/>
            <a:ext cx="914400" cy="914400"/>
          </a:xfrm>
          <a:prstGeom prst="rect">
            <a:avLst/>
          </a:prstGeom>
        </p:spPr>
      </p:pic>
      <p:pic>
        <p:nvPicPr>
          <p:cNvPr id="5" name="Picture 4" descr="A screenshot of a sign in&#10;&#10;Description automatically generated">
            <a:extLst>
              <a:ext uri="{FF2B5EF4-FFF2-40B4-BE49-F238E27FC236}">
                <a16:creationId xmlns:a16="http://schemas.microsoft.com/office/drawing/2014/main" id="{95D9C318-F8A5-6BD6-50F9-D3727A4B3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161" y="1351309"/>
            <a:ext cx="5015507" cy="45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3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39630|-9193934|-6745308|-1804765|-15310181|CRA&quot;,&quot;Id&quot;:&quot;63515c393741377dfc51ed7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COLOR" val="{&quot;FillColor&quot;:{&quot;ColorIndex&quot;:1,&quot;ColorModifier&quot;:0,&quot;BrightnessModifier&quot;:0}}"/>
</p:tagLst>
</file>

<file path=ppt/theme/theme1.xml><?xml version="1.0" encoding="utf-8"?>
<a:theme xmlns:a="http://schemas.openxmlformats.org/drawingml/2006/main" name="CorpLook">
  <a:themeElements>
    <a:clrScheme name="Corporate Look - Blue">
      <a:dk1>
        <a:sysClr val="windowText" lastClr="000000"/>
      </a:dk1>
      <a:lt1>
        <a:sysClr val="window" lastClr="FFFFFF"/>
      </a:lt1>
      <a:dk2>
        <a:srgbClr val="005776"/>
      </a:dk2>
      <a:lt2>
        <a:srgbClr val="58A6DC"/>
      </a:lt2>
      <a:accent1>
        <a:srgbClr val="70C169"/>
      </a:accent1>
      <a:accent2>
        <a:srgbClr val="046A38"/>
      </a:accent2>
      <a:accent3>
        <a:srgbClr val="B565A7"/>
      </a:accent3>
      <a:accent4>
        <a:srgbClr val="6E2B62"/>
      </a:accent4>
      <a:accent5>
        <a:srgbClr val="FFB549"/>
      </a:accent5>
      <a:accent6>
        <a:srgbClr val="A66318"/>
      </a:accent6>
      <a:hlink>
        <a:srgbClr val="0000FF"/>
      </a:hlink>
      <a:folHlink>
        <a:srgbClr val="800080"/>
      </a:folHlink>
    </a:clrScheme>
    <a:fontScheme name="CorpLook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Look" id="{A673D03D-3032-4B5F-B15D-3500CA26FCBD}" vid="{55482A6F-3BC3-4C45-94CB-1E99CB8E81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2d0bed97-74a6-4f45-a8ef-8df4d2a06e3f</TitusGUID>
  <TitusMetadata xmlns="">eyJucyI6Imh0dHA6XC9cL3d3dy50aXR1cy5jb21cL25zXC9DYW5hZGEgUmV2ZW51ZSBBZ2VuY3kiLCJwcm9wcyI6W3sibiI6IlNlY3VyaXR5Q2xhc3NpZmljYXRpb25MZXZlbCIsInZhbHMiOlt7InZhbHVlIjoiVU5DTEFTU0lGSUVEIn1dfSx7Im4iOiJMYW5ndWFnZVNlbGVjdGlvbiIsInZhbHMiOlt7InZhbHVlIjoiRU5HTElTSCJ9XX0seyJuIjoiVklTVUFMTUFSS0lOR1MiLCJ2YWxzIjpbeyJ2YWx1ZSI6IllFUyJ9XX1dfQ==</TitusMetadata>
</titus>
</file>

<file path=customXml/itemProps1.xml><?xml version="1.0" encoding="utf-8"?>
<ds:datastoreItem xmlns:ds="http://schemas.openxmlformats.org/officeDocument/2006/customXml" ds:itemID="{52ED1A7C-7F70-4352-BE41-B87226732F41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CorpLook</Template>
  <TotalTime>0</TotalTime>
  <Words>1033</Words>
  <Application>Microsoft Office PowerPoint</Application>
  <PresentationFormat>Grand écran</PresentationFormat>
  <Paragraphs>126</Paragraphs>
  <Slides>13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Freestyle Script</vt:lpstr>
      <vt:lpstr>Helvetica Neue</vt:lpstr>
      <vt:lpstr>CorpLook</vt:lpstr>
      <vt:lpstr>Driving User-Centered Design with AI </vt:lpstr>
      <vt:lpstr>Présentation PowerPoint</vt:lpstr>
      <vt:lpstr>DDPD GenAI use cases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 you</vt:lpstr>
    </vt:vector>
  </TitlesOfParts>
  <Company>Government of Canada / 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Blue_PowerPoint_presentation</dc:title>
  <dc:creator>Mansour, Marwan</dc:creator>
  <cp:keywords>SecurityClassificationLevel - UNCLASSIFIED, Creator - Mansour, Marwan, EventDateandTime - 2021-09-28 at 01:32:14 PM, EventDateandTime - 2021-09-28 at 01:41:41 PM, Creator - Watson, Linda, EventDateandTime - 2021-10-04 at 03:54:39 PM, EventDateandTime - 2021-10-06 at 09:26:27 AM, Creator - Seay, Alison, EventDateandTime - 2021-10-08 at 01:30:21 PM, EventDateandTime - 2021-10-08 at 01:34:31 PM, EventDateandTime - 2021-10-08 at 01:37:17 PM, EventDateandTime - 2021-10-08 at 01:46:48 PM, EventDateandTime - 2021-10-08 at 02:11:51 PM, EventDateandTime - 2021-10-08 at 02:24:24 PM, EventDateandTime - 2021-10-08 at 02:30:48 PM, EventDateandTime - 2021-10-08 at 02:34:50 PM, EventDateandTime - 2021-10-08 at 03:13:26 PM, EventDateandTime - 2021-10-08 at 03:17:28 PM, EventDateandTime - 2021-10-08 at 03:18:55 PM, EventDateandTime - 2021-10-08 at 03:30:46 PM, EventDateandTime - 2021-10-08 at 03:42:10 PM, EventDateandTime - 2021-10-08 at 03:50:24 PM, EventDateandTime - 2021-10-08 at 03:59:29 PM, EventDateandTime - 2021-10-08 at 04:18:00 PM, EventDateandTime - 2021-10-12 at 03:22:37 PM, EventDateandTime - 2021-10-12 at 03:26:09 PM, EventDateandTime - 2021-10-12 at 03:29:33 PM, EventDateandTime - 2021-10-12 at 03:33:10 PM, EventDateandTime - 2021-10-12 at 03:40:47 PM, EventDateandTime - 2021-10-12 at 03:42:39 PM, EventDateandTime - 2021-10-12 at 04:01:15 PM, EventDateandTime - 2021-10-12 at 04:05:26 PM, EventDateandTime - 2021-10-12 at 04:09:31 PM, EventDateandTime - 2021-10-12 at 04:20:33 PM, EventDateandTime - 2021-10-12 at 04:36:55 PM, EventDateandTime - 2021-10-12 at 04:45:49 PM, EventDateandTime - 2021-10-12 at 04:47:13 PM, EventDateandTime - 2021-10-12 at 04:49:25 PM, EventDateandTime - 2021-10-12 at 04:57:56 PM, EventDateandTime - 2021-10-12 at 05:06:39 PM, EventDateandTime - 2021-10-13 at 11:01:14 AM, EventDateandTime - 2021-10-13 at 11:10:41 AM, EventDateandTime - 2021-10-13 at 11:20:24 AM, EventDateandTime - 2021-10-13 at 11:21:37 AM, EventDateandTime - 2021-10-13 at 11:28:02 AM, EventDateandTime - 2021-10-13 at 11:39:19 AM, EventDateandTime - 2021-10-13 at 11:42:10 AM, EventDateandTime - 2021-10-13 at 11:50:59 AM, EventDateandTime - 2021-10-13 at 12:59:48 PM, EventDateandTime - 2021-10-13 at 01:10:09 PM, EventDateandTime - 2021-10-13 at 01:32:20 PM, EventDateandTime - 2021-10-13 at 01:42:30 PM, EventDateandTime - 2021-10-13 at 01:49:56 PM, EventDateandTime - 2021-10-13 at 02:03:51 PM, EventDateandTime - 2021-10-13 at 02:05:23 PM, EventDateandTime - 2021-10-13 at 02:06:01 PM, EventDateandTime - 2021-10-13 at 02:19:38 PM, EventDateandTime - 2021-10-13 at 02:24:33 PM, EventDateandTime - 2021-10-13 at 02:39:44 PM, EventDateandTime - 2021-10-13 at 02:56:35 PM, EventDateandTime - 2021-10-13 at 03:01:28 PM, EventDateandTime - 2021-10-13 at 03:10:37 PM, EventDateandTime - 2021-10-13 at 03:12:21 PM, EventDateandTime - 2021-10-13 at 03:45:34 PM, EventDateandTime - 2021-10-13 at 03:52:56 PM, EventDateandTime - 2021-10-20 at 01:50:42 PM, EventDateandTime - 2021-10-20 at 01:54:26 PM, EventDateandTime - 2021-11-03 at 10:20:57 AM, EventDateandTime - 2021-11-03 at 11:29:08 AM, EventDateandTime - 2021-11-03 at 11:32:44 AM, EventDateandTime - 2021-11-03 at 11:35:32 AM, EventDateandTime - 2021-11-03 at 11:57:03 AM, EventDateandTime - 2021-11-03 at 12:00:11 PM, EventDateandTime - 2021-11-03 at 12:03:20 PM, EventDateandTime - 2021-11-03 at 12:05:52 PM, EventDateandTime - 2021-11-16 at 05:11:17 PM, EventDateandTime - 2021-11-16 at 05:35:49 PM, EventDateandTime - 2021-11-18 at 09:01:23 AM, Creator - Dolan, Christine, EventDateandTime - 2022-05-05 at 01:37:57 PM, EventDateandTime - 2022-05-05 at 01:39:30 PM, EventDateandTime - 2022-05-05 at 01:40:23 PM, EventDateandTime - 2022-05-06 at 11:11:05 AM, EventDateandTime - 2022-05-06 at 11:42:43 AM, EventDateandTime - 2022-05-06 at 12:54:44 PM, EventDateandTime - 2022-05-06 at 01:59:03 PM, EventDateandTime - 2022-05-06 at 02:10:39 PM, EventDateandTime - 2022-05-06 at 04:23:43 PM, EventDateandTime - 2022-05-06 at 04:31:17 PM, EventDateandTime - 2022-05-06 at 07:17:36 PM, EventDateandTime - 2022-05-06 at 07:22:29 PM, EventDateandTime - 2022-05-06 at 07:26:17 PM, EventDateandTime - 2022-05-06 at 08:16:07 PM, EventDateandTime - 2022-05-06 at 08:22:34 PM, EventDateandTime - 2022-05-06 at 08:34:09 PM, EventDateandTime - 2022-05-06 at 08:40:14 PM, EventDateandTime - 2022-05-06 at 08:40:29 PM, EventDateandTime - 2022-05-06 at 08:42:29 PM, EventDateandTime - 2022-05-06 at 08:51:09 PM, EventDateandTime - 2022-05-06 at 08:52:26 PM, EventDateandTime - 2022-05-06 at 08:53:07 PM, EventDateandTime - 2022-05-06 at 08:59:55 PM, EventDateandTime - 2022-05-06 at 09:01:27 PM, EventDateandTime - 2022-05-06 at 09:02:45 PM, EventDateandTime - 2022-05-06 at 09:03:25 PM, EventDateandTime - 2022-05-06 at 09:04:41 PM, EventDateandTime - 2022-05-09 at 10:07:05 AM, EventDateandTime - 2022-05-27 at 01:41:24 PM, Creator - McIntyre, Kevin, EventDateandTime - 2022-08-24 at 11:02:41 AM, EventDateandTime - 2022-08-24 at 11:53:00, EventDateandTime - 2022-08-24 at 3:51:03 PM, EventDateandTime - 2022-08-24 at 3:53:33 PM, EventDateandTime - 2022-08-24 at 4:30:06 PM, EventDateandTime - 2022-08-24 at 4:34:49 PM, EventDateandTime - 2022-08-25 at 2:52:15 PM, EventDateandTime - 2022-08-25 at 2:59:53 PM, EventDateandTime - 2022-08-25 at 3:00:23 PM, EventDateandTime - 2022-08-25 at 3:01:06 PM, EventDateandTime - 2022-08-25 at 3:02:56 PM, EventDateandTime - 2022-08-25 at 3:15:02 PM, EventDateandTime - 2022-09-07 at 11:12:33 AM, EventDateandTime - 2022-09-07 at 11:29:14 AM, EventDateandTime - 2022-09-07 at 12:28:46 PM, EventDateandTime - 2022-10-03 at 3:36:27 PM, EventDateandTime - 2022-10-03 at 3:45:30 PM, EventDateandTime - 2022-10-11 at 2:01:45 PM, EventDateandTime - 2022-10-18 at 10:53:24 AM, EventDateandTime - 2022-10-18 at 11:36:38 AM, EventDateandTime - 2022-10-18 at 11:46:14 AM, EventDateandTime - 2022-10-18 at 1:30:00 PM, EventDateandTime - 2022-10-18 at 1:51:19 PM, EventDateandTime - 2022-10-18 at 1:56:09 PM, EventDateandTime - 2022-10-18 at 3:09:32 PM, EventDateandTime - 2022-10-18 at 3:52:38 PM, EventDateandTime - 2022-10-18 at 3:58:44 PM, EventDateandTime - 2022-10-19 at 3:42:43 PM, EventDateandTime - 2022-10-19 at 3:45:10 PM, EventDateandTime - 2022-10-19 at 3:54:09 PM, EventDateandTime - 2022-10-19 at 4:01:11 PM, EventDateandTime - 2022-10-19 at 4:11:15 PM, EventDateandTime - 2022-10-19 at 4:12:15 PM, EventDateandTime - 2022-10-19 at 4:45:22 PM, EventDateandTime - 2022-10-20 at 8:57:45 AM, EventDateandTime - 2022-10-20 at 9:37:39 AM, EventDateandTime - 2022-10-20 at 9:50:04 AM, EventDateandTime - 2022-10-20 at 9:50:24 AM, EventDateandTime - 2022-10-20 at 10:24:15 AM, EventDateandTime - 2022-10-20 at 10:33:29 AM, Niveau de classification de la sécurité - NON CLASSIFIÉ, Auteur - Daigle-Chouinard, Isabelle, Date et heure de l’événement - 2024-11-12 à 12:17:20</cp:keywords>
  <cp:lastModifiedBy>Daigle-Chouinard, Isabelle</cp:lastModifiedBy>
  <cp:revision>5</cp:revision>
  <dcterms:created xsi:type="dcterms:W3CDTF">2021-09-28T16:32:40Z</dcterms:created>
  <dcterms:modified xsi:type="dcterms:W3CDTF">2024-11-12T17:18:03Z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2d0bed97-74a6-4f45-a8ef-8df4d2a06e3f</vt:lpwstr>
  </property>
  <property fmtid="{D5CDD505-2E9C-101B-9397-08002B2CF9AE}" pid="3" name="SecurityClassificationLevel">
    <vt:lpwstr>UNCLASSIFIED</vt:lpwstr>
  </property>
  <property fmtid="{D5CDD505-2E9C-101B-9397-08002B2CF9AE}" pid="4" name="LanguageSelection">
    <vt:lpwstr>ENGLISH</vt:lpwstr>
  </property>
  <property fmtid="{D5CDD505-2E9C-101B-9397-08002B2CF9AE}" pid="5" name="VISUALMARKINGS">
    <vt:lpwstr>YES</vt:lpwstr>
  </property>
  <property fmtid="{D5CDD505-2E9C-101B-9397-08002B2CF9AE}" pid="6" name="MSIP_Label_8a1a99e2-143c-4b4d-94e2-b2ef470920f6_Enabled">
    <vt:lpwstr>true</vt:lpwstr>
  </property>
  <property fmtid="{D5CDD505-2E9C-101B-9397-08002B2CF9AE}" pid="7" name="MSIP_Label_8a1a99e2-143c-4b4d-94e2-b2ef470920f6_SetDate">
    <vt:lpwstr>2024-10-16T14:15:40Z</vt:lpwstr>
  </property>
  <property fmtid="{D5CDD505-2E9C-101B-9397-08002B2CF9AE}" pid="8" name="MSIP_Label_8a1a99e2-143c-4b4d-94e2-b2ef470920f6_Method">
    <vt:lpwstr>Standard</vt:lpwstr>
  </property>
  <property fmtid="{D5CDD505-2E9C-101B-9397-08002B2CF9AE}" pid="9" name="MSIP_Label_8a1a99e2-143c-4b4d-94e2-b2ef470920f6_Name">
    <vt:lpwstr>UNCLASSIFIED</vt:lpwstr>
  </property>
  <property fmtid="{D5CDD505-2E9C-101B-9397-08002B2CF9AE}" pid="10" name="MSIP_Label_8a1a99e2-143c-4b4d-94e2-b2ef470920f6_SiteId">
    <vt:lpwstr>4ca51fed-92c4-4f54-94c5-dcc41cbf1c9e</vt:lpwstr>
  </property>
  <property fmtid="{D5CDD505-2E9C-101B-9397-08002B2CF9AE}" pid="11" name="MSIP_Label_8a1a99e2-143c-4b4d-94e2-b2ef470920f6_ActionId">
    <vt:lpwstr>eba3e853-7ffb-47a4-a510-84a0aa53c040</vt:lpwstr>
  </property>
  <property fmtid="{D5CDD505-2E9C-101B-9397-08002B2CF9AE}" pid="12" name="MSIP_Label_8a1a99e2-143c-4b4d-94e2-b2ef470920f6_ContentBits">
    <vt:lpwstr>1</vt:lpwstr>
  </property>
  <property fmtid="{D5CDD505-2E9C-101B-9397-08002B2CF9AE}" pid="13" name="ClassificationContentMarkingHeaderLocations">
    <vt:lpwstr>CorpLook:3</vt:lpwstr>
  </property>
  <property fmtid="{D5CDD505-2E9C-101B-9397-08002B2CF9AE}" pid="14" name="ClassificationContentMarkingHeaderText">
    <vt:lpwstr>UNCLASSIFIED - NON CLASSIFIÉ</vt:lpwstr>
  </property>
</Properties>
</file>