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70" r:id="rId5"/>
    <p:sldId id="259" r:id="rId6"/>
    <p:sldId id="275" r:id="rId7"/>
    <p:sldId id="267" r:id="rId8"/>
    <p:sldId id="271" r:id="rId9"/>
    <p:sldId id="268" r:id="rId10"/>
    <p:sldId id="256" r:id="rId11"/>
    <p:sldId id="280" r:id="rId12"/>
    <p:sldId id="257" r:id="rId13"/>
    <p:sldId id="262" r:id="rId14"/>
    <p:sldId id="258" r:id="rId15"/>
    <p:sldId id="276" r:id="rId16"/>
    <p:sldId id="272" r:id="rId17"/>
    <p:sldId id="277" r:id="rId18"/>
    <p:sldId id="269" r:id="rId19"/>
    <p:sldId id="274" r:id="rId20"/>
    <p:sldId id="278" r:id="rId21"/>
    <p:sldId id="279" r:id="rId22"/>
  </p:sldIdLst>
  <p:sldSz cx="9144000" cy="6858000" type="screen4x3"/>
  <p:notesSz cx="9144000" cy="6858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custShowLst>
    <p:custShow name="Technology" id="0">
      <p:sldLst>
        <p:sld r:id="rId12"/>
        <p:sld r:id="rId13"/>
        <p:sld r:id="rId14"/>
        <p:sld r:id="rId11"/>
        <p:sld r:id="rId15"/>
        <p:sld r:id="rId16"/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t>4/23/2024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9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3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74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16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E13-9F5D-E57F-9C94-5996D36E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670CD-ADE5-5CCB-6A6A-60F8D87D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D837-2FBF-BE95-AF88-BFB6171C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28E44-4ACD-7B85-5A75-0FA08F80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748B5CA-78EE-FAC4-A6CA-DA197F41A0D4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355600" y="668740"/>
            <a:ext cx="2114645" cy="16934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C43338B9-57B8-A017-F684-B04848AB4D8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03775" y="668338"/>
            <a:ext cx="4176713" cy="1938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CE85B-D236-D32B-C54A-130F535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EB51B-3449-83C7-B542-81F890E9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9AEA1-E887-30E1-5002-22ED825D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AE700C2-2AD7-EB5A-7293-4CCE5C37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5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BD3024-A370-4736-A073-CFE51D74BDB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E6F1D7-CCC1-C09E-80C3-8C8F03D3060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714" cy="4554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843E3B-1C0B-1122-AA23-72EBB2C23711}"/>
              </a:ext>
            </a:extLst>
          </p:cNvPr>
          <p:cNvSpPr/>
          <p:nvPr userDrawn="1"/>
        </p:nvSpPr>
        <p:spPr bwMode="ltGray">
          <a:xfrm>
            <a:off x="1" y="457200"/>
            <a:ext cx="9141619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08373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66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1371600"/>
            <a:ext cx="6000750" cy="2228851"/>
          </a:xfrm>
        </p:spPr>
        <p:txBody>
          <a:bodyPr/>
          <a:lstStyle/>
          <a:p>
            <a:r>
              <a:rPr lang="en-US" dirty="0"/>
              <a:t>Insert and Format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Office Specialist Study Guide for PowerPoint 2016</a:t>
            </a:r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721">
        <p:fade/>
      </p:transition>
    </mc:Choice>
    <mc:Fallback>
      <p:transition spd="med" advTm="1072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ABE996-8718-488B-BE81-24B906409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143000"/>
            <a:ext cx="4686300" cy="685800"/>
          </a:xfrm>
        </p:spPr>
        <p:txBody>
          <a:bodyPr/>
          <a:lstStyle/>
          <a:p>
            <a:r>
              <a:rPr lang="en-US" altLang="en-US"/>
              <a:t>Internet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45F9EB-9714-4592-BE7D-94E34D57C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50" y="2171700"/>
            <a:ext cx="5829300" cy="3086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No one owns it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It has no formal management organization.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As it was originally developed by the Department of defense, this lack of centralization made it less vulnerable to wartime or terrorist attacks.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To access the Internet, an existing network need to pay a small registration fee and agree to certain standards based on the TCP/IP (Transmission Control Protocol/Internet Protocol) .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38A8FC-93AB-4148-B41F-60513AD7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257800"/>
            <a:ext cx="2171700" cy="62865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37716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A435CCB-0B28-4842-ACB2-9E0292A1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314450"/>
            <a:ext cx="5829300" cy="5715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uses of the Internet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BFA9CD5-3B7D-4EA7-BAB4-CEB33AF9F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Send e-mail messages.</a:t>
            </a:r>
          </a:p>
          <a:p>
            <a:r>
              <a:rPr lang="en-US" altLang="en-US" dirty="0"/>
              <a:t>Send (upload) or receive (down load) files between computers.</a:t>
            </a:r>
          </a:p>
          <a:p>
            <a:r>
              <a:rPr lang="en-US" altLang="en-US" dirty="0"/>
              <a:t>Participate in discussion groups, such as mailing lists and newsgroups.</a:t>
            </a:r>
          </a:p>
          <a:p>
            <a:r>
              <a:rPr lang="en-US" altLang="en-US" dirty="0"/>
              <a:t>Surfing the web.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77E3E2-1B29-4C08-AF9B-DDF832A2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14950"/>
            <a:ext cx="2171700" cy="5715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2092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406CA47-B5BD-4EF5-BB1F-188F8DA91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143000"/>
            <a:ext cx="5829300" cy="514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Web?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1C7474-A22A-44F3-B83B-EFD23CD4C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771650"/>
            <a:ext cx="6229350" cy="3886200"/>
          </a:xfrm>
        </p:spPr>
        <p:txBody>
          <a:bodyPr>
            <a:normAutofit fontScale="92500"/>
          </a:bodyPr>
          <a:lstStyle/>
          <a:p>
            <a:r>
              <a:rPr lang="en-US" altLang="en-US" sz="2100"/>
              <a:t>The </a:t>
            </a:r>
            <a:r>
              <a:rPr lang="en-US" altLang="en-US" sz="2100" b="1"/>
              <a:t>Web (World Wide Web)</a:t>
            </a:r>
            <a:r>
              <a:rPr lang="en-US" altLang="en-US" sz="2100"/>
              <a:t> consists of information organized into Web pages containing text and graphic images.</a:t>
            </a:r>
          </a:p>
          <a:p>
            <a:r>
              <a:rPr lang="en-US" altLang="en-US" sz="2100"/>
              <a:t>It contains hypertext links, or highlighted keywords and images that lead to related information.</a:t>
            </a:r>
          </a:p>
          <a:p>
            <a:r>
              <a:rPr lang="en-US" altLang="en-US" sz="2100"/>
              <a:t>A collection of linked Web pages that has a common theme or focus is called a </a:t>
            </a:r>
            <a:r>
              <a:rPr lang="en-US" altLang="en-US" sz="2100" b="1"/>
              <a:t>Web site</a:t>
            </a:r>
            <a:r>
              <a:rPr lang="en-US" altLang="en-US" sz="2100"/>
              <a:t>.</a:t>
            </a:r>
          </a:p>
          <a:p>
            <a:r>
              <a:rPr lang="en-US" altLang="en-US" sz="2100"/>
              <a:t>The main page that all of the pages on a particular Web site are organized around and link back to is called the site’s </a:t>
            </a:r>
            <a:r>
              <a:rPr lang="en-US" altLang="en-US" sz="2100" b="1"/>
              <a:t>home page</a:t>
            </a:r>
            <a:r>
              <a:rPr lang="en-US" altLang="en-US" sz="2100"/>
              <a:t>.</a:t>
            </a:r>
          </a:p>
          <a:p>
            <a:endParaRPr lang="en-US" altLang="en-US" sz="21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553AC-DC49-4244-AFC3-10723AC2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72100"/>
            <a:ext cx="2171700" cy="51435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35658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F5145D8-029B-4612-A41C-1A5B91107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514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Uniform Resource Locators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B24529-0854-49F7-AC1F-2C09CCE89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771650"/>
            <a:ext cx="6286500" cy="3771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/>
              <a:t>The IP address and the domain name each identify a particular computer on the Internet.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However, they do not indicate where a Web page’s HTML document resides on that computer.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To identify a Web pages exact location, Web browsers rely on Uniform Resource Locator (URL).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URL  is a four-part addressing scheme that tells the  Web browser: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/>
              <a:t>What transfer protocol to use for transporting the file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/>
              <a:t>The domain name of the computer on which the file resides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/>
              <a:t>The pathname of the folder or directory on the computer on which the file resides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/>
              <a:t>The name of the file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441938-450A-42A7-B896-E36C493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14950"/>
            <a:ext cx="2171700" cy="5715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5587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2F4695-1F8C-4009-A657-857098729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200150"/>
            <a:ext cx="58293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Domain Name Addressing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4571F9-1ED7-4C15-AE06-CBEEBFD45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943100"/>
            <a:ext cx="6343650" cy="37147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Most web browsers do not use the IP address t locate Web sites and individual pages.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They use domain name addressing.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A </a:t>
            </a:r>
            <a:r>
              <a:rPr lang="en-US" altLang="en-US" sz="2100" b="1" dirty="0"/>
              <a:t>domain name</a:t>
            </a:r>
            <a:r>
              <a:rPr lang="en-US" altLang="en-US" sz="2100" dirty="0"/>
              <a:t> is a unique name associated with a specific IP address by a program that runs on an Internet host computer.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This program, which coordinates the IP addresses and domain names for all computers attached to it, is called </a:t>
            </a:r>
            <a:r>
              <a:rPr lang="en-US" altLang="en-US" sz="2100" b="1" dirty="0"/>
              <a:t>DNS (Domain Name System ) software</a:t>
            </a:r>
            <a:r>
              <a:rPr lang="en-US" alt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 host computer that runs this software is called a </a:t>
            </a:r>
            <a:r>
              <a:rPr lang="en-US" altLang="en-US" sz="2100" b="1" dirty="0"/>
              <a:t>domain name server.</a:t>
            </a:r>
            <a:r>
              <a:rPr lang="en-US" altLang="en-US" sz="2100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5E98E-031F-4E55-877E-EC37E619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4650" y="5638800"/>
            <a:ext cx="4057650" cy="3429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8760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B3A45F-CE9E-45EE-9F50-C95F510B6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085850"/>
            <a:ext cx="5829300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IP Addressing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FD793E-E1F5-47FF-BE0E-DAEAFB895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714500"/>
            <a:ext cx="6286500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combination of the four IP address parts provides 4.2 billion possible addresses (256 x 256 x 256 x 256).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number seemed adequate until 1998.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Members of various Internet task forces are working to develop an alternate addressing system that will accommodate the projected growth.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all of their working solutions require extensive hardware and software changes throughout the Internet.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7F173-4B57-47EB-8006-78A55CD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486400"/>
            <a:ext cx="2171700" cy="40005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394753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CCC3DB-32F8-4503-A858-3CD5DA02D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23FC43-DD3A-4F56-9F19-CAD432E49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100" dirty="0"/>
              <a:t>The transfer protocol is the set of rules that the computers use to move files from one computer to another on the Internet.</a:t>
            </a:r>
          </a:p>
          <a:p>
            <a:r>
              <a:rPr lang="en-US" altLang="en-US" sz="2100" dirty="0"/>
              <a:t>The most common transfer protocol used on the Internet is the Hypertext Transfer Protocol (HTTP).</a:t>
            </a:r>
          </a:p>
          <a:p>
            <a:r>
              <a:rPr lang="en-US" altLang="en-US" sz="2100" dirty="0"/>
              <a:t>Two other protocols that you can use on the Internet are the File Transfer Protocol (FTP) and the Telnet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0309E-CB50-4CE6-9186-08F6A638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429250"/>
            <a:ext cx="2171700" cy="4572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34681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13A4B9B-521B-4EB1-9996-5B23C1DF8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085850"/>
            <a:ext cx="6115050" cy="457200"/>
          </a:xfrm>
        </p:spPr>
        <p:txBody>
          <a:bodyPr>
            <a:normAutofit fontScale="90000"/>
          </a:bodyPr>
          <a:lstStyle/>
          <a:p>
            <a:r>
              <a:rPr lang="en-US" altLang="en-US" sz="3000"/>
              <a:t>How to find information on the Web?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E6544A-A403-436C-918D-F5A30AF14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1828800"/>
            <a:ext cx="6229350" cy="3771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00"/>
              <a:t>A number of search tools have been developed and available to you on certain Web sites that provide search services to help you find information.</a:t>
            </a:r>
          </a:p>
          <a:p>
            <a:r>
              <a:rPr lang="en-US" altLang="en-US" sz="210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/>
              <a:t>Yahoo             	  </a:t>
            </a:r>
            <a:r>
              <a:rPr lang="en-US" altLang="en-US" sz="2100">
                <a:sym typeface="Wingdings" panose="05000000000000000000" pitchFamily="2" charset="2"/>
              </a:rPr>
              <a:t> www.yahoo.com</a:t>
            </a:r>
            <a:endParaRPr lang="en-US" altLang="en-US" sz="21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/>
              <a:t>Excite             	  </a:t>
            </a:r>
            <a:r>
              <a:rPr lang="en-US" altLang="en-US" sz="2100">
                <a:sym typeface="Wingdings" panose="05000000000000000000" pitchFamily="2" charset="2"/>
              </a:rPr>
              <a:t> www.excite.com</a:t>
            </a:r>
            <a:endParaRPr lang="en-US" altLang="en-US" sz="21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/>
              <a:t>Lycos              	  </a:t>
            </a:r>
            <a:r>
              <a:rPr lang="en-US" altLang="en-US" sz="2100">
                <a:sym typeface="Wingdings" panose="05000000000000000000" pitchFamily="2" charset="2"/>
              </a:rPr>
              <a:t> www.lycos.com</a:t>
            </a:r>
            <a:endParaRPr lang="en-US" altLang="en-US" sz="21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/>
              <a:t>AltaVista        	   </a:t>
            </a:r>
            <a:r>
              <a:rPr lang="en-US" altLang="en-US" sz="2100">
                <a:sym typeface="Wingdings" panose="05000000000000000000" pitchFamily="2" charset="2"/>
              </a:rPr>
              <a:t> www/alta-vista.com</a:t>
            </a:r>
            <a:endParaRPr lang="en-US" altLang="en-US" sz="21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/>
              <a:t>MSN WebSearch  </a:t>
            </a:r>
            <a:r>
              <a:rPr lang="en-US" altLang="en-US" sz="2100">
                <a:sym typeface="Wingdings" panose="05000000000000000000" pitchFamily="2" charset="2"/>
              </a:rPr>
              <a:t> www.search.msn.com</a:t>
            </a:r>
            <a:endParaRPr lang="en-US" altLang="en-US" sz="21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F7E693-6ACC-40C5-86B8-C8DE4516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14950"/>
            <a:ext cx="2171700" cy="5715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24555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44CC67-1164-4235-BE49-4FE4FB99E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085850"/>
            <a:ext cx="6115050" cy="457200"/>
          </a:xfrm>
        </p:spPr>
        <p:txBody>
          <a:bodyPr>
            <a:normAutofit fontScale="90000"/>
          </a:bodyPr>
          <a:lstStyle/>
          <a:p>
            <a:r>
              <a:rPr lang="en-US" altLang="en-US" sz="3000"/>
              <a:t>How to find information on the Web?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9FFD28C-1EC6-4140-8F76-CD5958E5C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1771650"/>
            <a:ext cx="6229350" cy="37147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You can find information by two basic means.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Search by Topic</a:t>
            </a:r>
            <a:r>
              <a:rPr lang="en-US" altLang="en-US" sz="2100" dirty="0"/>
              <a:t> and </a:t>
            </a:r>
            <a:r>
              <a:rPr lang="en-US" altLang="en-US" sz="2100" b="1" dirty="0"/>
              <a:t>Search by keywords</a:t>
            </a:r>
            <a:r>
              <a:rPr lang="en-US" alt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Some search services offer both methods, others only one.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Yahoo offers both.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100" dirty="0"/>
              <a:t>Search by Topic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	You can navigate through topic lists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100" dirty="0"/>
              <a:t>Search by keywords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dirty="0"/>
              <a:t>	You can navigate by entering a keyword or phase into a search text box.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7B0B1-8F4A-4FC6-9E0E-B18F6A36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14950"/>
            <a:ext cx="2171700" cy="5715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2637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Into Action</a:t>
            </a:r>
          </a:p>
        </p:txBody>
      </p:sp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866">
        <p:fade/>
      </p:transition>
    </mc:Choice>
    <mc:Fallback>
      <p:transition spd="med" advTm="1086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own gardener</a:t>
            </a:r>
          </a:p>
        </p:txBody>
      </p:sp>
      <p:pic>
        <p:nvPicPr>
          <p:cNvPr id="5" name="Picture Placeholder 4" descr="Woman and young girl gardening" title="Sample picture"/>
          <p:cNvPicPr>
            <a:picLocks noGrp="1" noChangeAspect="1"/>
          </p:cNvPicPr>
          <p:nvPr>
            <p:ph type="dgm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764650"/>
            <a:ext cx="2114550" cy="1501238"/>
          </a:xfrm>
        </p:spPr>
      </p:pic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C4AB4D0-3F3C-7F29-E962-33C01CCF1A8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627563" y="2776538"/>
            <a:ext cx="4516437" cy="2049462"/>
          </a:xfrm>
        </p:spPr>
        <p:txBody>
          <a:bodyPr/>
          <a:lstStyle/>
          <a:p>
            <a:r>
              <a:rPr lang="en-US" dirty="0"/>
              <a:t>Time together in the garden offers many opportunities for sharing information with youth</a:t>
            </a:r>
          </a:p>
        </p:txBody>
      </p:sp>
    </p:spTree>
    <p:extLst>
      <p:ext uri="{BB962C8B-B14F-4D97-AF65-F5344CB8AC3E}">
        <p14:creationId xmlns:p14="http://schemas.microsoft.com/office/powerpoint/2010/main" val="27131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787">
        <p:fade/>
      </p:transition>
    </mc:Choice>
    <mc:Fallback>
      <p:transition spd="med" advTm="1078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 Savings</a:t>
            </a:r>
          </a:p>
        </p:txBody>
      </p:sp>
      <p:pic>
        <p:nvPicPr>
          <p:cNvPr id="4" name="Picture 3" descr="A person working in a field&#10;&#10;Description automatically generated">
            <a:extLst>
              <a:ext uri="{FF2B5EF4-FFF2-40B4-BE49-F238E27FC236}">
                <a16:creationId xmlns:a16="http://schemas.microsoft.com/office/drawing/2014/main" id="{408153AC-B13E-408A-C9EC-1BBEEA23A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43">
        <p:fade/>
      </p:transition>
    </mc:Choice>
    <mc:Fallback>
      <p:transition spd="med" advTm="114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succulents and ground cover that retain water within the soil</a:t>
            </a:r>
          </a:p>
          <a:p>
            <a:r>
              <a:rPr lang="en-US" dirty="0"/>
              <a:t>Decorate a portion of your landscape with rocks, colored concrete, or colored glass</a:t>
            </a:r>
          </a:p>
          <a:p>
            <a:r>
              <a:rPr lang="en-US" dirty="0"/>
              <a:t>During hot periods, check sprinklers weekly for damaged heads and to ensure they’re delivering water where it’s needed</a:t>
            </a:r>
          </a:p>
        </p:txBody>
      </p:sp>
    </p:spTree>
    <p:extLst>
      <p:ext uri="{BB962C8B-B14F-4D97-AF65-F5344CB8AC3E}">
        <p14:creationId xmlns:p14="http://schemas.microsoft.com/office/powerpoint/2010/main" val="15265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Falling Rates</a:t>
            </a:r>
          </a:p>
        </p:txBody>
      </p:sp>
    </p:spTree>
    <p:extLst>
      <p:ext uri="{BB962C8B-B14F-4D97-AF65-F5344CB8AC3E}">
        <p14:creationId xmlns:p14="http://schemas.microsoft.com/office/powerpoint/2010/main" val="24563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62EF2E-86FB-46C1-B947-419E3042DB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00250" y="3028950"/>
            <a:ext cx="4914900" cy="571500"/>
          </a:xfrm>
        </p:spPr>
        <p:txBody>
          <a:bodyPr anchor="ctr">
            <a:normAutofit fontScale="90000"/>
          </a:bodyPr>
          <a:lstStyle/>
          <a:p>
            <a:r>
              <a:rPr lang="en-US" altLang="en-US" sz="3000" b="1" dirty="0">
                <a:solidFill>
                  <a:srgbClr val="002060"/>
                </a:solidFill>
              </a:rPr>
              <a:t>INTERNET, EMAILS AND THE WEB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A6B71C-F50D-4688-A211-1A17572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13159" y="5486400"/>
            <a:ext cx="56578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LECTURE BY: LEVY - SOFTWARE ENGINEER/IT LECTURER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72D5B-8102-4D6A-8D7E-718AE27F7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31445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Internet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07357C-0C2E-42F2-B546-D00BA785E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5950" y="2057400"/>
            <a:ext cx="58293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00" dirty="0"/>
              <a:t>It is the largest network in the world that connects hundreds of thousands of individual networks all over the world.</a:t>
            </a:r>
          </a:p>
          <a:p>
            <a:r>
              <a:rPr lang="en-US" altLang="en-US" sz="2100" dirty="0"/>
              <a:t>The popular term for the Internet is the “information highway”.</a:t>
            </a:r>
          </a:p>
          <a:p>
            <a:r>
              <a:rPr lang="en-US" altLang="en-US" sz="2100" dirty="0"/>
              <a:t>Rather than moving through geographical space, it moves your ideas and information through cyberspace – the space of electronic movement of ideas and information.</a:t>
            </a:r>
          </a:p>
          <a:p>
            <a:endParaRPr lang="en-US" altLang="en-US"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4FEEFF-3886-435C-875B-4FBBA18F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72100"/>
            <a:ext cx="2171700" cy="68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15140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72D5B-8102-4D6A-8D7E-718AE27F7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31445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Internet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07357C-0C2E-42F2-B546-D00BA785E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5950" y="2057400"/>
            <a:ext cx="58293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00" dirty="0"/>
              <a:t>It is the largest network in the world that connects hundreds of thousands of individual networks all over the world.</a:t>
            </a:r>
          </a:p>
          <a:p>
            <a:r>
              <a:rPr lang="en-US" altLang="en-US" sz="2100" dirty="0"/>
              <a:t>The popular term for the Internet is the “information highway”.</a:t>
            </a:r>
          </a:p>
          <a:p>
            <a:r>
              <a:rPr lang="en-US" altLang="en-US" sz="2100" dirty="0"/>
              <a:t>Rather than moving through geographical space, it moves your ideas and information through cyberspace – the space of electronic movement of ideas and information.</a:t>
            </a:r>
          </a:p>
          <a:p>
            <a:endParaRPr lang="en-US" altLang="en-US" sz="2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4FEEFF-3886-435C-875B-4FBBA18F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372100"/>
            <a:ext cx="2171700" cy="68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LECTURE BY: LEVY - SOFTWARE ENGINEER/IT LECTURER</a:t>
            </a:r>
          </a:p>
        </p:txBody>
      </p:sp>
    </p:spTree>
    <p:extLst>
      <p:ext uri="{BB962C8B-B14F-4D97-AF65-F5344CB8AC3E}">
        <p14:creationId xmlns:p14="http://schemas.microsoft.com/office/powerpoint/2010/main" val="258633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072923EA-8D85-40CA-A667-06FB4868F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ecc8e-7285-40d5-b8ce-a40dd94f244c"/>
    <ds:schemaRef ds:uri="86983467-61e0-4d79-9d88-8ccc23b81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39ED5-F469-4B97-97D5-1897FAD7E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93A05-AFBB-4388-A7A4-C4F71D768FFF}">
  <ds:schemaRefs>
    <ds:schemaRef ds:uri="http://purl.org/dc/terms/"/>
    <ds:schemaRef ds:uri="http://purl.org/dc/elements/1.1/"/>
    <ds:schemaRef ds:uri="http://schemas.microsoft.com/office/infopath/2007/PartnerControls"/>
    <ds:schemaRef ds:uri="86983467-61e0-4d79-9d88-8ccc23b81f9f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7becc8e-7285-40d5-b8ce-a40dd94f244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1008</Words>
  <Application>Microsoft Office PowerPoint</Application>
  <PresentationFormat>On-screen Show (4:3)</PresentationFormat>
  <Paragraphs>88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Century Gothic</vt:lpstr>
      <vt:lpstr>Calibri</vt:lpstr>
      <vt:lpstr>Wingdings</vt:lpstr>
      <vt:lpstr>Wingdings 3</vt:lpstr>
      <vt:lpstr>Slice</vt:lpstr>
      <vt:lpstr>Insert and Format Slides</vt:lpstr>
      <vt:lpstr>Spring Into Action</vt:lpstr>
      <vt:lpstr>Grow your own gardener</vt:lpstr>
      <vt:lpstr>Summer Savings</vt:lpstr>
      <vt:lpstr>Water Conservation</vt:lpstr>
      <vt:lpstr>Falling Rates</vt:lpstr>
      <vt:lpstr>INTERNET, EMAILS AND THE WEB </vt:lpstr>
      <vt:lpstr>Internet</vt:lpstr>
      <vt:lpstr>Internet</vt:lpstr>
      <vt:lpstr>Internet</vt:lpstr>
      <vt:lpstr>The uses of the Internet</vt:lpstr>
      <vt:lpstr>What is Web?</vt:lpstr>
      <vt:lpstr>Uniform Resource Locators</vt:lpstr>
      <vt:lpstr>Domain Name Addressing</vt:lpstr>
      <vt:lpstr>IP Addressing</vt:lpstr>
      <vt:lpstr>HTTP</vt:lpstr>
      <vt:lpstr>How to find information on the Web?</vt:lpstr>
      <vt:lpstr>How to find information on the Web?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2016-10-18T21:58:56Z</dcterms:created>
  <dcterms:modified xsi:type="dcterms:W3CDTF">2024-04-24T12:48:55Z</dcterms:modified>
  <cp:category>Gardener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  <property fmtid="{D5CDD505-2E9C-101B-9397-08002B2CF9AE}" pid="3" name="ContentTypeId">
    <vt:lpwstr>0x0101001E206728FAA86945B8C7133531283981</vt:lpwstr>
  </property>
</Properties>
</file>