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3"/>
    <p:restoredTop sz="94743"/>
  </p:normalViewPr>
  <p:slideViewPr>
    <p:cSldViewPr snapToGrid="0" snapToObjects="1">
      <p:cViewPr varScale="1">
        <p:scale>
          <a:sx n="146" d="100"/>
          <a:sy n="146" d="100"/>
        </p:scale>
        <p:origin x="116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4915-7452-FE41-98AA-542B844364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59CEFD-DE59-FC4A-A362-B14B4E3662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4D4F7F-4383-B241-8255-784C9EAAF277}"/>
              </a:ext>
            </a:extLst>
          </p:cNvPr>
          <p:cNvSpPr>
            <a:spLocks noGrp="1"/>
          </p:cNvSpPr>
          <p:nvPr>
            <p:ph type="dt" sz="half" idx="10"/>
          </p:nvPr>
        </p:nvSpPr>
        <p:spPr/>
        <p:txBody>
          <a:bodyPr/>
          <a:lstStyle/>
          <a:p>
            <a:fld id="{6E6D17F5-E01C-F147-8DF3-320A33B952F5}" type="datetimeFigureOut">
              <a:rPr lang="en-US" smtClean="0"/>
              <a:t>3/12/22</a:t>
            </a:fld>
            <a:endParaRPr lang="en-US"/>
          </a:p>
        </p:txBody>
      </p:sp>
      <p:sp>
        <p:nvSpPr>
          <p:cNvPr id="5" name="Footer Placeholder 4">
            <a:extLst>
              <a:ext uri="{FF2B5EF4-FFF2-40B4-BE49-F238E27FC236}">
                <a16:creationId xmlns:a16="http://schemas.microsoft.com/office/drawing/2014/main" id="{11434E89-36EE-A540-8F31-E71BA5F16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309FE-70AF-F04F-BA0F-75E6FE8B3C25}"/>
              </a:ext>
            </a:extLst>
          </p:cNvPr>
          <p:cNvSpPr>
            <a:spLocks noGrp="1"/>
          </p:cNvSpPr>
          <p:nvPr>
            <p:ph type="sldNum" sz="quarter" idx="12"/>
          </p:nvPr>
        </p:nvSpPr>
        <p:spPr/>
        <p:txBody>
          <a:bodyPr/>
          <a:lstStyle/>
          <a:p>
            <a:fld id="{9AFF5713-E632-9A41-BAC4-6512BDF503A1}" type="slidenum">
              <a:rPr lang="en-US" smtClean="0"/>
              <a:t>‹#›</a:t>
            </a:fld>
            <a:endParaRPr lang="en-US"/>
          </a:p>
        </p:txBody>
      </p:sp>
    </p:spTree>
    <p:extLst>
      <p:ext uri="{BB962C8B-B14F-4D97-AF65-F5344CB8AC3E}">
        <p14:creationId xmlns:p14="http://schemas.microsoft.com/office/powerpoint/2010/main" val="1480740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DD03-E6DF-594D-B68A-A98B3F64C1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A1BFE5-C082-6747-AC84-FE214E608D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20D51F-EB57-764F-8AE8-FAA2A5767523}"/>
              </a:ext>
            </a:extLst>
          </p:cNvPr>
          <p:cNvSpPr>
            <a:spLocks noGrp="1"/>
          </p:cNvSpPr>
          <p:nvPr>
            <p:ph type="dt" sz="half" idx="10"/>
          </p:nvPr>
        </p:nvSpPr>
        <p:spPr/>
        <p:txBody>
          <a:bodyPr/>
          <a:lstStyle/>
          <a:p>
            <a:fld id="{6E6D17F5-E01C-F147-8DF3-320A33B952F5}" type="datetimeFigureOut">
              <a:rPr lang="en-US" smtClean="0"/>
              <a:t>3/12/22</a:t>
            </a:fld>
            <a:endParaRPr lang="en-US"/>
          </a:p>
        </p:txBody>
      </p:sp>
      <p:sp>
        <p:nvSpPr>
          <p:cNvPr id="5" name="Footer Placeholder 4">
            <a:extLst>
              <a:ext uri="{FF2B5EF4-FFF2-40B4-BE49-F238E27FC236}">
                <a16:creationId xmlns:a16="http://schemas.microsoft.com/office/drawing/2014/main" id="{6E906B05-7EDE-4045-8E89-2CB9DC708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C15BE-5E45-764E-972F-7603C1CEF481}"/>
              </a:ext>
            </a:extLst>
          </p:cNvPr>
          <p:cNvSpPr>
            <a:spLocks noGrp="1"/>
          </p:cNvSpPr>
          <p:nvPr>
            <p:ph type="sldNum" sz="quarter" idx="12"/>
          </p:nvPr>
        </p:nvSpPr>
        <p:spPr/>
        <p:txBody>
          <a:bodyPr/>
          <a:lstStyle/>
          <a:p>
            <a:fld id="{9AFF5713-E632-9A41-BAC4-6512BDF503A1}" type="slidenum">
              <a:rPr lang="en-US" smtClean="0"/>
              <a:t>‹#›</a:t>
            </a:fld>
            <a:endParaRPr lang="en-US"/>
          </a:p>
        </p:txBody>
      </p:sp>
    </p:spTree>
    <p:extLst>
      <p:ext uri="{BB962C8B-B14F-4D97-AF65-F5344CB8AC3E}">
        <p14:creationId xmlns:p14="http://schemas.microsoft.com/office/powerpoint/2010/main" val="6409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9FFF9C-0B9F-D146-BCCF-0DEF7CE0DF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CE8A53-D43A-9242-944E-2D93434803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06A81-C49D-5E46-A845-2E33EC7340E8}"/>
              </a:ext>
            </a:extLst>
          </p:cNvPr>
          <p:cNvSpPr>
            <a:spLocks noGrp="1"/>
          </p:cNvSpPr>
          <p:nvPr>
            <p:ph type="dt" sz="half" idx="10"/>
          </p:nvPr>
        </p:nvSpPr>
        <p:spPr/>
        <p:txBody>
          <a:bodyPr/>
          <a:lstStyle/>
          <a:p>
            <a:fld id="{6E6D17F5-E01C-F147-8DF3-320A33B952F5}" type="datetimeFigureOut">
              <a:rPr lang="en-US" smtClean="0"/>
              <a:t>3/12/22</a:t>
            </a:fld>
            <a:endParaRPr lang="en-US"/>
          </a:p>
        </p:txBody>
      </p:sp>
      <p:sp>
        <p:nvSpPr>
          <p:cNvPr id="5" name="Footer Placeholder 4">
            <a:extLst>
              <a:ext uri="{FF2B5EF4-FFF2-40B4-BE49-F238E27FC236}">
                <a16:creationId xmlns:a16="http://schemas.microsoft.com/office/drawing/2014/main" id="{CC52FB4F-34E6-3444-8BF9-58FB3D0DE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070E26-4D46-F247-8EEC-B925F006B359}"/>
              </a:ext>
            </a:extLst>
          </p:cNvPr>
          <p:cNvSpPr>
            <a:spLocks noGrp="1"/>
          </p:cNvSpPr>
          <p:nvPr>
            <p:ph type="sldNum" sz="quarter" idx="12"/>
          </p:nvPr>
        </p:nvSpPr>
        <p:spPr/>
        <p:txBody>
          <a:bodyPr/>
          <a:lstStyle/>
          <a:p>
            <a:fld id="{9AFF5713-E632-9A41-BAC4-6512BDF503A1}" type="slidenum">
              <a:rPr lang="en-US" smtClean="0"/>
              <a:t>‹#›</a:t>
            </a:fld>
            <a:endParaRPr lang="en-US"/>
          </a:p>
        </p:txBody>
      </p:sp>
    </p:spTree>
    <p:extLst>
      <p:ext uri="{BB962C8B-B14F-4D97-AF65-F5344CB8AC3E}">
        <p14:creationId xmlns:p14="http://schemas.microsoft.com/office/powerpoint/2010/main" val="1182783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7675-E89A-3345-9601-39E0FB2F08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A29EBD-0230-8E4B-B1DB-C267194BAF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C31D2-4145-4C4A-A452-82A0B434D9F1}"/>
              </a:ext>
            </a:extLst>
          </p:cNvPr>
          <p:cNvSpPr>
            <a:spLocks noGrp="1"/>
          </p:cNvSpPr>
          <p:nvPr>
            <p:ph type="dt" sz="half" idx="10"/>
          </p:nvPr>
        </p:nvSpPr>
        <p:spPr/>
        <p:txBody>
          <a:bodyPr/>
          <a:lstStyle/>
          <a:p>
            <a:fld id="{6E6D17F5-E01C-F147-8DF3-320A33B952F5}" type="datetimeFigureOut">
              <a:rPr lang="en-US" smtClean="0"/>
              <a:t>3/12/22</a:t>
            </a:fld>
            <a:endParaRPr lang="en-US"/>
          </a:p>
        </p:txBody>
      </p:sp>
      <p:sp>
        <p:nvSpPr>
          <p:cNvPr id="5" name="Footer Placeholder 4">
            <a:extLst>
              <a:ext uri="{FF2B5EF4-FFF2-40B4-BE49-F238E27FC236}">
                <a16:creationId xmlns:a16="http://schemas.microsoft.com/office/drawing/2014/main" id="{1CD79EA0-430E-1946-8618-52C4FACE4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9E5F0-E0D4-8447-ABE4-9F1DDEF8FE03}"/>
              </a:ext>
            </a:extLst>
          </p:cNvPr>
          <p:cNvSpPr>
            <a:spLocks noGrp="1"/>
          </p:cNvSpPr>
          <p:nvPr>
            <p:ph type="sldNum" sz="quarter" idx="12"/>
          </p:nvPr>
        </p:nvSpPr>
        <p:spPr/>
        <p:txBody>
          <a:bodyPr/>
          <a:lstStyle/>
          <a:p>
            <a:fld id="{9AFF5713-E632-9A41-BAC4-6512BDF503A1}" type="slidenum">
              <a:rPr lang="en-US" smtClean="0"/>
              <a:t>‹#›</a:t>
            </a:fld>
            <a:endParaRPr lang="en-US"/>
          </a:p>
        </p:txBody>
      </p:sp>
    </p:spTree>
    <p:extLst>
      <p:ext uri="{BB962C8B-B14F-4D97-AF65-F5344CB8AC3E}">
        <p14:creationId xmlns:p14="http://schemas.microsoft.com/office/powerpoint/2010/main" val="4133556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DBE4-690C-FB4E-BEE1-286001F799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13CD5C-74F4-6C40-8D55-D3134D45ED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5D276D-E436-D84D-A462-588FCECD39F9}"/>
              </a:ext>
            </a:extLst>
          </p:cNvPr>
          <p:cNvSpPr>
            <a:spLocks noGrp="1"/>
          </p:cNvSpPr>
          <p:nvPr>
            <p:ph type="dt" sz="half" idx="10"/>
          </p:nvPr>
        </p:nvSpPr>
        <p:spPr/>
        <p:txBody>
          <a:bodyPr/>
          <a:lstStyle/>
          <a:p>
            <a:fld id="{6E6D17F5-E01C-F147-8DF3-320A33B952F5}" type="datetimeFigureOut">
              <a:rPr lang="en-US" smtClean="0"/>
              <a:t>3/12/22</a:t>
            </a:fld>
            <a:endParaRPr lang="en-US"/>
          </a:p>
        </p:txBody>
      </p:sp>
      <p:sp>
        <p:nvSpPr>
          <p:cNvPr id="5" name="Footer Placeholder 4">
            <a:extLst>
              <a:ext uri="{FF2B5EF4-FFF2-40B4-BE49-F238E27FC236}">
                <a16:creationId xmlns:a16="http://schemas.microsoft.com/office/drawing/2014/main" id="{19F1CFA8-C905-C948-BE6F-11B0A6E378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A197F-7465-414D-A394-71BF110B0484}"/>
              </a:ext>
            </a:extLst>
          </p:cNvPr>
          <p:cNvSpPr>
            <a:spLocks noGrp="1"/>
          </p:cNvSpPr>
          <p:nvPr>
            <p:ph type="sldNum" sz="quarter" idx="12"/>
          </p:nvPr>
        </p:nvSpPr>
        <p:spPr/>
        <p:txBody>
          <a:bodyPr/>
          <a:lstStyle/>
          <a:p>
            <a:fld id="{9AFF5713-E632-9A41-BAC4-6512BDF503A1}" type="slidenum">
              <a:rPr lang="en-US" smtClean="0"/>
              <a:t>‹#›</a:t>
            </a:fld>
            <a:endParaRPr lang="en-US"/>
          </a:p>
        </p:txBody>
      </p:sp>
    </p:spTree>
    <p:extLst>
      <p:ext uri="{BB962C8B-B14F-4D97-AF65-F5344CB8AC3E}">
        <p14:creationId xmlns:p14="http://schemas.microsoft.com/office/powerpoint/2010/main" val="6826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4268-AF39-944F-A48B-FB450C7822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194BC1-12AD-794C-BA06-0F4E4D2756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F7A6FF-BCF4-954D-B3BE-0FC5895A4BE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416F14-88AB-FA44-8C66-39ADF73A8820}"/>
              </a:ext>
            </a:extLst>
          </p:cNvPr>
          <p:cNvSpPr>
            <a:spLocks noGrp="1"/>
          </p:cNvSpPr>
          <p:nvPr>
            <p:ph type="dt" sz="half" idx="10"/>
          </p:nvPr>
        </p:nvSpPr>
        <p:spPr/>
        <p:txBody>
          <a:bodyPr/>
          <a:lstStyle/>
          <a:p>
            <a:fld id="{6E6D17F5-E01C-F147-8DF3-320A33B952F5}" type="datetimeFigureOut">
              <a:rPr lang="en-US" smtClean="0"/>
              <a:t>3/12/22</a:t>
            </a:fld>
            <a:endParaRPr lang="en-US"/>
          </a:p>
        </p:txBody>
      </p:sp>
      <p:sp>
        <p:nvSpPr>
          <p:cNvPr id="6" name="Footer Placeholder 5">
            <a:extLst>
              <a:ext uri="{FF2B5EF4-FFF2-40B4-BE49-F238E27FC236}">
                <a16:creationId xmlns:a16="http://schemas.microsoft.com/office/drawing/2014/main" id="{4E77D9CB-986E-1E46-8974-4EE1A9FCB6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30B62-E8FC-9E48-922E-153260AABADE}"/>
              </a:ext>
            </a:extLst>
          </p:cNvPr>
          <p:cNvSpPr>
            <a:spLocks noGrp="1"/>
          </p:cNvSpPr>
          <p:nvPr>
            <p:ph type="sldNum" sz="quarter" idx="12"/>
          </p:nvPr>
        </p:nvSpPr>
        <p:spPr/>
        <p:txBody>
          <a:bodyPr/>
          <a:lstStyle/>
          <a:p>
            <a:fld id="{9AFF5713-E632-9A41-BAC4-6512BDF503A1}" type="slidenum">
              <a:rPr lang="en-US" smtClean="0"/>
              <a:t>‹#›</a:t>
            </a:fld>
            <a:endParaRPr lang="en-US"/>
          </a:p>
        </p:txBody>
      </p:sp>
    </p:spTree>
    <p:extLst>
      <p:ext uri="{BB962C8B-B14F-4D97-AF65-F5344CB8AC3E}">
        <p14:creationId xmlns:p14="http://schemas.microsoft.com/office/powerpoint/2010/main" val="259387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CF72-D819-B44C-9B86-E1F7A59FC6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80AE7F-422C-0140-9DEC-CB2ED83777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756A03-A91B-2843-939C-9E1D195B3A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88F66-EBEA-064E-B0AF-F75B4E73B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FA6B35-8878-DB4F-BB82-56612CB5E0E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38E6B9-6549-584C-B9F8-4F9C535A8A30}"/>
              </a:ext>
            </a:extLst>
          </p:cNvPr>
          <p:cNvSpPr>
            <a:spLocks noGrp="1"/>
          </p:cNvSpPr>
          <p:nvPr>
            <p:ph type="dt" sz="half" idx="10"/>
          </p:nvPr>
        </p:nvSpPr>
        <p:spPr/>
        <p:txBody>
          <a:bodyPr/>
          <a:lstStyle/>
          <a:p>
            <a:fld id="{6E6D17F5-E01C-F147-8DF3-320A33B952F5}" type="datetimeFigureOut">
              <a:rPr lang="en-US" smtClean="0"/>
              <a:t>3/12/22</a:t>
            </a:fld>
            <a:endParaRPr lang="en-US"/>
          </a:p>
        </p:txBody>
      </p:sp>
      <p:sp>
        <p:nvSpPr>
          <p:cNvPr id="8" name="Footer Placeholder 7">
            <a:extLst>
              <a:ext uri="{FF2B5EF4-FFF2-40B4-BE49-F238E27FC236}">
                <a16:creationId xmlns:a16="http://schemas.microsoft.com/office/drawing/2014/main" id="{11C6EB97-4203-934F-8DA5-072F03B844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17D57B-0CC3-794F-809B-97F8773BA49A}"/>
              </a:ext>
            </a:extLst>
          </p:cNvPr>
          <p:cNvSpPr>
            <a:spLocks noGrp="1"/>
          </p:cNvSpPr>
          <p:nvPr>
            <p:ph type="sldNum" sz="quarter" idx="12"/>
          </p:nvPr>
        </p:nvSpPr>
        <p:spPr/>
        <p:txBody>
          <a:bodyPr/>
          <a:lstStyle/>
          <a:p>
            <a:fld id="{9AFF5713-E632-9A41-BAC4-6512BDF503A1}" type="slidenum">
              <a:rPr lang="en-US" smtClean="0"/>
              <a:t>‹#›</a:t>
            </a:fld>
            <a:endParaRPr lang="en-US"/>
          </a:p>
        </p:txBody>
      </p:sp>
    </p:spTree>
    <p:extLst>
      <p:ext uri="{BB962C8B-B14F-4D97-AF65-F5344CB8AC3E}">
        <p14:creationId xmlns:p14="http://schemas.microsoft.com/office/powerpoint/2010/main" val="2475108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B9EC-0FF6-7747-A0A7-E687339A86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25F2AE-2987-3B44-A976-575E00F0EF38}"/>
              </a:ext>
            </a:extLst>
          </p:cNvPr>
          <p:cNvSpPr>
            <a:spLocks noGrp="1"/>
          </p:cNvSpPr>
          <p:nvPr>
            <p:ph type="dt" sz="half" idx="10"/>
          </p:nvPr>
        </p:nvSpPr>
        <p:spPr/>
        <p:txBody>
          <a:bodyPr/>
          <a:lstStyle/>
          <a:p>
            <a:fld id="{6E6D17F5-E01C-F147-8DF3-320A33B952F5}" type="datetimeFigureOut">
              <a:rPr lang="en-US" smtClean="0"/>
              <a:t>3/12/22</a:t>
            </a:fld>
            <a:endParaRPr lang="en-US"/>
          </a:p>
        </p:txBody>
      </p:sp>
      <p:sp>
        <p:nvSpPr>
          <p:cNvPr id="4" name="Footer Placeholder 3">
            <a:extLst>
              <a:ext uri="{FF2B5EF4-FFF2-40B4-BE49-F238E27FC236}">
                <a16:creationId xmlns:a16="http://schemas.microsoft.com/office/drawing/2014/main" id="{960EB6C6-4A4E-F244-B2F3-132C55BD76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9228DD-45C5-7D45-9B46-155DFBC09D7C}"/>
              </a:ext>
            </a:extLst>
          </p:cNvPr>
          <p:cNvSpPr>
            <a:spLocks noGrp="1"/>
          </p:cNvSpPr>
          <p:nvPr>
            <p:ph type="sldNum" sz="quarter" idx="12"/>
          </p:nvPr>
        </p:nvSpPr>
        <p:spPr/>
        <p:txBody>
          <a:bodyPr/>
          <a:lstStyle/>
          <a:p>
            <a:fld id="{9AFF5713-E632-9A41-BAC4-6512BDF503A1}" type="slidenum">
              <a:rPr lang="en-US" smtClean="0"/>
              <a:t>‹#›</a:t>
            </a:fld>
            <a:endParaRPr lang="en-US"/>
          </a:p>
        </p:txBody>
      </p:sp>
    </p:spTree>
    <p:extLst>
      <p:ext uri="{BB962C8B-B14F-4D97-AF65-F5344CB8AC3E}">
        <p14:creationId xmlns:p14="http://schemas.microsoft.com/office/powerpoint/2010/main" val="205268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325399-57CA-1C40-9666-D2380D774C45}"/>
              </a:ext>
            </a:extLst>
          </p:cNvPr>
          <p:cNvSpPr>
            <a:spLocks noGrp="1"/>
          </p:cNvSpPr>
          <p:nvPr>
            <p:ph type="dt" sz="half" idx="10"/>
          </p:nvPr>
        </p:nvSpPr>
        <p:spPr/>
        <p:txBody>
          <a:bodyPr/>
          <a:lstStyle/>
          <a:p>
            <a:fld id="{6E6D17F5-E01C-F147-8DF3-320A33B952F5}" type="datetimeFigureOut">
              <a:rPr lang="en-US" smtClean="0"/>
              <a:t>3/12/22</a:t>
            </a:fld>
            <a:endParaRPr lang="en-US"/>
          </a:p>
        </p:txBody>
      </p:sp>
      <p:sp>
        <p:nvSpPr>
          <p:cNvPr id="3" name="Footer Placeholder 2">
            <a:extLst>
              <a:ext uri="{FF2B5EF4-FFF2-40B4-BE49-F238E27FC236}">
                <a16:creationId xmlns:a16="http://schemas.microsoft.com/office/drawing/2014/main" id="{AE10BA60-DBB3-9547-93DE-1FE9910361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4E5DAD-0D6B-CB49-BEDB-19C3F4E52EE4}"/>
              </a:ext>
            </a:extLst>
          </p:cNvPr>
          <p:cNvSpPr>
            <a:spLocks noGrp="1"/>
          </p:cNvSpPr>
          <p:nvPr>
            <p:ph type="sldNum" sz="quarter" idx="12"/>
          </p:nvPr>
        </p:nvSpPr>
        <p:spPr/>
        <p:txBody>
          <a:bodyPr/>
          <a:lstStyle/>
          <a:p>
            <a:fld id="{9AFF5713-E632-9A41-BAC4-6512BDF503A1}" type="slidenum">
              <a:rPr lang="en-US" smtClean="0"/>
              <a:t>‹#›</a:t>
            </a:fld>
            <a:endParaRPr lang="en-US"/>
          </a:p>
        </p:txBody>
      </p:sp>
    </p:spTree>
    <p:extLst>
      <p:ext uri="{BB962C8B-B14F-4D97-AF65-F5344CB8AC3E}">
        <p14:creationId xmlns:p14="http://schemas.microsoft.com/office/powerpoint/2010/main" val="18777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38A8-950D-E647-B621-00A7F9E6A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4BEED7-9242-4C46-9DF9-7D36B1D351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64146-C741-8248-A6FE-3674B3209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285325-517B-4048-9C6E-D45CF5845A49}"/>
              </a:ext>
            </a:extLst>
          </p:cNvPr>
          <p:cNvSpPr>
            <a:spLocks noGrp="1"/>
          </p:cNvSpPr>
          <p:nvPr>
            <p:ph type="dt" sz="half" idx="10"/>
          </p:nvPr>
        </p:nvSpPr>
        <p:spPr/>
        <p:txBody>
          <a:bodyPr/>
          <a:lstStyle/>
          <a:p>
            <a:fld id="{6E6D17F5-E01C-F147-8DF3-320A33B952F5}" type="datetimeFigureOut">
              <a:rPr lang="en-US" smtClean="0"/>
              <a:t>3/12/22</a:t>
            </a:fld>
            <a:endParaRPr lang="en-US"/>
          </a:p>
        </p:txBody>
      </p:sp>
      <p:sp>
        <p:nvSpPr>
          <p:cNvPr id="6" name="Footer Placeholder 5">
            <a:extLst>
              <a:ext uri="{FF2B5EF4-FFF2-40B4-BE49-F238E27FC236}">
                <a16:creationId xmlns:a16="http://schemas.microsoft.com/office/drawing/2014/main" id="{B0E44B71-8CD4-D64C-9569-835C0E6B9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75BE16-6F36-BF44-8362-426F0F68AF15}"/>
              </a:ext>
            </a:extLst>
          </p:cNvPr>
          <p:cNvSpPr>
            <a:spLocks noGrp="1"/>
          </p:cNvSpPr>
          <p:nvPr>
            <p:ph type="sldNum" sz="quarter" idx="12"/>
          </p:nvPr>
        </p:nvSpPr>
        <p:spPr/>
        <p:txBody>
          <a:bodyPr/>
          <a:lstStyle/>
          <a:p>
            <a:fld id="{9AFF5713-E632-9A41-BAC4-6512BDF503A1}" type="slidenum">
              <a:rPr lang="en-US" smtClean="0"/>
              <a:t>‹#›</a:t>
            </a:fld>
            <a:endParaRPr lang="en-US"/>
          </a:p>
        </p:txBody>
      </p:sp>
    </p:spTree>
    <p:extLst>
      <p:ext uri="{BB962C8B-B14F-4D97-AF65-F5344CB8AC3E}">
        <p14:creationId xmlns:p14="http://schemas.microsoft.com/office/powerpoint/2010/main" val="380774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BC15-6F1C-8F4F-A322-C9AA3145B9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A356B2-DA3C-3146-9B63-BA7DEED903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9B8FA3-65FB-164F-A876-0B8E39B54C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3395C4-C3E1-9647-8DC2-8A51B1D7A72B}"/>
              </a:ext>
            </a:extLst>
          </p:cNvPr>
          <p:cNvSpPr>
            <a:spLocks noGrp="1"/>
          </p:cNvSpPr>
          <p:nvPr>
            <p:ph type="dt" sz="half" idx="10"/>
          </p:nvPr>
        </p:nvSpPr>
        <p:spPr/>
        <p:txBody>
          <a:bodyPr/>
          <a:lstStyle/>
          <a:p>
            <a:fld id="{6E6D17F5-E01C-F147-8DF3-320A33B952F5}" type="datetimeFigureOut">
              <a:rPr lang="en-US" smtClean="0"/>
              <a:t>3/12/22</a:t>
            </a:fld>
            <a:endParaRPr lang="en-US"/>
          </a:p>
        </p:txBody>
      </p:sp>
      <p:sp>
        <p:nvSpPr>
          <p:cNvPr id="6" name="Footer Placeholder 5">
            <a:extLst>
              <a:ext uri="{FF2B5EF4-FFF2-40B4-BE49-F238E27FC236}">
                <a16:creationId xmlns:a16="http://schemas.microsoft.com/office/drawing/2014/main" id="{F478D169-ADF8-2747-B93B-5404D9346F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CBFB9A-7A1A-2A46-BBE5-6D8CA75E0956}"/>
              </a:ext>
            </a:extLst>
          </p:cNvPr>
          <p:cNvSpPr>
            <a:spLocks noGrp="1"/>
          </p:cNvSpPr>
          <p:nvPr>
            <p:ph type="sldNum" sz="quarter" idx="12"/>
          </p:nvPr>
        </p:nvSpPr>
        <p:spPr/>
        <p:txBody>
          <a:bodyPr/>
          <a:lstStyle/>
          <a:p>
            <a:fld id="{9AFF5713-E632-9A41-BAC4-6512BDF503A1}" type="slidenum">
              <a:rPr lang="en-US" smtClean="0"/>
              <a:t>‹#›</a:t>
            </a:fld>
            <a:endParaRPr lang="en-US"/>
          </a:p>
        </p:txBody>
      </p:sp>
    </p:spTree>
    <p:extLst>
      <p:ext uri="{BB962C8B-B14F-4D97-AF65-F5344CB8AC3E}">
        <p14:creationId xmlns:p14="http://schemas.microsoft.com/office/powerpoint/2010/main" val="126519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772D1C-BC3D-474F-8060-759A009BC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2F27DC-A0B1-B448-BF12-06BC04F2C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29E175-8154-F346-9AF9-B007C634FB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D17F5-E01C-F147-8DF3-320A33B952F5}" type="datetimeFigureOut">
              <a:rPr lang="en-US" smtClean="0"/>
              <a:t>3/12/22</a:t>
            </a:fld>
            <a:endParaRPr lang="en-US"/>
          </a:p>
        </p:txBody>
      </p:sp>
      <p:sp>
        <p:nvSpPr>
          <p:cNvPr id="5" name="Footer Placeholder 4">
            <a:extLst>
              <a:ext uri="{FF2B5EF4-FFF2-40B4-BE49-F238E27FC236}">
                <a16:creationId xmlns:a16="http://schemas.microsoft.com/office/drawing/2014/main" id="{2D1D8A97-82FB-3340-8E0C-40A1168E93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A4442F-D0EE-1A4E-A89F-D3DCA71FAF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FF5713-E632-9A41-BAC4-6512BDF503A1}" type="slidenum">
              <a:rPr lang="en-US" smtClean="0"/>
              <a:t>‹#›</a:t>
            </a:fld>
            <a:endParaRPr lang="en-US"/>
          </a:p>
        </p:txBody>
      </p:sp>
    </p:spTree>
    <p:extLst>
      <p:ext uri="{BB962C8B-B14F-4D97-AF65-F5344CB8AC3E}">
        <p14:creationId xmlns:p14="http://schemas.microsoft.com/office/powerpoint/2010/main" val="961857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89D9-DBBB-AB42-9F7E-43D572A65B2D}"/>
              </a:ext>
            </a:extLst>
          </p:cNvPr>
          <p:cNvSpPr>
            <a:spLocks noGrp="1"/>
          </p:cNvSpPr>
          <p:nvPr>
            <p:ph type="title"/>
          </p:nvPr>
        </p:nvSpPr>
        <p:spPr>
          <a:xfrm>
            <a:off x="838200" y="957308"/>
            <a:ext cx="10515600" cy="1325563"/>
          </a:xfrm>
        </p:spPr>
        <p:txBody>
          <a:bodyPr>
            <a:normAutofit fontScale="90000"/>
          </a:bodyPr>
          <a:lstStyle/>
          <a:p>
            <a:pPr algn="ctr"/>
            <a:r>
              <a:rPr lang="en-US" sz="3600" dirty="0">
                <a:latin typeface="Tahoma" panose="020B0604030504040204" pitchFamily="34" charset="0"/>
                <a:ea typeface="Tahoma" panose="020B0604030504040204" pitchFamily="34" charset="0"/>
                <a:cs typeface="Tahoma" panose="020B0604030504040204" pitchFamily="34" charset="0"/>
              </a:rPr>
              <a:t>DYNAMIC TRANSPORTATION LAWS IN A SMART CITY</a:t>
            </a:r>
            <a:br>
              <a:rPr lang="en-US" cap="all" dirty="0"/>
            </a:br>
            <a:endParaRPr lang="en-US" dirty="0"/>
          </a:p>
        </p:txBody>
      </p:sp>
      <p:sp>
        <p:nvSpPr>
          <p:cNvPr id="3" name="Content Placeholder 2">
            <a:extLst>
              <a:ext uri="{FF2B5EF4-FFF2-40B4-BE49-F238E27FC236}">
                <a16:creationId xmlns:a16="http://schemas.microsoft.com/office/drawing/2014/main" id="{E217C197-CFFD-0F49-B619-E40BCDA1FF39}"/>
              </a:ext>
            </a:extLst>
          </p:cNvPr>
          <p:cNvSpPr>
            <a:spLocks noGrp="1"/>
          </p:cNvSpPr>
          <p:nvPr>
            <p:ph idx="1"/>
          </p:nvPr>
        </p:nvSpPr>
        <p:spPr/>
        <p:txBody>
          <a:bodyPr>
            <a:normAutofit/>
          </a:bodyPr>
          <a:lstStyle/>
          <a:p>
            <a:pPr marL="0" indent="0" algn="ctr">
              <a:lnSpc>
                <a:spcPct val="120000"/>
              </a:lnSpc>
              <a:buNone/>
            </a:pPr>
            <a:r>
              <a:rPr lang="en-US" sz="2200" dirty="0">
                <a:latin typeface="Tahoma" panose="020B0604030504040204" pitchFamily="34" charset="0"/>
                <a:ea typeface="Tahoma" panose="020B0604030504040204" pitchFamily="34" charset="0"/>
                <a:cs typeface="Tahoma" panose="020B0604030504040204" pitchFamily="34" charset="0"/>
              </a:rPr>
              <a:t>Simulator to optimize the flow of traffic for autonomous vehicles, by dynamically changing traffic laws and leveraging the usage of roads and infrastructure</a:t>
            </a:r>
          </a:p>
          <a:p>
            <a:pPr marL="0" indent="0">
              <a:buNone/>
            </a:pPr>
            <a:endParaRPr lang="en-US" sz="2600" dirty="0"/>
          </a:p>
          <a:p>
            <a:pPr marL="0" indent="0" algn="ctr">
              <a:buNone/>
            </a:pPr>
            <a:r>
              <a:rPr lang="en-US" sz="2200" dirty="0">
                <a:latin typeface="Tahoma" panose="020B0604030504040204" pitchFamily="34" charset="0"/>
                <a:ea typeface="Tahoma" panose="020B0604030504040204" pitchFamily="34" charset="0"/>
                <a:cs typeface="Tahoma" panose="020B0604030504040204" pitchFamily="34" charset="0"/>
              </a:rPr>
              <a:t>Academic instructor:</a:t>
            </a:r>
          </a:p>
          <a:p>
            <a:pPr marL="0" indent="0" algn="ctr">
              <a:buNone/>
            </a:pPr>
            <a:r>
              <a:rPr lang="en-US" sz="2200" dirty="0">
                <a:latin typeface="Tahoma" panose="020B0604030504040204" pitchFamily="34" charset="0"/>
                <a:ea typeface="Tahoma" panose="020B0604030504040204" pitchFamily="34" charset="0"/>
                <a:cs typeface="Tahoma" panose="020B0604030504040204" pitchFamily="34" charset="0"/>
              </a:rPr>
              <a:t>Mr. Yoram Segal</a:t>
            </a:r>
          </a:p>
          <a:p>
            <a:pPr marL="0" indent="0">
              <a:buNone/>
            </a:pPr>
            <a:endParaRPr lang="en-US" sz="2600" dirty="0"/>
          </a:p>
          <a:p>
            <a:pPr marL="0" indent="0" algn="ctr" rtl="1">
              <a:buNone/>
            </a:pPr>
            <a:r>
              <a:rPr lang="en-US" sz="2200" dirty="0" err="1">
                <a:latin typeface="Tahoma" panose="020B0604030504040204" pitchFamily="34" charset="0"/>
                <a:ea typeface="Tahoma" panose="020B0604030504040204" pitchFamily="34" charset="0"/>
                <a:cs typeface="Tahoma" panose="020B0604030504040204" pitchFamily="34" charset="0"/>
              </a:rPr>
              <a:t>Presentors</a:t>
            </a:r>
            <a:r>
              <a:rPr lang="en-US" sz="2200" dirty="0">
                <a:latin typeface="Tahoma" panose="020B0604030504040204" pitchFamily="34" charset="0"/>
                <a:ea typeface="Tahoma" panose="020B0604030504040204" pitchFamily="34" charset="0"/>
                <a:cs typeface="Tahoma" panose="020B0604030504040204" pitchFamily="34" charset="0"/>
              </a:rPr>
              <a:t>: </a:t>
            </a:r>
          </a:p>
          <a:p>
            <a:pPr marL="0" indent="0" algn="ctr" rtl="1">
              <a:buNone/>
            </a:pPr>
            <a:r>
              <a:rPr lang="en-US" sz="2200" dirty="0">
                <a:latin typeface="Tahoma" panose="020B0604030504040204" pitchFamily="34" charset="0"/>
                <a:ea typeface="Tahoma" panose="020B0604030504040204" pitchFamily="34" charset="0"/>
                <a:cs typeface="Tahoma" panose="020B0604030504040204" pitchFamily="34" charset="0"/>
              </a:rPr>
              <a:t>Mr. Saar Elias</a:t>
            </a:r>
          </a:p>
          <a:p>
            <a:pPr marL="0" indent="0" algn="ctr" rtl="1">
              <a:buNone/>
            </a:pPr>
            <a:r>
              <a:rPr lang="en-US" sz="2200" dirty="0">
                <a:latin typeface="Tahoma" panose="020B0604030504040204" pitchFamily="34" charset="0"/>
                <a:ea typeface="Tahoma" panose="020B0604030504040204" pitchFamily="34" charset="0"/>
                <a:cs typeface="Tahoma" panose="020B0604030504040204" pitchFamily="34" charset="0"/>
              </a:rPr>
              <a:t>Mr. Naor </a:t>
            </a:r>
            <a:r>
              <a:rPr lang="en-US" sz="2200" dirty="0" err="1">
                <a:latin typeface="Tahoma" panose="020B0604030504040204" pitchFamily="34" charset="0"/>
                <a:ea typeface="Tahoma" panose="020B0604030504040204" pitchFamily="34" charset="0"/>
                <a:cs typeface="Tahoma" panose="020B0604030504040204" pitchFamily="34" charset="0"/>
              </a:rPr>
              <a:t>Yekutiely</a:t>
            </a:r>
            <a:endParaRPr lang="en-US" sz="22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p>
        </p:txBody>
      </p:sp>
      <p:pic>
        <p:nvPicPr>
          <p:cNvPr id="4" name="תמונה 8">
            <a:extLst>
              <a:ext uri="{FF2B5EF4-FFF2-40B4-BE49-F238E27FC236}">
                <a16:creationId xmlns:a16="http://schemas.microsoft.com/office/drawing/2014/main" id="{58CB9C5A-07D0-5942-82D3-E6F134EA193A}"/>
              </a:ext>
            </a:extLst>
          </p:cNvPr>
          <p:cNvPicPr/>
          <p:nvPr/>
        </p:nvPicPr>
        <p:blipFill>
          <a:blip r:embed="rId2"/>
          <a:stretch>
            <a:fillRect/>
          </a:stretch>
        </p:blipFill>
        <p:spPr>
          <a:xfrm>
            <a:off x="10330634" y="-140335"/>
            <a:ext cx="1301750" cy="1024255"/>
          </a:xfrm>
          <a:prstGeom prst="rect">
            <a:avLst/>
          </a:prstGeom>
        </p:spPr>
      </p:pic>
      <p:pic>
        <p:nvPicPr>
          <p:cNvPr id="5" name="Picture 4" descr="Text&#10;&#10;Description automatically generated">
            <a:extLst>
              <a:ext uri="{FF2B5EF4-FFF2-40B4-BE49-F238E27FC236}">
                <a16:creationId xmlns:a16="http://schemas.microsoft.com/office/drawing/2014/main" id="{8E8C721E-519B-CF47-9E63-267198A9C05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38475" y="0"/>
            <a:ext cx="5505450" cy="883920"/>
          </a:xfrm>
          <a:prstGeom prst="rect">
            <a:avLst/>
          </a:prstGeom>
          <a:noFill/>
        </p:spPr>
      </p:pic>
    </p:spTree>
    <p:extLst>
      <p:ext uri="{BB962C8B-B14F-4D97-AF65-F5344CB8AC3E}">
        <p14:creationId xmlns:p14="http://schemas.microsoft.com/office/powerpoint/2010/main" val="238107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506E29-E8CB-FC42-B3E0-9FBA06CEE87F}"/>
              </a:ext>
            </a:extLst>
          </p:cNvPr>
          <p:cNvSpPr>
            <a:spLocks noGrp="1"/>
          </p:cNvSpPr>
          <p:nvPr>
            <p:ph idx="1"/>
          </p:nvPr>
        </p:nvSpPr>
        <p:spPr>
          <a:xfrm>
            <a:off x="838200" y="1825625"/>
            <a:ext cx="10515600" cy="4401004"/>
          </a:xfrm>
        </p:spPr>
        <p:txBody>
          <a:bodyPr>
            <a:normAutofit lnSpcReduction="10000"/>
          </a:bodyPr>
          <a:lstStyle/>
          <a:p>
            <a:pPr marL="0" indent="0">
              <a:lnSpc>
                <a:spcPct val="110000"/>
              </a:lnSpc>
              <a:buNone/>
            </a:pPr>
            <a:r>
              <a:rPr lang="en-US" sz="2400" dirty="0">
                <a:latin typeface="Tahoma" panose="020B0604030504040204" pitchFamily="34" charset="0"/>
                <a:ea typeface="Tahoma" panose="020B0604030504040204" pitchFamily="34" charset="0"/>
                <a:cs typeface="Tahoma" panose="020B0604030504040204" pitchFamily="34" charset="0"/>
              </a:rPr>
              <a:t>With the rising of new technologies such as Autonomous Vehicles, 5G networks, and cloud computing the future of transportation within smart cities is expected to improve in many factors. </a:t>
            </a:r>
          </a:p>
          <a:p>
            <a:pPr marL="0" indent="0">
              <a:lnSpc>
                <a:spcPct val="110000"/>
              </a:lnSpc>
              <a:buNone/>
            </a:pPr>
            <a:r>
              <a:rPr lang="en-US" sz="2400" dirty="0">
                <a:latin typeface="Tahoma" panose="020B0604030504040204" pitchFamily="34" charset="0"/>
                <a:ea typeface="Tahoma" panose="020B0604030504040204" pitchFamily="34" charset="0"/>
                <a:cs typeface="Tahoma" panose="020B0604030504040204" pitchFamily="34" charset="0"/>
              </a:rPr>
              <a:t>In a futuristic smart city, when transportation will be autonomous and no human decision will take part, we present a new way of thinking about transportation and road infrastructure in general. All traffic laws will be digitalized and dynamic.</a:t>
            </a:r>
          </a:p>
          <a:p>
            <a:pPr marL="0" indent="0">
              <a:lnSpc>
                <a:spcPct val="110000"/>
              </a:lnSpc>
              <a:buNone/>
            </a:pPr>
            <a:r>
              <a:rPr lang="en-US" sz="2400" dirty="0">
                <a:latin typeface="Tahoma" panose="020B0604030504040204" pitchFamily="34" charset="0"/>
                <a:ea typeface="Tahoma" panose="020B0604030504040204" pitchFamily="34" charset="0"/>
                <a:cs typeface="Tahoma" panose="020B0604030504040204" pitchFamily="34" charset="0"/>
              </a:rPr>
              <a:t>These dramatic changes will open up new ways for optimizing traffic and using the road infrastructure in the most efficient way possible. This project presents an architecture for such futuristic system as well as intuitive examples for how such system can be implemented. </a:t>
            </a:r>
          </a:p>
        </p:txBody>
      </p:sp>
      <p:pic>
        <p:nvPicPr>
          <p:cNvPr id="4" name="תמונה 8">
            <a:extLst>
              <a:ext uri="{FF2B5EF4-FFF2-40B4-BE49-F238E27FC236}">
                <a16:creationId xmlns:a16="http://schemas.microsoft.com/office/drawing/2014/main" id="{53BB08E4-1766-4F48-9397-C8B99B10AB27}"/>
              </a:ext>
            </a:extLst>
          </p:cNvPr>
          <p:cNvPicPr/>
          <p:nvPr/>
        </p:nvPicPr>
        <p:blipFill>
          <a:blip r:embed="rId2"/>
          <a:stretch>
            <a:fillRect/>
          </a:stretch>
        </p:blipFill>
        <p:spPr>
          <a:xfrm>
            <a:off x="10330634" y="-140335"/>
            <a:ext cx="1301750" cy="1024255"/>
          </a:xfrm>
          <a:prstGeom prst="rect">
            <a:avLst/>
          </a:prstGeom>
        </p:spPr>
      </p:pic>
      <p:pic>
        <p:nvPicPr>
          <p:cNvPr id="5" name="Picture 4" descr="Text&#10;&#10;Description automatically generated">
            <a:extLst>
              <a:ext uri="{FF2B5EF4-FFF2-40B4-BE49-F238E27FC236}">
                <a16:creationId xmlns:a16="http://schemas.microsoft.com/office/drawing/2014/main" id="{F5738BE8-7D50-B34F-83D6-515774BF67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38475" y="0"/>
            <a:ext cx="5505450" cy="883920"/>
          </a:xfrm>
          <a:prstGeom prst="rect">
            <a:avLst/>
          </a:prstGeom>
          <a:noFill/>
        </p:spPr>
      </p:pic>
      <p:sp>
        <p:nvSpPr>
          <p:cNvPr id="2" name="Title 1">
            <a:extLst>
              <a:ext uri="{FF2B5EF4-FFF2-40B4-BE49-F238E27FC236}">
                <a16:creationId xmlns:a16="http://schemas.microsoft.com/office/drawing/2014/main" id="{85B9AAA6-78E2-9A41-A6F1-4236E9ECA4ED}"/>
              </a:ext>
            </a:extLst>
          </p:cNvPr>
          <p:cNvSpPr>
            <a:spLocks noGrp="1"/>
          </p:cNvSpPr>
          <p:nvPr>
            <p:ph type="title"/>
          </p:nvPr>
        </p:nvSpPr>
        <p:spPr>
          <a:xfrm>
            <a:off x="838200" y="767851"/>
            <a:ext cx="10515600" cy="1325563"/>
          </a:xfrm>
        </p:spPr>
        <p:txBody>
          <a:bodyPr>
            <a:normAutofit/>
          </a:bodyPr>
          <a:lstStyle/>
          <a:p>
            <a:r>
              <a:rPr lang="en-US" sz="3600" dirty="0">
                <a:latin typeface="Tahoma" panose="020B0604030504040204" pitchFamily="34" charset="0"/>
                <a:ea typeface="Tahoma" panose="020B0604030504040204" pitchFamily="34" charset="0"/>
                <a:cs typeface="Tahoma" panose="020B0604030504040204" pitchFamily="34" charset="0"/>
              </a:rPr>
              <a:t>Dynamic Transportation Laws In A Smart City</a:t>
            </a:r>
            <a:r>
              <a:rPr lang="en-US" sz="3600" dirty="0">
                <a:effectLst/>
                <a:latin typeface="Tahoma" panose="020B0604030504040204" pitchFamily="34" charset="0"/>
                <a:ea typeface="Tahoma" panose="020B0604030504040204" pitchFamily="34" charset="0"/>
                <a:cs typeface="Tahoma" panose="020B0604030504040204" pitchFamily="34" charset="0"/>
              </a:rPr>
              <a:t> </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1333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7373DF-BC29-6043-B755-1241B900B5E8}"/>
              </a:ext>
            </a:extLst>
          </p:cNvPr>
          <p:cNvSpPr>
            <a:spLocks noGrp="1"/>
          </p:cNvSpPr>
          <p:nvPr>
            <p:ph idx="1"/>
          </p:nvPr>
        </p:nvSpPr>
        <p:spPr/>
        <p:txBody>
          <a:bodyPr>
            <a:normAutofit fontScale="70000" lnSpcReduction="20000"/>
          </a:bodyPr>
          <a:lstStyle/>
          <a:p>
            <a:pPr marL="0" indent="0">
              <a:lnSpc>
                <a:spcPct val="130000"/>
              </a:lnSpc>
              <a:buNone/>
            </a:pPr>
            <a:r>
              <a:rPr lang="en-US" dirty="0">
                <a:latin typeface="Tahoma" panose="020B0604030504040204" pitchFamily="34" charset="0"/>
                <a:ea typeface="Tahoma" panose="020B0604030504040204" pitchFamily="34" charset="0"/>
                <a:cs typeface="Tahoma" panose="020B0604030504040204" pitchFamily="34" charset="0"/>
              </a:rPr>
              <a:t>The growth of autonomous vehicle industry, 5G networks, cloud computing and efficient hardware technologies enables the dynamic transport law system(DTLS) possible existence. Assuming the DTLS exists, up and running in a smart city, transport congestions will be nearly eliminated within this city. The reason is that DTLS can make such a difference is a new innovative way of thinking about road infrastructures. </a:t>
            </a:r>
          </a:p>
          <a:p>
            <a:pPr marL="0" indent="0">
              <a:buNone/>
            </a:pPr>
            <a:endParaRPr lang="en-US" dirty="0"/>
          </a:p>
          <a:p>
            <a:pPr marL="0" indent="0">
              <a:buNone/>
            </a:pPr>
            <a:endParaRPr lang="en-US" dirty="0"/>
          </a:p>
          <a:p>
            <a:pPr marL="0" indent="0">
              <a:buNone/>
            </a:pPr>
            <a:endParaRPr lang="en-US" dirty="0"/>
          </a:p>
          <a:p>
            <a:pPr marL="0" indent="0">
              <a:buNone/>
            </a:pPr>
            <a:endParaRPr lang="en-US" sz="2200" dirty="0"/>
          </a:p>
          <a:p>
            <a:pPr marL="0" indent="0">
              <a:buNone/>
            </a:pPr>
            <a:endParaRPr lang="en-US" dirty="0"/>
          </a:p>
          <a:p>
            <a:pPr marL="0" indent="0">
              <a:lnSpc>
                <a:spcPct val="120000"/>
              </a:lnSpc>
              <a:buNone/>
            </a:pPr>
            <a:r>
              <a:rPr lang="en-US" sz="2600" dirty="0">
                <a:latin typeface="Tahoma" panose="020B0604030504040204" pitchFamily="34" charset="0"/>
                <a:ea typeface="Tahoma" panose="020B0604030504040204" pitchFamily="34" charset="0"/>
                <a:cs typeface="Tahoma" panose="020B0604030504040204" pitchFamily="34" charset="0"/>
              </a:rPr>
              <a:t>It is clear that this is not an optimized way of using road infrastructures. In such situation the DTLS will open both ways in the direction of entering the city and use alternative ways for leaving the city. </a:t>
            </a:r>
          </a:p>
        </p:txBody>
      </p:sp>
      <p:pic>
        <p:nvPicPr>
          <p:cNvPr id="4" name="Picture 3" descr="נתיב פלוס">
            <a:extLst>
              <a:ext uri="{FF2B5EF4-FFF2-40B4-BE49-F238E27FC236}">
                <a16:creationId xmlns:a16="http://schemas.microsoft.com/office/drawing/2014/main" id="{E4B54F14-688B-F34B-8025-7A4A66D3DE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71954" y="3296986"/>
            <a:ext cx="3492137" cy="1985555"/>
          </a:xfrm>
          <a:prstGeom prst="rect">
            <a:avLst/>
          </a:prstGeom>
          <a:noFill/>
          <a:ln>
            <a:noFill/>
          </a:ln>
        </p:spPr>
      </p:pic>
      <p:sp>
        <p:nvSpPr>
          <p:cNvPr id="5" name="TextBox 4">
            <a:extLst>
              <a:ext uri="{FF2B5EF4-FFF2-40B4-BE49-F238E27FC236}">
                <a16:creationId xmlns:a16="http://schemas.microsoft.com/office/drawing/2014/main" id="{78695134-D5DE-6A4A-A409-4113B319A6C1}"/>
              </a:ext>
            </a:extLst>
          </p:cNvPr>
          <p:cNvSpPr txBox="1"/>
          <p:nvPr/>
        </p:nvSpPr>
        <p:spPr>
          <a:xfrm>
            <a:off x="838200" y="4445431"/>
            <a:ext cx="6633754" cy="1508105"/>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Imagine a major highway leading in and out of the city on a Monday morning, one side of the road for entering the city is highly conject and the other way is almost completely empty .</a:t>
            </a:r>
          </a:p>
          <a:p>
            <a:endParaRPr lang="en-US" sz="2000" dirty="0"/>
          </a:p>
          <a:p>
            <a:endParaRPr lang="en-US" dirty="0"/>
          </a:p>
        </p:txBody>
      </p:sp>
      <p:sp>
        <p:nvSpPr>
          <p:cNvPr id="10" name="Title 9">
            <a:extLst>
              <a:ext uri="{FF2B5EF4-FFF2-40B4-BE49-F238E27FC236}">
                <a16:creationId xmlns:a16="http://schemas.microsoft.com/office/drawing/2014/main" id="{15995084-587D-7447-AA27-0F6830022F6C}"/>
              </a:ext>
            </a:extLst>
          </p:cNvPr>
          <p:cNvSpPr>
            <a:spLocks noGrp="1"/>
          </p:cNvSpPr>
          <p:nvPr>
            <p:ph type="title"/>
          </p:nvPr>
        </p:nvSpPr>
        <p:spPr>
          <a:xfrm>
            <a:off x="838200" y="837789"/>
            <a:ext cx="10515600" cy="1325563"/>
          </a:xfrm>
        </p:spPr>
        <p:txBody>
          <a:bodyPr/>
          <a:lstStyle/>
          <a:p>
            <a:r>
              <a:rPr lang="en-US" sz="3600" dirty="0">
                <a:latin typeface="Tahoma" panose="020B0604030504040204" pitchFamily="34" charset="0"/>
                <a:ea typeface="Tahoma" panose="020B0604030504040204" pitchFamily="34" charset="0"/>
                <a:cs typeface="Tahoma" panose="020B0604030504040204" pitchFamily="34" charset="0"/>
              </a:rPr>
              <a:t>The Technological Challenge </a:t>
            </a:r>
          </a:p>
        </p:txBody>
      </p:sp>
      <p:pic>
        <p:nvPicPr>
          <p:cNvPr id="11" name="תמונה 8">
            <a:extLst>
              <a:ext uri="{FF2B5EF4-FFF2-40B4-BE49-F238E27FC236}">
                <a16:creationId xmlns:a16="http://schemas.microsoft.com/office/drawing/2014/main" id="{623BFA03-DD44-DB4E-96EC-F002C5CC43DB}"/>
              </a:ext>
            </a:extLst>
          </p:cNvPr>
          <p:cNvPicPr/>
          <p:nvPr/>
        </p:nvPicPr>
        <p:blipFill>
          <a:blip r:embed="rId3"/>
          <a:stretch>
            <a:fillRect/>
          </a:stretch>
        </p:blipFill>
        <p:spPr>
          <a:xfrm>
            <a:off x="10330634" y="-140335"/>
            <a:ext cx="1301750" cy="1024255"/>
          </a:xfrm>
          <a:prstGeom prst="rect">
            <a:avLst/>
          </a:prstGeom>
        </p:spPr>
      </p:pic>
      <p:pic>
        <p:nvPicPr>
          <p:cNvPr id="12" name="Picture 11" descr="Text&#10;&#10;Description automatically generated">
            <a:extLst>
              <a:ext uri="{FF2B5EF4-FFF2-40B4-BE49-F238E27FC236}">
                <a16:creationId xmlns:a16="http://schemas.microsoft.com/office/drawing/2014/main" id="{90E676F2-879F-E44D-94BA-50166E66AC1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38475" y="0"/>
            <a:ext cx="5505450" cy="883920"/>
          </a:xfrm>
          <a:prstGeom prst="rect">
            <a:avLst/>
          </a:prstGeom>
          <a:noFill/>
        </p:spPr>
      </p:pic>
    </p:spTree>
    <p:extLst>
      <p:ext uri="{BB962C8B-B14F-4D97-AF65-F5344CB8AC3E}">
        <p14:creationId xmlns:p14="http://schemas.microsoft.com/office/powerpoint/2010/main" val="2825282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43D0-BF0D-674B-BA17-DF3171C390F9}"/>
              </a:ext>
            </a:extLst>
          </p:cNvPr>
          <p:cNvSpPr>
            <a:spLocks noGrp="1"/>
          </p:cNvSpPr>
          <p:nvPr>
            <p:ph type="title"/>
          </p:nvPr>
        </p:nvSpPr>
        <p:spPr>
          <a:xfrm>
            <a:off x="838200" y="883920"/>
            <a:ext cx="10515600" cy="1325563"/>
          </a:xfrm>
        </p:spPr>
        <p:txBody>
          <a:bodyPr/>
          <a:lstStyle/>
          <a:p>
            <a:r>
              <a:rPr lang="en-US" sz="3600" dirty="0">
                <a:latin typeface="Tahoma" panose="020B0604030504040204" pitchFamily="34" charset="0"/>
                <a:ea typeface="Tahoma" panose="020B0604030504040204" pitchFamily="34" charset="0"/>
                <a:cs typeface="Tahoma" panose="020B0604030504040204" pitchFamily="34" charset="0"/>
              </a:rPr>
              <a:t>Ways To Solve The Problem </a:t>
            </a:r>
          </a:p>
        </p:txBody>
      </p:sp>
      <p:sp>
        <p:nvSpPr>
          <p:cNvPr id="3" name="Content Placeholder 2">
            <a:extLst>
              <a:ext uri="{FF2B5EF4-FFF2-40B4-BE49-F238E27FC236}">
                <a16:creationId xmlns:a16="http://schemas.microsoft.com/office/drawing/2014/main" id="{672C13E8-1FC0-3D44-BCD6-F1E807863EB3}"/>
              </a:ext>
            </a:extLst>
          </p:cNvPr>
          <p:cNvSpPr>
            <a:spLocks noGrp="1"/>
          </p:cNvSpPr>
          <p:nvPr>
            <p:ph idx="1"/>
          </p:nvPr>
        </p:nvSpPr>
        <p:spPr/>
        <p:txBody>
          <a:bodyPr>
            <a:normAutofit fontScale="77500" lnSpcReduction="20000"/>
          </a:bodyPr>
          <a:lstStyle/>
          <a:p>
            <a:pPr marL="0" indent="0">
              <a:lnSpc>
                <a:spcPct val="120000"/>
              </a:lnSpc>
              <a:buNone/>
            </a:pPr>
            <a:r>
              <a:rPr lang="en-US" dirty="0">
                <a:latin typeface="Tahoma" panose="020B0604030504040204" pitchFamily="34" charset="0"/>
                <a:ea typeface="Tahoma" panose="020B0604030504040204" pitchFamily="34" charset="0"/>
                <a:cs typeface="Tahoma" panose="020B0604030504040204" pitchFamily="34" charset="0"/>
              </a:rPr>
              <a:t>Our primary objective is to solve the problem by creating a traffic simulator that will simulate dynamic traffic laws in representative area such as Manhattan New-York. The core data structure of the code will be based on Graph Theory where every node will be represented by a vertex and every road will be represented by an edge in the graph. The traffic simulator will have two main modes:</a:t>
            </a:r>
          </a:p>
          <a:p>
            <a:pPr marL="0" indent="0">
              <a:lnSpc>
                <a:spcPct val="120000"/>
              </a:lnSpc>
              <a:buNone/>
            </a:pPr>
            <a:endParaRPr lang="en-US" dirty="0">
              <a:latin typeface="Tahoma" panose="020B0604030504040204" pitchFamily="34" charset="0"/>
              <a:ea typeface="Tahoma" panose="020B0604030504040204" pitchFamily="34" charset="0"/>
              <a:cs typeface="Tahoma" panose="020B0604030504040204" pitchFamily="34" charset="0"/>
            </a:endParaRPr>
          </a:p>
          <a:p>
            <a:pPr marL="514350" indent="-514350">
              <a:buAutoNum type="arabicPeriod"/>
            </a:pPr>
            <a:r>
              <a:rPr lang="en-US" dirty="0">
                <a:latin typeface="Tahoma" panose="020B0604030504040204" pitchFamily="34" charset="0"/>
                <a:ea typeface="Tahoma" panose="020B0604030504040204" pitchFamily="34" charset="0"/>
                <a:cs typeface="Tahoma" panose="020B0604030504040204" pitchFamily="34" charset="0"/>
              </a:rPr>
              <a:t>TS under static traffic laws</a:t>
            </a:r>
            <a:r>
              <a:rPr lang="en-US" dirty="0">
                <a:effectLst/>
                <a:latin typeface="Tahoma" panose="020B0604030504040204" pitchFamily="34" charset="0"/>
                <a:ea typeface="Tahoma" panose="020B0604030504040204" pitchFamily="34" charset="0"/>
                <a:cs typeface="Tahoma" panose="020B0604030504040204" pitchFamily="34" charset="0"/>
              </a:rPr>
              <a:t> </a:t>
            </a:r>
          </a:p>
          <a:p>
            <a:pPr marL="0" indent="0">
              <a:lnSpc>
                <a:spcPct val="120000"/>
              </a:lnSpc>
              <a:buNone/>
            </a:pPr>
            <a:r>
              <a:rPr lang="en-US" sz="2100" dirty="0">
                <a:latin typeface="Tahoma" panose="020B0604030504040204" pitchFamily="34" charset="0"/>
                <a:ea typeface="Tahoma" panose="020B0604030504040204" pitchFamily="34" charset="0"/>
                <a:cs typeface="Tahoma" panose="020B0604030504040204" pitchFamily="34" charset="0"/>
              </a:rPr>
              <a:t>	When using static traffic laws TS, the simulation will simulate the current way that traffic 	infrastructure is used as for today. </a:t>
            </a:r>
            <a:endParaRPr lang="en-US" dirty="0">
              <a:latin typeface="Tahoma" panose="020B0604030504040204" pitchFamily="34" charset="0"/>
              <a:ea typeface="Tahoma" panose="020B0604030504040204" pitchFamily="34" charset="0"/>
              <a:cs typeface="Tahoma" panose="020B0604030504040204" pitchFamily="34" charset="0"/>
            </a:endParaRPr>
          </a:p>
          <a:p>
            <a:pPr marL="514350" indent="-514350">
              <a:buAutoNum type="arabicPeriod" startAt="2"/>
            </a:pPr>
            <a:r>
              <a:rPr lang="en-US" dirty="0">
                <a:latin typeface="Tahoma" panose="020B0604030504040204" pitchFamily="34" charset="0"/>
                <a:ea typeface="Tahoma" panose="020B0604030504040204" pitchFamily="34" charset="0"/>
                <a:cs typeface="Tahoma" panose="020B0604030504040204" pitchFamily="34" charset="0"/>
              </a:rPr>
              <a:t>TS under dynamic traffic laws.</a:t>
            </a:r>
          </a:p>
          <a:p>
            <a:pPr marL="0" indent="0">
              <a:lnSpc>
                <a:spcPct val="120000"/>
              </a:lnSpc>
              <a:buNone/>
            </a:pPr>
            <a:r>
              <a:rPr lang="en-US" sz="2100" dirty="0">
                <a:latin typeface="Tahoma" panose="020B0604030504040204" pitchFamily="34" charset="0"/>
                <a:ea typeface="Tahoma" panose="020B0604030504040204" pitchFamily="34" charset="0"/>
                <a:cs typeface="Tahoma" panose="020B0604030504040204" pitchFamily="34" charset="0"/>
              </a:rPr>
              <a:t>	When using dynamic traffic laws TS, the simulation will simulate the result of the 	implementation of 	DTLS.</a:t>
            </a:r>
          </a:p>
          <a:p>
            <a:pPr marL="514350" indent="-514350">
              <a:buAutoNum type="arabicPeriod"/>
            </a:pPr>
            <a:endParaRPr lang="en-US" dirty="0"/>
          </a:p>
        </p:txBody>
      </p:sp>
      <p:pic>
        <p:nvPicPr>
          <p:cNvPr id="4" name="תמונה 8">
            <a:extLst>
              <a:ext uri="{FF2B5EF4-FFF2-40B4-BE49-F238E27FC236}">
                <a16:creationId xmlns:a16="http://schemas.microsoft.com/office/drawing/2014/main" id="{4FD8775E-4BF8-E04A-A0FC-91C108439E40}"/>
              </a:ext>
            </a:extLst>
          </p:cNvPr>
          <p:cNvPicPr/>
          <p:nvPr/>
        </p:nvPicPr>
        <p:blipFill>
          <a:blip r:embed="rId2"/>
          <a:stretch>
            <a:fillRect/>
          </a:stretch>
        </p:blipFill>
        <p:spPr>
          <a:xfrm>
            <a:off x="10330634" y="-140335"/>
            <a:ext cx="1301750" cy="1024255"/>
          </a:xfrm>
          <a:prstGeom prst="rect">
            <a:avLst/>
          </a:prstGeom>
        </p:spPr>
      </p:pic>
      <p:pic>
        <p:nvPicPr>
          <p:cNvPr id="5" name="Picture 4" descr="Text&#10;&#10;Description automatically generated">
            <a:extLst>
              <a:ext uri="{FF2B5EF4-FFF2-40B4-BE49-F238E27FC236}">
                <a16:creationId xmlns:a16="http://schemas.microsoft.com/office/drawing/2014/main" id="{E77DFC71-E89B-9E4D-A005-3AA2A37BB1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38475" y="0"/>
            <a:ext cx="5505450" cy="883920"/>
          </a:xfrm>
          <a:prstGeom prst="rect">
            <a:avLst/>
          </a:prstGeom>
          <a:noFill/>
        </p:spPr>
      </p:pic>
    </p:spTree>
    <p:extLst>
      <p:ext uri="{BB962C8B-B14F-4D97-AF65-F5344CB8AC3E}">
        <p14:creationId xmlns:p14="http://schemas.microsoft.com/office/powerpoint/2010/main" val="327787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95D6-490E-744D-8473-12ADBF440A06}"/>
              </a:ext>
            </a:extLst>
          </p:cNvPr>
          <p:cNvSpPr>
            <a:spLocks noGrp="1"/>
          </p:cNvSpPr>
          <p:nvPr>
            <p:ph type="title"/>
          </p:nvPr>
        </p:nvSpPr>
        <p:spPr>
          <a:xfrm>
            <a:off x="838200" y="883920"/>
            <a:ext cx="10515600" cy="1325563"/>
          </a:xfrm>
        </p:spPr>
        <p:txBody>
          <a:bodyPr/>
          <a:lstStyle/>
          <a:p>
            <a:r>
              <a:rPr lang="en-US" sz="3600" dirty="0">
                <a:latin typeface="Tahoma" panose="020B0604030504040204" pitchFamily="34" charset="0"/>
                <a:ea typeface="Tahoma" panose="020B0604030504040204" pitchFamily="34" charset="0"/>
                <a:cs typeface="Tahoma" panose="020B0604030504040204" pitchFamily="34" charset="0"/>
              </a:rPr>
              <a:t>Expected Project Artifact</a:t>
            </a:r>
          </a:p>
        </p:txBody>
      </p:sp>
      <p:sp>
        <p:nvSpPr>
          <p:cNvPr id="3" name="Content Placeholder 2">
            <a:extLst>
              <a:ext uri="{FF2B5EF4-FFF2-40B4-BE49-F238E27FC236}">
                <a16:creationId xmlns:a16="http://schemas.microsoft.com/office/drawing/2014/main" id="{74EF81D8-CDDC-CF4A-B386-EAC42E71787D}"/>
              </a:ext>
            </a:extLst>
          </p:cNvPr>
          <p:cNvSpPr>
            <a:spLocks noGrp="1"/>
          </p:cNvSpPr>
          <p:nvPr>
            <p:ph idx="1"/>
          </p:nvPr>
        </p:nvSpPr>
        <p:spPr/>
        <p:txBody>
          <a:bodyPr>
            <a:normAutofit fontScale="85000" lnSpcReduction="10000"/>
          </a:bodyPr>
          <a:lstStyle/>
          <a:p>
            <a:pPr marL="0" indent="0">
              <a:lnSpc>
                <a:spcPct val="120000"/>
              </a:lnSpc>
              <a:buNone/>
            </a:pPr>
            <a:r>
              <a:rPr lang="en-US" sz="2400" dirty="0">
                <a:latin typeface="Tahoma" panose="020B0604030504040204" pitchFamily="34" charset="0"/>
                <a:ea typeface="Tahoma" panose="020B0604030504040204" pitchFamily="34" charset="0"/>
                <a:cs typeface="Tahoma" panose="020B0604030504040204" pitchFamily="34" charset="0"/>
              </a:rPr>
              <a:t>In the end, we expect to show the ability of creating dynamic traffic law system in a smart city by presetting a number of real-life situations where the DTLS can be evolutionary. </a:t>
            </a:r>
          </a:p>
          <a:p>
            <a:pPr marL="0" indent="0">
              <a:lnSpc>
                <a:spcPct val="120000"/>
              </a:lnSpc>
              <a:buNone/>
            </a:pPr>
            <a:r>
              <a:rPr lang="en-US" sz="2400" dirty="0">
                <a:latin typeface="Tahoma" panose="020B0604030504040204" pitchFamily="34" charset="0"/>
                <a:ea typeface="Tahoma" panose="020B0604030504040204" pitchFamily="34" charset="0"/>
                <a:cs typeface="Tahoma" panose="020B0604030504040204" pitchFamily="34" charset="0"/>
              </a:rPr>
              <a:t>We will present three screens, two of them will present the traffic simulator in real time. One screen with traffic simulator without dynamic traffic laws, and the other one with dynamic traffic laws enable. </a:t>
            </a:r>
          </a:p>
          <a:p>
            <a:pPr marL="0" indent="0">
              <a:lnSpc>
                <a:spcPct val="120000"/>
              </a:lnSpc>
              <a:buNone/>
            </a:pPr>
            <a:r>
              <a:rPr lang="en-US" sz="2400" dirty="0">
                <a:latin typeface="Tahoma" panose="020B0604030504040204" pitchFamily="34" charset="0"/>
                <a:ea typeface="Tahoma" panose="020B0604030504040204" pitchFamily="34" charset="0"/>
                <a:cs typeface="Tahoma" panose="020B0604030504040204" pitchFamily="34" charset="0"/>
              </a:rPr>
              <a:t>Both simulations will use the same probability inputs to preserve the data integrity. Each screen will present different behavior although the inputs are the same. The third screen will present a Grafana dashboard that was enriched with data from the simulations.</a:t>
            </a:r>
          </a:p>
          <a:p>
            <a:pPr marL="0" indent="0">
              <a:lnSpc>
                <a:spcPct val="120000"/>
              </a:lnSpc>
              <a:buNone/>
            </a:pPr>
            <a:r>
              <a:rPr lang="en-US" sz="2400" dirty="0">
                <a:latin typeface="Tahoma" panose="020B0604030504040204" pitchFamily="34" charset="0"/>
                <a:ea typeface="Tahoma" panose="020B0604030504040204" pitchFamily="34" charset="0"/>
                <a:cs typeface="Tahoma" panose="020B0604030504040204" pitchFamily="34" charset="0"/>
              </a:rPr>
              <a:t>The dashboard will present the throughput and more matrices differences between the simulations. </a:t>
            </a:r>
          </a:p>
          <a:p>
            <a:pPr marL="0" indent="0">
              <a:buNone/>
            </a:pPr>
            <a:endParaRPr lang="en-US" dirty="0"/>
          </a:p>
        </p:txBody>
      </p:sp>
      <p:pic>
        <p:nvPicPr>
          <p:cNvPr id="4" name="תמונה 8">
            <a:extLst>
              <a:ext uri="{FF2B5EF4-FFF2-40B4-BE49-F238E27FC236}">
                <a16:creationId xmlns:a16="http://schemas.microsoft.com/office/drawing/2014/main" id="{C8BF7E05-2FEC-C24B-99DF-3189AA90EDB4}"/>
              </a:ext>
            </a:extLst>
          </p:cNvPr>
          <p:cNvPicPr/>
          <p:nvPr/>
        </p:nvPicPr>
        <p:blipFill>
          <a:blip r:embed="rId2"/>
          <a:stretch>
            <a:fillRect/>
          </a:stretch>
        </p:blipFill>
        <p:spPr>
          <a:xfrm>
            <a:off x="10330634" y="-140335"/>
            <a:ext cx="1301750" cy="1024255"/>
          </a:xfrm>
          <a:prstGeom prst="rect">
            <a:avLst/>
          </a:prstGeom>
        </p:spPr>
      </p:pic>
      <p:pic>
        <p:nvPicPr>
          <p:cNvPr id="5" name="Picture 4" descr="Text&#10;&#10;Description automatically generated">
            <a:extLst>
              <a:ext uri="{FF2B5EF4-FFF2-40B4-BE49-F238E27FC236}">
                <a16:creationId xmlns:a16="http://schemas.microsoft.com/office/drawing/2014/main" id="{2E5852AD-716E-5246-B771-4CCE66BDD2E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38475" y="0"/>
            <a:ext cx="5505450" cy="883920"/>
          </a:xfrm>
          <a:prstGeom prst="rect">
            <a:avLst/>
          </a:prstGeom>
          <a:noFill/>
        </p:spPr>
      </p:pic>
    </p:spTree>
    <p:extLst>
      <p:ext uri="{BB962C8B-B14F-4D97-AF65-F5344CB8AC3E}">
        <p14:creationId xmlns:p14="http://schemas.microsoft.com/office/powerpoint/2010/main" val="3747912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541</Words>
  <Application>Microsoft Macintosh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Tahoma</vt:lpstr>
      <vt:lpstr>Office Theme</vt:lpstr>
      <vt:lpstr>DYNAMIC TRANSPORTATION LAWS IN A SMART CITY </vt:lpstr>
      <vt:lpstr>Dynamic Transportation Laws In A Smart City </vt:lpstr>
      <vt:lpstr>The Technological Challenge </vt:lpstr>
      <vt:lpstr>Ways To Solve The Problem </vt:lpstr>
      <vt:lpstr>Expected Project Artifact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cp:revision>
  <dcterms:created xsi:type="dcterms:W3CDTF">2022-03-12T10:22:50Z</dcterms:created>
  <dcterms:modified xsi:type="dcterms:W3CDTF">2022-03-12T11:21:36Z</dcterms:modified>
</cp:coreProperties>
</file>