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98D4CC-713C-4EF2-A1C8-DF4D218B4D98}">
  <a:tblStyle styleId="{6098D4CC-713C-4EF2-A1C8-DF4D218B4D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4c3a6261c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4c3a6261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4c3a6261c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4c3a6261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633570a14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633570a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633570a14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633570a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633570a14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633570a1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33570a14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33570a1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4c3a626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4c3a626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4c3a626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4c3a626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4c3a6261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4c3a626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4c3a6261c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4c3a6261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4c3a6261c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4c3a626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4c3a6261c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4c3a626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122125"/>
            <a:ext cx="8118600" cy="23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Authenticating Handwritten Bengali Signatures with Deep Learning</a:t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329300" y="187375"/>
            <a:ext cx="6485400" cy="72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</a:t>
            </a:r>
            <a:r>
              <a:rPr lang="en" sz="3500">
                <a:solidFill>
                  <a:schemeClr val="dk1"/>
                </a:solidFill>
              </a:rPr>
              <a:t> LITERATURE REVIEW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4294967295" type="subTitle"/>
          </p:nvPr>
        </p:nvSpPr>
        <p:spPr>
          <a:xfrm>
            <a:off x="0" y="910375"/>
            <a:ext cx="91440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658425" y="163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565425"/>
                <a:gridCol w="1565425"/>
                <a:gridCol w="1565425"/>
                <a:gridCol w="1565425"/>
                <a:gridCol w="1565425"/>
              </a:tblGrid>
              <a:tr h="49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of an Off-Line Signature Verification Method Based on Texture Features on a Large Indic-Script Signature Dataset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Srikanta Pal, Alireza Alaei, Umapada Pal, and Michael Bluumenstein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Composed of preprocessing, feature extraction, and verification steps. A Nearest Neighbour (ANN) classifier with a Euclidean distance is used for verification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Bangla - 66.18%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Hindi - 75.53%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BHSig260 - 87.28%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329300" y="187375"/>
            <a:ext cx="6485400" cy="72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 </a:t>
            </a:r>
            <a:r>
              <a:rPr lang="en" sz="3500">
                <a:solidFill>
                  <a:schemeClr val="dk1"/>
                </a:solidFill>
              </a:rPr>
              <a:t>LITERATURE REVIEW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4294967295" type="subTitle"/>
          </p:nvPr>
        </p:nvSpPr>
        <p:spPr>
          <a:xfrm>
            <a:off x="0" y="1165625"/>
            <a:ext cx="9144000" cy="3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658425" y="116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565425"/>
                <a:gridCol w="1565425"/>
                <a:gridCol w="1565425"/>
                <a:gridCol w="1565425"/>
                <a:gridCol w="1565425"/>
              </a:tblGrid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Offline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Bangla Signature Verification: An Empirical Study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Srikanta Pal , Alireza Alaei , Umapada Pal , Michael Blumenstein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feature extraction undersampled bitmap, intersection/endpoint and directional chain code have been used and for classification, Nearest Neighbour Method have been used.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AER of 15.57%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512700" y="1740900"/>
            <a:ext cx="8118600" cy="15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DATASET</a:t>
            </a:r>
            <a:endParaRPr sz="4300"/>
          </a:p>
        </p:txBody>
      </p:sp>
      <p:sp>
        <p:nvSpPr>
          <p:cNvPr id="142" name="Google Shape;142;p24"/>
          <p:cNvSpPr txBox="1"/>
          <p:nvPr>
            <p:ph idx="4294967295" type="subTitle"/>
          </p:nvPr>
        </p:nvSpPr>
        <p:spPr>
          <a:xfrm>
            <a:off x="364800" y="3708525"/>
            <a:ext cx="85452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50">
                <a:solidFill>
                  <a:schemeClr val="lt1"/>
                </a:solidFill>
              </a:rPr>
              <a:t>We are working with the BHSig260 BENGALI dataset and our own dataset in</a:t>
            </a:r>
            <a:endParaRPr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lt1"/>
                </a:solidFill>
              </a:rPr>
              <a:t> total of 5280 signature images, of which 2640 signatures are genuine and 2640 signatures are forged.</a:t>
            </a: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86850" y="269500"/>
            <a:ext cx="8370300" cy="4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u="sng">
                <a:solidFill>
                  <a:schemeClr val="dk1"/>
                </a:solidFill>
              </a:rPr>
              <a:t>DATASET SAMPLE</a:t>
            </a:r>
            <a:endParaRPr sz="4700" u="sng">
              <a:solidFill>
                <a:schemeClr val="dk1"/>
              </a:solidFill>
            </a:endParaRPr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952500" y="12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3619500"/>
                <a:gridCol w="3187625"/>
              </a:tblGrid>
              <a:tr h="148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43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12875"/>
            <a:ext cx="3619499" cy="14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2875"/>
            <a:ext cx="3187624" cy="148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61800"/>
            <a:ext cx="3187625" cy="14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00" y="2661800"/>
            <a:ext cx="3619500" cy="14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952625" y="4397725"/>
            <a:ext cx="6807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154475"/>
            <a:ext cx="8952000" cy="4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     </a:t>
            </a:r>
            <a:r>
              <a:rPr lang="en" sz="4400">
                <a:solidFill>
                  <a:schemeClr val="dk1"/>
                </a:solidFill>
              </a:rPr>
              <a:t>METHODOLOGY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25" y="954950"/>
            <a:ext cx="7765500" cy="3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2750" y="587100"/>
            <a:ext cx="9058500" cy="5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</a:rPr>
              <a:t>EXPERIMENTAL RESULTS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9968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798050"/>
                <a:gridCol w="1798050"/>
                <a:gridCol w="1798050"/>
                <a:gridCol w="1422550"/>
              </a:tblGrid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Models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 sz="1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VGG-19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89.32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MobileNetV2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90.10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50.81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99.09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Xception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84.89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50.22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5450" y="105175"/>
            <a:ext cx="9058500" cy="5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u="sng">
                <a:solidFill>
                  <a:schemeClr val="dk1"/>
                </a:solidFill>
              </a:rPr>
              <a:t>RESULT ANALYSIS</a:t>
            </a:r>
            <a:endParaRPr sz="4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0" y="1438500"/>
            <a:ext cx="2610575" cy="26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989250" y="4131225"/>
            <a:ext cx="10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VGG-19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50" y="1438500"/>
            <a:ext cx="2713138" cy="26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5225" y="1438500"/>
            <a:ext cx="2610575" cy="26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3980050" y="4131225"/>
            <a:ext cx="16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Xception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845849" y="4125300"/>
            <a:ext cx="162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MobileNetV2</a:t>
            </a:r>
            <a:endParaRPr b="1"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42750" y="52650"/>
            <a:ext cx="9058500" cy="50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</a:rPr>
              <a:t>                  THANK YOU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 u="sng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808100" y="495050"/>
            <a:ext cx="5604000" cy="118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TABLE OF CONTENTS</a:t>
            </a:r>
            <a:endParaRPr sz="3400"/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512700" y="2115946"/>
            <a:ext cx="8118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INTRODUCTION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LITERATURE REVIEW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METHODOLOGY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EXPERIMENTAL ANALYSIS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RESULT AND DISCUSSION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FUTURE WORK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47900" y="131662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1029025"/>
            <a:ext cx="3837000" cy="36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xplores the effectiveness of an offline signature verification system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Bengali Signature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ML models for image classification.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51000" y="614600"/>
            <a:ext cx="3861600" cy="38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signature authentication in the field of information security.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reduce instances of fraud and other criminal activities.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To implement ML to automate image classification.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?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51000" y="121600"/>
            <a:ext cx="3861600" cy="48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 - Processing : Histogram-based threshold technique, Resize(256,256)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Learning Approach : MobileNetV2, Xception, VGG-19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Build-up : Base Model(Transfer Learning) + CNN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329300" y="187375"/>
            <a:ext cx="6485400" cy="72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    </a:t>
            </a:r>
            <a:r>
              <a:rPr lang="en" sz="3500">
                <a:solidFill>
                  <a:schemeClr val="dk1"/>
                </a:solidFill>
              </a:rPr>
              <a:t>LITERATURE REVIEW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>
            <p:ph idx="4294967295" type="subTitle"/>
          </p:nvPr>
        </p:nvSpPr>
        <p:spPr>
          <a:xfrm>
            <a:off x="0" y="910375"/>
            <a:ext cx="91440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7906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512550"/>
                <a:gridCol w="1512550"/>
                <a:gridCol w="1512550"/>
                <a:gridCol w="1512550"/>
                <a:gridCol w="1512550"/>
              </a:tblGrid>
              <a:tr h="5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Features for Offline Handwritten Signature Verification using Deep Convolutional Neural Networks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Luiz G. Hafemann, Robert Sabourin, Luiz S. Oliveira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Convolutional Neural Networks to enhance signature verification, particularly against skilled forgeries. By incorporating knowledge of forgeries during feature learning.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GPDS-160: 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EER: 1.72%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396650" y="187375"/>
            <a:ext cx="6350700" cy="72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</a:t>
            </a:r>
            <a:r>
              <a:rPr lang="en" sz="3500">
                <a:solidFill>
                  <a:schemeClr val="dk1"/>
                </a:solidFill>
              </a:rPr>
              <a:t> LITERATURE REVIEW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4294967295" type="subTitle"/>
          </p:nvPr>
        </p:nvSpPr>
        <p:spPr>
          <a:xfrm>
            <a:off x="0" y="605575"/>
            <a:ext cx="91440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661625" y="1329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564150"/>
                <a:gridCol w="1564150"/>
                <a:gridCol w="1564150"/>
                <a:gridCol w="1564150"/>
                <a:gridCol w="1564150"/>
              </a:tblGrid>
              <a:tr h="5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Signature Verification using Convolutional Neural Network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Shayekh Mohiuddin Ahmed Navid, Shamia Haque Priya, Nabiul Hoque Khandakar, Zannatul Ferdous, Akm Baharul Haque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model is based on VGG-19. Activation functions include ReLU, Sigmoid, and Softmax. The top classification layer was replaced with a fully connected layer outputting 2 classes.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ICDAR(100%), Kaggle(94.44%),CEDAR(88%)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329300" y="187375"/>
            <a:ext cx="6485400" cy="72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 </a:t>
            </a:r>
            <a:r>
              <a:rPr lang="en" sz="3500">
                <a:solidFill>
                  <a:schemeClr val="dk1"/>
                </a:solidFill>
              </a:rPr>
              <a:t>LITERATURE REVIEW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>
            <p:ph idx="4294967295" type="subTitle"/>
          </p:nvPr>
        </p:nvSpPr>
        <p:spPr>
          <a:xfrm>
            <a:off x="0" y="910375"/>
            <a:ext cx="91440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661625" y="146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564150"/>
                <a:gridCol w="1564150"/>
                <a:gridCol w="1564150"/>
                <a:gridCol w="1564150"/>
                <a:gridCol w="1564150"/>
              </a:tblGrid>
              <a:tr h="42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SigNet: Convolutional Siamese Network for Writer Independent Offline Signature Verification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Sounak Dey, Anjan Dutta, Igancio Toledo, Suman K.Ghosh, Josep Lidaos, Umapada Pal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Applied Normalization on pre-processing, then used CNN Architecture.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CEDAR - 100%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GPDS300 - 76.83%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GPDS Synthetic - 77.76%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Bengali - 86.11%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Hindi - 85.90%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329300" y="115050"/>
            <a:ext cx="6485400" cy="72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    </a:t>
            </a:r>
            <a:r>
              <a:rPr lang="en" sz="3500">
                <a:solidFill>
                  <a:schemeClr val="dk1"/>
                </a:solidFill>
              </a:rPr>
              <a:t>LITERATURE REVIEW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4294967295" type="subTitle"/>
          </p:nvPr>
        </p:nvSpPr>
        <p:spPr>
          <a:xfrm>
            <a:off x="0" y="910375"/>
            <a:ext cx="91440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614813" y="158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{6098D4CC-713C-4EF2-A1C8-DF4D218B4D98}</a:tableStyleId>
              </a:tblPr>
              <a:tblGrid>
                <a:gridCol w="1582875"/>
                <a:gridCol w="1582875"/>
                <a:gridCol w="1582875"/>
                <a:gridCol w="1957125"/>
                <a:gridCol w="1208625"/>
              </a:tblGrid>
              <a:tr h="5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PAPER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 NAME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 Efficient Signature Verification Method based on an Interval Symbolic Representation and a Fuzzy Similarity Measure 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Alaei, Ali Reza, Pal, Srikanta, Pal, Umapada, Blumenstein, Michael 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proposed method includes four main steps: a) preprocessing, b) feature extraction, c) creation of an interval-valued symbolic model for each individual, and d) computation of similarity values and the final decision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86.15</a:t>
                      </a:r>
                      <a:endParaRPr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