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7"/>
  </p:notesMasterIdLst>
  <p:sldIdLst>
    <p:sldId id="256" r:id="rId2"/>
    <p:sldId id="258" r:id="rId3"/>
    <p:sldId id="265" r:id="rId4"/>
    <p:sldId id="259" r:id="rId5"/>
    <p:sldId id="266" r:id="rId6"/>
    <p:sldId id="267" r:id="rId7"/>
    <p:sldId id="268" r:id="rId8"/>
    <p:sldId id="263" r:id="rId9"/>
    <p:sldId id="272" r:id="rId10"/>
    <p:sldId id="277" r:id="rId11"/>
    <p:sldId id="269" r:id="rId12"/>
    <p:sldId id="270" r:id="rId13"/>
    <p:sldId id="271" r:id="rId14"/>
    <p:sldId id="276"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7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85366" autoAdjust="0"/>
  </p:normalViewPr>
  <p:slideViewPr>
    <p:cSldViewPr snapToGrid="0">
      <p:cViewPr varScale="1">
        <p:scale>
          <a:sx n="98" d="100"/>
          <a:sy n="98"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D615F-62B8-4523-93DD-7699EDF39B9E}"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59161-46C4-426E-8272-490E21FB8CED}" type="slidenum">
              <a:rPr lang="en-US" smtClean="0"/>
              <a:t>‹#›</a:t>
            </a:fld>
            <a:endParaRPr lang="en-US"/>
          </a:p>
        </p:txBody>
      </p:sp>
    </p:spTree>
    <p:extLst>
      <p:ext uri="{BB962C8B-B14F-4D97-AF65-F5344CB8AC3E}">
        <p14:creationId xmlns:p14="http://schemas.microsoft.com/office/powerpoint/2010/main" val="232960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overview for today is to go over our objectives, the data sources and steps we took to collect the data, modeling the estimated FEMA costs for providing relief to homeowners, building a visualization toolkit for relief effort prioritization, Small Business Administration Loans, and ideas for next steps.</a:t>
            </a:r>
          </a:p>
        </p:txBody>
      </p:sp>
      <p:sp>
        <p:nvSpPr>
          <p:cNvPr id="4" name="Slide Number Placeholder 3"/>
          <p:cNvSpPr>
            <a:spLocks noGrp="1"/>
          </p:cNvSpPr>
          <p:nvPr>
            <p:ph type="sldNum" sz="quarter" idx="5"/>
          </p:nvPr>
        </p:nvSpPr>
        <p:spPr/>
        <p:txBody>
          <a:bodyPr/>
          <a:lstStyle/>
          <a:p>
            <a:fld id="{6B359161-46C4-426E-8272-490E21FB8CED}" type="slidenum">
              <a:rPr lang="en-US" smtClean="0"/>
              <a:t>2</a:t>
            </a:fld>
            <a:endParaRPr lang="en-US"/>
          </a:p>
        </p:txBody>
      </p:sp>
    </p:spTree>
    <p:extLst>
      <p:ext uri="{BB962C8B-B14F-4D97-AF65-F5344CB8AC3E}">
        <p14:creationId xmlns:p14="http://schemas.microsoft.com/office/powerpoint/2010/main" val="143050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objective was to evaluate the financial needs of those who are impacted by disasters. We approached this objective in two different ways.</a:t>
            </a:r>
          </a:p>
          <a:p>
            <a:r>
              <a:rPr lang="en-US" dirty="0"/>
              <a:t>First we looked at which areas FEMA should prioritize when providing financial aid. We came-up with a Toolkit that isolates zip codes that are more likely to require assistance.</a:t>
            </a:r>
          </a:p>
          <a:p>
            <a:r>
              <a:rPr lang="en-US" dirty="0"/>
              <a:t>The second is to explore which areas the Small Business Administration should focus more on in relation to impact to communities from disasters.</a:t>
            </a:r>
          </a:p>
        </p:txBody>
      </p:sp>
      <p:sp>
        <p:nvSpPr>
          <p:cNvPr id="4" name="Slide Number Placeholder 3"/>
          <p:cNvSpPr>
            <a:spLocks noGrp="1"/>
          </p:cNvSpPr>
          <p:nvPr>
            <p:ph type="sldNum" sz="quarter" idx="5"/>
          </p:nvPr>
        </p:nvSpPr>
        <p:spPr/>
        <p:txBody>
          <a:bodyPr/>
          <a:lstStyle/>
          <a:p>
            <a:fld id="{6B359161-46C4-426E-8272-490E21FB8CED}" type="slidenum">
              <a:rPr lang="en-US" smtClean="0"/>
              <a:t>3</a:t>
            </a:fld>
            <a:endParaRPr lang="en-US"/>
          </a:p>
        </p:txBody>
      </p:sp>
    </p:spTree>
    <p:extLst>
      <p:ext uri="{BB962C8B-B14F-4D97-AF65-F5344CB8AC3E}">
        <p14:creationId xmlns:p14="http://schemas.microsoft.com/office/powerpoint/2010/main" val="268661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total of four sources to pull together data for this analysis.</a:t>
            </a:r>
          </a:p>
          <a:p>
            <a:r>
              <a:rPr lang="en-US" dirty="0"/>
              <a:t>The first was to use the Federal Emergency Management Agency’s (or FEMA) housing assistance API. We were able to get close to 90,000 rows in a few minutes that had data from 2004 to the present. The data provided granularity by zip code level. The data that we used includes the disaster code, the number of FEMA registrations by zip code, the total home damage recorded by FEMA at the time of inspection, and the total approved amount under the individuals and household program that includes the repair and replace amount for the home, any rental assistance if they cannot be in their home, and any other needs such as medical or transportation. The individual and household program (IHP) provides financial and direct assistance to people who, as result of a disaster, have necessary expenses and serious needs that are not met through insurance or other means.</a:t>
            </a:r>
          </a:p>
        </p:txBody>
      </p:sp>
      <p:sp>
        <p:nvSpPr>
          <p:cNvPr id="4" name="Slide Number Placeholder 3"/>
          <p:cNvSpPr>
            <a:spLocks noGrp="1"/>
          </p:cNvSpPr>
          <p:nvPr>
            <p:ph type="sldNum" sz="quarter" idx="5"/>
          </p:nvPr>
        </p:nvSpPr>
        <p:spPr/>
        <p:txBody>
          <a:bodyPr/>
          <a:lstStyle/>
          <a:p>
            <a:fld id="{6B359161-46C4-426E-8272-490E21FB8CED}" type="slidenum">
              <a:rPr lang="en-US" smtClean="0"/>
              <a:t>4</a:t>
            </a:fld>
            <a:endParaRPr lang="en-US"/>
          </a:p>
        </p:txBody>
      </p:sp>
    </p:spTree>
    <p:extLst>
      <p:ext uri="{BB962C8B-B14F-4D97-AF65-F5344CB8AC3E}">
        <p14:creationId xmlns:p14="http://schemas.microsoft.com/office/powerpoint/2010/main" val="4515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FEMA disaster details were pulled from the API to gather data from 2004 to present. The granularity was by disaster code. Each disaster code provided the incident type (such as hurricane, flood) as well as the start and end dates for each disaster.</a:t>
            </a:r>
          </a:p>
        </p:txBody>
      </p:sp>
      <p:sp>
        <p:nvSpPr>
          <p:cNvPr id="4" name="Slide Number Placeholder 3"/>
          <p:cNvSpPr>
            <a:spLocks noGrp="1"/>
          </p:cNvSpPr>
          <p:nvPr>
            <p:ph type="sldNum" sz="quarter" idx="5"/>
          </p:nvPr>
        </p:nvSpPr>
        <p:spPr/>
        <p:txBody>
          <a:bodyPr/>
          <a:lstStyle/>
          <a:p>
            <a:fld id="{6B359161-46C4-426E-8272-490E21FB8CED}" type="slidenum">
              <a:rPr lang="en-US" smtClean="0"/>
              <a:t>5</a:t>
            </a:fld>
            <a:endParaRPr lang="en-US"/>
          </a:p>
        </p:txBody>
      </p:sp>
    </p:spTree>
    <p:extLst>
      <p:ext uri="{BB962C8B-B14F-4D97-AF65-F5344CB8AC3E}">
        <p14:creationId xmlns:p14="http://schemas.microsoft.com/office/powerpoint/2010/main" val="22292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Census Bureau data to gather the mean and median income as well as population for each zip code. </a:t>
            </a:r>
          </a:p>
        </p:txBody>
      </p:sp>
      <p:sp>
        <p:nvSpPr>
          <p:cNvPr id="4" name="Slide Number Placeholder 3"/>
          <p:cNvSpPr>
            <a:spLocks noGrp="1"/>
          </p:cNvSpPr>
          <p:nvPr>
            <p:ph type="sldNum" sz="quarter" idx="5"/>
          </p:nvPr>
        </p:nvSpPr>
        <p:spPr/>
        <p:txBody>
          <a:bodyPr/>
          <a:lstStyle/>
          <a:p>
            <a:fld id="{6B359161-46C4-426E-8272-490E21FB8CED}" type="slidenum">
              <a:rPr lang="en-US" smtClean="0"/>
              <a:t>6</a:t>
            </a:fld>
            <a:endParaRPr lang="en-US"/>
          </a:p>
        </p:txBody>
      </p:sp>
    </p:spTree>
    <p:extLst>
      <p:ext uri="{BB962C8B-B14F-4D97-AF65-F5344CB8AC3E}">
        <p14:creationId xmlns:p14="http://schemas.microsoft.com/office/powerpoint/2010/main" val="262345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gathered data from the Small Business Administration on their 504 loans from 2004 to present. The 504 loans are typically used to buy commercial real estate or large equipment. We used the SBA approval amount by zip code.</a:t>
            </a:r>
          </a:p>
        </p:txBody>
      </p:sp>
      <p:sp>
        <p:nvSpPr>
          <p:cNvPr id="4" name="Slide Number Placeholder 3"/>
          <p:cNvSpPr>
            <a:spLocks noGrp="1"/>
          </p:cNvSpPr>
          <p:nvPr>
            <p:ph type="sldNum" sz="quarter" idx="5"/>
          </p:nvPr>
        </p:nvSpPr>
        <p:spPr/>
        <p:txBody>
          <a:bodyPr/>
          <a:lstStyle/>
          <a:p>
            <a:fld id="{6B359161-46C4-426E-8272-490E21FB8CED}" type="slidenum">
              <a:rPr lang="en-US" smtClean="0"/>
              <a:t>7</a:t>
            </a:fld>
            <a:endParaRPr lang="en-US"/>
          </a:p>
        </p:txBody>
      </p:sp>
    </p:spTree>
    <p:extLst>
      <p:ext uri="{BB962C8B-B14F-4D97-AF65-F5344CB8AC3E}">
        <p14:creationId xmlns:p14="http://schemas.microsoft.com/office/powerpoint/2010/main" val="399820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four datasets, we merged them together to gather interesting insights into the data.</a:t>
            </a:r>
          </a:p>
        </p:txBody>
      </p:sp>
      <p:sp>
        <p:nvSpPr>
          <p:cNvPr id="4" name="Slide Number Placeholder 3"/>
          <p:cNvSpPr>
            <a:spLocks noGrp="1"/>
          </p:cNvSpPr>
          <p:nvPr>
            <p:ph type="sldNum" sz="quarter" idx="5"/>
          </p:nvPr>
        </p:nvSpPr>
        <p:spPr/>
        <p:txBody>
          <a:bodyPr/>
          <a:lstStyle/>
          <a:p>
            <a:fld id="{6B359161-46C4-426E-8272-490E21FB8CED}" type="slidenum">
              <a:rPr lang="en-US" smtClean="0"/>
              <a:t>8</a:t>
            </a:fld>
            <a:endParaRPr lang="en-US"/>
          </a:p>
        </p:txBody>
      </p:sp>
    </p:spTree>
    <p:extLst>
      <p:ext uri="{BB962C8B-B14F-4D97-AF65-F5344CB8AC3E}">
        <p14:creationId xmlns:p14="http://schemas.microsoft.com/office/powerpoint/2010/main" val="427132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59161-46C4-426E-8272-490E21FB8CED}" type="slidenum">
              <a:rPr lang="en-US" smtClean="0"/>
              <a:t>10</a:t>
            </a:fld>
            <a:endParaRPr lang="en-US"/>
          </a:p>
        </p:txBody>
      </p:sp>
    </p:spTree>
    <p:extLst>
      <p:ext uri="{BB962C8B-B14F-4D97-AF65-F5344CB8AC3E}">
        <p14:creationId xmlns:p14="http://schemas.microsoft.com/office/powerpoint/2010/main" val="130755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Louisiana has received $3.4bn in relief amount from FEMA from 2004 to present day. During that time period, they have only received $338mm in SBA loans, coming in 41</a:t>
            </a:r>
            <a:r>
              <a:rPr lang="en-US" baseline="30000" dirty="0"/>
              <a:t>st</a:t>
            </a:r>
            <a:r>
              <a:rPr lang="en-US" dirty="0"/>
              <a:t> out of 50 states. Mississippi as well has only gotten $221mm in loans but is also the 5</a:t>
            </a:r>
            <a:r>
              <a:rPr lang="en-US" baseline="30000" dirty="0"/>
              <a:t>th</a:t>
            </a:r>
            <a:r>
              <a:rPr lang="en-US" dirty="0"/>
              <a:t> highest state in terms of disaster impact on homes.</a:t>
            </a:r>
          </a:p>
        </p:txBody>
      </p:sp>
      <p:sp>
        <p:nvSpPr>
          <p:cNvPr id="4" name="Slide Number Placeholder 3"/>
          <p:cNvSpPr>
            <a:spLocks noGrp="1"/>
          </p:cNvSpPr>
          <p:nvPr>
            <p:ph type="sldNum" sz="quarter" idx="5"/>
          </p:nvPr>
        </p:nvSpPr>
        <p:spPr/>
        <p:txBody>
          <a:bodyPr/>
          <a:lstStyle/>
          <a:p>
            <a:fld id="{6B359161-46C4-426E-8272-490E21FB8CED}" type="slidenum">
              <a:rPr lang="en-US" smtClean="0"/>
              <a:t>14</a:t>
            </a:fld>
            <a:endParaRPr lang="en-US"/>
          </a:p>
        </p:txBody>
      </p:sp>
    </p:spTree>
    <p:extLst>
      <p:ext uri="{BB962C8B-B14F-4D97-AF65-F5344CB8AC3E}">
        <p14:creationId xmlns:p14="http://schemas.microsoft.com/office/powerpoint/2010/main" val="380854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2199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462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6813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253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1504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447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032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710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274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7005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85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6950960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0" r:id="rId5"/>
    <p:sldLayoutId id="2147483716" r:id="rId6"/>
    <p:sldLayoutId id="2147483717"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F335B2-EC61-4C4E-8D35-C18CAC9B7405}"/>
              </a:ext>
            </a:extLst>
          </p:cNvPr>
          <p:cNvPicPr>
            <a:picLocks noChangeAspect="1"/>
          </p:cNvPicPr>
          <p:nvPr/>
        </p:nvPicPr>
        <p:blipFill rotWithShape="1">
          <a:blip r:embed="rId2"/>
          <a:srcRect t="13874" b="2171"/>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474D090-DAFD-402C-A30A-C3EE6F29E558}"/>
              </a:ext>
            </a:extLst>
          </p:cNvPr>
          <p:cNvSpPr>
            <a:spLocks noGrp="1"/>
          </p:cNvSpPr>
          <p:nvPr>
            <p:ph type="ctrTitle"/>
          </p:nvPr>
        </p:nvSpPr>
        <p:spPr>
          <a:xfrm>
            <a:off x="1771132" y="2091263"/>
            <a:ext cx="8649738" cy="2590800"/>
          </a:xfrm>
        </p:spPr>
        <p:txBody>
          <a:bodyPr>
            <a:normAutofit/>
          </a:bodyPr>
          <a:lstStyle/>
          <a:p>
            <a:r>
              <a:rPr lang="en-US" sz="6800"/>
              <a:t>Disasters in the US</a:t>
            </a:r>
          </a:p>
        </p:txBody>
      </p:sp>
      <p:sp>
        <p:nvSpPr>
          <p:cNvPr id="3" name="Subtitle 2">
            <a:extLst>
              <a:ext uri="{FF2B5EF4-FFF2-40B4-BE49-F238E27FC236}">
                <a16:creationId xmlns:a16="http://schemas.microsoft.com/office/drawing/2014/main" id="{6D712C74-1F38-42AD-BD0C-FE667C4FC391}"/>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a:t>By Rachel Harbert, Owen Curtis, </a:t>
            </a:r>
            <a:r>
              <a:rPr lang="en-US" sz="1800" err="1"/>
              <a:t>Naoufal</a:t>
            </a:r>
            <a:r>
              <a:rPr lang="en-US" sz="1800"/>
              <a:t> </a:t>
            </a:r>
            <a:r>
              <a:rPr lang="en-US" sz="1800" err="1"/>
              <a:t>Rhioui</a:t>
            </a:r>
            <a:r>
              <a:rPr lang="en-US" sz="1800"/>
              <a:t>, Hussam Busfar</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44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01B32BF-09BC-4BE2-95F4-A849B97140E4}"/>
              </a:ext>
            </a:extLst>
          </p:cNvPr>
          <p:cNvSpPr>
            <a:spLocks noGrp="1"/>
          </p:cNvSpPr>
          <p:nvPr>
            <p:ph type="title"/>
          </p:nvPr>
        </p:nvSpPr>
        <p:spPr>
          <a:xfrm>
            <a:off x="1066800" y="642594"/>
            <a:ext cx="10058400" cy="1371600"/>
          </a:xfrm>
        </p:spPr>
        <p:txBody>
          <a:bodyPr>
            <a:normAutofit/>
          </a:bodyPr>
          <a:lstStyle/>
          <a:p>
            <a:pPr algn="ctr"/>
            <a:r>
              <a:rPr lang="en-US" sz="4800" dirty="0"/>
              <a:t>Where can FEMA help more?</a:t>
            </a:r>
          </a:p>
        </p:txBody>
      </p:sp>
      <p:pic>
        <p:nvPicPr>
          <p:cNvPr id="2" name="Picture 1">
            <a:extLst>
              <a:ext uri="{FF2B5EF4-FFF2-40B4-BE49-F238E27FC236}">
                <a16:creationId xmlns:a16="http://schemas.microsoft.com/office/drawing/2014/main" id="{D36A84E5-2EB7-407B-9B48-D5C3B4D5A9D3}"/>
              </a:ext>
            </a:extLst>
          </p:cNvPr>
          <p:cNvPicPr>
            <a:picLocks noChangeAspect="1"/>
          </p:cNvPicPr>
          <p:nvPr/>
        </p:nvPicPr>
        <p:blipFill>
          <a:blip r:embed="rId3"/>
          <a:stretch>
            <a:fillRect/>
          </a:stretch>
        </p:blipFill>
        <p:spPr>
          <a:xfrm>
            <a:off x="1440698" y="2471708"/>
            <a:ext cx="4095750" cy="3368386"/>
          </a:xfrm>
          <a:prstGeom prst="rect">
            <a:avLst/>
          </a:prstGeom>
        </p:spPr>
      </p:pic>
      <p:pic>
        <p:nvPicPr>
          <p:cNvPr id="3" name="Picture 2">
            <a:extLst>
              <a:ext uri="{FF2B5EF4-FFF2-40B4-BE49-F238E27FC236}">
                <a16:creationId xmlns:a16="http://schemas.microsoft.com/office/drawing/2014/main" id="{B98B8EDC-9AB9-4A76-BA3A-A17C373B3487}"/>
              </a:ext>
            </a:extLst>
          </p:cNvPr>
          <p:cNvPicPr>
            <a:picLocks noChangeAspect="1"/>
          </p:cNvPicPr>
          <p:nvPr/>
        </p:nvPicPr>
        <p:blipFill>
          <a:blip r:embed="rId4"/>
          <a:stretch>
            <a:fillRect/>
          </a:stretch>
        </p:blipFill>
        <p:spPr>
          <a:xfrm>
            <a:off x="6400627" y="2415424"/>
            <a:ext cx="4234295" cy="3480955"/>
          </a:xfrm>
          <a:prstGeom prst="rect">
            <a:avLst/>
          </a:prstGeom>
        </p:spPr>
      </p:pic>
      <p:sp>
        <p:nvSpPr>
          <p:cNvPr id="6" name="Oval 5">
            <a:extLst>
              <a:ext uri="{FF2B5EF4-FFF2-40B4-BE49-F238E27FC236}">
                <a16:creationId xmlns:a16="http://schemas.microsoft.com/office/drawing/2014/main" id="{F8F4EA56-AB5C-48CE-8F7F-7FF6FEFFC846}"/>
              </a:ext>
            </a:extLst>
          </p:cNvPr>
          <p:cNvSpPr/>
          <p:nvPr/>
        </p:nvSpPr>
        <p:spPr>
          <a:xfrm>
            <a:off x="2036619" y="2601884"/>
            <a:ext cx="548640" cy="2668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BCB0C9-713D-433D-B39A-9A50791DEB27}"/>
              </a:ext>
            </a:extLst>
          </p:cNvPr>
          <p:cNvSpPr/>
          <p:nvPr/>
        </p:nvSpPr>
        <p:spPr>
          <a:xfrm>
            <a:off x="7608918" y="2821708"/>
            <a:ext cx="548640" cy="2668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219085-AE84-43E9-9B42-4F787656D0AF}"/>
              </a:ext>
            </a:extLst>
          </p:cNvPr>
          <p:cNvSpPr/>
          <p:nvPr/>
        </p:nvSpPr>
        <p:spPr>
          <a:xfrm>
            <a:off x="7227278" y="2438564"/>
            <a:ext cx="2708030" cy="1732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badi" panose="020B0604020202020204" pitchFamily="34" charset="0"/>
              </a:rPr>
              <a:t>Impacted Zipcodes by Disaster Type</a:t>
            </a:r>
          </a:p>
        </p:txBody>
      </p:sp>
    </p:spTree>
    <p:extLst>
      <p:ext uri="{BB962C8B-B14F-4D97-AF65-F5344CB8AC3E}">
        <p14:creationId xmlns:p14="http://schemas.microsoft.com/office/powerpoint/2010/main" val="57569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1EB4-5D64-4D9E-A533-6FDD90F01189}"/>
              </a:ext>
            </a:extLst>
          </p:cNvPr>
          <p:cNvSpPr>
            <a:spLocks noGrp="1"/>
          </p:cNvSpPr>
          <p:nvPr>
            <p:ph type="title"/>
          </p:nvPr>
        </p:nvSpPr>
        <p:spPr/>
        <p:txBody>
          <a:bodyPr/>
          <a:lstStyle/>
          <a:p>
            <a:pPr algn="ctr"/>
            <a:r>
              <a:rPr lang="en-US" dirty="0"/>
              <a:t>Predicting FEMA Support</a:t>
            </a:r>
          </a:p>
        </p:txBody>
      </p:sp>
      <p:sp>
        <p:nvSpPr>
          <p:cNvPr id="10" name="Rectangle: Rounded Corners 9">
            <a:extLst>
              <a:ext uri="{FF2B5EF4-FFF2-40B4-BE49-F238E27FC236}">
                <a16:creationId xmlns:a16="http://schemas.microsoft.com/office/drawing/2014/main" id="{22480932-EF72-404B-92F6-566321D17463}"/>
              </a:ext>
            </a:extLst>
          </p:cNvPr>
          <p:cNvSpPr/>
          <p:nvPr/>
        </p:nvSpPr>
        <p:spPr>
          <a:xfrm>
            <a:off x="1038214" y="2014195"/>
            <a:ext cx="1999968" cy="1300150"/>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Cleaning</a:t>
            </a:r>
          </a:p>
        </p:txBody>
      </p:sp>
      <p:sp>
        <p:nvSpPr>
          <p:cNvPr id="11" name="Rectangle: Rounded Corners 10">
            <a:extLst>
              <a:ext uri="{FF2B5EF4-FFF2-40B4-BE49-F238E27FC236}">
                <a16:creationId xmlns:a16="http://schemas.microsoft.com/office/drawing/2014/main" id="{16228993-F52D-4740-83B9-C12B76D73A4A}"/>
              </a:ext>
            </a:extLst>
          </p:cNvPr>
          <p:cNvSpPr/>
          <p:nvPr/>
        </p:nvSpPr>
        <p:spPr>
          <a:xfrm>
            <a:off x="3676720" y="2014195"/>
            <a:ext cx="1999968" cy="1300150"/>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Feature</a:t>
            </a:r>
          </a:p>
          <a:p>
            <a:pPr algn="ctr"/>
            <a:r>
              <a:rPr lang="en-US" b="1" dirty="0">
                <a:solidFill>
                  <a:schemeClr val="bg1"/>
                </a:solidFill>
              </a:rPr>
              <a:t>Engineering</a:t>
            </a:r>
          </a:p>
        </p:txBody>
      </p:sp>
      <p:sp>
        <p:nvSpPr>
          <p:cNvPr id="12" name="Rectangle: Rounded Corners 11">
            <a:extLst>
              <a:ext uri="{FF2B5EF4-FFF2-40B4-BE49-F238E27FC236}">
                <a16:creationId xmlns:a16="http://schemas.microsoft.com/office/drawing/2014/main" id="{D4C35D0A-051A-46F3-9371-C184C3F50DBD}"/>
              </a:ext>
            </a:extLst>
          </p:cNvPr>
          <p:cNvSpPr/>
          <p:nvPr/>
        </p:nvSpPr>
        <p:spPr>
          <a:xfrm>
            <a:off x="6362349" y="2014194"/>
            <a:ext cx="1999968" cy="1300150"/>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Model</a:t>
            </a:r>
          </a:p>
          <a:p>
            <a:pPr algn="ctr"/>
            <a:r>
              <a:rPr lang="en-US" b="1" dirty="0">
                <a:solidFill>
                  <a:schemeClr val="bg1"/>
                </a:solidFill>
              </a:rPr>
              <a:t>Selection</a:t>
            </a:r>
          </a:p>
        </p:txBody>
      </p:sp>
      <p:sp>
        <p:nvSpPr>
          <p:cNvPr id="13" name="Rectangle: Rounded Corners 12">
            <a:extLst>
              <a:ext uri="{FF2B5EF4-FFF2-40B4-BE49-F238E27FC236}">
                <a16:creationId xmlns:a16="http://schemas.microsoft.com/office/drawing/2014/main" id="{B90726F4-4927-43FB-AF76-9DB14B6EF51A}"/>
              </a:ext>
            </a:extLst>
          </p:cNvPr>
          <p:cNvSpPr/>
          <p:nvPr/>
        </p:nvSpPr>
        <p:spPr>
          <a:xfrm>
            <a:off x="9125232" y="2047632"/>
            <a:ext cx="1999968" cy="1300150"/>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Validation</a:t>
            </a:r>
          </a:p>
        </p:txBody>
      </p:sp>
      <p:sp>
        <p:nvSpPr>
          <p:cNvPr id="15" name="Arrow: Right 14">
            <a:extLst>
              <a:ext uri="{FF2B5EF4-FFF2-40B4-BE49-F238E27FC236}">
                <a16:creationId xmlns:a16="http://schemas.microsoft.com/office/drawing/2014/main" id="{E46A854B-7D32-44EF-91AC-E12FF2F16F37}"/>
              </a:ext>
            </a:extLst>
          </p:cNvPr>
          <p:cNvSpPr/>
          <p:nvPr/>
        </p:nvSpPr>
        <p:spPr>
          <a:xfrm>
            <a:off x="3028843" y="2431817"/>
            <a:ext cx="657216" cy="464904"/>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Arrow: Right 15">
            <a:extLst>
              <a:ext uri="{FF2B5EF4-FFF2-40B4-BE49-F238E27FC236}">
                <a16:creationId xmlns:a16="http://schemas.microsoft.com/office/drawing/2014/main" id="{40641A6E-5894-436B-AFE4-B2EF613D444D}"/>
              </a:ext>
            </a:extLst>
          </p:cNvPr>
          <p:cNvSpPr/>
          <p:nvPr/>
        </p:nvSpPr>
        <p:spPr>
          <a:xfrm>
            <a:off x="5676483" y="2431817"/>
            <a:ext cx="685866" cy="464904"/>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Arrow: Right 16">
            <a:extLst>
              <a:ext uri="{FF2B5EF4-FFF2-40B4-BE49-F238E27FC236}">
                <a16:creationId xmlns:a16="http://schemas.microsoft.com/office/drawing/2014/main" id="{337A1997-C8B2-41AE-8EA5-55D84566F4DE}"/>
              </a:ext>
            </a:extLst>
          </p:cNvPr>
          <p:cNvSpPr/>
          <p:nvPr/>
        </p:nvSpPr>
        <p:spPr>
          <a:xfrm>
            <a:off x="8362317" y="2465255"/>
            <a:ext cx="800840" cy="464904"/>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97F19F8E-D856-421F-B483-3E7D97677BAD}"/>
              </a:ext>
            </a:extLst>
          </p:cNvPr>
          <p:cNvSpPr txBox="1"/>
          <p:nvPr/>
        </p:nvSpPr>
        <p:spPr>
          <a:xfrm>
            <a:off x="1038214" y="3737832"/>
            <a:ext cx="1962043" cy="2367125"/>
          </a:xfrm>
          <a:prstGeom prst="rect">
            <a:avLst/>
          </a:prstGeom>
          <a:noFill/>
        </p:spPr>
        <p:txBody>
          <a:bodyPr wrap="square" rtlCol="0">
            <a:noAutofit/>
          </a:bodyPr>
          <a:lstStyle/>
          <a:p>
            <a:pPr marL="342900" indent="-342900">
              <a:buFont typeface="Arial" panose="020B0604020202020204" pitchFamily="34" charset="0"/>
              <a:buChar char="•"/>
            </a:pPr>
            <a:r>
              <a:rPr lang="en-US" sz="1600" dirty="0"/>
              <a:t>Low Sample Disaster Types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Low Sample States/Territories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Feature Scaling</a:t>
            </a:r>
          </a:p>
        </p:txBody>
      </p:sp>
      <p:sp>
        <p:nvSpPr>
          <p:cNvPr id="20" name="TextBox 19">
            <a:extLst>
              <a:ext uri="{FF2B5EF4-FFF2-40B4-BE49-F238E27FC236}">
                <a16:creationId xmlns:a16="http://schemas.microsoft.com/office/drawing/2014/main" id="{77DC91F3-D494-4EEE-AEB4-E91F23068BF8}"/>
              </a:ext>
            </a:extLst>
          </p:cNvPr>
          <p:cNvSpPr txBox="1"/>
          <p:nvPr/>
        </p:nvSpPr>
        <p:spPr>
          <a:xfrm>
            <a:off x="3782134" y="3713512"/>
            <a:ext cx="1962043" cy="2367125"/>
          </a:xfrm>
          <a:prstGeom prst="rect">
            <a:avLst/>
          </a:prstGeom>
          <a:noFill/>
        </p:spPr>
        <p:txBody>
          <a:bodyPr wrap="square" rtlCol="0">
            <a:noAutofit/>
          </a:bodyPr>
          <a:lstStyle/>
          <a:p>
            <a:pPr marL="342900" indent="-342900">
              <a:buFont typeface="Arial" panose="020B0604020202020204" pitchFamily="34" charset="0"/>
              <a:buChar char="•"/>
            </a:pPr>
            <a:r>
              <a:rPr lang="en-US" sz="1600" dirty="0"/>
              <a:t>Disaster </a:t>
            </a:r>
            <a:r>
              <a:rPr lang="en-US" sz="1600" dirty="0" err="1"/>
              <a:t>historicals</a:t>
            </a: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Economic indicators, pop size</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Disaster Duration</a:t>
            </a:r>
          </a:p>
        </p:txBody>
      </p:sp>
      <p:sp>
        <p:nvSpPr>
          <p:cNvPr id="21" name="TextBox 20">
            <a:extLst>
              <a:ext uri="{FF2B5EF4-FFF2-40B4-BE49-F238E27FC236}">
                <a16:creationId xmlns:a16="http://schemas.microsoft.com/office/drawing/2014/main" id="{D9FE2A2A-E39A-4627-A75C-25E0B14F89A1}"/>
              </a:ext>
            </a:extLst>
          </p:cNvPr>
          <p:cNvSpPr txBox="1"/>
          <p:nvPr/>
        </p:nvSpPr>
        <p:spPr>
          <a:xfrm>
            <a:off x="6400274" y="3708096"/>
            <a:ext cx="1962043" cy="2367125"/>
          </a:xfrm>
          <a:prstGeom prst="rect">
            <a:avLst/>
          </a:prstGeom>
          <a:noFill/>
        </p:spPr>
        <p:txBody>
          <a:bodyPr wrap="square" rtlCol="0">
            <a:noAutofit/>
          </a:bodyPr>
          <a:lstStyle/>
          <a:p>
            <a:pPr marL="342900" indent="-342900">
              <a:buFont typeface="Arial" panose="020B0604020202020204" pitchFamily="34" charset="0"/>
              <a:buChar char="•"/>
            </a:pPr>
            <a:r>
              <a:rPr lang="en-US" sz="1600" dirty="0"/>
              <a:t>Linear Reg, KNN, Dec Tree, Bagging, Random Forest, </a:t>
            </a:r>
            <a:r>
              <a:rPr lang="en-US" sz="1600" dirty="0" err="1"/>
              <a:t>Adaboost</a:t>
            </a: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sp>
        <p:nvSpPr>
          <p:cNvPr id="22" name="TextBox 21">
            <a:extLst>
              <a:ext uri="{FF2B5EF4-FFF2-40B4-BE49-F238E27FC236}">
                <a16:creationId xmlns:a16="http://schemas.microsoft.com/office/drawing/2014/main" id="{EA0D0B9B-3EE9-4119-8E12-6B33F376357D}"/>
              </a:ext>
            </a:extLst>
          </p:cNvPr>
          <p:cNvSpPr txBox="1"/>
          <p:nvPr/>
        </p:nvSpPr>
        <p:spPr>
          <a:xfrm>
            <a:off x="9144194" y="3708095"/>
            <a:ext cx="1962043" cy="2367125"/>
          </a:xfrm>
          <a:prstGeom prst="rect">
            <a:avLst/>
          </a:prstGeom>
          <a:noFill/>
        </p:spPr>
        <p:txBody>
          <a:bodyPr wrap="square" rtlCol="0">
            <a:noAutofit/>
          </a:bodyPr>
          <a:lstStyle/>
          <a:p>
            <a:pPr marL="342900" indent="-342900">
              <a:buFont typeface="Arial" panose="020B0604020202020204" pitchFamily="34" charset="0"/>
              <a:buChar char="•"/>
            </a:pPr>
            <a:r>
              <a:rPr lang="en-US" sz="1600" b="1" dirty="0"/>
              <a:t>WINNER: KNN</a:t>
            </a:r>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b="1" dirty="0"/>
              <a:t>R^2</a:t>
            </a:r>
          </a:p>
          <a:p>
            <a:pPr marL="800100" lvl="1" indent="-342900">
              <a:buFont typeface="Arial" panose="020B0604020202020204" pitchFamily="34" charset="0"/>
              <a:buChar char="•"/>
            </a:pPr>
            <a:r>
              <a:rPr lang="en-US" sz="1600" b="1" dirty="0"/>
              <a:t>Train: .80</a:t>
            </a:r>
          </a:p>
          <a:p>
            <a:pPr marL="800100" lvl="1" indent="-342900">
              <a:buFont typeface="Arial" panose="020B0604020202020204" pitchFamily="34" charset="0"/>
              <a:buChar char="•"/>
            </a:pPr>
            <a:r>
              <a:rPr lang="en-US" sz="1600" b="1" dirty="0"/>
              <a:t>Test: .81</a:t>
            </a:r>
          </a:p>
          <a:p>
            <a:pPr marL="342900" indent="-342900">
              <a:buFont typeface="Arial" panose="020B0604020202020204" pitchFamily="34" charset="0"/>
              <a:buChar char="•"/>
            </a:pPr>
            <a:endParaRPr lang="en-US" sz="1600" b="1" dirty="0"/>
          </a:p>
        </p:txBody>
      </p:sp>
    </p:spTree>
    <p:extLst>
      <p:ext uri="{BB962C8B-B14F-4D97-AF65-F5344CB8AC3E}">
        <p14:creationId xmlns:p14="http://schemas.microsoft.com/office/powerpoint/2010/main" val="316648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4018AD3-D70F-4A22-947E-CCDB4045E42A}"/>
              </a:ext>
            </a:extLst>
          </p:cNvPr>
          <p:cNvSpPr>
            <a:spLocks noGrp="1"/>
          </p:cNvSpPr>
          <p:nvPr>
            <p:ph type="title"/>
          </p:nvPr>
        </p:nvSpPr>
        <p:spPr>
          <a:xfrm>
            <a:off x="1066800" y="642594"/>
            <a:ext cx="10058400" cy="1371600"/>
          </a:xfrm>
        </p:spPr>
        <p:txBody>
          <a:bodyPr/>
          <a:lstStyle/>
          <a:p>
            <a:pPr algn="ctr"/>
            <a:r>
              <a:rPr lang="en-US" dirty="0"/>
              <a:t>Putting it All Together</a:t>
            </a:r>
          </a:p>
        </p:txBody>
      </p:sp>
      <p:sp>
        <p:nvSpPr>
          <p:cNvPr id="23" name="Rectangle: Rounded Corners 22">
            <a:extLst>
              <a:ext uri="{FF2B5EF4-FFF2-40B4-BE49-F238E27FC236}">
                <a16:creationId xmlns:a16="http://schemas.microsoft.com/office/drawing/2014/main" id="{5E98C12B-A149-4488-A2B5-4D2D2204C83B}"/>
              </a:ext>
            </a:extLst>
          </p:cNvPr>
          <p:cNvSpPr/>
          <p:nvPr/>
        </p:nvSpPr>
        <p:spPr>
          <a:xfrm>
            <a:off x="2848711" y="2897622"/>
            <a:ext cx="3018560" cy="1521620"/>
          </a:xfrm>
          <a:prstGeom prst="roundRect">
            <a:avLst>
              <a:gd name="adj" fmla="val 10000"/>
            </a:avLst>
          </a:prstGeom>
          <a:solidFill>
            <a:schemeClr val="tx1">
              <a:lumMod val="65000"/>
              <a:lumOff val="3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Goudy Old Style" panose="02020404030301010803"/>
              </a:rPr>
              <a:t>Predicted FEMA Support</a:t>
            </a:r>
            <a:endPar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
        <p:nvSpPr>
          <p:cNvPr id="29" name="Rectangle: Rounded Corners 28">
            <a:extLst>
              <a:ext uri="{FF2B5EF4-FFF2-40B4-BE49-F238E27FC236}">
                <a16:creationId xmlns:a16="http://schemas.microsoft.com/office/drawing/2014/main" id="{538C98B0-0B71-4FEE-B588-9CEDDE4EE841}"/>
              </a:ext>
            </a:extLst>
          </p:cNvPr>
          <p:cNvSpPr/>
          <p:nvPr/>
        </p:nvSpPr>
        <p:spPr>
          <a:xfrm>
            <a:off x="6324730" y="2897622"/>
            <a:ext cx="2827582" cy="1521620"/>
          </a:xfrm>
          <a:prstGeom prst="roundRect">
            <a:avLst>
              <a:gd name="adj" fmla="val 10000"/>
            </a:avLst>
          </a:prstGeom>
          <a:solidFill>
            <a:schemeClr val="tx1">
              <a:lumMod val="65000"/>
              <a:lumOff val="3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Visualization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Toolkit</a:t>
            </a:r>
          </a:p>
        </p:txBody>
      </p:sp>
      <p:pic>
        <p:nvPicPr>
          <p:cNvPr id="1026" name="Picture 2" descr="Image result for checkmark png">
            <a:extLst>
              <a:ext uri="{FF2B5EF4-FFF2-40B4-BE49-F238E27FC236}">
                <a16:creationId xmlns:a16="http://schemas.microsoft.com/office/drawing/2014/main" id="{F04DF640-ED20-4AB1-B98C-0CE540D31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793" y="2502739"/>
            <a:ext cx="1027893" cy="789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 mark png">
            <a:extLst>
              <a:ext uri="{FF2B5EF4-FFF2-40B4-BE49-F238E27FC236}">
                <a16:creationId xmlns:a16="http://schemas.microsoft.com/office/drawing/2014/main" id="{25ED188E-3A2E-431B-AAE5-4525F2B5F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353" y="2408251"/>
            <a:ext cx="978739" cy="97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69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4018AD3-D70F-4A22-947E-CCDB4045E42A}"/>
              </a:ext>
            </a:extLst>
          </p:cNvPr>
          <p:cNvSpPr>
            <a:spLocks noGrp="1"/>
          </p:cNvSpPr>
          <p:nvPr>
            <p:ph type="title"/>
          </p:nvPr>
        </p:nvSpPr>
        <p:spPr>
          <a:xfrm>
            <a:off x="1066800" y="642594"/>
            <a:ext cx="10058400" cy="1371600"/>
          </a:xfrm>
        </p:spPr>
        <p:txBody>
          <a:bodyPr/>
          <a:lstStyle/>
          <a:p>
            <a:pPr algn="ctr"/>
            <a:r>
              <a:rPr lang="en-US" dirty="0"/>
              <a:t>Visualization Toolkit</a:t>
            </a:r>
          </a:p>
        </p:txBody>
      </p:sp>
      <p:sp>
        <p:nvSpPr>
          <p:cNvPr id="6" name="Rectangle: Rounded Corners 5">
            <a:extLst>
              <a:ext uri="{FF2B5EF4-FFF2-40B4-BE49-F238E27FC236}">
                <a16:creationId xmlns:a16="http://schemas.microsoft.com/office/drawing/2014/main" id="{592C5225-7C01-4FE7-8A10-D2C0A0AD46DB}"/>
              </a:ext>
            </a:extLst>
          </p:cNvPr>
          <p:cNvSpPr/>
          <p:nvPr/>
        </p:nvSpPr>
        <p:spPr>
          <a:xfrm>
            <a:off x="644854" y="2014194"/>
            <a:ext cx="5186867" cy="876356"/>
          </a:xfrm>
          <a:prstGeom prst="roundRect">
            <a:avLst>
              <a:gd name="adj" fmla="val 10000"/>
            </a:avLst>
          </a:prstGeom>
          <a:solidFill>
            <a:schemeClr val="tx1">
              <a:lumMod val="65000"/>
              <a:lumOff val="3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Tableau</a:t>
            </a:r>
          </a:p>
        </p:txBody>
      </p:sp>
      <p:sp>
        <p:nvSpPr>
          <p:cNvPr id="7" name="Rectangle: Rounded Corners 6">
            <a:extLst>
              <a:ext uri="{FF2B5EF4-FFF2-40B4-BE49-F238E27FC236}">
                <a16:creationId xmlns:a16="http://schemas.microsoft.com/office/drawing/2014/main" id="{9780C88B-1475-406C-B4DC-CD33D450D84A}"/>
              </a:ext>
            </a:extLst>
          </p:cNvPr>
          <p:cNvSpPr/>
          <p:nvPr/>
        </p:nvSpPr>
        <p:spPr>
          <a:xfrm>
            <a:off x="644854" y="2944583"/>
            <a:ext cx="1628195" cy="3376524"/>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oudy Old Style" panose="02020404030301010803"/>
                <a:ea typeface="+mn-ea"/>
                <a:cs typeface="+mn-cs"/>
              </a:rPr>
              <a:t>Zipcode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Goudy Old Style" panose="02020404030301010803"/>
              </a:rPr>
              <a:t>Explorer</a:t>
            </a:r>
            <a:endParaRPr kumimoji="0" lang="en-US" sz="2000" b="1"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
        <p:nvSpPr>
          <p:cNvPr id="8" name="Rectangle: Rounded Corners 7">
            <a:extLst>
              <a:ext uri="{FF2B5EF4-FFF2-40B4-BE49-F238E27FC236}">
                <a16:creationId xmlns:a16="http://schemas.microsoft.com/office/drawing/2014/main" id="{82ACB7B0-3565-45C0-A684-6D0F3442EDBB}"/>
              </a:ext>
            </a:extLst>
          </p:cNvPr>
          <p:cNvSpPr/>
          <p:nvPr/>
        </p:nvSpPr>
        <p:spPr>
          <a:xfrm>
            <a:off x="2424190" y="2944583"/>
            <a:ext cx="1628195" cy="3376524"/>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oudy Old Style" panose="02020404030301010803"/>
                <a:ea typeface="+mn-ea"/>
                <a:cs typeface="+mn-cs"/>
              </a:rPr>
              <a:t>Forecasted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Goudy Old Style" panose="02020404030301010803"/>
              </a:rPr>
              <a:t>Impact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oudy Old Style" panose="02020404030301010803"/>
                <a:ea typeface="+mn-ea"/>
                <a:cs typeface="+mn-cs"/>
              </a:rPr>
              <a:t>Explorer</a:t>
            </a:r>
          </a:p>
        </p:txBody>
      </p:sp>
      <p:sp>
        <p:nvSpPr>
          <p:cNvPr id="9" name="Rectangle: Rounded Corners 8">
            <a:extLst>
              <a:ext uri="{FF2B5EF4-FFF2-40B4-BE49-F238E27FC236}">
                <a16:creationId xmlns:a16="http://schemas.microsoft.com/office/drawing/2014/main" id="{950B0F56-0D0F-4D5F-85F5-8E62826D09E5}"/>
              </a:ext>
            </a:extLst>
          </p:cNvPr>
          <p:cNvSpPr/>
          <p:nvPr/>
        </p:nvSpPr>
        <p:spPr>
          <a:xfrm>
            <a:off x="4203526" y="2975090"/>
            <a:ext cx="1628195" cy="3376524"/>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Goudy Old Style" panose="02020404030301010803"/>
              </a:rPr>
              <a:t>SBA Loan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oudy Old Style" panose="02020404030301010803"/>
                <a:ea typeface="+mn-ea"/>
                <a:cs typeface="+mn-cs"/>
              </a:rPr>
              <a:t>Deep Dive</a:t>
            </a:r>
          </a:p>
        </p:txBody>
      </p:sp>
      <p:sp>
        <p:nvSpPr>
          <p:cNvPr id="10" name="Rectangle: Rounded Corners 9">
            <a:extLst>
              <a:ext uri="{FF2B5EF4-FFF2-40B4-BE49-F238E27FC236}">
                <a16:creationId xmlns:a16="http://schemas.microsoft.com/office/drawing/2014/main" id="{0D8100BC-E4C6-4382-B023-0A6317B72AAC}"/>
              </a:ext>
            </a:extLst>
          </p:cNvPr>
          <p:cNvSpPr/>
          <p:nvPr/>
        </p:nvSpPr>
        <p:spPr>
          <a:xfrm>
            <a:off x="5982862" y="2014194"/>
            <a:ext cx="5186867" cy="876356"/>
          </a:xfrm>
          <a:prstGeom prst="roundRect">
            <a:avLst>
              <a:gd name="adj" fmla="val 10000"/>
            </a:avLst>
          </a:prstGeom>
          <a:solidFill>
            <a:schemeClr val="tx1">
              <a:lumMod val="65000"/>
              <a:lumOff val="3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Use Cases</a:t>
            </a:r>
          </a:p>
        </p:txBody>
      </p:sp>
      <p:sp>
        <p:nvSpPr>
          <p:cNvPr id="11" name="Rectangle: Rounded Corners 10">
            <a:extLst>
              <a:ext uri="{FF2B5EF4-FFF2-40B4-BE49-F238E27FC236}">
                <a16:creationId xmlns:a16="http://schemas.microsoft.com/office/drawing/2014/main" id="{FB5CA122-0E6A-4607-9B63-B54EE602FE49}"/>
              </a:ext>
            </a:extLst>
          </p:cNvPr>
          <p:cNvSpPr/>
          <p:nvPr/>
        </p:nvSpPr>
        <p:spPr>
          <a:xfrm>
            <a:off x="5982861" y="2975091"/>
            <a:ext cx="5186867" cy="1058978"/>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bg1"/>
                </a:solidFill>
                <a:effectLst/>
                <a:uLnTx/>
                <a:uFillTx/>
                <a:latin typeface="Goudy Old Style" panose="02020404030301010803"/>
                <a:ea typeface="+mn-ea"/>
                <a:cs typeface="+mn-cs"/>
              </a:rPr>
              <a:t>Wildfires are spreading in California. which zipcodes are likely to need federal support?</a:t>
            </a:r>
          </a:p>
        </p:txBody>
      </p:sp>
      <p:sp>
        <p:nvSpPr>
          <p:cNvPr id="12" name="Rectangle: Rounded Corners 11">
            <a:extLst>
              <a:ext uri="{FF2B5EF4-FFF2-40B4-BE49-F238E27FC236}">
                <a16:creationId xmlns:a16="http://schemas.microsoft.com/office/drawing/2014/main" id="{E457DC48-3D81-4761-8CBD-FF53A4FA59ED}"/>
              </a:ext>
            </a:extLst>
          </p:cNvPr>
          <p:cNvSpPr/>
          <p:nvPr/>
        </p:nvSpPr>
        <p:spPr>
          <a:xfrm>
            <a:off x="5982861" y="4118610"/>
            <a:ext cx="5186867" cy="1058978"/>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Goudy Old Style" panose="02020404030301010803"/>
              </a:rPr>
              <a:t>A hurricane is tracking to impact Coastal Florida. What is the predicted support from FEMA by zipcode?</a:t>
            </a:r>
            <a:endParaRPr kumimoji="0" lang="en-US" sz="2000"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
        <p:nvSpPr>
          <p:cNvPr id="13" name="Rectangle: Rounded Corners 12">
            <a:extLst>
              <a:ext uri="{FF2B5EF4-FFF2-40B4-BE49-F238E27FC236}">
                <a16:creationId xmlns:a16="http://schemas.microsoft.com/office/drawing/2014/main" id="{3C4D71BD-6909-4891-8026-C55D680A6562}"/>
              </a:ext>
            </a:extLst>
          </p:cNvPr>
          <p:cNvSpPr/>
          <p:nvPr/>
        </p:nvSpPr>
        <p:spPr>
          <a:xfrm>
            <a:off x="5982861" y="5262129"/>
            <a:ext cx="5186867" cy="1058978"/>
          </a:xfrm>
          <a:prstGeom prst="roundRect">
            <a:avLst>
              <a:gd name="adj" fmla="val 10000"/>
            </a:avLst>
          </a:prstGeom>
          <a:solidFill>
            <a:schemeClr val="bg1">
              <a:lumMod val="6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Goudy Old Style" panose="02020404030301010803"/>
              </a:rPr>
              <a:t>Outside of FEMA, where might the SBA be focusing their efforts to stabilize local economies post-impact?</a:t>
            </a:r>
            <a:endParaRPr kumimoji="0" lang="en-US" sz="2000"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Tree>
    <p:extLst>
      <p:ext uri="{BB962C8B-B14F-4D97-AF65-F5344CB8AC3E}">
        <p14:creationId xmlns:p14="http://schemas.microsoft.com/office/powerpoint/2010/main" val="278009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sp>
      <p:sp>
        <p:nvSpPr>
          <p:cNvPr id="7" name="Title 1">
            <a:extLst>
              <a:ext uri="{FF2B5EF4-FFF2-40B4-BE49-F238E27FC236}">
                <a16:creationId xmlns:a16="http://schemas.microsoft.com/office/drawing/2014/main" id="{601B32BF-09BC-4BE2-95F4-A849B97140E4}"/>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cap="all" spc="-100" dirty="0">
                <a:solidFill>
                  <a:schemeClr val="bg1"/>
                </a:solidFill>
              </a:rPr>
              <a:t>Relief Amount vs SBA 504 Loans</a:t>
            </a:r>
          </a:p>
        </p:txBody>
      </p:sp>
      <p:sp>
        <p:nvSpPr>
          <p:cNvPr id="35"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D9DDE6E6-1C5D-4194-B7A5-3BC5B5EEBA88}"/>
              </a:ext>
            </a:extLst>
          </p:cNvPr>
          <p:cNvGraphicFramePr>
            <a:graphicFrameLocks noGrp="1"/>
          </p:cNvGraphicFramePr>
          <p:nvPr>
            <p:extLst>
              <p:ext uri="{D42A27DB-BD31-4B8C-83A1-F6EECF244321}">
                <p14:modId xmlns:p14="http://schemas.microsoft.com/office/powerpoint/2010/main" val="3314124077"/>
              </p:ext>
            </p:extLst>
          </p:nvPr>
        </p:nvGraphicFramePr>
        <p:xfrm>
          <a:off x="643192" y="1558600"/>
          <a:ext cx="6202242" cy="3737683"/>
        </p:xfrm>
        <a:graphic>
          <a:graphicData uri="http://schemas.openxmlformats.org/drawingml/2006/table">
            <a:tbl>
              <a:tblPr/>
              <a:tblGrid>
                <a:gridCol w="777069">
                  <a:extLst>
                    <a:ext uri="{9D8B030D-6E8A-4147-A177-3AD203B41FA5}">
                      <a16:colId xmlns:a16="http://schemas.microsoft.com/office/drawing/2014/main" val="4090611188"/>
                    </a:ext>
                  </a:extLst>
                </a:gridCol>
                <a:gridCol w="528710">
                  <a:extLst>
                    <a:ext uri="{9D8B030D-6E8A-4147-A177-3AD203B41FA5}">
                      <a16:colId xmlns:a16="http://schemas.microsoft.com/office/drawing/2014/main" val="2469897422"/>
                    </a:ext>
                  </a:extLst>
                </a:gridCol>
                <a:gridCol w="817060">
                  <a:extLst>
                    <a:ext uri="{9D8B030D-6E8A-4147-A177-3AD203B41FA5}">
                      <a16:colId xmlns:a16="http://schemas.microsoft.com/office/drawing/2014/main" val="4094504649"/>
                    </a:ext>
                  </a:extLst>
                </a:gridCol>
                <a:gridCol w="756022">
                  <a:extLst>
                    <a:ext uri="{9D8B030D-6E8A-4147-A177-3AD203B41FA5}">
                      <a16:colId xmlns:a16="http://schemas.microsoft.com/office/drawing/2014/main" val="2726820792"/>
                    </a:ext>
                  </a:extLst>
                </a:gridCol>
                <a:gridCol w="549758">
                  <a:extLst>
                    <a:ext uri="{9D8B030D-6E8A-4147-A177-3AD203B41FA5}">
                      <a16:colId xmlns:a16="http://schemas.microsoft.com/office/drawing/2014/main" val="3965482744"/>
                    </a:ext>
                  </a:extLst>
                </a:gridCol>
                <a:gridCol w="610794">
                  <a:extLst>
                    <a:ext uri="{9D8B030D-6E8A-4147-A177-3AD203B41FA5}">
                      <a16:colId xmlns:a16="http://schemas.microsoft.com/office/drawing/2014/main" val="2548199676"/>
                    </a:ext>
                  </a:extLst>
                </a:gridCol>
                <a:gridCol w="779175">
                  <a:extLst>
                    <a:ext uri="{9D8B030D-6E8A-4147-A177-3AD203B41FA5}">
                      <a16:colId xmlns:a16="http://schemas.microsoft.com/office/drawing/2014/main" val="725842021"/>
                    </a:ext>
                  </a:extLst>
                </a:gridCol>
                <a:gridCol w="608690">
                  <a:extLst>
                    <a:ext uri="{9D8B030D-6E8A-4147-A177-3AD203B41FA5}">
                      <a16:colId xmlns:a16="http://schemas.microsoft.com/office/drawing/2014/main" val="2464578923"/>
                    </a:ext>
                  </a:extLst>
                </a:gridCol>
                <a:gridCol w="774964">
                  <a:extLst>
                    <a:ext uri="{9D8B030D-6E8A-4147-A177-3AD203B41FA5}">
                      <a16:colId xmlns:a16="http://schemas.microsoft.com/office/drawing/2014/main" val="2930993122"/>
                    </a:ext>
                  </a:extLst>
                </a:gridCol>
              </a:tblGrid>
              <a:tr h="945953">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FEMA Relief Amount Rank</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State</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SBA 504 Loan Amount (mm)</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Loan % of Total</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SBA 504 Loan Rank</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Loan Count</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dirty="0">
                          <a:solidFill>
                            <a:srgbClr val="FFFFFF"/>
                          </a:solidFill>
                          <a:effectLst/>
                          <a:latin typeface="Tw Cen MT" panose="020B0602020104020603" pitchFamily="34" charset="0"/>
                        </a:rPr>
                        <a:t>FEMA Relief Amount (mm)</a:t>
                      </a:r>
                      <a:endParaRPr lang="en-US" sz="2400" b="0" i="0" u="none" strike="noStrike" dirty="0">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FEMA % of Total</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tc>
                  <a:txBody>
                    <a:bodyPr/>
                    <a:lstStyle/>
                    <a:p>
                      <a:pPr algn="ctr" fontAlgn="b">
                        <a:spcBef>
                          <a:spcPts val="0"/>
                        </a:spcBef>
                        <a:spcAft>
                          <a:spcPts val="0"/>
                        </a:spcAft>
                      </a:pPr>
                      <a:r>
                        <a:rPr lang="en-US" sz="1500" b="1" i="0" u="none" strike="noStrike">
                          <a:solidFill>
                            <a:srgbClr val="FFFFFF"/>
                          </a:solidFill>
                          <a:effectLst/>
                          <a:latin typeface="Tw Cen MT" panose="020B0602020104020603" pitchFamily="34" charset="0"/>
                        </a:rPr>
                        <a:t>Disaster Count</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A39F"/>
                    </a:solidFill>
                  </a:tcPr>
                </a:tc>
                <a:extLst>
                  <a:ext uri="{0D108BD9-81ED-4DB2-BD59-A6C34878D82A}">
                    <a16:rowId xmlns:a16="http://schemas.microsoft.com/office/drawing/2014/main" val="2407070101"/>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LA</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338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500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3,438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13277359"/>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TX</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5,007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5,876</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2,329</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19%</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19</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21033"/>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FL</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5,430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8,705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1,730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12496644"/>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NY</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3,001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3,961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988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077405"/>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MS</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221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222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800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6%</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07278331"/>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6</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IL</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3,710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5,374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495</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665274"/>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AL</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809</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24</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1,313</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302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28687471"/>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NC</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1,103</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1,797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232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15467"/>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9</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PA</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1,297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18</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1,727</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221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6</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5571836"/>
                  </a:ext>
                </a:extLst>
              </a:tr>
              <a:tr h="279173">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500" b="0" i="0" u="none" strike="noStrike">
                          <a:solidFill>
                            <a:srgbClr val="000000"/>
                          </a:solidFill>
                          <a:effectLst/>
                          <a:latin typeface="Tw Cen MT" panose="020B0602020104020603" pitchFamily="34" charset="0"/>
                        </a:rPr>
                        <a:t>IA</a:t>
                      </a:r>
                      <a:endParaRPr lang="en-US" sz="2400" b="0" i="0" u="none" strike="noStrike">
                        <a:effectLst/>
                        <a:latin typeface="Arial" panose="020B0604020202020204" pitchFamily="34" charset="0"/>
                      </a:endParaRPr>
                    </a:p>
                  </a:txBody>
                  <a:tcPr marL="8419" marR="8419" marT="84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713</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26</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1,362</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170</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a:solidFill>
                            <a:srgbClr val="000000"/>
                          </a:solidFill>
                          <a:effectLst/>
                          <a:latin typeface="Tw Cen MT" panose="020B0602020104020603" pitchFamily="34" charset="0"/>
                        </a:rPr>
                        <a:t>1%</a:t>
                      </a:r>
                      <a:endParaRPr lang="en-US" sz="2400" b="0" i="0" u="none" strike="noStrike">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500" b="0" i="0" u="none" strike="noStrike" dirty="0">
                          <a:solidFill>
                            <a:srgbClr val="000000"/>
                          </a:solidFill>
                          <a:effectLst/>
                          <a:latin typeface="Tw Cen MT" panose="020B0602020104020603" pitchFamily="34" charset="0"/>
                        </a:rPr>
                        <a:t>5</a:t>
                      </a:r>
                      <a:endParaRPr lang="en-US" sz="2400" b="0" i="0" u="none" strike="noStrike" dirty="0">
                        <a:effectLst/>
                        <a:latin typeface="Arial" panose="020B0604020202020204" pitchFamily="34" charset="0"/>
                      </a:endParaRPr>
                    </a:p>
                  </a:txBody>
                  <a:tcPr marL="8419" marR="8419" marT="84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872704"/>
                  </a:ext>
                </a:extLst>
              </a:tr>
            </a:tbl>
          </a:graphicData>
        </a:graphic>
      </p:graphicFrame>
    </p:spTree>
    <p:extLst>
      <p:ext uri="{BB962C8B-B14F-4D97-AF65-F5344CB8AC3E}">
        <p14:creationId xmlns:p14="http://schemas.microsoft.com/office/powerpoint/2010/main" val="175875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9743-AB0C-4B16-AB33-0E29879C1186}"/>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4228BD0-6192-42C2-B62F-B95EBEB90C6E}"/>
              </a:ext>
            </a:extLst>
          </p:cNvPr>
          <p:cNvSpPr>
            <a:spLocks noGrp="1"/>
          </p:cNvSpPr>
          <p:nvPr>
            <p:ph idx="1"/>
          </p:nvPr>
        </p:nvSpPr>
        <p:spPr/>
        <p:txBody>
          <a:bodyPr>
            <a:normAutofit/>
          </a:bodyPr>
          <a:lstStyle/>
          <a:p>
            <a:r>
              <a:rPr lang="en-US" sz="2400" b="1" dirty="0"/>
              <a:t>Toolkit</a:t>
            </a:r>
          </a:p>
          <a:p>
            <a:pPr lvl="1"/>
            <a:r>
              <a:rPr lang="en-US" sz="2000" dirty="0"/>
              <a:t>Integration of dashboard with live feed (FEMA APIs)</a:t>
            </a:r>
          </a:p>
          <a:p>
            <a:pPr lvl="1"/>
            <a:r>
              <a:rPr lang="en-US" sz="2000" dirty="0"/>
              <a:t>Model Refinement/Predictive Tool Enhancements</a:t>
            </a:r>
          </a:p>
          <a:p>
            <a:pPr lvl="1"/>
            <a:endParaRPr lang="en-US" sz="2000" dirty="0"/>
          </a:p>
          <a:p>
            <a:r>
              <a:rPr lang="en-US" sz="2400" b="1" dirty="0"/>
              <a:t>SBA</a:t>
            </a:r>
          </a:p>
          <a:p>
            <a:pPr lvl="1"/>
            <a:r>
              <a:rPr lang="en-US" sz="2000" dirty="0"/>
              <a:t>Deeper dive into SBA disaster loan data at zipcode level</a:t>
            </a:r>
          </a:p>
          <a:p>
            <a:endParaRPr lang="en-US" sz="2400" dirty="0"/>
          </a:p>
        </p:txBody>
      </p:sp>
    </p:spTree>
    <p:extLst>
      <p:ext uri="{BB962C8B-B14F-4D97-AF65-F5344CB8AC3E}">
        <p14:creationId xmlns:p14="http://schemas.microsoft.com/office/powerpoint/2010/main" val="132861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5FE9-A82D-4E91-BB1A-8D022D8EF66D}"/>
              </a:ext>
            </a:extLst>
          </p:cNvPr>
          <p:cNvSpPr>
            <a:spLocks noGrp="1"/>
          </p:cNvSpPr>
          <p:nvPr>
            <p:ph type="title"/>
          </p:nvPr>
        </p:nvSpPr>
        <p:spPr>
          <a:xfrm>
            <a:off x="1066800" y="642594"/>
            <a:ext cx="10058400" cy="1371600"/>
          </a:xfrm>
        </p:spPr>
        <p:txBody>
          <a:bodyPr>
            <a:normAutofit/>
          </a:bodyPr>
          <a:lstStyle/>
          <a:p>
            <a:pPr algn="ctr"/>
            <a:r>
              <a:rPr lang="en-US" sz="4800"/>
              <a:t>Overview</a:t>
            </a:r>
          </a:p>
        </p:txBody>
      </p:sp>
      <p:sp>
        <p:nvSpPr>
          <p:cNvPr id="6" name="Rectangle: Rounded Corners 5">
            <a:extLst>
              <a:ext uri="{FF2B5EF4-FFF2-40B4-BE49-F238E27FC236}">
                <a16:creationId xmlns:a16="http://schemas.microsoft.com/office/drawing/2014/main" id="{9DCAC70E-44D7-4E2D-9209-08E1B4057DAF}"/>
              </a:ext>
            </a:extLst>
          </p:cNvPr>
          <p:cNvSpPr/>
          <p:nvPr/>
        </p:nvSpPr>
        <p:spPr>
          <a:xfrm>
            <a:off x="1268104" y="2252373"/>
            <a:ext cx="1818153" cy="220897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Objectives</a:t>
            </a:r>
          </a:p>
        </p:txBody>
      </p:sp>
      <p:sp>
        <p:nvSpPr>
          <p:cNvPr id="7" name="Rectangle: Rounded Corners 6">
            <a:extLst>
              <a:ext uri="{FF2B5EF4-FFF2-40B4-BE49-F238E27FC236}">
                <a16:creationId xmlns:a16="http://schemas.microsoft.com/office/drawing/2014/main" id="{C3571618-3FEB-4534-9249-3B74AA39878B}"/>
              </a:ext>
            </a:extLst>
          </p:cNvPr>
          <p:cNvSpPr/>
          <p:nvPr/>
        </p:nvSpPr>
        <p:spPr>
          <a:xfrm>
            <a:off x="3257058" y="2261765"/>
            <a:ext cx="1818153" cy="220897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Data</a:t>
            </a:r>
          </a:p>
          <a:p>
            <a:pPr algn="ctr"/>
            <a:r>
              <a:rPr lang="en-US" b="1" dirty="0">
                <a:solidFill>
                  <a:schemeClr val="bg1"/>
                </a:solidFill>
              </a:rPr>
              <a:t> &amp; Modeling</a:t>
            </a:r>
          </a:p>
        </p:txBody>
      </p:sp>
      <p:sp>
        <p:nvSpPr>
          <p:cNvPr id="8" name="Rectangle: Rounded Corners 7">
            <a:extLst>
              <a:ext uri="{FF2B5EF4-FFF2-40B4-BE49-F238E27FC236}">
                <a16:creationId xmlns:a16="http://schemas.microsoft.com/office/drawing/2014/main" id="{EA94E2EE-AE4E-493C-B0B4-C727AF23A797}"/>
              </a:ext>
            </a:extLst>
          </p:cNvPr>
          <p:cNvSpPr/>
          <p:nvPr/>
        </p:nvSpPr>
        <p:spPr>
          <a:xfrm>
            <a:off x="5246012" y="2261765"/>
            <a:ext cx="1818153" cy="220897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Visualization</a:t>
            </a:r>
          </a:p>
          <a:p>
            <a:pPr algn="ctr"/>
            <a:r>
              <a:rPr lang="en-US" b="1" dirty="0">
                <a:solidFill>
                  <a:schemeClr val="bg1"/>
                </a:solidFill>
              </a:rPr>
              <a:t>Toolkit</a:t>
            </a:r>
          </a:p>
        </p:txBody>
      </p:sp>
      <p:sp>
        <p:nvSpPr>
          <p:cNvPr id="9" name="Rectangle: Rounded Corners 8">
            <a:extLst>
              <a:ext uri="{FF2B5EF4-FFF2-40B4-BE49-F238E27FC236}">
                <a16:creationId xmlns:a16="http://schemas.microsoft.com/office/drawing/2014/main" id="{A1B16A95-5D41-4976-A27D-152CC5250FF5}"/>
              </a:ext>
            </a:extLst>
          </p:cNvPr>
          <p:cNvSpPr/>
          <p:nvPr/>
        </p:nvSpPr>
        <p:spPr>
          <a:xfrm>
            <a:off x="7234966" y="2261765"/>
            <a:ext cx="1818153" cy="220897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Small Business</a:t>
            </a:r>
          </a:p>
          <a:p>
            <a:pPr algn="ctr"/>
            <a:r>
              <a:rPr lang="en-US" b="1" dirty="0">
                <a:solidFill>
                  <a:schemeClr val="bg1"/>
                </a:solidFill>
              </a:rPr>
              <a:t> Deep Dive</a:t>
            </a:r>
          </a:p>
        </p:txBody>
      </p:sp>
      <p:sp>
        <p:nvSpPr>
          <p:cNvPr id="11" name="Rectangle: Rounded Corners 10">
            <a:extLst>
              <a:ext uri="{FF2B5EF4-FFF2-40B4-BE49-F238E27FC236}">
                <a16:creationId xmlns:a16="http://schemas.microsoft.com/office/drawing/2014/main" id="{DF1C3EB3-88A7-4185-A956-4B465FB0CB16}"/>
              </a:ext>
            </a:extLst>
          </p:cNvPr>
          <p:cNvSpPr/>
          <p:nvPr/>
        </p:nvSpPr>
        <p:spPr>
          <a:xfrm>
            <a:off x="9223920" y="2252372"/>
            <a:ext cx="1818153" cy="220897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b="1" dirty="0">
                <a:solidFill>
                  <a:schemeClr val="bg1"/>
                </a:solidFill>
              </a:rPr>
              <a:t>Next Steps</a:t>
            </a:r>
          </a:p>
        </p:txBody>
      </p:sp>
      <p:sp>
        <p:nvSpPr>
          <p:cNvPr id="12" name="Arrow: Right 11">
            <a:extLst>
              <a:ext uri="{FF2B5EF4-FFF2-40B4-BE49-F238E27FC236}">
                <a16:creationId xmlns:a16="http://schemas.microsoft.com/office/drawing/2014/main" id="{0D00180D-48B4-4DAA-B866-086903376350}"/>
              </a:ext>
            </a:extLst>
          </p:cNvPr>
          <p:cNvSpPr/>
          <p:nvPr/>
        </p:nvSpPr>
        <p:spPr>
          <a:xfrm>
            <a:off x="2959331" y="3142211"/>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Arrow: Right 12">
            <a:extLst>
              <a:ext uri="{FF2B5EF4-FFF2-40B4-BE49-F238E27FC236}">
                <a16:creationId xmlns:a16="http://schemas.microsoft.com/office/drawing/2014/main" id="{68197D16-BF77-451A-B301-5DC20B8111D6}"/>
              </a:ext>
            </a:extLst>
          </p:cNvPr>
          <p:cNvSpPr/>
          <p:nvPr/>
        </p:nvSpPr>
        <p:spPr>
          <a:xfrm>
            <a:off x="4936168" y="3142211"/>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Arrow: Right 13">
            <a:extLst>
              <a:ext uri="{FF2B5EF4-FFF2-40B4-BE49-F238E27FC236}">
                <a16:creationId xmlns:a16="http://schemas.microsoft.com/office/drawing/2014/main" id="{BC330529-A131-4627-90AD-ED95DEC00075}"/>
              </a:ext>
            </a:extLst>
          </p:cNvPr>
          <p:cNvSpPr/>
          <p:nvPr/>
        </p:nvSpPr>
        <p:spPr>
          <a:xfrm>
            <a:off x="6913005" y="3142210"/>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Arrow: Right 14">
            <a:extLst>
              <a:ext uri="{FF2B5EF4-FFF2-40B4-BE49-F238E27FC236}">
                <a16:creationId xmlns:a16="http://schemas.microsoft.com/office/drawing/2014/main" id="{132BFF93-81EA-4888-9A0D-EAC2016B93CC}"/>
              </a:ext>
            </a:extLst>
          </p:cNvPr>
          <p:cNvSpPr/>
          <p:nvPr/>
        </p:nvSpPr>
        <p:spPr>
          <a:xfrm>
            <a:off x="8999476" y="3142209"/>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496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5FE9-A82D-4E91-BB1A-8D022D8EF66D}"/>
              </a:ext>
            </a:extLst>
          </p:cNvPr>
          <p:cNvSpPr>
            <a:spLocks noGrp="1"/>
          </p:cNvSpPr>
          <p:nvPr>
            <p:ph type="title"/>
          </p:nvPr>
        </p:nvSpPr>
        <p:spPr>
          <a:xfrm>
            <a:off x="1066800" y="642594"/>
            <a:ext cx="10058400" cy="1371600"/>
          </a:xfrm>
        </p:spPr>
        <p:txBody>
          <a:bodyPr>
            <a:normAutofit/>
          </a:bodyPr>
          <a:lstStyle/>
          <a:p>
            <a:pPr algn="ctr"/>
            <a:r>
              <a:rPr lang="en-US" sz="4800" dirty="0"/>
              <a:t>Objectives</a:t>
            </a:r>
          </a:p>
        </p:txBody>
      </p:sp>
      <p:sp>
        <p:nvSpPr>
          <p:cNvPr id="12" name="Rectangle: Rounded Corners 11">
            <a:extLst>
              <a:ext uri="{FF2B5EF4-FFF2-40B4-BE49-F238E27FC236}">
                <a16:creationId xmlns:a16="http://schemas.microsoft.com/office/drawing/2014/main" id="{0F6133AE-6208-4B2B-A956-7587B80F378E}"/>
              </a:ext>
            </a:extLst>
          </p:cNvPr>
          <p:cNvSpPr/>
          <p:nvPr/>
        </p:nvSpPr>
        <p:spPr>
          <a:xfrm>
            <a:off x="978829" y="4216196"/>
            <a:ext cx="1606429" cy="13715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nchor="ctr"/>
          <a:lstStyle/>
          <a:p>
            <a:pPr algn="ctr"/>
            <a:r>
              <a:rPr lang="en-US" sz="2400" b="1" dirty="0">
                <a:solidFill>
                  <a:schemeClr val="bg1"/>
                </a:solidFill>
              </a:rPr>
              <a:t>Solution</a:t>
            </a:r>
          </a:p>
        </p:txBody>
      </p:sp>
      <p:sp>
        <p:nvSpPr>
          <p:cNvPr id="13" name="Rectangle: Rounded Corners 12">
            <a:extLst>
              <a:ext uri="{FF2B5EF4-FFF2-40B4-BE49-F238E27FC236}">
                <a16:creationId xmlns:a16="http://schemas.microsoft.com/office/drawing/2014/main" id="{755394A1-6A94-4625-A180-CFC5F5AF8CCC}"/>
              </a:ext>
            </a:extLst>
          </p:cNvPr>
          <p:cNvSpPr/>
          <p:nvPr/>
        </p:nvSpPr>
        <p:spPr>
          <a:xfrm>
            <a:off x="2860277" y="4216196"/>
            <a:ext cx="4006036" cy="13715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nchor="ctr"/>
          <a:lstStyle/>
          <a:p>
            <a:pPr algn="ctr"/>
            <a:r>
              <a:rPr lang="en-US" dirty="0">
                <a:solidFill>
                  <a:schemeClr val="bg1"/>
                </a:solidFill>
              </a:rPr>
              <a:t>Toolkit to help isolate for zip codes likely to require most Federal assistance</a:t>
            </a:r>
          </a:p>
        </p:txBody>
      </p:sp>
      <p:sp>
        <p:nvSpPr>
          <p:cNvPr id="14" name="Rectangle: Rounded Corners 13">
            <a:extLst>
              <a:ext uri="{FF2B5EF4-FFF2-40B4-BE49-F238E27FC236}">
                <a16:creationId xmlns:a16="http://schemas.microsoft.com/office/drawing/2014/main" id="{FD474E52-4A80-4E96-9D19-8EB1BC93EBD3}"/>
              </a:ext>
            </a:extLst>
          </p:cNvPr>
          <p:cNvSpPr/>
          <p:nvPr/>
        </p:nvSpPr>
        <p:spPr>
          <a:xfrm>
            <a:off x="7119164" y="4216195"/>
            <a:ext cx="4006036" cy="13715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nchor="ctr"/>
          <a:lstStyle/>
          <a:p>
            <a:pPr algn="ctr"/>
            <a:r>
              <a:rPr lang="en-US" dirty="0">
                <a:solidFill>
                  <a:schemeClr val="bg1"/>
                </a:solidFill>
              </a:rPr>
              <a:t>Approach to identify impacted areas in need of additional SBA loan support</a:t>
            </a:r>
          </a:p>
        </p:txBody>
      </p:sp>
      <p:sp>
        <p:nvSpPr>
          <p:cNvPr id="17" name="Arrow: Right 16">
            <a:extLst>
              <a:ext uri="{FF2B5EF4-FFF2-40B4-BE49-F238E27FC236}">
                <a16:creationId xmlns:a16="http://schemas.microsoft.com/office/drawing/2014/main" id="{0B313445-E323-410B-AB8A-9C1BA2BA4AC6}"/>
              </a:ext>
            </a:extLst>
          </p:cNvPr>
          <p:cNvSpPr/>
          <p:nvPr/>
        </p:nvSpPr>
        <p:spPr>
          <a:xfrm rot="5400000">
            <a:off x="4603169" y="3678378"/>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Arrow: Right 17">
            <a:extLst>
              <a:ext uri="{FF2B5EF4-FFF2-40B4-BE49-F238E27FC236}">
                <a16:creationId xmlns:a16="http://schemas.microsoft.com/office/drawing/2014/main" id="{ACFE1349-902A-4DD3-B0B0-28F3DFAB4B51}"/>
              </a:ext>
            </a:extLst>
          </p:cNvPr>
          <p:cNvSpPr/>
          <p:nvPr/>
        </p:nvSpPr>
        <p:spPr>
          <a:xfrm rot="5400000">
            <a:off x="8978434" y="3678378"/>
            <a:ext cx="448887" cy="490451"/>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Rounded Corners 5">
            <a:extLst>
              <a:ext uri="{FF2B5EF4-FFF2-40B4-BE49-F238E27FC236}">
                <a16:creationId xmlns:a16="http://schemas.microsoft.com/office/drawing/2014/main" id="{3D13704B-0384-4CF3-A281-3FE2AF4E9730}"/>
              </a:ext>
            </a:extLst>
          </p:cNvPr>
          <p:cNvSpPr/>
          <p:nvPr/>
        </p:nvSpPr>
        <p:spPr>
          <a:xfrm>
            <a:off x="2860276" y="2327562"/>
            <a:ext cx="4006036" cy="1371599"/>
          </a:xfrm>
          <a:prstGeom prst="roundRect">
            <a:avLst>
              <a:gd name="adj" fmla="val 10000"/>
            </a:avLst>
          </a:prstGeom>
          <a:solidFill>
            <a:srgbClr val="BA7FA9"/>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nchor="ctr"/>
          <a:lstStyle/>
          <a:p>
            <a:pPr algn="ctr"/>
            <a:r>
              <a:rPr lang="en-US" sz="2400" b="1" dirty="0">
                <a:solidFill>
                  <a:schemeClr val="bg1"/>
                </a:solidFill>
              </a:rPr>
              <a:t>Relief Effort Geo-Prioritization</a:t>
            </a:r>
          </a:p>
        </p:txBody>
      </p:sp>
      <p:sp>
        <p:nvSpPr>
          <p:cNvPr id="9" name="Rectangle: Rounded Corners 8">
            <a:extLst>
              <a:ext uri="{FF2B5EF4-FFF2-40B4-BE49-F238E27FC236}">
                <a16:creationId xmlns:a16="http://schemas.microsoft.com/office/drawing/2014/main" id="{A618E484-026A-4305-A06C-32F4B27343D6}"/>
              </a:ext>
            </a:extLst>
          </p:cNvPr>
          <p:cNvSpPr/>
          <p:nvPr/>
        </p:nvSpPr>
        <p:spPr>
          <a:xfrm>
            <a:off x="7119163" y="2327561"/>
            <a:ext cx="4006036" cy="1371599"/>
          </a:xfrm>
          <a:prstGeom prst="roundRect">
            <a:avLst>
              <a:gd name="adj" fmla="val 10000"/>
            </a:avLst>
          </a:prstGeom>
          <a:solidFill>
            <a:srgbClr val="BA7FA9"/>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nchor="ctr"/>
          <a:lstStyle/>
          <a:p>
            <a:pPr algn="ctr"/>
            <a:r>
              <a:rPr lang="en-US" sz="2400" b="1" dirty="0">
                <a:solidFill>
                  <a:schemeClr val="bg1"/>
                </a:solidFill>
              </a:rPr>
              <a:t>Small Business Support</a:t>
            </a:r>
          </a:p>
        </p:txBody>
      </p:sp>
      <p:sp>
        <p:nvSpPr>
          <p:cNvPr id="10" name="Rectangle: Rounded Corners 9">
            <a:extLst>
              <a:ext uri="{FF2B5EF4-FFF2-40B4-BE49-F238E27FC236}">
                <a16:creationId xmlns:a16="http://schemas.microsoft.com/office/drawing/2014/main" id="{603C0809-E91E-428D-8EB1-795CA3FA6C94}"/>
              </a:ext>
            </a:extLst>
          </p:cNvPr>
          <p:cNvSpPr/>
          <p:nvPr/>
        </p:nvSpPr>
        <p:spPr>
          <a:xfrm>
            <a:off x="978829" y="2327561"/>
            <a:ext cx="1606429" cy="1371599"/>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sz="2400" b="1" dirty="0">
                <a:solidFill>
                  <a:schemeClr val="bg1"/>
                </a:solidFill>
              </a:rPr>
              <a:t>Problem</a:t>
            </a:r>
          </a:p>
        </p:txBody>
      </p:sp>
    </p:spTree>
    <p:extLst>
      <p:ext uri="{BB962C8B-B14F-4D97-AF65-F5344CB8AC3E}">
        <p14:creationId xmlns:p14="http://schemas.microsoft.com/office/powerpoint/2010/main" val="193985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21D95AF-CBBF-436D-82E4-E2773C85C26B}"/>
              </a:ext>
            </a:extLst>
          </p:cNvPr>
          <p:cNvSpPr>
            <a:spLocks noGrp="1"/>
          </p:cNvSpPr>
          <p:nvPr>
            <p:ph type="title"/>
          </p:nvPr>
        </p:nvSpPr>
        <p:spPr>
          <a:xfrm>
            <a:off x="573409" y="559477"/>
            <a:ext cx="3765200" cy="5709931"/>
          </a:xfrm>
        </p:spPr>
        <p:txBody>
          <a:bodyPr>
            <a:normAutofit/>
          </a:bodyPr>
          <a:lstStyle/>
          <a:p>
            <a:pPr algn="ctr"/>
            <a:r>
              <a:rPr lang="en-US" sz="4800" dirty="0"/>
              <a:t>Data</a:t>
            </a:r>
            <a:br>
              <a:rPr lang="en-US" sz="4800" dirty="0"/>
            </a:br>
            <a:r>
              <a:rPr lang="en-US" sz="4800" dirty="0"/>
              <a:t>Processing:</a:t>
            </a:r>
            <a:br>
              <a:rPr lang="en-US" sz="4800" dirty="0"/>
            </a:br>
            <a:r>
              <a:rPr lang="en-US" sz="4800" dirty="0"/>
              <a:t>Sources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sp>
        <p:nvSpPr>
          <p:cNvPr id="9" name="Rectangle: Rounded Corners 8">
            <a:extLst>
              <a:ext uri="{FF2B5EF4-FFF2-40B4-BE49-F238E27FC236}">
                <a16:creationId xmlns:a16="http://schemas.microsoft.com/office/drawing/2014/main" id="{D129D4A2-A5D4-4409-BD31-E07BF36C668F}"/>
              </a:ext>
            </a:extLst>
          </p:cNvPr>
          <p:cNvSpPr/>
          <p:nvPr/>
        </p:nvSpPr>
        <p:spPr>
          <a:xfrm>
            <a:off x="5148041" y="520438"/>
            <a:ext cx="6470550" cy="709846"/>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sz="2400" b="1" dirty="0">
                <a:solidFill>
                  <a:schemeClr val="bg1"/>
                </a:solidFill>
              </a:rPr>
              <a:t>FEMA Disaster Support API</a:t>
            </a:r>
          </a:p>
        </p:txBody>
      </p:sp>
      <p:sp>
        <p:nvSpPr>
          <p:cNvPr id="5" name="TextBox 4">
            <a:extLst>
              <a:ext uri="{FF2B5EF4-FFF2-40B4-BE49-F238E27FC236}">
                <a16:creationId xmlns:a16="http://schemas.microsoft.com/office/drawing/2014/main" id="{331ECE27-4CD1-43F4-8447-45F7BB69D72E}"/>
              </a:ext>
            </a:extLst>
          </p:cNvPr>
          <p:cNvSpPr txBox="1"/>
          <p:nvPr/>
        </p:nvSpPr>
        <p:spPr>
          <a:xfrm>
            <a:off x="5148041" y="1571105"/>
            <a:ext cx="6248708"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t>Timeframe: </a:t>
            </a:r>
            <a:r>
              <a:rPr lang="en-US" sz="2400" dirty="0"/>
              <a:t>2004 to Present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Granularity: </a:t>
            </a:r>
            <a:r>
              <a:rPr lang="en-US" sz="2400" dirty="0"/>
              <a:t>Zip code</a:t>
            </a:r>
            <a:r>
              <a:rPr lang="en-US" sz="2400" b="1" dirty="0"/>
              <a:t> </a:t>
            </a:r>
            <a:r>
              <a:rPr lang="en-US" sz="2400" dirty="0"/>
              <a:t>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Details:</a:t>
            </a:r>
          </a:p>
          <a:p>
            <a:pPr marL="800100" lvl="1" indent="-342900">
              <a:buFont typeface="Arial" panose="020B0604020202020204" pitchFamily="34" charset="0"/>
              <a:buChar char="•"/>
            </a:pPr>
            <a:r>
              <a:rPr lang="en-US" sz="2400" dirty="0"/>
              <a:t>Disaster Code</a:t>
            </a:r>
          </a:p>
          <a:p>
            <a:pPr marL="800100" lvl="1" indent="-342900">
              <a:buFont typeface="Arial" panose="020B0604020202020204" pitchFamily="34" charset="0"/>
              <a:buChar char="•"/>
            </a:pPr>
            <a:r>
              <a:rPr lang="en-US" sz="2400" dirty="0"/>
              <a:t>FEMA Registrations</a:t>
            </a:r>
          </a:p>
          <a:p>
            <a:pPr marL="800100" lvl="1" indent="-342900">
              <a:buFont typeface="Arial" panose="020B0604020202020204" pitchFamily="34" charset="0"/>
              <a:buChar char="•"/>
            </a:pPr>
            <a:r>
              <a:rPr lang="en-US" sz="2400" dirty="0"/>
              <a:t>Total Damage</a:t>
            </a:r>
          </a:p>
          <a:p>
            <a:pPr marL="800100" lvl="1" indent="-342900">
              <a:buFont typeface="Arial" panose="020B0604020202020204" pitchFamily="34" charset="0"/>
              <a:buChar char="•"/>
            </a:pPr>
            <a:r>
              <a:rPr lang="en-US" sz="2400" dirty="0"/>
              <a:t>Approved Support ($)</a:t>
            </a:r>
          </a:p>
          <a:p>
            <a:pPr lvl="1"/>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59820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20404030301010803"/>
              <a:ea typeface="+mn-ea"/>
              <a:cs typeface="+mn-cs"/>
            </a:endParaRPr>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21D95AF-CBBF-436D-82E4-E2773C85C26B}"/>
              </a:ext>
            </a:extLst>
          </p:cNvPr>
          <p:cNvSpPr>
            <a:spLocks noGrp="1"/>
          </p:cNvSpPr>
          <p:nvPr>
            <p:ph type="title"/>
          </p:nvPr>
        </p:nvSpPr>
        <p:spPr>
          <a:xfrm>
            <a:off x="573409" y="559477"/>
            <a:ext cx="3765200" cy="5709931"/>
          </a:xfrm>
        </p:spPr>
        <p:txBody>
          <a:bodyPr>
            <a:normAutofit/>
          </a:bodyPr>
          <a:lstStyle/>
          <a:p>
            <a:pPr algn="ctr"/>
            <a:r>
              <a:rPr lang="en-US" sz="4800" dirty="0"/>
              <a:t>Data</a:t>
            </a:r>
            <a:br>
              <a:rPr lang="en-US" dirty="0"/>
            </a:br>
            <a:r>
              <a:rPr lang="en-US" dirty="0"/>
              <a:t>Processing:</a:t>
            </a:r>
            <a:br>
              <a:rPr lang="en-US" dirty="0"/>
            </a:br>
            <a:r>
              <a:rPr lang="en-US" dirty="0"/>
              <a:t>Sources</a:t>
            </a:r>
            <a:endParaRPr lang="en-US" sz="4800" dirty="0"/>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sp>
        <p:nvSpPr>
          <p:cNvPr id="9" name="Rectangle: Rounded Corners 8">
            <a:extLst>
              <a:ext uri="{FF2B5EF4-FFF2-40B4-BE49-F238E27FC236}">
                <a16:creationId xmlns:a16="http://schemas.microsoft.com/office/drawing/2014/main" id="{D129D4A2-A5D4-4409-BD31-E07BF36C668F}"/>
              </a:ext>
            </a:extLst>
          </p:cNvPr>
          <p:cNvSpPr/>
          <p:nvPr/>
        </p:nvSpPr>
        <p:spPr>
          <a:xfrm>
            <a:off x="5148041" y="520438"/>
            <a:ext cx="6470550" cy="709846"/>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3"/>
                </a:solidFill>
                <a:effectLst/>
                <a:uLnTx/>
                <a:uFillTx/>
                <a:latin typeface="Goudy Old Style" panose="02020404030301010803"/>
                <a:ea typeface="+mn-ea"/>
                <a:cs typeface="+mn-cs"/>
              </a:rPr>
              <a:t>FEMA Disaster Support API</a:t>
            </a:r>
          </a:p>
        </p:txBody>
      </p:sp>
      <p:sp>
        <p:nvSpPr>
          <p:cNvPr id="8" name="Rectangle: Rounded Corners 7">
            <a:extLst>
              <a:ext uri="{FF2B5EF4-FFF2-40B4-BE49-F238E27FC236}">
                <a16:creationId xmlns:a16="http://schemas.microsoft.com/office/drawing/2014/main" id="{7DBE4AAA-6599-4ADF-8099-2DE52F0E95C4}"/>
              </a:ext>
            </a:extLst>
          </p:cNvPr>
          <p:cNvSpPr/>
          <p:nvPr/>
        </p:nvSpPr>
        <p:spPr>
          <a:xfrm>
            <a:off x="5148041" y="1395799"/>
            <a:ext cx="6470550" cy="709846"/>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algn="ctr"/>
            <a:r>
              <a:rPr lang="en-US" sz="2400" b="1" dirty="0">
                <a:solidFill>
                  <a:schemeClr val="bg1"/>
                </a:solidFill>
              </a:rPr>
              <a:t>FEMA Disaster Details API</a:t>
            </a:r>
          </a:p>
        </p:txBody>
      </p:sp>
      <p:sp>
        <p:nvSpPr>
          <p:cNvPr id="10" name="TextBox 9">
            <a:extLst>
              <a:ext uri="{FF2B5EF4-FFF2-40B4-BE49-F238E27FC236}">
                <a16:creationId xmlns:a16="http://schemas.microsoft.com/office/drawing/2014/main" id="{9782841D-160C-43AD-A5E6-E8D7CED04993}"/>
              </a:ext>
            </a:extLst>
          </p:cNvPr>
          <p:cNvSpPr txBox="1"/>
          <p:nvPr/>
        </p:nvSpPr>
        <p:spPr>
          <a:xfrm>
            <a:off x="5258962" y="2317250"/>
            <a:ext cx="6248708" cy="4113014"/>
          </a:xfrm>
          <a:prstGeom prst="rect">
            <a:avLst/>
          </a:prstGeom>
          <a:noFill/>
        </p:spPr>
        <p:txBody>
          <a:bodyPr wrap="square" rtlCol="0">
            <a:noAutofit/>
          </a:bodyPr>
          <a:lstStyle/>
          <a:p>
            <a:pPr marL="342900" indent="-342900">
              <a:buFont typeface="Arial" panose="020B0604020202020204" pitchFamily="34" charset="0"/>
              <a:buChar char="•"/>
            </a:pPr>
            <a:r>
              <a:rPr lang="en-US" sz="2400" b="1" dirty="0"/>
              <a:t>Timeframe: </a:t>
            </a:r>
            <a:r>
              <a:rPr lang="en-US" sz="2400" dirty="0"/>
              <a:t>2004 to Present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Granularity: </a:t>
            </a:r>
            <a:r>
              <a:rPr lang="en-US" sz="2400" dirty="0"/>
              <a:t>Disaster code</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Details:</a:t>
            </a:r>
          </a:p>
          <a:p>
            <a:pPr marL="800100" lvl="1" indent="-342900">
              <a:buFont typeface="Arial" panose="020B0604020202020204" pitchFamily="34" charset="0"/>
              <a:buChar char="•"/>
            </a:pPr>
            <a:r>
              <a:rPr lang="en-US" sz="2400" dirty="0"/>
              <a:t>Incident Type</a:t>
            </a:r>
          </a:p>
          <a:p>
            <a:pPr marL="800100" lvl="1" indent="-342900">
              <a:buFont typeface="Arial" panose="020B0604020202020204" pitchFamily="34" charset="0"/>
              <a:buChar char="•"/>
            </a:pPr>
            <a:r>
              <a:rPr lang="en-US" sz="2400" dirty="0"/>
              <a:t>Start, End Dates</a:t>
            </a:r>
          </a:p>
          <a:p>
            <a:pPr lvl="1"/>
            <a:endParaRPr lang="en-US" sz="2400" dirty="0"/>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1126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20404030301010803"/>
              <a:ea typeface="+mn-ea"/>
              <a:cs typeface="+mn-cs"/>
            </a:endParaRPr>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21D95AF-CBBF-436D-82E4-E2773C85C26B}"/>
              </a:ext>
            </a:extLst>
          </p:cNvPr>
          <p:cNvSpPr>
            <a:spLocks noGrp="1"/>
          </p:cNvSpPr>
          <p:nvPr>
            <p:ph type="title"/>
          </p:nvPr>
        </p:nvSpPr>
        <p:spPr>
          <a:xfrm>
            <a:off x="573409" y="559477"/>
            <a:ext cx="3765200" cy="5709931"/>
          </a:xfrm>
        </p:spPr>
        <p:txBody>
          <a:bodyPr>
            <a:normAutofit/>
          </a:bodyPr>
          <a:lstStyle/>
          <a:p>
            <a:pPr algn="ctr"/>
            <a:r>
              <a:rPr lang="en-US" sz="4800" dirty="0"/>
              <a:t>Data</a:t>
            </a:r>
            <a:br>
              <a:rPr lang="en-US" dirty="0"/>
            </a:br>
            <a:r>
              <a:rPr lang="en-US" dirty="0"/>
              <a:t>Processing:</a:t>
            </a:r>
            <a:br>
              <a:rPr lang="en-US" dirty="0"/>
            </a:br>
            <a:r>
              <a:rPr lang="en-US" dirty="0"/>
              <a:t>Sources</a:t>
            </a:r>
            <a:endParaRPr lang="en-US" sz="4800" dirty="0"/>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sp>
        <p:nvSpPr>
          <p:cNvPr id="9" name="Rectangle: Rounded Corners 8">
            <a:extLst>
              <a:ext uri="{FF2B5EF4-FFF2-40B4-BE49-F238E27FC236}">
                <a16:creationId xmlns:a16="http://schemas.microsoft.com/office/drawing/2014/main" id="{D129D4A2-A5D4-4409-BD31-E07BF36C668F}"/>
              </a:ext>
            </a:extLst>
          </p:cNvPr>
          <p:cNvSpPr/>
          <p:nvPr/>
        </p:nvSpPr>
        <p:spPr>
          <a:xfrm>
            <a:off x="5148041" y="520438"/>
            <a:ext cx="6470550" cy="709846"/>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92A1"/>
                </a:solidFill>
                <a:effectLst/>
                <a:uLnTx/>
                <a:uFillTx/>
                <a:latin typeface="Goudy Old Style" panose="02020404030301010803"/>
                <a:ea typeface="+mn-ea"/>
                <a:cs typeface="+mn-cs"/>
              </a:rPr>
              <a:t>FEMA Disaster Support API</a:t>
            </a:r>
          </a:p>
        </p:txBody>
      </p:sp>
      <p:sp>
        <p:nvSpPr>
          <p:cNvPr id="8" name="Rectangle: Rounded Corners 7">
            <a:extLst>
              <a:ext uri="{FF2B5EF4-FFF2-40B4-BE49-F238E27FC236}">
                <a16:creationId xmlns:a16="http://schemas.microsoft.com/office/drawing/2014/main" id="{7DBE4AAA-6599-4ADF-8099-2DE52F0E95C4}"/>
              </a:ext>
            </a:extLst>
          </p:cNvPr>
          <p:cNvSpPr/>
          <p:nvPr/>
        </p:nvSpPr>
        <p:spPr>
          <a:xfrm>
            <a:off x="5148041" y="1395799"/>
            <a:ext cx="6470550" cy="709846"/>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50000"/>
                  </a:schemeClr>
                </a:solidFill>
                <a:effectLst/>
                <a:uLnTx/>
                <a:uFillTx/>
                <a:latin typeface="Goudy Old Style" panose="02020404030301010803"/>
                <a:ea typeface="+mn-ea"/>
                <a:cs typeface="+mn-cs"/>
              </a:rPr>
              <a:t>FEMA Disaster Details API</a:t>
            </a:r>
          </a:p>
        </p:txBody>
      </p:sp>
      <p:sp>
        <p:nvSpPr>
          <p:cNvPr id="11" name="Rectangle: Rounded Corners 10">
            <a:extLst>
              <a:ext uri="{FF2B5EF4-FFF2-40B4-BE49-F238E27FC236}">
                <a16:creationId xmlns:a16="http://schemas.microsoft.com/office/drawing/2014/main" id="{A564A265-1F2C-4838-8FBF-E4A633B7C6A3}"/>
              </a:ext>
            </a:extLst>
          </p:cNvPr>
          <p:cNvSpPr/>
          <p:nvPr/>
        </p:nvSpPr>
        <p:spPr>
          <a:xfrm>
            <a:off x="5148041" y="2271160"/>
            <a:ext cx="6470550" cy="709846"/>
          </a:xfrm>
          <a:prstGeom prst="roundRect">
            <a:avLst>
              <a:gd name="adj" fmla="val 10000"/>
            </a:avLst>
          </a:prstGeom>
          <a:solidFill>
            <a:schemeClr val="accent2">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Census Bureau</a:t>
            </a:r>
          </a:p>
        </p:txBody>
      </p:sp>
      <p:sp>
        <p:nvSpPr>
          <p:cNvPr id="12" name="TextBox 11">
            <a:extLst>
              <a:ext uri="{FF2B5EF4-FFF2-40B4-BE49-F238E27FC236}">
                <a16:creationId xmlns:a16="http://schemas.microsoft.com/office/drawing/2014/main" id="{36C1EB66-9DBB-415C-8A30-85D1D44559BA}"/>
              </a:ext>
            </a:extLst>
          </p:cNvPr>
          <p:cNvSpPr txBox="1"/>
          <p:nvPr/>
        </p:nvSpPr>
        <p:spPr>
          <a:xfrm>
            <a:off x="5258962" y="3308464"/>
            <a:ext cx="6248708" cy="3121799"/>
          </a:xfrm>
          <a:prstGeom prst="rect">
            <a:avLst/>
          </a:prstGeom>
          <a:noFill/>
        </p:spPr>
        <p:txBody>
          <a:bodyPr wrap="square" rtlCol="0">
            <a:noAutofit/>
          </a:bodyPr>
          <a:lstStyle/>
          <a:p>
            <a:pPr marL="342900" indent="-342900">
              <a:buFont typeface="Arial" panose="020B0604020202020204" pitchFamily="34" charset="0"/>
              <a:buChar char="•"/>
            </a:pPr>
            <a:r>
              <a:rPr lang="en-US" sz="2400" b="1" dirty="0"/>
              <a:t>Timeframe: </a:t>
            </a:r>
            <a:r>
              <a:rPr lang="en-US" sz="2400" dirty="0"/>
              <a:t>2006 to 2010</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Granularity: </a:t>
            </a:r>
            <a:r>
              <a:rPr lang="en-US" sz="2400" dirty="0"/>
              <a:t>Zip code</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Details:</a:t>
            </a:r>
          </a:p>
          <a:p>
            <a:pPr marL="800100" lvl="1" indent="-342900">
              <a:buFont typeface="Arial" panose="020B0604020202020204" pitchFamily="34" charset="0"/>
              <a:buChar char="•"/>
            </a:pPr>
            <a:r>
              <a:rPr lang="en-US" sz="2400" dirty="0"/>
              <a:t>Average Income</a:t>
            </a:r>
          </a:p>
          <a:p>
            <a:pPr marL="800100" lvl="1" indent="-342900">
              <a:buFont typeface="Arial" panose="020B0604020202020204" pitchFamily="34" charset="0"/>
              <a:buChar char="•"/>
            </a:pPr>
            <a:r>
              <a:rPr lang="en-US" sz="2400" dirty="0"/>
              <a:t>Median Income</a:t>
            </a:r>
          </a:p>
          <a:p>
            <a:pPr marL="800100" lvl="1" indent="-342900">
              <a:buFont typeface="Arial" panose="020B0604020202020204" pitchFamily="34" charset="0"/>
              <a:buChar char="•"/>
            </a:pPr>
            <a:r>
              <a:rPr lang="en-US" sz="2400" dirty="0"/>
              <a:t>Population</a:t>
            </a:r>
          </a:p>
          <a:p>
            <a:pPr lvl="1"/>
            <a:endParaRPr lang="en-US" sz="2400" dirty="0"/>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6563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oudy Old Style" panose="02020404030301010803"/>
              <a:ea typeface="+mn-ea"/>
              <a:cs typeface="+mn-cs"/>
            </a:endParaRPr>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121D95AF-CBBF-436D-82E4-E2773C85C26B}"/>
              </a:ext>
            </a:extLst>
          </p:cNvPr>
          <p:cNvSpPr>
            <a:spLocks noGrp="1"/>
          </p:cNvSpPr>
          <p:nvPr>
            <p:ph type="title"/>
          </p:nvPr>
        </p:nvSpPr>
        <p:spPr>
          <a:xfrm>
            <a:off x="573409" y="559477"/>
            <a:ext cx="3765200" cy="5709931"/>
          </a:xfrm>
        </p:spPr>
        <p:txBody>
          <a:bodyPr>
            <a:normAutofit/>
          </a:bodyPr>
          <a:lstStyle/>
          <a:p>
            <a:pPr algn="ctr"/>
            <a:r>
              <a:rPr lang="en-US" sz="4800" dirty="0"/>
              <a:t>Data</a:t>
            </a:r>
            <a:br>
              <a:rPr lang="en-US" dirty="0"/>
            </a:br>
            <a:r>
              <a:rPr lang="en-US" dirty="0"/>
              <a:t>Processing:</a:t>
            </a:r>
            <a:br>
              <a:rPr lang="en-US" dirty="0"/>
            </a:br>
            <a:r>
              <a:rPr lang="en-US" dirty="0"/>
              <a:t>Sources</a:t>
            </a:r>
            <a:endParaRPr lang="en-US" sz="4800" dirty="0"/>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sp>
        <p:nvSpPr>
          <p:cNvPr id="9" name="Rectangle: Rounded Corners 8">
            <a:extLst>
              <a:ext uri="{FF2B5EF4-FFF2-40B4-BE49-F238E27FC236}">
                <a16:creationId xmlns:a16="http://schemas.microsoft.com/office/drawing/2014/main" id="{D129D4A2-A5D4-4409-BD31-E07BF36C668F}"/>
              </a:ext>
            </a:extLst>
          </p:cNvPr>
          <p:cNvSpPr/>
          <p:nvPr/>
        </p:nvSpPr>
        <p:spPr>
          <a:xfrm>
            <a:off x="5148041" y="520438"/>
            <a:ext cx="6470550" cy="709846"/>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92A1"/>
                </a:solidFill>
                <a:effectLst/>
                <a:uLnTx/>
                <a:uFillTx/>
                <a:latin typeface="Goudy Old Style" panose="02020404030301010803"/>
                <a:ea typeface="+mn-ea"/>
                <a:cs typeface="+mn-cs"/>
              </a:rPr>
              <a:t>FEMA Disaster Support API</a:t>
            </a:r>
          </a:p>
        </p:txBody>
      </p:sp>
      <p:sp>
        <p:nvSpPr>
          <p:cNvPr id="8" name="Rectangle: Rounded Corners 7">
            <a:extLst>
              <a:ext uri="{FF2B5EF4-FFF2-40B4-BE49-F238E27FC236}">
                <a16:creationId xmlns:a16="http://schemas.microsoft.com/office/drawing/2014/main" id="{7DBE4AAA-6599-4ADF-8099-2DE52F0E95C4}"/>
              </a:ext>
            </a:extLst>
          </p:cNvPr>
          <p:cNvSpPr/>
          <p:nvPr/>
        </p:nvSpPr>
        <p:spPr>
          <a:xfrm>
            <a:off x="5148041" y="1395799"/>
            <a:ext cx="6470550" cy="709846"/>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2E5E8">
                    <a:lumMod val="50000"/>
                  </a:srgbClr>
                </a:solidFill>
                <a:effectLst/>
                <a:uLnTx/>
                <a:uFillTx/>
                <a:latin typeface="Goudy Old Style" panose="02020404030301010803"/>
                <a:ea typeface="+mn-ea"/>
                <a:cs typeface="+mn-cs"/>
              </a:rPr>
              <a:t>FEMA Disaster Details API</a:t>
            </a:r>
          </a:p>
        </p:txBody>
      </p:sp>
      <p:sp>
        <p:nvSpPr>
          <p:cNvPr id="11" name="Rectangle: Rounded Corners 10">
            <a:extLst>
              <a:ext uri="{FF2B5EF4-FFF2-40B4-BE49-F238E27FC236}">
                <a16:creationId xmlns:a16="http://schemas.microsoft.com/office/drawing/2014/main" id="{A564A265-1F2C-4838-8FBF-E4A633B7C6A3}"/>
              </a:ext>
            </a:extLst>
          </p:cNvPr>
          <p:cNvSpPr/>
          <p:nvPr/>
        </p:nvSpPr>
        <p:spPr>
          <a:xfrm>
            <a:off x="5148041" y="2271160"/>
            <a:ext cx="6470550" cy="709846"/>
          </a:xfrm>
          <a:prstGeom prst="roundRect">
            <a:avLst>
              <a:gd name="adj" fmla="val 10000"/>
            </a:avLst>
          </a:prstGeom>
          <a:solidFill>
            <a:schemeClr val="accent2">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50000"/>
                  </a:schemeClr>
                </a:solidFill>
                <a:effectLst/>
                <a:uLnTx/>
                <a:uFillTx/>
                <a:latin typeface="Goudy Old Style" panose="02020404030301010803"/>
                <a:ea typeface="+mn-ea"/>
                <a:cs typeface="+mn-cs"/>
              </a:rPr>
              <a:t>Census Data</a:t>
            </a:r>
          </a:p>
        </p:txBody>
      </p:sp>
      <p:sp>
        <p:nvSpPr>
          <p:cNvPr id="10" name="Rectangle: Rounded Corners 9">
            <a:extLst>
              <a:ext uri="{FF2B5EF4-FFF2-40B4-BE49-F238E27FC236}">
                <a16:creationId xmlns:a16="http://schemas.microsoft.com/office/drawing/2014/main" id="{C57F1369-3593-47AA-AA9D-6F4DBED3F0EE}"/>
              </a:ext>
            </a:extLst>
          </p:cNvPr>
          <p:cNvSpPr/>
          <p:nvPr/>
        </p:nvSpPr>
        <p:spPr>
          <a:xfrm>
            <a:off x="5148041" y="3167149"/>
            <a:ext cx="6470550" cy="709846"/>
          </a:xfrm>
          <a:prstGeom prst="roundRect">
            <a:avLst>
              <a:gd name="adj" fmla="val 10000"/>
            </a:avLst>
          </a:prstGeom>
          <a:solidFill>
            <a:schemeClr val="accent4">
              <a:lumMod val="50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Small Business </a:t>
            </a:r>
            <a:r>
              <a:rPr lang="en-US" sz="2400" b="1" dirty="0">
                <a:solidFill>
                  <a:schemeClr val="bg1"/>
                </a:solidFill>
                <a:latin typeface="Goudy Old Style" panose="02020404030301010803"/>
              </a:rPr>
              <a:t>Administration</a:t>
            </a:r>
            <a:endPar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
        <p:nvSpPr>
          <p:cNvPr id="13" name="TextBox 12">
            <a:extLst>
              <a:ext uri="{FF2B5EF4-FFF2-40B4-BE49-F238E27FC236}">
                <a16:creationId xmlns:a16="http://schemas.microsoft.com/office/drawing/2014/main" id="{BB73E77D-6465-4213-B885-60A764B43F54}"/>
              </a:ext>
            </a:extLst>
          </p:cNvPr>
          <p:cNvSpPr txBox="1"/>
          <p:nvPr/>
        </p:nvSpPr>
        <p:spPr>
          <a:xfrm>
            <a:off x="5258962" y="4038199"/>
            <a:ext cx="6248708" cy="2367125"/>
          </a:xfrm>
          <a:prstGeom prst="rect">
            <a:avLst/>
          </a:prstGeom>
          <a:noFill/>
        </p:spPr>
        <p:txBody>
          <a:bodyPr wrap="square" rtlCol="0">
            <a:noAutofit/>
          </a:bodyPr>
          <a:lstStyle/>
          <a:p>
            <a:pPr marL="342900" indent="-342900">
              <a:buFont typeface="Arial" panose="020B0604020202020204" pitchFamily="34" charset="0"/>
              <a:buChar char="•"/>
            </a:pPr>
            <a:r>
              <a:rPr lang="en-US" sz="2400" b="1" dirty="0"/>
              <a:t>Timeframe: </a:t>
            </a:r>
            <a:r>
              <a:rPr lang="en-US" sz="2400" dirty="0"/>
              <a:t>2004 to present</a:t>
            </a:r>
          </a:p>
          <a:p>
            <a:pPr marL="342900" indent="-342900">
              <a:buFont typeface="Arial" panose="020B0604020202020204" pitchFamily="34" charset="0"/>
              <a:buChar char="•"/>
            </a:pPr>
            <a:r>
              <a:rPr lang="en-US" sz="2400" b="1" dirty="0"/>
              <a:t>Granularity: </a:t>
            </a:r>
            <a:r>
              <a:rPr lang="en-US" sz="2400" dirty="0"/>
              <a:t>Zip code</a:t>
            </a:r>
          </a:p>
          <a:p>
            <a:pPr marL="342900" indent="-342900">
              <a:buFont typeface="Arial" panose="020B0604020202020204" pitchFamily="34" charset="0"/>
              <a:buChar char="•"/>
            </a:pPr>
            <a:r>
              <a:rPr lang="en-US" sz="2400" b="1" dirty="0"/>
              <a:t>Details:</a:t>
            </a:r>
          </a:p>
          <a:p>
            <a:pPr marL="800100" lvl="1" indent="-342900">
              <a:buFont typeface="Arial" panose="020B0604020202020204" pitchFamily="34" charset="0"/>
              <a:buChar char="•"/>
            </a:pPr>
            <a:r>
              <a:rPr lang="en-US" sz="2400" dirty="0"/>
              <a:t>Approval amount</a:t>
            </a:r>
          </a:p>
        </p:txBody>
      </p:sp>
    </p:spTree>
    <p:extLst>
      <p:ext uri="{BB962C8B-B14F-4D97-AF65-F5344CB8AC3E}">
        <p14:creationId xmlns:p14="http://schemas.microsoft.com/office/powerpoint/2010/main" val="211644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E98C-4BBC-49A3-A2FE-A01B880E09BA}"/>
              </a:ext>
            </a:extLst>
          </p:cNvPr>
          <p:cNvSpPr>
            <a:spLocks noGrp="1"/>
          </p:cNvSpPr>
          <p:nvPr>
            <p:ph type="title"/>
          </p:nvPr>
        </p:nvSpPr>
        <p:spPr>
          <a:xfrm>
            <a:off x="1066800" y="642594"/>
            <a:ext cx="10058400" cy="1371600"/>
          </a:xfrm>
        </p:spPr>
        <p:txBody>
          <a:bodyPr>
            <a:normAutofit/>
          </a:bodyPr>
          <a:lstStyle/>
          <a:p>
            <a:pPr algn="ctr"/>
            <a:r>
              <a:rPr lang="en-US" sz="4800" dirty="0"/>
              <a:t>Merging</a:t>
            </a:r>
          </a:p>
        </p:txBody>
      </p:sp>
      <p:sp>
        <p:nvSpPr>
          <p:cNvPr id="9" name="Rectangle: Rounded Corners 8">
            <a:extLst>
              <a:ext uri="{FF2B5EF4-FFF2-40B4-BE49-F238E27FC236}">
                <a16:creationId xmlns:a16="http://schemas.microsoft.com/office/drawing/2014/main" id="{47607AFE-E160-4FA8-AE26-36C6ADA4247D}"/>
              </a:ext>
            </a:extLst>
          </p:cNvPr>
          <p:cNvSpPr/>
          <p:nvPr/>
        </p:nvSpPr>
        <p:spPr>
          <a:xfrm>
            <a:off x="764779" y="2444121"/>
            <a:ext cx="2494677" cy="1143215"/>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FEMA Disaster Support API</a:t>
            </a:r>
          </a:p>
        </p:txBody>
      </p:sp>
      <p:sp>
        <p:nvSpPr>
          <p:cNvPr id="10" name="Rectangle: Rounded Corners 9">
            <a:extLst>
              <a:ext uri="{FF2B5EF4-FFF2-40B4-BE49-F238E27FC236}">
                <a16:creationId xmlns:a16="http://schemas.microsoft.com/office/drawing/2014/main" id="{7679D351-A9B4-48DB-B40F-423BA0B4CFAF}"/>
              </a:ext>
            </a:extLst>
          </p:cNvPr>
          <p:cNvSpPr/>
          <p:nvPr/>
        </p:nvSpPr>
        <p:spPr>
          <a:xfrm>
            <a:off x="3454427" y="2444121"/>
            <a:ext cx="2494677" cy="1143215"/>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FEMA Disaster Details API</a:t>
            </a:r>
          </a:p>
        </p:txBody>
      </p:sp>
      <p:sp>
        <p:nvSpPr>
          <p:cNvPr id="12" name="Rectangle: Rounded Corners 11">
            <a:extLst>
              <a:ext uri="{FF2B5EF4-FFF2-40B4-BE49-F238E27FC236}">
                <a16:creationId xmlns:a16="http://schemas.microsoft.com/office/drawing/2014/main" id="{5826FB3E-7714-4298-A72E-6279C56572C0}"/>
              </a:ext>
            </a:extLst>
          </p:cNvPr>
          <p:cNvSpPr/>
          <p:nvPr/>
        </p:nvSpPr>
        <p:spPr>
          <a:xfrm>
            <a:off x="6144075" y="2444121"/>
            <a:ext cx="2494677" cy="1143215"/>
          </a:xfrm>
          <a:prstGeom prst="roundRect">
            <a:avLst>
              <a:gd name="adj" fmla="val 10000"/>
            </a:avLst>
          </a:prstGeom>
          <a:solidFill>
            <a:schemeClr val="accent2">
              <a:lumMod val="75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Census </a:t>
            </a:r>
            <a:r>
              <a:rPr lang="en-US" sz="2400" b="1" dirty="0">
                <a:solidFill>
                  <a:schemeClr val="bg1"/>
                </a:solidFill>
                <a:latin typeface="Goudy Old Style" panose="02020404030301010803"/>
              </a:rPr>
              <a:t>Bureau</a:t>
            </a:r>
            <a:endPar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endParaRPr>
          </a:p>
        </p:txBody>
      </p:sp>
      <p:sp>
        <p:nvSpPr>
          <p:cNvPr id="13" name="Rectangle: Rounded Corners 12">
            <a:extLst>
              <a:ext uri="{FF2B5EF4-FFF2-40B4-BE49-F238E27FC236}">
                <a16:creationId xmlns:a16="http://schemas.microsoft.com/office/drawing/2014/main" id="{A90B37CE-6DE0-4E66-A900-FC0E1D65F1CA}"/>
              </a:ext>
            </a:extLst>
          </p:cNvPr>
          <p:cNvSpPr/>
          <p:nvPr/>
        </p:nvSpPr>
        <p:spPr>
          <a:xfrm>
            <a:off x="8833723" y="2444121"/>
            <a:ext cx="2494677" cy="1143215"/>
          </a:xfrm>
          <a:prstGeom prst="roundRect">
            <a:avLst>
              <a:gd name="adj" fmla="val 10000"/>
            </a:avLst>
          </a:prstGeom>
          <a:solidFill>
            <a:schemeClr val="accent4">
              <a:lumMod val="50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Goudy Old Style" panose="02020404030301010803"/>
                <a:ea typeface="+mn-ea"/>
                <a:cs typeface="+mn-cs"/>
              </a:rPr>
              <a:t>Small Business Administration</a:t>
            </a:r>
          </a:p>
        </p:txBody>
      </p:sp>
      <p:sp>
        <p:nvSpPr>
          <p:cNvPr id="14" name="Speech Bubble: Rectangle with Corners Rounded 13">
            <a:extLst>
              <a:ext uri="{FF2B5EF4-FFF2-40B4-BE49-F238E27FC236}">
                <a16:creationId xmlns:a16="http://schemas.microsoft.com/office/drawing/2014/main" id="{47493FC7-714F-4F4F-B1C1-196DEFEBD164}"/>
              </a:ext>
            </a:extLst>
          </p:cNvPr>
          <p:cNvSpPr/>
          <p:nvPr/>
        </p:nvSpPr>
        <p:spPr>
          <a:xfrm>
            <a:off x="2012117" y="1937414"/>
            <a:ext cx="1962671" cy="446176"/>
          </a:xfrm>
          <a:prstGeom prst="wedgeRoundRectCallout">
            <a:avLst>
              <a:gd name="adj1" fmla="val -31422"/>
              <a:gd name="adj2" fmla="val 84857"/>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ysClr val="windowText" lastClr="000000"/>
                </a:solidFill>
              </a:rPr>
              <a:t>Skip functionality</a:t>
            </a:r>
          </a:p>
        </p:txBody>
      </p:sp>
      <p:sp>
        <p:nvSpPr>
          <p:cNvPr id="16" name="Right Brace 15">
            <a:extLst>
              <a:ext uri="{FF2B5EF4-FFF2-40B4-BE49-F238E27FC236}">
                <a16:creationId xmlns:a16="http://schemas.microsoft.com/office/drawing/2014/main" id="{CC0FCDFA-BB60-498D-BD91-F5536EA24FF4}"/>
              </a:ext>
            </a:extLst>
          </p:cNvPr>
          <p:cNvSpPr/>
          <p:nvPr/>
        </p:nvSpPr>
        <p:spPr>
          <a:xfrm rot="5400000">
            <a:off x="3308953" y="2893689"/>
            <a:ext cx="290946" cy="21197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D27DC132-D324-42C2-A605-6E250AA4EE8B}"/>
              </a:ext>
            </a:extLst>
          </p:cNvPr>
          <p:cNvSpPr/>
          <p:nvPr/>
        </p:nvSpPr>
        <p:spPr>
          <a:xfrm rot="5400000">
            <a:off x="8305814" y="2844674"/>
            <a:ext cx="290946" cy="21197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peech Bubble: Rectangle with Corners Rounded 17">
            <a:extLst>
              <a:ext uri="{FF2B5EF4-FFF2-40B4-BE49-F238E27FC236}">
                <a16:creationId xmlns:a16="http://schemas.microsoft.com/office/drawing/2014/main" id="{7CDAE86E-76A0-46E0-A3ED-4002FCF6C730}"/>
              </a:ext>
            </a:extLst>
          </p:cNvPr>
          <p:cNvSpPr/>
          <p:nvPr/>
        </p:nvSpPr>
        <p:spPr>
          <a:xfrm>
            <a:off x="2473090" y="4096699"/>
            <a:ext cx="1962671" cy="446176"/>
          </a:xfrm>
          <a:prstGeom prst="wedgeRoundRectCallout">
            <a:avLst>
              <a:gd name="adj1" fmla="val -29304"/>
              <a:gd name="adj2" fmla="val -270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ysClr val="windowText" lastClr="000000"/>
                </a:solidFill>
              </a:rPr>
              <a:t>Disaster Number</a:t>
            </a:r>
          </a:p>
        </p:txBody>
      </p:sp>
      <p:sp>
        <p:nvSpPr>
          <p:cNvPr id="19" name="Speech Bubble: Rectangle with Corners Rounded 18">
            <a:extLst>
              <a:ext uri="{FF2B5EF4-FFF2-40B4-BE49-F238E27FC236}">
                <a16:creationId xmlns:a16="http://schemas.microsoft.com/office/drawing/2014/main" id="{3E41972C-9FA5-4BCF-8386-0742BF4B0B49}"/>
              </a:ext>
            </a:extLst>
          </p:cNvPr>
          <p:cNvSpPr/>
          <p:nvPr/>
        </p:nvSpPr>
        <p:spPr>
          <a:xfrm>
            <a:off x="7469951" y="4050020"/>
            <a:ext cx="1962671" cy="446176"/>
          </a:xfrm>
          <a:prstGeom prst="wedgeRoundRectCallout">
            <a:avLst>
              <a:gd name="adj1" fmla="val -29304"/>
              <a:gd name="adj2" fmla="val -270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ysClr val="windowText" lastClr="000000"/>
                </a:solidFill>
              </a:rPr>
              <a:t>Zip code</a:t>
            </a:r>
          </a:p>
        </p:txBody>
      </p:sp>
      <p:sp>
        <p:nvSpPr>
          <p:cNvPr id="20" name="Right Brace 19">
            <a:extLst>
              <a:ext uri="{FF2B5EF4-FFF2-40B4-BE49-F238E27FC236}">
                <a16:creationId xmlns:a16="http://schemas.microsoft.com/office/drawing/2014/main" id="{EE31EB67-6179-463C-A766-7320A7904995}"/>
              </a:ext>
            </a:extLst>
          </p:cNvPr>
          <p:cNvSpPr/>
          <p:nvPr/>
        </p:nvSpPr>
        <p:spPr>
          <a:xfrm rot="5400000">
            <a:off x="5979602" y="2570645"/>
            <a:ext cx="290946" cy="45914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peech Bubble: Rectangle with Corners Rounded 20">
            <a:extLst>
              <a:ext uri="{FF2B5EF4-FFF2-40B4-BE49-F238E27FC236}">
                <a16:creationId xmlns:a16="http://schemas.microsoft.com/office/drawing/2014/main" id="{BCDA40BC-0F78-4575-94C2-35767D6C72D7}"/>
              </a:ext>
            </a:extLst>
          </p:cNvPr>
          <p:cNvSpPr/>
          <p:nvPr/>
        </p:nvSpPr>
        <p:spPr>
          <a:xfrm>
            <a:off x="4876915" y="5013440"/>
            <a:ext cx="2593036" cy="446176"/>
          </a:xfrm>
          <a:prstGeom prst="wedgeRoundRectCallout">
            <a:avLst>
              <a:gd name="adj1" fmla="val -29304"/>
              <a:gd name="adj2" fmla="val -270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ysClr val="windowText" lastClr="000000"/>
                </a:solidFill>
              </a:rPr>
              <a:t>Zip code, Date</a:t>
            </a:r>
          </a:p>
        </p:txBody>
      </p:sp>
    </p:spTree>
    <p:extLst>
      <p:ext uri="{BB962C8B-B14F-4D97-AF65-F5344CB8AC3E}">
        <p14:creationId xmlns:p14="http://schemas.microsoft.com/office/powerpoint/2010/main" val="405527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6472E6-F331-448E-AEAD-E7D2250D9B15}"/>
              </a:ext>
            </a:extLst>
          </p:cNvPr>
          <p:cNvPicPr>
            <a:picLocks noChangeAspect="1"/>
          </p:cNvPicPr>
          <p:nvPr/>
        </p:nvPicPr>
        <p:blipFill>
          <a:blip r:embed="rId2"/>
          <a:stretch>
            <a:fillRect/>
          </a:stretch>
        </p:blipFill>
        <p:spPr>
          <a:xfrm>
            <a:off x="1335495" y="2864261"/>
            <a:ext cx="4219339" cy="2723677"/>
          </a:xfrm>
          <a:prstGeom prst="rect">
            <a:avLst/>
          </a:prstGeom>
        </p:spPr>
      </p:pic>
      <p:pic>
        <p:nvPicPr>
          <p:cNvPr id="5" name="Picture 4">
            <a:extLst>
              <a:ext uri="{FF2B5EF4-FFF2-40B4-BE49-F238E27FC236}">
                <a16:creationId xmlns:a16="http://schemas.microsoft.com/office/drawing/2014/main" id="{801CFA2D-CEC9-4D6F-9FE5-ED89376E0087}"/>
              </a:ext>
            </a:extLst>
          </p:cNvPr>
          <p:cNvPicPr>
            <a:picLocks noChangeAspect="1"/>
          </p:cNvPicPr>
          <p:nvPr/>
        </p:nvPicPr>
        <p:blipFill>
          <a:blip r:embed="rId3"/>
          <a:stretch>
            <a:fillRect/>
          </a:stretch>
        </p:blipFill>
        <p:spPr>
          <a:xfrm>
            <a:off x="6242087" y="2828836"/>
            <a:ext cx="4298058" cy="2794525"/>
          </a:xfrm>
          <a:prstGeom prst="rect">
            <a:avLst/>
          </a:prstGeom>
        </p:spPr>
      </p:pic>
      <p:sp>
        <p:nvSpPr>
          <p:cNvPr id="7" name="Title 1">
            <a:extLst>
              <a:ext uri="{FF2B5EF4-FFF2-40B4-BE49-F238E27FC236}">
                <a16:creationId xmlns:a16="http://schemas.microsoft.com/office/drawing/2014/main" id="{601B32BF-09BC-4BE2-95F4-A849B97140E4}"/>
              </a:ext>
            </a:extLst>
          </p:cNvPr>
          <p:cNvSpPr>
            <a:spLocks noGrp="1"/>
          </p:cNvSpPr>
          <p:nvPr>
            <p:ph type="title"/>
          </p:nvPr>
        </p:nvSpPr>
        <p:spPr>
          <a:xfrm>
            <a:off x="1066800" y="642594"/>
            <a:ext cx="10058400" cy="1371600"/>
          </a:xfrm>
        </p:spPr>
        <p:txBody>
          <a:bodyPr>
            <a:normAutofit/>
          </a:bodyPr>
          <a:lstStyle/>
          <a:p>
            <a:pPr algn="ctr"/>
            <a:r>
              <a:rPr lang="en-US" sz="4800" dirty="0"/>
              <a:t>State Level Support vs Impact</a:t>
            </a:r>
          </a:p>
        </p:txBody>
      </p:sp>
    </p:spTree>
    <p:extLst>
      <p:ext uri="{BB962C8B-B14F-4D97-AF65-F5344CB8AC3E}">
        <p14:creationId xmlns:p14="http://schemas.microsoft.com/office/powerpoint/2010/main" val="48897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924"/>
      </a:dk2>
      <a:lt2>
        <a:srgbClr val="E2E5E8"/>
      </a:lt2>
      <a:accent1>
        <a:srgbClr val="B89D7C"/>
      </a:accent1>
      <a:accent2>
        <a:srgbClr val="BA867F"/>
      </a:accent2>
      <a:accent3>
        <a:srgbClr val="C492A1"/>
      </a:accent3>
      <a:accent4>
        <a:srgbClr val="BA7FA9"/>
      </a:accent4>
      <a:accent5>
        <a:srgbClr val="BE93C5"/>
      </a:accent5>
      <a:accent6>
        <a:srgbClr val="997FBA"/>
      </a:accent6>
      <a:hlink>
        <a:srgbClr val="6283AA"/>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1057</Words>
  <Application>Microsoft Office PowerPoint</Application>
  <PresentationFormat>Widescreen</PresentationFormat>
  <Paragraphs>241</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Abadi</vt:lpstr>
      <vt:lpstr>Arial</vt:lpstr>
      <vt:lpstr>Calibri</vt:lpstr>
      <vt:lpstr>Garamond</vt:lpstr>
      <vt:lpstr>Goudy Old Style</vt:lpstr>
      <vt:lpstr>Tw Cen MT</vt:lpstr>
      <vt:lpstr>SavonVTI</vt:lpstr>
      <vt:lpstr>Disasters in the US</vt:lpstr>
      <vt:lpstr>Overview</vt:lpstr>
      <vt:lpstr>Objectives</vt:lpstr>
      <vt:lpstr>Data Processing: Sources</vt:lpstr>
      <vt:lpstr>Data Processing: Sources</vt:lpstr>
      <vt:lpstr>Data Processing: Sources</vt:lpstr>
      <vt:lpstr>Data Processing: Sources</vt:lpstr>
      <vt:lpstr>Merging</vt:lpstr>
      <vt:lpstr>State Level Support vs Impact</vt:lpstr>
      <vt:lpstr>Where can FEMA help more?</vt:lpstr>
      <vt:lpstr>Predicting FEMA Support</vt:lpstr>
      <vt:lpstr>Putting it All Together</vt:lpstr>
      <vt:lpstr>Visualization Toolkit</vt:lpstr>
      <vt:lpstr>Relief Amount vs SBA 504 Loans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Disasters in the US</dc:title>
  <dc:creator>Rachel Harbert</dc:creator>
  <cp:lastModifiedBy>ocurtis1 curtis</cp:lastModifiedBy>
  <cp:revision>14</cp:revision>
  <dcterms:created xsi:type="dcterms:W3CDTF">2019-11-07T21:52:23Z</dcterms:created>
  <dcterms:modified xsi:type="dcterms:W3CDTF">2019-11-08T15:02:27Z</dcterms:modified>
</cp:coreProperties>
</file>