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60" r:id="rId3"/>
    <p:sldId id="261" r:id="rId4"/>
    <p:sldId id="262" r:id="rId5"/>
    <p:sldId id="263" r:id="rId6"/>
    <p:sldId id="264" r:id="rId7"/>
    <p:sldId id="265" r:id="rId8"/>
    <p:sldId id="343" r:id="rId9"/>
    <p:sldId id="266" r:id="rId10"/>
    <p:sldId id="267" r:id="rId11"/>
    <p:sldId id="347" r:id="rId12"/>
    <p:sldId id="268" r:id="rId13"/>
    <p:sldId id="346" r:id="rId14"/>
    <p:sldId id="269" r:id="rId15"/>
    <p:sldId id="270" r:id="rId16"/>
    <p:sldId id="271" r:id="rId17"/>
    <p:sldId id="272" r:id="rId18"/>
    <p:sldId id="273" r:id="rId19"/>
    <p:sldId id="274" r:id="rId20"/>
    <p:sldId id="275" r:id="rId21"/>
    <p:sldId id="339" r:id="rId22"/>
    <p:sldId id="340" r:id="rId23"/>
    <p:sldId id="341" r:id="rId24"/>
    <p:sldId id="276" r:id="rId25"/>
    <p:sldId id="277" r:id="rId26"/>
    <p:sldId id="278" r:id="rId27"/>
    <p:sldId id="279" r:id="rId28"/>
    <p:sldId id="280" r:id="rId29"/>
    <p:sldId id="281" r:id="rId30"/>
    <p:sldId id="282" r:id="rId31"/>
    <p:sldId id="257" r:id="rId32"/>
    <p:sldId id="258" r:id="rId33"/>
    <p:sldId id="283" r:id="rId34"/>
    <p:sldId id="259" r:id="rId35"/>
    <p:sldId id="342" r:id="rId36"/>
    <p:sldId id="348" r:id="rId37"/>
    <p:sldId id="284" r:id="rId38"/>
    <p:sldId id="285" r:id="rId39"/>
    <p:sldId id="286" r:id="rId40"/>
    <p:sldId id="287" r:id="rId41"/>
    <p:sldId id="288" r:id="rId42"/>
    <p:sldId id="344" r:id="rId43"/>
    <p:sldId id="289" r:id="rId44"/>
    <p:sldId id="290" r:id="rId45"/>
    <p:sldId id="291" r:id="rId46"/>
    <p:sldId id="293" r:id="rId47"/>
    <p:sldId id="292"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49"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8027" autoAdjust="0"/>
    <p:restoredTop sz="87433" autoAdjust="0"/>
  </p:normalViewPr>
  <p:slideViewPr>
    <p:cSldViewPr snapToGrid="0">
      <p:cViewPr varScale="1">
        <p:scale>
          <a:sx n="65" d="100"/>
          <a:sy n="65"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8BA6A-77C0-4426-9BFA-4CAE30C50F38}" type="datetimeFigureOut">
              <a:rPr lang="en-US" smtClean="0"/>
              <a:t>3/16/2017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D10C5-8526-4F47-89EB-98F6B4019635}" type="slidenum">
              <a:rPr lang="en-US" smtClean="0"/>
              <a:t>‹#›</a:t>
            </a:fld>
            <a:endParaRPr lang="en-US"/>
          </a:p>
        </p:txBody>
      </p:sp>
    </p:spTree>
    <p:extLst>
      <p:ext uri="{BB962C8B-B14F-4D97-AF65-F5344CB8AC3E}">
        <p14:creationId xmlns:p14="http://schemas.microsoft.com/office/powerpoint/2010/main" val="710369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viewer.books24x7.com/assetviewer.aspx?bookid=112787&amp;chunkid=587428532&amp;resumebookmarkid=33fb0bf1-cc78-e611-849e-00505686029c"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viewer.books24x7.com/assetviewer.aspx?bookid=112787&amp;chunkid=890044771&amp;resumebookmarkid=33fb0bf1-cc78-e611-849e-00505686029c"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viewer.books24x7.com/assetviewer.aspx?bookid=112787&amp;chunkid=974928927&amp;resumebookmarkid=33fb0bf1-cc78-e611-849e-00505686029c"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viewer.books24x7.com/assetviewer.aspx?bookid=112787&amp;chunkid=974928927&amp;resumebookmarkid=33fb0bf1-cc78-e611-849e-00505686029c"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9D10C5-8526-4F47-89EB-98F6B4019635}" type="slidenum">
              <a:rPr lang="en-US" smtClean="0"/>
              <a:t>6</a:t>
            </a:fld>
            <a:endParaRPr lang="en-US"/>
          </a:p>
        </p:txBody>
      </p:sp>
    </p:spTree>
    <p:extLst>
      <p:ext uri="{BB962C8B-B14F-4D97-AF65-F5344CB8AC3E}">
        <p14:creationId xmlns:p14="http://schemas.microsoft.com/office/powerpoint/2010/main" val="103166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Nothing spectacular here. You're just telling the servlet/JSP container that you want to use the Spring MVC dispatcher servlet and map it to all URLs by using / in the </a:t>
            </a:r>
            <a:r>
              <a:rPr lang="en-US" sz="1200" b="1" i="0" kern="1200" dirty="0" err="1" smtClean="0">
                <a:solidFill>
                  <a:schemeClr val="tx1"/>
                </a:solidFill>
                <a:effectLst/>
                <a:latin typeface="+mn-lt"/>
                <a:ea typeface="+mn-ea"/>
                <a:cs typeface="+mn-cs"/>
              </a:rPr>
              <a:t>urlpattern</a:t>
            </a:r>
            <a:r>
              <a:rPr lang="en-US" sz="1200" b="0" i="0" kern="1200" dirty="0" smtClean="0">
                <a:solidFill>
                  <a:schemeClr val="tx1"/>
                </a:solidFill>
                <a:effectLst/>
                <a:latin typeface="+mn-lt"/>
                <a:ea typeface="+mn-ea"/>
                <a:cs typeface="+mn-cs"/>
              </a:rPr>
              <a:t> element. Since there is no </a:t>
            </a:r>
            <a:r>
              <a:rPr lang="en-US" sz="1200" b="1" i="0" kern="1200" dirty="0" err="1" smtClean="0">
                <a:solidFill>
                  <a:schemeClr val="tx1"/>
                </a:solidFill>
                <a:effectLst/>
                <a:latin typeface="+mn-lt"/>
                <a:ea typeface="+mn-ea"/>
                <a:cs typeface="+mn-cs"/>
              </a:rPr>
              <a:t>init-param</a:t>
            </a:r>
            <a:r>
              <a:rPr lang="en-US" sz="1200" b="0" i="0" kern="1200" dirty="0" smtClean="0">
                <a:solidFill>
                  <a:schemeClr val="tx1"/>
                </a:solidFill>
                <a:effectLst/>
                <a:latin typeface="+mn-lt"/>
                <a:ea typeface="+mn-ea"/>
                <a:cs typeface="+mn-cs"/>
              </a:rPr>
              <a:t> element under the </a:t>
            </a:r>
            <a:r>
              <a:rPr lang="en-US" sz="1200" b="1" i="0" kern="1200" dirty="0" smtClean="0">
                <a:solidFill>
                  <a:schemeClr val="tx1"/>
                </a:solidFill>
                <a:effectLst/>
                <a:latin typeface="+mn-lt"/>
                <a:ea typeface="+mn-ea"/>
                <a:cs typeface="+mn-cs"/>
              </a:rPr>
              <a:t>servlet</a:t>
            </a:r>
            <a:r>
              <a:rPr lang="en-US" sz="1200" b="0" i="0" kern="1200" dirty="0" smtClean="0">
                <a:solidFill>
                  <a:schemeClr val="tx1"/>
                </a:solidFill>
                <a:effectLst/>
                <a:latin typeface="+mn-lt"/>
                <a:ea typeface="+mn-ea"/>
                <a:cs typeface="+mn-cs"/>
              </a:rPr>
              <a:t> element, the Spring MVC configuration file is assumed to be under </a:t>
            </a:r>
            <a:r>
              <a:rPr lang="en-US" sz="1200" b="1" i="0" kern="1200" dirty="0" smtClean="0">
                <a:solidFill>
                  <a:schemeClr val="tx1"/>
                </a:solidFill>
                <a:effectLst/>
                <a:latin typeface="+mn-lt"/>
                <a:ea typeface="+mn-ea"/>
                <a:cs typeface="+mn-cs"/>
              </a:rPr>
              <a:t>/WEB-INF</a:t>
            </a:r>
            <a:r>
              <a:rPr lang="en-US" sz="1200" b="0" i="0" kern="1200" dirty="0" smtClean="0">
                <a:solidFill>
                  <a:schemeClr val="tx1"/>
                </a:solidFill>
                <a:effectLst/>
                <a:latin typeface="+mn-lt"/>
                <a:ea typeface="+mn-ea"/>
                <a:cs typeface="+mn-cs"/>
              </a:rPr>
              <a:t> and follow the usual naming convention.</a:t>
            </a:r>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40</a:t>
            </a:fld>
            <a:endParaRPr lang="en-US"/>
          </a:p>
        </p:txBody>
      </p:sp>
    </p:spTree>
    <p:extLst>
      <p:ext uri="{BB962C8B-B14F-4D97-AF65-F5344CB8AC3E}">
        <p14:creationId xmlns:p14="http://schemas.microsoft.com/office/powerpoint/2010/main" val="415079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52</a:t>
            </a:fld>
            <a:endParaRPr lang="en-US"/>
          </a:p>
        </p:txBody>
      </p:sp>
    </p:spTree>
    <p:extLst>
      <p:ext uri="{BB962C8B-B14F-4D97-AF65-F5344CB8AC3E}">
        <p14:creationId xmlns:p14="http://schemas.microsoft.com/office/powerpoint/2010/main" val="262536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 that in the </a:t>
            </a:r>
            <a:r>
              <a:rPr lang="en-US" sz="1200" b="1" i="0" kern="1200" dirty="0" smtClean="0">
                <a:solidFill>
                  <a:schemeClr val="tx1"/>
                </a:solidFill>
                <a:effectLst/>
                <a:latin typeface="+mn-lt"/>
                <a:ea typeface="+mn-ea"/>
                <a:cs typeface="+mn-cs"/>
              </a:rPr>
              <a:t>&lt;servlet-mapping/&gt;</a:t>
            </a:r>
            <a:r>
              <a:rPr lang="en-US" sz="1200" b="0" i="0" kern="1200" dirty="0" smtClean="0">
                <a:solidFill>
                  <a:schemeClr val="tx1"/>
                </a:solidFill>
                <a:effectLst/>
                <a:latin typeface="+mn-lt"/>
                <a:ea typeface="+mn-ea"/>
                <a:cs typeface="+mn-cs"/>
              </a:rPr>
              <a:t> element in the deployment descriptor, the URL pattern for the Spring MVC dispatcher servlet is set to /. Setting the URL pattern to / means that all requests, including those for static resources, are directed to the dispatcher servlet. In order for static resources to be handled properly, you need to add some elements in the Spring MVC configuration file.</a:t>
            </a:r>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54</a:t>
            </a:fld>
            <a:endParaRPr lang="en-US"/>
          </a:p>
        </p:txBody>
      </p:sp>
    </p:spTree>
    <p:extLst>
      <p:ext uri="{BB962C8B-B14F-4D97-AF65-F5344CB8AC3E}">
        <p14:creationId xmlns:p14="http://schemas.microsoft.com/office/powerpoint/2010/main" val="165585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thing in the Spring MVC configuration file in </a:t>
            </a:r>
            <a:r>
              <a:rPr lang="en-US" sz="1200" b="0" i="0" u="none" strike="noStrike" kern="1200" dirty="0" smtClean="0">
                <a:solidFill>
                  <a:schemeClr val="tx1"/>
                </a:solidFill>
                <a:effectLst/>
                <a:latin typeface="+mn-lt"/>
                <a:ea typeface="+mn-ea"/>
                <a:cs typeface="+mn-cs"/>
                <a:hlinkClick r:id="rId3"/>
              </a:rPr>
              <a:t>Listing 4.2</a:t>
            </a:r>
            <a:r>
              <a:rPr lang="en-US" sz="1200" b="0" i="0" kern="1200" dirty="0" smtClean="0">
                <a:solidFill>
                  <a:schemeClr val="tx1"/>
                </a:solidFill>
                <a:effectLst/>
                <a:latin typeface="+mn-lt"/>
                <a:ea typeface="+mn-ea"/>
                <a:cs typeface="+mn-cs"/>
              </a:rPr>
              <a:t> is the presence of a </a:t>
            </a:r>
            <a:r>
              <a:rPr lang="en-US" sz="1200" b="1" i="0" kern="1200" dirty="0" smtClean="0">
                <a:solidFill>
                  <a:schemeClr val="tx1"/>
                </a:solidFill>
                <a:effectLst/>
                <a:latin typeface="+mn-lt"/>
                <a:ea typeface="+mn-ea"/>
                <a:cs typeface="+mn-cs"/>
              </a:rPr>
              <a:t>&lt;component-scan/&gt;</a:t>
            </a:r>
            <a:r>
              <a:rPr lang="en-US" sz="1200" b="0" i="0" kern="1200" dirty="0" smtClean="0">
                <a:solidFill>
                  <a:schemeClr val="tx1"/>
                </a:solidFill>
                <a:effectLst/>
                <a:latin typeface="+mn-lt"/>
                <a:ea typeface="+mn-ea"/>
                <a:cs typeface="+mn-cs"/>
              </a:rPr>
              <a:t> element. </a:t>
            </a:r>
          </a:p>
          <a:p>
            <a:r>
              <a:rPr lang="en-US" sz="1200" b="0" i="0" kern="1200" dirty="0" smtClean="0">
                <a:solidFill>
                  <a:schemeClr val="tx1"/>
                </a:solidFill>
                <a:effectLst/>
                <a:latin typeface="+mn-lt"/>
                <a:ea typeface="+mn-ea"/>
                <a:cs typeface="+mn-cs"/>
              </a:rPr>
              <a:t>It is to tell Spring MVC to scan classes under a certain package, in this case the </a:t>
            </a:r>
            <a:r>
              <a:rPr lang="en-US" sz="1200" b="1" i="0"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package. </a:t>
            </a:r>
          </a:p>
          <a:p>
            <a:r>
              <a:rPr lang="en-US" sz="1200" b="0" i="0" kern="1200" dirty="0" smtClean="0">
                <a:solidFill>
                  <a:schemeClr val="tx1"/>
                </a:solidFill>
                <a:effectLst/>
                <a:latin typeface="+mn-lt"/>
                <a:ea typeface="+mn-ea"/>
                <a:cs typeface="+mn-cs"/>
              </a:rPr>
              <a:t>On top of that, there are also an </a:t>
            </a:r>
            <a:r>
              <a:rPr lang="en-US" sz="1200" b="1" i="0" kern="1200" dirty="0" smtClean="0">
                <a:solidFill>
                  <a:schemeClr val="tx1"/>
                </a:solidFill>
                <a:effectLst/>
                <a:latin typeface="+mn-lt"/>
                <a:ea typeface="+mn-ea"/>
                <a:cs typeface="+mn-cs"/>
              </a:rPr>
              <a:t>&lt;annotation-driven/&gt;</a:t>
            </a:r>
            <a:r>
              <a:rPr lang="en-US" sz="1200" b="0" i="0" kern="1200" dirty="0" smtClean="0">
                <a:solidFill>
                  <a:schemeClr val="tx1"/>
                </a:solidFill>
                <a:effectLst/>
                <a:latin typeface="+mn-lt"/>
                <a:ea typeface="+mn-ea"/>
                <a:cs typeface="+mn-cs"/>
              </a:rPr>
              <a:t> element and two </a:t>
            </a:r>
            <a:r>
              <a:rPr lang="en-US" sz="1200" b="1" i="0" kern="1200" dirty="0" smtClean="0">
                <a:solidFill>
                  <a:schemeClr val="tx1"/>
                </a:solidFill>
                <a:effectLst/>
                <a:latin typeface="+mn-lt"/>
                <a:ea typeface="+mn-ea"/>
                <a:cs typeface="+mn-cs"/>
              </a:rPr>
              <a:t>&lt;resources/&gt;</a:t>
            </a:r>
            <a:r>
              <a:rPr lang="en-US" sz="1200" b="0" i="0" kern="1200" dirty="0" smtClean="0">
                <a:solidFill>
                  <a:schemeClr val="tx1"/>
                </a:solidFill>
                <a:effectLst/>
                <a:latin typeface="+mn-lt"/>
                <a:ea typeface="+mn-ea"/>
                <a:cs typeface="+mn-cs"/>
              </a:rPr>
              <a:t> elements. </a:t>
            </a:r>
          </a:p>
          <a:p>
            <a:r>
              <a:rPr lang="en-US" sz="1200" b="0" i="0" kern="1200" dirty="0" smtClean="0">
                <a:solidFill>
                  <a:schemeClr val="tx1"/>
                </a:solidFill>
                <a:effectLst/>
                <a:latin typeface="+mn-lt"/>
                <a:ea typeface="+mn-ea"/>
                <a:cs typeface="+mn-cs"/>
              </a:rPr>
              <a:t>The</a:t>
            </a:r>
            <a:r>
              <a:rPr lang="en-US" sz="1200" b="1" i="0" kern="1200" dirty="0" smtClean="0">
                <a:solidFill>
                  <a:schemeClr val="tx1"/>
                </a:solidFill>
                <a:effectLst/>
                <a:latin typeface="+mn-lt"/>
                <a:ea typeface="+mn-ea"/>
                <a:cs typeface="+mn-cs"/>
              </a:rPr>
              <a:t>&lt;</a:t>
            </a:r>
            <a:r>
              <a:rPr lang="en-US" sz="1200" b="1" i="0" kern="1200" dirty="0" err="1" smtClean="0">
                <a:solidFill>
                  <a:schemeClr val="tx1"/>
                </a:solidFill>
                <a:effectLst/>
                <a:latin typeface="+mn-lt"/>
                <a:ea typeface="+mn-ea"/>
                <a:cs typeface="+mn-cs"/>
              </a:rPr>
              <a:t>annotationdriven</a:t>
            </a:r>
            <a:r>
              <a:rPr lang="en-US" sz="1200" b="1" i="0" kern="1200" dirty="0" smtClean="0">
                <a:solidFill>
                  <a:schemeClr val="tx1"/>
                </a:solidFill>
                <a:effectLst/>
                <a:latin typeface="+mn-lt"/>
                <a:ea typeface="+mn-ea"/>
                <a:cs typeface="+mn-cs"/>
              </a:rPr>
              <a:t>/&gt;</a:t>
            </a:r>
            <a:r>
              <a:rPr lang="en-US" sz="1200" b="0" i="0" kern="1200" dirty="0" smtClean="0">
                <a:solidFill>
                  <a:schemeClr val="tx1"/>
                </a:solidFill>
                <a:effectLst/>
                <a:latin typeface="+mn-lt"/>
                <a:ea typeface="+mn-ea"/>
                <a:cs typeface="+mn-cs"/>
              </a:rPr>
              <a:t> element does several things, including registering beans to support request processing with annotated controller methods. The</a:t>
            </a:r>
            <a:r>
              <a:rPr lang="en-US" sz="1200" b="1" i="0" kern="1200" dirty="0" smtClean="0">
                <a:solidFill>
                  <a:schemeClr val="tx1"/>
                </a:solidFill>
                <a:effectLst/>
                <a:latin typeface="+mn-lt"/>
                <a:ea typeface="+mn-ea"/>
                <a:cs typeface="+mn-cs"/>
              </a:rPr>
              <a:t>&lt;resources/&gt;</a:t>
            </a:r>
            <a:r>
              <a:rPr lang="en-US" sz="1200" b="0" i="0" kern="1200" dirty="0" smtClean="0">
                <a:solidFill>
                  <a:schemeClr val="tx1"/>
                </a:solidFill>
                <a:effectLst/>
                <a:latin typeface="+mn-lt"/>
                <a:ea typeface="+mn-ea"/>
                <a:cs typeface="+mn-cs"/>
              </a:rPr>
              <a:t> element tells Spring MVC which static resources need to be served independently from the dispatcher servlet.</a:t>
            </a:r>
          </a:p>
          <a:p>
            <a:r>
              <a:rPr lang="en-US" sz="1200" b="0" i="0" kern="1200" dirty="0" smtClean="0">
                <a:solidFill>
                  <a:schemeClr val="tx1"/>
                </a:solidFill>
                <a:effectLst/>
                <a:latin typeface="+mn-lt"/>
                <a:ea typeface="+mn-ea"/>
                <a:cs typeface="+mn-cs"/>
              </a:rPr>
              <a:t>In the configuration file in </a:t>
            </a:r>
            <a:r>
              <a:rPr lang="en-US" sz="1200" b="0" i="0" u="none" strike="noStrike" kern="1200" dirty="0" smtClean="0">
                <a:solidFill>
                  <a:schemeClr val="tx1"/>
                </a:solidFill>
                <a:effectLst/>
                <a:latin typeface="+mn-lt"/>
                <a:ea typeface="+mn-ea"/>
                <a:cs typeface="+mn-cs"/>
                <a:hlinkClick r:id="rId3"/>
              </a:rPr>
              <a:t>Listing 4.2</a:t>
            </a:r>
            <a:r>
              <a:rPr lang="en-US" sz="1200" b="0" i="0" kern="1200" dirty="0" smtClean="0">
                <a:solidFill>
                  <a:schemeClr val="tx1"/>
                </a:solidFill>
                <a:effectLst/>
                <a:latin typeface="+mn-lt"/>
                <a:ea typeface="+mn-ea"/>
                <a:cs typeface="+mn-cs"/>
              </a:rPr>
              <a:t> there are two </a:t>
            </a:r>
            <a:r>
              <a:rPr lang="en-US" sz="1200" b="1" i="0" kern="1200" dirty="0" smtClean="0">
                <a:solidFill>
                  <a:schemeClr val="tx1"/>
                </a:solidFill>
                <a:effectLst/>
                <a:latin typeface="+mn-lt"/>
                <a:ea typeface="+mn-ea"/>
                <a:cs typeface="+mn-cs"/>
              </a:rPr>
              <a:t>&lt;resources/&gt;</a:t>
            </a:r>
            <a:r>
              <a:rPr lang="en-US" sz="1200" b="0" i="0" kern="1200" dirty="0" smtClean="0">
                <a:solidFill>
                  <a:schemeClr val="tx1"/>
                </a:solidFill>
                <a:effectLst/>
                <a:latin typeface="+mn-lt"/>
                <a:ea typeface="+mn-ea"/>
                <a:cs typeface="+mn-cs"/>
              </a:rPr>
              <a:t> elements. The first makes sure that all files in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css</a:t>
            </a:r>
            <a:r>
              <a:rPr lang="en-US" sz="1200" b="0" i="0" kern="1200" dirty="0" smtClean="0">
                <a:solidFill>
                  <a:schemeClr val="tx1"/>
                </a:solidFill>
                <a:effectLst/>
                <a:latin typeface="+mn-lt"/>
                <a:ea typeface="+mn-ea"/>
                <a:cs typeface="+mn-cs"/>
              </a:rPr>
              <a:t> directory will be visible. The second allows displaying of all </a:t>
            </a:r>
            <a:r>
              <a:rPr lang="en-US" sz="1200" b="1" i="0" kern="1200" dirty="0" smtClean="0">
                <a:solidFill>
                  <a:schemeClr val="tx1"/>
                </a:solidFill>
                <a:effectLst/>
                <a:latin typeface="+mn-lt"/>
                <a:ea typeface="+mn-ea"/>
                <a:cs typeface="+mn-cs"/>
              </a:rPr>
              <a:t>.html</a:t>
            </a:r>
            <a:r>
              <a:rPr lang="en-US" sz="1200" b="0" i="0" kern="1200" dirty="0" smtClean="0">
                <a:solidFill>
                  <a:schemeClr val="tx1"/>
                </a:solidFill>
                <a:effectLst/>
                <a:latin typeface="+mn-lt"/>
                <a:ea typeface="+mn-ea"/>
                <a:cs typeface="+mn-cs"/>
              </a:rPr>
              <a:t> files in the application directory.</a:t>
            </a:r>
          </a:p>
          <a:p>
            <a:pPr fontAlgn="t"/>
            <a:r>
              <a:rPr lang="en-US" sz="1200" b="1" kern="1200" dirty="0" smtClean="0">
                <a:solidFill>
                  <a:schemeClr val="tx1"/>
                </a:solidFill>
                <a:effectLst/>
                <a:latin typeface="+mn-lt"/>
                <a:ea typeface="+mn-ea"/>
                <a:cs typeface="+mn-cs"/>
              </a:rPr>
              <a:t>Note </a:t>
            </a:r>
            <a:r>
              <a:rPr lang="en-US" sz="1200" kern="1200" dirty="0" smtClean="0">
                <a:solidFill>
                  <a:schemeClr val="tx1"/>
                </a:solidFill>
                <a:effectLst/>
                <a:latin typeface="+mn-lt"/>
                <a:ea typeface="+mn-ea"/>
                <a:cs typeface="+mn-cs"/>
              </a:rPr>
              <a:t>Without </a:t>
            </a:r>
            <a:r>
              <a:rPr lang="en-US" sz="1200" b="1" kern="1200" dirty="0" smtClean="0">
                <a:solidFill>
                  <a:schemeClr val="tx1"/>
                </a:solidFill>
                <a:effectLst/>
                <a:latin typeface="+mn-lt"/>
                <a:ea typeface="+mn-ea"/>
                <a:cs typeface="+mn-cs"/>
              </a:rPr>
              <a:t>&lt;annotation-driven/&gt;</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&lt;resources/&gt;</a:t>
            </a:r>
            <a:r>
              <a:rPr lang="en-US" sz="1200" kern="1200" dirty="0" smtClean="0">
                <a:solidFill>
                  <a:schemeClr val="tx1"/>
                </a:solidFill>
                <a:effectLst/>
                <a:latin typeface="+mn-lt"/>
                <a:ea typeface="+mn-ea"/>
                <a:cs typeface="+mn-cs"/>
              </a:rPr>
              <a:t> elements will prevent any controller from being invoked. You don't need an </a:t>
            </a:r>
            <a:r>
              <a:rPr lang="en-US" sz="1200" b="1" kern="1200" dirty="0" smtClean="0">
                <a:solidFill>
                  <a:schemeClr val="tx1"/>
                </a:solidFill>
                <a:effectLst/>
                <a:latin typeface="+mn-lt"/>
                <a:ea typeface="+mn-ea"/>
                <a:cs typeface="+mn-cs"/>
              </a:rPr>
              <a:t>&lt;annotation-driven/&gt;</a:t>
            </a:r>
            <a:r>
              <a:rPr lang="en-US" sz="1200" kern="1200" dirty="0" smtClean="0">
                <a:solidFill>
                  <a:schemeClr val="tx1"/>
                </a:solidFill>
                <a:effectLst/>
                <a:latin typeface="+mn-lt"/>
                <a:ea typeface="+mn-ea"/>
                <a:cs typeface="+mn-cs"/>
              </a:rPr>
              <a:t>element if you are not using </a:t>
            </a:r>
            <a:r>
              <a:rPr lang="en-US" sz="1200" b="1" kern="1200" dirty="0" smtClean="0">
                <a:solidFill>
                  <a:schemeClr val="tx1"/>
                </a:solidFill>
                <a:effectLst/>
                <a:latin typeface="+mn-lt"/>
                <a:ea typeface="+mn-ea"/>
                <a:cs typeface="+mn-cs"/>
              </a:rPr>
              <a:t>resources</a:t>
            </a:r>
            <a:r>
              <a:rPr lang="en-US" sz="1200" kern="1200" dirty="0" smtClean="0">
                <a:solidFill>
                  <a:schemeClr val="tx1"/>
                </a:solidFill>
                <a:effectLst/>
                <a:latin typeface="+mn-lt"/>
                <a:ea typeface="+mn-ea"/>
                <a:cs typeface="+mn-cs"/>
              </a:rPr>
              <a:t> elements.</a:t>
            </a:r>
          </a:p>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55</a:t>
            </a:fld>
            <a:endParaRPr lang="en-US"/>
          </a:p>
        </p:txBody>
      </p:sp>
    </p:spTree>
    <p:extLst>
      <p:ext uri="{BB962C8B-B14F-4D97-AF65-F5344CB8AC3E}">
        <p14:creationId xmlns:p14="http://schemas.microsoft.com/office/powerpoint/2010/main" val="69684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couple of things make the </a:t>
            </a:r>
            <a:r>
              <a:rPr lang="en-US" sz="1200" b="1" i="0" kern="1200" dirty="0" err="1" smtClean="0">
                <a:solidFill>
                  <a:schemeClr val="tx1"/>
                </a:solidFill>
                <a:effectLst/>
                <a:latin typeface="+mn-lt"/>
                <a:ea typeface="+mn-ea"/>
                <a:cs typeface="+mn-cs"/>
              </a:rPr>
              <a:t>ProductController</a:t>
            </a:r>
            <a:r>
              <a:rPr lang="en-US" sz="1200" b="0" i="0" kern="1200" dirty="0" smtClean="0">
                <a:solidFill>
                  <a:schemeClr val="tx1"/>
                </a:solidFill>
                <a:effectLst/>
                <a:latin typeface="+mn-lt"/>
                <a:ea typeface="+mn-ea"/>
                <a:cs typeface="+mn-cs"/>
              </a:rPr>
              <a:t> class in </a:t>
            </a:r>
            <a:r>
              <a:rPr lang="en-US" sz="1200" b="1" i="0" kern="1200" dirty="0" smtClean="0">
                <a:solidFill>
                  <a:schemeClr val="tx1"/>
                </a:solidFill>
                <a:effectLst/>
                <a:latin typeface="+mn-lt"/>
                <a:ea typeface="+mn-ea"/>
                <a:cs typeface="+mn-cs"/>
              </a:rPr>
              <a:t>annotated2</a:t>
            </a:r>
            <a:r>
              <a:rPr lang="en-US" sz="1200" b="0" i="0" kern="1200" dirty="0" smtClean="0">
                <a:solidFill>
                  <a:schemeClr val="tx1"/>
                </a:solidFill>
                <a:effectLst/>
                <a:latin typeface="+mn-lt"/>
                <a:ea typeface="+mn-ea"/>
                <a:cs typeface="+mn-cs"/>
              </a:rPr>
              <a:t> different from its counterpart in </a:t>
            </a:r>
            <a:r>
              <a:rPr lang="en-US" sz="1200" b="1" i="0" kern="1200" dirty="0" smtClean="0">
                <a:solidFill>
                  <a:schemeClr val="tx1"/>
                </a:solidFill>
                <a:effectLst/>
                <a:latin typeface="+mn-lt"/>
                <a:ea typeface="+mn-ea"/>
                <a:cs typeface="+mn-cs"/>
              </a:rPr>
              <a:t>annotated1</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first thing is the addition of the following private field that is annotated with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Here, </a:t>
            </a:r>
            <a:r>
              <a:rPr lang="en-US" sz="1200" b="1" i="0" kern="1200" dirty="0" err="1" smtClean="0">
                <a:solidFill>
                  <a:schemeClr val="tx1"/>
                </a:solidFill>
                <a:effectLst/>
                <a:latin typeface="+mn-lt"/>
                <a:ea typeface="+mn-ea"/>
                <a:cs typeface="+mn-cs"/>
              </a:rPr>
              <a:t>ProductService</a:t>
            </a:r>
            <a:r>
              <a:rPr lang="en-US" sz="1200" b="0" i="0" kern="1200" dirty="0" smtClean="0">
                <a:solidFill>
                  <a:schemeClr val="tx1"/>
                </a:solidFill>
                <a:effectLst/>
                <a:latin typeface="+mn-lt"/>
                <a:ea typeface="+mn-ea"/>
                <a:cs typeface="+mn-cs"/>
              </a:rPr>
              <a:t> is an interface that provides various methods for handling products. </a:t>
            </a:r>
          </a:p>
          <a:p>
            <a:r>
              <a:rPr lang="en-US" sz="1200" b="0" i="0" kern="1200" dirty="0" smtClean="0">
                <a:solidFill>
                  <a:schemeClr val="tx1"/>
                </a:solidFill>
                <a:effectLst/>
                <a:latin typeface="+mn-lt"/>
                <a:ea typeface="+mn-ea"/>
                <a:cs typeface="+mn-cs"/>
              </a:rPr>
              <a:t>Annotating </a:t>
            </a:r>
            <a:r>
              <a:rPr lang="en-US" sz="1200" b="1" i="0" kern="1200" dirty="0" err="1" smtClean="0">
                <a:solidFill>
                  <a:schemeClr val="tx1"/>
                </a:solidFill>
                <a:effectLst/>
                <a:latin typeface="+mn-lt"/>
                <a:ea typeface="+mn-ea"/>
                <a:cs typeface="+mn-cs"/>
              </a:rPr>
              <a:t>productService</a:t>
            </a:r>
            <a:r>
              <a:rPr lang="en-US" sz="1200" b="0" i="0" kern="1200" dirty="0" smtClean="0">
                <a:solidFill>
                  <a:schemeClr val="tx1"/>
                </a:solidFill>
                <a:effectLst/>
                <a:latin typeface="+mn-lt"/>
                <a:ea typeface="+mn-ea"/>
                <a:cs typeface="+mn-cs"/>
              </a:rPr>
              <a:t> with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 causes an instance of </a:t>
            </a:r>
            <a:r>
              <a:rPr lang="en-US" sz="1200" b="1" i="0" kern="1200" dirty="0" err="1" smtClean="0">
                <a:solidFill>
                  <a:schemeClr val="tx1"/>
                </a:solidFill>
                <a:effectLst/>
                <a:latin typeface="+mn-lt"/>
                <a:ea typeface="+mn-ea"/>
                <a:cs typeface="+mn-cs"/>
              </a:rPr>
              <a:t>ProductService</a:t>
            </a:r>
            <a:r>
              <a:rPr lang="en-US" sz="1200" b="0" i="0" kern="1200" dirty="0" smtClean="0">
                <a:solidFill>
                  <a:schemeClr val="tx1"/>
                </a:solidFill>
                <a:effectLst/>
                <a:latin typeface="+mn-lt"/>
                <a:ea typeface="+mn-ea"/>
                <a:cs typeface="+mn-cs"/>
              </a:rPr>
              <a:t> to be injected to the </a:t>
            </a:r>
            <a:r>
              <a:rPr lang="en-US" sz="1200" b="1" i="0" kern="1200" dirty="0" err="1" smtClean="0">
                <a:solidFill>
                  <a:schemeClr val="tx1"/>
                </a:solidFill>
                <a:effectLst/>
                <a:latin typeface="+mn-lt"/>
                <a:ea typeface="+mn-ea"/>
                <a:cs typeface="+mn-cs"/>
              </a:rPr>
              <a:t>ProductController</a:t>
            </a:r>
            <a:r>
              <a:rPr lang="en-US" sz="1200" b="0" i="0" kern="1200" dirty="0" smtClean="0">
                <a:solidFill>
                  <a:schemeClr val="tx1"/>
                </a:solidFill>
                <a:effectLst/>
                <a:latin typeface="+mn-lt"/>
                <a:ea typeface="+mn-ea"/>
                <a:cs typeface="+mn-cs"/>
              </a:rPr>
              <a:t> instance.</a:t>
            </a:r>
          </a:p>
          <a:p>
            <a:r>
              <a:rPr lang="en-US" sz="1200" b="0" i="0" u="none" strike="noStrike" kern="1200" dirty="0" smtClean="0">
                <a:solidFill>
                  <a:schemeClr val="tx1"/>
                </a:solidFill>
                <a:effectLst/>
                <a:latin typeface="+mn-lt"/>
                <a:ea typeface="+mn-ea"/>
                <a:cs typeface="+mn-cs"/>
                <a:hlinkClick r:id="rId3"/>
              </a:rPr>
              <a:t>Listing 4.7</a:t>
            </a:r>
            <a:r>
              <a:rPr lang="en-US" sz="1200" b="0" i="0" kern="1200" dirty="0" smtClean="0">
                <a:solidFill>
                  <a:schemeClr val="tx1"/>
                </a:solidFill>
                <a:effectLst/>
                <a:latin typeface="+mn-lt"/>
                <a:ea typeface="+mn-ea"/>
                <a:cs typeface="+mn-cs"/>
              </a:rPr>
              <a:t> shows the </a:t>
            </a:r>
            <a:r>
              <a:rPr lang="en-US" sz="1200" b="1" i="0" kern="1200" dirty="0" err="1" smtClean="0">
                <a:solidFill>
                  <a:schemeClr val="tx1"/>
                </a:solidFill>
                <a:effectLst/>
                <a:latin typeface="+mn-lt"/>
                <a:ea typeface="+mn-ea"/>
                <a:cs typeface="+mn-cs"/>
              </a:rPr>
              <a:t>ProductService</a:t>
            </a:r>
            <a:r>
              <a:rPr lang="en-US" sz="1200" b="0" i="0" kern="1200" dirty="0" smtClean="0">
                <a:solidFill>
                  <a:schemeClr val="tx1"/>
                </a:solidFill>
                <a:effectLst/>
                <a:latin typeface="+mn-lt"/>
                <a:ea typeface="+mn-ea"/>
                <a:cs typeface="+mn-cs"/>
              </a:rPr>
              <a:t> interface and </a:t>
            </a:r>
            <a:r>
              <a:rPr lang="en-US" sz="1200" b="0" i="0" u="none" strike="noStrike" kern="1200" dirty="0" smtClean="0">
                <a:solidFill>
                  <a:schemeClr val="tx1"/>
                </a:solidFill>
                <a:effectLst/>
                <a:latin typeface="+mn-lt"/>
                <a:ea typeface="+mn-ea"/>
                <a:cs typeface="+mn-cs"/>
                <a:hlinkClick r:id="rId3"/>
              </a:rPr>
              <a:t>Listing 4.8</a:t>
            </a:r>
            <a:r>
              <a:rPr lang="en-US" sz="1200" b="0" i="0" kern="1200" dirty="0" smtClean="0">
                <a:solidFill>
                  <a:schemeClr val="tx1"/>
                </a:solidFill>
                <a:effectLst/>
                <a:latin typeface="+mn-lt"/>
                <a:ea typeface="+mn-ea"/>
                <a:cs typeface="+mn-cs"/>
              </a:rPr>
              <a:t> its implementation </a:t>
            </a:r>
            <a:r>
              <a:rPr lang="en-US" sz="1200" b="1" i="0" kern="1200" dirty="0" err="1" smtClean="0">
                <a:solidFill>
                  <a:schemeClr val="tx1"/>
                </a:solidFill>
                <a:effectLst/>
                <a:latin typeface="+mn-lt"/>
                <a:ea typeface="+mn-ea"/>
                <a:cs typeface="+mn-cs"/>
              </a:rPr>
              <a:t>ProductServiceImpl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Note that for the implementation to be </a:t>
            </a:r>
            <a:r>
              <a:rPr lang="en-US" sz="1200" b="0" i="0" kern="1200" dirty="0" err="1" smtClean="0">
                <a:solidFill>
                  <a:schemeClr val="tx1"/>
                </a:solidFill>
                <a:effectLst/>
                <a:latin typeface="+mn-lt"/>
                <a:ea typeface="+mn-ea"/>
                <a:cs typeface="+mn-cs"/>
              </a:rPr>
              <a:t>scannable</a:t>
            </a:r>
            <a:r>
              <a:rPr lang="en-US" sz="1200" b="0" i="0" kern="1200" dirty="0" smtClean="0">
                <a:solidFill>
                  <a:schemeClr val="tx1"/>
                </a:solidFill>
                <a:effectLst/>
                <a:latin typeface="+mn-lt"/>
                <a:ea typeface="+mn-ea"/>
                <a:cs typeface="+mn-cs"/>
              </a:rPr>
              <a:t>, you must annotate its class definition with </a:t>
            </a: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61</a:t>
            </a:fld>
            <a:endParaRPr lang="en-US"/>
          </a:p>
        </p:txBody>
      </p:sp>
    </p:spTree>
    <p:extLst>
      <p:ext uri="{BB962C8B-B14F-4D97-AF65-F5344CB8AC3E}">
        <p14:creationId xmlns:p14="http://schemas.microsoft.com/office/powerpoint/2010/main" val="2941276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62</a:t>
            </a:fld>
            <a:endParaRPr lang="en-US"/>
          </a:p>
        </p:txBody>
      </p:sp>
    </p:spTree>
    <p:extLst>
      <p:ext uri="{BB962C8B-B14F-4D97-AF65-F5344CB8AC3E}">
        <p14:creationId xmlns:p14="http://schemas.microsoft.com/office/powerpoint/2010/main" val="3902610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Thanks to data binding, you don't need the </a:t>
            </a:r>
            <a:r>
              <a:rPr lang="en-US" sz="1200" b="1" i="0" kern="1200" dirty="0" err="1" smtClean="0">
                <a:solidFill>
                  <a:schemeClr val="tx1"/>
                </a:solidFill>
                <a:effectLst/>
                <a:latin typeface="+mn-lt"/>
                <a:ea typeface="+mn-ea"/>
                <a:cs typeface="+mn-cs"/>
              </a:rPr>
              <a:t>ProductForm</a:t>
            </a:r>
            <a:r>
              <a:rPr lang="en-US" sz="1200" b="0" i="0" kern="1200" dirty="0" smtClean="0">
                <a:solidFill>
                  <a:schemeClr val="tx1"/>
                </a:solidFill>
                <a:effectLst/>
                <a:latin typeface="+mn-lt"/>
                <a:ea typeface="+mn-ea"/>
                <a:cs typeface="+mn-cs"/>
              </a:rPr>
              <a:t> class anymore and no parsing is necessary for the </a:t>
            </a:r>
            <a:r>
              <a:rPr lang="en-US" sz="1200" b="1" i="0" kern="1200" dirty="0" smtClean="0">
                <a:solidFill>
                  <a:schemeClr val="tx1"/>
                </a:solidFill>
                <a:effectLst/>
                <a:latin typeface="+mn-lt"/>
                <a:ea typeface="+mn-ea"/>
                <a:cs typeface="+mn-cs"/>
              </a:rPr>
              <a:t>price</a:t>
            </a:r>
            <a:r>
              <a:rPr lang="en-US" sz="1200" b="0" i="0" kern="1200" dirty="0" smtClean="0">
                <a:solidFill>
                  <a:schemeClr val="tx1"/>
                </a:solidFill>
                <a:effectLst/>
                <a:latin typeface="+mn-lt"/>
                <a:ea typeface="+mn-ea"/>
                <a:cs typeface="+mn-cs"/>
              </a:rPr>
              <a:t> property of the </a:t>
            </a:r>
            <a:r>
              <a:rPr lang="en-US" sz="1200" b="1" i="0" kern="1200" dirty="0" smtClean="0">
                <a:solidFill>
                  <a:schemeClr val="tx1"/>
                </a:solidFill>
                <a:effectLst/>
                <a:latin typeface="+mn-lt"/>
                <a:ea typeface="+mn-ea"/>
                <a:cs typeface="+mn-cs"/>
              </a:rPr>
              <a:t>Product</a:t>
            </a:r>
            <a:r>
              <a:rPr lang="en-US" sz="1200" b="0" i="0" kern="1200" dirty="0" smtClean="0">
                <a:solidFill>
                  <a:schemeClr val="tx1"/>
                </a:solidFill>
                <a:effectLst/>
                <a:latin typeface="+mn-lt"/>
                <a:ea typeface="+mn-ea"/>
                <a:cs typeface="+mn-cs"/>
              </a:rPr>
              <a:t> object.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benefit of data binding is for repopulating an HTML form when input validation fails. With manual HTML coding, you have to worry about repopulating the input fields with the values the user previously entered. With Spring data binding and the form tag library, this is taken care of for you.</a:t>
            </a:r>
          </a:p>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73</a:t>
            </a:fld>
            <a:endParaRPr lang="en-US"/>
          </a:p>
        </p:txBody>
      </p:sp>
    </p:spTree>
    <p:extLst>
      <p:ext uri="{BB962C8B-B14F-4D97-AF65-F5344CB8AC3E}">
        <p14:creationId xmlns:p14="http://schemas.microsoft.com/office/powerpoint/2010/main" val="3516326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of the tags will be explained in the following subsections. </a:t>
            </a:r>
          </a:p>
          <a:p>
            <a:r>
              <a:rPr lang="en-US" sz="1200" b="0" i="0" kern="1200" dirty="0" smtClean="0">
                <a:solidFill>
                  <a:schemeClr val="tx1"/>
                </a:solidFill>
                <a:effectLst/>
                <a:latin typeface="+mn-lt"/>
                <a:ea typeface="+mn-ea"/>
                <a:cs typeface="+mn-cs"/>
              </a:rPr>
              <a:t>A sample application presented in the section, "Data Binding Example" demonstrates the use of data binding with the form tag library.</a:t>
            </a:r>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75</a:t>
            </a:fld>
            <a:endParaRPr lang="en-US"/>
          </a:p>
        </p:txBody>
      </p:sp>
    </p:spTree>
    <p:extLst>
      <p:ext uri="{BB962C8B-B14F-4D97-AF65-F5344CB8AC3E}">
        <p14:creationId xmlns:p14="http://schemas.microsoft.com/office/powerpoint/2010/main" val="2900415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D10C5-8526-4F47-89EB-98F6B4019635}" type="slidenum">
              <a:rPr lang="en-US" smtClean="0"/>
              <a:t>76</a:t>
            </a:fld>
            <a:endParaRPr lang="en-US"/>
          </a:p>
        </p:txBody>
      </p:sp>
    </p:spTree>
    <p:extLst>
      <p:ext uri="{BB962C8B-B14F-4D97-AF65-F5344CB8AC3E}">
        <p14:creationId xmlns:p14="http://schemas.microsoft.com/office/powerpoint/2010/main" val="3765008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 can see, a </a:t>
            </a:r>
            <a:r>
              <a:rPr lang="en-US" sz="1200" b="1" i="0" kern="1200" dirty="0" smtClean="0">
                <a:solidFill>
                  <a:schemeClr val="tx1"/>
                </a:solidFill>
                <a:effectLst/>
                <a:latin typeface="+mn-lt"/>
                <a:ea typeface="+mn-ea"/>
                <a:cs typeface="+mn-cs"/>
              </a:rPr>
              <a:t>Book</a:t>
            </a:r>
            <a:r>
              <a:rPr lang="en-US" sz="1200" b="0" i="0" kern="1200" dirty="0" smtClean="0">
                <a:solidFill>
                  <a:schemeClr val="tx1"/>
                </a:solidFill>
                <a:effectLst/>
                <a:latin typeface="+mn-lt"/>
                <a:ea typeface="+mn-ea"/>
                <a:cs typeface="+mn-cs"/>
              </a:rPr>
              <a:t> object is created and added to the </a:t>
            </a:r>
            <a:r>
              <a:rPr lang="en-US" sz="1200" b="1" i="0" kern="1200" dirty="0" smtClean="0">
                <a:solidFill>
                  <a:schemeClr val="tx1"/>
                </a:solidFill>
                <a:effectLst/>
                <a:latin typeface="+mn-lt"/>
                <a:ea typeface="+mn-ea"/>
                <a:cs typeface="+mn-cs"/>
              </a:rPr>
              <a:t>Model</a:t>
            </a:r>
            <a:r>
              <a:rPr lang="en-US" sz="1200" b="0" i="0" kern="1200" dirty="0" smtClean="0">
                <a:solidFill>
                  <a:schemeClr val="tx1"/>
                </a:solidFill>
                <a:effectLst/>
                <a:latin typeface="+mn-lt"/>
                <a:ea typeface="+mn-ea"/>
                <a:cs typeface="+mn-cs"/>
              </a:rPr>
              <a:t> with attribute name </a:t>
            </a:r>
            <a:r>
              <a:rPr lang="en-US" sz="1200" b="1" i="0" kern="1200" dirty="0" smtClean="0">
                <a:solidFill>
                  <a:schemeClr val="tx1"/>
                </a:solidFill>
                <a:effectLst/>
                <a:latin typeface="+mn-lt"/>
                <a:ea typeface="+mn-ea"/>
                <a:cs typeface="+mn-cs"/>
              </a:rPr>
              <a:t>book</a:t>
            </a:r>
            <a:r>
              <a:rPr lang="en-US" sz="1200" b="0" i="0" kern="1200" dirty="0" smtClean="0">
                <a:solidFill>
                  <a:schemeClr val="tx1"/>
                </a:solidFill>
                <a:effectLst/>
                <a:latin typeface="+mn-lt"/>
                <a:ea typeface="+mn-ea"/>
                <a:cs typeface="+mn-cs"/>
              </a:rPr>
              <a:t>. Without the model attribute, the </a:t>
            </a:r>
            <a:r>
              <a:rPr lang="en-US" sz="1200" b="1" i="0" kern="1200" dirty="0" err="1" smtClean="0">
                <a:solidFill>
                  <a:schemeClr val="tx1"/>
                </a:solidFill>
                <a:effectLst/>
                <a:latin typeface="+mn-lt"/>
                <a:ea typeface="+mn-ea"/>
                <a:cs typeface="+mn-cs"/>
              </a:rPr>
              <a:t>BookAddForm.jsp</a:t>
            </a:r>
            <a:r>
              <a:rPr lang="en-US" sz="1200" b="0" i="0" kern="1200" dirty="0" smtClean="0">
                <a:solidFill>
                  <a:schemeClr val="tx1"/>
                </a:solidFill>
                <a:effectLst/>
                <a:latin typeface="+mn-lt"/>
                <a:ea typeface="+mn-ea"/>
                <a:cs typeface="+mn-cs"/>
              </a:rPr>
              <a:t> page will throw an exception because the </a:t>
            </a:r>
            <a:r>
              <a:rPr lang="en-US" sz="1200" b="1" i="0" kern="1200" dirty="0" smtClean="0">
                <a:solidFill>
                  <a:schemeClr val="tx1"/>
                </a:solidFill>
                <a:effectLst/>
                <a:latin typeface="+mn-lt"/>
                <a:ea typeface="+mn-ea"/>
                <a:cs typeface="+mn-cs"/>
              </a:rPr>
              <a:t>form</a:t>
            </a:r>
            <a:r>
              <a:rPr lang="en-US" sz="1200" b="0" i="0" kern="1200" dirty="0" smtClean="0">
                <a:solidFill>
                  <a:schemeClr val="tx1"/>
                </a:solidFill>
                <a:effectLst/>
                <a:latin typeface="+mn-lt"/>
                <a:ea typeface="+mn-ea"/>
                <a:cs typeface="+mn-cs"/>
              </a:rPr>
              <a:t> tag cannot find a form-backing object specified in its </a:t>
            </a:r>
            <a:r>
              <a:rPr lang="en-US" sz="1200" b="1" i="0" kern="1200" dirty="0" err="1" smtClean="0">
                <a:solidFill>
                  <a:schemeClr val="tx1"/>
                </a:solidFill>
                <a:effectLst/>
                <a:latin typeface="+mn-lt"/>
                <a:ea typeface="+mn-ea"/>
                <a:cs typeface="+mn-cs"/>
              </a:rPr>
              <a:t>commandName</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In addition, you will still normally use the </a:t>
            </a:r>
            <a:r>
              <a:rPr lang="en-US" sz="1200" b="1" i="0" kern="1200" dirty="0" smtClean="0">
                <a:solidFill>
                  <a:schemeClr val="tx1"/>
                </a:solidFill>
                <a:effectLst/>
                <a:latin typeface="+mn-lt"/>
                <a:ea typeface="+mn-ea"/>
                <a:cs typeface="+mn-cs"/>
              </a:rPr>
              <a:t>action</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method</a:t>
            </a:r>
            <a:r>
              <a:rPr lang="en-US" sz="1200" b="0" i="0" kern="1200" dirty="0" smtClean="0">
                <a:solidFill>
                  <a:schemeClr val="tx1"/>
                </a:solidFill>
                <a:effectLst/>
                <a:latin typeface="+mn-lt"/>
                <a:ea typeface="+mn-ea"/>
                <a:cs typeface="+mn-cs"/>
              </a:rPr>
              <a:t> attributes. Both are HTML attributes and therefore not included in </a:t>
            </a:r>
            <a:r>
              <a:rPr lang="en-US" sz="1200" b="0" i="0" u="none" strike="noStrike" kern="1200" dirty="0" smtClean="0">
                <a:solidFill>
                  <a:schemeClr val="tx1"/>
                </a:solidFill>
                <a:effectLst/>
                <a:latin typeface="+mn-lt"/>
                <a:ea typeface="+mn-ea"/>
                <a:cs typeface="+mn-cs"/>
                <a:hlinkClick r:id="rId3"/>
              </a:rPr>
              <a:t>Table 5.2</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77</a:t>
            </a:fld>
            <a:endParaRPr lang="en-US"/>
          </a:p>
        </p:txBody>
      </p:sp>
    </p:spTree>
    <p:extLst>
      <p:ext uri="{BB962C8B-B14F-4D97-AF65-F5344CB8AC3E}">
        <p14:creationId xmlns:p14="http://schemas.microsoft.com/office/powerpoint/2010/main" val="145146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7</a:t>
            </a:fld>
            <a:endParaRPr lang="en-US"/>
          </a:p>
        </p:txBody>
      </p:sp>
    </p:spTree>
    <p:extLst>
      <p:ext uri="{BB962C8B-B14F-4D97-AF65-F5344CB8AC3E}">
        <p14:creationId xmlns:p14="http://schemas.microsoft.com/office/powerpoint/2010/main" val="677597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D10C5-8526-4F47-89EB-98F6B4019635}" type="slidenum">
              <a:rPr lang="en-US" smtClean="0"/>
              <a:t>79</a:t>
            </a:fld>
            <a:endParaRPr lang="en-US"/>
          </a:p>
        </p:txBody>
      </p:sp>
    </p:spTree>
    <p:extLst>
      <p:ext uri="{BB962C8B-B14F-4D97-AF65-F5344CB8AC3E}">
        <p14:creationId xmlns:p14="http://schemas.microsoft.com/office/powerpoint/2010/main" val="644107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attributes in </a:t>
            </a:r>
            <a:r>
              <a:rPr lang="en-US" sz="1200" b="0" i="0" u="none" strike="noStrike" kern="1200" dirty="0" smtClean="0">
                <a:solidFill>
                  <a:schemeClr val="tx1"/>
                </a:solidFill>
                <a:effectLst/>
                <a:latin typeface="+mn-lt"/>
                <a:ea typeface="+mn-ea"/>
                <a:cs typeface="+mn-cs"/>
                <a:hlinkClick r:id="rId3"/>
              </a:rPr>
              <a:t>Table 5.4</a:t>
            </a:r>
            <a:r>
              <a:rPr lang="en-US" sz="1200" b="0" i="0" kern="1200" dirty="0" smtClean="0">
                <a:solidFill>
                  <a:schemeClr val="tx1"/>
                </a:solidFill>
                <a:effectLst/>
                <a:latin typeface="+mn-lt"/>
                <a:ea typeface="+mn-ea"/>
                <a:cs typeface="+mn-cs"/>
              </a:rPr>
              <a:t> are optional and the table does not include HTML attributes. Here is an example of the </a:t>
            </a:r>
            <a:r>
              <a:rPr lang="en-US" sz="1200" b="1" i="0" kern="1200" dirty="0" smtClean="0">
                <a:solidFill>
                  <a:schemeClr val="tx1"/>
                </a:solidFill>
                <a:effectLst/>
                <a:latin typeface="+mn-lt"/>
                <a:ea typeface="+mn-ea"/>
                <a:cs typeface="+mn-cs"/>
              </a:rPr>
              <a:t>password</a:t>
            </a:r>
            <a:r>
              <a:rPr lang="en-US" sz="1200" b="0" i="0" kern="1200" dirty="0" smtClean="0">
                <a:solidFill>
                  <a:schemeClr val="tx1"/>
                </a:solidFill>
                <a:effectLst/>
                <a:latin typeface="+mn-lt"/>
                <a:ea typeface="+mn-ea"/>
                <a:cs typeface="+mn-cs"/>
              </a:rPr>
              <a:t> tag</a:t>
            </a:r>
          </a:p>
          <a:p>
            <a:r>
              <a:rPr lang="en-US" dirty="0" smtClean="0"/>
              <a:t>&lt;</a:t>
            </a:r>
            <a:r>
              <a:rPr lang="en-US" dirty="0" err="1" smtClean="0"/>
              <a:t>form:password</a:t>
            </a:r>
            <a:r>
              <a:rPr lang="en-US" dirty="0" smtClean="0"/>
              <a:t> id="</a:t>
            </a:r>
            <a:r>
              <a:rPr lang="en-US" dirty="0" err="1" smtClean="0"/>
              <a:t>pwd</a:t>
            </a:r>
            <a:r>
              <a:rPr lang="en-US" dirty="0" smtClean="0"/>
              <a:t>" path="password" </a:t>
            </a:r>
            <a:r>
              <a:rPr lang="en-US" dirty="0" err="1" smtClean="0"/>
              <a:t>cssClass</a:t>
            </a:r>
            <a:r>
              <a:rPr lang="en-US" dirty="0" smtClean="0"/>
              <a:t>="normal"/&gt;</a:t>
            </a:r>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81</a:t>
            </a:fld>
            <a:endParaRPr lang="en-US"/>
          </a:p>
        </p:txBody>
      </p:sp>
    </p:spTree>
    <p:extLst>
      <p:ext uri="{BB962C8B-B14F-4D97-AF65-F5344CB8AC3E}">
        <p14:creationId xmlns:p14="http://schemas.microsoft.com/office/powerpoint/2010/main" val="3841339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items</a:t>
            </a:r>
            <a:r>
              <a:rPr lang="en-US" sz="1200" b="0" i="0" kern="1200" dirty="0" smtClean="0">
                <a:solidFill>
                  <a:schemeClr val="tx1"/>
                </a:solidFill>
                <a:effectLst/>
                <a:latin typeface="+mn-lt"/>
                <a:ea typeface="+mn-ea"/>
                <a:cs typeface="+mn-cs"/>
              </a:rPr>
              <a:t> attribute is particularly useful as it may be bound to a collection, a map, or an array of objects to generate the options for the </a:t>
            </a:r>
            <a:r>
              <a:rPr lang="en-US" sz="1200" b="1" i="0" kern="1200" dirty="0" smtClean="0">
                <a:solidFill>
                  <a:schemeClr val="tx1"/>
                </a:solidFill>
                <a:effectLst/>
                <a:latin typeface="+mn-lt"/>
                <a:ea typeface="+mn-ea"/>
                <a:cs typeface="+mn-cs"/>
              </a:rPr>
              <a:t>select</a:t>
            </a:r>
            <a:r>
              <a:rPr lang="en-US" sz="1200" b="0" i="0" kern="1200" dirty="0" smtClean="0">
                <a:solidFill>
                  <a:schemeClr val="tx1"/>
                </a:solidFill>
                <a:effectLst/>
                <a:latin typeface="+mn-lt"/>
                <a:ea typeface="+mn-ea"/>
                <a:cs typeface="+mn-cs"/>
              </a:rPr>
              <a:t> element.</a:t>
            </a:r>
          </a:p>
          <a:p>
            <a:r>
              <a:rPr lang="en-US" sz="1200" b="0" i="0" kern="1200" dirty="0" smtClean="0">
                <a:solidFill>
                  <a:schemeClr val="tx1"/>
                </a:solidFill>
                <a:effectLst/>
                <a:latin typeface="+mn-lt"/>
                <a:ea typeface="+mn-ea"/>
                <a:cs typeface="+mn-cs"/>
              </a:rPr>
              <a:t>For example, the following </a:t>
            </a:r>
            <a:r>
              <a:rPr lang="en-US" sz="1200" b="1" i="0" kern="1200" dirty="0" smtClean="0">
                <a:solidFill>
                  <a:schemeClr val="tx1"/>
                </a:solidFill>
                <a:effectLst/>
                <a:latin typeface="+mn-lt"/>
                <a:ea typeface="+mn-ea"/>
                <a:cs typeface="+mn-cs"/>
              </a:rPr>
              <a:t>select</a:t>
            </a:r>
            <a:r>
              <a:rPr lang="en-US" sz="1200" b="0" i="0" kern="1200" dirty="0" smtClean="0">
                <a:solidFill>
                  <a:schemeClr val="tx1"/>
                </a:solidFill>
                <a:effectLst/>
                <a:latin typeface="+mn-lt"/>
                <a:ea typeface="+mn-ea"/>
                <a:cs typeface="+mn-cs"/>
              </a:rPr>
              <a:t> tag is bound to the </a:t>
            </a:r>
            <a:r>
              <a:rPr lang="en-US" sz="1200" b="1" i="0"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property of the </a:t>
            </a:r>
            <a:r>
              <a:rPr lang="en-US" sz="1200" b="1" i="0" kern="1200" dirty="0" smtClean="0">
                <a:solidFill>
                  <a:schemeClr val="tx1"/>
                </a:solidFill>
                <a:effectLst/>
                <a:latin typeface="+mn-lt"/>
                <a:ea typeface="+mn-ea"/>
                <a:cs typeface="+mn-cs"/>
              </a:rPr>
              <a:t>category</a:t>
            </a:r>
            <a:r>
              <a:rPr lang="en-US" sz="1200" b="0" i="0" kern="1200" dirty="0" smtClean="0">
                <a:solidFill>
                  <a:schemeClr val="tx1"/>
                </a:solidFill>
                <a:effectLst/>
                <a:latin typeface="+mn-lt"/>
                <a:ea typeface="+mn-ea"/>
                <a:cs typeface="+mn-cs"/>
              </a:rPr>
              <a:t> property of the form-backing object. Its options come from a </a:t>
            </a:r>
            <a:r>
              <a:rPr lang="en-US" sz="1200" b="1" i="0" kern="1200" dirty="0" smtClean="0">
                <a:solidFill>
                  <a:schemeClr val="tx1"/>
                </a:solidFill>
                <a:effectLst/>
                <a:latin typeface="+mn-lt"/>
                <a:ea typeface="+mn-ea"/>
                <a:cs typeface="+mn-cs"/>
              </a:rPr>
              <a:t>categories</a:t>
            </a:r>
            <a:r>
              <a:rPr lang="en-US" sz="1200" b="0" i="0" kern="1200" dirty="0" smtClean="0">
                <a:solidFill>
                  <a:schemeClr val="tx1"/>
                </a:solidFill>
                <a:effectLst/>
                <a:latin typeface="+mn-lt"/>
                <a:ea typeface="+mn-ea"/>
                <a:cs typeface="+mn-cs"/>
              </a:rPr>
              <a:t> model attribute. The value for each option comes from the </a:t>
            </a:r>
            <a:r>
              <a:rPr lang="en-US" sz="1200" b="1" i="0"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property of the objects in the </a:t>
            </a:r>
            <a:r>
              <a:rPr lang="en-US" sz="1200" b="1" i="0" kern="1200" dirty="0" smtClean="0">
                <a:solidFill>
                  <a:schemeClr val="tx1"/>
                </a:solidFill>
                <a:effectLst/>
                <a:latin typeface="+mn-lt"/>
                <a:ea typeface="+mn-ea"/>
                <a:cs typeface="+mn-cs"/>
              </a:rPr>
              <a:t>categories</a:t>
            </a:r>
            <a:r>
              <a:rPr lang="en-US" sz="1200" b="0" i="0" kern="1200" dirty="0" smtClean="0">
                <a:solidFill>
                  <a:schemeClr val="tx1"/>
                </a:solidFill>
                <a:effectLst/>
                <a:latin typeface="+mn-lt"/>
                <a:ea typeface="+mn-ea"/>
                <a:cs typeface="+mn-cs"/>
              </a:rPr>
              <a:t> collection/map/array, and its label comes from the </a:t>
            </a:r>
            <a:r>
              <a:rPr lang="en-US" sz="1200" b="1" i="0" kern="1200" dirty="0" smtClean="0">
                <a:solidFill>
                  <a:schemeClr val="tx1"/>
                </a:solidFill>
                <a:effectLst/>
                <a:latin typeface="+mn-lt"/>
                <a:ea typeface="+mn-ea"/>
                <a:cs typeface="+mn-cs"/>
              </a:rPr>
              <a:t>name</a:t>
            </a:r>
            <a:r>
              <a:rPr lang="en-US" sz="1200" b="0" i="0" kern="1200" dirty="0" smtClean="0">
                <a:solidFill>
                  <a:schemeClr val="tx1"/>
                </a:solidFill>
                <a:effectLst/>
                <a:latin typeface="+mn-lt"/>
                <a:ea typeface="+mn-ea"/>
                <a:cs typeface="+mn-cs"/>
              </a:rPr>
              <a:t> property.</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form:select</a:t>
            </a:r>
            <a:r>
              <a:rPr lang="en-US" sz="1200" b="0" i="0" kern="1200" dirty="0" smtClean="0">
                <a:solidFill>
                  <a:schemeClr val="tx1"/>
                </a:solidFill>
                <a:effectLst/>
                <a:latin typeface="+mn-lt"/>
                <a:ea typeface="+mn-ea"/>
                <a:cs typeface="+mn-cs"/>
              </a:rPr>
              <a:t> id="category" path="category.id" items="${categories}" </a:t>
            </a:r>
            <a:r>
              <a:rPr lang="en-US" sz="1200" b="0" i="0" kern="1200" dirty="0" err="1" smtClean="0">
                <a:solidFill>
                  <a:schemeClr val="tx1"/>
                </a:solidFill>
                <a:effectLst/>
                <a:latin typeface="+mn-lt"/>
                <a:ea typeface="+mn-ea"/>
                <a:cs typeface="+mn-cs"/>
              </a:rPr>
              <a:t>itemLabel</a:t>
            </a:r>
            <a:r>
              <a:rPr lang="en-US" sz="1200" b="0" i="0" kern="1200" dirty="0" smtClean="0">
                <a:solidFill>
                  <a:schemeClr val="tx1"/>
                </a:solidFill>
                <a:effectLst/>
                <a:latin typeface="+mn-lt"/>
                <a:ea typeface="+mn-ea"/>
                <a:cs typeface="+mn-cs"/>
              </a:rPr>
              <a:t>="name“ </a:t>
            </a:r>
            <a:r>
              <a:rPr lang="en-US" sz="1200" b="0" i="0" kern="1200" dirty="0" err="1" smtClean="0">
                <a:solidFill>
                  <a:schemeClr val="tx1"/>
                </a:solidFill>
                <a:effectLst/>
                <a:latin typeface="+mn-lt"/>
                <a:ea typeface="+mn-ea"/>
                <a:cs typeface="+mn-cs"/>
              </a:rPr>
              <a:t>itemValue</a:t>
            </a:r>
            <a:r>
              <a:rPr lang="en-US" sz="1200" b="0" i="0" kern="1200" dirty="0" smtClean="0">
                <a:solidFill>
                  <a:schemeClr val="tx1"/>
                </a:solidFill>
                <a:effectLst/>
                <a:latin typeface="+mn-lt"/>
                <a:ea typeface="+mn-ea"/>
                <a:cs typeface="+mn-cs"/>
              </a:rPr>
              <a:t>="id"/&gt;</a:t>
            </a:r>
          </a:p>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88</a:t>
            </a:fld>
            <a:endParaRPr lang="en-US"/>
          </a:p>
        </p:txBody>
      </p:sp>
    </p:spTree>
    <p:extLst>
      <p:ext uri="{BB962C8B-B14F-4D97-AF65-F5344CB8AC3E}">
        <p14:creationId xmlns:p14="http://schemas.microsoft.com/office/powerpoint/2010/main" val="3863114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here is an example </a:t>
            </a:r>
            <a:r>
              <a:rPr lang="en-US" sz="1200" b="1" i="0" kern="1200" dirty="0" smtClean="0">
                <a:solidFill>
                  <a:schemeClr val="tx1"/>
                </a:solidFill>
                <a:effectLst/>
                <a:latin typeface="+mn-lt"/>
                <a:ea typeface="+mn-ea"/>
                <a:cs typeface="+mn-cs"/>
              </a:rPr>
              <a:t>option</a:t>
            </a:r>
            <a:r>
              <a:rPr lang="en-US" sz="1200" b="0" i="0" kern="1200" dirty="0" smtClean="0">
                <a:solidFill>
                  <a:schemeClr val="tx1"/>
                </a:solidFill>
                <a:effectLst/>
                <a:latin typeface="+mn-lt"/>
                <a:ea typeface="+mn-ea"/>
                <a:cs typeface="+mn-cs"/>
              </a:rPr>
              <a:t> tag.</a:t>
            </a:r>
          </a:p>
          <a:p>
            <a:r>
              <a:rPr lang="en-US" dirty="0" smtClean="0"/>
              <a:t>&lt;</a:t>
            </a:r>
            <a:r>
              <a:rPr lang="en-US" dirty="0" err="1" smtClean="0"/>
              <a:t>form:select</a:t>
            </a:r>
            <a:r>
              <a:rPr lang="en-US" dirty="0" smtClean="0"/>
              <a:t> id="category" path="category.id“	</a:t>
            </a:r>
          </a:p>
          <a:p>
            <a:r>
              <a:rPr lang="en-US" dirty="0" smtClean="0"/>
              <a:t>        items="${categories}" </a:t>
            </a:r>
            <a:r>
              <a:rPr lang="en-US" dirty="0" err="1" smtClean="0"/>
              <a:t>itemLabel</a:t>
            </a:r>
            <a:r>
              <a:rPr lang="en-US" dirty="0" smtClean="0"/>
              <a:t>="name"</a:t>
            </a:r>
          </a:p>
          <a:p>
            <a:r>
              <a:rPr lang="en-US" dirty="0" smtClean="0"/>
              <a:t>        </a:t>
            </a:r>
            <a:r>
              <a:rPr lang="en-US" dirty="0" err="1" smtClean="0"/>
              <a:t>itemValue</a:t>
            </a:r>
            <a:r>
              <a:rPr lang="en-US" dirty="0" smtClean="0"/>
              <a:t>="id"&gt;</a:t>
            </a:r>
          </a:p>
          <a:p>
            <a:r>
              <a:rPr lang="en-US" dirty="0" smtClean="0"/>
              <a:t>    &lt;option value="0"&gt;-- Please select --&lt;/option&gt;</a:t>
            </a:r>
          </a:p>
          <a:p>
            <a:r>
              <a:rPr lang="en-US" dirty="0" smtClean="0"/>
              <a:t>&lt;/</a:t>
            </a:r>
            <a:r>
              <a:rPr lang="en-US" dirty="0" err="1" smtClean="0"/>
              <a:t>form:select</a:t>
            </a:r>
            <a:r>
              <a:rPr lang="en-US" dirty="0" smtClean="0"/>
              <a:t>&gt;</a:t>
            </a:r>
          </a:p>
          <a:p>
            <a:r>
              <a:rPr lang="en-US" sz="1200" b="0" i="0" kern="1200" dirty="0" smtClean="0">
                <a:solidFill>
                  <a:schemeClr val="tx1"/>
                </a:solidFill>
                <a:effectLst/>
                <a:latin typeface="+mn-lt"/>
                <a:ea typeface="+mn-ea"/>
                <a:cs typeface="+mn-cs"/>
              </a:rPr>
              <a:t>This code snippet renders a </a:t>
            </a:r>
            <a:r>
              <a:rPr lang="en-US" sz="1200" b="1" i="0" kern="1200" dirty="0" smtClean="0">
                <a:solidFill>
                  <a:schemeClr val="tx1"/>
                </a:solidFill>
                <a:effectLst/>
                <a:latin typeface="+mn-lt"/>
                <a:ea typeface="+mn-ea"/>
                <a:cs typeface="+mn-cs"/>
              </a:rPr>
              <a:t>select</a:t>
            </a:r>
            <a:r>
              <a:rPr lang="en-US" sz="1200" b="0" i="0" kern="1200" dirty="0" smtClean="0">
                <a:solidFill>
                  <a:schemeClr val="tx1"/>
                </a:solidFill>
                <a:effectLst/>
                <a:latin typeface="+mn-lt"/>
                <a:ea typeface="+mn-ea"/>
                <a:cs typeface="+mn-cs"/>
              </a:rPr>
              <a:t> element whose options come from a </a:t>
            </a:r>
            <a:r>
              <a:rPr lang="en-US" sz="1200" b="1" i="0" kern="1200" dirty="0" smtClean="0">
                <a:solidFill>
                  <a:schemeClr val="tx1"/>
                </a:solidFill>
                <a:effectLst/>
                <a:latin typeface="+mn-lt"/>
                <a:ea typeface="+mn-ea"/>
                <a:cs typeface="+mn-cs"/>
              </a:rPr>
              <a:t>categories</a:t>
            </a:r>
            <a:r>
              <a:rPr lang="en-US" sz="1200" b="0" i="0" kern="1200" dirty="0" smtClean="0">
                <a:solidFill>
                  <a:schemeClr val="tx1"/>
                </a:solidFill>
                <a:effectLst/>
                <a:latin typeface="+mn-lt"/>
                <a:ea typeface="+mn-ea"/>
                <a:cs typeface="+mn-cs"/>
              </a:rPr>
              <a:t> model attribute as well as from the </a:t>
            </a:r>
            <a:r>
              <a:rPr lang="en-US" sz="1200" b="1" i="0" kern="1200" dirty="0" smtClean="0">
                <a:solidFill>
                  <a:schemeClr val="tx1"/>
                </a:solidFill>
                <a:effectLst/>
                <a:latin typeface="+mn-lt"/>
                <a:ea typeface="+mn-ea"/>
                <a:cs typeface="+mn-cs"/>
              </a:rPr>
              <a:t>option</a:t>
            </a:r>
            <a:r>
              <a:rPr lang="en-US" sz="1200" b="0" i="0" kern="1200" dirty="0" smtClean="0">
                <a:solidFill>
                  <a:schemeClr val="tx1"/>
                </a:solidFill>
                <a:effectLst/>
                <a:latin typeface="+mn-lt"/>
                <a:ea typeface="+mn-ea"/>
                <a:cs typeface="+mn-cs"/>
              </a:rPr>
              <a:t> tag.</a:t>
            </a:r>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89</a:t>
            </a:fld>
            <a:endParaRPr lang="en-US"/>
          </a:p>
        </p:txBody>
      </p:sp>
    </p:spTree>
    <p:extLst>
      <p:ext uri="{BB962C8B-B14F-4D97-AF65-F5344CB8AC3E}">
        <p14:creationId xmlns:p14="http://schemas.microsoft.com/office/powerpoint/2010/main" val="157964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90</a:t>
            </a:fld>
            <a:endParaRPr lang="en-US"/>
          </a:p>
        </p:txBody>
      </p:sp>
    </p:spTree>
    <p:extLst>
      <p:ext uri="{BB962C8B-B14F-4D97-AF65-F5344CB8AC3E}">
        <p14:creationId xmlns:p14="http://schemas.microsoft.com/office/powerpoint/2010/main" val="2958103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this errors tag displays all field errors.</a:t>
            </a:r>
          </a:p>
          <a:p>
            <a:r>
              <a:rPr lang="en-US" dirty="0" smtClean="0"/>
              <a:t>	&lt;</a:t>
            </a:r>
            <a:r>
              <a:rPr lang="en-US" dirty="0" err="1" smtClean="0"/>
              <a:t>form:errors</a:t>
            </a:r>
            <a:r>
              <a:rPr lang="en-US" dirty="0" smtClean="0"/>
              <a:t> path="*"/&gt;</a:t>
            </a:r>
          </a:p>
          <a:p>
            <a:r>
              <a:rPr lang="en-US" dirty="0" smtClean="0"/>
              <a:t>The following errors tag displays a field error associated with the author property of the form-backing object.</a:t>
            </a:r>
          </a:p>
          <a:p>
            <a:r>
              <a:rPr lang="en-US" dirty="0" smtClean="0"/>
              <a:t>	&lt;</a:t>
            </a:r>
            <a:r>
              <a:rPr lang="en-US" dirty="0" err="1" smtClean="0"/>
              <a:t>form:errors</a:t>
            </a:r>
            <a:r>
              <a:rPr lang="en-US" dirty="0" smtClean="0"/>
              <a:t> path="author"/&gt;</a:t>
            </a:r>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91</a:t>
            </a:fld>
            <a:endParaRPr lang="en-US"/>
          </a:p>
        </p:txBody>
      </p:sp>
    </p:spTree>
    <p:extLst>
      <p:ext uri="{BB962C8B-B14F-4D97-AF65-F5344CB8AC3E}">
        <p14:creationId xmlns:p14="http://schemas.microsoft.com/office/powerpoint/2010/main" val="142252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Ca</a:t>
            </a:r>
            <a:endParaRPr lang="en-IN" dirty="0"/>
          </a:p>
        </p:txBody>
      </p:sp>
      <p:sp>
        <p:nvSpPr>
          <p:cNvPr id="4" name="Slide Number Placeholder 3"/>
          <p:cNvSpPr>
            <a:spLocks noGrp="1"/>
          </p:cNvSpPr>
          <p:nvPr>
            <p:ph type="sldNum" sz="quarter" idx="10"/>
          </p:nvPr>
        </p:nvSpPr>
        <p:spPr/>
        <p:txBody>
          <a:bodyPr/>
          <a:lstStyle/>
          <a:p>
            <a:fld id="{1C9D10C5-8526-4F47-89EB-98F6B4019635}" type="slidenum">
              <a:rPr lang="en-US" smtClean="0"/>
              <a:t>8</a:t>
            </a:fld>
            <a:endParaRPr lang="en-US"/>
          </a:p>
        </p:txBody>
      </p:sp>
    </p:spTree>
    <p:extLst>
      <p:ext uri="{BB962C8B-B14F-4D97-AF65-F5344CB8AC3E}">
        <p14:creationId xmlns:p14="http://schemas.microsoft.com/office/powerpoint/2010/main" val="2571247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&lt;bean id=“</a:t>
            </a:r>
            <a:r>
              <a:rPr lang="en-US" dirty="0" err="1" smtClean="0"/>
              <a:t>localDate</a:t>
            </a:r>
            <a:r>
              <a:rPr lang="en-US" dirty="0" smtClean="0"/>
              <a:t>” class=“</a:t>
            </a:r>
            <a:r>
              <a:rPr lang="en-US" dirty="0" err="1" smtClean="0"/>
              <a:t>java.time.LocalDate</a:t>
            </a:r>
            <a:r>
              <a:rPr lang="en-US" dirty="0" smtClean="0"/>
              <a:t>” factory-method=“now”/&gt;</a:t>
            </a:r>
          </a:p>
          <a:p>
            <a:endParaRPr lang="en-US" dirty="0" smtClean="0"/>
          </a:p>
          <a:p>
            <a:r>
              <a:rPr lang="en-US" dirty="0" err="1" smtClean="0"/>
              <a:t>ApplicationContext</a:t>
            </a:r>
            <a:r>
              <a:rPr lang="en-US" baseline="0" dirty="0" smtClean="0"/>
              <a:t> context = new </a:t>
            </a:r>
            <a:r>
              <a:rPr lang="en-US" baseline="0" dirty="0" err="1" smtClean="0"/>
              <a:t>ClassPathXmlApplicationContext</a:t>
            </a:r>
            <a:r>
              <a:rPr lang="en-US" baseline="0" dirty="0" smtClean="0"/>
              <a:t>(new String[] {“spring-config.xml”});</a:t>
            </a:r>
          </a:p>
          <a:p>
            <a:r>
              <a:rPr lang="en-US" baseline="0" dirty="0" err="1" smtClean="0"/>
              <a:t>LocaDate</a:t>
            </a:r>
            <a:r>
              <a:rPr lang="en-US" baseline="0" dirty="0" smtClean="0"/>
              <a:t> </a:t>
            </a:r>
            <a:r>
              <a:rPr lang="en-US" baseline="0" dirty="0" err="1" smtClean="0"/>
              <a:t>localDate</a:t>
            </a:r>
            <a:r>
              <a:rPr lang="en-US" baseline="0" dirty="0" smtClean="0"/>
              <a:t> = </a:t>
            </a:r>
            <a:r>
              <a:rPr lang="en-US" baseline="0" dirty="0" err="1" smtClean="0"/>
              <a:t>context.getBean</a:t>
            </a:r>
            <a:r>
              <a:rPr lang="en-US" baseline="0" dirty="0" smtClean="0"/>
              <a:t>(“</a:t>
            </a:r>
            <a:r>
              <a:rPr lang="en-US" baseline="0" dirty="0" err="1" smtClean="0"/>
              <a:t>localDate</a:t>
            </a:r>
            <a:r>
              <a:rPr lang="en-US" baseline="0" dirty="0" smtClean="0"/>
              <a:t>”,</a:t>
            </a:r>
            <a:r>
              <a:rPr lang="en-US" baseline="0" dirty="0" err="1" smtClean="0"/>
              <a:t>LocalDate.class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9</a:t>
            </a:fld>
            <a:endParaRPr lang="en-US"/>
          </a:p>
        </p:txBody>
      </p:sp>
    </p:spTree>
    <p:extLst>
      <p:ext uri="{BB962C8B-B14F-4D97-AF65-F5344CB8AC3E}">
        <p14:creationId xmlns:p14="http://schemas.microsoft.com/office/powerpoint/2010/main" val="306809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10</a:t>
            </a:fld>
            <a:endParaRPr lang="en-US"/>
          </a:p>
        </p:txBody>
      </p:sp>
    </p:spTree>
    <p:extLst>
      <p:ext uri="{BB962C8B-B14F-4D97-AF65-F5344CB8AC3E}">
        <p14:creationId xmlns:p14="http://schemas.microsoft.com/office/powerpoint/2010/main" val="4279552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&lt;bean id=“</a:t>
            </a:r>
            <a:r>
              <a:rPr lang="en-US" dirty="0" err="1" smtClean="0"/>
              <a:t>executorService</a:t>
            </a:r>
            <a:r>
              <a:rPr lang="en-US" dirty="0" smtClean="0"/>
              <a:t>” class=“</a:t>
            </a:r>
            <a:r>
              <a:rPr lang="en-US" dirty="0" err="1" smtClean="0"/>
              <a:t>java.util.concurrent.Executors</a:t>
            </a:r>
            <a:r>
              <a:rPr lang="en-US" dirty="0" smtClean="0"/>
              <a:t>” </a:t>
            </a:r>
          </a:p>
          <a:p>
            <a:r>
              <a:rPr lang="en-US" baseline="0" dirty="0" smtClean="0"/>
              <a:t>                        </a:t>
            </a:r>
            <a:r>
              <a:rPr lang="en-US" dirty="0" smtClean="0"/>
              <a:t>factory-method=“</a:t>
            </a:r>
            <a:r>
              <a:rPr lang="en-US" dirty="0" err="1" smtClean="0"/>
              <a:t>newCachedThreadPool</a:t>
            </a:r>
            <a:r>
              <a:rPr lang="en-US" dirty="0" smtClean="0"/>
              <a:t>”</a:t>
            </a:r>
          </a:p>
          <a:p>
            <a:r>
              <a:rPr lang="en-US" dirty="0" smtClean="0"/>
              <a:t>	destroy-method=“shutdown”/&gt;</a:t>
            </a:r>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11</a:t>
            </a:fld>
            <a:endParaRPr lang="en-US"/>
          </a:p>
        </p:txBody>
      </p:sp>
    </p:spTree>
    <p:extLst>
      <p:ext uri="{BB962C8B-B14F-4D97-AF65-F5344CB8AC3E}">
        <p14:creationId xmlns:p14="http://schemas.microsoft.com/office/powerpoint/2010/main" val="65686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20</a:t>
            </a:fld>
            <a:endParaRPr lang="en-US"/>
          </a:p>
        </p:txBody>
      </p:sp>
    </p:spTree>
    <p:extLst>
      <p:ext uri="{BB962C8B-B14F-4D97-AF65-F5344CB8AC3E}">
        <p14:creationId xmlns:p14="http://schemas.microsoft.com/office/powerpoint/2010/main" val="278132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the appdesign3</a:t>
            </a:r>
            <a:r>
              <a:rPr lang="en-US" baseline="0" dirty="0" smtClean="0"/>
              <a:t> application.</a:t>
            </a:r>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28</a:t>
            </a:fld>
            <a:endParaRPr lang="en-US"/>
          </a:p>
        </p:txBody>
      </p:sp>
    </p:spTree>
    <p:extLst>
      <p:ext uri="{BB962C8B-B14F-4D97-AF65-F5344CB8AC3E}">
        <p14:creationId xmlns:p14="http://schemas.microsoft.com/office/powerpoint/2010/main" val="1593453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D10C5-8526-4F47-89EB-98F6B4019635}" type="slidenum">
              <a:rPr lang="en-US" smtClean="0"/>
              <a:t>39</a:t>
            </a:fld>
            <a:endParaRPr lang="en-US"/>
          </a:p>
        </p:txBody>
      </p:sp>
    </p:spTree>
    <p:extLst>
      <p:ext uri="{BB962C8B-B14F-4D97-AF65-F5344CB8AC3E}">
        <p14:creationId xmlns:p14="http://schemas.microsoft.com/office/powerpoint/2010/main" val="3321386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505BD1-0F78-41A4-81C7-DCDA69263792}"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278261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05BD1-0F78-41A4-81C7-DCDA69263792}"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258685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05BD1-0F78-41A4-81C7-DCDA69263792}"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10272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05BD1-0F78-41A4-81C7-DCDA69263792}"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328456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05BD1-0F78-41A4-81C7-DCDA69263792}"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231208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505BD1-0F78-41A4-81C7-DCDA69263792}"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216554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505BD1-0F78-41A4-81C7-DCDA69263792}"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126649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505BD1-0F78-41A4-81C7-DCDA69263792}"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47538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5BD1-0F78-41A4-81C7-DCDA69263792}"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428199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05BD1-0F78-41A4-81C7-DCDA69263792}"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113092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05BD1-0F78-41A4-81C7-DCDA69263792}"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62B75-9967-4F10-B220-CC39FC6FB2F4}" type="slidenum">
              <a:rPr lang="en-US" smtClean="0"/>
              <a:t>‹#›</a:t>
            </a:fld>
            <a:endParaRPr lang="en-US"/>
          </a:p>
        </p:txBody>
      </p:sp>
    </p:spTree>
    <p:extLst>
      <p:ext uri="{BB962C8B-B14F-4D97-AF65-F5344CB8AC3E}">
        <p14:creationId xmlns:p14="http://schemas.microsoft.com/office/powerpoint/2010/main" val="371489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05BD1-0F78-41A4-81C7-DCDA69263792}" type="datetimeFigureOut">
              <a:rPr lang="en-US" smtClean="0"/>
              <a:t>3/16/2017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62B75-9967-4F10-B220-CC39FC6FB2F4}" type="slidenum">
              <a:rPr lang="en-US" smtClean="0"/>
              <a:t>‹#›</a:t>
            </a:fld>
            <a:endParaRPr lang="en-US"/>
          </a:p>
        </p:txBody>
      </p:sp>
      <p:sp>
        <p:nvSpPr>
          <p:cNvPr id="7" name="fl" descr="                                              Internal Use - Confidential &#10;&#10;"/>
          <p:cNvSpPr txBox="1"/>
          <p:nvPr userDrawn="1"/>
        </p:nvSpPr>
        <p:spPr>
          <a:xfrm>
            <a:off x="0" y="6337300"/>
            <a:ext cx="12192000" cy="553998"/>
          </a:xfrm>
          <a:prstGeom prst="rect">
            <a:avLst/>
          </a:prstGeom>
          <a:noFill/>
        </p:spPr>
        <p:txBody>
          <a:bodyPr vert="horz" rtlCol="0">
            <a:spAutoFit/>
          </a:bodyPr>
          <a:lstStyle/>
          <a:p>
            <a:pPr algn="l"/>
            <a:r>
              <a:rPr lang="en-US" sz="1000" b="0" i="0" u="none" baseline="0" smtClean="0">
                <a:solidFill>
                  <a:srgbClr val="808080"/>
                </a:solidFill>
                <a:latin typeface="arial" panose="020B0604020202020204" pitchFamily="34" charset="0"/>
              </a:rPr>
              <a:t>                                              Internal Use - Confidential </a:t>
            </a:r>
          </a:p>
          <a:p>
            <a:pPr algn="l"/>
            <a:endParaRPr lang="en-US" sz="1000" b="0" i="0" u="none" baseline="0" smtClean="0">
              <a:solidFill>
                <a:srgbClr val="808080"/>
              </a:solidFill>
              <a:latin typeface="arial" panose="020B0604020202020204" pitchFamily="34" charset="0"/>
            </a:endParaRPr>
          </a:p>
          <a:p>
            <a:pPr algn="l"/>
            <a:endParaRPr lang="en-US" sz="1000" b="0" i="0" u="none" baseline="0">
              <a:solidFill>
                <a:srgbClr val="808080"/>
              </a:solidFill>
              <a:latin typeface="arial" panose="020B0604020202020204" pitchFamily="34" charset="0"/>
            </a:endParaRPr>
          </a:p>
        </p:txBody>
      </p:sp>
    </p:spTree>
    <p:extLst>
      <p:ext uri="{BB962C8B-B14F-4D97-AF65-F5344CB8AC3E}">
        <p14:creationId xmlns:p14="http://schemas.microsoft.com/office/powerpoint/2010/main" val="274789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books.brainysoftware.com/downloa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martinfowler.com/articles/injec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omain/appName/input-produc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domain/appName/save-produc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viewer.books24x7.com/assetviewer.aspx?bookid=112787&amp;chunkid=905921582&amp;resumebookmarkid=33fb0bf1-cc78-e611-849e-00505686029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viewer.books24x7.com/assetviewer.aspx?bkid=112787&amp;destid=101#101" TargetMode="External"/><Relationship Id="rId2" Type="http://schemas.openxmlformats.org/officeDocument/2006/relationships/hyperlink" Target="http://viewer.books24x7.com/assetviewer.aspx?bookid=112787&amp;chunkid=905921582&amp;resumebookmarkid=33fb0bf1-cc78-e611-849e-00505686029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viewer.books24x7.com/assetviewer.aspx?bookid=112787&amp;chunkid=905921582&amp;resumebookmarkid=33fb0bf1-cc78-e611-849e-00505686029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080/appdesign2/input-product" TargetMode="External"/><Relationship Id="rId2" Type="http://schemas.openxmlformats.org/officeDocument/2006/relationships/hyperlink" Target="http://viewer.books24x7.com/assetviewer.aspx?bookid=112787&amp;chunkid=570804036&amp;resumebookmarkid=33fb0bf1-cc78-e611-849e-00505686029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martinfowler.com/articles/injec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pringframework.org/schema/beans/spring-beans-4.2.xsd"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viewer.books24x7.com/assetviewer.aspx?bookid=112787&amp;chunkid=587428532&amp;resumebookmarkid=33fb0bf1-cc78-e611-849e-00505686029c"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viewer.books24x7.com/assetviewer.aspx?bookid=112787&amp;chunkid=890044771&amp;resumebookmarkid=33fb0bf1-cc78-e611-849e-00505686029c"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localhost:8080/annotated2/view-product?productId=3"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viewer.books24x7.com/assetviewer.aspx?bkid=112787&amp;destid=164#16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viewer.books24x7.com/assetviewer.aspx?bookid=112787&amp;chunkid=974928927&amp;resumebookmarkid=33fb0bf1-cc78-e611-849e-00505686029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8.xml.rels><?xml version="1.0" encoding="UTF-8" standalone="yes"?>
<Relationships xmlns="http://schemas.openxmlformats.org/package/2006/relationships"><Relationship Id="rId2" Type="http://schemas.openxmlformats.org/officeDocument/2006/relationships/hyperlink" Target="http://viewer.books24x7.com/assetviewer.aspx?bookid=112787&amp;chunkid=974928927&amp;resumebookmarkid=33fb0bf1-cc78-e611-849e-00505686029c"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viewer.books24x7.com/assetviewer.aspx?bookid=112787&amp;chunkid=974928927&amp;resumebookmarkid=33fb0bf1-cc78-e611-849e-00505686029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viewer.books24x7.com/assetviewer.aspx?bookid=112787&amp;chunkid=974928927&amp;resumebookmarkid=33fb0bf1-cc78-e611-849e-00505686029c"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viewer.books24x7.com/assetviewer.aspx?bookid=112787&amp;chunkid=974928927&amp;resumebookmarkid=33fb0bf1-cc78-e611-849e-00505686029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viewer.books24x7.com/assetviewer.aspx?bookid=112787&amp;chunkid=974928927&amp;resumebookmarkid=33fb0bf1-cc78-e611-849e-00505686029c"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viewer.books24x7.com/assetviewer.aspx?bookid=112787&amp;chunkid=974928927&amp;resumebookmarkid=33fb0bf1-cc78-e611-849e-00505686029c"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@MVC</a:t>
            </a:r>
            <a:endParaRPr lang="en-US" dirty="0"/>
          </a:p>
        </p:txBody>
      </p:sp>
      <p:sp>
        <p:nvSpPr>
          <p:cNvPr id="3" name="Subtitle 2"/>
          <p:cNvSpPr>
            <a:spLocks noGrp="1"/>
          </p:cNvSpPr>
          <p:nvPr>
            <p:ph type="subTitle" idx="1"/>
          </p:nvPr>
        </p:nvSpPr>
        <p:spPr/>
        <p:txBody>
          <a:bodyPr/>
          <a:lstStyle/>
          <a:p>
            <a:r>
              <a:rPr lang="en-US" dirty="0">
                <a:hlinkClick r:id="rId2"/>
              </a:rPr>
              <a:t>http://</a:t>
            </a:r>
            <a:r>
              <a:rPr lang="en-US" dirty="0" smtClean="0">
                <a:hlinkClick r:id="rId2"/>
              </a:rPr>
              <a:t>books.brainysoftware.com/download</a:t>
            </a:r>
            <a:endParaRPr lang="en-US" dirty="0" smtClean="0"/>
          </a:p>
          <a:p>
            <a:endParaRPr lang="en-US" dirty="0"/>
          </a:p>
        </p:txBody>
      </p:sp>
      <p:pic>
        <p:nvPicPr>
          <p:cNvPr id="6" name="Picture 5"/>
          <p:cNvPicPr>
            <a:picLocks noChangeAspect="1"/>
          </p:cNvPicPr>
          <p:nvPr/>
        </p:nvPicPr>
        <p:blipFill>
          <a:blip r:embed="rId3"/>
          <a:stretch>
            <a:fillRect/>
          </a:stretch>
        </p:blipFill>
        <p:spPr>
          <a:xfrm>
            <a:off x="2773317" y="4262907"/>
            <a:ext cx="6181725" cy="1371600"/>
          </a:xfrm>
          <a:prstGeom prst="rect">
            <a:avLst/>
          </a:prstGeom>
        </p:spPr>
      </p:pic>
      <p:sp>
        <p:nvSpPr>
          <p:cNvPr id="4" name="flFirstPage" descr="                                              Internal Use - Confidential &#10;&#10;"/>
          <p:cNvSpPr txBox="1"/>
          <p:nvPr/>
        </p:nvSpPr>
        <p:spPr>
          <a:xfrm>
            <a:off x="0" y="6337300"/>
            <a:ext cx="3316934" cy="553998"/>
          </a:xfrm>
          <a:prstGeom prst="rect">
            <a:avLst/>
          </a:prstGeom>
          <a:noFill/>
        </p:spPr>
        <p:txBody>
          <a:bodyPr vert="horz" wrap="none" rtlCol="0">
            <a:spAutoFit/>
          </a:bodyPr>
          <a:lstStyle/>
          <a:p>
            <a:r>
              <a:rPr lang="en-US" sz="1000" smtClean="0">
                <a:solidFill>
                  <a:srgbClr val="808080"/>
                </a:solidFill>
                <a:latin typeface="arial" panose="020B0604020202020204" pitchFamily="34" charset="0"/>
              </a:rPr>
              <a:t>                                              Internal Use - Confidential </a:t>
            </a:r>
          </a:p>
          <a:p>
            <a:endParaRPr lang="en-US" sz="1000" smtClean="0">
              <a:solidFill>
                <a:srgbClr val="808080"/>
              </a:solidFill>
              <a:latin typeface="arial" panose="020B0604020202020204" pitchFamily="34" charset="0"/>
            </a:endParaRPr>
          </a:p>
          <a:p>
            <a:endParaRPr lang="en-US" sz="1000">
              <a:solidFill>
                <a:srgbClr val="808080"/>
              </a:solidFill>
              <a:latin typeface="arial" panose="020B0604020202020204" pitchFamily="34" charset="0"/>
            </a:endParaRPr>
          </a:p>
        </p:txBody>
      </p:sp>
    </p:spTree>
    <p:extLst>
      <p:ext uri="{BB962C8B-B14F-4D97-AF65-F5344CB8AC3E}">
        <p14:creationId xmlns:p14="http://schemas.microsoft.com/office/powerpoint/2010/main" val="495136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4404"/>
            <a:ext cx="10515600" cy="298552"/>
          </a:xfrm>
        </p:spPr>
        <p:txBody>
          <a:bodyPr>
            <a:normAutofit fontScale="90000"/>
          </a:bodyPr>
          <a:lstStyle/>
          <a:p>
            <a:endParaRPr lang="en-US" dirty="0"/>
          </a:p>
        </p:txBody>
      </p:sp>
      <p:sp>
        <p:nvSpPr>
          <p:cNvPr id="3" name="Content Placeholder 2"/>
          <p:cNvSpPr>
            <a:spLocks noGrp="1"/>
          </p:cNvSpPr>
          <p:nvPr>
            <p:ph idx="1"/>
          </p:nvPr>
        </p:nvSpPr>
        <p:spPr>
          <a:xfrm>
            <a:off x="838200" y="560439"/>
            <a:ext cx="10515600" cy="5616524"/>
          </a:xfrm>
        </p:spPr>
        <p:txBody>
          <a:bodyPr>
            <a:normAutofit/>
          </a:bodyPr>
          <a:lstStyle/>
          <a:p>
            <a:r>
              <a:rPr lang="en-US" sz="3200" b="1" dirty="0"/>
              <a:t>Using A Destroy Method</a:t>
            </a:r>
          </a:p>
          <a:p>
            <a:r>
              <a:rPr lang="en-US" sz="3200" dirty="0"/>
              <a:t>Some classes come with methods that should be called before instances of the classes are put for garbage collection. </a:t>
            </a:r>
            <a:endParaRPr lang="en-US" sz="3200" dirty="0" smtClean="0"/>
          </a:p>
          <a:p>
            <a:r>
              <a:rPr lang="en-US" sz="3200" dirty="0" smtClean="0"/>
              <a:t>Spring </a:t>
            </a:r>
            <a:r>
              <a:rPr lang="en-US" sz="3200" dirty="0"/>
              <a:t>supports this notion too. In your bean declaration, you can use the </a:t>
            </a:r>
            <a:r>
              <a:rPr lang="en-US" sz="3200" b="1" dirty="0"/>
              <a:t>destroy-method</a:t>
            </a:r>
            <a:r>
              <a:rPr lang="en-US" sz="3200" dirty="0"/>
              <a:t> attribute to name a method that should be invoked before the object is decommissioned.</a:t>
            </a:r>
          </a:p>
          <a:p>
            <a:r>
              <a:rPr lang="en-US" sz="3200" dirty="0"/>
              <a:t>For example, the following </a:t>
            </a:r>
            <a:r>
              <a:rPr lang="en-US" sz="3200" b="1" dirty="0"/>
              <a:t>bean</a:t>
            </a:r>
            <a:r>
              <a:rPr lang="en-US" sz="3200" dirty="0"/>
              <a:t> element instructs Spring to create an instance of </a:t>
            </a:r>
            <a:r>
              <a:rPr lang="en-US" sz="3200" b="1" dirty="0" err="1"/>
              <a:t>java.util.concurrent.ExecutorService</a:t>
            </a:r>
            <a:r>
              <a:rPr lang="en-US" sz="3200" dirty="0"/>
              <a:t> by calling the static method </a:t>
            </a:r>
            <a:r>
              <a:rPr lang="en-US" sz="3200" b="1" dirty="0" err="1" smtClean="0"/>
              <a:t>newCachedThreadPool</a:t>
            </a:r>
            <a:r>
              <a:rPr lang="en-US" sz="3200" b="1" dirty="0" smtClean="0"/>
              <a:t> </a:t>
            </a:r>
            <a:r>
              <a:rPr lang="en-US" sz="3200" dirty="0" smtClean="0"/>
              <a:t>on </a:t>
            </a:r>
            <a:r>
              <a:rPr lang="en-US" sz="3200" dirty="0"/>
              <a:t>the </a:t>
            </a:r>
            <a:r>
              <a:rPr lang="en-US" sz="3200" b="1" dirty="0" err="1"/>
              <a:t>java.util.concurrent.Executors</a:t>
            </a:r>
            <a:r>
              <a:rPr lang="en-US" sz="3200" dirty="0"/>
              <a:t> class. </a:t>
            </a:r>
            <a:endParaRPr lang="en-US" sz="3200" dirty="0" smtClean="0"/>
          </a:p>
          <a:p>
            <a:endParaRPr lang="en-US" sz="3200" dirty="0"/>
          </a:p>
        </p:txBody>
      </p:sp>
    </p:spTree>
    <p:extLst>
      <p:ext uri="{BB962C8B-B14F-4D97-AF65-F5344CB8AC3E}">
        <p14:creationId xmlns:p14="http://schemas.microsoft.com/office/powerpoint/2010/main" val="3374365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9494"/>
          </a:xfrm>
        </p:spPr>
        <p:txBody>
          <a:bodyPr/>
          <a:lstStyle/>
          <a:p>
            <a:endParaRPr lang="en-US" dirty="0"/>
          </a:p>
        </p:txBody>
      </p:sp>
      <p:sp>
        <p:nvSpPr>
          <p:cNvPr id="3" name="Content Placeholder 2"/>
          <p:cNvSpPr>
            <a:spLocks noGrp="1"/>
          </p:cNvSpPr>
          <p:nvPr>
            <p:ph idx="1"/>
          </p:nvPr>
        </p:nvSpPr>
        <p:spPr>
          <a:xfrm>
            <a:off x="838200" y="1474839"/>
            <a:ext cx="10515600" cy="4702124"/>
          </a:xfrm>
        </p:spPr>
        <p:txBody>
          <a:bodyPr/>
          <a:lstStyle/>
          <a:p>
            <a:r>
              <a:rPr lang="en-US" dirty="0"/>
              <a:t>The bean definition defines the </a:t>
            </a:r>
            <a:r>
              <a:rPr lang="en-US" b="1" dirty="0"/>
              <a:t>shutdown </a:t>
            </a:r>
            <a:r>
              <a:rPr lang="en-US" dirty="0"/>
              <a:t>method as the value of its </a:t>
            </a:r>
            <a:r>
              <a:rPr lang="en-US" b="1" dirty="0"/>
              <a:t>destroy-method</a:t>
            </a:r>
            <a:r>
              <a:rPr lang="en-US" dirty="0"/>
              <a:t> attribute. </a:t>
            </a:r>
            <a:endParaRPr lang="en-US" dirty="0" smtClean="0"/>
          </a:p>
          <a:p>
            <a:r>
              <a:rPr lang="en-US" dirty="0" smtClean="0"/>
              <a:t>As </a:t>
            </a:r>
            <a:r>
              <a:rPr lang="en-US" dirty="0"/>
              <a:t>a result, Spring will call </a:t>
            </a:r>
            <a:r>
              <a:rPr lang="en-US" b="1" dirty="0"/>
              <a:t>shutdown </a:t>
            </a:r>
            <a:r>
              <a:rPr lang="en-US" dirty="0"/>
              <a:t>before destroying the </a:t>
            </a:r>
            <a:r>
              <a:rPr lang="en-US" b="1" dirty="0" err="1"/>
              <a:t>ExecutorService</a:t>
            </a:r>
            <a:r>
              <a:rPr lang="en-US" dirty="0"/>
              <a:t> instance.</a:t>
            </a:r>
          </a:p>
          <a:p>
            <a:endParaRPr lang="en-US" dirty="0"/>
          </a:p>
        </p:txBody>
      </p:sp>
      <p:pic>
        <p:nvPicPr>
          <p:cNvPr id="4" name="Content Placeholder 3"/>
          <p:cNvPicPr>
            <a:picLocks noChangeAspect="1"/>
          </p:cNvPicPr>
          <p:nvPr/>
        </p:nvPicPr>
        <p:blipFill>
          <a:blip r:embed="rId3"/>
          <a:stretch>
            <a:fillRect/>
          </a:stretch>
        </p:blipFill>
        <p:spPr>
          <a:xfrm>
            <a:off x="838201" y="3672348"/>
            <a:ext cx="10515599" cy="2639552"/>
          </a:xfrm>
          <a:prstGeom prst="rect">
            <a:avLst/>
          </a:prstGeom>
        </p:spPr>
      </p:pic>
    </p:spTree>
    <p:extLst>
      <p:ext uri="{BB962C8B-B14F-4D97-AF65-F5344CB8AC3E}">
        <p14:creationId xmlns:p14="http://schemas.microsoft.com/office/powerpoint/2010/main" val="23184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69056"/>
          </a:xfrm>
        </p:spPr>
        <p:txBody>
          <a:bodyPr>
            <a:normAutofit fontScale="90000"/>
          </a:bodyPr>
          <a:lstStyle/>
          <a:p>
            <a:endParaRPr lang="en-US" dirty="0"/>
          </a:p>
        </p:txBody>
      </p:sp>
      <p:sp>
        <p:nvSpPr>
          <p:cNvPr id="3" name="Content Placeholder 2"/>
          <p:cNvSpPr>
            <a:spLocks noGrp="1"/>
          </p:cNvSpPr>
          <p:nvPr>
            <p:ph idx="1"/>
          </p:nvPr>
        </p:nvSpPr>
        <p:spPr>
          <a:xfrm>
            <a:off x="117987" y="442452"/>
            <a:ext cx="11842955" cy="6217655"/>
          </a:xfrm>
        </p:spPr>
        <p:txBody>
          <a:bodyPr/>
          <a:lstStyle/>
          <a:p>
            <a:r>
              <a:rPr lang="en-US" b="1" dirty="0"/>
              <a:t>Passing Arguments to a </a:t>
            </a:r>
            <a:r>
              <a:rPr lang="en-US" b="1" dirty="0" smtClean="0"/>
              <a:t>Constructor</a:t>
            </a:r>
          </a:p>
          <a:p>
            <a:r>
              <a:rPr lang="en-US" dirty="0"/>
              <a:t>Spring can pass arguments to a class constructor if using the constructor is how it is intended to instantiate the class. </a:t>
            </a:r>
            <a:endParaRPr lang="en-US" dirty="0" smtClean="0"/>
          </a:p>
          <a:p>
            <a:r>
              <a:rPr lang="en-US" dirty="0"/>
              <a:t>The following </a:t>
            </a:r>
            <a:r>
              <a:rPr lang="en-US" b="1" dirty="0"/>
              <a:t>bean</a:t>
            </a:r>
            <a:r>
              <a:rPr lang="en-US" dirty="0"/>
              <a:t> definition passes arguments to the </a:t>
            </a:r>
            <a:r>
              <a:rPr lang="en-US" b="1" dirty="0"/>
              <a:t>Product</a:t>
            </a:r>
            <a:r>
              <a:rPr lang="en-US" dirty="0"/>
              <a:t> class by name</a:t>
            </a:r>
            <a:r>
              <a:rPr lang="en-US" dirty="0" smtClean="0"/>
              <a:t>.</a:t>
            </a:r>
          </a:p>
          <a:p>
            <a:endParaRPr lang="en-US" dirty="0"/>
          </a:p>
          <a:p>
            <a:endParaRPr lang="en-US" dirty="0" smtClean="0"/>
          </a:p>
          <a:p>
            <a:endParaRPr lang="en-US" dirty="0"/>
          </a:p>
          <a:p>
            <a:endParaRPr lang="en-US" dirty="0" smtClean="0"/>
          </a:p>
          <a:p>
            <a:r>
              <a:rPr lang="en-US" dirty="0" smtClean="0"/>
              <a:t>In </a:t>
            </a:r>
            <a:r>
              <a:rPr lang="en-US" dirty="0"/>
              <a:t>this case, Spring will use the following constructor of the Product class.</a:t>
            </a:r>
            <a:endParaRPr lang="en-US" dirty="0" smtClean="0"/>
          </a:p>
          <a:p>
            <a:endParaRPr lang="en-US" dirty="0" smtClean="0"/>
          </a:p>
          <a:p>
            <a:endParaRPr lang="en-US" sz="2000"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838200" y="2389238"/>
            <a:ext cx="10515600" cy="1887793"/>
          </a:xfrm>
          <a:prstGeom prst="rect">
            <a:avLst/>
          </a:prstGeom>
        </p:spPr>
      </p:pic>
      <p:pic>
        <p:nvPicPr>
          <p:cNvPr id="7" name="Picture 6"/>
          <p:cNvPicPr>
            <a:picLocks noChangeAspect="1"/>
          </p:cNvPicPr>
          <p:nvPr/>
        </p:nvPicPr>
        <p:blipFill>
          <a:blip r:embed="rId3"/>
          <a:stretch>
            <a:fillRect/>
          </a:stretch>
        </p:blipFill>
        <p:spPr>
          <a:xfrm>
            <a:off x="442452" y="5032785"/>
            <a:ext cx="11120283" cy="1627322"/>
          </a:xfrm>
          <a:prstGeom prst="rect">
            <a:avLst/>
          </a:prstGeom>
        </p:spPr>
      </p:pic>
    </p:spTree>
    <p:extLst>
      <p:ext uri="{BB962C8B-B14F-4D97-AF65-F5344CB8AC3E}">
        <p14:creationId xmlns:p14="http://schemas.microsoft.com/office/powerpoint/2010/main" val="1543974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8"/>
            <a:ext cx="10515600" cy="401792"/>
          </a:xfrm>
        </p:spPr>
        <p:txBody>
          <a:bodyPr>
            <a:normAutofit fontScale="90000"/>
          </a:bodyPr>
          <a:lstStyle/>
          <a:p>
            <a:endParaRPr lang="en-US" dirty="0"/>
          </a:p>
        </p:txBody>
      </p:sp>
      <p:sp>
        <p:nvSpPr>
          <p:cNvPr id="3" name="Content Placeholder 2"/>
          <p:cNvSpPr>
            <a:spLocks noGrp="1"/>
          </p:cNvSpPr>
          <p:nvPr>
            <p:ph idx="1"/>
          </p:nvPr>
        </p:nvSpPr>
        <p:spPr>
          <a:xfrm>
            <a:off x="191729" y="737419"/>
            <a:ext cx="11636477" cy="5439544"/>
          </a:xfrm>
        </p:spPr>
        <p:txBody>
          <a:bodyPr/>
          <a:lstStyle/>
          <a:p>
            <a:r>
              <a:rPr lang="en-US" dirty="0"/>
              <a:t>Passing arguments by name is not the only way to do business in Spring. </a:t>
            </a:r>
            <a:endParaRPr lang="en-US" dirty="0" smtClean="0"/>
          </a:p>
          <a:p>
            <a:r>
              <a:rPr lang="en-US" dirty="0" smtClean="0"/>
              <a:t>Spring </a:t>
            </a:r>
            <a:r>
              <a:rPr lang="en-US" dirty="0"/>
              <a:t>allows you to pass argument by index. Here is how the </a:t>
            </a:r>
            <a:r>
              <a:rPr lang="en-US" b="1" dirty="0" err="1"/>
              <a:t>featuredProduct</a:t>
            </a:r>
            <a:r>
              <a:rPr lang="en-US" dirty="0"/>
              <a:t> bean can be rewritten</a:t>
            </a:r>
            <a:r>
              <a:rPr lang="en-US" dirty="0" smtClean="0"/>
              <a:t>.</a:t>
            </a:r>
          </a:p>
          <a:p>
            <a:endParaRPr lang="en-US" dirty="0"/>
          </a:p>
          <a:p>
            <a:endParaRPr lang="en-US" dirty="0" smtClean="0"/>
          </a:p>
          <a:p>
            <a:endParaRPr lang="en-US" dirty="0"/>
          </a:p>
          <a:p>
            <a:endParaRPr lang="en-US" dirty="0" smtClean="0"/>
          </a:p>
          <a:p>
            <a:endParaRPr lang="en-US" b="1" dirty="0" smtClean="0"/>
          </a:p>
          <a:p>
            <a:r>
              <a:rPr lang="en-US" b="1" dirty="0" smtClean="0"/>
              <a:t>If </a:t>
            </a:r>
            <a:r>
              <a:rPr lang="en-US" b="1" dirty="0"/>
              <a:t>you choose to pass arguments to a constructor, you must pass all the arguments required by the constructor. </a:t>
            </a:r>
            <a:endParaRPr lang="en-US" b="1" dirty="0" smtClean="0"/>
          </a:p>
          <a:p>
            <a:r>
              <a:rPr lang="en-US" dirty="0" smtClean="0"/>
              <a:t>An </a:t>
            </a:r>
            <a:r>
              <a:rPr lang="en-US" dirty="0"/>
              <a:t>incomplete list of arguments will not be accepted.</a:t>
            </a: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527714" y="2168012"/>
            <a:ext cx="11136572" cy="2389239"/>
          </a:xfrm>
          <a:prstGeom prst="rect">
            <a:avLst/>
          </a:prstGeom>
        </p:spPr>
      </p:pic>
    </p:spTree>
    <p:extLst>
      <p:ext uri="{BB962C8B-B14F-4D97-AF65-F5344CB8AC3E}">
        <p14:creationId xmlns:p14="http://schemas.microsoft.com/office/powerpoint/2010/main" val="304307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90"/>
            <a:ext cx="10515600" cy="401791"/>
          </a:xfrm>
        </p:spPr>
        <p:txBody>
          <a:bodyPr>
            <a:normAutofit fontScale="90000"/>
          </a:bodyPr>
          <a:lstStyle/>
          <a:p>
            <a:endParaRPr lang="en-US" dirty="0"/>
          </a:p>
        </p:txBody>
      </p:sp>
      <p:sp>
        <p:nvSpPr>
          <p:cNvPr id="3" name="Content Placeholder 2"/>
          <p:cNvSpPr>
            <a:spLocks noGrp="1"/>
          </p:cNvSpPr>
          <p:nvPr>
            <p:ph idx="1"/>
          </p:nvPr>
        </p:nvSpPr>
        <p:spPr>
          <a:xfrm>
            <a:off x="838200" y="634181"/>
            <a:ext cx="10515600" cy="5542782"/>
          </a:xfrm>
        </p:spPr>
        <p:txBody>
          <a:bodyPr/>
          <a:lstStyle/>
          <a:p>
            <a:r>
              <a:rPr lang="en-US" b="1" dirty="0"/>
              <a:t>Setter-based Dependency Injection</a:t>
            </a:r>
          </a:p>
          <a:p>
            <a:endParaRPr lang="en-US" dirty="0"/>
          </a:p>
        </p:txBody>
      </p:sp>
      <p:pic>
        <p:nvPicPr>
          <p:cNvPr id="4" name="Picture 3"/>
          <p:cNvPicPr>
            <a:picLocks noChangeAspect="1"/>
          </p:cNvPicPr>
          <p:nvPr/>
        </p:nvPicPr>
        <p:blipFill>
          <a:blip r:embed="rId2"/>
          <a:stretch>
            <a:fillRect/>
          </a:stretch>
        </p:blipFill>
        <p:spPr>
          <a:xfrm>
            <a:off x="838200" y="1302780"/>
            <a:ext cx="10515600" cy="5083272"/>
          </a:xfrm>
          <a:prstGeom prst="rect">
            <a:avLst/>
          </a:prstGeom>
        </p:spPr>
      </p:pic>
    </p:spTree>
    <p:extLst>
      <p:ext uri="{BB962C8B-B14F-4D97-AF65-F5344CB8AC3E}">
        <p14:creationId xmlns:p14="http://schemas.microsoft.com/office/powerpoint/2010/main" val="3678608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Chapter2 – Model2 &amp; MVC Pattern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3789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89"/>
            <a:ext cx="10515600" cy="711507"/>
          </a:xfrm>
        </p:spPr>
        <p:txBody>
          <a:bodyPr/>
          <a:lstStyle/>
          <a:p>
            <a:pPr algn="ctr"/>
            <a:r>
              <a:rPr lang="en-US" b="1" dirty="0" smtClean="0"/>
              <a:t>Highlights</a:t>
            </a:r>
            <a:endParaRPr lang="en-US" dirty="0"/>
          </a:p>
        </p:txBody>
      </p:sp>
      <p:sp>
        <p:nvSpPr>
          <p:cNvPr id="3" name="Content Placeholder 2"/>
          <p:cNvSpPr>
            <a:spLocks noGrp="1"/>
          </p:cNvSpPr>
          <p:nvPr>
            <p:ph idx="1"/>
          </p:nvPr>
        </p:nvSpPr>
        <p:spPr>
          <a:xfrm>
            <a:off x="838200" y="943896"/>
            <a:ext cx="10515600" cy="5379631"/>
          </a:xfrm>
        </p:spPr>
        <p:txBody>
          <a:bodyPr>
            <a:normAutofit fontScale="85000" lnSpcReduction="20000"/>
          </a:bodyPr>
          <a:lstStyle/>
          <a:p>
            <a:r>
              <a:rPr lang="en-US" dirty="0"/>
              <a:t>There are two models used in Java web application design, conveniently called Model 1 and Model 2. </a:t>
            </a:r>
            <a:endParaRPr lang="en-US" dirty="0" smtClean="0"/>
          </a:p>
          <a:p>
            <a:r>
              <a:rPr lang="en-US" dirty="0" smtClean="0"/>
              <a:t>Model </a:t>
            </a:r>
            <a:r>
              <a:rPr lang="en-US" dirty="0"/>
              <a:t>1 is page-centric and suitable for very small applications only. </a:t>
            </a:r>
            <a:endParaRPr lang="en-US" dirty="0" smtClean="0"/>
          </a:p>
          <a:p>
            <a:r>
              <a:rPr lang="en-US" dirty="0" smtClean="0"/>
              <a:t>Model </a:t>
            </a:r>
            <a:r>
              <a:rPr lang="en-US" dirty="0"/>
              <a:t>2 is the recommended architecture for all but the simplest Java web applications.</a:t>
            </a:r>
          </a:p>
          <a:p>
            <a:r>
              <a:rPr lang="en-US" dirty="0"/>
              <a:t>This chapter discusses Model 2 in minute detail and provides four Model 2 sample applications. </a:t>
            </a:r>
            <a:endParaRPr lang="en-US" dirty="0" smtClean="0"/>
          </a:p>
          <a:p>
            <a:r>
              <a:rPr lang="en-US" dirty="0" smtClean="0"/>
              <a:t>The </a:t>
            </a:r>
            <a:r>
              <a:rPr lang="en-US" dirty="0"/>
              <a:t>first example features a basic Model 2 application with a servlet as the controller. </a:t>
            </a:r>
            <a:endParaRPr lang="en-US" dirty="0" smtClean="0"/>
          </a:p>
          <a:p>
            <a:r>
              <a:rPr lang="en-US" dirty="0" smtClean="0"/>
              <a:t>The </a:t>
            </a:r>
            <a:r>
              <a:rPr lang="en-US" dirty="0"/>
              <a:t>second example is also a simple Model 2 application, however it uses a filter as the controller. </a:t>
            </a:r>
            <a:endParaRPr lang="en-US" dirty="0" smtClean="0"/>
          </a:p>
          <a:p>
            <a:r>
              <a:rPr lang="en-US" dirty="0" smtClean="0"/>
              <a:t>The </a:t>
            </a:r>
            <a:r>
              <a:rPr lang="en-US" dirty="0"/>
              <a:t>third example introduces a validator component for validating user input. </a:t>
            </a:r>
            <a:endParaRPr lang="en-US" dirty="0" smtClean="0"/>
          </a:p>
          <a:p>
            <a:r>
              <a:rPr lang="en-US" dirty="0" smtClean="0"/>
              <a:t>The </a:t>
            </a:r>
            <a:r>
              <a:rPr lang="en-US" dirty="0"/>
              <a:t>fourth application illustrates the use of a home-grown dependency injector. In real-world applications, you should use Spring instead</a:t>
            </a:r>
            <a:r>
              <a:rPr lang="en-US" dirty="0" smtClean="0"/>
              <a:t>.</a:t>
            </a:r>
          </a:p>
          <a:p>
            <a:r>
              <a:rPr lang="en-US" dirty="0"/>
              <a:t>Note : At the time of writing, an effort is being made to standardize MVC web frameworks through JSR 371.</a:t>
            </a:r>
          </a:p>
          <a:p>
            <a:endParaRPr lang="en-US" dirty="0"/>
          </a:p>
        </p:txBody>
      </p:sp>
    </p:spTree>
    <p:extLst>
      <p:ext uri="{BB962C8B-B14F-4D97-AF65-F5344CB8AC3E}">
        <p14:creationId xmlns:p14="http://schemas.microsoft.com/office/powerpoint/2010/main" val="318609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44"/>
            <a:ext cx="10515600" cy="623017"/>
          </a:xfrm>
        </p:spPr>
        <p:txBody>
          <a:bodyPr>
            <a:normAutofit fontScale="90000"/>
          </a:bodyPr>
          <a:lstStyle/>
          <a:p>
            <a:pPr algn="ctr"/>
            <a:r>
              <a:rPr lang="en-US" b="1" dirty="0"/>
              <a:t>Model 1 </a:t>
            </a:r>
            <a:r>
              <a:rPr lang="en-US" b="1" dirty="0" smtClean="0"/>
              <a:t>Overview</a:t>
            </a:r>
            <a:endParaRPr lang="en-US" dirty="0"/>
          </a:p>
        </p:txBody>
      </p:sp>
      <p:sp>
        <p:nvSpPr>
          <p:cNvPr id="3" name="Content Placeholder 2"/>
          <p:cNvSpPr>
            <a:spLocks noGrp="1"/>
          </p:cNvSpPr>
          <p:nvPr>
            <p:ph idx="1"/>
          </p:nvPr>
        </p:nvSpPr>
        <p:spPr>
          <a:xfrm>
            <a:off x="838200" y="988142"/>
            <a:ext cx="10515600" cy="5560142"/>
          </a:xfrm>
        </p:spPr>
        <p:txBody>
          <a:bodyPr/>
          <a:lstStyle/>
          <a:p>
            <a:r>
              <a:rPr lang="en-US" dirty="0"/>
              <a:t>When you first learn JSP, your sample applications would normally enable navigation from one page to another by providing a clickable link to the latter. </a:t>
            </a:r>
            <a:endParaRPr lang="en-US" dirty="0" smtClean="0"/>
          </a:p>
          <a:p>
            <a:r>
              <a:rPr lang="en-US" dirty="0" smtClean="0"/>
              <a:t>While </a:t>
            </a:r>
            <a:r>
              <a:rPr lang="en-US" dirty="0"/>
              <a:t>this navigation method is straightforward, in medium-sized or large applications with significant numbers of pages this approach can cause a maintenance headache. </a:t>
            </a:r>
            <a:endParaRPr lang="en-US" dirty="0" smtClean="0"/>
          </a:p>
          <a:p>
            <a:r>
              <a:rPr lang="en-US" dirty="0" smtClean="0"/>
              <a:t>Changing </a:t>
            </a:r>
            <a:r>
              <a:rPr lang="en-US" dirty="0"/>
              <a:t>the name of a JSP page, for instance, could force you to rename the links to the page in many other pages. </a:t>
            </a:r>
            <a:endParaRPr lang="en-US" dirty="0" smtClean="0"/>
          </a:p>
          <a:p>
            <a:r>
              <a:rPr lang="en-US" dirty="0" smtClean="0"/>
              <a:t>As </a:t>
            </a:r>
            <a:r>
              <a:rPr lang="en-US" dirty="0"/>
              <a:t>such, Model 1 is not recommended unless your application will only have two or three pages.</a:t>
            </a:r>
          </a:p>
        </p:txBody>
      </p:sp>
    </p:spTree>
    <p:extLst>
      <p:ext uri="{BB962C8B-B14F-4D97-AF65-F5344CB8AC3E}">
        <p14:creationId xmlns:p14="http://schemas.microsoft.com/office/powerpoint/2010/main" val="1023643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746"/>
          </a:xfrm>
        </p:spPr>
        <p:txBody>
          <a:bodyPr/>
          <a:lstStyle/>
          <a:p>
            <a:pPr algn="ctr"/>
            <a:r>
              <a:rPr lang="en-US" b="1" dirty="0"/>
              <a:t>Model 2 </a:t>
            </a:r>
            <a:r>
              <a:rPr lang="en-US" b="1" dirty="0" smtClean="0"/>
              <a:t>Overview</a:t>
            </a:r>
            <a:endParaRPr lang="en-US" dirty="0"/>
          </a:p>
        </p:txBody>
      </p:sp>
      <p:sp>
        <p:nvSpPr>
          <p:cNvPr id="3" name="Content Placeholder 2"/>
          <p:cNvSpPr>
            <a:spLocks noGrp="1"/>
          </p:cNvSpPr>
          <p:nvPr>
            <p:ph idx="1"/>
          </p:nvPr>
        </p:nvSpPr>
        <p:spPr>
          <a:xfrm>
            <a:off x="838200" y="1356852"/>
            <a:ext cx="10515600" cy="5206180"/>
          </a:xfrm>
        </p:spPr>
        <p:txBody>
          <a:bodyPr>
            <a:normAutofit lnSpcReduction="10000"/>
          </a:bodyPr>
          <a:lstStyle/>
          <a:p>
            <a:r>
              <a:rPr lang="en-US" dirty="0"/>
              <a:t>In Model 2, you have a servlet or a filter acting as the controller. </a:t>
            </a:r>
            <a:endParaRPr lang="en-US" dirty="0" smtClean="0"/>
          </a:p>
          <a:p>
            <a:r>
              <a:rPr lang="en-US" dirty="0" smtClean="0"/>
              <a:t>All </a:t>
            </a:r>
            <a:r>
              <a:rPr lang="en-US" dirty="0"/>
              <a:t>modern web frameworks are Model 2 implementations. Frameworks such as Struts 1, </a:t>
            </a:r>
            <a:r>
              <a:rPr lang="en-US" dirty="0" err="1"/>
              <a:t>JavaServer</a:t>
            </a:r>
            <a:r>
              <a:rPr lang="en-US" dirty="0"/>
              <a:t> Faces and Spring MVC employ a servlet controller in their MVC architectures, whereas Struts 2, another popular framework, uses a filter. </a:t>
            </a:r>
            <a:endParaRPr lang="en-US" dirty="0" smtClean="0"/>
          </a:p>
          <a:p>
            <a:r>
              <a:rPr lang="en-US" dirty="0" smtClean="0"/>
              <a:t>Generally </a:t>
            </a:r>
            <a:r>
              <a:rPr lang="en-US" dirty="0"/>
              <a:t>JSP pages are employed as the views of the application, even though other view technologies are supported. </a:t>
            </a:r>
            <a:endParaRPr lang="en-US" dirty="0" smtClean="0"/>
          </a:p>
          <a:p>
            <a:r>
              <a:rPr lang="en-US" dirty="0" smtClean="0"/>
              <a:t>As </a:t>
            </a:r>
            <a:r>
              <a:rPr lang="en-US" dirty="0"/>
              <a:t>the models, you use POJOs </a:t>
            </a:r>
            <a:r>
              <a:rPr lang="en-US" dirty="0" smtClean="0"/>
              <a:t>(Plain </a:t>
            </a:r>
            <a:r>
              <a:rPr lang="en-US" dirty="0"/>
              <a:t>Old Java Object). POJOs are ordinary objects, as opposed to Enterprise JavaBeans (EJB) or other special </a:t>
            </a:r>
            <a:r>
              <a:rPr lang="en-US" dirty="0" smtClean="0"/>
              <a:t>objects.</a:t>
            </a:r>
          </a:p>
          <a:p>
            <a:r>
              <a:rPr lang="en-US" dirty="0" smtClean="0"/>
              <a:t>Many </a:t>
            </a:r>
            <a:r>
              <a:rPr lang="en-US" dirty="0"/>
              <a:t>people choose to use </a:t>
            </a:r>
            <a:r>
              <a:rPr lang="en-US" dirty="0" smtClean="0"/>
              <a:t>JavaBeans to </a:t>
            </a:r>
            <a:r>
              <a:rPr lang="en-US" dirty="0"/>
              <a:t>store the states of model objects and move business logic to action classes.</a:t>
            </a:r>
          </a:p>
        </p:txBody>
      </p:sp>
    </p:spTree>
    <p:extLst>
      <p:ext uri="{BB962C8B-B14F-4D97-AF65-F5344CB8AC3E}">
        <p14:creationId xmlns:p14="http://schemas.microsoft.com/office/powerpoint/2010/main" val="150005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641"/>
            <a:ext cx="10515600" cy="623017"/>
          </a:xfrm>
        </p:spPr>
        <p:txBody>
          <a:bodyPr>
            <a:normAutofit fontScale="90000"/>
          </a:bodyPr>
          <a:lstStyle/>
          <a:p>
            <a:endParaRPr lang="en-US" dirty="0"/>
          </a:p>
        </p:txBody>
      </p:sp>
      <p:sp>
        <p:nvSpPr>
          <p:cNvPr id="3" name="Content Placeholder 2"/>
          <p:cNvSpPr>
            <a:spLocks noGrp="1"/>
          </p:cNvSpPr>
          <p:nvPr>
            <p:ph idx="1"/>
          </p:nvPr>
        </p:nvSpPr>
        <p:spPr>
          <a:xfrm>
            <a:off x="838200" y="1091381"/>
            <a:ext cx="10515600" cy="5085582"/>
          </a:xfrm>
        </p:spPr>
        <p:txBody>
          <a:bodyPr>
            <a:normAutofit/>
          </a:bodyPr>
          <a:lstStyle/>
          <a:p>
            <a:r>
              <a:rPr lang="en-US" dirty="0"/>
              <a:t>In a Model 2 application, every HTTP request must be directed to the controller. The request's Uniform Request Identifier (URI) tells the controller what action to invoke. The term "action" refers to an operation that the application is able to perform. The Java object associated with an action is called an action object. A single action class may be used to serve different actions (as in Struts 2 and Spring MVC) or a single action (as in Struts 1).</a:t>
            </a:r>
          </a:p>
          <a:p>
            <a:r>
              <a:rPr lang="en-US" dirty="0"/>
              <a:t>A seemingly trivial operation may take more than one action. For instance, adding a product to a database would require two actions:</a:t>
            </a:r>
          </a:p>
          <a:p>
            <a:r>
              <a:rPr lang="en-US" dirty="0"/>
              <a:t>Display an "Add Product" form for the user to enter product information.</a:t>
            </a:r>
          </a:p>
          <a:p>
            <a:r>
              <a:rPr lang="en-US" dirty="0"/>
              <a:t>Save the product information in the database.</a:t>
            </a:r>
          </a:p>
          <a:p>
            <a:endParaRPr lang="en-US" dirty="0"/>
          </a:p>
        </p:txBody>
      </p:sp>
    </p:spTree>
    <p:extLst>
      <p:ext uri="{BB962C8B-B14F-4D97-AF65-F5344CB8AC3E}">
        <p14:creationId xmlns:p14="http://schemas.microsoft.com/office/powerpoint/2010/main" val="933370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299"/>
            <a:ext cx="10515600" cy="685753"/>
          </a:xfrm>
        </p:spPr>
        <p:txBody>
          <a:bodyPr>
            <a:normAutofit fontScale="90000"/>
          </a:bodyPr>
          <a:lstStyle/>
          <a:p>
            <a:r>
              <a:rPr lang="en-US" dirty="0" smtClean="0"/>
              <a:t>Dependency Injection</a:t>
            </a:r>
            <a:endParaRPr lang="en-US" dirty="0"/>
          </a:p>
        </p:txBody>
      </p:sp>
      <p:sp>
        <p:nvSpPr>
          <p:cNvPr id="3" name="Content Placeholder 2"/>
          <p:cNvSpPr>
            <a:spLocks noGrp="1"/>
          </p:cNvSpPr>
          <p:nvPr>
            <p:ph idx="1"/>
          </p:nvPr>
        </p:nvSpPr>
        <p:spPr>
          <a:xfrm>
            <a:off x="838200" y="820052"/>
            <a:ext cx="10515600" cy="4965593"/>
          </a:xfrm>
        </p:spPr>
        <p:txBody>
          <a:bodyPr/>
          <a:lstStyle/>
          <a:p>
            <a:r>
              <a:rPr lang="en-US" dirty="0"/>
              <a:t>Many people use the terms dependency injection and Inversion of Control (</a:t>
            </a:r>
            <a:r>
              <a:rPr lang="en-US" dirty="0" err="1"/>
              <a:t>IoC</a:t>
            </a:r>
            <a:r>
              <a:rPr lang="en-US" dirty="0"/>
              <a:t>) interchangeably, even though Martin Fowler argues that they are not the same in his excellent article on the subject.</a:t>
            </a:r>
          </a:p>
          <a:p>
            <a:r>
              <a:rPr lang="en-US" dirty="0">
                <a:hlinkClick r:id="rId2"/>
              </a:rPr>
              <a:t>http://</a:t>
            </a:r>
            <a:r>
              <a:rPr lang="en-US" dirty="0" smtClean="0">
                <a:hlinkClick r:id="rId2"/>
              </a:rPr>
              <a:t>martinfowler.com/articles/injection.html</a:t>
            </a:r>
            <a:endParaRPr lang="en-US" dirty="0" smtClean="0"/>
          </a:p>
          <a:p>
            <a:r>
              <a:rPr lang="en-US" dirty="0"/>
              <a:t>short explanation of dependency </a:t>
            </a:r>
            <a:r>
              <a:rPr lang="en-US" dirty="0" smtClean="0"/>
              <a:t>injection :</a:t>
            </a:r>
          </a:p>
          <a:p>
            <a:r>
              <a:rPr lang="en-US" dirty="0"/>
              <a:t>If you have two components, </a:t>
            </a:r>
            <a:r>
              <a:rPr lang="en-US" b="1" dirty="0"/>
              <a:t>A</a:t>
            </a:r>
            <a:r>
              <a:rPr lang="en-US" dirty="0"/>
              <a:t> and </a:t>
            </a:r>
            <a:r>
              <a:rPr lang="en-US" b="1" dirty="0"/>
              <a:t>B</a:t>
            </a:r>
            <a:r>
              <a:rPr lang="en-US" dirty="0"/>
              <a:t>, and </a:t>
            </a:r>
            <a:r>
              <a:rPr lang="en-US" b="1" dirty="0"/>
              <a:t>A</a:t>
            </a:r>
            <a:r>
              <a:rPr lang="en-US" dirty="0"/>
              <a:t> depends on </a:t>
            </a:r>
            <a:r>
              <a:rPr lang="en-US" b="1" dirty="0"/>
              <a:t>B</a:t>
            </a:r>
            <a:r>
              <a:rPr lang="en-US" dirty="0"/>
              <a:t>, you can say </a:t>
            </a:r>
            <a:r>
              <a:rPr lang="en-US" b="1" dirty="0"/>
              <a:t>A</a:t>
            </a:r>
            <a:r>
              <a:rPr lang="en-US" dirty="0"/>
              <a:t> is dependent on </a:t>
            </a:r>
            <a:r>
              <a:rPr lang="en-US" b="1" dirty="0"/>
              <a:t>B</a:t>
            </a:r>
            <a:r>
              <a:rPr lang="en-US" dirty="0"/>
              <a:t> or </a:t>
            </a:r>
            <a:r>
              <a:rPr lang="en-US" b="1" dirty="0"/>
              <a:t>B</a:t>
            </a:r>
            <a:r>
              <a:rPr lang="en-US" dirty="0"/>
              <a:t> is a dependency of </a:t>
            </a:r>
            <a:r>
              <a:rPr lang="en-US" b="1" dirty="0"/>
              <a:t>A</a:t>
            </a:r>
            <a:r>
              <a:rPr lang="en-US" dirty="0"/>
              <a:t>. </a:t>
            </a:r>
            <a:endParaRPr lang="en-US" dirty="0" smtClean="0"/>
          </a:p>
          <a:p>
            <a:r>
              <a:rPr lang="en-US" dirty="0" smtClean="0"/>
              <a:t>Suppose </a:t>
            </a:r>
            <a:r>
              <a:rPr lang="en-US" dirty="0"/>
              <a:t>A is a class that has a method called </a:t>
            </a:r>
            <a:r>
              <a:rPr lang="en-US" b="1" dirty="0" err="1"/>
              <a:t>importantMethod</a:t>
            </a:r>
            <a:r>
              <a:rPr lang="en-US" dirty="0"/>
              <a:t> that uses </a:t>
            </a:r>
            <a:r>
              <a:rPr lang="en-US" b="1" dirty="0"/>
              <a:t>B</a:t>
            </a:r>
            <a:r>
              <a:rPr lang="en-US" dirty="0"/>
              <a:t>, as defined in the following code fragment</a:t>
            </a:r>
            <a:r>
              <a:rPr lang="en-US" dirty="0" smtClean="0"/>
              <a:t>.</a:t>
            </a:r>
          </a:p>
          <a:p>
            <a:endParaRPr lang="en-US" dirty="0"/>
          </a:p>
          <a:p>
            <a:endParaRPr lang="en-US" dirty="0"/>
          </a:p>
        </p:txBody>
      </p:sp>
      <p:pic>
        <p:nvPicPr>
          <p:cNvPr id="4" name="Picture 3"/>
          <p:cNvPicPr>
            <a:picLocks noChangeAspect="1"/>
          </p:cNvPicPr>
          <p:nvPr/>
        </p:nvPicPr>
        <p:blipFill>
          <a:blip r:embed="rId3"/>
          <a:stretch>
            <a:fillRect/>
          </a:stretch>
        </p:blipFill>
        <p:spPr>
          <a:xfrm>
            <a:off x="1282889" y="4885898"/>
            <a:ext cx="8802806" cy="1585499"/>
          </a:xfrm>
          <a:prstGeom prst="rect">
            <a:avLst/>
          </a:prstGeom>
        </p:spPr>
      </p:pic>
    </p:spTree>
    <p:extLst>
      <p:ext uri="{BB962C8B-B14F-4D97-AF65-F5344CB8AC3E}">
        <p14:creationId xmlns:p14="http://schemas.microsoft.com/office/powerpoint/2010/main" val="595753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2"/>
            <a:ext cx="10515600" cy="283804"/>
          </a:xfrm>
        </p:spPr>
        <p:txBody>
          <a:bodyPr>
            <a:normAutofit fontScale="90000"/>
          </a:bodyPr>
          <a:lstStyle/>
          <a:p>
            <a:endParaRPr lang="en-US" dirty="0"/>
          </a:p>
        </p:txBody>
      </p:sp>
      <p:sp>
        <p:nvSpPr>
          <p:cNvPr id="6" name="Content Placeholder 5"/>
          <p:cNvSpPr>
            <a:spLocks noGrp="1"/>
          </p:cNvSpPr>
          <p:nvPr>
            <p:ph idx="1"/>
          </p:nvPr>
        </p:nvSpPr>
        <p:spPr>
          <a:xfrm>
            <a:off x="309716" y="560439"/>
            <a:ext cx="11503742" cy="5973096"/>
          </a:xfrm>
        </p:spPr>
        <p:txBody>
          <a:bodyPr>
            <a:normAutofit lnSpcReduction="10000"/>
          </a:bodyPr>
          <a:lstStyle/>
          <a:p>
            <a:r>
              <a:rPr lang="en-US" dirty="0"/>
              <a:t>As mentioned above, you use the URI to tell the controller which action to invoke. For instance, to get the application to send the "Add Product" form, you would use a URI like this:</a:t>
            </a:r>
          </a:p>
          <a:p>
            <a:r>
              <a:rPr lang="en-US" dirty="0">
                <a:hlinkClick r:id="rId3"/>
              </a:rPr>
              <a:t>http://</a:t>
            </a:r>
            <a:r>
              <a:rPr lang="en-US" i="1" dirty="0">
                <a:hlinkClick r:id="rId3"/>
              </a:rPr>
              <a:t>domain/appName</a:t>
            </a:r>
            <a:r>
              <a:rPr lang="en-US" dirty="0">
                <a:hlinkClick r:id="rId3"/>
              </a:rPr>
              <a:t>/input-product</a:t>
            </a:r>
            <a:endParaRPr lang="en-US" dirty="0"/>
          </a:p>
          <a:p>
            <a:r>
              <a:rPr lang="en-US" dirty="0"/>
              <a:t>To get the application to save a product, the URI would be:</a:t>
            </a:r>
          </a:p>
          <a:p>
            <a:r>
              <a:rPr lang="en-US" dirty="0">
                <a:hlinkClick r:id="rId4"/>
              </a:rPr>
              <a:t>http://</a:t>
            </a:r>
            <a:r>
              <a:rPr lang="en-US" i="1" dirty="0">
                <a:hlinkClick r:id="rId4"/>
              </a:rPr>
              <a:t>domain/appName</a:t>
            </a:r>
            <a:r>
              <a:rPr lang="en-US" dirty="0">
                <a:hlinkClick r:id="rId4"/>
              </a:rPr>
              <a:t>/save-product</a:t>
            </a:r>
            <a:endParaRPr lang="en-US" dirty="0"/>
          </a:p>
          <a:p>
            <a:r>
              <a:rPr lang="en-US" dirty="0"/>
              <a:t>The controller examines the URI to decide what action to invoke. </a:t>
            </a:r>
            <a:endParaRPr lang="en-US" dirty="0" smtClean="0"/>
          </a:p>
          <a:p>
            <a:r>
              <a:rPr lang="en-US" dirty="0" smtClean="0"/>
              <a:t>It </a:t>
            </a:r>
            <a:r>
              <a:rPr lang="en-US" dirty="0"/>
              <a:t>also stores the model object in a place that can be accessed from the view, so that server-side values can be displayed on the browser. Finally, the controller uses a </a:t>
            </a:r>
            <a:r>
              <a:rPr lang="en-US" b="1" dirty="0" err="1"/>
              <a:t>RequestDispatcher</a:t>
            </a:r>
            <a:r>
              <a:rPr lang="en-US" dirty="0"/>
              <a:t> or </a:t>
            </a:r>
            <a:r>
              <a:rPr lang="en-US" b="1" dirty="0" err="1"/>
              <a:t>HttpServletResponse.sendRedirect</a:t>
            </a:r>
            <a:r>
              <a:rPr lang="en-US" b="1" dirty="0"/>
              <a:t>()</a:t>
            </a:r>
            <a:r>
              <a:rPr lang="en-US" dirty="0"/>
              <a:t> to forward/redirect to a view (a JSP page or another resource). </a:t>
            </a:r>
            <a:endParaRPr lang="en-US" dirty="0" smtClean="0"/>
          </a:p>
          <a:p>
            <a:r>
              <a:rPr lang="en-US" dirty="0" smtClean="0"/>
              <a:t>In </a:t>
            </a:r>
            <a:r>
              <a:rPr lang="en-US" dirty="0"/>
              <a:t>the JSP page, you use the Expression Language expressions and custom tags to display values.</a:t>
            </a:r>
          </a:p>
        </p:txBody>
      </p:sp>
    </p:spTree>
    <p:extLst>
      <p:ext uri="{BB962C8B-B14F-4D97-AF65-F5344CB8AC3E}">
        <p14:creationId xmlns:p14="http://schemas.microsoft.com/office/powerpoint/2010/main" val="3839750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that calling </a:t>
            </a:r>
            <a:r>
              <a:rPr lang="en-US" b="1" dirty="0" err="1"/>
              <a:t>RequestDispatcher.forward</a:t>
            </a:r>
            <a:r>
              <a:rPr lang="en-US" b="1" dirty="0"/>
              <a:t>()</a:t>
            </a:r>
            <a:r>
              <a:rPr lang="en-US" dirty="0"/>
              <a:t> or </a:t>
            </a:r>
            <a:r>
              <a:rPr lang="en-US" b="1" dirty="0" err="1"/>
              <a:t>HttpServletResponse.sendRedirect</a:t>
            </a:r>
            <a:r>
              <a:rPr lang="en-US" b="1" dirty="0"/>
              <a:t>()</a:t>
            </a:r>
            <a:r>
              <a:rPr lang="en-US" dirty="0"/>
              <a:t> does not prevent the code below it from being executed. Therefore, unless the call is the last line in a method, you need to return explicitly</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838200" y="4001294"/>
            <a:ext cx="10515599" cy="2310606"/>
          </a:xfrm>
          <a:prstGeom prst="rect">
            <a:avLst/>
          </a:prstGeom>
        </p:spPr>
      </p:pic>
    </p:spTree>
    <p:extLst>
      <p:ext uri="{BB962C8B-B14F-4D97-AF65-F5344CB8AC3E}">
        <p14:creationId xmlns:p14="http://schemas.microsoft.com/office/powerpoint/2010/main" val="1797088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Most of the time, you would use a </a:t>
            </a:r>
            <a:r>
              <a:rPr lang="en-US" b="1" dirty="0" err="1"/>
              <a:t>RequestDispatcher</a:t>
            </a:r>
            <a:r>
              <a:rPr lang="en-US" dirty="0"/>
              <a:t> to forward to a view because it is faster than </a:t>
            </a:r>
            <a:r>
              <a:rPr lang="en-US" b="1" dirty="0" err="1"/>
              <a:t>sendRedirect</a:t>
            </a:r>
            <a:r>
              <a:rPr lang="en-US" dirty="0"/>
              <a:t>. </a:t>
            </a:r>
            <a:endParaRPr lang="en-US" dirty="0" smtClean="0"/>
          </a:p>
          <a:p>
            <a:r>
              <a:rPr lang="en-US" dirty="0" smtClean="0"/>
              <a:t>This </a:t>
            </a:r>
            <a:r>
              <a:rPr lang="en-US" dirty="0"/>
              <a:t>is due to the fact that a redirect causes the server to send the HTTP response status code 302 with a Location header containing a new URL to the browser. </a:t>
            </a:r>
            <a:endParaRPr lang="en-US" dirty="0" smtClean="0"/>
          </a:p>
          <a:p>
            <a:r>
              <a:rPr lang="en-US" dirty="0" smtClean="0"/>
              <a:t>Upon </a:t>
            </a:r>
            <a:r>
              <a:rPr lang="en-US" dirty="0"/>
              <a:t>receiving the status code 302, the browser makes a new HTTP request to the URL found in the Location header. </a:t>
            </a:r>
            <a:endParaRPr lang="en-US" dirty="0" smtClean="0"/>
          </a:p>
          <a:p>
            <a:r>
              <a:rPr lang="en-US" dirty="0" smtClean="0"/>
              <a:t>In </a:t>
            </a:r>
            <a:r>
              <a:rPr lang="en-US" dirty="0"/>
              <a:t>other words, a redirect requires a round-trip that makes it slower than a forward.</a:t>
            </a:r>
          </a:p>
        </p:txBody>
      </p:sp>
    </p:spTree>
    <p:extLst>
      <p:ext uri="{BB962C8B-B14F-4D97-AF65-F5344CB8AC3E}">
        <p14:creationId xmlns:p14="http://schemas.microsoft.com/office/powerpoint/2010/main" val="1486100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t>What is the advantage of using a redirect over a forward</a:t>
            </a:r>
            <a:r>
              <a:rPr lang="en-US" dirty="0" smtClean="0"/>
              <a:t>?</a:t>
            </a:r>
          </a:p>
          <a:p>
            <a:r>
              <a:rPr lang="en-US" dirty="0" smtClean="0"/>
              <a:t>With </a:t>
            </a:r>
            <a:r>
              <a:rPr lang="en-US" dirty="0"/>
              <a:t>a redirect, you can direct the browser to a different application. </a:t>
            </a:r>
            <a:endParaRPr lang="en-US" dirty="0" smtClean="0"/>
          </a:p>
          <a:p>
            <a:r>
              <a:rPr lang="en-US" dirty="0" smtClean="0"/>
              <a:t>You </a:t>
            </a:r>
            <a:r>
              <a:rPr lang="en-US" dirty="0"/>
              <a:t>cannot do this with a forward. </a:t>
            </a:r>
            <a:endParaRPr lang="en-US" dirty="0" smtClean="0"/>
          </a:p>
          <a:p>
            <a:r>
              <a:rPr lang="en-US" dirty="0" smtClean="0"/>
              <a:t>If </a:t>
            </a:r>
            <a:r>
              <a:rPr lang="en-US" dirty="0"/>
              <a:t>a redirect is used to hit a different resource in the same application, it is because it yields a different URL than the original request URL. </a:t>
            </a:r>
            <a:endParaRPr lang="en-US" dirty="0" smtClean="0"/>
          </a:p>
          <a:p>
            <a:r>
              <a:rPr lang="en-US" dirty="0" smtClean="0"/>
              <a:t>As </a:t>
            </a:r>
            <a:r>
              <a:rPr lang="en-US" dirty="0"/>
              <a:t>such, if the user accidentally presses the browser Reload/Refresh button after a response is rendered, the code associated with the original request URL will not be executed again. </a:t>
            </a:r>
            <a:endParaRPr lang="en-US" dirty="0" smtClean="0"/>
          </a:p>
          <a:p>
            <a:r>
              <a:rPr lang="en-US" dirty="0" smtClean="0"/>
              <a:t>For </a:t>
            </a:r>
            <a:r>
              <a:rPr lang="en-US" dirty="0"/>
              <a:t>instance, you would not want the same code that makes a credit card payment re-executed just because the user accidentally pressed the Reload or Refresh button of her browser.</a:t>
            </a:r>
          </a:p>
          <a:p>
            <a:r>
              <a:rPr lang="en-US" dirty="0"/>
              <a:t>The last example in this chapter, the </a:t>
            </a:r>
            <a:r>
              <a:rPr lang="en-US" b="1" dirty="0"/>
              <a:t>appdesign4</a:t>
            </a:r>
            <a:r>
              <a:rPr lang="en-US" dirty="0"/>
              <a:t> application, shows an example of a redirect and demonstrates how it can be done.</a:t>
            </a:r>
          </a:p>
          <a:p>
            <a:endParaRPr lang="en-US" dirty="0"/>
          </a:p>
        </p:txBody>
      </p:sp>
    </p:spTree>
    <p:extLst>
      <p:ext uri="{BB962C8B-B14F-4D97-AF65-F5344CB8AC3E}">
        <p14:creationId xmlns:p14="http://schemas.microsoft.com/office/powerpoint/2010/main" val="323804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38"/>
            <a:ext cx="10515600" cy="667262"/>
          </a:xfrm>
        </p:spPr>
        <p:txBody>
          <a:bodyPr>
            <a:normAutofit fontScale="90000"/>
          </a:bodyPr>
          <a:lstStyle/>
          <a:p>
            <a:pPr algn="ctr"/>
            <a:r>
              <a:rPr lang="en-US" b="1" dirty="0"/>
              <a:t>Model 2 with A Servlet </a:t>
            </a:r>
            <a:r>
              <a:rPr lang="en-US" b="1" dirty="0" smtClean="0"/>
              <a:t>Controller</a:t>
            </a:r>
            <a:endParaRPr lang="en-US" dirty="0"/>
          </a:p>
        </p:txBody>
      </p:sp>
      <p:sp>
        <p:nvSpPr>
          <p:cNvPr id="3" name="Content Placeholder 2"/>
          <p:cNvSpPr>
            <a:spLocks noGrp="1"/>
          </p:cNvSpPr>
          <p:nvPr>
            <p:ph idx="1"/>
          </p:nvPr>
        </p:nvSpPr>
        <p:spPr>
          <a:xfrm>
            <a:off x="838200" y="1017640"/>
            <a:ext cx="10636876" cy="5576344"/>
          </a:xfrm>
        </p:spPr>
        <p:txBody>
          <a:bodyPr>
            <a:normAutofit lnSpcReduction="10000"/>
          </a:bodyPr>
          <a:lstStyle/>
          <a:p>
            <a:r>
              <a:rPr lang="en-US" dirty="0"/>
              <a:t>The application is capable of performing these two actions:</a:t>
            </a:r>
          </a:p>
          <a:p>
            <a:pPr marL="914400" lvl="1" indent="-457200">
              <a:buFont typeface="+mj-lt"/>
              <a:buAutoNum type="arabicParenR"/>
            </a:pPr>
            <a:r>
              <a:rPr lang="en-US" dirty="0"/>
              <a:t>Display the "Add Product" form. This action sends the entry form in </a:t>
            </a:r>
            <a:r>
              <a:rPr lang="en-US" dirty="0">
                <a:hlinkClick r:id="rId2"/>
              </a:rPr>
              <a:t>Figure 2.2</a:t>
            </a:r>
            <a:r>
              <a:rPr lang="en-US" dirty="0"/>
              <a:t> to the browser. The URI to invoke this action must contain the string </a:t>
            </a:r>
            <a:r>
              <a:rPr lang="en-US" b="1" dirty="0"/>
              <a:t>input-product</a:t>
            </a:r>
            <a:r>
              <a:rPr lang="en-US" dirty="0"/>
              <a:t>.</a:t>
            </a:r>
          </a:p>
          <a:p>
            <a:pPr marL="914400" lvl="1" indent="-457200">
              <a:buFont typeface="+mj-lt"/>
              <a:buAutoNum type="arabicParenR"/>
            </a:pPr>
            <a:r>
              <a:rPr lang="en-US" dirty="0"/>
              <a:t>Save the product and returns the confirmation page in </a:t>
            </a:r>
            <a:r>
              <a:rPr lang="en-US" dirty="0">
                <a:hlinkClick r:id="rId2"/>
              </a:rPr>
              <a:t>Figure 2.3</a:t>
            </a:r>
            <a:r>
              <a:rPr lang="en-US" dirty="0"/>
              <a:t>. The URI to invoke this action must contain the string </a:t>
            </a:r>
            <a:r>
              <a:rPr lang="en-US" b="1" dirty="0"/>
              <a:t>save-product</a:t>
            </a:r>
            <a:r>
              <a:rPr lang="en-US" dirty="0"/>
              <a:t>.</a:t>
            </a:r>
          </a:p>
          <a:p>
            <a:r>
              <a:rPr lang="en-US" dirty="0"/>
              <a:t>The application consists of the following components:</a:t>
            </a:r>
          </a:p>
          <a:p>
            <a:pPr marL="971550" lvl="1" indent="-514350">
              <a:buFont typeface="+mj-lt"/>
              <a:buAutoNum type="arabicParenR"/>
            </a:pPr>
            <a:r>
              <a:rPr lang="en-US" dirty="0"/>
              <a:t>A </a:t>
            </a:r>
            <a:r>
              <a:rPr lang="en-US" b="1" dirty="0"/>
              <a:t>Product</a:t>
            </a:r>
            <a:r>
              <a:rPr lang="en-US" dirty="0"/>
              <a:t> class that is the template for the model objects. An instance of this class contains product information.</a:t>
            </a:r>
          </a:p>
          <a:p>
            <a:pPr marL="971550" lvl="1" indent="-514350">
              <a:buFont typeface="+mj-lt"/>
              <a:buAutoNum type="arabicParenR"/>
            </a:pPr>
            <a:r>
              <a:rPr lang="en-US" dirty="0"/>
              <a:t>A </a:t>
            </a:r>
            <a:r>
              <a:rPr lang="en-US" b="1" dirty="0" err="1"/>
              <a:t>ProductForm</a:t>
            </a:r>
            <a:r>
              <a:rPr lang="en-US" dirty="0"/>
              <a:t> class, which encapsulates the fields of the HTML form for inputting a product. The properties of a </a:t>
            </a:r>
            <a:r>
              <a:rPr lang="en-US" b="1" dirty="0" err="1"/>
              <a:t>ProductForm</a:t>
            </a:r>
            <a:r>
              <a:rPr lang="en-US" dirty="0"/>
              <a:t> are used to populate </a:t>
            </a:r>
            <a:r>
              <a:rPr lang="en-US" dirty="0" smtClean="0"/>
              <a:t>a </a:t>
            </a:r>
            <a:r>
              <a:rPr lang="en-US" b="1" dirty="0" smtClean="0"/>
              <a:t>Product</a:t>
            </a:r>
            <a:r>
              <a:rPr lang="en-US" dirty="0"/>
              <a:t>.</a:t>
            </a:r>
          </a:p>
          <a:p>
            <a:pPr marL="971550" lvl="1" indent="-514350">
              <a:buFont typeface="+mj-lt"/>
              <a:buAutoNum type="arabicParenR"/>
            </a:pPr>
            <a:r>
              <a:rPr lang="en-US" dirty="0"/>
              <a:t>A </a:t>
            </a:r>
            <a:r>
              <a:rPr lang="en-US" b="1" dirty="0" err="1"/>
              <a:t>ControllerServlet</a:t>
            </a:r>
            <a:r>
              <a:rPr lang="en-US" dirty="0"/>
              <a:t> class, which is the controller of this Model 2 application.</a:t>
            </a:r>
          </a:p>
          <a:p>
            <a:pPr marL="971550" lvl="1" indent="-514350">
              <a:buFont typeface="+mj-lt"/>
              <a:buAutoNum type="arabicParenR"/>
            </a:pPr>
            <a:r>
              <a:rPr lang="en-US" dirty="0"/>
              <a:t>An action class named </a:t>
            </a:r>
            <a:r>
              <a:rPr lang="en-US" b="1" dirty="0" err="1"/>
              <a:t>SaveProductAction</a:t>
            </a:r>
            <a:r>
              <a:rPr lang="en-US" dirty="0"/>
              <a:t>.</a:t>
            </a:r>
          </a:p>
          <a:p>
            <a:pPr marL="971550" lvl="1" indent="-514350">
              <a:buFont typeface="+mj-lt"/>
              <a:buAutoNum type="arabicParenR"/>
            </a:pPr>
            <a:r>
              <a:rPr lang="en-US" dirty="0"/>
              <a:t>Two JSP pages (</a:t>
            </a:r>
            <a:r>
              <a:rPr lang="en-US" b="1" dirty="0" err="1"/>
              <a:t>ProductForm.jsp</a:t>
            </a:r>
            <a:r>
              <a:rPr lang="en-US" dirty="0"/>
              <a:t> and </a:t>
            </a:r>
            <a:r>
              <a:rPr lang="en-US" b="1" dirty="0" err="1"/>
              <a:t>ProductDetails.jsp</a:t>
            </a:r>
            <a:r>
              <a:rPr lang="en-US" dirty="0"/>
              <a:t>) as the views.</a:t>
            </a:r>
          </a:p>
          <a:p>
            <a:pPr marL="971550" lvl="1" indent="-514350">
              <a:buFont typeface="+mj-lt"/>
              <a:buAutoNum type="arabicParenR"/>
            </a:pPr>
            <a:r>
              <a:rPr lang="en-US" dirty="0"/>
              <a:t>A CSS file that defines the styles of the views. This is a static resource.</a:t>
            </a:r>
          </a:p>
          <a:p>
            <a:endParaRPr lang="en-US" dirty="0"/>
          </a:p>
        </p:txBody>
      </p:sp>
    </p:spTree>
    <p:extLst>
      <p:ext uri="{BB962C8B-B14F-4D97-AF65-F5344CB8AC3E}">
        <p14:creationId xmlns:p14="http://schemas.microsoft.com/office/powerpoint/2010/main" val="1935106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44"/>
            <a:ext cx="10515600" cy="564023"/>
          </a:xfrm>
        </p:spPr>
        <p:txBody>
          <a:bodyPr>
            <a:normAutofit fontScale="90000"/>
          </a:bodyPr>
          <a:lstStyle/>
          <a:p>
            <a:endParaRPr lang="en-US" dirty="0"/>
          </a:p>
        </p:txBody>
      </p:sp>
      <p:sp>
        <p:nvSpPr>
          <p:cNvPr id="3" name="Content Placeholder 2"/>
          <p:cNvSpPr>
            <a:spLocks noGrp="1"/>
          </p:cNvSpPr>
          <p:nvPr>
            <p:ph idx="1"/>
          </p:nvPr>
        </p:nvSpPr>
        <p:spPr>
          <a:xfrm>
            <a:off x="250723" y="1076632"/>
            <a:ext cx="11695471" cy="5100331"/>
          </a:xfrm>
        </p:spPr>
        <p:txBody>
          <a:bodyPr>
            <a:normAutofit fontScale="92500" lnSpcReduction="20000"/>
          </a:bodyPr>
          <a:lstStyle/>
          <a:p>
            <a:r>
              <a:rPr lang="en-US" dirty="0"/>
              <a:t>Let's take a closer look at each component in </a:t>
            </a:r>
            <a:r>
              <a:rPr lang="en-US" b="1" dirty="0"/>
              <a:t>appdesign1</a:t>
            </a:r>
            <a:r>
              <a:rPr lang="en-US" dirty="0" smtClean="0"/>
              <a:t>.</a:t>
            </a:r>
          </a:p>
          <a:p>
            <a:r>
              <a:rPr lang="en-US" b="1" dirty="0"/>
              <a:t>The Product Class</a:t>
            </a:r>
          </a:p>
          <a:p>
            <a:r>
              <a:rPr lang="en-US" dirty="0"/>
              <a:t>A </a:t>
            </a:r>
            <a:r>
              <a:rPr lang="en-US" b="1" dirty="0"/>
              <a:t>Product</a:t>
            </a:r>
            <a:r>
              <a:rPr lang="en-US" dirty="0"/>
              <a:t> instance is a JavaBean that encapsulates product information. The </a:t>
            </a:r>
            <a:r>
              <a:rPr lang="en-US" b="1" dirty="0"/>
              <a:t>Product</a:t>
            </a:r>
            <a:r>
              <a:rPr lang="en-US" dirty="0"/>
              <a:t> class (shown in </a:t>
            </a:r>
            <a:r>
              <a:rPr lang="en-US" dirty="0">
                <a:hlinkClick r:id="rId2"/>
              </a:rPr>
              <a:t>Listing 2.1</a:t>
            </a:r>
            <a:r>
              <a:rPr lang="en-US" dirty="0"/>
              <a:t>) has three properties: </a:t>
            </a:r>
            <a:r>
              <a:rPr lang="en-US" b="1" dirty="0" err="1"/>
              <a:t>productName</a:t>
            </a:r>
            <a:r>
              <a:rPr lang="en-US" dirty="0" smtClean="0"/>
              <a:t>, </a:t>
            </a:r>
            <a:r>
              <a:rPr lang="en-US" b="1" dirty="0" smtClean="0"/>
              <a:t>description</a:t>
            </a:r>
            <a:r>
              <a:rPr lang="en-US" dirty="0"/>
              <a:t>, and </a:t>
            </a:r>
            <a:r>
              <a:rPr lang="en-US" b="1" dirty="0"/>
              <a:t>price</a:t>
            </a:r>
            <a:r>
              <a:rPr lang="en-US" dirty="0" smtClean="0"/>
              <a:t>.</a:t>
            </a:r>
          </a:p>
          <a:p>
            <a:r>
              <a:rPr lang="en-US" dirty="0"/>
              <a:t>The </a:t>
            </a:r>
            <a:r>
              <a:rPr lang="en-US" b="1" dirty="0"/>
              <a:t>Product</a:t>
            </a:r>
            <a:r>
              <a:rPr lang="en-US" dirty="0"/>
              <a:t> class implements </a:t>
            </a:r>
            <a:r>
              <a:rPr lang="en-US" b="1" dirty="0" err="1"/>
              <a:t>java.io.Serializable</a:t>
            </a:r>
            <a:r>
              <a:rPr lang="en-US" dirty="0"/>
              <a:t> so that its instances can be stored safely in </a:t>
            </a:r>
            <a:r>
              <a:rPr lang="en-US" b="1" dirty="0" err="1"/>
              <a:t>HttpSession</a:t>
            </a:r>
            <a:r>
              <a:rPr lang="en-US" dirty="0"/>
              <a:t> objects. As an implementation of </a:t>
            </a:r>
            <a:r>
              <a:rPr lang="en-US" b="1" dirty="0"/>
              <a:t>Serializable</a:t>
            </a:r>
            <a:r>
              <a:rPr lang="en-US" dirty="0" smtClean="0"/>
              <a:t>, </a:t>
            </a:r>
            <a:r>
              <a:rPr lang="en-US" b="1" dirty="0" smtClean="0"/>
              <a:t>Product</a:t>
            </a:r>
            <a:r>
              <a:rPr lang="en-US" dirty="0"/>
              <a:t> should have a </a:t>
            </a:r>
            <a:r>
              <a:rPr lang="en-US" b="1" dirty="0" err="1"/>
              <a:t>serialVersionUID</a:t>
            </a:r>
            <a:r>
              <a:rPr lang="en-US" dirty="0"/>
              <a:t> field</a:t>
            </a:r>
            <a:r>
              <a:rPr lang="en-US" dirty="0" smtClean="0"/>
              <a:t>.</a:t>
            </a:r>
          </a:p>
          <a:p>
            <a:r>
              <a:rPr lang="en-US" b="1" dirty="0"/>
              <a:t>The </a:t>
            </a:r>
            <a:r>
              <a:rPr lang="en-US" b="1" dirty="0" err="1"/>
              <a:t>ProductForm</a:t>
            </a:r>
            <a:r>
              <a:rPr lang="en-US" b="1" dirty="0"/>
              <a:t> Class</a:t>
            </a:r>
          </a:p>
          <a:p>
            <a:r>
              <a:rPr lang="en-US" dirty="0"/>
              <a:t>A form class is mapped to an HTML form. It is the representation of the HTML form on the server. </a:t>
            </a:r>
            <a:r>
              <a:rPr lang="en-US" dirty="0" smtClean="0"/>
              <a:t>At </a:t>
            </a:r>
            <a:r>
              <a:rPr lang="en-US" dirty="0"/>
              <a:t>a glance the </a:t>
            </a:r>
            <a:r>
              <a:rPr lang="en-US" b="1" dirty="0" err="1"/>
              <a:t>ProductForm</a:t>
            </a:r>
            <a:r>
              <a:rPr lang="en-US" dirty="0"/>
              <a:t> class is similar to the </a:t>
            </a:r>
            <a:r>
              <a:rPr lang="en-US" b="1" dirty="0"/>
              <a:t>Product</a:t>
            </a:r>
            <a:r>
              <a:rPr lang="en-US" dirty="0"/>
              <a:t> class and you might question why </a:t>
            </a:r>
            <a:r>
              <a:rPr lang="en-US" b="1" dirty="0" err="1"/>
              <a:t>ProductForm</a:t>
            </a:r>
            <a:r>
              <a:rPr lang="en-US" dirty="0"/>
              <a:t> needs to exist at all. A form object, as you can see in the section "</a:t>
            </a:r>
            <a:r>
              <a:rPr lang="en-US" dirty="0">
                <a:hlinkClick r:id="rId3"/>
              </a:rPr>
              <a:t>Validators</a:t>
            </a:r>
            <a:r>
              <a:rPr lang="en-US" dirty="0"/>
              <a:t>" later in this chapter, saves passing the </a:t>
            </a:r>
            <a:r>
              <a:rPr lang="en-US" b="1" dirty="0" err="1"/>
              <a:t>ServletRequest</a:t>
            </a:r>
            <a:r>
              <a:rPr lang="en-US" dirty="0"/>
              <a:t> to other components, such as validators</a:t>
            </a:r>
            <a:r>
              <a:rPr lang="en-US" dirty="0" smtClean="0"/>
              <a:t>. </a:t>
            </a:r>
            <a:r>
              <a:rPr lang="en-US" b="1" dirty="0" err="1" smtClean="0"/>
              <a:t>ServletRequest</a:t>
            </a:r>
            <a:r>
              <a:rPr lang="en-US" dirty="0"/>
              <a:t> is a servlet-specific type and should not be exposed to other layers of the applications.</a:t>
            </a:r>
          </a:p>
        </p:txBody>
      </p:sp>
    </p:spTree>
    <p:extLst>
      <p:ext uri="{BB962C8B-B14F-4D97-AF65-F5344CB8AC3E}">
        <p14:creationId xmlns:p14="http://schemas.microsoft.com/office/powerpoint/2010/main" val="4182930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88145"/>
            <a:ext cx="10515600" cy="372294"/>
          </a:xfrm>
        </p:spPr>
        <p:txBody>
          <a:bodyPr>
            <a:normAutofit fontScale="90000"/>
          </a:bodyPr>
          <a:lstStyle/>
          <a:p>
            <a:endParaRPr lang="en-US" dirty="0"/>
          </a:p>
        </p:txBody>
      </p:sp>
      <p:sp>
        <p:nvSpPr>
          <p:cNvPr id="3" name="Content Placeholder 2"/>
          <p:cNvSpPr>
            <a:spLocks noGrp="1"/>
          </p:cNvSpPr>
          <p:nvPr>
            <p:ph idx="1"/>
          </p:nvPr>
        </p:nvSpPr>
        <p:spPr>
          <a:xfrm>
            <a:off x="339213" y="811162"/>
            <a:ext cx="11380561" cy="5646788"/>
          </a:xfrm>
        </p:spPr>
        <p:txBody>
          <a:bodyPr>
            <a:normAutofit fontScale="92500" lnSpcReduction="20000"/>
          </a:bodyPr>
          <a:lstStyle/>
          <a:p>
            <a:r>
              <a:rPr lang="en-US" b="1" dirty="0"/>
              <a:t>The </a:t>
            </a:r>
            <a:r>
              <a:rPr lang="en-US" b="1" dirty="0" err="1"/>
              <a:t>ControllerServlet</a:t>
            </a:r>
            <a:r>
              <a:rPr lang="en-US" b="1" dirty="0"/>
              <a:t> Class</a:t>
            </a:r>
          </a:p>
          <a:p>
            <a:r>
              <a:rPr lang="en-US" dirty="0"/>
              <a:t>The </a:t>
            </a:r>
            <a:r>
              <a:rPr lang="en-US" b="1" dirty="0" err="1"/>
              <a:t>ControllerServlet</a:t>
            </a:r>
            <a:r>
              <a:rPr lang="en-US" dirty="0"/>
              <a:t> class (presented in </a:t>
            </a:r>
            <a:r>
              <a:rPr lang="en-US" dirty="0">
                <a:hlinkClick r:id="rId2"/>
              </a:rPr>
              <a:t>Listing 2.3</a:t>
            </a:r>
            <a:r>
              <a:rPr lang="en-US" dirty="0"/>
              <a:t>) extends the </a:t>
            </a:r>
            <a:r>
              <a:rPr lang="en-US" b="1" dirty="0" err="1"/>
              <a:t>javax.servlet.http.HttpServlet</a:t>
            </a:r>
            <a:r>
              <a:rPr lang="en-US" dirty="0"/>
              <a:t> class. Both its </a:t>
            </a:r>
            <a:r>
              <a:rPr lang="en-US" b="1" dirty="0" err="1"/>
              <a:t>doGet</a:t>
            </a:r>
            <a:r>
              <a:rPr lang="en-US" dirty="0"/>
              <a:t> and </a:t>
            </a:r>
            <a:r>
              <a:rPr lang="en-US" b="1" dirty="0" err="1"/>
              <a:t>doPost</a:t>
            </a:r>
            <a:r>
              <a:rPr lang="en-US" dirty="0"/>
              <a:t> methods call the </a:t>
            </a:r>
            <a:r>
              <a:rPr lang="en-US" b="1" dirty="0" smtClean="0"/>
              <a:t>process </a:t>
            </a:r>
            <a:r>
              <a:rPr lang="en-US" dirty="0" smtClean="0"/>
              <a:t>method</a:t>
            </a:r>
            <a:r>
              <a:rPr lang="en-US" dirty="0"/>
              <a:t>, which is the brain of the servlet controller.</a:t>
            </a:r>
          </a:p>
          <a:p>
            <a:r>
              <a:rPr lang="en-US" dirty="0"/>
              <a:t>I am probably raising a few eyebrows here by naming the servlet controller </a:t>
            </a:r>
            <a:r>
              <a:rPr lang="en-US" b="1" dirty="0" err="1"/>
              <a:t>ControllerServlet</a:t>
            </a:r>
            <a:r>
              <a:rPr lang="en-US" dirty="0"/>
              <a:t>, but I'm following the convention that says all servlet classes should be suffixed with </a:t>
            </a:r>
            <a:r>
              <a:rPr lang="en-US" b="1" dirty="0"/>
              <a:t>Servlet</a:t>
            </a:r>
            <a:r>
              <a:rPr lang="en-US" dirty="0" smtClean="0"/>
              <a:t>.</a:t>
            </a:r>
          </a:p>
          <a:p>
            <a:r>
              <a:rPr lang="en-US" b="1" dirty="0"/>
              <a:t>The Action Class</a:t>
            </a:r>
          </a:p>
          <a:p>
            <a:r>
              <a:rPr lang="en-US" dirty="0"/>
              <a:t>There is only one action class in the application, which is responsible for saving a product to some storage, such as a database. The action class is </a:t>
            </a:r>
            <a:r>
              <a:rPr lang="en-US" dirty="0" smtClean="0"/>
              <a:t>named </a:t>
            </a:r>
            <a:r>
              <a:rPr lang="en-US" b="1" dirty="0" err="1" smtClean="0"/>
              <a:t>SaveProductAction</a:t>
            </a:r>
            <a:r>
              <a:rPr lang="en-US" dirty="0"/>
              <a:t> and is given in </a:t>
            </a:r>
            <a:r>
              <a:rPr lang="en-US" dirty="0">
                <a:hlinkClick r:id="rId2"/>
              </a:rPr>
              <a:t>Listing 2.4</a:t>
            </a:r>
            <a:r>
              <a:rPr lang="en-US" dirty="0" smtClean="0"/>
              <a:t>.</a:t>
            </a:r>
          </a:p>
          <a:p>
            <a:r>
              <a:rPr lang="en-US" b="1" dirty="0"/>
              <a:t>The Views</a:t>
            </a:r>
          </a:p>
          <a:p>
            <a:r>
              <a:rPr lang="en-US" dirty="0"/>
              <a:t>The application utilizes two JSP pages for the views of the application. The first page, </a:t>
            </a:r>
            <a:r>
              <a:rPr lang="en-US" b="1" dirty="0" err="1"/>
              <a:t>ProductForm.jsp</a:t>
            </a:r>
            <a:r>
              <a:rPr lang="en-US" dirty="0"/>
              <a:t>, is displayed if the action is </a:t>
            </a:r>
            <a:r>
              <a:rPr lang="en-US" b="1" dirty="0"/>
              <a:t>input-product</a:t>
            </a:r>
            <a:r>
              <a:rPr lang="en-US" dirty="0"/>
              <a:t>. The second page, </a:t>
            </a:r>
            <a:r>
              <a:rPr lang="en-US" b="1" dirty="0" err="1"/>
              <a:t>ProductDetails.jsp</a:t>
            </a:r>
            <a:r>
              <a:rPr lang="en-US" dirty="0"/>
              <a:t>, is shown for </a:t>
            </a:r>
            <a:r>
              <a:rPr lang="en-US" b="1" dirty="0"/>
              <a:t>save-product. </a:t>
            </a:r>
            <a:r>
              <a:rPr lang="en-US" b="1" dirty="0" err="1"/>
              <a:t>ProductForm.jsp</a:t>
            </a:r>
            <a:r>
              <a:rPr lang="en-US" dirty="0"/>
              <a:t> is given in </a:t>
            </a:r>
            <a:r>
              <a:rPr lang="en-US" dirty="0">
                <a:hlinkClick r:id="rId2"/>
              </a:rPr>
              <a:t>Listing 2.5</a:t>
            </a:r>
            <a:r>
              <a:rPr lang="en-US" dirty="0"/>
              <a:t> and </a:t>
            </a:r>
            <a:r>
              <a:rPr lang="en-US" b="1" dirty="0" err="1"/>
              <a:t>ProductDetails.jsp</a:t>
            </a:r>
            <a:r>
              <a:rPr lang="en-US" dirty="0"/>
              <a:t> in </a:t>
            </a:r>
            <a:r>
              <a:rPr lang="en-US" dirty="0">
                <a:hlinkClick r:id="rId2"/>
              </a:rPr>
              <a:t>Listing 2.6</a:t>
            </a:r>
            <a:r>
              <a:rPr lang="en-US" dirty="0"/>
              <a:t>.</a:t>
            </a:r>
          </a:p>
          <a:p>
            <a:endParaRPr lang="en-US" dirty="0"/>
          </a:p>
        </p:txBody>
      </p:sp>
    </p:spTree>
    <p:extLst>
      <p:ext uri="{BB962C8B-B14F-4D97-AF65-F5344CB8AC3E}">
        <p14:creationId xmlns:p14="http://schemas.microsoft.com/office/powerpoint/2010/main" val="2672041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397"/>
            <a:ext cx="10515600" cy="682010"/>
          </a:xfrm>
        </p:spPr>
        <p:txBody>
          <a:bodyPr>
            <a:normAutofit fontScale="90000"/>
          </a:bodyPr>
          <a:lstStyle/>
          <a:p>
            <a:pPr algn="ctr"/>
            <a:r>
              <a:rPr lang="en-US" b="1" dirty="0"/>
              <a:t>Model 2 with A Filter </a:t>
            </a:r>
            <a:r>
              <a:rPr lang="en-US" b="1" dirty="0" smtClean="0"/>
              <a:t>Dispatcher</a:t>
            </a:r>
            <a:endParaRPr lang="en-US" dirty="0"/>
          </a:p>
        </p:txBody>
      </p:sp>
      <p:sp>
        <p:nvSpPr>
          <p:cNvPr id="3" name="Content Placeholder 2"/>
          <p:cNvSpPr>
            <a:spLocks noGrp="1"/>
          </p:cNvSpPr>
          <p:nvPr>
            <p:ph idx="1"/>
          </p:nvPr>
        </p:nvSpPr>
        <p:spPr>
          <a:xfrm>
            <a:off x="838200" y="855407"/>
            <a:ext cx="10515600" cy="5383161"/>
          </a:xfrm>
        </p:spPr>
        <p:txBody>
          <a:bodyPr>
            <a:normAutofit lnSpcReduction="10000"/>
          </a:bodyPr>
          <a:lstStyle/>
          <a:p>
            <a:r>
              <a:rPr lang="en-US" dirty="0"/>
              <a:t>While a servlet is the most common controller in a Model 2 application, a filter can act as a controller too. </a:t>
            </a:r>
            <a:endParaRPr lang="en-US" dirty="0" smtClean="0"/>
          </a:p>
          <a:p>
            <a:r>
              <a:rPr lang="en-US" dirty="0" smtClean="0"/>
              <a:t>Note</a:t>
            </a:r>
            <a:r>
              <a:rPr lang="en-US" dirty="0"/>
              <a:t>, however, that a filter does not have the privilege to act as a welcome page. </a:t>
            </a:r>
            <a:endParaRPr lang="en-US" dirty="0" smtClean="0"/>
          </a:p>
          <a:p>
            <a:r>
              <a:rPr lang="en-US" dirty="0" smtClean="0"/>
              <a:t>Simply </a:t>
            </a:r>
            <a:r>
              <a:rPr lang="en-US" dirty="0"/>
              <a:t>typing the domain name won't invoke a filter dispatcher. </a:t>
            </a:r>
            <a:endParaRPr lang="en-US" dirty="0" smtClean="0"/>
          </a:p>
          <a:p>
            <a:r>
              <a:rPr lang="en-US" dirty="0" smtClean="0"/>
              <a:t>Struts </a:t>
            </a:r>
            <a:r>
              <a:rPr lang="en-US" dirty="0"/>
              <a:t>2 uses a filter as a controller because the filter is used to serve static contents too</a:t>
            </a:r>
            <a:r>
              <a:rPr lang="en-US" dirty="0" smtClean="0"/>
              <a:t>.</a:t>
            </a:r>
          </a:p>
          <a:p>
            <a:r>
              <a:rPr lang="en-US" dirty="0"/>
              <a:t>The JSP pages and the </a:t>
            </a:r>
            <a:r>
              <a:rPr lang="en-US" b="1" dirty="0"/>
              <a:t>Product</a:t>
            </a:r>
            <a:r>
              <a:rPr lang="en-US" dirty="0"/>
              <a:t> class are the same as the ones in </a:t>
            </a:r>
            <a:r>
              <a:rPr lang="en-US" b="1" dirty="0"/>
              <a:t>appdesign1</a:t>
            </a:r>
            <a:r>
              <a:rPr lang="en-US" dirty="0"/>
              <a:t>. However, instead of a servlet as controller, you have a filter </a:t>
            </a:r>
            <a:r>
              <a:rPr lang="en-US" dirty="0" smtClean="0"/>
              <a:t>called </a:t>
            </a:r>
            <a:r>
              <a:rPr lang="en-US" b="1" dirty="0" err="1" smtClean="0"/>
              <a:t>FilterDispatcher</a:t>
            </a:r>
            <a:r>
              <a:rPr lang="en-US" dirty="0"/>
              <a:t> (given in </a:t>
            </a:r>
            <a:r>
              <a:rPr lang="en-US" dirty="0">
                <a:hlinkClick r:id="rId2"/>
              </a:rPr>
              <a:t>Listing 2.7</a:t>
            </a:r>
            <a:r>
              <a:rPr lang="en-US" dirty="0" smtClean="0"/>
              <a:t>).</a:t>
            </a:r>
          </a:p>
          <a:p>
            <a:r>
              <a:rPr lang="en-US" b="1" dirty="0" err="1" smtClean="0"/>
              <a:t>doFilter</a:t>
            </a:r>
            <a:r>
              <a:rPr lang="en-US" dirty="0"/>
              <a:t> method performs what the </a:t>
            </a:r>
            <a:r>
              <a:rPr lang="en-US" b="1" dirty="0"/>
              <a:t>process</a:t>
            </a:r>
            <a:r>
              <a:rPr lang="en-US" dirty="0"/>
              <a:t> method </a:t>
            </a:r>
            <a:r>
              <a:rPr lang="en-US" dirty="0" smtClean="0"/>
              <a:t>in</a:t>
            </a:r>
            <a:r>
              <a:rPr lang="en-US" dirty="0"/>
              <a:t> </a:t>
            </a:r>
            <a:r>
              <a:rPr lang="en-US" b="1" dirty="0"/>
              <a:t>appdesign1</a:t>
            </a:r>
            <a:r>
              <a:rPr lang="en-US" dirty="0"/>
              <a:t> did</a:t>
            </a:r>
            <a:r>
              <a:rPr lang="en-US" dirty="0" smtClean="0"/>
              <a:t>.</a:t>
            </a:r>
          </a:p>
          <a:p>
            <a:r>
              <a:rPr lang="en-US" dirty="0">
                <a:hlinkClick r:id="rId3"/>
              </a:rPr>
              <a:t>http://localhost:8080/appdesign2/input-product</a:t>
            </a:r>
            <a:endParaRPr lang="en-US" dirty="0"/>
          </a:p>
        </p:txBody>
      </p:sp>
    </p:spTree>
    <p:extLst>
      <p:ext uri="{BB962C8B-B14F-4D97-AF65-F5344CB8AC3E}">
        <p14:creationId xmlns:p14="http://schemas.microsoft.com/office/powerpoint/2010/main" val="4211365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780" y="129152"/>
            <a:ext cx="10515600" cy="564022"/>
          </a:xfrm>
        </p:spPr>
        <p:txBody>
          <a:bodyPr>
            <a:normAutofit fontScale="90000"/>
          </a:bodyPr>
          <a:lstStyle/>
          <a:p>
            <a:pPr algn="ctr"/>
            <a:r>
              <a:rPr lang="en-US" b="1" dirty="0" smtClean="0"/>
              <a:t>Validators</a:t>
            </a:r>
            <a:endParaRPr lang="en-US" dirty="0"/>
          </a:p>
        </p:txBody>
      </p:sp>
      <p:sp>
        <p:nvSpPr>
          <p:cNvPr id="3" name="Content Placeholder 2"/>
          <p:cNvSpPr>
            <a:spLocks noGrp="1"/>
          </p:cNvSpPr>
          <p:nvPr>
            <p:ph idx="1"/>
          </p:nvPr>
        </p:nvSpPr>
        <p:spPr>
          <a:xfrm>
            <a:off x="589935" y="825908"/>
            <a:ext cx="11061291" cy="5663381"/>
          </a:xfrm>
        </p:spPr>
        <p:txBody>
          <a:bodyPr>
            <a:normAutofit fontScale="92500"/>
          </a:bodyPr>
          <a:lstStyle/>
          <a:p>
            <a:r>
              <a:rPr lang="en-US" dirty="0"/>
              <a:t>Input validation is an important step in performing an action. </a:t>
            </a:r>
            <a:endParaRPr lang="en-US" dirty="0" smtClean="0"/>
          </a:p>
          <a:p>
            <a:r>
              <a:rPr lang="en-US" dirty="0" smtClean="0"/>
              <a:t>Validation </a:t>
            </a:r>
            <a:r>
              <a:rPr lang="en-US" dirty="0"/>
              <a:t>ranges from simple tasks like checking if an input field has a value to more complex ones like verifying a credit card number. </a:t>
            </a:r>
            <a:endParaRPr lang="en-US" dirty="0" smtClean="0"/>
          </a:p>
          <a:p>
            <a:r>
              <a:rPr lang="en-US" dirty="0" smtClean="0"/>
              <a:t>In </a:t>
            </a:r>
            <a:r>
              <a:rPr lang="en-US" dirty="0"/>
              <a:t>fact, validation play such an important role that the Java community has published JSR 303, "Bean Validation" to standardize input validation in Java. </a:t>
            </a:r>
            <a:endParaRPr lang="en-US" dirty="0" smtClean="0"/>
          </a:p>
          <a:p>
            <a:r>
              <a:rPr lang="en-US" dirty="0" smtClean="0"/>
              <a:t>Modern </a:t>
            </a:r>
            <a:r>
              <a:rPr lang="en-US" dirty="0"/>
              <a:t>MVC frameworks often offer both </a:t>
            </a:r>
            <a:r>
              <a:rPr lang="en-US" b="1" dirty="0"/>
              <a:t>programmatic</a:t>
            </a:r>
            <a:r>
              <a:rPr lang="en-US" dirty="0"/>
              <a:t> and </a:t>
            </a:r>
            <a:r>
              <a:rPr lang="en-US" b="1" dirty="0"/>
              <a:t>declarative</a:t>
            </a:r>
            <a:r>
              <a:rPr lang="en-US" dirty="0"/>
              <a:t> validation methods. </a:t>
            </a:r>
            <a:endParaRPr lang="en-US" dirty="0" smtClean="0"/>
          </a:p>
          <a:p>
            <a:r>
              <a:rPr lang="en-US" dirty="0" smtClean="0"/>
              <a:t>In </a:t>
            </a:r>
            <a:r>
              <a:rPr lang="en-US" dirty="0"/>
              <a:t>programmatic validation, you write code to validate user input. </a:t>
            </a:r>
            <a:endParaRPr lang="en-US" dirty="0" smtClean="0"/>
          </a:p>
          <a:p>
            <a:r>
              <a:rPr lang="en-US" dirty="0" smtClean="0"/>
              <a:t>In </a:t>
            </a:r>
            <a:r>
              <a:rPr lang="en-US" dirty="0"/>
              <a:t>declarative validation, you provide validation rules in XML documents or properties files</a:t>
            </a:r>
            <a:r>
              <a:rPr lang="en-US" dirty="0" smtClean="0"/>
              <a:t>.</a:t>
            </a:r>
          </a:p>
          <a:p>
            <a:r>
              <a:rPr lang="en-US" dirty="0" smtClean="0"/>
              <a:t>Note : don't </a:t>
            </a:r>
            <a:r>
              <a:rPr lang="en-US" dirty="0"/>
              <a:t>rely on </a:t>
            </a:r>
            <a:r>
              <a:rPr lang="en-US" dirty="0" smtClean="0"/>
              <a:t>client-side validation because </a:t>
            </a:r>
            <a:r>
              <a:rPr lang="en-US" dirty="0"/>
              <a:t>the savvy user can bypass it easily. Always perform server-side input validation</a:t>
            </a:r>
            <a:r>
              <a:rPr lang="en-US" dirty="0" smtClean="0"/>
              <a:t>!</a:t>
            </a:r>
          </a:p>
          <a:p>
            <a:r>
              <a:rPr lang="en-US" dirty="0" smtClean="0"/>
              <a:t>Look into </a:t>
            </a:r>
            <a:r>
              <a:rPr lang="en-US" b="1" dirty="0" smtClean="0"/>
              <a:t>appdesign3 </a:t>
            </a:r>
            <a:r>
              <a:rPr lang="en-US" dirty="0" smtClean="0"/>
              <a:t>for validation example.</a:t>
            </a:r>
            <a:endParaRPr lang="en-US" dirty="0"/>
          </a:p>
        </p:txBody>
      </p:sp>
    </p:spTree>
    <p:extLst>
      <p:ext uri="{BB962C8B-B14F-4D97-AF65-F5344CB8AC3E}">
        <p14:creationId xmlns:p14="http://schemas.microsoft.com/office/powerpoint/2010/main" val="364858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44"/>
            <a:ext cx="10515600" cy="711507"/>
          </a:xfrm>
        </p:spPr>
        <p:txBody>
          <a:bodyPr/>
          <a:lstStyle/>
          <a:p>
            <a:pPr algn="ctr"/>
            <a:r>
              <a:rPr lang="en-US" b="1" dirty="0"/>
              <a:t>Dependency </a:t>
            </a:r>
            <a:r>
              <a:rPr lang="en-US" b="1" dirty="0" smtClean="0"/>
              <a:t>Injection</a:t>
            </a:r>
            <a:endParaRPr lang="en-US" dirty="0"/>
          </a:p>
        </p:txBody>
      </p:sp>
      <p:sp>
        <p:nvSpPr>
          <p:cNvPr id="3" name="Content Placeholder 2"/>
          <p:cNvSpPr>
            <a:spLocks noGrp="1"/>
          </p:cNvSpPr>
          <p:nvPr>
            <p:ph idx="1"/>
          </p:nvPr>
        </p:nvSpPr>
        <p:spPr>
          <a:xfrm>
            <a:off x="838200" y="899651"/>
            <a:ext cx="10515600" cy="5449634"/>
          </a:xfrm>
        </p:spPr>
        <p:txBody>
          <a:bodyPr>
            <a:normAutofit/>
          </a:bodyPr>
          <a:lstStyle/>
          <a:p>
            <a:r>
              <a:rPr lang="en-US" sz="2400" dirty="0">
                <a:hlinkClick r:id="rId2"/>
              </a:rPr>
              <a:t>http://</a:t>
            </a:r>
            <a:r>
              <a:rPr lang="en-US" sz="2400" dirty="0" smtClean="0">
                <a:hlinkClick r:id="rId2"/>
              </a:rPr>
              <a:t>martinfowler.com/articles/injection.html</a:t>
            </a:r>
            <a:endParaRPr lang="en-US" sz="2400" dirty="0" smtClean="0"/>
          </a:p>
          <a:p>
            <a:r>
              <a:rPr lang="en-US" sz="2400" dirty="0"/>
              <a:t>If you have two components, </a:t>
            </a:r>
            <a:r>
              <a:rPr lang="en-US" sz="2400" b="1" dirty="0"/>
              <a:t>A</a:t>
            </a:r>
            <a:r>
              <a:rPr lang="en-US" sz="2400" dirty="0"/>
              <a:t> and </a:t>
            </a:r>
            <a:r>
              <a:rPr lang="en-US" sz="2400" b="1" dirty="0"/>
              <a:t>B</a:t>
            </a:r>
            <a:r>
              <a:rPr lang="en-US" sz="2400" dirty="0"/>
              <a:t>, and </a:t>
            </a:r>
            <a:r>
              <a:rPr lang="en-US" sz="2400" b="1" dirty="0"/>
              <a:t>A</a:t>
            </a:r>
            <a:r>
              <a:rPr lang="en-US" sz="2400" dirty="0"/>
              <a:t> depends on </a:t>
            </a:r>
            <a:r>
              <a:rPr lang="en-US" sz="2400" b="1" dirty="0"/>
              <a:t>B</a:t>
            </a:r>
            <a:r>
              <a:rPr lang="en-US" sz="2400" dirty="0"/>
              <a:t>, you can say </a:t>
            </a:r>
            <a:r>
              <a:rPr lang="en-US" sz="2400" b="1" dirty="0"/>
              <a:t>A</a:t>
            </a:r>
            <a:r>
              <a:rPr lang="en-US" sz="2400" dirty="0"/>
              <a:t> is dependent on </a:t>
            </a:r>
            <a:r>
              <a:rPr lang="en-US" sz="2400" b="1" dirty="0"/>
              <a:t>B</a:t>
            </a:r>
            <a:r>
              <a:rPr lang="en-US" sz="2400" dirty="0"/>
              <a:t> or </a:t>
            </a:r>
            <a:r>
              <a:rPr lang="en-US" sz="2400" b="1" dirty="0"/>
              <a:t>B</a:t>
            </a:r>
            <a:r>
              <a:rPr lang="en-US" sz="2400" dirty="0"/>
              <a:t> is a dependency of </a:t>
            </a:r>
            <a:r>
              <a:rPr lang="en-US" sz="2400" b="1" dirty="0"/>
              <a:t>A</a:t>
            </a:r>
            <a:r>
              <a:rPr lang="en-US" sz="2400" dirty="0"/>
              <a:t>. Suppose </a:t>
            </a:r>
            <a:r>
              <a:rPr lang="en-US" sz="2400" b="1" dirty="0"/>
              <a:t>A</a:t>
            </a:r>
            <a:r>
              <a:rPr lang="en-US" sz="2400" dirty="0"/>
              <a:t> has a method</a:t>
            </a:r>
            <a:r>
              <a:rPr lang="en-US" sz="2400" dirty="0" smtClean="0"/>
              <a:t>, </a:t>
            </a:r>
            <a:r>
              <a:rPr lang="en-US" sz="2400" b="1" dirty="0" err="1" smtClean="0"/>
              <a:t>importantMethod</a:t>
            </a:r>
            <a:r>
              <a:rPr lang="en-US" sz="2400" dirty="0"/>
              <a:t>, that uses </a:t>
            </a:r>
            <a:r>
              <a:rPr lang="en-US" sz="2400" b="1" dirty="0"/>
              <a:t>B</a:t>
            </a:r>
            <a:r>
              <a:rPr lang="en-US" sz="2400" dirty="0"/>
              <a:t> as defined in the following code fragment</a:t>
            </a:r>
            <a:r>
              <a:rPr lang="en-US" sz="2400" dirty="0" smtClean="0"/>
              <a:t>:</a:t>
            </a:r>
          </a:p>
          <a:p>
            <a:endParaRPr lang="en-US" sz="2400" dirty="0" smtClean="0"/>
          </a:p>
          <a:p>
            <a:endParaRPr lang="en-US" sz="2400" dirty="0"/>
          </a:p>
          <a:p>
            <a:endParaRPr lang="en-US" sz="2400" b="1" dirty="0" smtClean="0"/>
          </a:p>
          <a:p>
            <a:r>
              <a:rPr lang="en-US" sz="2400" b="1" dirty="0" smtClean="0"/>
              <a:t>A</a:t>
            </a:r>
            <a:r>
              <a:rPr lang="en-US" sz="2400" dirty="0"/>
              <a:t> must obtain an instance of </a:t>
            </a:r>
            <a:r>
              <a:rPr lang="en-US" sz="2400" b="1" dirty="0"/>
              <a:t>B</a:t>
            </a:r>
            <a:r>
              <a:rPr lang="en-US" sz="2400" dirty="0"/>
              <a:t> before it can use </a:t>
            </a:r>
            <a:r>
              <a:rPr lang="en-US" sz="2400" b="1" dirty="0"/>
              <a:t>B</a:t>
            </a:r>
            <a:r>
              <a:rPr lang="en-US" sz="2400" dirty="0"/>
              <a:t>. </a:t>
            </a:r>
            <a:endParaRPr lang="en-US" sz="2400" dirty="0" smtClean="0"/>
          </a:p>
          <a:p>
            <a:r>
              <a:rPr lang="en-US" sz="2400" dirty="0" smtClean="0"/>
              <a:t>While </a:t>
            </a:r>
            <a:r>
              <a:rPr lang="en-US" sz="2400" dirty="0"/>
              <a:t>it is as straightforward as using the new keyword if </a:t>
            </a:r>
            <a:r>
              <a:rPr lang="en-US" sz="2400" b="1" dirty="0"/>
              <a:t>B</a:t>
            </a:r>
            <a:r>
              <a:rPr lang="en-US" sz="2400" dirty="0"/>
              <a:t> is a Java concrete class, it can be problematic if </a:t>
            </a:r>
            <a:r>
              <a:rPr lang="en-US" sz="2400" b="1" dirty="0" smtClean="0"/>
              <a:t>B </a:t>
            </a:r>
            <a:r>
              <a:rPr lang="en-US" sz="2400" dirty="0" smtClean="0"/>
              <a:t>is </a:t>
            </a:r>
            <a:r>
              <a:rPr lang="en-US" sz="2400" dirty="0"/>
              <a:t>not and there are various implementations of </a:t>
            </a:r>
            <a:r>
              <a:rPr lang="en-US" sz="2400" b="1" dirty="0"/>
              <a:t>B</a:t>
            </a:r>
            <a:r>
              <a:rPr lang="en-US" sz="2400" dirty="0"/>
              <a:t>. </a:t>
            </a:r>
            <a:endParaRPr lang="en-US" sz="2400" dirty="0" smtClean="0"/>
          </a:p>
          <a:p>
            <a:r>
              <a:rPr lang="en-US" sz="2400" dirty="0" smtClean="0"/>
              <a:t>You </a:t>
            </a:r>
            <a:r>
              <a:rPr lang="en-US" sz="2400" dirty="0"/>
              <a:t>will have to choose an implementation of </a:t>
            </a:r>
            <a:r>
              <a:rPr lang="en-US" sz="2400" b="1" dirty="0"/>
              <a:t>B</a:t>
            </a:r>
            <a:r>
              <a:rPr lang="en-US" sz="2400" dirty="0"/>
              <a:t> and by doing so you reduce the reusability of </a:t>
            </a:r>
            <a:r>
              <a:rPr lang="en-US" sz="2400" b="1" dirty="0"/>
              <a:t>A</a:t>
            </a:r>
            <a:r>
              <a:rPr lang="en-US" sz="2400" dirty="0"/>
              <a:t> because you cannot use </a:t>
            </a:r>
            <a:r>
              <a:rPr lang="en-US" sz="2400" b="1" dirty="0"/>
              <a:t>A</a:t>
            </a:r>
            <a:r>
              <a:rPr lang="en-US" sz="2400" dirty="0"/>
              <a:t> with implementations of </a:t>
            </a:r>
            <a:r>
              <a:rPr lang="en-US" sz="2400" b="1" dirty="0"/>
              <a:t>B</a:t>
            </a:r>
            <a:r>
              <a:rPr lang="en-US" sz="2400" dirty="0"/>
              <a:t> that you did not choose.</a:t>
            </a:r>
          </a:p>
        </p:txBody>
      </p:sp>
      <p:pic>
        <p:nvPicPr>
          <p:cNvPr id="4" name="Picture 3"/>
          <p:cNvPicPr>
            <a:picLocks noChangeAspect="1"/>
          </p:cNvPicPr>
          <p:nvPr/>
        </p:nvPicPr>
        <p:blipFill>
          <a:blip r:embed="rId3"/>
          <a:stretch>
            <a:fillRect/>
          </a:stretch>
        </p:blipFill>
        <p:spPr>
          <a:xfrm>
            <a:off x="1800896" y="2491784"/>
            <a:ext cx="8590208" cy="1298552"/>
          </a:xfrm>
          <a:prstGeom prst="rect">
            <a:avLst/>
          </a:prstGeom>
        </p:spPr>
      </p:pic>
    </p:spTree>
    <p:extLst>
      <p:ext uri="{BB962C8B-B14F-4D97-AF65-F5344CB8AC3E}">
        <p14:creationId xmlns:p14="http://schemas.microsoft.com/office/powerpoint/2010/main" val="290092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a:t>
            </a:r>
            <a:r>
              <a:rPr lang="en-US" dirty="0"/>
              <a:t> must obtain an instance of </a:t>
            </a:r>
            <a:r>
              <a:rPr lang="en-US" b="1" dirty="0"/>
              <a:t>B</a:t>
            </a:r>
            <a:r>
              <a:rPr lang="en-US" dirty="0"/>
              <a:t> before it can use </a:t>
            </a:r>
            <a:r>
              <a:rPr lang="en-US" b="1" dirty="0"/>
              <a:t>B</a:t>
            </a:r>
            <a:r>
              <a:rPr lang="en-US" dirty="0"/>
              <a:t>. </a:t>
            </a:r>
            <a:endParaRPr lang="en-US" dirty="0" smtClean="0"/>
          </a:p>
          <a:p>
            <a:r>
              <a:rPr lang="en-US" dirty="0" smtClean="0"/>
              <a:t>While </a:t>
            </a:r>
            <a:r>
              <a:rPr lang="en-US" dirty="0"/>
              <a:t>it is as straightforward as using the new operator if </a:t>
            </a:r>
            <a:r>
              <a:rPr lang="en-US" b="1" dirty="0"/>
              <a:t>B</a:t>
            </a:r>
            <a:r>
              <a:rPr lang="en-US" dirty="0"/>
              <a:t> is a concrete class, it can be problematic if </a:t>
            </a:r>
            <a:r>
              <a:rPr lang="en-US" b="1" dirty="0"/>
              <a:t>B</a:t>
            </a:r>
            <a:r>
              <a:rPr lang="en-US" dirty="0"/>
              <a:t> is an interface with many implementations. </a:t>
            </a:r>
            <a:endParaRPr lang="en-US" dirty="0" smtClean="0"/>
          </a:p>
          <a:p>
            <a:r>
              <a:rPr lang="en-US" dirty="0" smtClean="0"/>
              <a:t>You </a:t>
            </a:r>
            <a:r>
              <a:rPr lang="en-US" dirty="0"/>
              <a:t>will have to choose an implementation of </a:t>
            </a:r>
            <a:r>
              <a:rPr lang="en-US" b="1" dirty="0"/>
              <a:t>B</a:t>
            </a:r>
            <a:r>
              <a:rPr lang="en-US" dirty="0"/>
              <a:t> and by doing so you reduce the reusability of </a:t>
            </a:r>
            <a:r>
              <a:rPr lang="en-US" b="1" dirty="0"/>
              <a:t>A</a:t>
            </a:r>
            <a:r>
              <a:rPr lang="en-US" dirty="0"/>
              <a:t> because you cannot use A with the implementations of </a:t>
            </a:r>
            <a:r>
              <a:rPr lang="en-US" b="1" dirty="0"/>
              <a:t>B</a:t>
            </a:r>
            <a:r>
              <a:rPr lang="en-US" dirty="0"/>
              <a:t> that you did not choose</a:t>
            </a:r>
            <a:r>
              <a:rPr lang="en-US" dirty="0" smtClean="0"/>
              <a:t>.</a:t>
            </a:r>
          </a:p>
          <a:p>
            <a:r>
              <a:rPr lang="en-US" dirty="0" smtClean="0"/>
              <a:t>Dependency </a:t>
            </a:r>
            <a:r>
              <a:rPr lang="en-US" dirty="0"/>
              <a:t>injection framework like Spring would create an instance of </a:t>
            </a:r>
            <a:r>
              <a:rPr lang="en-US" b="1" dirty="0"/>
              <a:t>A</a:t>
            </a:r>
            <a:r>
              <a:rPr lang="en-US" dirty="0"/>
              <a:t> and an instance of </a:t>
            </a:r>
            <a:r>
              <a:rPr lang="en-US" b="1" dirty="0"/>
              <a:t>B</a:t>
            </a:r>
            <a:r>
              <a:rPr lang="en-US" dirty="0"/>
              <a:t> and inject the latter to the former.</a:t>
            </a:r>
          </a:p>
        </p:txBody>
      </p:sp>
    </p:spTree>
    <p:extLst>
      <p:ext uri="{BB962C8B-B14F-4D97-AF65-F5344CB8AC3E}">
        <p14:creationId xmlns:p14="http://schemas.microsoft.com/office/powerpoint/2010/main" val="2101733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appdesign4</a:t>
            </a:r>
            <a:r>
              <a:rPr lang="en-US" dirty="0"/>
              <a:t> </a:t>
            </a:r>
            <a:endParaRPr lang="en-US" dirty="0" smtClean="0"/>
          </a:p>
          <a:p>
            <a:r>
              <a:rPr lang="en-US" dirty="0"/>
              <a:t>The sample application is used to generate PDFs. </a:t>
            </a:r>
            <a:endParaRPr lang="en-US" dirty="0" smtClean="0"/>
          </a:p>
          <a:p>
            <a:r>
              <a:rPr lang="en-US" dirty="0" smtClean="0"/>
              <a:t>It </a:t>
            </a:r>
            <a:r>
              <a:rPr lang="en-US" dirty="0"/>
              <a:t>has two actions, </a:t>
            </a:r>
            <a:r>
              <a:rPr lang="en-US" b="1" dirty="0"/>
              <a:t>form</a:t>
            </a:r>
            <a:r>
              <a:rPr lang="en-US" dirty="0"/>
              <a:t> and </a:t>
            </a:r>
            <a:r>
              <a:rPr lang="en-US" b="1" dirty="0"/>
              <a:t>pdf</a:t>
            </a:r>
            <a:r>
              <a:rPr lang="en-US" dirty="0"/>
              <a:t>. </a:t>
            </a:r>
            <a:endParaRPr lang="en-US" dirty="0" smtClean="0"/>
          </a:p>
          <a:p>
            <a:r>
              <a:rPr lang="en-US" dirty="0" smtClean="0"/>
              <a:t>The </a:t>
            </a:r>
            <a:r>
              <a:rPr lang="en-US" dirty="0"/>
              <a:t>first does not have an action class and simply forwards to a form that can be used to enter some text. </a:t>
            </a:r>
            <a:endParaRPr lang="en-US" dirty="0" smtClean="0"/>
          </a:p>
          <a:p>
            <a:r>
              <a:rPr lang="en-US" dirty="0" smtClean="0"/>
              <a:t>The </a:t>
            </a:r>
            <a:r>
              <a:rPr lang="en-US" dirty="0"/>
              <a:t>second generates a PDF file and uses a </a:t>
            </a:r>
            <a:r>
              <a:rPr lang="en-US" b="1" dirty="0" err="1"/>
              <a:t>PDFAction</a:t>
            </a:r>
            <a:r>
              <a:rPr lang="en-US" dirty="0"/>
              <a:t> class. </a:t>
            </a:r>
            <a:endParaRPr lang="en-US" dirty="0" smtClean="0"/>
          </a:p>
          <a:p>
            <a:r>
              <a:rPr lang="en-US" dirty="0" smtClean="0"/>
              <a:t>The </a:t>
            </a:r>
            <a:r>
              <a:rPr lang="en-US" dirty="0"/>
              <a:t>action class itself relies on a service class that generates the PDF.</a:t>
            </a:r>
          </a:p>
          <a:p>
            <a:r>
              <a:rPr lang="en-US" dirty="0"/>
              <a:t>Dependency injection in Java is specified in JSR 330 and JSR 299.</a:t>
            </a:r>
            <a:br>
              <a:rPr lang="en-US" dirty="0"/>
            </a:br>
            <a:endParaRPr lang="en-US" dirty="0"/>
          </a:p>
        </p:txBody>
      </p:sp>
    </p:spTree>
    <p:extLst>
      <p:ext uri="{BB962C8B-B14F-4D97-AF65-F5344CB8AC3E}">
        <p14:creationId xmlns:p14="http://schemas.microsoft.com/office/powerpoint/2010/main" val="3872133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894"/>
            <a:ext cx="10515600" cy="726256"/>
          </a:xfrm>
        </p:spPr>
        <p:txBody>
          <a:bodyPr/>
          <a:lstStyle/>
          <a:p>
            <a:pPr algn="ctr"/>
            <a:r>
              <a:rPr lang="en-US" dirty="0" smtClean="0"/>
              <a:t>MVC</a:t>
            </a:r>
            <a:endParaRPr lang="en-US" dirty="0"/>
          </a:p>
        </p:txBody>
      </p:sp>
      <p:sp>
        <p:nvSpPr>
          <p:cNvPr id="3" name="Content Placeholder 2"/>
          <p:cNvSpPr>
            <a:spLocks noGrp="1"/>
          </p:cNvSpPr>
          <p:nvPr>
            <p:ph idx="1"/>
          </p:nvPr>
        </p:nvSpPr>
        <p:spPr>
          <a:xfrm>
            <a:off x="464025" y="929150"/>
            <a:ext cx="11041038" cy="5608127"/>
          </a:xfrm>
        </p:spPr>
        <p:txBody>
          <a:bodyPr>
            <a:normAutofit lnSpcReduction="10000"/>
          </a:bodyPr>
          <a:lstStyle/>
          <a:p>
            <a:r>
              <a:rPr lang="en-US" dirty="0" smtClean="0"/>
              <a:t>Model-view-controller (MVC) is a common design pattern in UI design. </a:t>
            </a:r>
          </a:p>
          <a:p>
            <a:r>
              <a:rPr lang="en-US" dirty="0" smtClean="0"/>
              <a:t>It decouples business logic from UIs by separating the roles of model, view, and controller in an application. </a:t>
            </a:r>
          </a:p>
          <a:p>
            <a:r>
              <a:rPr lang="en-US" dirty="0" smtClean="0">
                <a:solidFill>
                  <a:srgbClr val="FF0000"/>
                </a:solidFill>
              </a:rPr>
              <a:t>Models</a:t>
            </a:r>
            <a:r>
              <a:rPr lang="en-US" dirty="0" smtClean="0"/>
              <a:t> are responsible for </a:t>
            </a:r>
            <a:r>
              <a:rPr lang="en-US" b="1" dirty="0" smtClean="0"/>
              <a:t>encapsulating</a:t>
            </a:r>
            <a:r>
              <a:rPr lang="en-US" dirty="0" smtClean="0"/>
              <a:t> application data for views to present. </a:t>
            </a:r>
          </a:p>
          <a:p>
            <a:r>
              <a:rPr lang="en-US" dirty="0" smtClean="0">
                <a:solidFill>
                  <a:srgbClr val="FF0000"/>
                </a:solidFill>
              </a:rPr>
              <a:t>Views</a:t>
            </a:r>
            <a:r>
              <a:rPr lang="en-US" dirty="0" smtClean="0"/>
              <a:t> should only present this data, </a:t>
            </a:r>
            <a:r>
              <a:rPr lang="en-US" b="1" dirty="0" smtClean="0"/>
              <a:t>without</a:t>
            </a:r>
            <a:r>
              <a:rPr lang="en-US" dirty="0" smtClean="0"/>
              <a:t> including any business logic. </a:t>
            </a:r>
          </a:p>
          <a:p>
            <a:r>
              <a:rPr lang="en-US" dirty="0" smtClean="0">
                <a:solidFill>
                  <a:srgbClr val="FF0000"/>
                </a:solidFill>
              </a:rPr>
              <a:t>Controllers</a:t>
            </a:r>
            <a:r>
              <a:rPr lang="en-US" dirty="0" smtClean="0"/>
              <a:t> are responsible for receiving requests from users and invoking </a:t>
            </a:r>
            <a:r>
              <a:rPr lang="en-US" b="1" dirty="0" smtClean="0"/>
              <a:t>back-end services </a:t>
            </a:r>
            <a:r>
              <a:rPr lang="en-US" dirty="0" smtClean="0"/>
              <a:t>for business processing.</a:t>
            </a:r>
          </a:p>
          <a:p>
            <a:r>
              <a:rPr lang="en-US" dirty="0" smtClean="0"/>
              <a:t>After processing, </a:t>
            </a:r>
            <a:r>
              <a:rPr lang="en-US" b="1" dirty="0" smtClean="0"/>
              <a:t>back-end services </a:t>
            </a:r>
            <a:r>
              <a:rPr lang="en-US" dirty="0" smtClean="0"/>
              <a:t>may return some data for views to present. </a:t>
            </a:r>
          </a:p>
          <a:p>
            <a:r>
              <a:rPr lang="en-US" b="1" dirty="0" smtClean="0"/>
              <a:t>Controllers collect this data and prepare models for views to present. </a:t>
            </a:r>
          </a:p>
          <a:p>
            <a:r>
              <a:rPr lang="en-US" b="1" dirty="0" smtClean="0"/>
              <a:t>Core idea</a:t>
            </a:r>
            <a:r>
              <a:rPr lang="en-US" dirty="0" smtClean="0"/>
              <a:t> here is to separate business logic from UIs to allow them to change independently without affecting each other.</a:t>
            </a:r>
            <a:endParaRPr lang="en-US" dirty="0"/>
          </a:p>
        </p:txBody>
      </p:sp>
    </p:spTree>
    <p:extLst>
      <p:ext uri="{BB962C8B-B14F-4D97-AF65-F5344CB8AC3E}">
        <p14:creationId xmlns:p14="http://schemas.microsoft.com/office/powerpoint/2010/main" val="849031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9"/>
            <a:ext cx="10515600" cy="446036"/>
          </a:xfrm>
        </p:spPr>
        <p:txBody>
          <a:bodyPr>
            <a:normAutofit fontScale="90000"/>
          </a:bodyPr>
          <a:lstStyle/>
          <a:p>
            <a:pPr algn="ctr"/>
            <a:r>
              <a:rPr lang="en-US" dirty="0" smtClean="0"/>
              <a:t>MVC Structure</a:t>
            </a:r>
            <a:endParaRPr lang="en-US" dirty="0"/>
          </a:p>
        </p:txBody>
      </p:sp>
      <p:pic>
        <p:nvPicPr>
          <p:cNvPr id="4" name="Content Placeholder 3"/>
          <p:cNvPicPr>
            <a:picLocks noGrp="1" noChangeAspect="1"/>
          </p:cNvPicPr>
          <p:nvPr>
            <p:ph idx="1"/>
          </p:nvPr>
        </p:nvPicPr>
        <p:blipFill>
          <a:blip r:embed="rId2"/>
          <a:stretch>
            <a:fillRect/>
          </a:stretch>
        </p:blipFill>
        <p:spPr>
          <a:xfrm>
            <a:off x="324465" y="766916"/>
            <a:ext cx="11530780" cy="5855110"/>
          </a:xfrm>
          <a:prstGeom prst="rect">
            <a:avLst/>
          </a:prstGeom>
        </p:spPr>
      </p:pic>
    </p:spTree>
    <p:extLst>
      <p:ext uri="{BB962C8B-B14F-4D97-AF65-F5344CB8AC3E}">
        <p14:creationId xmlns:p14="http://schemas.microsoft.com/office/powerpoint/2010/main" val="3878415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3: Introduction to Spring </a:t>
            </a:r>
            <a:r>
              <a:rPr lang="en-US" b="1" dirty="0" smtClean="0"/>
              <a:t>MVC</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439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79463"/>
          </a:xfrm>
        </p:spPr>
        <p:txBody>
          <a:bodyPr>
            <a:normAutofit/>
          </a:bodyPr>
          <a:lstStyle/>
          <a:p>
            <a:pPr algn="ctr"/>
            <a:r>
              <a:rPr lang="en-US" sz="4000" b="1" dirty="0"/>
              <a:t>The Benefits of Spring </a:t>
            </a:r>
            <a:r>
              <a:rPr lang="en-US" sz="4000" b="1" dirty="0" smtClean="0"/>
              <a:t>MVC</a:t>
            </a:r>
            <a:endParaRPr lang="en-US" sz="4000" dirty="0"/>
          </a:p>
        </p:txBody>
      </p:sp>
      <p:sp>
        <p:nvSpPr>
          <p:cNvPr id="3" name="Content Placeholder 2"/>
          <p:cNvSpPr>
            <a:spLocks noGrp="1"/>
          </p:cNvSpPr>
          <p:nvPr>
            <p:ph idx="1"/>
          </p:nvPr>
        </p:nvSpPr>
        <p:spPr>
          <a:xfrm>
            <a:off x="244699" y="958645"/>
            <a:ext cx="11719774" cy="5102942"/>
          </a:xfrm>
        </p:spPr>
        <p:txBody>
          <a:bodyPr>
            <a:noAutofit/>
          </a:bodyPr>
          <a:lstStyle/>
          <a:p>
            <a:r>
              <a:rPr lang="en-US" dirty="0" smtClean="0"/>
              <a:t>When </a:t>
            </a:r>
            <a:r>
              <a:rPr lang="en-US" dirty="0"/>
              <a:t>writing a Model 2 application without a framework, it is your responsibility to write a dispatcher servlet and controller classes. </a:t>
            </a:r>
            <a:endParaRPr lang="en-US" dirty="0" smtClean="0"/>
          </a:p>
          <a:p>
            <a:endParaRPr lang="en-US" dirty="0"/>
          </a:p>
          <a:p>
            <a:r>
              <a:rPr lang="en-US" dirty="0" smtClean="0"/>
              <a:t>Your </a:t>
            </a:r>
            <a:r>
              <a:rPr lang="en-US" dirty="0"/>
              <a:t>dispatcher servlet must be capable of doing these things</a:t>
            </a:r>
            <a:r>
              <a:rPr lang="en-US" dirty="0" smtClean="0"/>
              <a:t>:</a:t>
            </a:r>
          </a:p>
          <a:p>
            <a:pPr marL="0" indent="0">
              <a:buNone/>
            </a:pPr>
            <a:endParaRPr lang="en-US" dirty="0"/>
          </a:p>
          <a:p>
            <a:pPr marL="457200" indent="-457200">
              <a:buFont typeface="+mj-lt"/>
              <a:buAutoNum type="arabicPeriod"/>
            </a:pPr>
            <a:r>
              <a:rPr lang="en-US" dirty="0"/>
              <a:t>Determine from the URI what action to invoke.</a:t>
            </a:r>
          </a:p>
          <a:p>
            <a:pPr marL="457200" indent="-457200">
              <a:buFont typeface="+mj-lt"/>
              <a:buAutoNum type="arabicPeriod"/>
            </a:pPr>
            <a:r>
              <a:rPr lang="en-US" dirty="0"/>
              <a:t>Instantiate the correct controller class.</a:t>
            </a:r>
          </a:p>
          <a:p>
            <a:pPr marL="457200" indent="-457200">
              <a:buFont typeface="+mj-lt"/>
              <a:buAutoNum type="arabicPeriod"/>
            </a:pPr>
            <a:r>
              <a:rPr lang="en-US" dirty="0"/>
              <a:t>Populate a form bean with request parameter values.</a:t>
            </a:r>
          </a:p>
          <a:p>
            <a:pPr marL="457200" indent="-457200">
              <a:buFont typeface="+mj-lt"/>
              <a:buAutoNum type="arabicPeriod"/>
            </a:pPr>
            <a:r>
              <a:rPr lang="en-US" dirty="0"/>
              <a:t>Call the correct method in the controller object.</a:t>
            </a:r>
          </a:p>
          <a:p>
            <a:pPr marL="457200" indent="-457200">
              <a:buFont typeface="+mj-lt"/>
              <a:buAutoNum type="arabicPeriod"/>
            </a:pPr>
            <a:r>
              <a:rPr lang="en-US" dirty="0"/>
              <a:t>Forward control to a view (JSP page).</a:t>
            </a:r>
          </a:p>
          <a:p>
            <a:endParaRPr lang="en-US" dirty="0"/>
          </a:p>
        </p:txBody>
      </p:sp>
    </p:spTree>
    <p:extLst>
      <p:ext uri="{BB962C8B-B14F-4D97-AF65-F5344CB8AC3E}">
        <p14:creationId xmlns:p14="http://schemas.microsoft.com/office/powerpoint/2010/main" val="1292793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642"/>
            <a:ext cx="10515600" cy="578772"/>
          </a:xfrm>
        </p:spPr>
        <p:txBody>
          <a:bodyPr>
            <a:normAutofit fontScale="90000"/>
          </a:bodyPr>
          <a:lstStyle/>
          <a:p>
            <a:pPr algn="ctr"/>
            <a:r>
              <a:rPr lang="en-US" dirty="0" smtClean="0"/>
              <a:t>List of features provided in Spring MVC</a:t>
            </a:r>
            <a:endParaRPr lang="en-US" dirty="0"/>
          </a:p>
        </p:txBody>
      </p:sp>
      <p:sp>
        <p:nvSpPr>
          <p:cNvPr id="5" name="Content Placeholder 4"/>
          <p:cNvSpPr>
            <a:spLocks noGrp="1"/>
          </p:cNvSpPr>
          <p:nvPr>
            <p:ph idx="1"/>
          </p:nvPr>
        </p:nvSpPr>
        <p:spPr>
          <a:xfrm>
            <a:off x="398205" y="988142"/>
            <a:ext cx="11533239" cy="5619135"/>
          </a:xfrm>
        </p:spPr>
        <p:txBody>
          <a:bodyPr>
            <a:normAutofit/>
          </a:bodyPr>
          <a:lstStyle/>
          <a:p>
            <a:r>
              <a:rPr lang="en-US" dirty="0"/>
              <a:t>Spring MVC provides a dispatcher servlet, saving your writing one.</a:t>
            </a:r>
          </a:p>
          <a:p>
            <a:r>
              <a:rPr lang="en-US" dirty="0"/>
              <a:t>Spring MVC employs an XML-based configuration file that you can edit without recompiling the application.</a:t>
            </a:r>
          </a:p>
          <a:p>
            <a:r>
              <a:rPr lang="en-US" dirty="0"/>
              <a:t>Spring MVC instantiates controller classes and populates beans with user inputs.</a:t>
            </a:r>
          </a:p>
          <a:p>
            <a:r>
              <a:rPr lang="en-US" dirty="0"/>
              <a:t>Spring MVC automatically binds user input with the correct type. For example, Spring MVC can automatically parse a string and sets a property of type float or decimal.</a:t>
            </a:r>
          </a:p>
          <a:p>
            <a:r>
              <a:rPr lang="en-US" dirty="0"/>
              <a:t>Spring MVC validates user input and redirects the user back to the input form if validation failed. </a:t>
            </a:r>
            <a:endParaRPr lang="en-US" dirty="0" smtClean="0"/>
          </a:p>
          <a:p>
            <a:pPr lvl="1"/>
            <a:r>
              <a:rPr lang="en-US" dirty="0" smtClean="0"/>
              <a:t>Input </a:t>
            </a:r>
            <a:r>
              <a:rPr lang="en-US" dirty="0"/>
              <a:t>validation is optional and can be done programmatically or declaratively. </a:t>
            </a:r>
            <a:endParaRPr lang="en-US" dirty="0" smtClean="0"/>
          </a:p>
          <a:p>
            <a:pPr lvl="1"/>
            <a:r>
              <a:rPr lang="en-US" dirty="0" smtClean="0"/>
              <a:t>On </a:t>
            </a:r>
            <a:r>
              <a:rPr lang="en-US" dirty="0"/>
              <a:t>top of that, Spring MVC provides built-in validators for most of the tasks you may encounter when building a web application.</a:t>
            </a:r>
          </a:p>
          <a:p>
            <a:endParaRPr lang="en-US" dirty="0"/>
          </a:p>
        </p:txBody>
      </p:sp>
    </p:spTree>
    <p:extLst>
      <p:ext uri="{BB962C8B-B14F-4D97-AF65-F5344CB8AC3E}">
        <p14:creationId xmlns:p14="http://schemas.microsoft.com/office/powerpoint/2010/main" val="1321387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1380"/>
            <a:ext cx="10515600" cy="5247815"/>
          </a:xfrm>
        </p:spPr>
        <p:txBody>
          <a:bodyPr/>
          <a:lstStyle/>
          <a:p>
            <a:r>
              <a:rPr lang="en-US" dirty="0"/>
              <a:t>Spring MVC is part of the Spring framework. You get everything Spring has to offer.</a:t>
            </a:r>
          </a:p>
          <a:p>
            <a:r>
              <a:rPr lang="en-US" dirty="0"/>
              <a:t>Spring MVC supports internationalization and localization. </a:t>
            </a:r>
            <a:endParaRPr lang="en-US" dirty="0" smtClean="0"/>
          </a:p>
          <a:p>
            <a:pPr lvl="1"/>
            <a:r>
              <a:rPr lang="en-US" dirty="0" smtClean="0"/>
              <a:t>This </a:t>
            </a:r>
            <a:r>
              <a:rPr lang="en-US" dirty="0"/>
              <a:t>means, you can display messages in multiple languages depending on the user locale.</a:t>
            </a:r>
          </a:p>
          <a:p>
            <a:r>
              <a:rPr lang="en-US" dirty="0"/>
              <a:t>Spring MVC supports multiple view technologies. </a:t>
            </a:r>
            <a:endParaRPr lang="en-US" dirty="0" smtClean="0"/>
          </a:p>
          <a:p>
            <a:pPr lvl="1"/>
            <a:r>
              <a:rPr lang="en-US" dirty="0" smtClean="0"/>
              <a:t>Most </a:t>
            </a:r>
            <a:r>
              <a:rPr lang="en-US" dirty="0"/>
              <a:t>of the time you'll be using JSP, but other technologies are supported, including Velocity and </a:t>
            </a:r>
            <a:r>
              <a:rPr lang="en-US" dirty="0" err="1"/>
              <a:t>FreeMarker</a:t>
            </a:r>
            <a:r>
              <a:rPr lang="en-US" dirty="0"/>
              <a:t>.</a:t>
            </a:r>
          </a:p>
        </p:txBody>
      </p:sp>
      <p:sp>
        <p:nvSpPr>
          <p:cNvPr id="4" name="Title 1"/>
          <p:cNvSpPr>
            <a:spLocks noGrp="1"/>
          </p:cNvSpPr>
          <p:nvPr>
            <p:ph type="title"/>
          </p:nvPr>
        </p:nvSpPr>
        <p:spPr>
          <a:xfrm>
            <a:off x="838200" y="365126"/>
            <a:ext cx="10515600" cy="431288"/>
          </a:xfrm>
        </p:spPr>
        <p:txBody>
          <a:bodyPr>
            <a:normAutofit fontScale="90000"/>
          </a:bodyPr>
          <a:lstStyle/>
          <a:p>
            <a:pPr algn="ctr"/>
            <a:r>
              <a:rPr lang="en-US" dirty="0" smtClean="0"/>
              <a:t>List of features provided in Spring MVC(cont..)</a:t>
            </a:r>
            <a:endParaRPr lang="en-US" dirty="0"/>
          </a:p>
        </p:txBody>
      </p:sp>
    </p:spTree>
    <p:extLst>
      <p:ext uri="{BB962C8B-B14F-4D97-AF65-F5344CB8AC3E}">
        <p14:creationId xmlns:p14="http://schemas.microsoft.com/office/powerpoint/2010/main" val="310723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642"/>
            <a:ext cx="10515600" cy="652514"/>
          </a:xfrm>
        </p:spPr>
        <p:txBody>
          <a:bodyPr>
            <a:normAutofit fontScale="90000"/>
          </a:bodyPr>
          <a:lstStyle/>
          <a:p>
            <a:pPr algn="ctr"/>
            <a:r>
              <a:rPr lang="en-US" b="1" dirty="0"/>
              <a:t>Spring MVC </a:t>
            </a:r>
            <a:r>
              <a:rPr lang="en-US" b="1" dirty="0" err="1" smtClean="0"/>
              <a:t>DispatcherServlet</a:t>
            </a:r>
            <a:endParaRPr lang="en-US" dirty="0"/>
          </a:p>
        </p:txBody>
      </p:sp>
      <p:sp>
        <p:nvSpPr>
          <p:cNvPr id="3" name="Content Placeholder 2"/>
          <p:cNvSpPr>
            <a:spLocks noGrp="1"/>
          </p:cNvSpPr>
          <p:nvPr>
            <p:ph idx="1"/>
          </p:nvPr>
        </p:nvSpPr>
        <p:spPr>
          <a:xfrm>
            <a:off x="634181" y="1032387"/>
            <a:ext cx="11046958" cy="5144576"/>
          </a:xfrm>
        </p:spPr>
        <p:txBody>
          <a:bodyPr>
            <a:normAutofit/>
          </a:bodyPr>
          <a:lstStyle/>
          <a:p>
            <a:r>
              <a:rPr lang="en-US" sz="2400" dirty="0" smtClean="0"/>
              <a:t>Spring </a:t>
            </a:r>
            <a:r>
              <a:rPr lang="en-US" sz="2400" dirty="0"/>
              <a:t>MVC comes with a dispatcher servlet that you can instantly use</a:t>
            </a:r>
            <a:r>
              <a:rPr lang="en-US" sz="2400" dirty="0" smtClean="0"/>
              <a:t>.</a:t>
            </a:r>
          </a:p>
          <a:p>
            <a:r>
              <a:rPr lang="en-US" sz="2400" dirty="0"/>
              <a:t>C</a:t>
            </a:r>
            <a:r>
              <a:rPr lang="en-US" sz="2400" dirty="0" smtClean="0"/>
              <a:t>onfigure </a:t>
            </a:r>
            <a:r>
              <a:rPr lang="en-US" sz="2400" dirty="0"/>
              <a:t>it in your deployment descriptor (</a:t>
            </a:r>
            <a:r>
              <a:rPr lang="en-US" sz="2400" b="1" dirty="0"/>
              <a:t>web.xml</a:t>
            </a:r>
            <a:r>
              <a:rPr lang="en-US" sz="2400" dirty="0"/>
              <a:t> file) using the </a:t>
            </a:r>
            <a:r>
              <a:rPr lang="en-US" sz="2400" b="1" dirty="0"/>
              <a:t>servlet</a:t>
            </a:r>
            <a:r>
              <a:rPr lang="en-US" sz="2400" dirty="0"/>
              <a:t> and </a:t>
            </a:r>
            <a:r>
              <a:rPr lang="en-US" sz="2400" b="1" dirty="0"/>
              <a:t>servlet-mapping</a:t>
            </a:r>
            <a:r>
              <a:rPr lang="en-US" sz="2400" dirty="0"/>
              <a:t> </a:t>
            </a:r>
            <a:r>
              <a:rPr lang="en-US" sz="2400" dirty="0" smtClean="0"/>
              <a:t>elements</a:t>
            </a:r>
          </a:p>
          <a:p>
            <a:endParaRPr lang="en-US" sz="2400" dirty="0" smtClean="0"/>
          </a:p>
          <a:p>
            <a:endParaRPr lang="en-US" sz="2400" dirty="0"/>
          </a:p>
        </p:txBody>
      </p:sp>
      <p:pic>
        <p:nvPicPr>
          <p:cNvPr id="6" name="Picture 5"/>
          <p:cNvPicPr>
            <a:picLocks noChangeAspect="1"/>
          </p:cNvPicPr>
          <p:nvPr/>
        </p:nvPicPr>
        <p:blipFill>
          <a:blip r:embed="rId2"/>
          <a:stretch>
            <a:fillRect/>
          </a:stretch>
        </p:blipFill>
        <p:spPr>
          <a:xfrm>
            <a:off x="339213" y="2389238"/>
            <a:ext cx="11341926" cy="4232787"/>
          </a:xfrm>
          <a:prstGeom prst="rect">
            <a:avLst/>
          </a:prstGeom>
        </p:spPr>
      </p:pic>
    </p:spTree>
    <p:extLst>
      <p:ext uri="{BB962C8B-B14F-4D97-AF65-F5344CB8AC3E}">
        <p14:creationId xmlns:p14="http://schemas.microsoft.com/office/powerpoint/2010/main" val="3633506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742"/>
            <a:ext cx="10515600" cy="468595"/>
          </a:xfrm>
        </p:spPr>
        <p:txBody>
          <a:bodyPr>
            <a:normAutofit fontScale="90000"/>
          </a:bodyPr>
          <a:lstStyle/>
          <a:p>
            <a:pPr algn="ctr"/>
            <a:r>
              <a:rPr lang="en-US" b="1" dirty="0"/>
              <a:t>The Controller </a:t>
            </a:r>
            <a:r>
              <a:rPr lang="en-US" b="1" dirty="0" smtClean="0"/>
              <a:t>Interface</a:t>
            </a:r>
            <a:endParaRPr lang="en-US" dirty="0"/>
          </a:p>
        </p:txBody>
      </p:sp>
      <p:sp>
        <p:nvSpPr>
          <p:cNvPr id="3" name="Content Placeholder 2"/>
          <p:cNvSpPr>
            <a:spLocks noGrp="1"/>
          </p:cNvSpPr>
          <p:nvPr>
            <p:ph idx="1"/>
          </p:nvPr>
        </p:nvSpPr>
        <p:spPr>
          <a:xfrm>
            <a:off x="294968" y="542337"/>
            <a:ext cx="11897032" cy="6315663"/>
          </a:xfrm>
        </p:spPr>
        <p:txBody>
          <a:bodyPr>
            <a:noAutofit/>
          </a:bodyPr>
          <a:lstStyle/>
          <a:p>
            <a:r>
              <a:rPr lang="en-US" dirty="0"/>
              <a:t>Prior to Spring 2.5, the only way to write a controller was by implementing </a:t>
            </a:r>
            <a:r>
              <a:rPr lang="en-US" dirty="0" smtClean="0"/>
              <a:t>the</a:t>
            </a:r>
            <a:r>
              <a:rPr lang="en-US" dirty="0"/>
              <a:t> </a:t>
            </a:r>
            <a:r>
              <a:rPr lang="en-US" b="1" dirty="0" err="1"/>
              <a:t>org.springframework.web.servlet.mvc.Controller</a:t>
            </a:r>
            <a:r>
              <a:rPr lang="en-US" dirty="0"/>
              <a:t> interface. </a:t>
            </a:r>
            <a:endParaRPr lang="en-US" dirty="0" smtClean="0"/>
          </a:p>
          <a:p>
            <a:r>
              <a:rPr lang="en-US" dirty="0" smtClean="0"/>
              <a:t>This </a:t>
            </a:r>
            <a:r>
              <a:rPr lang="en-US" dirty="0"/>
              <a:t>interface exposes a </a:t>
            </a:r>
            <a:r>
              <a:rPr lang="en-US" b="1" dirty="0" err="1"/>
              <a:t>handleRequest</a:t>
            </a:r>
            <a:r>
              <a:rPr lang="en-US" dirty="0"/>
              <a:t> method that must be </a:t>
            </a:r>
            <a:r>
              <a:rPr lang="en-US" dirty="0" err="1"/>
              <a:t>overidden</a:t>
            </a:r>
            <a:r>
              <a:rPr lang="en-US" dirty="0"/>
              <a:t> by implementing classes</a:t>
            </a:r>
            <a:r>
              <a:rPr lang="en-US" dirty="0" smtClean="0"/>
              <a:t>.</a:t>
            </a:r>
          </a:p>
          <a:p>
            <a:endParaRPr lang="en-US" dirty="0"/>
          </a:p>
          <a:p>
            <a:r>
              <a:rPr lang="en-US" dirty="0"/>
              <a:t>An implementation has access to the </a:t>
            </a:r>
            <a:r>
              <a:rPr lang="en-US" b="1" dirty="0" err="1"/>
              <a:t>HttpServletRequest</a:t>
            </a:r>
            <a:r>
              <a:rPr lang="en-US" dirty="0"/>
              <a:t> and </a:t>
            </a:r>
            <a:r>
              <a:rPr lang="en-US" b="1" dirty="0" err="1"/>
              <a:t>HttpServletResponse</a:t>
            </a:r>
            <a:r>
              <a:rPr lang="en-US" dirty="0"/>
              <a:t> of the corresponding </a:t>
            </a:r>
            <a:r>
              <a:rPr lang="en-US" dirty="0" smtClean="0"/>
              <a:t>request.</a:t>
            </a:r>
          </a:p>
          <a:p>
            <a:r>
              <a:rPr lang="en-US" dirty="0" smtClean="0"/>
              <a:t>The </a:t>
            </a:r>
            <a:r>
              <a:rPr lang="en-US" dirty="0"/>
              <a:t>implementation must also return </a:t>
            </a:r>
            <a:r>
              <a:rPr lang="en-US" dirty="0" smtClean="0"/>
              <a:t>a </a:t>
            </a:r>
            <a:r>
              <a:rPr lang="en-US" b="1" dirty="0" err="1" smtClean="0"/>
              <a:t>ModelAndView</a:t>
            </a:r>
            <a:r>
              <a:rPr lang="en-US" dirty="0"/>
              <a:t> that contains a view path or a view path and a model</a:t>
            </a:r>
            <a:r>
              <a:rPr lang="en-US" dirty="0" smtClean="0"/>
              <a:t>.</a:t>
            </a:r>
          </a:p>
          <a:p>
            <a:r>
              <a:rPr lang="en-US" dirty="0"/>
              <a:t>A controller implementing the </a:t>
            </a:r>
            <a:r>
              <a:rPr lang="en-US" b="1" dirty="0"/>
              <a:t>Controller</a:t>
            </a:r>
            <a:r>
              <a:rPr lang="en-US" dirty="0"/>
              <a:t> interface can only handle one single action.</a:t>
            </a:r>
            <a:endParaRPr lang="en-US" dirty="0" smtClean="0"/>
          </a:p>
          <a:p>
            <a:r>
              <a:rPr lang="en-US" dirty="0" smtClean="0"/>
              <a:t>An annotation-based </a:t>
            </a:r>
            <a:r>
              <a:rPr lang="en-US" dirty="0"/>
              <a:t>controller can house many request-handling methods and do not have to implement any interface.</a:t>
            </a:r>
          </a:p>
        </p:txBody>
      </p:sp>
      <p:pic>
        <p:nvPicPr>
          <p:cNvPr id="4" name="Picture 3"/>
          <p:cNvPicPr>
            <a:picLocks noChangeAspect="1"/>
          </p:cNvPicPr>
          <p:nvPr/>
        </p:nvPicPr>
        <p:blipFill>
          <a:blip r:embed="rId2"/>
          <a:stretch>
            <a:fillRect/>
          </a:stretch>
        </p:blipFill>
        <p:spPr>
          <a:xfrm>
            <a:off x="693175" y="2225474"/>
            <a:ext cx="10204221" cy="652329"/>
          </a:xfrm>
          <a:prstGeom prst="rect">
            <a:avLst/>
          </a:prstGeom>
        </p:spPr>
      </p:pic>
    </p:spTree>
    <p:extLst>
      <p:ext uri="{BB962C8B-B14F-4D97-AF65-F5344CB8AC3E}">
        <p14:creationId xmlns:p14="http://schemas.microsoft.com/office/powerpoint/2010/main" val="420468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8"/>
            <a:ext cx="10515600" cy="652514"/>
          </a:xfrm>
        </p:spPr>
        <p:txBody>
          <a:bodyPr>
            <a:normAutofit fontScale="90000"/>
          </a:bodyPr>
          <a:lstStyle/>
          <a:p>
            <a:pPr algn="ctr"/>
            <a:r>
              <a:rPr lang="en-US" b="1" dirty="0"/>
              <a:t>Your First Spring MVC </a:t>
            </a:r>
            <a:r>
              <a:rPr lang="en-US" b="1" dirty="0" smtClean="0"/>
              <a:t>Application</a:t>
            </a:r>
            <a:endParaRPr lang="en-US" dirty="0"/>
          </a:p>
        </p:txBody>
      </p:sp>
      <p:sp>
        <p:nvSpPr>
          <p:cNvPr id="3" name="Content Placeholder 2"/>
          <p:cNvSpPr>
            <a:spLocks noGrp="1"/>
          </p:cNvSpPr>
          <p:nvPr>
            <p:ph idx="1"/>
          </p:nvPr>
        </p:nvSpPr>
        <p:spPr>
          <a:xfrm>
            <a:off x="838200" y="1135626"/>
            <a:ext cx="10515600" cy="5041337"/>
          </a:xfrm>
        </p:spPr>
        <p:txBody>
          <a:bodyPr/>
          <a:lstStyle/>
          <a:p>
            <a:r>
              <a:rPr lang="en-US" dirty="0" smtClean="0"/>
              <a:t>Go through </a:t>
            </a:r>
            <a:r>
              <a:rPr lang="en-US" b="1" dirty="0" smtClean="0"/>
              <a:t>springmvc-intro1</a:t>
            </a:r>
            <a:r>
              <a:rPr lang="en-US" dirty="0"/>
              <a:t> sample </a:t>
            </a:r>
            <a:r>
              <a:rPr lang="en-US" dirty="0" smtClean="0"/>
              <a:t>application in Chapter3.</a:t>
            </a:r>
          </a:p>
          <a:p>
            <a:r>
              <a:rPr lang="en-US" b="1" dirty="0"/>
              <a:t>The Directory Structure</a:t>
            </a:r>
          </a:p>
          <a:p>
            <a:endParaRPr lang="en-US" dirty="0"/>
          </a:p>
        </p:txBody>
      </p:sp>
      <p:pic>
        <p:nvPicPr>
          <p:cNvPr id="4" name="Picture 3"/>
          <p:cNvPicPr>
            <a:picLocks noChangeAspect="1"/>
          </p:cNvPicPr>
          <p:nvPr/>
        </p:nvPicPr>
        <p:blipFill>
          <a:blip r:embed="rId3"/>
          <a:stretch>
            <a:fillRect/>
          </a:stretch>
        </p:blipFill>
        <p:spPr>
          <a:xfrm>
            <a:off x="1563329" y="2212134"/>
            <a:ext cx="7949381" cy="4409892"/>
          </a:xfrm>
          <a:prstGeom prst="rect">
            <a:avLst/>
          </a:prstGeom>
        </p:spPr>
      </p:pic>
    </p:spTree>
    <p:extLst>
      <p:ext uri="{BB962C8B-B14F-4D97-AF65-F5344CB8AC3E}">
        <p14:creationId xmlns:p14="http://schemas.microsoft.com/office/powerpoint/2010/main" val="424208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a:xfrm>
            <a:off x="259308" y="1798328"/>
            <a:ext cx="11387920" cy="4807187"/>
          </a:xfrm>
        </p:spPr>
        <p:txBody>
          <a:bodyPr>
            <a:noAutofit/>
          </a:bodyPr>
          <a:lstStyle/>
          <a:p>
            <a:r>
              <a:rPr lang="en-US" sz="2200" dirty="0"/>
              <a:t>Spring supports both setter-based and constructor-based dependency injection since version 1. </a:t>
            </a:r>
            <a:endParaRPr lang="en-US" sz="2200" dirty="0" smtClean="0"/>
          </a:p>
          <a:p>
            <a:r>
              <a:rPr lang="en-US" sz="2200" dirty="0" smtClean="0"/>
              <a:t>Starting </a:t>
            </a:r>
            <a:r>
              <a:rPr lang="en-US" sz="2200" dirty="0"/>
              <a:t>from Spring 2.5, field-based dependency injection is also made possible via the use of the </a:t>
            </a:r>
            <a:r>
              <a:rPr lang="en-US" sz="2200" b="1" dirty="0" err="1"/>
              <a:t>Autowired</a:t>
            </a:r>
            <a:r>
              <a:rPr lang="en-US" sz="2200" dirty="0"/>
              <a:t> annotation type</a:t>
            </a:r>
            <a:r>
              <a:rPr lang="en-US" sz="2200" dirty="0" smtClean="0"/>
              <a:t>.</a:t>
            </a:r>
          </a:p>
          <a:p>
            <a:r>
              <a:rPr lang="en-US" sz="2200" dirty="0"/>
              <a:t>With Spring, you practically hand over the creation of all important objects to it. You configure Spring, either through XML files or annotations, to tell it how it should inject dependencies. </a:t>
            </a:r>
            <a:endParaRPr lang="en-US" sz="2200" dirty="0" smtClean="0"/>
          </a:p>
          <a:p>
            <a:r>
              <a:rPr lang="en-US" sz="2200" dirty="0" smtClean="0"/>
              <a:t>You </a:t>
            </a:r>
            <a:r>
              <a:rPr lang="en-US" sz="2200" dirty="0"/>
              <a:t>would then create an </a:t>
            </a:r>
            <a:r>
              <a:rPr lang="en-US" sz="2200" b="1" dirty="0" err="1"/>
              <a:t>ApplicationContext</a:t>
            </a:r>
            <a:r>
              <a:rPr lang="en-US" sz="2200" dirty="0"/>
              <a:t>, which essentially represents a Spring </a:t>
            </a:r>
            <a:r>
              <a:rPr lang="en-US" sz="2200" dirty="0" err="1"/>
              <a:t>IoC</a:t>
            </a:r>
            <a:r>
              <a:rPr lang="en-US" sz="2200" dirty="0"/>
              <a:t> container. </a:t>
            </a:r>
            <a:r>
              <a:rPr lang="en-US" sz="2200" dirty="0" smtClean="0"/>
              <a:t>The </a:t>
            </a:r>
            <a:r>
              <a:rPr lang="en-US" sz="2200" b="1" dirty="0" err="1" smtClean="0"/>
              <a:t>ApplicationContext</a:t>
            </a:r>
            <a:r>
              <a:rPr lang="en-US" sz="2200" dirty="0"/>
              <a:t> interface comes with several implementations, including </a:t>
            </a:r>
            <a:endParaRPr lang="en-US" sz="2200" dirty="0" smtClean="0"/>
          </a:p>
          <a:p>
            <a:r>
              <a:rPr lang="en-US" sz="2200" b="1" dirty="0" err="1" smtClean="0"/>
              <a:t>ClassPathXmlApplicationContext</a:t>
            </a:r>
            <a:r>
              <a:rPr lang="en-US" sz="2200" dirty="0"/>
              <a:t> </a:t>
            </a:r>
            <a:r>
              <a:rPr lang="en-US" sz="2200" dirty="0" smtClean="0"/>
              <a:t>-- </a:t>
            </a:r>
            <a:r>
              <a:rPr lang="en-US" sz="2200" dirty="0"/>
              <a:t>will try to find the configuration files in the class path</a:t>
            </a:r>
            <a:endParaRPr lang="en-US" sz="2200" dirty="0" smtClean="0"/>
          </a:p>
          <a:p>
            <a:r>
              <a:rPr lang="en-US" sz="2200" b="1" dirty="0" err="1" smtClean="0"/>
              <a:t>FileSystemXmlApplicationContext</a:t>
            </a:r>
            <a:r>
              <a:rPr lang="en-US" sz="2200" dirty="0"/>
              <a:t> </a:t>
            </a:r>
            <a:r>
              <a:rPr lang="en-US" sz="2200" dirty="0" smtClean="0"/>
              <a:t>-- </a:t>
            </a:r>
            <a:r>
              <a:rPr lang="en-US" sz="2200" dirty="0"/>
              <a:t>will try to find them in the file system. </a:t>
            </a:r>
            <a:endParaRPr lang="en-US" sz="2200" dirty="0" smtClean="0"/>
          </a:p>
          <a:p>
            <a:r>
              <a:rPr lang="en-US" sz="2200" b="1" dirty="0" err="1" smtClean="0"/>
              <a:t>WebApplicationContext</a:t>
            </a:r>
            <a:r>
              <a:rPr lang="en-US" sz="2200" dirty="0"/>
              <a:t> </a:t>
            </a:r>
            <a:r>
              <a:rPr lang="en-US" sz="2200" dirty="0" smtClean="0"/>
              <a:t> -- </a:t>
            </a:r>
            <a:r>
              <a:rPr lang="en-US" sz="2200" dirty="0"/>
              <a:t>by default will look in the web application directory</a:t>
            </a:r>
            <a:endParaRPr lang="en-US" sz="2200" dirty="0" smtClean="0"/>
          </a:p>
          <a:p>
            <a:r>
              <a:rPr lang="en-US" sz="2200" dirty="0" smtClean="0"/>
              <a:t>All </a:t>
            </a:r>
            <a:r>
              <a:rPr lang="en-US" sz="2200" dirty="0"/>
              <a:t>expect an XML document or multiple XML documents that contain information on the beans that it will manage. </a:t>
            </a:r>
          </a:p>
        </p:txBody>
      </p:sp>
    </p:spTree>
    <p:extLst>
      <p:ext uri="{BB962C8B-B14F-4D97-AF65-F5344CB8AC3E}">
        <p14:creationId xmlns:p14="http://schemas.microsoft.com/office/powerpoint/2010/main" val="1575288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9"/>
            <a:ext cx="10515600" cy="505030"/>
          </a:xfrm>
        </p:spPr>
        <p:txBody>
          <a:bodyPr>
            <a:normAutofit fontScale="90000"/>
          </a:bodyPr>
          <a:lstStyle/>
          <a:p>
            <a:endParaRPr lang="en-US" dirty="0"/>
          </a:p>
        </p:txBody>
      </p:sp>
      <p:sp>
        <p:nvSpPr>
          <p:cNvPr id="3" name="Content Placeholder 2"/>
          <p:cNvSpPr>
            <a:spLocks noGrp="1"/>
          </p:cNvSpPr>
          <p:nvPr>
            <p:ph idx="1"/>
          </p:nvPr>
        </p:nvSpPr>
        <p:spPr>
          <a:xfrm>
            <a:off x="838200" y="663679"/>
            <a:ext cx="10515600" cy="5513284"/>
          </a:xfrm>
        </p:spPr>
        <p:txBody>
          <a:bodyPr/>
          <a:lstStyle/>
          <a:p>
            <a:r>
              <a:rPr lang="en-US" b="1" dirty="0"/>
              <a:t>The Deployment Descriptor and Spring MVC Configuration File</a:t>
            </a:r>
          </a:p>
          <a:p>
            <a:endParaRPr lang="en-US" dirty="0"/>
          </a:p>
        </p:txBody>
      </p:sp>
      <p:pic>
        <p:nvPicPr>
          <p:cNvPr id="4" name="Picture 3"/>
          <p:cNvPicPr>
            <a:picLocks noChangeAspect="1"/>
          </p:cNvPicPr>
          <p:nvPr/>
        </p:nvPicPr>
        <p:blipFill>
          <a:blip r:embed="rId3"/>
          <a:stretch>
            <a:fillRect/>
          </a:stretch>
        </p:blipFill>
        <p:spPr>
          <a:xfrm>
            <a:off x="383458" y="1342103"/>
            <a:ext cx="5274676" cy="5147186"/>
          </a:xfrm>
          <a:prstGeom prst="rect">
            <a:avLst/>
          </a:prstGeom>
        </p:spPr>
      </p:pic>
      <p:pic>
        <p:nvPicPr>
          <p:cNvPr id="5" name="Picture 4"/>
          <p:cNvPicPr>
            <a:picLocks noChangeAspect="1"/>
          </p:cNvPicPr>
          <p:nvPr/>
        </p:nvPicPr>
        <p:blipFill>
          <a:blip r:embed="rId4"/>
          <a:stretch>
            <a:fillRect/>
          </a:stretch>
        </p:blipFill>
        <p:spPr>
          <a:xfrm>
            <a:off x="6265607" y="1356851"/>
            <a:ext cx="5542935" cy="5147186"/>
          </a:xfrm>
          <a:prstGeom prst="rect">
            <a:avLst/>
          </a:prstGeom>
        </p:spPr>
      </p:pic>
    </p:spTree>
    <p:extLst>
      <p:ext uri="{BB962C8B-B14F-4D97-AF65-F5344CB8AC3E}">
        <p14:creationId xmlns:p14="http://schemas.microsoft.com/office/powerpoint/2010/main" val="4061309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063"/>
            <a:ext cx="10515600" cy="481036"/>
          </a:xfrm>
        </p:spPr>
        <p:txBody>
          <a:bodyPr>
            <a:normAutofit fontScale="90000"/>
          </a:bodyPr>
          <a:lstStyle/>
          <a:p>
            <a:endParaRPr lang="en-US" dirty="0"/>
          </a:p>
        </p:txBody>
      </p:sp>
      <p:sp>
        <p:nvSpPr>
          <p:cNvPr id="3" name="Content Placeholder 2"/>
          <p:cNvSpPr>
            <a:spLocks noGrp="1"/>
          </p:cNvSpPr>
          <p:nvPr>
            <p:ph idx="1"/>
          </p:nvPr>
        </p:nvSpPr>
        <p:spPr>
          <a:xfrm>
            <a:off x="838200" y="902544"/>
            <a:ext cx="10515600" cy="5330801"/>
          </a:xfrm>
        </p:spPr>
        <p:txBody>
          <a:bodyPr/>
          <a:lstStyle/>
          <a:p>
            <a:r>
              <a:rPr lang="en-US" b="1" dirty="0"/>
              <a:t>The Controllers</a:t>
            </a:r>
          </a:p>
          <a:p>
            <a:endParaRPr lang="en-US" dirty="0"/>
          </a:p>
        </p:txBody>
      </p:sp>
      <p:pic>
        <p:nvPicPr>
          <p:cNvPr id="4" name="Picture 3"/>
          <p:cNvPicPr>
            <a:picLocks noChangeAspect="1"/>
          </p:cNvPicPr>
          <p:nvPr/>
        </p:nvPicPr>
        <p:blipFill>
          <a:blip r:embed="rId2"/>
          <a:stretch>
            <a:fillRect/>
          </a:stretch>
        </p:blipFill>
        <p:spPr>
          <a:xfrm>
            <a:off x="438007" y="1502643"/>
            <a:ext cx="10915793" cy="5016144"/>
          </a:xfrm>
          <a:prstGeom prst="rect">
            <a:avLst/>
          </a:prstGeom>
        </p:spPr>
      </p:pic>
    </p:spTree>
    <p:extLst>
      <p:ext uri="{BB962C8B-B14F-4D97-AF65-F5344CB8AC3E}">
        <p14:creationId xmlns:p14="http://schemas.microsoft.com/office/powerpoint/2010/main" val="2061296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641"/>
            <a:ext cx="10515600" cy="313301"/>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38200" y="840658"/>
            <a:ext cx="10515600" cy="5678130"/>
          </a:xfrm>
          <a:prstGeom prst="rect">
            <a:avLst/>
          </a:prstGeom>
        </p:spPr>
      </p:pic>
    </p:spTree>
    <p:extLst>
      <p:ext uri="{BB962C8B-B14F-4D97-AF65-F5344CB8AC3E}">
        <p14:creationId xmlns:p14="http://schemas.microsoft.com/office/powerpoint/2010/main" val="104965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7"/>
            <a:ext cx="10515600" cy="475533"/>
          </a:xfrm>
        </p:spPr>
        <p:txBody>
          <a:bodyPr>
            <a:normAutofit fontScale="90000"/>
          </a:bodyPr>
          <a:lstStyle/>
          <a:p>
            <a:endParaRPr lang="en-US"/>
          </a:p>
        </p:txBody>
      </p:sp>
      <p:sp>
        <p:nvSpPr>
          <p:cNvPr id="3" name="Content Placeholder 2"/>
          <p:cNvSpPr>
            <a:spLocks noGrp="1"/>
          </p:cNvSpPr>
          <p:nvPr>
            <p:ph idx="1"/>
          </p:nvPr>
        </p:nvSpPr>
        <p:spPr>
          <a:xfrm>
            <a:off x="838200" y="870155"/>
            <a:ext cx="10515600" cy="5306808"/>
          </a:xfrm>
        </p:spPr>
        <p:txBody>
          <a:bodyPr/>
          <a:lstStyle/>
          <a:p>
            <a:r>
              <a:rPr lang="en-US" sz="2000" b="1" dirty="0"/>
              <a:t>The View</a:t>
            </a:r>
          </a:p>
          <a:p>
            <a:r>
              <a:rPr lang="en-US" sz="2000" b="1" dirty="0"/>
              <a:t>Listing 3.5: The </a:t>
            </a:r>
            <a:r>
              <a:rPr lang="en-US" sz="2000" b="1" dirty="0" err="1"/>
              <a:t>ProductForm.jsp</a:t>
            </a:r>
            <a:r>
              <a:rPr lang="en-US" sz="2000" b="1" dirty="0"/>
              <a:t> </a:t>
            </a:r>
            <a:r>
              <a:rPr lang="en-US" sz="2000" b="1" dirty="0" smtClean="0"/>
              <a:t>page</a:t>
            </a:r>
          </a:p>
          <a:p>
            <a:endParaRPr lang="en-US" dirty="0"/>
          </a:p>
        </p:txBody>
      </p:sp>
      <p:pic>
        <p:nvPicPr>
          <p:cNvPr id="4" name="Picture 3"/>
          <p:cNvPicPr>
            <a:picLocks noChangeAspect="1"/>
          </p:cNvPicPr>
          <p:nvPr/>
        </p:nvPicPr>
        <p:blipFill>
          <a:blip r:embed="rId2"/>
          <a:stretch>
            <a:fillRect/>
          </a:stretch>
        </p:blipFill>
        <p:spPr>
          <a:xfrm>
            <a:off x="412955" y="1725561"/>
            <a:ext cx="11341510" cy="4955458"/>
          </a:xfrm>
          <a:prstGeom prst="rect">
            <a:avLst/>
          </a:prstGeom>
        </p:spPr>
      </p:pic>
    </p:spTree>
    <p:extLst>
      <p:ext uri="{BB962C8B-B14F-4D97-AF65-F5344CB8AC3E}">
        <p14:creationId xmlns:p14="http://schemas.microsoft.com/office/powerpoint/2010/main" val="4209059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01"/>
            <a:ext cx="10515600" cy="446036"/>
          </a:xfrm>
        </p:spPr>
        <p:txBody>
          <a:bodyPr>
            <a:normAutofit fontScale="90000"/>
          </a:bodyPr>
          <a:lstStyle/>
          <a:p>
            <a:endParaRPr lang="en-US" dirty="0"/>
          </a:p>
        </p:txBody>
      </p:sp>
      <p:sp>
        <p:nvSpPr>
          <p:cNvPr id="3" name="Content Placeholder 2"/>
          <p:cNvSpPr>
            <a:spLocks noGrp="1"/>
          </p:cNvSpPr>
          <p:nvPr>
            <p:ph idx="1"/>
          </p:nvPr>
        </p:nvSpPr>
        <p:spPr>
          <a:xfrm>
            <a:off x="838200" y="589937"/>
            <a:ext cx="10515600" cy="5587026"/>
          </a:xfrm>
        </p:spPr>
        <p:txBody>
          <a:bodyPr/>
          <a:lstStyle/>
          <a:p>
            <a:r>
              <a:rPr lang="en-US" sz="2000" b="1" dirty="0"/>
              <a:t>Listing 3.6: The </a:t>
            </a:r>
            <a:r>
              <a:rPr lang="en-US" sz="2000" b="1" dirty="0" err="1"/>
              <a:t>ProductDetails.jsp</a:t>
            </a:r>
            <a:r>
              <a:rPr lang="en-US" sz="2000" b="1" dirty="0"/>
              <a:t> </a:t>
            </a:r>
            <a:r>
              <a:rPr lang="en-US" sz="2000" b="1" dirty="0" smtClean="0"/>
              <a:t>page</a:t>
            </a:r>
          </a:p>
          <a:p>
            <a:endParaRPr lang="en-US" dirty="0"/>
          </a:p>
        </p:txBody>
      </p:sp>
      <p:pic>
        <p:nvPicPr>
          <p:cNvPr id="4" name="Picture 3"/>
          <p:cNvPicPr>
            <a:picLocks noChangeAspect="1"/>
          </p:cNvPicPr>
          <p:nvPr/>
        </p:nvPicPr>
        <p:blipFill>
          <a:blip r:embed="rId2"/>
          <a:stretch>
            <a:fillRect/>
          </a:stretch>
        </p:blipFill>
        <p:spPr>
          <a:xfrm>
            <a:off x="471949" y="1150375"/>
            <a:ext cx="11100926" cy="5368412"/>
          </a:xfrm>
          <a:prstGeom prst="rect">
            <a:avLst/>
          </a:prstGeom>
        </p:spPr>
      </p:pic>
    </p:spTree>
    <p:extLst>
      <p:ext uri="{BB962C8B-B14F-4D97-AF65-F5344CB8AC3E}">
        <p14:creationId xmlns:p14="http://schemas.microsoft.com/office/powerpoint/2010/main" val="1103782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893"/>
            <a:ext cx="10515600" cy="401791"/>
          </a:xfrm>
        </p:spPr>
        <p:txBody>
          <a:bodyPr>
            <a:normAutofit fontScale="90000"/>
          </a:bodyPr>
          <a:lstStyle/>
          <a:p>
            <a:pPr algn="ctr"/>
            <a:r>
              <a:rPr lang="en-US" b="1" dirty="0"/>
              <a:t>The View </a:t>
            </a:r>
            <a:r>
              <a:rPr lang="en-US" b="1" dirty="0" smtClean="0"/>
              <a:t>Resolver</a:t>
            </a:r>
            <a:endParaRPr lang="en-US" dirty="0"/>
          </a:p>
        </p:txBody>
      </p:sp>
      <p:sp>
        <p:nvSpPr>
          <p:cNvPr id="3" name="Content Placeholder 2"/>
          <p:cNvSpPr>
            <a:spLocks noGrp="1"/>
          </p:cNvSpPr>
          <p:nvPr>
            <p:ph idx="1"/>
          </p:nvPr>
        </p:nvSpPr>
        <p:spPr>
          <a:xfrm>
            <a:off x="498987" y="929149"/>
            <a:ext cx="11270225" cy="5560142"/>
          </a:xfrm>
        </p:spPr>
        <p:txBody>
          <a:bodyPr>
            <a:noAutofit/>
          </a:bodyPr>
          <a:lstStyle/>
          <a:p>
            <a:r>
              <a:rPr lang="en-US" dirty="0"/>
              <a:t>The view resolver in Spring MVC is responsible for resolving views. </a:t>
            </a:r>
            <a:endParaRPr lang="en-US" dirty="0" smtClean="0"/>
          </a:p>
          <a:p>
            <a:r>
              <a:rPr lang="en-US" dirty="0" smtClean="0"/>
              <a:t>To </a:t>
            </a:r>
            <a:r>
              <a:rPr lang="en-US" dirty="0"/>
              <a:t>use and configure the view resolver, declare a </a:t>
            </a:r>
            <a:r>
              <a:rPr lang="en-US" b="1" dirty="0" err="1"/>
              <a:t>viewResolver</a:t>
            </a:r>
            <a:r>
              <a:rPr lang="en-US" dirty="0"/>
              <a:t> bean in your configuration file, such as this one</a:t>
            </a:r>
            <a:r>
              <a:rPr lang="en-US" dirty="0" smtClean="0"/>
              <a:t>.</a:t>
            </a:r>
          </a:p>
          <a:p>
            <a:endParaRPr lang="en-US" dirty="0" smtClean="0"/>
          </a:p>
          <a:p>
            <a:endParaRPr lang="en-US" dirty="0"/>
          </a:p>
          <a:p>
            <a:endParaRPr lang="en-US" dirty="0" smtClean="0"/>
          </a:p>
          <a:p>
            <a:endParaRPr lang="en-US" dirty="0" smtClean="0"/>
          </a:p>
          <a:p>
            <a:r>
              <a:rPr lang="en-US" dirty="0" smtClean="0"/>
              <a:t>The</a:t>
            </a:r>
            <a:r>
              <a:rPr lang="en-US" dirty="0"/>
              <a:t> </a:t>
            </a:r>
            <a:r>
              <a:rPr lang="en-US" b="1" dirty="0" err="1"/>
              <a:t>viewResolver</a:t>
            </a:r>
            <a:r>
              <a:rPr lang="en-US" dirty="0"/>
              <a:t> bean above configures two properties, </a:t>
            </a:r>
            <a:r>
              <a:rPr lang="en-US" b="1" dirty="0"/>
              <a:t>prefix</a:t>
            </a:r>
            <a:r>
              <a:rPr lang="en-US" dirty="0"/>
              <a:t> and </a:t>
            </a:r>
            <a:r>
              <a:rPr lang="en-US" b="1" dirty="0"/>
              <a:t>suffix</a:t>
            </a:r>
            <a:r>
              <a:rPr lang="en-US" dirty="0"/>
              <a:t>. </a:t>
            </a:r>
            <a:endParaRPr lang="en-US" dirty="0" smtClean="0"/>
          </a:p>
          <a:p>
            <a:r>
              <a:rPr lang="en-US" dirty="0" smtClean="0"/>
              <a:t>As </a:t>
            </a:r>
            <a:r>
              <a:rPr lang="en-US" dirty="0"/>
              <a:t>a result, your view paths will be shorter. Instead of setting the view path to</a:t>
            </a:r>
            <a:r>
              <a:rPr lang="en-US" b="1" dirty="0"/>
              <a:t>/WEBINF/</a:t>
            </a:r>
            <a:r>
              <a:rPr lang="en-US" b="1" dirty="0" err="1"/>
              <a:t>jsp</a:t>
            </a:r>
            <a:r>
              <a:rPr lang="en-US" b="1" dirty="0"/>
              <a:t>/</a:t>
            </a:r>
            <a:r>
              <a:rPr lang="en-US" b="1" dirty="0" err="1"/>
              <a:t>myPage.jsp</a:t>
            </a:r>
            <a:r>
              <a:rPr lang="en-US" dirty="0"/>
              <a:t>, for example, you just write </a:t>
            </a:r>
            <a:r>
              <a:rPr lang="en-US" b="1" dirty="0" err="1"/>
              <a:t>myPage</a:t>
            </a:r>
            <a:r>
              <a:rPr lang="en-US" dirty="0"/>
              <a:t> and the view resolver will prefix and suffix the string.</a:t>
            </a:r>
            <a:endParaRPr lang="en-US" dirty="0" smtClean="0"/>
          </a:p>
          <a:p>
            <a:endParaRPr lang="en-US" dirty="0"/>
          </a:p>
        </p:txBody>
      </p:sp>
      <p:pic>
        <p:nvPicPr>
          <p:cNvPr id="4" name="Picture 3"/>
          <p:cNvPicPr>
            <a:picLocks noChangeAspect="1"/>
          </p:cNvPicPr>
          <p:nvPr/>
        </p:nvPicPr>
        <p:blipFill>
          <a:blip r:embed="rId2"/>
          <a:stretch>
            <a:fillRect/>
          </a:stretch>
        </p:blipFill>
        <p:spPr>
          <a:xfrm>
            <a:off x="1519084" y="2612584"/>
            <a:ext cx="8893277" cy="1487468"/>
          </a:xfrm>
          <a:prstGeom prst="rect">
            <a:avLst/>
          </a:prstGeom>
        </p:spPr>
      </p:pic>
    </p:spTree>
    <p:extLst>
      <p:ext uri="{BB962C8B-B14F-4D97-AF65-F5344CB8AC3E}">
        <p14:creationId xmlns:p14="http://schemas.microsoft.com/office/powerpoint/2010/main" val="1753848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4: Annotation-Based </a:t>
            </a:r>
            <a:r>
              <a:rPr lang="en-US" b="1" dirty="0" smtClean="0"/>
              <a:t>Controllers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272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174" y="158648"/>
            <a:ext cx="10515600" cy="519778"/>
          </a:xfrm>
        </p:spPr>
        <p:txBody>
          <a:bodyPr>
            <a:normAutofit fontScale="90000"/>
          </a:bodyPr>
          <a:lstStyle/>
          <a:p>
            <a:pPr algn="ctr"/>
            <a:r>
              <a:rPr lang="en-US" b="1" dirty="0"/>
              <a:t>Spring MVC Annotation </a:t>
            </a:r>
            <a:r>
              <a:rPr lang="en-US" b="1" dirty="0" smtClean="0"/>
              <a:t>Types</a:t>
            </a:r>
            <a:endParaRPr lang="en-US" dirty="0"/>
          </a:p>
        </p:txBody>
      </p:sp>
      <p:sp>
        <p:nvSpPr>
          <p:cNvPr id="3" name="Content Placeholder 2"/>
          <p:cNvSpPr>
            <a:spLocks noGrp="1"/>
          </p:cNvSpPr>
          <p:nvPr>
            <p:ph idx="1"/>
          </p:nvPr>
        </p:nvSpPr>
        <p:spPr>
          <a:xfrm>
            <a:off x="838200" y="884903"/>
            <a:ext cx="10515600" cy="5663380"/>
          </a:xfrm>
        </p:spPr>
        <p:txBody>
          <a:bodyPr>
            <a:normAutofit/>
          </a:bodyPr>
          <a:lstStyle/>
          <a:p>
            <a:r>
              <a:rPr lang="en-US" dirty="0"/>
              <a:t>There are several advantages of using annotation-based controllers. For one, a controller class can handle multiple actions. </a:t>
            </a:r>
            <a:r>
              <a:rPr lang="en-US" dirty="0" smtClean="0"/>
              <a:t>This </a:t>
            </a:r>
            <a:r>
              <a:rPr lang="en-US" dirty="0"/>
              <a:t>means, related actions can be written in the same controller class, thus reducing the number of classes in your application.</a:t>
            </a:r>
          </a:p>
          <a:p>
            <a:r>
              <a:rPr lang="en-US" dirty="0"/>
              <a:t>Secondly, with annotation-based controllers request mappings do not need to be stored in a configuration file. Using the </a:t>
            </a:r>
            <a:r>
              <a:rPr lang="en-US" b="1" dirty="0" err="1"/>
              <a:t>RequestMapping</a:t>
            </a:r>
            <a:r>
              <a:rPr lang="en-US" dirty="0"/>
              <a:t> annotation type, a method can be annotated to make it a request-handling method.</a:t>
            </a:r>
          </a:p>
          <a:p>
            <a:r>
              <a:rPr lang="en-US" b="1" dirty="0">
                <a:solidFill>
                  <a:srgbClr val="FF0000"/>
                </a:solidFill>
              </a:rPr>
              <a:t>Controller</a:t>
            </a:r>
            <a:r>
              <a:rPr lang="en-US" dirty="0"/>
              <a:t> and </a:t>
            </a:r>
            <a:r>
              <a:rPr lang="en-US" b="1" dirty="0" err="1">
                <a:solidFill>
                  <a:srgbClr val="FF0000"/>
                </a:solidFill>
              </a:rPr>
              <a:t>RequestMapping</a:t>
            </a:r>
            <a:r>
              <a:rPr lang="en-US" dirty="0"/>
              <a:t> annotation types are two most important annotation types in the Spring MVC API. This chapter focuses on these two and briefly touches on some other less popular annotation types.</a:t>
            </a:r>
          </a:p>
          <a:p>
            <a:endParaRPr lang="en-US" dirty="0"/>
          </a:p>
        </p:txBody>
      </p:sp>
    </p:spTree>
    <p:extLst>
      <p:ext uri="{BB962C8B-B14F-4D97-AF65-F5344CB8AC3E}">
        <p14:creationId xmlns:p14="http://schemas.microsoft.com/office/powerpoint/2010/main" val="3729818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397"/>
            <a:ext cx="10515600" cy="457342"/>
          </a:xfrm>
        </p:spPr>
        <p:txBody>
          <a:bodyPr>
            <a:normAutofit fontScale="90000"/>
          </a:bodyPr>
          <a:lstStyle/>
          <a:p>
            <a:r>
              <a:rPr lang="en-US" b="1" dirty="0"/>
              <a:t>The Controller Annotation </a:t>
            </a:r>
            <a:r>
              <a:rPr lang="en-US" b="1" dirty="0" smtClean="0"/>
              <a:t>Type</a:t>
            </a:r>
            <a:endParaRPr lang="en-US" dirty="0"/>
          </a:p>
        </p:txBody>
      </p:sp>
      <p:sp>
        <p:nvSpPr>
          <p:cNvPr id="3" name="Content Placeholder 2"/>
          <p:cNvSpPr>
            <a:spLocks noGrp="1"/>
          </p:cNvSpPr>
          <p:nvPr>
            <p:ph idx="1"/>
          </p:nvPr>
        </p:nvSpPr>
        <p:spPr>
          <a:xfrm>
            <a:off x="838200" y="1017639"/>
            <a:ext cx="10515600" cy="5159324"/>
          </a:xfrm>
        </p:spPr>
        <p:txBody>
          <a:bodyPr/>
          <a:lstStyle/>
          <a:p>
            <a:r>
              <a:rPr lang="en-US" dirty="0"/>
              <a:t>The </a:t>
            </a:r>
            <a:r>
              <a:rPr lang="en-US" b="1" dirty="0" err="1"/>
              <a:t>org.springframework.stereotype.Controller</a:t>
            </a:r>
            <a:r>
              <a:rPr lang="en-US" dirty="0"/>
              <a:t> annotation type is used to annotate a Java class to indicate to Spring that instances of the class are controllers. </a:t>
            </a:r>
            <a:endParaRPr lang="en-US" dirty="0" smtClean="0"/>
          </a:p>
          <a:p>
            <a:endParaRPr lang="en-US" dirty="0"/>
          </a:p>
          <a:p>
            <a:endParaRPr lang="en-US" dirty="0" smtClean="0"/>
          </a:p>
          <a:p>
            <a:endParaRPr lang="en-US" dirty="0"/>
          </a:p>
          <a:p>
            <a:endParaRPr lang="en-US" dirty="0" smtClean="0"/>
          </a:p>
          <a:p>
            <a:endParaRPr lang="en-US" dirty="0"/>
          </a:p>
          <a:p>
            <a:r>
              <a:rPr lang="en-US" dirty="0" smtClean="0"/>
              <a:t>Spring </a:t>
            </a:r>
            <a:r>
              <a:rPr lang="en-US" dirty="0"/>
              <a:t>uses a scanning mechanism to find all annotation-based controller classes in an application. </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838200" y="2202897"/>
            <a:ext cx="10044752" cy="2649321"/>
          </a:xfrm>
          <a:prstGeom prst="rect">
            <a:avLst/>
          </a:prstGeom>
        </p:spPr>
      </p:pic>
      <p:pic>
        <p:nvPicPr>
          <p:cNvPr id="5" name="Picture 4"/>
          <p:cNvPicPr>
            <a:picLocks noChangeAspect="1"/>
          </p:cNvPicPr>
          <p:nvPr/>
        </p:nvPicPr>
        <p:blipFill>
          <a:blip r:embed="rId3"/>
          <a:stretch>
            <a:fillRect/>
          </a:stretch>
        </p:blipFill>
        <p:spPr>
          <a:xfrm>
            <a:off x="838200" y="5651216"/>
            <a:ext cx="8988188" cy="660684"/>
          </a:xfrm>
          <a:prstGeom prst="rect">
            <a:avLst/>
          </a:prstGeom>
        </p:spPr>
      </p:pic>
    </p:spTree>
    <p:extLst>
      <p:ext uri="{BB962C8B-B14F-4D97-AF65-F5344CB8AC3E}">
        <p14:creationId xmlns:p14="http://schemas.microsoft.com/office/powerpoint/2010/main" val="769177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39"/>
            <a:ext cx="10515600" cy="578772"/>
          </a:xfrm>
        </p:spPr>
        <p:txBody>
          <a:bodyPr>
            <a:normAutofit fontScale="90000"/>
          </a:bodyPr>
          <a:lstStyle/>
          <a:p>
            <a:r>
              <a:rPr lang="en-US" b="1" dirty="0"/>
              <a:t>The </a:t>
            </a:r>
            <a:r>
              <a:rPr lang="en-US" b="1" dirty="0" err="1"/>
              <a:t>RequestMapping</a:t>
            </a:r>
            <a:r>
              <a:rPr lang="en-US" b="1" dirty="0"/>
              <a:t> Annotation </a:t>
            </a:r>
            <a:r>
              <a:rPr lang="en-US" b="1" dirty="0" smtClean="0"/>
              <a:t>Type</a:t>
            </a:r>
            <a:endParaRPr lang="en-US" dirty="0"/>
          </a:p>
        </p:txBody>
      </p:sp>
      <p:sp>
        <p:nvSpPr>
          <p:cNvPr id="3" name="Content Placeholder 2"/>
          <p:cNvSpPr>
            <a:spLocks noGrp="1"/>
          </p:cNvSpPr>
          <p:nvPr>
            <p:ph idx="1"/>
          </p:nvPr>
        </p:nvSpPr>
        <p:spPr>
          <a:xfrm>
            <a:off x="486697" y="1017639"/>
            <a:ext cx="11376251" cy="5159324"/>
          </a:xfrm>
        </p:spPr>
        <p:txBody>
          <a:bodyPr>
            <a:normAutofit/>
          </a:bodyPr>
          <a:lstStyle/>
          <a:p>
            <a:r>
              <a:rPr lang="en-US" sz="2400" dirty="0"/>
              <a:t>Inside a controller class you write request handling methods that each will handle an action. To tell Spring which method handles which action, you need to map URIs with methods using the </a:t>
            </a:r>
            <a:r>
              <a:rPr lang="en-US" sz="2400" b="1" dirty="0" err="1"/>
              <a:t>org.springframework.web.bind.annotation.RequestMapping</a:t>
            </a:r>
            <a:r>
              <a:rPr lang="en-US" sz="2400" dirty="0"/>
              <a:t> annotation type.</a:t>
            </a:r>
          </a:p>
          <a:p>
            <a:r>
              <a:rPr lang="en-US" sz="2400" dirty="0"/>
              <a:t>The </a:t>
            </a:r>
            <a:r>
              <a:rPr lang="en-US" sz="2400" b="1" dirty="0" err="1"/>
              <a:t>RequestMapping</a:t>
            </a:r>
            <a:r>
              <a:rPr lang="en-US" sz="2400" dirty="0"/>
              <a:t> annotation type does what its name implies: map a request and a method. You can use </a:t>
            </a:r>
            <a:r>
              <a:rPr lang="en-US" sz="2400" b="1" dirty="0"/>
              <a:t>@</a:t>
            </a:r>
            <a:r>
              <a:rPr lang="en-US" sz="2400" b="1" dirty="0" err="1"/>
              <a:t>RequestMapping</a:t>
            </a:r>
            <a:r>
              <a:rPr lang="en-US" sz="2400" dirty="0"/>
              <a:t> to annotate a method or a class.</a:t>
            </a:r>
          </a:p>
          <a:p>
            <a:r>
              <a:rPr lang="en-US" sz="2400" dirty="0"/>
              <a:t>A method annotated with </a:t>
            </a:r>
            <a:r>
              <a:rPr lang="en-US" sz="2400" b="1" dirty="0"/>
              <a:t>@</a:t>
            </a:r>
            <a:r>
              <a:rPr lang="en-US" sz="2400" b="1" dirty="0" err="1"/>
              <a:t>RequestMapping</a:t>
            </a:r>
            <a:r>
              <a:rPr lang="en-US" sz="2400" dirty="0"/>
              <a:t> becomes a request-handling method and will be invoked when the dispatcher servlet receives a request with a matching URI.</a:t>
            </a:r>
          </a:p>
          <a:p>
            <a:endParaRPr lang="en-US" sz="2400" dirty="0"/>
          </a:p>
        </p:txBody>
      </p:sp>
      <p:pic>
        <p:nvPicPr>
          <p:cNvPr id="4" name="Picture 3"/>
          <p:cNvPicPr>
            <a:picLocks noChangeAspect="1"/>
          </p:cNvPicPr>
          <p:nvPr/>
        </p:nvPicPr>
        <p:blipFill>
          <a:blip r:embed="rId2"/>
          <a:stretch>
            <a:fillRect/>
          </a:stretch>
        </p:blipFill>
        <p:spPr>
          <a:xfrm>
            <a:off x="985684" y="4232788"/>
            <a:ext cx="10877264" cy="2290182"/>
          </a:xfrm>
          <a:prstGeom prst="rect">
            <a:avLst/>
          </a:prstGeom>
        </p:spPr>
      </p:pic>
    </p:spTree>
    <p:extLst>
      <p:ext uri="{BB962C8B-B14F-4D97-AF65-F5344CB8AC3E}">
        <p14:creationId xmlns:p14="http://schemas.microsoft.com/office/powerpoint/2010/main" val="373450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XML-Based Spring </a:t>
            </a:r>
            <a:r>
              <a:rPr lang="en-US" b="1" dirty="0" smtClean="0"/>
              <a:t>Configuration</a:t>
            </a:r>
            <a:endParaRPr lang="en-US" dirty="0"/>
          </a:p>
        </p:txBody>
      </p:sp>
      <p:sp>
        <p:nvSpPr>
          <p:cNvPr id="3" name="Content Placeholder 2"/>
          <p:cNvSpPr>
            <a:spLocks noGrp="1"/>
          </p:cNvSpPr>
          <p:nvPr>
            <p:ph idx="1"/>
          </p:nvPr>
        </p:nvSpPr>
        <p:spPr/>
        <p:txBody>
          <a:bodyPr/>
          <a:lstStyle/>
          <a:p>
            <a:r>
              <a:rPr lang="en-US" dirty="0"/>
              <a:t>Spring supports XML-based configuration since version 1.0 as well as annotation-based configuration starting version 2.5. </a:t>
            </a:r>
            <a:endParaRPr lang="en-US" dirty="0" smtClean="0"/>
          </a:p>
          <a:p>
            <a:r>
              <a:rPr lang="en-US" dirty="0" smtClean="0"/>
              <a:t>The </a:t>
            </a:r>
            <a:r>
              <a:rPr lang="en-US" dirty="0"/>
              <a:t>root element of a Spring configuration file is always </a:t>
            </a:r>
            <a:r>
              <a:rPr lang="en-US" b="1" dirty="0"/>
              <a:t>beans</a:t>
            </a:r>
            <a:r>
              <a:rPr lang="en-US" dirty="0" smtClean="0"/>
              <a:t>.</a:t>
            </a:r>
          </a:p>
          <a:p>
            <a:r>
              <a:rPr lang="en-US" dirty="0"/>
              <a:t>You can add more schemas to the </a:t>
            </a:r>
            <a:r>
              <a:rPr lang="en-US" b="1" dirty="0" err="1"/>
              <a:t>schemaLocation</a:t>
            </a:r>
            <a:r>
              <a:rPr lang="en-US" dirty="0"/>
              <a:t> attribute if you need more Spring functionality in your application. </a:t>
            </a:r>
            <a:endParaRPr lang="en-US" dirty="0" smtClean="0"/>
          </a:p>
          <a:p>
            <a:r>
              <a:rPr lang="en-US" dirty="0" smtClean="0"/>
              <a:t>You </a:t>
            </a:r>
            <a:r>
              <a:rPr lang="en-US" dirty="0"/>
              <a:t>can even use a version-specific schema like this rather than the default schema:</a:t>
            </a:r>
          </a:p>
          <a:p>
            <a:r>
              <a:rPr lang="en-US" dirty="0">
                <a:hlinkClick r:id="rId2"/>
              </a:rPr>
              <a:t>http://www.springframework.org/schema/beans/spring-beans-4.2.xsd</a:t>
            </a:r>
            <a:endParaRPr lang="en-US" dirty="0"/>
          </a:p>
          <a:p>
            <a:endParaRPr lang="en-US" dirty="0"/>
          </a:p>
        </p:txBody>
      </p:sp>
    </p:spTree>
    <p:extLst>
      <p:ext uri="{BB962C8B-B14F-4D97-AF65-F5344CB8AC3E}">
        <p14:creationId xmlns:p14="http://schemas.microsoft.com/office/powerpoint/2010/main" val="37805385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258"/>
            <a:ext cx="10515600" cy="519778"/>
          </a:xfrm>
        </p:spPr>
        <p:txBody>
          <a:bodyPr>
            <a:normAutofit fontScale="90000"/>
          </a:bodyPr>
          <a:lstStyle/>
          <a:p>
            <a:pPr algn="ctr"/>
            <a:r>
              <a:rPr lang="en-US" b="1" dirty="0"/>
              <a:t>Writing Request-Handling </a:t>
            </a:r>
            <a:r>
              <a:rPr lang="en-US" b="1" dirty="0" smtClean="0"/>
              <a:t>Methods</a:t>
            </a:r>
            <a:endParaRPr lang="en-US" dirty="0"/>
          </a:p>
        </p:txBody>
      </p:sp>
      <p:sp>
        <p:nvSpPr>
          <p:cNvPr id="3" name="Content Placeholder 2"/>
          <p:cNvSpPr>
            <a:spLocks noGrp="1"/>
          </p:cNvSpPr>
          <p:nvPr>
            <p:ph idx="1"/>
          </p:nvPr>
        </p:nvSpPr>
        <p:spPr>
          <a:xfrm>
            <a:off x="838200" y="840658"/>
            <a:ext cx="10515600" cy="5336305"/>
          </a:xfrm>
        </p:spPr>
        <p:txBody>
          <a:bodyPr>
            <a:normAutofit/>
          </a:bodyPr>
          <a:lstStyle/>
          <a:p>
            <a:r>
              <a:rPr lang="en-US" sz="2400" dirty="0"/>
              <a:t>A request-handling method can have a mix of argument types as well as one of a variety of return types. For example, if you need access to the </a:t>
            </a:r>
            <a:r>
              <a:rPr lang="en-US" sz="2400" b="1" dirty="0" err="1" smtClean="0"/>
              <a:t>HttpSession</a:t>
            </a:r>
            <a:r>
              <a:rPr lang="en-US" sz="2400" b="1" dirty="0" smtClean="0"/>
              <a:t> </a:t>
            </a:r>
            <a:r>
              <a:rPr lang="en-US" sz="2400" dirty="0" smtClean="0"/>
              <a:t>object </a:t>
            </a:r>
            <a:r>
              <a:rPr lang="en-US" sz="2400" dirty="0"/>
              <a:t>in your method, you can add </a:t>
            </a:r>
            <a:r>
              <a:rPr lang="en-US" sz="2400" b="1" dirty="0" err="1"/>
              <a:t>HttpSession</a:t>
            </a:r>
            <a:r>
              <a:rPr lang="en-US" sz="2400" dirty="0"/>
              <a:t> </a:t>
            </a:r>
            <a:r>
              <a:rPr lang="en-US" sz="2400" dirty="0" smtClean="0"/>
              <a:t>as </a:t>
            </a:r>
            <a:r>
              <a:rPr lang="en-US" sz="2400" dirty="0"/>
              <a:t>an argument and Spring will pass the correct object for you</a:t>
            </a:r>
            <a:r>
              <a:rPr lang="en-US" sz="2400" dirty="0" smtClean="0"/>
              <a:t>:</a:t>
            </a:r>
          </a:p>
          <a:p>
            <a:endParaRPr lang="en-US" sz="2400" dirty="0" smtClean="0"/>
          </a:p>
          <a:p>
            <a:endParaRPr lang="en-US" sz="2400" dirty="0"/>
          </a:p>
          <a:p>
            <a:endParaRPr lang="en-US" sz="2400" dirty="0" smtClean="0"/>
          </a:p>
          <a:p>
            <a:r>
              <a:rPr lang="en-US" sz="2400" dirty="0"/>
              <a:t>Or, if you need the client locale and the </a:t>
            </a:r>
            <a:r>
              <a:rPr lang="en-US" sz="2400" b="1" dirty="0" err="1"/>
              <a:t>HttpServletRequest</a:t>
            </a:r>
            <a:r>
              <a:rPr lang="en-US" sz="2400" dirty="0"/>
              <a:t>, you can include both as method arguments like this</a:t>
            </a:r>
            <a:r>
              <a:rPr lang="en-US" sz="2400" dirty="0" smtClean="0"/>
              <a:t>.</a:t>
            </a:r>
          </a:p>
          <a:p>
            <a:endParaRPr lang="en-US" sz="2400" dirty="0"/>
          </a:p>
        </p:txBody>
      </p:sp>
      <p:pic>
        <p:nvPicPr>
          <p:cNvPr id="5" name="Picture 4"/>
          <p:cNvPicPr>
            <a:picLocks noChangeAspect="1"/>
          </p:cNvPicPr>
          <p:nvPr/>
        </p:nvPicPr>
        <p:blipFill>
          <a:blip r:embed="rId2"/>
          <a:stretch>
            <a:fillRect/>
          </a:stretch>
        </p:blipFill>
        <p:spPr>
          <a:xfrm>
            <a:off x="838200" y="2212259"/>
            <a:ext cx="10515599" cy="1296552"/>
          </a:xfrm>
          <a:prstGeom prst="rect">
            <a:avLst/>
          </a:prstGeom>
        </p:spPr>
      </p:pic>
      <p:pic>
        <p:nvPicPr>
          <p:cNvPr id="6" name="Picture 5"/>
          <p:cNvPicPr>
            <a:picLocks noChangeAspect="1"/>
          </p:cNvPicPr>
          <p:nvPr/>
        </p:nvPicPr>
        <p:blipFill>
          <a:blip r:embed="rId3"/>
          <a:stretch>
            <a:fillRect/>
          </a:stretch>
        </p:blipFill>
        <p:spPr>
          <a:xfrm>
            <a:off x="838200" y="4718358"/>
            <a:ext cx="10515599" cy="1918416"/>
          </a:xfrm>
          <a:prstGeom prst="rect">
            <a:avLst/>
          </a:prstGeom>
        </p:spPr>
      </p:pic>
    </p:spTree>
    <p:extLst>
      <p:ext uri="{BB962C8B-B14F-4D97-AF65-F5344CB8AC3E}">
        <p14:creationId xmlns:p14="http://schemas.microsoft.com/office/powerpoint/2010/main" val="1082064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180" y="138464"/>
            <a:ext cx="10515600" cy="289240"/>
          </a:xfrm>
        </p:spPr>
        <p:txBody>
          <a:bodyPr>
            <a:normAutofit fontScale="90000"/>
          </a:bodyPr>
          <a:lstStyle/>
          <a:p>
            <a:pPr algn="ctr"/>
            <a:r>
              <a:rPr lang="en-US" sz="2800" b="1" dirty="0"/>
              <a:t>List of argument types that can appear in a request-handling method</a:t>
            </a:r>
            <a:r>
              <a:rPr lang="en-US" sz="2800" b="1" dirty="0" smtClean="0"/>
              <a:t>.</a:t>
            </a:r>
            <a:endParaRPr lang="en-US" sz="2800" b="1" dirty="0"/>
          </a:p>
        </p:txBody>
      </p:sp>
      <p:pic>
        <p:nvPicPr>
          <p:cNvPr id="6" name="Content Placeholder 5"/>
          <p:cNvPicPr>
            <a:picLocks noGrp="1" noChangeAspect="1"/>
          </p:cNvPicPr>
          <p:nvPr>
            <p:ph idx="1"/>
          </p:nvPr>
        </p:nvPicPr>
        <p:blipFill>
          <a:blip r:embed="rId2"/>
          <a:stretch>
            <a:fillRect/>
          </a:stretch>
        </p:blipFill>
        <p:spPr>
          <a:xfrm>
            <a:off x="206477" y="545691"/>
            <a:ext cx="11802961" cy="6194322"/>
          </a:xfrm>
          <a:prstGeom prst="rect">
            <a:avLst/>
          </a:prstGeom>
        </p:spPr>
      </p:pic>
    </p:spTree>
    <p:extLst>
      <p:ext uri="{BB962C8B-B14F-4D97-AF65-F5344CB8AC3E}">
        <p14:creationId xmlns:p14="http://schemas.microsoft.com/office/powerpoint/2010/main" val="531942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274"/>
            <a:ext cx="10515600" cy="243442"/>
          </a:xfrm>
        </p:spPr>
        <p:txBody>
          <a:bodyPr>
            <a:normAutofit fontScale="90000"/>
          </a:bodyPr>
          <a:lstStyle/>
          <a:p>
            <a:endParaRPr lang="en-US" dirty="0"/>
          </a:p>
        </p:txBody>
      </p:sp>
      <p:sp>
        <p:nvSpPr>
          <p:cNvPr id="3" name="Content Placeholder 2"/>
          <p:cNvSpPr>
            <a:spLocks noGrp="1"/>
          </p:cNvSpPr>
          <p:nvPr>
            <p:ph idx="1"/>
          </p:nvPr>
        </p:nvSpPr>
        <p:spPr>
          <a:xfrm>
            <a:off x="294967" y="516194"/>
            <a:ext cx="11464853" cy="6105832"/>
          </a:xfrm>
        </p:spPr>
        <p:txBody>
          <a:bodyPr>
            <a:normAutofit/>
          </a:bodyPr>
          <a:lstStyle/>
          <a:p>
            <a:r>
              <a:rPr lang="en-US" sz="2400" dirty="0"/>
              <a:t>Of special importance is the </a:t>
            </a:r>
            <a:r>
              <a:rPr lang="en-US" sz="2400" b="1" dirty="0" err="1"/>
              <a:t>org.springframework.ui.Model</a:t>
            </a:r>
            <a:r>
              <a:rPr lang="en-US" sz="2400" dirty="0"/>
              <a:t> type. This is not a Servlet API type, but rather a Spring MVC type that contains a </a:t>
            </a:r>
            <a:r>
              <a:rPr lang="en-US" sz="2400" b="1" dirty="0"/>
              <a:t>Map</a:t>
            </a:r>
            <a:r>
              <a:rPr lang="en-US" sz="2400" dirty="0"/>
              <a:t>. Every time a </a:t>
            </a:r>
            <a:r>
              <a:rPr lang="en-US" sz="2400" dirty="0" smtClean="0"/>
              <a:t>request handling </a:t>
            </a:r>
            <a:r>
              <a:rPr lang="en-US" sz="2400" dirty="0"/>
              <a:t>method is invoked, Spring MVC creates a </a:t>
            </a:r>
            <a:r>
              <a:rPr lang="en-US" sz="2400" b="1" dirty="0"/>
              <a:t>Mode</a:t>
            </a:r>
            <a:r>
              <a:rPr lang="en-US" sz="2400" dirty="0"/>
              <a:t>l object and populates its </a:t>
            </a:r>
            <a:r>
              <a:rPr lang="en-US" sz="2400" b="1" dirty="0"/>
              <a:t>Map</a:t>
            </a:r>
            <a:r>
              <a:rPr lang="en-US" sz="2400" dirty="0"/>
              <a:t> with potentially various objects.</a:t>
            </a:r>
          </a:p>
          <a:p>
            <a:r>
              <a:rPr lang="en-US" sz="2400" dirty="0"/>
              <a:t>A request-handling method can return one of these objects.</a:t>
            </a:r>
          </a:p>
          <a:p>
            <a:endParaRPr lang="en-US" sz="2000" dirty="0"/>
          </a:p>
        </p:txBody>
      </p:sp>
      <p:pic>
        <p:nvPicPr>
          <p:cNvPr id="4" name="Picture 3"/>
          <p:cNvPicPr>
            <a:picLocks noChangeAspect="1"/>
          </p:cNvPicPr>
          <p:nvPr/>
        </p:nvPicPr>
        <p:blipFill>
          <a:blip r:embed="rId3"/>
          <a:stretch>
            <a:fillRect/>
          </a:stretch>
        </p:blipFill>
        <p:spPr>
          <a:xfrm>
            <a:off x="432179" y="2551472"/>
            <a:ext cx="11327642" cy="3938324"/>
          </a:xfrm>
          <a:prstGeom prst="rect">
            <a:avLst/>
          </a:prstGeom>
        </p:spPr>
      </p:pic>
    </p:spTree>
    <p:extLst>
      <p:ext uri="{BB962C8B-B14F-4D97-AF65-F5344CB8AC3E}">
        <p14:creationId xmlns:p14="http://schemas.microsoft.com/office/powerpoint/2010/main" val="745361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2"/>
            <a:ext cx="10515600" cy="667262"/>
          </a:xfrm>
        </p:spPr>
        <p:txBody>
          <a:bodyPr>
            <a:normAutofit fontScale="90000"/>
          </a:bodyPr>
          <a:lstStyle/>
          <a:p>
            <a:r>
              <a:rPr lang="en-US" b="1" dirty="0"/>
              <a:t>Using An Annotation-Based </a:t>
            </a:r>
            <a:r>
              <a:rPr lang="en-US" b="1" dirty="0" smtClean="0"/>
              <a:t>Controller</a:t>
            </a:r>
            <a:endParaRPr lang="en-US" dirty="0"/>
          </a:p>
        </p:txBody>
      </p:sp>
      <p:sp>
        <p:nvSpPr>
          <p:cNvPr id="3" name="Content Placeholder 2"/>
          <p:cNvSpPr>
            <a:spLocks noGrp="1"/>
          </p:cNvSpPr>
          <p:nvPr>
            <p:ph idx="1"/>
          </p:nvPr>
        </p:nvSpPr>
        <p:spPr>
          <a:xfrm>
            <a:off x="838200" y="988142"/>
            <a:ext cx="10515600" cy="5188821"/>
          </a:xfrm>
        </p:spPr>
        <p:txBody>
          <a:bodyPr/>
          <a:lstStyle/>
          <a:p>
            <a:r>
              <a:rPr lang="en-US" b="1" dirty="0"/>
              <a:t>annotated1</a:t>
            </a:r>
            <a:r>
              <a:rPr lang="en-US" dirty="0"/>
              <a:t> </a:t>
            </a:r>
            <a:r>
              <a:rPr lang="en-US" dirty="0" smtClean="0"/>
              <a:t>application </a:t>
            </a:r>
            <a:r>
              <a:rPr lang="en-US" b="1" dirty="0"/>
              <a:t>Directory </a:t>
            </a:r>
            <a:r>
              <a:rPr lang="en-US" b="1" dirty="0" smtClean="0"/>
              <a:t>Structure</a:t>
            </a:r>
          </a:p>
          <a:p>
            <a:endParaRPr lang="en-US" b="1" dirty="0"/>
          </a:p>
          <a:p>
            <a:endParaRPr lang="en-US" dirty="0"/>
          </a:p>
        </p:txBody>
      </p:sp>
      <p:pic>
        <p:nvPicPr>
          <p:cNvPr id="4" name="Picture 3"/>
          <p:cNvPicPr>
            <a:picLocks noChangeAspect="1"/>
          </p:cNvPicPr>
          <p:nvPr/>
        </p:nvPicPr>
        <p:blipFill>
          <a:blip r:embed="rId2"/>
          <a:stretch>
            <a:fillRect/>
          </a:stretch>
        </p:blipFill>
        <p:spPr>
          <a:xfrm>
            <a:off x="693174" y="1445341"/>
            <a:ext cx="10660626" cy="5161935"/>
          </a:xfrm>
          <a:prstGeom prst="rect">
            <a:avLst/>
          </a:prstGeom>
        </p:spPr>
      </p:pic>
    </p:spTree>
    <p:extLst>
      <p:ext uri="{BB962C8B-B14F-4D97-AF65-F5344CB8AC3E}">
        <p14:creationId xmlns:p14="http://schemas.microsoft.com/office/powerpoint/2010/main" val="1549250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53961" y="1825624"/>
            <a:ext cx="10999839" cy="4870143"/>
          </a:xfrm>
        </p:spPr>
        <p:txBody>
          <a:bodyPr/>
          <a:lstStyle/>
          <a:p>
            <a:r>
              <a:rPr lang="en-US" b="1" dirty="0"/>
              <a:t>Listing 4.1: The deployment descriptor for annotated1 (web.xml</a:t>
            </a:r>
            <a:r>
              <a:rPr lang="en-US" b="1" dirty="0" smtClean="0"/>
              <a:t>)</a:t>
            </a:r>
          </a:p>
          <a:p>
            <a:endParaRPr lang="en-US" dirty="0"/>
          </a:p>
        </p:txBody>
      </p:sp>
      <p:pic>
        <p:nvPicPr>
          <p:cNvPr id="4" name="Picture 3"/>
          <p:cNvPicPr>
            <a:picLocks noChangeAspect="1"/>
          </p:cNvPicPr>
          <p:nvPr/>
        </p:nvPicPr>
        <p:blipFill>
          <a:blip r:embed="rId3"/>
          <a:stretch>
            <a:fillRect/>
          </a:stretch>
        </p:blipFill>
        <p:spPr>
          <a:xfrm>
            <a:off x="838200" y="2312868"/>
            <a:ext cx="9588909" cy="4235415"/>
          </a:xfrm>
          <a:prstGeom prst="rect">
            <a:avLst/>
          </a:prstGeom>
        </p:spPr>
      </p:pic>
    </p:spTree>
    <p:extLst>
      <p:ext uri="{BB962C8B-B14F-4D97-AF65-F5344CB8AC3E}">
        <p14:creationId xmlns:p14="http://schemas.microsoft.com/office/powerpoint/2010/main" val="2594238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Listing 4.2: The springmvc-config.xml </a:t>
            </a:r>
            <a:r>
              <a:rPr lang="en-US" b="1" dirty="0" smtClean="0"/>
              <a:t>file</a:t>
            </a:r>
          </a:p>
          <a:p>
            <a:endParaRPr lang="en-US" dirty="0"/>
          </a:p>
        </p:txBody>
      </p:sp>
      <p:pic>
        <p:nvPicPr>
          <p:cNvPr id="4" name="Picture 3"/>
          <p:cNvPicPr>
            <a:picLocks noChangeAspect="1"/>
          </p:cNvPicPr>
          <p:nvPr/>
        </p:nvPicPr>
        <p:blipFill>
          <a:blip r:embed="rId3"/>
          <a:stretch>
            <a:fillRect/>
          </a:stretch>
        </p:blipFill>
        <p:spPr>
          <a:xfrm>
            <a:off x="838200" y="2481261"/>
            <a:ext cx="10227906" cy="3695702"/>
          </a:xfrm>
          <a:prstGeom prst="rect">
            <a:avLst/>
          </a:prstGeom>
        </p:spPr>
      </p:pic>
    </p:spTree>
    <p:extLst>
      <p:ext uri="{BB962C8B-B14F-4D97-AF65-F5344CB8AC3E}">
        <p14:creationId xmlns:p14="http://schemas.microsoft.com/office/powerpoint/2010/main" val="1136125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39"/>
            <a:ext cx="10515600" cy="283804"/>
          </a:xfrm>
        </p:spPr>
        <p:txBody>
          <a:bodyPr>
            <a:normAutofit fontScale="90000"/>
          </a:bodyPr>
          <a:lstStyle/>
          <a:p>
            <a:endParaRPr lang="en-US" dirty="0"/>
          </a:p>
        </p:txBody>
      </p:sp>
      <p:sp>
        <p:nvSpPr>
          <p:cNvPr id="3" name="Content Placeholder 2"/>
          <p:cNvSpPr>
            <a:spLocks noGrp="1"/>
          </p:cNvSpPr>
          <p:nvPr>
            <p:ph idx="1"/>
          </p:nvPr>
        </p:nvSpPr>
        <p:spPr>
          <a:xfrm>
            <a:off x="838200" y="678426"/>
            <a:ext cx="10515600" cy="5498537"/>
          </a:xfrm>
        </p:spPr>
        <p:txBody>
          <a:bodyPr>
            <a:normAutofit/>
          </a:bodyPr>
          <a:lstStyle/>
          <a:p>
            <a:r>
              <a:rPr lang="en-US" sz="2400" b="1" dirty="0"/>
              <a:t>The Controller Class</a:t>
            </a:r>
          </a:p>
          <a:p>
            <a:r>
              <a:rPr lang="en-US" sz="2400" dirty="0"/>
              <a:t>One of the advantages of using the </a:t>
            </a:r>
            <a:r>
              <a:rPr lang="en-US" sz="2400" b="1" dirty="0"/>
              <a:t>Controller</a:t>
            </a:r>
            <a:r>
              <a:rPr lang="en-US" sz="2400" dirty="0"/>
              <a:t> annotation type is that a controller class can contain multiple request-handling methods. As can be seen in </a:t>
            </a:r>
            <a:r>
              <a:rPr lang="en-US" sz="2400" dirty="0" smtClean="0"/>
              <a:t>the </a:t>
            </a:r>
            <a:r>
              <a:rPr lang="en-US" sz="2400" b="1" dirty="0" err="1" smtClean="0"/>
              <a:t>ProductController</a:t>
            </a:r>
            <a:r>
              <a:rPr lang="en-US" sz="2400" dirty="0"/>
              <a:t> class in </a:t>
            </a:r>
            <a:r>
              <a:rPr lang="en-US" sz="2400" dirty="0">
                <a:hlinkClick r:id="rId2"/>
              </a:rPr>
              <a:t>Listing 4.3</a:t>
            </a:r>
            <a:r>
              <a:rPr lang="en-US" sz="2400" dirty="0"/>
              <a:t>, there are two methods in it, </a:t>
            </a:r>
            <a:r>
              <a:rPr lang="en-US" sz="2400" b="1" dirty="0" err="1"/>
              <a:t>inputProduct</a:t>
            </a:r>
            <a:r>
              <a:rPr lang="en-US" sz="2400" dirty="0"/>
              <a:t> and </a:t>
            </a:r>
            <a:r>
              <a:rPr lang="en-US" sz="2400" b="1" dirty="0" err="1"/>
              <a:t>saveProduct</a:t>
            </a:r>
            <a:r>
              <a:rPr lang="en-US" sz="2400" dirty="0" smtClean="0"/>
              <a:t>.</a:t>
            </a:r>
          </a:p>
          <a:p>
            <a:endParaRPr lang="en-US" sz="2400" dirty="0"/>
          </a:p>
        </p:txBody>
      </p:sp>
      <p:pic>
        <p:nvPicPr>
          <p:cNvPr id="4" name="Picture 3"/>
          <p:cNvPicPr>
            <a:picLocks noChangeAspect="1"/>
          </p:cNvPicPr>
          <p:nvPr/>
        </p:nvPicPr>
        <p:blipFill>
          <a:blip r:embed="rId3"/>
          <a:stretch>
            <a:fillRect/>
          </a:stretch>
        </p:blipFill>
        <p:spPr>
          <a:xfrm>
            <a:off x="341194" y="2669458"/>
            <a:ext cx="11436824" cy="3905709"/>
          </a:xfrm>
          <a:prstGeom prst="rect">
            <a:avLst/>
          </a:prstGeom>
        </p:spPr>
      </p:pic>
    </p:spTree>
    <p:extLst>
      <p:ext uri="{BB962C8B-B14F-4D97-AF65-F5344CB8AC3E}">
        <p14:creationId xmlns:p14="http://schemas.microsoft.com/office/powerpoint/2010/main" val="1407718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Note that the second argument to </a:t>
            </a:r>
            <a:r>
              <a:rPr lang="en-US" b="1" dirty="0" err="1"/>
              <a:t>saveProduct</a:t>
            </a:r>
            <a:r>
              <a:rPr lang="en-US" dirty="0"/>
              <a:t> in the </a:t>
            </a:r>
            <a:r>
              <a:rPr lang="en-US" b="1" dirty="0" err="1"/>
              <a:t>ProductController</a:t>
            </a:r>
            <a:r>
              <a:rPr lang="en-US" dirty="0"/>
              <a:t> class is of type </a:t>
            </a:r>
            <a:r>
              <a:rPr lang="en-US" b="1" dirty="0" err="1"/>
              <a:t>org.springframework.ui.Model</a:t>
            </a:r>
            <a:r>
              <a:rPr lang="en-US" dirty="0"/>
              <a:t>. Spring MVC creates a </a:t>
            </a:r>
            <a:r>
              <a:rPr lang="en-US" b="1" dirty="0"/>
              <a:t>Model</a:t>
            </a:r>
            <a:r>
              <a:rPr lang="en-US" dirty="0"/>
              <a:t> instance every time a request-handling method is invoked, whether or not you'll use the instance in your method. The main purpose of having a </a:t>
            </a:r>
            <a:r>
              <a:rPr lang="en-US" b="1" dirty="0"/>
              <a:t>Model</a:t>
            </a:r>
            <a:r>
              <a:rPr lang="en-US" dirty="0"/>
              <a:t> is for adding attributes that will be displayed in the view. In this example, you added a </a:t>
            </a:r>
            <a:r>
              <a:rPr lang="en-US" b="1" dirty="0"/>
              <a:t>Product</a:t>
            </a:r>
            <a:r>
              <a:rPr lang="en-US" dirty="0"/>
              <a:t> instance by calling </a:t>
            </a:r>
            <a:r>
              <a:rPr lang="en-US" b="1" dirty="0" err="1"/>
              <a:t>model.addAttribute</a:t>
            </a:r>
            <a:r>
              <a:rPr lang="en-US" dirty="0" smtClean="0"/>
              <a:t>:</a:t>
            </a:r>
          </a:p>
          <a:p>
            <a:r>
              <a:rPr lang="en-US" dirty="0" err="1"/>
              <a:t>model.addAttribute</a:t>
            </a:r>
            <a:r>
              <a:rPr lang="en-US" dirty="0"/>
              <a:t>("product", product</a:t>
            </a:r>
            <a:r>
              <a:rPr lang="en-US" dirty="0" smtClean="0"/>
              <a:t>);</a:t>
            </a:r>
          </a:p>
          <a:p>
            <a:r>
              <a:rPr lang="en-US" dirty="0"/>
              <a:t>The </a:t>
            </a:r>
            <a:r>
              <a:rPr lang="en-US" b="1" dirty="0"/>
              <a:t>Product</a:t>
            </a:r>
            <a:r>
              <a:rPr lang="en-US" dirty="0"/>
              <a:t> instance can then be accessed as if you had added it to the </a:t>
            </a:r>
            <a:r>
              <a:rPr lang="en-US" b="1" dirty="0" err="1"/>
              <a:t>HttpServletRequest</a:t>
            </a:r>
            <a:r>
              <a:rPr lang="en-US" dirty="0"/>
              <a:t>.</a:t>
            </a:r>
          </a:p>
          <a:p>
            <a:pPr marL="0" indent="0">
              <a:buNone/>
            </a:pPr>
            <a:endParaRPr lang="en-US" dirty="0"/>
          </a:p>
        </p:txBody>
      </p:sp>
    </p:spTree>
    <p:extLst>
      <p:ext uri="{BB962C8B-B14F-4D97-AF65-F5344CB8AC3E}">
        <p14:creationId xmlns:p14="http://schemas.microsoft.com/office/powerpoint/2010/main" val="4407665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396"/>
            <a:ext cx="10515600" cy="387043"/>
          </a:xfrm>
        </p:spPr>
        <p:txBody>
          <a:bodyPr>
            <a:normAutofit fontScale="90000"/>
          </a:bodyPr>
          <a:lstStyle/>
          <a:p>
            <a:endParaRPr lang="en-US" dirty="0"/>
          </a:p>
        </p:txBody>
      </p:sp>
      <p:sp>
        <p:nvSpPr>
          <p:cNvPr id="3" name="Content Placeholder 2"/>
          <p:cNvSpPr>
            <a:spLocks noGrp="1"/>
          </p:cNvSpPr>
          <p:nvPr>
            <p:ph idx="1"/>
          </p:nvPr>
        </p:nvSpPr>
        <p:spPr>
          <a:xfrm>
            <a:off x="838200" y="855406"/>
            <a:ext cx="10515600" cy="5321557"/>
          </a:xfrm>
        </p:spPr>
        <p:txBody>
          <a:bodyPr/>
          <a:lstStyle/>
          <a:p>
            <a:r>
              <a:rPr lang="en-US" b="1" dirty="0"/>
              <a:t>The View</a:t>
            </a:r>
          </a:p>
          <a:p>
            <a:r>
              <a:rPr lang="en-US" b="1" dirty="0"/>
              <a:t>Listing </a:t>
            </a:r>
            <a:r>
              <a:rPr lang="en-US" b="1" dirty="0" smtClean="0"/>
              <a:t>4.4:</a:t>
            </a:r>
            <a:r>
              <a:rPr lang="en-US" b="1" dirty="0"/>
              <a:t> The </a:t>
            </a:r>
            <a:r>
              <a:rPr lang="en-US" b="1" dirty="0" err="1"/>
              <a:t>ProductForm.jsp</a:t>
            </a:r>
            <a:r>
              <a:rPr lang="en-US" b="1" dirty="0"/>
              <a:t> </a:t>
            </a:r>
            <a:r>
              <a:rPr lang="en-US" b="1" dirty="0" smtClean="0"/>
              <a:t>page</a:t>
            </a:r>
          </a:p>
          <a:p>
            <a:endParaRPr lang="en-US" dirty="0"/>
          </a:p>
        </p:txBody>
      </p:sp>
      <p:pic>
        <p:nvPicPr>
          <p:cNvPr id="4" name="Picture 3"/>
          <p:cNvPicPr>
            <a:picLocks noChangeAspect="1"/>
          </p:cNvPicPr>
          <p:nvPr/>
        </p:nvPicPr>
        <p:blipFill>
          <a:blip r:embed="rId2"/>
          <a:stretch>
            <a:fillRect/>
          </a:stretch>
        </p:blipFill>
        <p:spPr>
          <a:xfrm>
            <a:off x="693174" y="1828800"/>
            <a:ext cx="10238683" cy="4643129"/>
          </a:xfrm>
          <a:prstGeom prst="rect">
            <a:avLst/>
          </a:prstGeom>
        </p:spPr>
      </p:pic>
    </p:spTree>
    <p:extLst>
      <p:ext uri="{BB962C8B-B14F-4D97-AF65-F5344CB8AC3E}">
        <p14:creationId xmlns:p14="http://schemas.microsoft.com/office/powerpoint/2010/main" val="7354026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Listing </a:t>
            </a:r>
            <a:r>
              <a:rPr lang="en-US" b="1" dirty="0" smtClean="0"/>
              <a:t>4.5:</a:t>
            </a:r>
            <a:r>
              <a:rPr lang="en-US" b="1" dirty="0"/>
              <a:t> The </a:t>
            </a:r>
            <a:r>
              <a:rPr lang="en-US" b="1" dirty="0" err="1"/>
              <a:t>ProductDetails.jsp</a:t>
            </a:r>
            <a:r>
              <a:rPr lang="en-US" b="1" dirty="0"/>
              <a:t> </a:t>
            </a:r>
            <a:r>
              <a:rPr lang="en-US" b="1" dirty="0" smtClean="0"/>
              <a:t>page</a:t>
            </a:r>
          </a:p>
          <a:p>
            <a:endParaRPr lang="en-US" dirty="0"/>
          </a:p>
        </p:txBody>
      </p:sp>
      <p:pic>
        <p:nvPicPr>
          <p:cNvPr id="4" name="Picture 3"/>
          <p:cNvPicPr>
            <a:picLocks noChangeAspect="1"/>
          </p:cNvPicPr>
          <p:nvPr/>
        </p:nvPicPr>
        <p:blipFill>
          <a:blip r:embed="rId2"/>
          <a:stretch>
            <a:fillRect/>
          </a:stretch>
        </p:blipFill>
        <p:spPr>
          <a:xfrm>
            <a:off x="1008228" y="2462994"/>
            <a:ext cx="10175543" cy="3958088"/>
          </a:xfrm>
          <a:prstGeom prst="rect">
            <a:avLst/>
          </a:prstGeom>
        </p:spPr>
      </p:pic>
    </p:spTree>
    <p:extLst>
      <p:ext uri="{BB962C8B-B14F-4D97-AF65-F5344CB8AC3E}">
        <p14:creationId xmlns:p14="http://schemas.microsoft.com/office/powerpoint/2010/main" val="114049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21" y="143900"/>
            <a:ext cx="10515600" cy="136320"/>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58993" y="398207"/>
            <a:ext cx="12072376" cy="6223819"/>
          </a:xfrm>
          <a:prstGeom prst="rect">
            <a:avLst/>
          </a:prstGeom>
        </p:spPr>
      </p:pic>
    </p:spTree>
    <p:extLst>
      <p:ext uri="{BB962C8B-B14F-4D97-AF65-F5344CB8AC3E}">
        <p14:creationId xmlns:p14="http://schemas.microsoft.com/office/powerpoint/2010/main" val="3588051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3397"/>
            <a:ext cx="10515600" cy="342798"/>
          </a:xfrm>
        </p:spPr>
        <p:txBody>
          <a:bodyPr>
            <a:normAutofit fontScale="90000"/>
          </a:bodyPr>
          <a:lstStyle/>
          <a:p>
            <a:pPr algn="ctr"/>
            <a:r>
              <a:rPr lang="en-US" sz="3600" b="1" dirty="0"/>
              <a:t>Dependency Injection with @</a:t>
            </a:r>
            <a:r>
              <a:rPr lang="en-US" sz="3600" b="1" dirty="0" err="1"/>
              <a:t>Autowired</a:t>
            </a:r>
            <a:r>
              <a:rPr lang="en-US" sz="3600" b="1" dirty="0"/>
              <a:t> and @</a:t>
            </a:r>
            <a:r>
              <a:rPr lang="en-US" sz="3600" b="1" dirty="0" smtClean="0"/>
              <a:t>Service</a:t>
            </a:r>
            <a:endParaRPr lang="en-US" sz="3600" dirty="0"/>
          </a:p>
        </p:txBody>
      </p:sp>
      <p:sp>
        <p:nvSpPr>
          <p:cNvPr id="3" name="Content Placeholder 2"/>
          <p:cNvSpPr>
            <a:spLocks noGrp="1"/>
          </p:cNvSpPr>
          <p:nvPr>
            <p:ph idx="1"/>
          </p:nvPr>
        </p:nvSpPr>
        <p:spPr>
          <a:xfrm>
            <a:off x="388594" y="752166"/>
            <a:ext cx="11414810" cy="6105833"/>
          </a:xfrm>
        </p:spPr>
        <p:txBody>
          <a:bodyPr>
            <a:noAutofit/>
          </a:bodyPr>
          <a:lstStyle/>
          <a:p>
            <a:r>
              <a:rPr lang="en-US" dirty="0"/>
              <a:t>One of the benefits of using the Spring Framework is that you get dependency injection for free. After all, Spring started as a dependency injection container. The easiest way to get a dependency injected to a Spring MVC controller is by annotating a field or a method with </a:t>
            </a:r>
            <a:r>
              <a:rPr lang="en-US" b="1" dirty="0"/>
              <a:t>@</a:t>
            </a:r>
            <a:r>
              <a:rPr lang="en-US" b="1" dirty="0" err="1"/>
              <a:t>Autowired</a:t>
            </a:r>
            <a:r>
              <a:rPr lang="en-US" dirty="0"/>
              <a:t>. The </a:t>
            </a:r>
            <a:r>
              <a:rPr lang="en-US" b="1" dirty="0" err="1"/>
              <a:t>Autowired</a:t>
            </a:r>
            <a:r>
              <a:rPr lang="en-US" dirty="0"/>
              <a:t> annotation type belongs to the </a:t>
            </a:r>
            <a:r>
              <a:rPr lang="en-US" b="1" dirty="0" err="1"/>
              <a:t>org.springframework.beans.factory.annotation</a:t>
            </a:r>
            <a:r>
              <a:rPr lang="en-US" dirty="0"/>
              <a:t> package.</a:t>
            </a:r>
          </a:p>
          <a:p>
            <a:r>
              <a:rPr lang="en-US" dirty="0"/>
              <a:t>In order for a dependency to be found, its class must be annotated with </a:t>
            </a:r>
            <a:r>
              <a:rPr lang="en-US" b="1" dirty="0"/>
              <a:t>@Service</a:t>
            </a:r>
            <a:r>
              <a:rPr lang="en-US" dirty="0"/>
              <a:t>. A member of the </a:t>
            </a:r>
            <a:r>
              <a:rPr lang="en-US" b="1" dirty="0" err="1"/>
              <a:t>org.springframework.stereotype</a:t>
            </a:r>
            <a:r>
              <a:rPr lang="en-US" dirty="0"/>
              <a:t> package, the </a:t>
            </a:r>
            <a:r>
              <a:rPr lang="en-US" b="1" dirty="0" smtClean="0"/>
              <a:t>Service </a:t>
            </a:r>
            <a:r>
              <a:rPr lang="en-US" dirty="0" smtClean="0"/>
              <a:t>annotation </a:t>
            </a:r>
            <a:r>
              <a:rPr lang="en-US" dirty="0"/>
              <a:t>type indicates that the annotated class is a service. In addition, in your configuration file you need to add a </a:t>
            </a:r>
            <a:r>
              <a:rPr lang="en-US" b="1" dirty="0"/>
              <a:t>&lt;component-scan/&gt;</a:t>
            </a:r>
            <a:r>
              <a:rPr lang="en-US" dirty="0"/>
              <a:t> element to scan the base package for your dependencies.</a:t>
            </a:r>
          </a:p>
          <a:p>
            <a:r>
              <a:rPr lang="en-US" dirty="0"/>
              <a:t>As an example of dependency injection in a Spring MVC application, consider another example, the </a:t>
            </a:r>
            <a:r>
              <a:rPr lang="en-US" b="1" dirty="0"/>
              <a:t>annotated2</a:t>
            </a:r>
            <a:r>
              <a:rPr lang="en-US" dirty="0"/>
              <a:t> application. The </a:t>
            </a:r>
            <a:r>
              <a:rPr lang="en-US" b="1" dirty="0" err="1"/>
              <a:t>ProductController</a:t>
            </a:r>
            <a:r>
              <a:rPr lang="en-US" dirty="0"/>
              <a:t> class in </a:t>
            </a:r>
            <a:r>
              <a:rPr lang="en-US" dirty="0" smtClean="0"/>
              <a:t>the </a:t>
            </a:r>
            <a:r>
              <a:rPr lang="en-US" b="1" dirty="0" smtClean="0"/>
              <a:t>annotated2</a:t>
            </a:r>
            <a:r>
              <a:rPr lang="en-US" dirty="0"/>
              <a:t> application (See </a:t>
            </a:r>
            <a:r>
              <a:rPr lang="en-US" dirty="0">
                <a:hlinkClick r:id="rId2"/>
              </a:rPr>
              <a:t>Listing 4.6</a:t>
            </a:r>
            <a:r>
              <a:rPr lang="en-US" dirty="0"/>
              <a:t>) has been modified from the identically named class in </a:t>
            </a:r>
            <a:r>
              <a:rPr lang="en-US" b="1" dirty="0"/>
              <a:t>annotated1</a:t>
            </a:r>
            <a:r>
              <a:rPr lang="en-US" dirty="0"/>
              <a:t>.</a:t>
            </a:r>
          </a:p>
        </p:txBody>
      </p:sp>
    </p:spTree>
    <p:extLst>
      <p:ext uri="{BB962C8B-B14F-4D97-AF65-F5344CB8AC3E}">
        <p14:creationId xmlns:p14="http://schemas.microsoft.com/office/powerpoint/2010/main" val="421729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8"/>
            <a:ext cx="10515600" cy="475533"/>
          </a:xfrm>
        </p:spPr>
        <p:txBody>
          <a:bodyPr>
            <a:normAutofit fontScale="90000"/>
          </a:bodyPr>
          <a:lstStyle/>
          <a:p>
            <a:r>
              <a:rPr lang="en-US" sz="3200" b="1" dirty="0"/>
              <a:t>Listing 4.6: The </a:t>
            </a:r>
            <a:r>
              <a:rPr lang="en-US" sz="3200" b="1" dirty="0" err="1"/>
              <a:t>ProductController</a:t>
            </a:r>
            <a:r>
              <a:rPr lang="en-US" sz="3200" b="1" dirty="0"/>
              <a:t> class in </a:t>
            </a:r>
            <a:r>
              <a:rPr lang="en-US" sz="3200" b="1" dirty="0" smtClean="0"/>
              <a:t>annotated2</a:t>
            </a:r>
            <a:endParaRPr lang="en-US" sz="3200" dirty="0"/>
          </a:p>
        </p:txBody>
      </p:sp>
      <p:pic>
        <p:nvPicPr>
          <p:cNvPr id="5" name="Content Placeholder 4"/>
          <p:cNvPicPr>
            <a:picLocks noGrp="1" noChangeAspect="1"/>
          </p:cNvPicPr>
          <p:nvPr>
            <p:ph idx="1"/>
          </p:nvPr>
        </p:nvPicPr>
        <p:blipFill>
          <a:blip r:embed="rId3"/>
          <a:stretch>
            <a:fillRect/>
          </a:stretch>
        </p:blipFill>
        <p:spPr>
          <a:xfrm>
            <a:off x="353961" y="855406"/>
            <a:ext cx="11385755" cy="5678129"/>
          </a:xfrm>
          <a:prstGeom prst="rect">
            <a:avLst/>
          </a:prstGeom>
        </p:spPr>
      </p:pic>
    </p:spTree>
    <p:extLst>
      <p:ext uri="{BB962C8B-B14F-4D97-AF65-F5344CB8AC3E}">
        <p14:creationId xmlns:p14="http://schemas.microsoft.com/office/powerpoint/2010/main" val="1250176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480583"/>
          </a:xfrm>
        </p:spPr>
        <p:txBody>
          <a:bodyPr/>
          <a:lstStyle/>
          <a:p>
            <a:r>
              <a:rPr lang="en-US" b="1" dirty="0"/>
              <a:t>Listing 4.7: The </a:t>
            </a:r>
            <a:r>
              <a:rPr lang="en-US" b="1" dirty="0" err="1"/>
              <a:t>ProductService</a:t>
            </a:r>
            <a:r>
              <a:rPr lang="en-US" b="1" dirty="0"/>
              <a:t> </a:t>
            </a:r>
            <a:r>
              <a:rPr lang="en-US" b="1" dirty="0" smtClean="0"/>
              <a:t>interface</a:t>
            </a:r>
          </a:p>
          <a:p>
            <a:endParaRPr lang="en-US" b="1" dirty="0"/>
          </a:p>
          <a:p>
            <a:endParaRPr lang="en-US" b="1" dirty="0" smtClean="0"/>
          </a:p>
          <a:p>
            <a:endParaRPr lang="en-US" b="1" dirty="0"/>
          </a:p>
          <a:p>
            <a:endParaRPr lang="en-US" b="1" dirty="0" smtClean="0"/>
          </a:p>
          <a:p>
            <a:r>
              <a:rPr lang="en-US" b="1" dirty="0" smtClean="0"/>
              <a:t>Listing </a:t>
            </a:r>
            <a:r>
              <a:rPr lang="en-US" b="1" dirty="0"/>
              <a:t>4.8: The </a:t>
            </a:r>
            <a:r>
              <a:rPr lang="en-US" b="1" dirty="0" err="1"/>
              <a:t>ProductServiceImpl</a:t>
            </a:r>
            <a:r>
              <a:rPr lang="en-US" b="1" dirty="0"/>
              <a:t> class</a:t>
            </a:r>
            <a:endParaRPr lang="en-US" b="1" dirty="0" smtClean="0"/>
          </a:p>
          <a:p>
            <a:endParaRPr lang="en-US" dirty="0"/>
          </a:p>
        </p:txBody>
      </p:sp>
      <p:pic>
        <p:nvPicPr>
          <p:cNvPr id="4" name="Picture 3"/>
          <p:cNvPicPr>
            <a:picLocks noChangeAspect="1"/>
          </p:cNvPicPr>
          <p:nvPr/>
        </p:nvPicPr>
        <p:blipFill>
          <a:blip r:embed="rId3"/>
          <a:stretch>
            <a:fillRect/>
          </a:stretch>
        </p:blipFill>
        <p:spPr>
          <a:xfrm>
            <a:off x="1387366" y="2486024"/>
            <a:ext cx="9270124" cy="1613009"/>
          </a:xfrm>
          <a:prstGeom prst="rect">
            <a:avLst/>
          </a:prstGeom>
        </p:spPr>
      </p:pic>
      <p:pic>
        <p:nvPicPr>
          <p:cNvPr id="6" name="Picture 5"/>
          <p:cNvPicPr>
            <a:picLocks noChangeAspect="1"/>
          </p:cNvPicPr>
          <p:nvPr/>
        </p:nvPicPr>
        <p:blipFill>
          <a:blip r:embed="rId4"/>
          <a:stretch>
            <a:fillRect/>
          </a:stretch>
        </p:blipFill>
        <p:spPr>
          <a:xfrm>
            <a:off x="1387366" y="4947581"/>
            <a:ext cx="8623738" cy="1493562"/>
          </a:xfrm>
          <a:prstGeom prst="rect">
            <a:avLst/>
          </a:prstGeom>
        </p:spPr>
      </p:pic>
    </p:spTree>
    <p:extLst>
      <p:ext uri="{BB962C8B-B14F-4D97-AF65-F5344CB8AC3E}">
        <p14:creationId xmlns:p14="http://schemas.microsoft.com/office/powerpoint/2010/main" val="1429458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Listing 4.9: The Spring MVC configuration file for </a:t>
            </a:r>
            <a:r>
              <a:rPr lang="en-US" b="1" dirty="0" smtClean="0"/>
              <a:t>annotated2</a:t>
            </a:r>
          </a:p>
          <a:p>
            <a:endParaRPr lang="en-US" dirty="0"/>
          </a:p>
        </p:txBody>
      </p:sp>
      <p:pic>
        <p:nvPicPr>
          <p:cNvPr id="4" name="Picture 3"/>
          <p:cNvPicPr>
            <a:picLocks noChangeAspect="1"/>
          </p:cNvPicPr>
          <p:nvPr/>
        </p:nvPicPr>
        <p:blipFill>
          <a:blip r:embed="rId2"/>
          <a:stretch>
            <a:fillRect/>
          </a:stretch>
        </p:blipFill>
        <p:spPr>
          <a:xfrm>
            <a:off x="985839" y="2447925"/>
            <a:ext cx="9386886" cy="3367088"/>
          </a:xfrm>
          <a:prstGeom prst="rect">
            <a:avLst/>
          </a:prstGeom>
        </p:spPr>
      </p:pic>
    </p:spTree>
    <p:extLst>
      <p:ext uri="{BB962C8B-B14F-4D97-AF65-F5344CB8AC3E}">
        <p14:creationId xmlns:p14="http://schemas.microsoft.com/office/powerpoint/2010/main" val="1160510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88" y="129151"/>
            <a:ext cx="10515600" cy="416540"/>
          </a:xfrm>
        </p:spPr>
        <p:txBody>
          <a:bodyPr>
            <a:normAutofit fontScale="90000"/>
          </a:bodyPr>
          <a:lstStyle/>
          <a:p>
            <a:pPr algn="ctr"/>
            <a:r>
              <a:rPr lang="en-US" b="1" dirty="0"/>
              <a:t>Redirect and Flash </a:t>
            </a:r>
            <a:r>
              <a:rPr lang="en-US" b="1" dirty="0" smtClean="0"/>
              <a:t>Attributes</a:t>
            </a:r>
            <a:endParaRPr lang="en-US" dirty="0"/>
          </a:p>
        </p:txBody>
      </p:sp>
      <p:pic>
        <p:nvPicPr>
          <p:cNvPr id="4" name="Content Placeholder 3"/>
          <p:cNvPicPr>
            <a:picLocks noGrp="1" noChangeAspect="1"/>
          </p:cNvPicPr>
          <p:nvPr>
            <p:ph idx="1"/>
          </p:nvPr>
        </p:nvPicPr>
        <p:blipFill>
          <a:blip r:embed="rId2"/>
          <a:stretch>
            <a:fillRect/>
          </a:stretch>
        </p:blipFill>
        <p:spPr>
          <a:xfrm>
            <a:off x="528638" y="693174"/>
            <a:ext cx="11315700" cy="5796116"/>
          </a:xfrm>
          <a:prstGeom prst="rect">
            <a:avLst/>
          </a:prstGeom>
        </p:spPr>
      </p:pic>
    </p:spTree>
    <p:extLst>
      <p:ext uri="{BB962C8B-B14F-4D97-AF65-F5344CB8AC3E}">
        <p14:creationId xmlns:p14="http://schemas.microsoft.com/office/powerpoint/2010/main" val="828938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9778"/>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342900" y="1238866"/>
            <a:ext cx="11618042" cy="4890472"/>
          </a:xfrm>
          <a:prstGeom prst="rect">
            <a:avLst/>
          </a:prstGeom>
        </p:spPr>
      </p:pic>
    </p:spTree>
    <p:extLst>
      <p:ext uri="{BB962C8B-B14F-4D97-AF65-F5344CB8AC3E}">
        <p14:creationId xmlns:p14="http://schemas.microsoft.com/office/powerpoint/2010/main" val="1201527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Request Parameters and Path </a:t>
            </a:r>
            <a:r>
              <a:rPr lang="en-US" b="1" dirty="0" smtClean="0"/>
              <a:t>Variables</a:t>
            </a:r>
            <a:endParaRPr lang="en-US" dirty="0"/>
          </a:p>
        </p:txBody>
      </p:sp>
      <p:sp>
        <p:nvSpPr>
          <p:cNvPr id="3" name="Content Placeholder 2"/>
          <p:cNvSpPr>
            <a:spLocks noGrp="1"/>
          </p:cNvSpPr>
          <p:nvPr>
            <p:ph idx="1"/>
          </p:nvPr>
        </p:nvSpPr>
        <p:spPr/>
        <p:txBody>
          <a:bodyPr/>
          <a:lstStyle/>
          <a:p>
            <a:r>
              <a:rPr lang="en-US" dirty="0"/>
              <a:t>Both request parameters and path variables are used to send values to the server. Both are also part of a URL. The request parameter takes the form of key=value pairs separated by an ampersand. For instance, this URL carries a </a:t>
            </a:r>
            <a:r>
              <a:rPr lang="en-US" b="1" dirty="0" err="1"/>
              <a:t>productId</a:t>
            </a:r>
            <a:r>
              <a:rPr lang="en-US" dirty="0"/>
              <a:t> request parameter with a value of 3</a:t>
            </a:r>
            <a:r>
              <a:rPr lang="en-US" dirty="0" smtClean="0"/>
              <a:t>.</a:t>
            </a:r>
          </a:p>
          <a:p>
            <a:r>
              <a:rPr lang="en-US" dirty="0">
                <a:hlinkClick r:id="rId2"/>
              </a:rPr>
              <a:t>http://</a:t>
            </a:r>
            <a:r>
              <a:rPr lang="en-US" dirty="0" smtClean="0">
                <a:hlinkClick r:id="rId2"/>
              </a:rPr>
              <a:t>localhost:8080/annotated2/view-product?productId=3</a:t>
            </a:r>
            <a:endParaRPr lang="en-US" dirty="0" smtClean="0"/>
          </a:p>
          <a:p>
            <a:r>
              <a:rPr lang="en-US" dirty="0"/>
              <a:t>In servlet programming, you can retrieve a request parameter value by using the </a:t>
            </a:r>
            <a:r>
              <a:rPr lang="en-US" b="1" dirty="0" err="1"/>
              <a:t>getParameter</a:t>
            </a:r>
            <a:r>
              <a:rPr lang="en-US" dirty="0"/>
              <a:t> method on the </a:t>
            </a:r>
            <a:r>
              <a:rPr lang="en-US" b="1" dirty="0" err="1"/>
              <a:t>HttpServletRequest</a:t>
            </a:r>
            <a:r>
              <a:rPr lang="en-US" dirty="0" smtClean="0"/>
              <a:t>:</a:t>
            </a:r>
          </a:p>
          <a:p>
            <a:endParaRPr lang="en-US" dirty="0"/>
          </a:p>
        </p:txBody>
      </p:sp>
      <p:pic>
        <p:nvPicPr>
          <p:cNvPr id="5" name="Picture 4"/>
          <p:cNvPicPr>
            <a:picLocks noChangeAspect="1"/>
          </p:cNvPicPr>
          <p:nvPr/>
        </p:nvPicPr>
        <p:blipFill>
          <a:blip r:embed="rId3"/>
          <a:stretch>
            <a:fillRect/>
          </a:stretch>
        </p:blipFill>
        <p:spPr>
          <a:xfrm>
            <a:off x="481007" y="5319712"/>
            <a:ext cx="11229985" cy="557213"/>
          </a:xfrm>
          <a:prstGeom prst="rect">
            <a:avLst/>
          </a:prstGeom>
        </p:spPr>
      </p:pic>
    </p:spTree>
    <p:extLst>
      <p:ext uri="{BB962C8B-B14F-4D97-AF65-F5344CB8AC3E}">
        <p14:creationId xmlns:p14="http://schemas.microsoft.com/office/powerpoint/2010/main" val="1976580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402"/>
            <a:ext cx="10515600" cy="254307"/>
          </a:xfrm>
        </p:spPr>
        <p:txBody>
          <a:bodyPr>
            <a:normAutofit fontScale="90000"/>
          </a:bodyPr>
          <a:lstStyle/>
          <a:p>
            <a:endParaRPr lang="en-US" dirty="0"/>
          </a:p>
        </p:txBody>
      </p:sp>
      <p:sp>
        <p:nvSpPr>
          <p:cNvPr id="3" name="Content Placeholder 2"/>
          <p:cNvSpPr>
            <a:spLocks noGrp="1"/>
          </p:cNvSpPr>
          <p:nvPr>
            <p:ph idx="1"/>
          </p:nvPr>
        </p:nvSpPr>
        <p:spPr>
          <a:xfrm>
            <a:off x="294967" y="530942"/>
            <a:ext cx="11710219" cy="6209071"/>
          </a:xfrm>
        </p:spPr>
        <p:txBody>
          <a:bodyPr>
            <a:normAutofit/>
          </a:bodyPr>
          <a:lstStyle/>
          <a:p>
            <a:r>
              <a:rPr lang="en-US" sz="3200" dirty="0"/>
              <a:t>In Spring MVC there is an easier way to retrieve a request parameter value: by using the </a:t>
            </a:r>
            <a:r>
              <a:rPr lang="en-US" sz="3200" b="1" dirty="0" err="1"/>
              <a:t>org.springframework.web.bind.annotation.RequestParam</a:t>
            </a:r>
            <a:r>
              <a:rPr lang="en-US" sz="3200" dirty="0"/>
              <a:t> annotation type to annotate an argument to which the value of the request parameter will be copied. For example, the following method contains an argument </a:t>
            </a:r>
            <a:r>
              <a:rPr lang="en-US" sz="3200" dirty="0" smtClean="0"/>
              <a:t>that </a:t>
            </a:r>
            <a:r>
              <a:rPr lang="en-US" sz="3200" dirty="0"/>
              <a:t>captures request parameter </a:t>
            </a:r>
            <a:r>
              <a:rPr lang="en-US" sz="3200" b="1" dirty="0" err="1"/>
              <a:t>productId</a:t>
            </a:r>
            <a:r>
              <a:rPr lang="en-US" sz="3200" dirty="0" smtClean="0"/>
              <a:t>.</a:t>
            </a:r>
          </a:p>
          <a:p>
            <a:endParaRPr lang="en-US" sz="3200" dirty="0" smtClean="0"/>
          </a:p>
          <a:p>
            <a:r>
              <a:rPr lang="en-US" sz="3200" dirty="0"/>
              <a:t>As you can see, the type of argument annotated with </a:t>
            </a:r>
            <a:r>
              <a:rPr lang="en-US" sz="3200" b="1" dirty="0"/>
              <a:t>@</a:t>
            </a:r>
            <a:r>
              <a:rPr lang="en-US" sz="3200" b="1" dirty="0" err="1"/>
              <a:t>RequestParam</a:t>
            </a:r>
            <a:r>
              <a:rPr lang="en-US" sz="3200" dirty="0"/>
              <a:t> does not need to be String.</a:t>
            </a:r>
          </a:p>
          <a:p>
            <a:r>
              <a:rPr lang="en-US" sz="3200" dirty="0"/>
              <a:t>A path variable is similar to a request parameter, except that there is no key part, just a value. For example, the </a:t>
            </a:r>
            <a:r>
              <a:rPr lang="en-US" sz="3200" b="1" dirty="0"/>
              <a:t>view-product</a:t>
            </a:r>
            <a:r>
              <a:rPr lang="en-US" sz="3200" dirty="0"/>
              <a:t> action in </a:t>
            </a:r>
            <a:r>
              <a:rPr lang="en-US" sz="3200" b="1" dirty="0"/>
              <a:t>annotated2</a:t>
            </a:r>
            <a:r>
              <a:rPr lang="en-US" sz="3200" dirty="0"/>
              <a:t> is mapped to a URL with this format.</a:t>
            </a:r>
          </a:p>
          <a:p>
            <a:endParaRPr lang="en-US" sz="3200" dirty="0"/>
          </a:p>
        </p:txBody>
      </p:sp>
      <p:pic>
        <p:nvPicPr>
          <p:cNvPr id="5" name="Picture 4"/>
          <p:cNvPicPr>
            <a:picLocks noChangeAspect="1"/>
          </p:cNvPicPr>
          <p:nvPr/>
        </p:nvPicPr>
        <p:blipFill>
          <a:blip r:embed="rId2"/>
          <a:stretch>
            <a:fillRect/>
          </a:stretch>
        </p:blipFill>
        <p:spPr>
          <a:xfrm>
            <a:off x="1305539" y="3635477"/>
            <a:ext cx="7400925" cy="352425"/>
          </a:xfrm>
          <a:prstGeom prst="rect">
            <a:avLst/>
          </a:prstGeom>
        </p:spPr>
      </p:pic>
    </p:spTree>
    <p:extLst>
      <p:ext uri="{BB962C8B-B14F-4D97-AF65-F5344CB8AC3E}">
        <p14:creationId xmlns:p14="http://schemas.microsoft.com/office/powerpoint/2010/main" val="3974240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16718" y="0"/>
            <a:ext cx="11358563" cy="6186488"/>
          </a:xfrm>
          <a:prstGeom prst="rect">
            <a:avLst/>
          </a:prstGeom>
        </p:spPr>
      </p:pic>
    </p:spTree>
    <p:extLst>
      <p:ext uri="{BB962C8B-B14F-4D97-AF65-F5344CB8AC3E}">
        <p14:creationId xmlns:p14="http://schemas.microsoft.com/office/powerpoint/2010/main" val="37039044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47137"/>
            <a:ext cx="10515600" cy="313301"/>
          </a:xfrm>
        </p:spPr>
        <p:txBody>
          <a:bodyPr>
            <a:normAutofit fontScale="90000"/>
          </a:bodyPr>
          <a:lstStyle/>
          <a:p>
            <a:r>
              <a:rPr lang="en-US" b="1" dirty="0"/>
              <a:t>@</a:t>
            </a:r>
            <a:r>
              <a:rPr lang="en-US" b="1" dirty="0" err="1" smtClean="0"/>
              <a:t>ModelAttribute</a:t>
            </a:r>
            <a:endParaRPr lang="en-US" dirty="0"/>
          </a:p>
        </p:txBody>
      </p:sp>
      <p:pic>
        <p:nvPicPr>
          <p:cNvPr id="4" name="Content Placeholder 3"/>
          <p:cNvPicPr>
            <a:picLocks noGrp="1" noChangeAspect="1"/>
          </p:cNvPicPr>
          <p:nvPr>
            <p:ph idx="1"/>
          </p:nvPr>
        </p:nvPicPr>
        <p:blipFill>
          <a:blip r:embed="rId2"/>
          <a:stretch>
            <a:fillRect/>
          </a:stretch>
        </p:blipFill>
        <p:spPr>
          <a:xfrm>
            <a:off x="162232" y="722672"/>
            <a:ext cx="11828207" cy="6135328"/>
          </a:xfrm>
          <a:prstGeom prst="rect">
            <a:avLst/>
          </a:prstGeom>
        </p:spPr>
      </p:pic>
    </p:spTree>
    <p:extLst>
      <p:ext uri="{BB962C8B-B14F-4D97-AF65-F5344CB8AC3E}">
        <p14:creationId xmlns:p14="http://schemas.microsoft.com/office/powerpoint/2010/main" val="11035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697" y="143899"/>
            <a:ext cx="10515600" cy="475533"/>
          </a:xfrm>
        </p:spPr>
        <p:txBody>
          <a:bodyPr>
            <a:normAutofit fontScale="90000"/>
          </a:bodyPr>
          <a:lstStyle/>
          <a:p>
            <a:pPr algn="ctr"/>
            <a:r>
              <a:rPr lang="en-US" b="1" dirty="0"/>
              <a:t>Using Spring to Manage </a:t>
            </a:r>
            <a:r>
              <a:rPr lang="en-US" b="1" dirty="0" smtClean="0"/>
              <a:t>Dependencies</a:t>
            </a:r>
            <a:endParaRPr lang="en-US" dirty="0"/>
          </a:p>
        </p:txBody>
      </p:sp>
      <p:pic>
        <p:nvPicPr>
          <p:cNvPr id="6" name="Content Placeholder 5"/>
          <p:cNvPicPr>
            <a:picLocks noGrp="1" noChangeAspect="1"/>
          </p:cNvPicPr>
          <p:nvPr>
            <p:ph idx="1"/>
          </p:nvPr>
        </p:nvPicPr>
        <p:blipFill>
          <a:blip r:embed="rId3"/>
          <a:stretch>
            <a:fillRect/>
          </a:stretch>
        </p:blipFill>
        <p:spPr>
          <a:xfrm>
            <a:off x="674687" y="973394"/>
            <a:ext cx="10552113" cy="1607574"/>
          </a:xfrm>
          <a:prstGeom prst="rect">
            <a:avLst/>
          </a:prstGeom>
        </p:spPr>
      </p:pic>
      <p:pic>
        <p:nvPicPr>
          <p:cNvPr id="7" name="Picture 6"/>
          <p:cNvPicPr>
            <a:picLocks noChangeAspect="1"/>
          </p:cNvPicPr>
          <p:nvPr/>
        </p:nvPicPr>
        <p:blipFill>
          <a:blip r:embed="rId4"/>
          <a:stretch>
            <a:fillRect/>
          </a:stretch>
        </p:blipFill>
        <p:spPr>
          <a:xfrm>
            <a:off x="674687" y="2934931"/>
            <a:ext cx="10552113" cy="3249970"/>
          </a:xfrm>
          <a:prstGeom prst="rect">
            <a:avLst/>
          </a:prstGeom>
        </p:spPr>
      </p:pic>
    </p:spTree>
    <p:extLst>
      <p:ext uri="{BB962C8B-B14F-4D97-AF65-F5344CB8AC3E}">
        <p14:creationId xmlns:p14="http://schemas.microsoft.com/office/powerpoint/2010/main" val="27286745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57213" y="600075"/>
            <a:ext cx="11358561" cy="5486401"/>
          </a:xfrm>
          <a:prstGeom prst="rect">
            <a:avLst/>
          </a:prstGeom>
        </p:spPr>
      </p:pic>
    </p:spTree>
    <p:extLst>
      <p:ext uri="{BB962C8B-B14F-4D97-AF65-F5344CB8AC3E}">
        <p14:creationId xmlns:p14="http://schemas.microsoft.com/office/powerpoint/2010/main" val="39033843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5: Data Binding and the Form Tag </a:t>
            </a:r>
            <a:r>
              <a:rPr lang="en-US" b="1" dirty="0" smtClean="0"/>
              <a:t>Library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2422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Highlights</a:t>
            </a:r>
            <a:endParaRPr lang="en-US" dirty="0"/>
          </a:p>
        </p:txBody>
      </p:sp>
      <p:sp>
        <p:nvSpPr>
          <p:cNvPr id="3" name="Content Placeholder 2"/>
          <p:cNvSpPr>
            <a:spLocks noGrp="1"/>
          </p:cNvSpPr>
          <p:nvPr>
            <p:ph idx="1"/>
          </p:nvPr>
        </p:nvSpPr>
        <p:spPr>
          <a:xfrm>
            <a:off x="838200" y="1825624"/>
            <a:ext cx="10515600" cy="4418013"/>
          </a:xfrm>
        </p:spPr>
        <p:txBody>
          <a:bodyPr>
            <a:normAutofit lnSpcReduction="10000"/>
          </a:bodyPr>
          <a:lstStyle/>
          <a:p>
            <a:r>
              <a:rPr lang="en-US" dirty="0"/>
              <a:t>Data binding is a feature that binds user input to the domain </a:t>
            </a:r>
            <a:r>
              <a:rPr lang="en-US" dirty="0" smtClean="0"/>
              <a:t>model.</a:t>
            </a:r>
          </a:p>
          <a:p>
            <a:r>
              <a:rPr lang="en-US" dirty="0" smtClean="0"/>
              <a:t>Thanks </a:t>
            </a:r>
            <a:r>
              <a:rPr lang="en-US" dirty="0"/>
              <a:t>to data binding, HTTP request parameters, which are always of type </a:t>
            </a:r>
            <a:r>
              <a:rPr lang="en-US" b="1" dirty="0"/>
              <a:t>String</a:t>
            </a:r>
            <a:r>
              <a:rPr lang="en-US" dirty="0"/>
              <a:t>, can be used to populate object properties of various types. </a:t>
            </a:r>
            <a:endParaRPr lang="en-US" dirty="0" smtClean="0"/>
          </a:p>
          <a:p>
            <a:r>
              <a:rPr lang="en-US" dirty="0" smtClean="0"/>
              <a:t>Data </a:t>
            </a:r>
            <a:r>
              <a:rPr lang="en-US" dirty="0"/>
              <a:t>binding also makes form beans (e.g. instances of </a:t>
            </a:r>
            <a:r>
              <a:rPr lang="en-US" b="1" dirty="0" err="1"/>
              <a:t>ProductForm</a:t>
            </a:r>
            <a:r>
              <a:rPr lang="en-US" dirty="0"/>
              <a:t> in the previous chapters) redundant.</a:t>
            </a:r>
          </a:p>
          <a:p>
            <a:r>
              <a:rPr lang="en-US" dirty="0"/>
              <a:t>To use data binding effectively, you need the Spring form tag </a:t>
            </a:r>
            <a:r>
              <a:rPr lang="en-US" dirty="0" smtClean="0"/>
              <a:t>library.</a:t>
            </a:r>
          </a:p>
          <a:p>
            <a:r>
              <a:rPr lang="en-US" dirty="0" smtClean="0"/>
              <a:t>This </a:t>
            </a:r>
            <a:r>
              <a:rPr lang="en-US" dirty="0"/>
              <a:t>chapter explains data binding and the form tag library and provides examples that highlight the use of the tags in the form tag library.</a:t>
            </a:r>
          </a:p>
          <a:p>
            <a:endParaRPr lang="en-US" dirty="0"/>
          </a:p>
        </p:txBody>
      </p:sp>
    </p:spTree>
    <p:extLst>
      <p:ext uri="{BB962C8B-B14F-4D97-AF65-F5344CB8AC3E}">
        <p14:creationId xmlns:p14="http://schemas.microsoft.com/office/powerpoint/2010/main" val="15443320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2"/>
            <a:ext cx="10515600" cy="608269"/>
          </a:xfrm>
        </p:spPr>
        <p:txBody>
          <a:bodyPr>
            <a:normAutofit fontScale="90000"/>
          </a:bodyPr>
          <a:lstStyle/>
          <a:p>
            <a:r>
              <a:rPr lang="en-US" b="1" dirty="0"/>
              <a:t>Data Binding </a:t>
            </a:r>
            <a:r>
              <a:rPr lang="en-US" b="1" dirty="0" smtClean="0"/>
              <a:t>Overview</a:t>
            </a:r>
            <a:endParaRPr lang="en-US" dirty="0"/>
          </a:p>
        </p:txBody>
      </p:sp>
      <p:sp>
        <p:nvSpPr>
          <p:cNvPr id="3" name="Content Placeholder 2"/>
          <p:cNvSpPr>
            <a:spLocks noGrp="1"/>
          </p:cNvSpPr>
          <p:nvPr>
            <p:ph idx="1"/>
          </p:nvPr>
        </p:nvSpPr>
        <p:spPr>
          <a:xfrm>
            <a:off x="147485" y="765431"/>
            <a:ext cx="11710218" cy="5974581"/>
          </a:xfrm>
        </p:spPr>
        <p:txBody>
          <a:bodyPr>
            <a:noAutofit/>
          </a:bodyPr>
          <a:lstStyle/>
          <a:p>
            <a:r>
              <a:rPr lang="en-US" sz="2400" dirty="0"/>
              <a:t>Due to the nature of HTTP, all HTTP request parameters are strings. Recall that in the previous chapters you had to parse a string to a </a:t>
            </a:r>
            <a:r>
              <a:rPr lang="en-US" sz="2400" b="1" dirty="0" err="1"/>
              <a:t>BigDeciimal</a:t>
            </a:r>
            <a:r>
              <a:rPr lang="en-US" sz="2400" dirty="0"/>
              <a:t> in order to get the correct product price. To refresh your memory, here is some code from the </a:t>
            </a:r>
            <a:r>
              <a:rPr lang="en-US" sz="2400" b="1" dirty="0" err="1"/>
              <a:t>ProductController</a:t>
            </a:r>
            <a:r>
              <a:rPr lang="en-US" sz="2400" dirty="0"/>
              <a:t> class's </a:t>
            </a:r>
            <a:r>
              <a:rPr lang="en-US" sz="2400" b="1" dirty="0" err="1"/>
              <a:t>saveProduct</a:t>
            </a:r>
            <a:r>
              <a:rPr lang="en-US" sz="2400" dirty="0"/>
              <a:t> method in the sample applications </a:t>
            </a:r>
            <a:r>
              <a:rPr lang="en-US" sz="2400" dirty="0" smtClean="0"/>
              <a:t>in </a:t>
            </a:r>
            <a:r>
              <a:rPr lang="en-US" sz="2400" dirty="0" smtClean="0">
                <a:hlinkClick r:id="rId3"/>
              </a:rPr>
              <a:t>Chapter </a:t>
            </a:r>
            <a:r>
              <a:rPr lang="en-US" sz="2400" dirty="0">
                <a:hlinkClick r:id="rId3"/>
              </a:rPr>
              <a:t>4</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You </a:t>
            </a:r>
            <a:r>
              <a:rPr lang="en-US" sz="2400" dirty="0"/>
              <a:t>had to parse the </a:t>
            </a:r>
            <a:r>
              <a:rPr lang="en-US" sz="2400" b="1" dirty="0"/>
              <a:t>price</a:t>
            </a:r>
            <a:r>
              <a:rPr lang="en-US" sz="2400" dirty="0"/>
              <a:t> property in the </a:t>
            </a:r>
            <a:r>
              <a:rPr lang="en-US" sz="2400" b="1" dirty="0" err="1"/>
              <a:t>ProductForm</a:t>
            </a:r>
            <a:r>
              <a:rPr lang="en-US" sz="2400" dirty="0"/>
              <a:t> because it was a </a:t>
            </a:r>
            <a:r>
              <a:rPr lang="en-US" sz="2400" b="1" dirty="0"/>
              <a:t>String</a:t>
            </a:r>
            <a:r>
              <a:rPr lang="en-US" sz="2400" dirty="0"/>
              <a:t> and you needed a </a:t>
            </a:r>
            <a:r>
              <a:rPr lang="en-US" sz="2400" b="1" dirty="0" err="1"/>
              <a:t>BigDecimal</a:t>
            </a:r>
            <a:r>
              <a:rPr lang="en-US" sz="2400" dirty="0"/>
              <a:t> to populate the </a:t>
            </a:r>
            <a:r>
              <a:rPr lang="en-US" sz="2400" b="1" dirty="0"/>
              <a:t>Product's price</a:t>
            </a:r>
            <a:r>
              <a:rPr lang="en-US" sz="2400" dirty="0"/>
              <a:t> property. With data binding you can replace the </a:t>
            </a:r>
            <a:r>
              <a:rPr lang="en-US" sz="2400" b="1" dirty="0" err="1"/>
              <a:t>saveProduct</a:t>
            </a:r>
            <a:r>
              <a:rPr lang="en-US" sz="2400" dirty="0"/>
              <a:t> method fragment above with this.</a:t>
            </a:r>
            <a:endParaRPr lang="en-US" sz="2400" dirty="0" smtClean="0"/>
          </a:p>
          <a:p>
            <a:endParaRPr lang="en-US" sz="2400" dirty="0"/>
          </a:p>
        </p:txBody>
      </p:sp>
      <p:pic>
        <p:nvPicPr>
          <p:cNvPr id="4" name="Picture 3"/>
          <p:cNvPicPr>
            <a:picLocks noChangeAspect="1"/>
          </p:cNvPicPr>
          <p:nvPr/>
        </p:nvPicPr>
        <p:blipFill>
          <a:blip r:embed="rId4"/>
          <a:stretch>
            <a:fillRect/>
          </a:stretch>
        </p:blipFill>
        <p:spPr>
          <a:xfrm>
            <a:off x="265471" y="2197510"/>
            <a:ext cx="11253019" cy="3156155"/>
          </a:xfrm>
          <a:prstGeom prst="rect">
            <a:avLst/>
          </a:prstGeom>
        </p:spPr>
      </p:pic>
    </p:spTree>
    <p:extLst>
      <p:ext uri="{BB962C8B-B14F-4D97-AF65-F5344CB8AC3E}">
        <p14:creationId xmlns:p14="http://schemas.microsoft.com/office/powerpoint/2010/main" val="14196696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Form Tag </a:t>
            </a:r>
            <a:r>
              <a:rPr lang="en-US" b="1" dirty="0" smtClean="0"/>
              <a:t>Library</a:t>
            </a:r>
            <a:endParaRPr lang="en-US" dirty="0"/>
          </a:p>
        </p:txBody>
      </p:sp>
      <p:sp>
        <p:nvSpPr>
          <p:cNvPr id="3" name="Content Placeholder 2"/>
          <p:cNvSpPr>
            <a:spLocks noGrp="1"/>
          </p:cNvSpPr>
          <p:nvPr>
            <p:ph idx="1"/>
          </p:nvPr>
        </p:nvSpPr>
        <p:spPr/>
        <p:txBody>
          <a:bodyPr/>
          <a:lstStyle/>
          <a:p>
            <a:r>
              <a:rPr lang="en-US" dirty="0"/>
              <a:t>The form tag library contains tags you can use to render HTML elements in your JSP pages. To use the tags, declare this </a:t>
            </a:r>
            <a:r>
              <a:rPr lang="en-US" b="1" dirty="0" err="1"/>
              <a:t>taglib</a:t>
            </a:r>
            <a:r>
              <a:rPr lang="en-US" dirty="0"/>
              <a:t> directive at the top of your JSP </a:t>
            </a:r>
            <a:r>
              <a:rPr lang="en-US" dirty="0" smtClean="0"/>
              <a:t>pages</a:t>
            </a:r>
          </a:p>
          <a:p>
            <a:endParaRPr lang="en-US" dirty="0"/>
          </a:p>
        </p:txBody>
      </p:sp>
      <p:pic>
        <p:nvPicPr>
          <p:cNvPr id="4" name="Picture 3"/>
          <p:cNvPicPr>
            <a:picLocks noChangeAspect="1"/>
          </p:cNvPicPr>
          <p:nvPr/>
        </p:nvPicPr>
        <p:blipFill>
          <a:blip r:embed="rId2"/>
          <a:stretch>
            <a:fillRect/>
          </a:stretch>
        </p:blipFill>
        <p:spPr>
          <a:xfrm>
            <a:off x="1228726" y="3248024"/>
            <a:ext cx="9058274" cy="938213"/>
          </a:xfrm>
          <a:prstGeom prst="rect">
            <a:avLst/>
          </a:prstGeom>
        </p:spPr>
      </p:pic>
    </p:spTree>
    <p:extLst>
      <p:ext uri="{BB962C8B-B14F-4D97-AF65-F5344CB8AC3E}">
        <p14:creationId xmlns:p14="http://schemas.microsoft.com/office/powerpoint/2010/main" val="4604065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9" y="232390"/>
            <a:ext cx="10515600" cy="342798"/>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6662224"/>
              </p:ext>
            </p:extLst>
          </p:nvPr>
        </p:nvGraphicFramePr>
        <p:xfrm>
          <a:off x="871539" y="840663"/>
          <a:ext cx="10515600" cy="5601406"/>
        </p:xfrm>
        <a:graphic>
          <a:graphicData uri="http://schemas.openxmlformats.org/drawingml/2006/table">
            <a:tbl>
              <a:tblPr/>
              <a:tblGrid>
                <a:gridCol w="2320875"/>
                <a:gridCol w="8194725"/>
              </a:tblGrid>
              <a:tr h="370192">
                <a:tc>
                  <a:txBody>
                    <a:bodyPr/>
                    <a:lstStyle/>
                    <a:p>
                      <a:pPr algn="l"/>
                      <a:r>
                        <a:rPr lang="en-US" sz="1800" b="1" dirty="0">
                          <a:solidFill>
                            <a:srgbClr val="494B43"/>
                          </a:solidFill>
                          <a:effectLst/>
                          <a:latin typeface="Arial" panose="020B0604020202020204" pitchFamily="34" charset="0"/>
                        </a:rPr>
                        <a:t>Tag</a:t>
                      </a:r>
                    </a:p>
                  </a:txBody>
                  <a:tcPr marL="14612" marR="14612" marT="36529" marB="3652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c>
                  <a:txBody>
                    <a:bodyPr/>
                    <a:lstStyle/>
                    <a:p>
                      <a:pPr algn="l"/>
                      <a:r>
                        <a:rPr lang="en-US" sz="1800" b="1">
                          <a:solidFill>
                            <a:srgbClr val="494B43"/>
                          </a:solidFill>
                          <a:effectLst/>
                          <a:latin typeface="Arial" panose="020B0604020202020204" pitchFamily="34" charset="0"/>
                        </a:rPr>
                        <a:t>Description</a:t>
                      </a:r>
                    </a:p>
                  </a:txBody>
                  <a:tcPr marL="14612" marR="14612" marT="36529" marB="3652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r>
              <a:tr h="367078">
                <a:tc>
                  <a:txBody>
                    <a:bodyPr/>
                    <a:lstStyle/>
                    <a:p>
                      <a:pPr algn="l"/>
                      <a:r>
                        <a:rPr lang="en-US" sz="1800">
                          <a:solidFill>
                            <a:srgbClr val="494B43"/>
                          </a:solidFill>
                          <a:effectLst/>
                          <a:latin typeface="Arial" panose="020B0604020202020204" pitchFamily="34" charset="0"/>
                        </a:rPr>
                        <a:t>form</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a:solidFill>
                            <a:srgbClr val="494B43"/>
                          </a:solidFill>
                          <a:effectLst/>
                          <a:latin typeface="Arial" panose="020B0604020202020204" pitchFamily="34" charset="0"/>
                        </a:rPr>
                        <a:t>Renders a form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dirty="0">
                          <a:solidFill>
                            <a:srgbClr val="494B43"/>
                          </a:solidFill>
                          <a:effectLst/>
                          <a:latin typeface="Arial" panose="020B0604020202020204" pitchFamily="34" charset="0"/>
                        </a:rPr>
                        <a:t>input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a:solidFill>
                            <a:srgbClr val="494B43"/>
                          </a:solidFill>
                          <a:effectLst/>
                          <a:latin typeface="Arial" panose="020B0604020202020204" pitchFamily="34" charset="0"/>
                        </a:rPr>
                        <a:t>Renders an &lt;input type="text"/&gt;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a:solidFill>
                            <a:srgbClr val="494B43"/>
                          </a:solidFill>
                          <a:effectLst/>
                          <a:latin typeface="Arial" panose="020B0604020202020204" pitchFamily="34" charset="0"/>
                        </a:rPr>
                        <a:t>password</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dirty="0">
                          <a:solidFill>
                            <a:srgbClr val="494B43"/>
                          </a:solidFill>
                          <a:effectLst/>
                          <a:latin typeface="Arial" panose="020B0604020202020204" pitchFamily="34" charset="0"/>
                        </a:rPr>
                        <a:t>Renders an &lt;input type="password"/&gt;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a:solidFill>
                            <a:srgbClr val="494B43"/>
                          </a:solidFill>
                          <a:effectLst/>
                          <a:latin typeface="Arial" panose="020B0604020202020204" pitchFamily="34" charset="0"/>
                        </a:rPr>
                        <a:t>hidden</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a:solidFill>
                            <a:srgbClr val="494B43"/>
                          </a:solidFill>
                          <a:effectLst/>
                          <a:latin typeface="Arial" panose="020B0604020202020204" pitchFamily="34" charset="0"/>
                        </a:rPr>
                        <a:t>Renders an &lt;input type="hidden"/&gt;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a:solidFill>
                            <a:srgbClr val="494B43"/>
                          </a:solidFill>
                          <a:effectLst/>
                          <a:latin typeface="Arial" panose="020B0604020202020204" pitchFamily="34" charset="0"/>
                        </a:rPr>
                        <a:t>textarea</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dirty="0">
                          <a:solidFill>
                            <a:srgbClr val="494B43"/>
                          </a:solidFill>
                          <a:effectLst/>
                          <a:latin typeface="Arial" panose="020B0604020202020204" pitchFamily="34" charset="0"/>
                        </a:rPr>
                        <a:t>Renders a </a:t>
                      </a:r>
                      <a:r>
                        <a:rPr lang="en-US" sz="1800" dirty="0" err="1">
                          <a:solidFill>
                            <a:srgbClr val="494B43"/>
                          </a:solidFill>
                          <a:effectLst/>
                          <a:latin typeface="Arial" panose="020B0604020202020204" pitchFamily="34" charset="0"/>
                        </a:rPr>
                        <a:t>textarea</a:t>
                      </a:r>
                      <a:r>
                        <a:rPr lang="en-US" sz="1800" dirty="0">
                          <a:solidFill>
                            <a:srgbClr val="494B43"/>
                          </a:solidFill>
                          <a:effectLst/>
                          <a:latin typeface="Arial" panose="020B0604020202020204" pitchFamily="34" charset="0"/>
                        </a:rPr>
                        <a:t>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a:solidFill>
                            <a:srgbClr val="494B43"/>
                          </a:solidFill>
                          <a:effectLst/>
                          <a:latin typeface="Arial" panose="020B0604020202020204" pitchFamily="34" charset="0"/>
                        </a:rPr>
                        <a:t>checkbox</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dirty="0">
                          <a:solidFill>
                            <a:srgbClr val="494B43"/>
                          </a:solidFill>
                          <a:effectLst/>
                          <a:latin typeface="Arial" panose="020B0604020202020204" pitchFamily="34" charset="0"/>
                        </a:rPr>
                        <a:t>Renders an &lt;input type="checkbox"/&gt;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596678">
                <a:tc>
                  <a:txBody>
                    <a:bodyPr/>
                    <a:lstStyle/>
                    <a:p>
                      <a:pPr algn="l"/>
                      <a:r>
                        <a:rPr lang="en-US" sz="1800">
                          <a:solidFill>
                            <a:srgbClr val="494B43"/>
                          </a:solidFill>
                          <a:effectLst/>
                          <a:latin typeface="Arial" panose="020B0604020202020204" pitchFamily="34" charset="0"/>
                        </a:rPr>
                        <a:t>checkboxes</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a:solidFill>
                            <a:srgbClr val="494B43"/>
                          </a:solidFill>
                          <a:effectLst/>
                          <a:latin typeface="Arial" panose="020B0604020202020204" pitchFamily="34" charset="0"/>
                        </a:rPr>
                        <a:t>Renders multiple &lt;input type="checkbox"/&gt; elements</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a:solidFill>
                            <a:srgbClr val="494B43"/>
                          </a:solidFill>
                          <a:effectLst/>
                          <a:latin typeface="Arial" panose="020B0604020202020204" pitchFamily="34" charset="0"/>
                        </a:rPr>
                        <a:t>radiobutton</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dirty="0">
                          <a:solidFill>
                            <a:srgbClr val="494B43"/>
                          </a:solidFill>
                          <a:effectLst/>
                          <a:latin typeface="Arial" panose="020B0604020202020204" pitchFamily="34" charset="0"/>
                        </a:rPr>
                        <a:t>Renders an &lt;input type="radio"/&gt;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596678">
                <a:tc>
                  <a:txBody>
                    <a:bodyPr/>
                    <a:lstStyle/>
                    <a:p>
                      <a:pPr algn="l"/>
                      <a:r>
                        <a:rPr lang="en-US" sz="1800">
                          <a:solidFill>
                            <a:srgbClr val="494B43"/>
                          </a:solidFill>
                          <a:effectLst/>
                          <a:latin typeface="Arial" panose="020B0604020202020204" pitchFamily="34" charset="0"/>
                        </a:rPr>
                        <a:t>radiobuttons</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dirty="0">
                          <a:solidFill>
                            <a:srgbClr val="494B43"/>
                          </a:solidFill>
                          <a:effectLst/>
                          <a:latin typeface="Arial" panose="020B0604020202020204" pitchFamily="34" charset="0"/>
                        </a:rPr>
                        <a:t>Renders multiple &lt;input type="checkbox"/&gt; elements</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a:solidFill>
                            <a:srgbClr val="494B43"/>
                          </a:solidFill>
                          <a:effectLst/>
                          <a:latin typeface="Arial" panose="020B0604020202020204" pitchFamily="34" charset="0"/>
                        </a:rPr>
                        <a:t>select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dirty="0">
                          <a:solidFill>
                            <a:srgbClr val="494B43"/>
                          </a:solidFill>
                          <a:effectLst/>
                          <a:latin typeface="Arial" panose="020B0604020202020204" pitchFamily="34" charset="0"/>
                        </a:rPr>
                        <a:t>Renders a select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a:solidFill>
                            <a:srgbClr val="494B43"/>
                          </a:solidFill>
                          <a:effectLst/>
                          <a:latin typeface="Arial" panose="020B0604020202020204" pitchFamily="34" charset="0"/>
                        </a:rPr>
                        <a:t>option</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a:solidFill>
                            <a:srgbClr val="494B43"/>
                          </a:solidFill>
                          <a:effectLst/>
                          <a:latin typeface="Arial" panose="020B0604020202020204" pitchFamily="34" charset="0"/>
                        </a:rPr>
                        <a:t>Renders an option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a:solidFill>
                            <a:srgbClr val="494B43"/>
                          </a:solidFill>
                          <a:effectLst/>
                          <a:latin typeface="Arial" panose="020B0604020202020204" pitchFamily="34" charset="0"/>
                        </a:rPr>
                        <a:t>options</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a:solidFill>
                            <a:srgbClr val="494B43"/>
                          </a:solidFill>
                          <a:effectLst/>
                          <a:latin typeface="Arial" panose="020B0604020202020204" pitchFamily="34" charset="0"/>
                        </a:rPr>
                        <a:t>Renders a list of option elements.</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67078">
                <a:tc>
                  <a:txBody>
                    <a:bodyPr/>
                    <a:lstStyle/>
                    <a:p>
                      <a:pPr algn="l"/>
                      <a:r>
                        <a:rPr lang="en-US" sz="1800">
                          <a:solidFill>
                            <a:srgbClr val="494B43"/>
                          </a:solidFill>
                          <a:effectLst/>
                          <a:latin typeface="Arial" panose="020B0604020202020204" pitchFamily="34" charset="0"/>
                        </a:rPr>
                        <a:t>errors</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dirty="0">
                          <a:solidFill>
                            <a:srgbClr val="494B43"/>
                          </a:solidFill>
                          <a:effectLst/>
                          <a:latin typeface="Arial" panose="020B0604020202020204" pitchFamily="34" charset="0"/>
                        </a:rPr>
                        <a:t>Renders field errors in a span element.</a:t>
                      </a:r>
                    </a:p>
                  </a:txBody>
                  <a:tcPr marL="70136" marR="70136" marT="35068" marB="3506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908327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1" y="560440"/>
            <a:ext cx="11644312" cy="6312310"/>
          </a:xfrm>
        </p:spPr>
        <p:txBody>
          <a:bodyPr>
            <a:normAutofit/>
          </a:bodyPr>
          <a:lstStyle/>
          <a:p>
            <a:r>
              <a:rPr lang="en-US" sz="2400" b="1" dirty="0"/>
              <a:t>The form Tag</a:t>
            </a:r>
          </a:p>
          <a:p>
            <a:r>
              <a:rPr lang="en-US" sz="2400" dirty="0"/>
              <a:t>The </a:t>
            </a:r>
            <a:r>
              <a:rPr lang="en-US" sz="2400" b="1" dirty="0"/>
              <a:t>form</a:t>
            </a:r>
            <a:r>
              <a:rPr lang="en-US" sz="2400" dirty="0"/>
              <a:t> tag renders an HTML form. You must have a </a:t>
            </a:r>
            <a:r>
              <a:rPr lang="en-US" sz="2400" b="1" dirty="0"/>
              <a:t>form</a:t>
            </a:r>
            <a:r>
              <a:rPr lang="en-US" sz="2400" dirty="0"/>
              <a:t> tag to use any of the other tags that render a form input field. The attributes of the </a:t>
            </a:r>
            <a:r>
              <a:rPr lang="en-US" sz="2400" b="1" dirty="0"/>
              <a:t>form</a:t>
            </a:r>
            <a:r>
              <a:rPr lang="en-US" sz="2400" dirty="0"/>
              <a:t> tag are given in </a:t>
            </a:r>
            <a:r>
              <a:rPr lang="en-US" sz="2400" dirty="0">
                <a:hlinkClick r:id="rId3"/>
              </a:rPr>
              <a:t>Table 5.2</a:t>
            </a:r>
            <a:r>
              <a:rPr lang="en-US" sz="2400" dirty="0"/>
              <a:t>. All attributes in </a:t>
            </a:r>
            <a:r>
              <a:rPr lang="en-US" sz="2400" dirty="0">
                <a:hlinkClick r:id="rId3"/>
              </a:rPr>
              <a:t>Table 5.2</a:t>
            </a:r>
            <a:r>
              <a:rPr lang="en-US" sz="2400" dirty="0"/>
              <a:t> are optional. The table does not include HTML attributes, such as </a:t>
            </a:r>
            <a:r>
              <a:rPr lang="en-US" sz="2400" b="1" dirty="0"/>
              <a:t>method</a:t>
            </a:r>
            <a:r>
              <a:rPr lang="en-US" sz="2400" dirty="0"/>
              <a:t> and </a:t>
            </a:r>
            <a:r>
              <a:rPr lang="en-US" sz="2400" b="1" dirty="0"/>
              <a:t>action</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455174637"/>
              </p:ext>
            </p:extLst>
          </p:nvPr>
        </p:nvGraphicFramePr>
        <p:xfrm>
          <a:off x="838200" y="2971800"/>
          <a:ext cx="10821588" cy="3672792"/>
        </p:xfrm>
        <a:graphic>
          <a:graphicData uri="http://schemas.openxmlformats.org/drawingml/2006/table">
            <a:tbl>
              <a:tblPr>
                <a:tableStyleId>{5940675A-B579-460E-94D1-54222C63F5DA}</a:tableStyleId>
              </a:tblPr>
              <a:tblGrid>
                <a:gridCol w="1863326"/>
                <a:gridCol w="8958262"/>
              </a:tblGrid>
              <a:tr h="332354">
                <a:tc>
                  <a:txBody>
                    <a:bodyPr/>
                    <a:lstStyle/>
                    <a:p>
                      <a:pPr algn="l"/>
                      <a:r>
                        <a:rPr lang="en-US" sz="2000" dirty="0">
                          <a:effectLst/>
                        </a:rPr>
                        <a:t>Attribute</a:t>
                      </a:r>
                      <a:endParaRPr lang="en-US" sz="2000" b="1" dirty="0">
                        <a:solidFill>
                          <a:srgbClr val="494B43"/>
                        </a:solidFill>
                        <a:effectLst/>
                        <a:latin typeface="Arial" panose="020B0604020202020204" pitchFamily="34" charset="0"/>
                      </a:endParaRPr>
                    </a:p>
                  </a:txBody>
                  <a:tcPr marL="18485" marR="18485" marT="46212" marB="46212"/>
                </a:tc>
                <a:tc>
                  <a:txBody>
                    <a:bodyPr/>
                    <a:lstStyle/>
                    <a:p>
                      <a:pPr algn="l"/>
                      <a:r>
                        <a:rPr lang="en-US" sz="2000" dirty="0">
                          <a:effectLst/>
                        </a:rPr>
                        <a:t>Description</a:t>
                      </a:r>
                      <a:endParaRPr lang="en-US" sz="2000" b="1" dirty="0">
                        <a:solidFill>
                          <a:srgbClr val="494B43"/>
                        </a:solidFill>
                        <a:effectLst/>
                        <a:latin typeface="Arial" panose="020B0604020202020204" pitchFamily="34" charset="0"/>
                      </a:endParaRPr>
                    </a:p>
                  </a:txBody>
                  <a:tcPr marL="18485" marR="18485" marT="46212" marB="46212"/>
                </a:tc>
              </a:tr>
              <a:tr h="371272">
                <a:tc>
                  <a:txBody>
                    <a:bodyPr/>
                    <a:lstStyle/>
                    <a:p>
                      <a:pPr algn="l"/>
                      <a:r>
                        <a:rPr lang="en-US" sz="2000">
                          <a:effectLst/>
                        </a:rPr>
                        <a:t>acceptCharset</a:t>
                      </a:r>
                      <a:endParaRPr lang="en-US" sz="2000">
                        <a:solidFill>
                          <a:srgbClr val="494B43"/>
                        </a:solidFill>
                        <a:effectLst/>
                        <a:latin typeface="Arial" panose="020B0604020202020204" pitchFamily="34" charset="0"/>
                      </a:endParaRPr>
                    </a:p>
                  </a:txBody>
                  <a:tcPr marL="88727" marR="88727" marT="44364" marB="44364"/>
                </a:tc>
                <a:tc>
                  <a:txBody>
                    <a:bodyPr/>
                    <a:lstStyle/>
                    <a:p>
                      <a:pPr algn="l"/>
                      <a:r>
                        <a:rPr lang="en-US" sz="2000" dirty="0">
                          <a:effectLst/>
                        </a:rPr>
                        <a:t>Specifies the list of character encodings accepted by the server.</a:t>
                      </a:r>
                      <a:endParaRPr lang="en-US" sz="2000" dirty="0">
                        <a:solidFill>
                          <a:srgbClr val="494B43"/>
                        </a:solidFill>
                        <a:effectLst/>
                        <a:latin typeface="Arial" panose="020B0604020202020204" pitchFamily="34" charset="0"/>
                      </a:endParaRPr>
                    </a:p>
                  </a:txBody>
                  <a:tcPr marL="88727" marR="88727" marT="44364" marB="44364"/>
                </a:tc>
              </a:tr>
              <a:tr h="408738">
                <a:tc>
                  <a:txBody>
                    <a:bodyPr/>
                    <a:lstStyle/>
                    <a:p>
                      <a:pPr algn="l"/>
                      <a:r>
                        <a:rPr lang="en-US" sz="2000">
                          <a:effectLst/>
                        </a:rPr>
                        <a:t>commandName</a:t>
                      </a:r>
                      <a:endParaRPr lang="en-US" sz="2000">
                        <a:solidFill>
                          <a:srgbClr val="494B43"/>
                        </a:solidFill>
                        <a:effectLst/>
                        <a:latin typeface="Arial" panose="020B0604020202020204" pitchFamily="34" charset="0"/>
                      </a:endParaRPr>
                    </a:p>
                  </a:txBody>
                  <a:tcPr marL="88727" marR="88727" marT="44364" marB="44364"/>
                </a:tc>
                <a:tc>
                  <a:txBody>
                    <a:bodyPr/>
                    <a:lstStyle/>
                    <a:p>
                      <a:pPr algn="l"/>
                      <a:r>
                        <a:rPr lang="en-US" sz="2000">
                          <a:effectLst/>
                        </a:rPr>
                        <a:t>The name of the model attribute under which the form object is exposed. The default is 'command.'</a:t>
                      </a:r>
                      <a:endParaRPr lang="en-US" sz="2000">
                        <a:solidFill>
                          <a:srgbClr val="494B43"/>
                        </a:solidFill>
                        <a:effectLst/>
                        <a:latin typeface="Arial" panose="020B0604020202020204" pitchFamily="34" charset="0"/>
                      </a:endParaRPr>
                    </a:p>
                  </a:txBody>
                  <a:tcPr marL="88727" marR="88727" marT="44364" marB="44364"/>
                </a:tc>
              </a:tr>
              <a:tr h="371272">
                <a:tc>
                  <a:txBody>
                    <a:bodyPr/>
                    <a:lstStyle/>
                    <a:p>
                      <a:pPr algn="l"/>
                      <a:r>
                        <a:rPr lang="en-US" sz="2000">
                          <a:effectLst/>
                        </a:rPr>
                        <a:t>cssClass</a:t>
                      </a:r>
                      <a:endParaRPr lang="en-US" sz="2000">
                        <a:solidFill>
                          <a:srgbClr val="494B43"/>
                        </a:solidFill>
                        <a:effectLst/>
                        <a:latin typeface="Arial" panose="020B0604020202020204" pitchFamily="34" charset="0"/>
                      </a:endParaRPr>
                    </a:p>
                  </a:txBody>
                  <a:tcPr marL="88727" marR="88727" marT="44364" marB="44364"/>
                </a:tc>
                <a:tc>
                  <a:txBody>
                    <a:bodyPr/>
                    <a:lstStyle/>
                    <a:p>
                      <a:pPr algn="l"/>
                      <a:r>
                        <a:rPr lang="en-US" sz="2000" dirty="0">
                          <a:effectLst/>
                        </a:rPr>
                        <a:t>Specifies the CSS class to be applied to the rendered form element.</a:t>
                      </a:r>
                      <a:endParaRPr lang="en-US" sz="2000" dirty="0">
                        <a:solidFill>
                          <a:srgbClr val="494B43"/>
                        </a:solidFill>
                        <a:effectLst/>
                        <a:latin typeface="Arial" panose="020B0604020202020204" pitchFamily="34" charset="0"/>
                      </a:endParaRPr>
                    </a:p>
                  </a:txBody>
                  <a:tcPr marL="88727" marR="88727" marT="44364" marB="44364"/>
                </a:tc>
              </a:tr>
              <a:tr h="371272">
                <a:tc>
                  <a:txBody>
                    <a:bodyPr/>
                    <a:lstStyle/>
                    <a:p>
                      <a:pPr algn="l"/>
                      <a:r>
                        <a:rPr lang="en-US" sz="2000">
                          <a:effectLst/>
                        </a:rPr>
                        <a:t>cssStyle</a:t>
                      </a:r>
                      <a:endParaRPr lang="en-US" sz="2000">
                        <a:solidFill>
                          <a:srgbClr val="494B43"/>
                        </a:solidFill>
                        <a:effectLst/>
                        <a:latin typeface="Arial" panose="020B0604020202020204" pitchFamily="34" charset="0"/>
                      </a:endParaRPr>
                    </a:p>
                  </a:txBody>
                  <a:tcPr marL="88727" marR="88727" marT="44364" marB="44364"/>
                </a:tc>
                <a:tc>
                  <a:txBody>
                    <a:bodyPr/>
                    <a:lstStyle/>
                    <a:p>
                      <a:pPr algn="l"/>
                      <a:r>
                        <a:rPr lang="en-US" sz="2000">
                          <a:effectLst/>
                        </a:rPr>
                        <a:t>Specifies the CSS style to be applied to the rendered form element</a:t>
                      </a:r>
                      <a:endParaRPr lang="en-US" sz="2000">
                        <a:solidFill>
                          <a:srgbClr val="494B43"/>
                        </a:solidFill>
                        <a:effectLst/>
                        <a:latin typeface="Arial" panose="020B0604020202020204" pitchFamily="34" charset="0"/>
                      </a:endParaRPr>
                    </a:p>
                  </a:txBody>
                  <a:tcPr marL="88727" marR="88727" marT="44364" marB="44364"/>
                </a:tc>
              </a:tr>
              <a:tr h="408738">
                <a:tc>
                  <a:txBody>
                    <a:bodyPr/>
                    <a:lstStyle/>
                    <a:p>
                      <a:pPr algn="l"/>
                      <a:r>
                        <a:rPr lang="en-US" sz="2000">
                          <a:effectLst/>
                        </a:rPr>
                        <a:t>htmlEscape</a:t>
                      </a:r>
                      <a:endParaRPr lang="en-US" sz="2000">
                        <a:solidFill>
                          <a:srgbClr val="494B43"/>
                        </a:solidFill>
                        <a:effectLst/>
                        <a:latin typeface="Arial" panose="020B0604020202020204" pitchFamily="34" charset="0"/>
                      </a:endParaRPr>
                    </a:p>
                  </a:txBody>
                  <a:tcPr marL="88727" marR="88727" marT="44364" marB="44364"/>
                </a:tc>
                <a:tc>
                  <a:txBody>
                    <a:bodyPr/>
                    <a:lstStyle/>
                    <a:p>
                      <a:pPr algn="l"/>
                      <a:r>
                        <a:rPr lang="en-US" sz="2000">
                          <a:effectLst/>
                        </a:rPr>
                        <a:t>Accepts true or false indicating whether or not the rendered value(s) should be HTML-escaped.</a:t>
                      </a:r>
                      <a:endParaRPr lang="en-US" sz="2000">
                        <a:solidFill>
                          <a:srgbClr val="494B43"/>
                        </a:solidFill>
                        <a:effectLst/>
                        <a:latin typeface="Arial" panose="020B0604020202020204" pitchFamily="34" charset="0"/>
                      </a:endParaRPr>
                    </a:p>
                  </a:txBody>
                  <a:tcPr marL="88727" marR="88727" marT="44364" marB="44364"/>
                </a:tc>
              </a:tr>
              <a:tr h="647830">
                <a:tc>
                  <a:txBody>
                    <a:bodyPr/>
                    <a:lstStyle/>
                    <a:p>
                      <a:pPr algn="l"/>
                      <a:r>
                        <a:rPr lang="en-US" sz="2000" dirty="0" err="1">
                          <a:effectLst/>
                        </a:rPr>
                        <a:t>modelAttribute</a:t>
                      </a:r>
                      <a:endParaRPr lang="en-US" sz="2000" dirty="0">
                        <a:solidFill>
                          <a:srgbClr val="494B43"/>
                        </a:solidFill>
                        <a:effectLst/>
                        <a:latin typeface="Arial" panose="020B0604020202020204" pitchFamily="34" charset="0"/>
                      </a:endParaRPr>
                    </a:p>
                  </a:txBody>
                  <a:tcPr marL="88727" marR="88727" marT="44364" marB="44364"/>
                </a:tc>
                <a:tc>
                  <a:txBody>
                    <a:bodyPr/>
                    <a:lstStyle/>
                    <a:p>
                      <a:pPr algn="l"/>
                      <a:r>
                        <a:rPr lang="en-US" sz="2000" dirty="0">
                          <a:effectLst/>
                        </a:rPr>
                        <a:t>The name of the model attribute under which the form-backing object is exposed. The default is 'command'.</a:t>
                      </a:r>
                      <a:endParaRPr lang="en-US" sz="2000" dirty="0">
                        <a:solidFill>
                          <a:srgbClr val="494B43"/>
                        </a:solidFill>
                        <a:effectLst/>
                        <a:latin typeface="Arial" panose="020B0604020202020204" pitchFamily="34" charset="0"/>
                      </a:endParaRPr>
                    </a:p>
                  </a:txBody>
                  <a:tcPr marL="88727" marR="88727" marT="44364" marB="44364"/>
                </a:tc>
              </a:tr>
            </a:tbl>
          </a:graphicData>
        </a:graphic>
      </p:graphicFrame>
    </p:spTree>
    <p:extLst>
      <p:ext uri="{BB962C8B-B14F-4D97-AF65-F5344CB8AC3E}">
        <p14:creationId xmlns:p14="http://schemas.microsoft.com/office/powerpoint/2010/main" val="42550550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445" y="173396"/>
            <a:ext cx="10515600" cy="313301"/>
          </a:xfrm>
        </p:spPr>
        <p:txBody>
          <a:bodyPr>
            <a:normAutofit fontScale="90000"/>
          </a:bodyPr>
          <a:lstStyle/>
          <a:p>
            <a:endParaRPr lang="en-US"/>
          </a:p>
        </p:txBody>
      </p:sp>
      <p:sp>
        <p:nvSpPr>
          <p:cNvPr id="3" name="Content Placeholder 2"/>
          <p:cNvSpPr>
            <a:spLocks noGrp="1"/>
          </p:cNvSpPr>
          <p:nvPr>
            <p:ph idx="1"/>
          </p:nvPr>
        </p:nvSpPr>
        <p:spPr>
          <a:xfrm>
            <a:off x="371475" y="929148"/>
            <a:ext cx="11315699" cy="5247815"/>
          </a:xfrm>
        </p:spPr>
        <p:txBody>
          <a:bodyPr>
            <a:normAutofit/>
          </a:bodyPr>
          <a:lstStyle/>
          <a:p>
            <a:r>
              <a:rPr lang="en-US" sz="2400" dirty="0"/>
              <a:t>The </a:t>
            </a:r>
            <a:r>
              <a:rPr lang="en-US" sz="2400" b="1" dirty="0" err="1"/>
              <a:t>commandName</a:t>
            </a:r>
            <a:r>
              <a:rPr lang="en-US" sz="2400" dirty="0"/>
              <a:t> attribute is probably the most important attribute as it specifies the name of the model attribute that contains a backing object whose properties will be used to populate the generated form. If this attribute is present, you must add the corresponding model attribute in the request-handling method that returns the view containing this form. For instance, in the </a:t>
            </a:r>
            <a:r>
              <a:rPr lang="en-US" sz="2400" b="1" dirty="0"/>
              <a:t>tags-demo</a:t>
            </a:r>
            <a:r>
              <a:rPr lang="en-US" sz="2400" dirty="0"/>
              <a:t> application that accompanies this chapter, the following </a:t>
            </a:r>
            <a:r>
              <a:rPr lang="en-US" sz="2400" b="1" dirty="0"/>
              <a:t>form</a:t>
            </a:r>
            <a:r>
              <a:rPr lang="en-US" sz="2400" dirty="0"/>
              <a:t> tag is specified in </a:t>
            </a:r>
            <a:r>
              <a:rPr lang="en-US" sz="2400" dirty="0" smtClean="0"/>
              <a:t>the </a:t>
            </a:r>
            <a:r>
              <a:rPr lang="en-US" sz="2400" b="1" dirty="0" err="1" smtClean="0"/>
              <a:t>BookAddForm.jsp</a:t>
            </a:r>
            <a:endParaRPr lang="en-US" sz="2400" b="1" dirty="0" smtClean="0"/>
          </a:p>
          <a:p>
            <a:endParaRPr lang="en-US" sz="2400" b="1" dirty="0"/>
          </a:p>
          <a:p>
            <a:endParaRPr lang="en-US" sz="2400" dirty="0" smtClean="0"/>
          </a:p>
          <a:p>
            <a:r>
              <a:rPr lang="en-US" sz="2400" dirty="0" smtClean="0"/>
              <a:t>The</a:t>
            </a:r>
            <a:r>
              <a:rPr lang="en-US" sz="2400" dirty="0"/>
              <a:t> </a:t>
            </a:r>
            <a:r>
              <a:rPr lang="en-US" sz="2400" b="1" dirty="0" err="1"/>
              <a:t>inputBook</a:t>
            </a:r>
            <a:r>
              <a:rPr lang="en-US" sz="2400" dirty="0"/>
              <a:t> method in the </a:t>
            </a:r>
            <a:r>
              <a:rPr lang="en-US" sz="2400" b="1" dirty="0" err="1"/>
              <a:t>BookController</a:t>
            </a:r>
            <a:r>
              <a:rPr lang="en-US" sz="2400" dirty="0"/>
              <a:t> class is the request-handling method that returns </a:t>
            </a:r>
            <a:r>
              <a:rPr lang="en-US" sz="2400" b="1" dirty="0" err="1"/>
              <a:t>BookAddForm.jsp</a:t>
            </a:r>
            <a:r>
              <a:rPr lang="en-US" sz="2400" dirty="0"/>
              <a:t>. Here is the </a:t>
            </a:r>
            <a:r>
              <a:rPr lang="en-US" sz="2400" b="1" dirty="0" err="1"/>
              <a:t>inputBook</a:t>
            </a:r>
            <a:r>
              <a:rPr lang="en-US" sz="2400" dirty="0"/>
              <a:t> method.</a:t>
            </a:r>
            <a:endParaRPr lang="en-US" sz="2400" b="1" dirty="0" smtClean="0"/>
          </a:p>
          <a:p>
            <a:endParaRPr lang="en-US" sz="2400" dirty="0"/>
          </a:p>
        </p:txBody>
      </p:sp>
      <p:pic>
        <p:nvPicPr>
          <p:cNvPr id="4" name="Picture 3"/>
          <p:cNvPicPr>
            <a:picLocks noChangeAspect="1"/>
          </p:cNvPicPr>
          <p:nvPr/>
        </p:nvPicPr>
        <p:blipFill>
          <a:blip r:embed="rId3"/>
          <a:stretch>
            <a:fillRect/>
          </a:stretch>
        </p:blipFill>
        <p:spPr>
          <a:xfrm>
            <a:off x="1557338" y="3291117"/>
            <a:ext cx="8801100" cy="523875"/>
          </a:xfrm>
          <a:prstGeom prst="rect">
            <a:avLst/>
          </a:prstGeom>
        </p:spPr>
      </p:pic>
      <p:pic>
        <p:nvPicPr>
          <p:cNvPr id="5" name="Picture 4"/>
          <p:cNvPicPr>
            <a:picLocks noChangeAspect="1"/>
          </p:cNvPicPr>
          <p:nvPr/>
        </p:nvPicPr>
        <p:blipFill>
          <a:blip r:embed="rId4"/>
          <a:stretch>
            <a:fillRect/>
          </a:stretch>
        </p:blipFill>
        <p:spPr>
          <a:xfrm>
            <a:off x="1557338" y="4852065"/>
            <a:ext cx="8801099" cy="1430337"/>
          </a:xfrm>
          <a:prstGeom prst="rect">
            <a:avLst/>
          </a:prstGeom>
        </p:spPr>
      </p:pic>
    </p:spTree>
    <p:extLst>
      <p:ext uri="{BB962C8B-B14F-4D97-AF65-F5344CB8AC3E}">
        <p14:creationId xmlns:p14="http://schemas.microsoft.com/office/powerpoint/2010/main" val="31757902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The input Tag</a:t>
            </a:r>
          </a:p>
          <a:p>
            <a:r>
              <a:rPr lang="en-US" dirty="0"/>
              <a:t>The </a:t>
            </a:r>
            <a:r>
              <a:rPr lang="en-US" b="1" dirty="0"/>
              <a:t>input</a:t>
            </a:r>
            <a:r>
              <a:rPr lang="en-US" dirty="0"/>
              <a:t> tag renders an </a:t>
            </a:r>
            <a:r>
              <a:rPr lang="en-US" b="1" dirty="0"/>
              <a:t>&lt;input type="text"/&gt;</a:t>
            </a:r>
            <a:r>
              <a:rPr lang="en-US" dirty="0"/>
              <a:t> element. </a:t>
            </a:r>
            <a:endParaRPr lang="en-US" dirty="0" smtClean="0"/>
          </a:p>
          <a:p>
            <a:r>
              <a:rPr lang="en-US" dirty="0" smtClean="0"/>
              <a:t>The </a:t>
            </a:r>
            <a:r>
              <a:rPr lang="en-US" dirty="0"/>
              <a:t>most important attribute of this tag, the </a:t>
            </a:r>
            <a:r>
              <a:rPr lang="en-US" b="1" dirty="0"/>
              <a:t>path</a:t>
            </a:r>
            <a:r>
              <a:rPr lang="en-US" dirty="0"/>
              <a:t> attribute, binds this input field to a property of the form-backing object. </a:t>
            </a:r>
            <a:endParaRPr lang="en-US" dirty="0" smtClean="0"/>
          </a:p>
          <a:p>
            <a:r>
              <a:rPr lang="en-US" dirty="0" smtClean="0"/>
              <a:t>For </a:t>
            </a:r>
            <a:r>
              <a:rPr lang="en-US" dirty="0"/>
              <a:t>example, if the </a:t>
            </a:r>
            <a:r>
              <a:rPr lang="en-US" b="1" dirty="0" err="1"/>
              <a:t>commandName</a:t>
            </a:r>
            <a:r>
              <a:rPr lang="en-US" dirty="0"/>
              <a:t> attribute of the enclosing </a:t>
            </a:r>
            <a:r>
              <a:rPr lang="en-US" b="1" dirty="0"/>
              <a:t>&lt;form/&gt;</a:t>
            </a:r>
            <a:r>
              <a:rPr lang="en-US" dirty="0"/>
              <a:t> tag is assigned </a:t>
            </a:r>
            <a:r>
              <a:rPr lang="en-US" b="1" dirty="0"/>
              <a:t>book</a:t>
            </a:r>
            <a:r>
              <a:rPr lang="en-US" dirty="0"/>
              <a:t> and the </a:t>
            </a:r>
            <a:r>
              <a:rPr lang="en-US" b="1" dirty="0"/>
              <a:t>path</a:t>
            </a:r>
            <a:r>
              <a:rPr lang="en-US" dirty="0"/>
              <a:t> attribute of the </a:t>
            </a:r>
            <a:r>
              <a:rPr lang="en-US" b="1" dirty="0"/>
              <a:t>input</a:t>
            </a:r>
            <a:r>
              <a:rPr lang="en-US" dirty="0"/>
              <a:t> tag is given the value </a:t>
            </a:r>
            <a:r>
              <a:rPr lang="en-US" b="1" dirty="0" err="1"/>
              <a:t>isbn</a:t>
            </a:r>
            <a:r>
              <a:rPr lang="en-US" dirty="0"/>
              <a:t>, the </a:t>
            </a:r>
            <a:r>
              <a:rPr lang="en-US" b="1" dirty="0"/>
              <a:t>input</a:t>
            </a:r>
            <a:r>
              <a:rPr lang="en-US" dirty="0"/>
              <a:t> tag will be bound to the </a:t>
            </a:r>
            <a:r>
              <a:rPr lang="en-US" b="1" dirty="0" err="1"/>
              <a:t>isbn</a:t>
            </a:r>
            <a:r>
              <a:rPr lang="en-US" dirty="0"/>
              <a:t> property of the </a:t>
            </a:r>
            <a:r>
              <a:rPr lang="en-US" b="1" dirty="0"/>
              <a:t>Book</a:t>
            </a:r>
            <a:r>
              <a:rPr lang="en-US" dirty="0"/>
              <a:t> object</a:t>
            </a:r>
            <a:r>
              <a:rPr lang="en-US" dirty="0" smtClean="0"/>
              <a:t>.</a:t>
            </a:r>
          </a:p>
          <a:p>
            <a:r>
              <a:rPr lang="en-US" dirty="0">
                <a:hlinkClick r:id="rId2"/>
              </a:rPr>
              <a:t>Table 5.3</a:t>
            </a:r>
            <a:r>
              <a:rPr lang="en-US" dirty="0"/>
              <a:t> shows all the attributes in the </a:t>
            </a:r>
            <a:r>
              <a:rPr lang="en-US" b="1" dirty="0"/>
              <a:t>input</a:t>
            </a:r>
            <a:r>
              <a:rPr lang="en-US" dirty="0"/>
              <a:t> tag. All attributes in </a:t>
            </a:r>
            <a:r>
              <a:rPr lang="en-US" dirty="0">
                <a:hlinkClick r:id="rId2"/>
              </a:rPr>
              <a:t>Table 5.3</a:t>
            </a:r>
            <a:r>
              <a:rPr lang="en-US" dirty="0"/>
              <a:t> are optional and the table does not include HTML attributes.</a:t>
            </a:r>
          </a:p>
        </p:txBody>
      </p:sp>
    </p:spTree>
    <p:extLst>
      <p:ext uri="{BB962C8B-B14F-4D97-AF65-F5344CB8AC3E}">
        <p14:creationId xmlns:p14="http://schemas.microsoft.com/office/powerpoint/2010/main" val="34794898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Table 5.3: The input tag's attributes </a:t>
            </a:r>
            <a:endParaRPr lang="en-US" b="1"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36728631"/>
              </p:ext>
            </p:extLst>
          </p:nvPr>
        </p:nvGraphicFramePr>
        <p:xfrm>
          <a:off x="838200" y="2293462"/>
          <a:ext cx="10515600" cy="2747010"/>
        </p:xfrm>
        <a:graphic>
          <a:graphicData uri="http://schemas.openxmlformats.org/drawingml/2006/table">
            <a:tbl>
              <a:tblPr/>
              <a:tblGrid>
                <a:gridCol w="1890252"/>
                <a:gridCol w="8625348"/>
              </a:tblGrid>
              <a:tr h="0">
                <a:tc>
                  <a:txBody>
                    <a:bodyPr/>
                    <a:lstStyle/>
                    <a:p>
                      <a:pPr algn="l"/>
                      <a:r>
                        <a:rPr lang="en-US" b="1" dirty="0">
                          <a:solidFill>
                            <a:srgbClr val="494B43"/>
                          </a:solidFill>
                          <a:effectLst/>
                          <a:latin typeface="Arial" panose="020B0604020202020204" pitchFamily="34" charset="0"/>
                        </a:rPr>
                        <a:t>Attribute</a:t>
                      </a:r>
                    </a:p>
                  </a:txBody>
                  <a:tcPr marL="19050" marR="19050" marT="47625" marB="47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c>
                  <a:txBody>
                    <a:bodyPr/>
                    <a:lstStyle/>
                    <a:p>
                      <a:pPr algn="l"/>
                      <a:r>
                        <a:rPr lang="en-US" b="1">
                          <a:solidFill>
                            <a:srgbClr val="494B43"/>
                          </a:solidFill>
                          <a:effectLst/>
                          <a:latin typeface="Arial" panose="020B0604020202020204" pitchFamily="34" charset="0"/>
                        </a:rPr>
                        <a:t>Description</a:t>
                      </a:r>
                    </a:p>
                  </a:txBody>
                  <a:tcPr marL="19050" marR="19050" marT="47625" marB="47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r>
              <a:tr h="0">
                <a:tc>
                  <a:txBody>
                    <a:bodyPr/>
                    <a:lstStyle/>
                    <a:p>
                      <a:pPr algn="l"/>
                      <a:r>
                        <a:rPr lang="en-US">
                          <a:solidFill>
                            <a:srgbClr val="494B43"/>
                          </a:solidFill>
                          <a:effectLst/>
                          <a:latin typeface="Arial" panose="020B0604020202020204" pitchFamily="34" charset="0"/>
                        </a:rPr>
                        <a:t>cssClass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a:solidFill>
                            <a:srgbClr val="494B43"/>
                          </a:solidFill>
                          <a:effectLst/>
                          <a:latin typeface="Arial" panose="020B0604020202020204" pitchFamily="34" charset="0"/>
                        </a:rPr>
                        <a:t>Specifies the CSS class to be applied to the rendered input element.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0">
                <a:tc>
                  <a:txBody>
                    <a:bodyPr/>
                    <a:lstStyle/>
                    <a:p>
                      <a:pPr algn="l"/>
                      <a:r>
                        <a:rPr lang="en-US">
                          <a:solidFill>
                            <a:srgbClr val="494B43"/>
                          </a:solidFill>
                          <a:effectLst/>
                          <a:latin typeface="Arial" panose="020B0604020202020204" pitchFamily="34" charset="0"/>
                        </a:rPr>
                        <a:t>cssStyle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a:solidFill>
                            <a:srgbClr val="494B43"/>
                          </a:solidFill>
                          <a:effectLst/>
                          <a:latin typeface="Arial" panose="020B0604020202020204" pitchFamily="34" charset="0"/>
                        </a:rPr>
                        <a:t>Specifies the CSS style to be applied to the rendered input element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0">
                <a:tc>
                  <a:txBody>
                    <a:bodyPr/>
                    <a:lstStyle/>
                    <a:p>
                      <a:pPr algn="l"/>
                      <a:r>
                        <a:rPr lang="en-US">
                          <a:solidFill>
                            <a:srgbClr val="494B43"/>
                          </a:solidFill>
                          <a:effectLst/>
                          <a:latin typeface="Arial" panose="020B0604020202020204" pitchFamily="34" charset="0"/>
                        </a:rPr>
                        <a:t>CssErrorClass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dirty="0">
                          <a:solidFill>
                            <a:srgbClr val="494B43"/>
                          </a:solidFill>
                          <a:effectLst/>
                          <a:latin typeface="Arial" panose="020B0604020202020204" pitchFamily="34" charset="0"/>
                        </a:rPr>
                        <a:t>Specifies the CSS class to be applied to the rendered input element if the bound property contains errors, overriding the value of the </a:t>
                      </a:r>
                      <a:r>
                        <a:rPr lang="en-US" dirty="0" err="1">
                          <a:solidFill>
                            <a:srgbClr val="494B43"/>
                          </a:solidFill>
                          <a:effectLst/>
                          <a:latin typeface="Arial" panose="020B0604020202020204" pitchFamily="34" charset="0"/>
                        </a:rPr>
                        <a:t>cssClass</a:t>
                      </a:r>
                      <a:r>
                        <a:rPr lang="en-US" dirty="0">
                          <a:solidFill>
                            <a:srgbClr val="494B43"/>
                          </a:solidFill>
                          <a:effectLst/>
                          <a:latin typeface="Arial" panose="020B0604020202020204" pitchFamily="34" charset="0"/>
                        </a:rPr>
                        <a:t> attribute.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0">
                <a:tc>
                  <a:txBody>
                    <a:bodyPr/>
                    <a:lstStyle/>
                    <a:p>
                      <a:pPr algn="l"/>
                      <a:r>
                        <a:rPr lang="en-US">
                          <a:solidFill>
                            <a:srgbClr val="494B43"/>
                          </a:solidFill>
                          <a:effectLst/>
                          <a:latin typeface="Arial" panose="020B0604020202020204" pitchFamily="34" charset="0"/>
                        </a:rPr>
                        <a:t>htmlEscape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dirty="0">
                          <a:solidFill>
                            <a:srgbClr val="494B43"/>
                          </a:solidFill>
                          <a:effectLst/>
                          <a:latin typeface="Arial" panose="020B0604020202020204" pitchFamily="34" charset="0"/>
                        </a:rPr>
                        <a:t>Accepts true or false indicating whether or not the rendered value(s) should be HTML-escaped.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0">
                <a:tc>
                  <a:txBody>
                    <a:bodyPr/>
                    <a:lstStyle/>
                    <a:p>
                      <a:pPr algn="l"/>
                      <a:r>
                        <a:rPr lang="en-US">
                          <a:solidFill>
                            <a:srgbClr val="494B43"/>
                          </a:solidFill>
                          <a:effectLst/>
                          <a:latin typeface="Arial" panose="020B0604020202020204" pitchFamily="34" charset="0"/>
                        </a:rPr>
                        <a:t>path</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dirty="0">
                          <a:solidFill>
                            <a:srgbClr val="494B43"/>
                          </a:solidFill>
                          <a:effectLst/>
                          <a:latin typeface="Arial" panose="020B0604020202020204" pitchFamily="34" charset="0"/>
                        </a:rPr>
                        <a:t>The path to the property to bind.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02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899"/>
            <a:ext cx="10515600" cy="180565"/>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318672" y="3687097"/>
            <a:ext cx="9357085" cy="2396203"/>
          </a:xfrm>
          <a:prstGeom prst="rect">
            <a:avLst/>
          </a:prstGeom>
        </p:spPr>
      </p:pic>
      <p:pic>
        <p:nvPicPr>
          <p:cNvPr id="5" name="Picture 4"/>
          <p:cNvPicPr>
            <a:picLocks noChangeAspect="1"/>
          </p:cNvPicPr>
          <p:nvPr/>
        </p:nvPicPr>
        <p:blipFill>
          <a:blip r:embed="rId4"/>
          <a:stretch>
            <a:fillRect/>
          </a:stretch>
        </p:blipFill>
        <p:spPr>
          <a:xfrm>
            <a:off x="339213" y="840658"/>
            <a:ext cx="11459497" cy="2109019"/>
          </a:xfrm>
          <a:prstGeom prst="rect">
            <a:avLst/>
          </a:prstGeom>
        </p:spPr>
      </p:pic>
    </p:spTree>
    <p:extLst>
      <p:ext uri="{BB962C8B-B14F-4D97-AF65-F5344CB8AC3E}">
        <p14:creationId xmlns:p14="http://schemas.microsoft.com/office/powerpoint/2010/main" val="37621754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5750" y="814389"/>
            <a:ext cx="11430000" cy="5586412"/>
          </a:xfrm>
          <a:prstGeom prst="rect">
            <a:avLst/>
          </a:prstGeom>
        </p:spPr>
      </p:pic>
    </p:spTree>
    <p:extLst>
      <p:ext uri="{BB962C8B-B14F-4D97-AF65-F5344CB8AC3E}">
        <p14:creationId xmlns:p14="http://schemas.microsoft.com/office/powerpoint/2010/main" val="19272450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2125"/>
          </a:xfrm>
        </p:spPr>
        <p:txBody>
          <a:bodyPr>
            <a:normAutofit fontScale="90000"/>
          </a:bodyPr>
          <a:lstStyle/>
          <a:p>
            <a:endParaRPr lang="en-US" dirty="0"/>
          </a:p>
        </p:txBody>
      </p:sp>
      <p:sp>
        <p:nvSpPr>
          <p:cNvPr id="3" name="Content Placeholder 2"/>
          <p:cNvSpPr>
            <a:spLocks noGrp="1"/>
          </p:cNvSpPr>
          <p:nvPr>
            <p:ph idx="1"/>
          </p:nvPr>
        </p:nvSpPr>
        <p:spPr>
          <a:xfrm>
            <a:off x="442913" y="857250"/>
            <a:ext cx="11329987" cy="5319713"/>
          </a:xfrm>
        </p:spPr>
        <p:txBody>
          <a:bodyPr>
            <a:normAutofit/>
          </a:bodyPr>
          <a:lstStyle/>
          <a:p>
            <a:r>
              <a:rPr lang="en-US" sz="2400" b="1" dirty="0"/>
              <a:t>The password Tag</a:t>
            </a:r>
          </a:p>
          <a:p>
            <a:r>
              <a:rPr lang="en-US" sz="2400" dirty="0"/>
              <a:t>The </a:t>
            </a:r>
            <a:r>
              <a:rPr lang="en-US" sz="2400" b="1" dirty="0"/>
              <a:t>password</a:t>
            </a:r>
            <a:r>
              <a:rPr lang="en-US" sz="2400" dirty="0"/>
              <a:t> tag renders an </a:t>
            </a:r>
            <a:r>
              <a:rPr lang="en-US" sz="2400" b="1" dirty="0"/>
              <a:t>&lt;input type="password"/&gt;</a:t>
            </a:r>
            <a:r>
              <a:rPr lang="en-US" sz="2400" dirty="0"/>
              <a:t> element and its attributes are given in </a:t>
            </a:r>
            <a:r>
              <a:rPr lang="en-US" sz="2400" dirty="0">
                <a:hlinkClick r:id="rId3"/>
              </a:rPr>
              <a:t>Table 5.4</a:t>
            </a:r>
            <a:r>
              <a:rPr lang="en-US" sz="2400" dirty="0"/>
              <a:t>. The </a:t>
            </a:r>
            <a:r>
              <a:rPr lang="en-US" sz="2400" b="1" dirty="0"/>
              <a:t>password</a:t>
            </a:r>
            <a:r>
              <a:rPr lang="en-US" sz="2400" dirty="0"/>
              <a:t> tag is similar to the </a:t>
            </a:r>
            <a:r>
              <a:rPr lang="en-US" sz="2400" b="1" dirty="0"/>
              <a:t>input</a:t>
            </a:r>
            <a:r>
              <a:rPr lang="en-US" sz="2400" dirty="0"/>
              <a:t> tag except that it has a </a:t>
            </a:r>
            <a:r>
              <a:rPr lang="en-US" sz="2400" b="1" dirty="0" err="1"/>
              <a:t>showPassword</a:t>
            </a:r>
            <a:r>
              <a:rPr lang="en-US" sz="2400" dirty="0"/>
              <a:t> attribute</a:t>
            </a:r>
            <a:r>
              <a:rPr lang="en-US" sz="2400" dirty="0" smtClean="0"/>
              <a:t>.</a:t>
            </a:r>
          </a:p>
          <a:p>
            <a:r>
              <a:rPr lang="en-US" sz="2400" b="1" dirty="0"/>
              <a:t>Table 5.4: The password tag's </a:t>
            </a:r>
            <a:r>
              <a:rPr lang="en-US" sz="2400" b="1" dirty="0" smtClean="0"/>
              <a:t>attributes</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820197738"/>
              </p:ext>
            </p:extLst>
          </p:nvPr>
        </p:nvGraphicFramePr>
        <p:xfrm>
          <a:off x="994176" y="2828924"/>
          <a:ext cx="10203648" cy="3215592"/>
        </p:xfrm>
        <a:graphic>
          <a:graphicData uri="http://schemas.openxmlformats.org/drawingml/2006/table">
            <a:tbl>
              <a:tblPr/>
              <a:tblGrid>
                <a:gridCol w="1691874"/>
                <a:gridCol w="8511774"/>
              </a:tblGrid>
              <a:tr h="239054">
                <a:tc>
                  <a:txBody>
                    <a:bodyPr/>
                    <a:lstStyle/>
                    <a:p>
                      <a:pPr algn="l"/>
                      <a:r>
                        <a:rPr lang="en-US" sz="1700" b="1" dirty="0">
                          <a:solidFill>
                            <a:srgbClr val="494B43"/>
                          </a:solidFill>
                          <a:effectLst/>
                          <a:latin typeface="Arial" panose="020B0604020202020204" pitchFamily="34" charset="0"/>
                        </a:rPr>
                        <a:t>Attribute</a:t>
                      </a:r>
                    </a:p>
                  </a:txBody>
                  <a:tcPr marL="18485" marR="18485" marT="46212" marB="46212">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c>
                  <a:txBody>
                    <a:bodyPr/>
                    <a:lstStyle/>
                    <a:p>
                      <a:pPr algn="l"/>
                      <a:r>
                        <a:rPr lang="en-US" sz="1700" b="1" dirty="0">
                          <a:solidFill>
                            <a:srgbClr val="494B43"/>
                          </a:solidFill>
                          <a:effectLst/>
                          <a:latin typeface="Arial" panose="020B0604020202020204" pitchFamily="34" charset="0"/>
                        </a:rPr>
                        <a:t>Description</a:t>
                      </a:r>
                    </a:p>
                  </a:txBody>
                  <a:tcPr marL="18485" marR="18485" marT="46212" marB="46212">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r>
              <a:tr h="236541">
                <a:tc>
                  <a:txBody>
                    <a:bodyPr/>
                    <a:lstStyle/>
                    <a:p>
                      <a:pPr algn="l"/>
                      <a:r>
                        <a:rPr lang="en-US" sz="1700">
                          <a:solidFill>
                            <a:srgbClr val="494B43"/>
                          </a:solidFill>
                          <a:effectLst/>
                          <a:latin typeface="Arial" panose="020B0604020202020204" pitchFamily="34" charset="0"/>
                        </a:rPr>
                        <a:t>cssClass</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700">
                          <a:solidFill>
                            <a:srgbClr val="494B43"/>
                          </a:solidFill>
                          <a:effectLst/>
                          <a:latin typeface="Arial" panose="020B0604020202020204" pitchFamily="34" charset="0"/>
                        </a:rPr>
                        <a:t>Specifies the CSS class to be applied to the rendered input element.</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36541">
                <a:tc>
                  <a:txBody>
                    <a:bodyPr/>
                    <a:lstStyle/>
                    <a:p>
                      <a:pPr algn="l"/>
                      <a:r>
                        <a:rPr lang="en-US" sz="1700">
                          <a:solidFill>
                            <a:srgbClr val="494B43"/>
                          </a:solidFill>
                          <a:effectLst/>
                          <a:latin typeface="Arial" panose="020B0604020202020204" pitchFamily="34" charset="0"/>
                        </a:rPr>
                        <a:t>cssStyle</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700">
                          <a:solidFill>
                            <a:srgbClr val="494B43"/>
                          </a:solidFill>
                          <a:effectLst/>
                          <a:latin typeface="Arial" panose="020B0604020202020204" pitchFamily="34" charset="0"/>
                        </a:rPr>
                        <a:t>Specifies the CSS style to be applied to the rendered input element</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12738">
                <a:tc>
                  <a:txBody>
                    <a:bodyPr/>
                    <a:lstStyle/>
                    <a:p>
                      <a:pPr algn="l"/>
                      <a:r>
                        <a:rPr lang="en-US" sz="1700">
                          <a:solidFill>
                            <a:srgbClr val="494B43"/>
                          </a:solidFill>
                          <a:effectLst/>
                          <a:latin typeface="Arial" panose="020B0604020202020204" pitchFamily="34" charset="0"/>
                        </a:rPr>
                        <a:t>cssErrorClass</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700" dirty="0">
                          <a:solidFill>
                            <a:srgbClr val="494B43"/>
                          </a:solidFill>
                          <a:effectLst/>
                          <a:latin typeface="Arial" panose="020B0604020202020204" pitchFamily="34" charset="0"/>
                        </a:rPr>
                        <a:t>Specifies the CSS class to be applied to the rendered input element if the bound property contains errors, overriding the value of the </a:t>
                      </a:r>
                      <a:r>
                        <a:rPr lang="en-US" sz="1700" dirty="0" err="1">
                          <a:solidFill>
                            <a:srgbClr val="494B43"/>
                          </a:solidFill>
                          <a:effectLst/>
                          <a:latin typeface="Arial" panose="020B0604020202020204" pitchFamily="34" charset="0"/>
                        </a:rPr>
                        <a:t>cssClass</a:t>
                      </a:r>
                      <a:r>
                        <a:rPr lang="en-US" sz="1700" dirty="0">
                          <a:solidFill>
                            <a:srgbClr val="494B43"/>
                          </a:solidFill>
                          <a:effectLst/>
                          <a:latin typeface="Arial" panose="020B0604020202020204" pitchFamily="34" charset="0"/>
                        </a:rPr>
                        <a:t> attribute.</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12738">
                <a:tc>
                  <a:txBody>
                    <a:bodyPr/>
                    <a:lstStyle/>
                    <a:p>
                      <a:pPr algn="l"/>
                      <a:r>
                        <a:rPr lang="en-US" sz="1700">
                          <a:solidFill>
                            <a:srgbClr val="494B43"/>
                          </a:solidFill>
                          <a:effectLst/>
                          <a:latin typeface="Arial" panose="020B0604020202020204" pitchFamily="34" charset="0"/>
                        </a:rPr>
                        <a:t>htmlEscape</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700" dirty="0">
                          <a:solidFill>
                            <a:srgbClr val="494B43"/>
                          </a:solidFill>
                          <a:effectLst/>
                          <a:latin typeface="Arial" panose="020B0604020202020204" pitchFamily="34" charset="0"/>
                        </a:rPr>
                        <a:t>Accepts true or false indicating whether or not the rendered value(s) should be HTML-escaped.</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36541">
                <a:tc>
                  <a:txBody>
                    <a:bodyPr/>
                    <a:lstStyle/>
                    <a:p>
                      <a:pPr algn="l"/>
                      <a:r>
                        <a:rPr lang="en-US" sz="1700">
                          <a:solidFill>
                            <a:srgbClr val="494B43"/>
                          </a:solidFill>
                          <a:effectLst/>
                          <a:latin typeface="Arial" panose="020B0604020202020204" pitchFamily="34" charset="0"/>
                        </a:rPr>
                        <a:t>path</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700">
                          <a:solidFill>
                            <a:srgbClr val="494B43"/>
                          </a:solidFill>
                          <a:effectLst/>
                          <a:latin typeface="Arial" panose="020B0604020202020204" pitchFamily="34" charset="0"/>
                        </a:rPr>
                        <a:t>The path to the property to bind.</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12738">
                <a:tc>
                  <a:txBody>
                    <a:bodyPr/>
                    <a:lstStyle/>
                    <a:p>
                      <a:pPr algn="l"/>
                      <a:r>
                        <a:rPr lang="en-US" sz="1700">
                          <a:solidFill>
                            <a:srgbClr val="494B43"/>
                          </a:solidFill>
                          <a:effectLst/>
                          <a:latin typeface="Arial" panose="020B0604020202020204" pitchFamily="34" charset="0"/>
                        </a:rPr>
                        <a:t>showPassword</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700" dirty="0">
                          <a:solidFill>
                            <a:srgbClr val="494B43"/>
                          </a:solidFill>
                          <a:effectLst/>
                          <a:latin typeface="Arial" panose="020B0604020202020204" pitchFamily="34" charset="0"/>
                        </a:rPr>
                        <a:t>Indicates whether the password should be shown rather than masked. The default is false.</a:t>
                      </a:r>
                    </a:p>
                  </a:txBody>
                  <a:tcPr marL="88727" marR="88727" marT="44364" marB="4436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98422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42914" y="1114425"/>
            <a:ext cx="11558586" cy="5043488"/>
          </a:xfrm>
          <a:prstGeom prst="rect">
            <a:avLst/>
          </a:prstGeom>
        </p:spPr>
      </p:pic>
    </p:spTree>
    <p:extLst>
      <p:ext uri="{BB962C8B-B14F-4D97-AF65-F5344CB8AC3E}">
        <p14:creationId xmlns:p14="http://schemas.microsoft.com/office/powerpoint/2010/main" val="1452456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71488" y="642938"/>
            <a:ext cx="11415712" cy="5614987"/>
          </a:xfrm>
          <a:prstGeom prst="rect">
            <a:avLst/>
          </a:prstGeom>
        </p:spPr>
      </p:pic>
    </p:spTree>
    <p:extLst>
      <p:ext uri="{BB962C8B-B14F-4D97-AF65-F5344CB8AC3E}">
        <p14:creationId xmlns:p14="http://schemas.microsoft.com/office/powerpoint/2010/main" val="14277926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28625" y="700087"/>
            <a:ext cx="11401425" cy="5629275"/>
          </a:xfrm>
          <a:prstGeom prst="rect">
            <a:avLst/>
          </a:prstGeom>
        </p:spPr>
      </p:pic>
    </p:spTree>
    <p:extLst>
      <p:ext uri="{BB962C8B-B14F-4D97-AF65-F5344CB8AC3E}">
        <p14:creationId xmlns:p14="http://schemas.microsoft.com/office/powerpoint/2010/main" val="14593053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85762" y="557213"/>
            <a:ext cx="11515725" cy="5772150"/>
          </a:xfrm>
          <a:prstGeom prst="rect">
            <a:avLst/>
          </a:prstGeom>
        </p:spPr>
      </p:pic>
    </p:spTree>
    <p:extLst>
      <p:ext uri="{BB962C8B-B14F-4D97-AF65-F5344CB8AC3E}">
        <p14:creationId xmlns:p14="http://schemas.microsoft.com/office/powerpoint/2010/main" val="32536966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7188" y="814388"/>
            <a:ext cx="11430000" cy="5600699"/>
          </a:xfrm>
          <a:prstGeom prst="rect">
            <a:avLst/>
          </a:prstGeom>
        </p:spPr>
      </p:pic>
    </p:spTree>
    <p:extLst>
      <p:ext uri="{BB962C8B-B14F-4D97-AF65-F5344CB8AC3E}">
        <p14:creationId xmlns:p14="http://schemas.microsoft.com/office/powerpoint/2010/main" val="25247718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2900" y="714376"/>
            <a:ext cx="11444288" cy="5857874"/>
          </a:xfrm>
          <a:prstGeom prst="rect">
            <a:avLst/>
          </a:prstGeom>
        </p:spPr>
      </p:pic>
    </p:spTree>
    <p:extLst>
      <p:ext uri="{BB962C8B-B14F-4D97-AF65-F5344CB8AC3E}">
        <p14:creationId xmlns:p14="http://schemas.microsoft.com/office/powerpoint/2010/main" val="584966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35896"/>
            <a:ext cx="10515600" cy="385549"/>
          </a:xfrm>
        </p:spPr>
        <p:txBody>
          <a:bodyPr>
            <a:normAutofit fontScale="90000"/>
          </a:bodyPr>
          <a:lstStyle/>
          <a:p>
            <a:endParaRPr lang="en-US" dirty="0">
              <a:latin typeface="+mn-lt"/>
            </a:endParaRPr>
          </a:p>
        </p:txBody>
      </p:sp>
      <p:sp>
        <p:nvSpPr>
          <p:cNvPr id="3" name="Content Placeholder 2"/>
          <p:cNvSpPr>
            <a:spLocks noGrp="1"/>
          </p:cNvSpPr>
          <p:nvPr>
            <p:ph idx="1"/>
          </p:nvPr>
        </p:nvSpPr>
        <p:spPr>
          <a:xfrm>
            <a:off x="242888" y="842963"/>
            <a:ext cx="11658600" cy="5786437"/>
          </a:xfrm>
        </p:spPr>
        <p:txBody>
          <a:bodyPr>
            <a:normAutofit/>
          </a:bodyPr>
          <a:lstStyle/>
          <a:p>
            <a:r>
              <a:rPr lang="en-US" sz="2200" b="1" dirty="0"/>
              <a:t>The select Tag</a:t>
            </a:r>
          </a:p>
          <a:p>
            <a:r>
              <a:rPr lang="en-US" sz="2200" dirty="0"/>
              <a:t>The </a:t>
            </a:r>
            <a:r>
              <a:rPr lang="en-US" sz="2200" b="1" dirty="0"/>
              <a:t>select</a:t>
            </a:r>
            <a:r>
              <a:rPr lang="en-US" sz="2200" dirty="0"/>
              <a:t> tag renders a HTML select element. The options for the rendered element may come from a collection or a map or an array assigned to its </a:t>
            </a:r>
            <a:r>
              <a:rPr lang="en-US" sz="2200" b="1" dirty="0" smtClean="0"/>
              <a:t>items </a:t>
            </a:r>
            <a:r>
              <a:rPr lang="en-US" sz="2200" dirty="0" smtClean="0"/>
              <a:t>attribute </a:t>
            </a:r>
            <a:r>
              <a:rPr lang="en-US" sz="2200" dirty="0"/>
              <a:t>or from a nested </a:t>
            </a:r>
            <a:r>
              <a:rPr lang="en-US" sz="2200" b="1" dirty="0"/>
              <a:t>option</a:t>
            </a:r>
            <a:r>
              <a:rPr lang="en-US" sz="2200" dirty="0"/>
              <a:t> or </a:t>
            </a:r>
            <a:r>
              <a:rPr lang="en-US" sz="2200" b="1" dirty="0"/>
              <a:t>options</a:t>
            </a:r>
            <a:r>
              <a:rPr lang="en-US" sz="2200" dirty="0"/>
              <a:t> tag. The properties of the </a:t>
            </a:r>
            <a:r>
              <a:rPr lang="en-US" sz="2200" b="1" dirty="0"/>
              <a:t>select</a:t>
            </a:r>
            <a:r>
              <a:rPr lang="en-US" sz="2200" dirty="0"/>
              <a:t> tag are given in </a:t>
            </a:r>
            <a:r>
              <a:rPr lang="en-US" sz="2200" dirty="0">
                <a:hlinkClick r:id="rId3"/>
              </a:rPr>
              <a:t>Table 5.11</a:t>
            </a:r>
            <a:r>
              <a:rPr lang="en-US" sz="2200" dirty="0"/>
              <a:t>. All attributes are optional and none of the HTML attributes is included in the table</a:t>
            </a:r>
            <a:r>
              <a:rPr lang="en-US" sz="2200" dirty="0" smtClean="0"/>
              <a:t>.</a:t>
            </a:r>
          </a:p>
          <a:p>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3010348957"/>
              </p:ext>
            </p:extLst>
          </p:nvPr>
        </p:nvGraphicFramePr>
        <p:xfrm>
          <a:off x="471488" y="2743200"/>
          <a:ext cx="11329987" cy="3450370"/>
        </p:xfrm>
        <a:graphic>
          <a:graphicData uri="http://schemas.openxmlformats.org/drawingml/2006/table">
            <a:tbl>
              <a:tblPr/>
              <a:tblGrid>
                <a:gridCol w="1606528"/>
                <a:gridCol w="9723459"/>
              </a:tblGrid>
              <a:tr h="244106">
                <a:tc>
                  <a:txBody>
                    <a:bodyPr/>
                    <a:lstStyle/>
                    <a:p>
                      <a:pPr algn="l"/>
                      <a:r>
                        <a:rPr lang="en-US" sz="1600" b="1" dirty="0">
                          <a:solidFill>
                            <a:srgbClr val="494B43"/>
                          </a:solidFill>
                          <a:effectLst/>
                          <a:latin typeface="Arial" panose="020B0604020202020204" pitchFamily="34" charset="0"/>
                        </a:rPr>
                        <a:t>Attribute</a:t>
                      </a:r>
                    </a:p>
                  </a:txBody>
                  <a:tcPr marL="12080" marR="12080" marT="30201" marB="302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c>
                  <a:txBody>
                    <a:bodyPr/>
                    <a:lstStyle/>
                    <a:p>
                      <a:pPr algn="l"/>
                      <a:r>
                        <a:rPr lang="en-US" sz="1600" b="1">
                          <a:solidFill>
                            <a:srgbClr val="494B43"/>
                          </a:solidFill>
                          <a:effectLst/>
                          <a:latin typeface="Arial" panose="020B0604020202020204" pitchFamily="34" charset="0"/>
                        </a:rPr>
                        <a:t>Description</a:t>
                      </a:r>
                    </a:p>
                  </a:txBody>
                  <a:tcPr marL="12080" marR="12080" marT="30201" marB="302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r>
              <a:tr h="241521">
                <a:tc>
                  <a:txBody>
                    <a:bodyPr/>
                    <a:lstStyle/>
                    <a:p>
                      <a:pPr algn="l"/>
                      <a:r>
                        <a:rPr lang="en-US" sz="1600">
                          <a:solidFill>
                            <a:srgbClr val="494B43"/>
                          </a:solidFill>
                          <a:effectLst/>
                          <a:latin typeface="Arial" panose="020B0604020202020204" pitchFamily="34" charset="0"/>
                        </a:rPr>
                        <a:t>cssClass</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600" dirty="0">
                          <a:solidFill>
                            <a:srgbClr val="494B43"/>
                          </a:solidFill>
                          <a:effectLst/>
                          <a:latin typeface="Arial" panose="020B0604020202020204" pitchFamily="34" charset="0"/>
                        </a:rPr>
                        <a:t>Specifies the CSS class to be applied to the rendered input element.</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41521">
                <a:tc>
                  <a:txBody>
                    <a:bodyPr/>
                    <a:lstStyle/>
                    <a:p>
                      <a:pPr algn="l"/>
                      <a:r>
                        <a:rPr lang="en-US" sz="1600">
                          <a:solidFill>
                            <a:srgbClr val="494B43"/>
                          </a:solidFill>
                          <a:effectLst/>
                          <a:latin typeface="Arial" panose="020B0604020202020204" pitchFamily="34" charset="0"/>
                        </a:rPr>
                        <a:t>cssStyle</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600">
                          <a:solidFill>
                            <a:srgbClr val="494B43"/>
                          </a:solidFill>
                          <a:effectLst/>
                          <a:latin typeface="Arial" panose="020B0604020202020204" pitchFamily="34" charset="0"/>
                        </a:rPr>
                        <a:t>Specifies the CSS style to be applied to the rendered input element</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20971">
                <a:tc>
                  <a:txBody>
                    <a:bodyPr/>
                    <a:lstStyle/>
                    <a:p>
                      <a:pPr algn="l"/>
                      <a:r>
                        <a:rPr lang="en-US" sz="1600" dirty="0" err="1">
                          <a:solidFill>
                            <a:srgbClr val="494B43"/>
                          </a:solidFill>
                          <a:effectLst/>
                          <a:latin typeface="Arial" panose="020B0604020202020204" pitchFamily="34" charset="0"/>
                        </a:rPr>
                        <a:t>cssErrorClass</a:t>
                      </a:r>
                      <a:endParaRPr lang="en-US" sz="1600" dirty="0">
                        <a:solidFill>
                          <a:srgbClr val="494B43"/>
                        </a:solidFill>
                        <a:effectLst/>
                        <a:latin typeface="Arial" panose="020B0604020202020204" pitchFamily="34" charset="0"/>
                      </a:endParaRP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600" dirty="0">
                          <a:solidFill>
                            <a:srgbClr val="494B43"/>
                          </a:solidFill>
                          <a:effectLst/>
                          <a:latin typeface="Arial" panose="020B0604020202020204" pitchFamily="34" charset="0"/>
                        </a:rPr>
                        <a:t>Specifies the CSS class to be applied to the rendered input element if the bound property contains errors, overriding the value of the </a:t>
                      </a:r>
                      <a:r>
                        <a:rPr lang="en-US" sz="1600" dirty="0" err="1">
                          <a:solidFill>
                            <a:srgbClr val="494B43"/>
                          </a:solidFill>
                          <a:effectLst/>
                          <a:latin typeface="Arial" panose="020B0604020202020204" pitchFamily="34" charset="0"/>
                        </a:rPr>
                        <a:t>cssClass</a:t>
                      </a:r>
                      <a:r>
                        <a:rPr lang="en-US" sz="1600" dirty="0">
                          <a:solidFill>
                            <a:srgbClr val="494B43"/>
                          </a:solidFill>
                          <a:effectLst/>
                          <a:latin typeface="Arial" panose="020B0604020202020204" pitchFamily="34" charset="0"/>
                        </a:rPr>
                        <a:t> attribute.</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41521">
                <a:tc>
                  <a:txBody>
                    <a:bodyPr/>
                    <a:lstStyle/>
                    <a:p>
                      <a:pPr algn="l"/>
                      <a:r>
                        <a:rPr lang="en-US" sz="1600">
                          <a:solidFill>
                            <a:srgbClr val="494B43"/>
                          </a:solidFill>
                          <a:effectLst/>
                          <a:latin typeface="Arial" panose="020B0604020202020204" pitchFamily="34" charset="0"/>
                        </a:rPr>
                        <a:t>htmlEscape</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600" dirty="0">
                          <a:solidFill>
                            <a:srgbClr val="494B43"/>
                          </a:solidFill>
                          <a:effectLst/>
                          <a:latin typeface="Arial" panose="020B0604020202020204" pitchFamily="34" charset="0"/>
                        </a:rPr>
                        <a:t>Accepts true or false indicating whether or not the rendered value(s) should be HTML-escaped.</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41521">
                <a:tc>
                  <a:txBody>
                    <a:bodyPr/>
                    <a:lstStyle/>
                    <a:p>
                      <a:pPr algn="l"/>
                      <a:r>
                        <a:rPr lang="en-US" sz="1600">
                          <a:solidFill>
                            <a:srgbClr val="494B43"/>
                          </a:solidFill>
                          <a:effectLst/>
                          <a:latin typeface="Arial" panose="020B0604020202020204" pitchFamily="34" charset="0"/>
                        </a:rPr>
                        <a:t>items</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600">
                          <a:solidFill>
                            <a:srgbClr val="494B43"/>
                          </a:solidFill>
                          <a:effectLst/>
                          <a:latin typeface="Arial" panose="020B0604020202020204" pitchFamily="34" charset="0"/>
                        </a:rPr>
                        <a:t>The Collection, Map, or array of objects used to generate the input elements.</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20971">
                <a:tc>
                  <a:txBody>
                    <a:bodyPr/>
                    <a:lstStyle/>
                    <a:p>
                      <a:pPr algn="l"/>
                      <a:r>
                        <a:rPr lang="en-US" sz="1600">
                          <a:solidFill>
                            <a:srgbClr val="494B43"/>
                          </a:solidFill>
                          <a:effectLst/>
                          <a:latin typeface="Arial" panose="020B0604020202020204" pitchFamily="34" charset="0"/>
                        </a:rPr>
                        <a:t>itemLabel</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600">
                          <a:solidFill>
                            <a:srgbClr val="494B43"/>
                          </a:solidFill>
                          <a:effectLst/>
                          <a:latin typeface="Arial" panose="020B0604020202020204" pitchFamily="34" charset="0"/>
                        </a:rPr>
                        <a:t>The property of the objects in the collection/Map/array specified in the items attribute that is to supply the label for each input element.</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20971">
                <a:tc>
                  <a:txBody>
                    <a:bodyPr/>
                    <a:lstStyle/>
                    <a:p>
                      <a:pPr algn="l"/>
                      <a:r>
                        <a:rPr lang="en-US" sz="1600">
                          <a:solidFill>
                            <a:srgbClr val="494B43"/>
                          </a:solidFill>
                          <a:effectLst/>
                          <a:latin typeface="Arial" panose="020B0604020202020204" pitchFamily="34" charset="0"/>
                        </a:rPr>
                        <a:t>itemValue</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600">
                          <a:solidFill>
                            <a:srgbClr val="494B43"/>
                          </a:solidFill>
                          <a:effectLst/>
                          <a:latin typeface="Arial" panose="020B0604020202020204" pitchFamily="34" charset="0"/>
                        </a:rPr>
                        <a:t>The property of the objects in the collection/Map/array specified in the items attribute that is to supply the value for each input element.</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41521">
                <a:tc>
                  <a:txBody>
                    <a:bodyPr/>
                    <a:lstStyle/>
                    <a:p>
                      <a:pPr algn="l"/>
                      <a:r>
                        <a:rPr lang="en-US" sz="1600">
                          <a:solidFill>
                            <a:srgbClr val="494B43"/>
                          </a:solidFill>
                          <a:effectLst/>
                          <a:latin typeface="Arial" panose="020B0604020202020204" pitchFamily="34" charset="0"/>
                        </a:rPr>
                        <a:t>path</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600" dirty="0">
                          <a:solidFill>
                            <a:srgbClr val="494B43"/>
                          </a:solidFill>
                          <a:effectLst/>
                          <a:latin typeface="Arial" panose="020B0604020202020204" pitchFamily="34" charset="0"/>
                        </a:rPr>
                        <a:t>The path to the property to bind.</a:t>
                      </a:r>
                    </a:p>
                  </a:txBody>
                  <a:tcPr marL="57986" marR="57986" marT="28993" marB="2899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376607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The option Tag</a:t>
            </a:r>
          </a:p>
          <a:p>
            <a:r>
              <a:rPr lang="en-US" sz="2400" dirty="0"/>
              <a:t>The </a:t>
            </a:r>
            <a:r>
              <a:rPr lang="en-US" sz="2400" b="1" dirty="0"/>
              <a:t>option</a:t>
            </a:r>
            <a:r>
              <a:rPr lang="en-US" sz="2400" dirty="0"/>
              <a:t> tag renders an HTML </a:t>
            </a:r>
            <a:r>
              <a:rPr lang="en-US" sz="2400" b="1" dirty="0"/>
              <a:t>option</a:t>
            </a:r>
            <a:r>
              <a:rPr lang="en-US" sz="2400" dirty="0"/>
              <a:t> element to be used within a </a:t>
            </a:r>
            <a:r>
              <a:rPr lang="en-US" sz="2400" b="1" dirty="0"/>
              <a:t>select</a:t>
            </a:r>
            <a:r>
              <a:rPr lang="en-US" sz="2400" dirty="0"/>
              <a:t> element. Its attributes are given in </a:t>
            </a:r>
            <a:r>
              <a:rPr lang="en-US" sz="2400" dirty="0">
                <a:hlinkClick r:id="rId3"/>
              </a:rPr>
              <a:t>Table 5.12</a:t>
            </a:r>
            <a:r>
              <a:rPr lang="en-US" sz="2400" dirty="0"/>
              <a:t>. All attributes are optional and the table does not include HTML attributes</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954139575"/>
              </p:ext>
            </p:extLst>
          </p:nvPr>
        </p:nvGraphicFramePr>
        <p:xfrm>
          <a:off x="838200" y="3586343"/>
          <a:ext cx="10515600" cy="2381250"/>
        </p:xfrm>
        <a:graphic>
          <a:graphicData uri="http://schemas.openxmlformats.org/drawingml/2006/table">
            <a:tbl>
              <a:tblPr/>
              <a:tblGrid>
                <a:gridCol w="1704975"/>
                <a:gridCol w="8810625"/>
              </a:tblGrid>
              <a:tr h="0">
                <a:tc>
                  <a:txBody>
                    <a:bodyPr/>
                    <a:lstStyle/>
                    <a:p>
                      <a:pPr algn="l"/>
                      <a:r>
                        <a:rPr lang="en-US" b="1" dirty="0">
                          <a:solidFill>
                            <a:srgbClr val="494B43"/>
                          </a:solidFill>
                          <a:effectLst/>
                          <a:latin typeface="Arial" panose="020B0604020202020204" pitchFamily="34" charset="0"/>
                        </a:rPr>
                        <a:t>Attribute</a:t>
                      </a:r>
                    </a:p>
                  </a:txBody>
                  <a:tcPr marL="19050" marR="19050" marT="47625" marB="47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c>
                  <a:txBody>
                    <a:bodyPr/>
                    <a:lstStyle/>
                    <a:p>
                      <a:pPr algn="l"/>
                      <a:r>
                        <a:rPr lang="en-US" b="1" dirty="0">
                          <a:solidFill>
                            <a:srgbClr val="494B43"/>
                          </a:solidFill>
                          <a:effectLst/>
                          <a:latin typeface="Arial" panose="020B0604020202020204" pitchFamily="34" charset="0"/>
                        </a:rPr>
                        <a:t>Description</a:t>
                      </a:r>
                    </a:p>
                  </a:txBody>
                  <a:tcPr marL="19050" marR="19050" marT="47625" marB="47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r>
              <a:tr h="0">
                <a:tc>
                  <a:txBody>
                    <a:bodyPr/>
                    <a:lstStyle/>
                    <a:p>
                      <a:pPr algn="l"/>
                      <a:r>
                        <a:rPr lang="en-US">
                          <a:solidFill>
                            <a:srgbClr val="494B43"/>
                          </a:solidFill>
                          <a:effectLst/>
                          <a:latin typeface="Arial" panose="020B0604020202020204" pitchFamily="34" charset="0"/>
                        </a:rPr>
                        <a:t>cssClass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dirty="0">
                          <a:solidFill>
                            <a:srgbClr val="494B43"/>
                          </a:solidFill>
                          <a:effectLst/>
                          <a:latin typeface="Arial" panose="020B0604020202020204" pitchFamily="34" charset="0"/>
                        </a:rPr>
                        <a:t>Specifies the CSS class to be applied to the rendered input element.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0">
                <a:tc>
                  <a:txBody>
                    <a:bodyPr/>
                    <a:lstStyle/>
                    <a:p>
                      <a:pPr algn="l"/>
                      <a:r>
                        <a:rPr lang="en-US">
                          <a:solidFill>
                            <a:srgbClr val="494B43"/>
                          </a:solidFill>
                          <a:effectLst/>
                          <a:latin typeface="Arial" panose="020B0604020202020204" pitchFamily="34" charset="0"/>
                        </a:rPr>
                        <a:t>cssStyle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a:solidFill>
                            <a:srgbClr val="494B43"/>
                          </a:solidFill>
                          <a:effectLst/>
                          <a:latin typeface="Arial" panose="020B0604020202020204" pitchFamily="34" charset="0"/>
                        </a:rPr>
                        <a:t>Specifies the CSS style to be applied to the rendered input element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0">
                <a:tc>
                  <a:txBody>
                    <a:bodyPr/>
                    <a:lstStyle/>
                    <a:p>
                      <a:pPr algn="l"/>
                      <a:r>
                        <a:rPr lang="en-US">
                          <a:solidFill>
                            <a:srgbClr val="494B43"/>
                          </a:solidFill>
                          <a:effectLst/>
                          <a:latin typeface="Arial" panose="020B0604020202020204" pitchFamily="34" charset="0"/>
                        </a:rPr>
                        <a:t>cssErrorClass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a:solidFill>
                            <a:srgbClr val="494B43"/>
                          </a:solidFill>
                          <a:effectLst/>
                          <a:latin typeface="Arial" panose="020B0604020202020204" pitchFamily="34" charset="0"/>
                        </a:rPr>
                        <a:t>Specifies the CSS class to be applied to the rendered input element if the bound property contains errors, overriding the value of the cssClass attribute.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0">
                <a:tc>
                  <a:txBody>
                    <a:bodyPr/>
                    <a:lstStyle/>
                    <a:p>
                      <a:pPr algn="l"/>
                      <a:r>
                        <a:rPr lang="en-US" dirty="0" err="1">
                          <a:solidFill>
                            <a:srgbClr val="494B43"/>
                          </a:solidFill>
                          <a:effectLst/>
                          <a:latin typeface="Arial" panose="020B0604020202020204" pitchFamily="34" charset="0"/>
                        </a:rPr>
                        <a:t>htmlEscape</a:t>
                      </a:r>
                      <a:endParaRPr lang="en-US" dirty="0">
                        <a:solidFill>
                          <a:srgbClr val="494B43"/>
                        </a:solidFill>
                        <a:effectLst/>
                        <a:latin typeface="Arial" panose="020B0604020202020204" pitchFamily="34"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dirty="0">
                          <a:solidFill>
                            <a:srgbClr val="494B43"/>
                          </a:solidFill>
                          <a:effectLst/>
                          <a:latin typeface="Arial" panose="020B0604020202020204" pitchFamily="34" charset="0"/>
                        </a:rPr>
                        <a:t>Accepts true or false indicating whether or not the rendered value(s) should be HTML-escaped.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4108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00"/>
            <a:ext cx="10515600" cy="372294"/>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206477" y="634181"/>
            <a:ext cx="11813457" cy="6032090"/>
          </a:xfrm>
          <a:prstGeom prst="rect">
            <a:avLst/>
          </a:prstGeom>
        </p:spPr>
      </p:pic>
    </p:spTree>
    <p:extLst>
      <p:ext uri="{BB962C8B-B14F-4D97-AF65-F5344CB8AC3E}">
        <p14:creationId xmlns:p14="http://schemas.microsoft.com/office/powerpoint/2010/main" val="12630696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004755" cy="4648917"/>
          </a:xfrm>
        </p:spPr>
        <p:txBody>
          <a:bodyPr>
            <a:noAutofit/>
          </a:bodyPr>
          <a:lstStyle/>
          <a:p>
            <a:r>
              <a:rPr lang="en-US" sz="2000" b="1" dirty="0"/>
              <a:t>The options Tag</a:t>
            </a:r>
          </a:p>
          <a:p>
            <a:r>
              <a:rPr lang="en-US" sz="2000" dirty="0"/>
              <a:t>The </a:t>
            </a:r>
            <a:r>
              <a:rPr lang="en-US" sz="2000" b="1" dirty="0"/>
              <a:t>options</a:t>
            </a:r>
            <a:r>
              <a:rPr lang="en-US" sz="2000" dirty="0"/>
              <a:t> tag generates a list of HTML option elements. </a:t>
            </a:r>
            <a:r>
              <a:rPr lang="en-US" sz="2000" dirty="0">
                <a:hlinkClick r:id="rId3"/>
              </a:rPr>
              <a:t>Table 5.13</a:t>
            </a:r>
            <a:r>
              <a:rPr lang="en-US" sz="2000" dirty="0"/>
              <a:t> shows the attributes that may appear in </a:t>
            </a:r>
            <a:r>
              <a:rPr lang="en-US" sz="2000" dirty="0" smtClean="0"/>
              <a:t>the </a:t>
            </a:r>
            <a:r>
              <a:rPr lang="en-US" sz="2000" dirty="0"/>
              <a:t>options tag. It does not include HTML attributes</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a:t>The </a:t>
            </a:r>
            <a:r>
              <a:rPr lang="en-US" sz="2000" b="1" dirty="0"/>
              <a:t>tags-demo</a:t>
            </a:r>
            <a:r>
              <a:rPr lang="en-US" sz="2000" dirty="0"/>
              <a:t> application provides an example of the </a:t>
            </a:r>
            <a:r>
              <a:rPr lang="en-US" sz="2000" b="1" dirty="0"/>
              <a:t>options</a:t>
            </a:r>
            <a:r>
              <a:rPr lang="en-US" sz="2000" dirty="0"/>
              <a:t> tag</a:t>
            </a:r>
            <a:r>
              <a:rPr lang="en-US" sz="2000" dirty="0" smtClean="0"/>
              <a:t>.</a:t>
            </a:r>
            <a:r>
              <a:rPr lang="en-US" sz="2000" dirty="0"/>
              <a:t/>
            </a:r>
            <a:br>
              <a:rPr lang="en-US" sz="2000" dirty="0"/>
            </a:br>
            <a:endParaRPr lang="en-US" sz="2000" dirty="0" smtClean="0"/>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159936401"/>
              </p:ext>
            </p:extLst>
          </p:nvPr>
        </p:nvGraphicFramePr>
        <p:xfrm>
          <a:off x="572730" y="2912359"/>
          <a:ext cx="10515600" cy="2839512"/>
        </p:xfrm>
        <a:graphic>
          <a:graphicData uri="http://schemas.openxmlformats.org/drawingml/2006/table">
            <a:tbl>
              <a:tblPr/>
              <a:tblGrid>
                <a:gridCol w="1771671"/>
                <a:gridCol w="8743929"/>
              </a:tblGrid>
              <a:tr h="0">
                <a:tc>
                  <a:txBody>
                    <a:bodyPr/>
                    <a:lstStyle/>
                    <a:p>
                      <a:pPr algn="l"/>
                      <a:r>
                        <a:rPr lang="en-US" sz="1400" b="1" dirty="0" err="1">
                          <a:solidFill>
                            <a:srgbClr val="494B43"/>
                          </a:solidFill>
                          <a:effectLst/>
                          <a:latin typeface="Arial" panose="020B0604020202020204" pitchFamily="34" charset="0"/>
                        </a:rPr>
                        <a:t>Attrioute</a:t>
                      </a:r>
                      <a:endParaRPr lang="en-US" sz="1400" b="1" dirty="0">
                        <a:solidFill>
                          <a:srgbClr val="494B43"/>
                        </a:solidFill>
                        <a:effectLst/>
                        <a:latin typeface="Arial" panose="020B0604020202020204" pitchFamily="34" charset="0"/>
                      </a:endParaRPr>
                    </a:p>
                  </a:txBody>
                  <a:tcPr marL="12761" marR="12761" marT="31901" marB="31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c>
                  <a:txBody>
                    <a:bodyPr/>
                    <a:lstStyle/>
                    <a:p>
                      <a:pPr algn="l"/>
                      <a:r>
                        <a:rPr lang="en-US" sz="1400" b="1" dirty="0">
                          <a:solidFill>
                            <a:srgbClr val="494B43"/>
                          </a:solidFill>
                          <a:effectLst/>
                          <a:latin typeface="Arial" panose="020B0604020202020204" pitchFamily="34" charset="0"/>
                        </a:rPr>
                        <a:t>Description</a:t>
                      </a:r>
                    </a:p>
                  </a:txBody>
                  <a:tcPr marL="12761" marR="12761" marT="31901" marB="31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r>
              <a:tr h="227014">
                <a:tc>
                  <a:txBody>
                    <a:bodyPr/>
                    <a:lstStyle/>
                    <a:p>
                      <a:pPr algn="l"/>
                      <a:r>
                        <a:rPr lang="en-US" sz="1400">
                          <a:solidFill>
                            <a:srgbClr val="494B43"/>
                          </a:solidFill>
                          <a:effectLst/>
                          <a:latin typeface="Arial" panose="020B0604020202020204" pitchFamily="34" charset="0"/>
                        </a:rPr>
                        <a:t>cssClass</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a:solidFill>
                            <a:srgbClr val="494B43"/>
                          </a:solidFill>
                          <a:effectLst/>
                          <a:latin typeface="Arial" panose="020B0604020202020204" pitchFamily="34" charset="0"/>
                        </a:rPr>
                        <a:t>Specifies the CSS class to be applied to the rendered input element.</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27014">
                <a:tc>
                  <a:txBody>
                    <a:bodyPr/>
                    <a:lstStyle/>
                    <a:p>
                      <a:pPr algn="l"/>
                      <a:r>
                        <a:rPr lang="en-US" sz="1400">
                          <a:solidFill>
                            <a:srgbClr val="494B43"/>
                          </a:solidFill>
                          <a:effectLst/>
                          <a:latin typeface="Arial" panose="020B0604020202020204" pitchFamily="34" charset="0"/>
                        </a:rPr>
                        <a:t>cssStyle</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a:solidFill>
                            <a:srgbClr val="494B43"/>
                          </a:solidFill>
                          <a:effectLst/>
                          <a:latin typeface="Arial" panose="020B0604020202020204" pitchFamily="34" charset="0"/>
                        </a:rPr>
                        <a:t>Specifies the CSS style to be applied to the rendered input element</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21598">
                <a:tc>
                  <a:txBody>
                    <a:bodyPr/>
                    <a:lstStyle/>
                    <a:p>
                      <a:pPr algn="l"/>
                      <a:r>
                        <a:rPr lang="en-US" sz="1400">
                          <a:solidFill>
                            <a:srgbClr val="494B43"/>
                          </a:solidFill>
                          <a:effectLst/>
                          <a:latin typeface="Arial" panose="020B0604020202020204" pitchFamily="34" charset="0"/>
                        </a:rPr>
                        <a:t>cssErrorClass</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a:solidFill>
                            <a:srgbClr val="494B43"/>
                          </a:solidFill>
                          <a:effectLst/>
                          <a:latin typeface="Arial" panose="020B0604020202020204" pitchFamily="34" charset="0"/>
                        </a:rPr>
                        <a:t>Specifies the CSS class to be applied to the rendered input element if the bound property contains errors, overriding the value of the cssClass attribute.</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27014">
                <a:tc>
                  <a:txBody>
                    <a:bodyPr/>
                    <a:lstStyle/>
                    <a:p>
                      <a:pPr algn="l"/>
                      <a:r>
                        <a:rPr lang="en-US" sz="1400" dirty="0" err="1">
                          <a:solidFill>
                            <a:srgbClr val="494B43"/>
                          </a:solidFill>
                          <a:effectLst/>
                          <a:latin typeface="Arial" panose="020B0604020202020204" pitchFamily="34" charset="0"/>
                        </a:rPr>
                        <a:t>htmlEscape</a:t>
                      </a:r>
                      <a:endParaRPr lang="en-US" sz="1400" dirty="0">
                        <a:solidFill>
                          <a:srgbClr val="494B43"/>
                        </a:solidFill>
                        <a:effectLst/>
                        <a:latin typeface="Arial" panose="020B0604020202020204" pitchFamily="34" charset="0"/>
                      </a:endParaRP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dirty="0">
                          <a:solidFill>
                            <a:srgbClr val="494B43"/>
                          </a:solidFill>
                          <a:effectLst/>
                          <a:latin typeface="Arial" panose="020B0604020202020204" pitchFamily="34" charset="0"/>
                        </a:rPr>
                        <a:t>Accepts true or false indicating whether or not the rendered value(s) should be HTML-escaped.</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27014">
                <a:tc>
                  <a:txBody>
                    <a:bodyPr/>
                    <a:lstStyle/>
                    <a:p>
                      <a:pPr algn="l"/>
                      <a:r>
                        <a:rPr lang="en-US" sz="1400">
                          <a:solidFill>
                            <a:srgbClr val="494B43"/>
                          </a:solidFill>
                          <a:effectLst/>
                          <a:latin typeface="Arial" panose="020B0604020202020204" pitchFamily="34" charset="0"/>
                        </a:rPr>
                        <a:t>items</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a:solidFill>
                            <a:srgbClr val="494B43"/>
                          </a:solidFill>
                          <a:effectLst/>
                          <a:latin typeface="Arial" panose="020B0604020202020204" pitchFamily="34" charset="0"/>
                        </a:rPr>
                        <a:t>The Collection, Map, or array of objects used to generate the input elements.</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21598">
                <a:tc>
                  <a:txBody>
                    <a:bodyPr/>
                    <a:lstStyle/>
                    <a:p>
                      <a:pPr algn="l"/>
                      <a:r>
                        <a:rPr lang="en-US" sz="1400">
                          <a:solidFill>
                            <a:srgbClr val="494B43"/>
                          </a:solidFill>
                          <a:effectLst/>
                          <a:latin typeface="Arial" panose="020B0604020202020204" pitchFamily="34" charset="0"/>
                        </a:rPr>
                        <a:t>itemLabel</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a:solidFill>
                            <a:srgbClr val="494B43"/>
                          </a:solidFill>
                          <a:effectLst/>
                          <a:latin typeface="Arial" panose="020B0604020202020204" pitchFamily="34" charset="0"/>
                        </a:rPr>
                        <a:t>The property of the objects in the collection/Map/array specified in the items attribute that is to supply the label for each input element.</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21598">
                <a:tc>
                  <a:txBody>
                    <a:bodyPr/>
                    <a:lstStyle/>
                    <a:p>
                      <a:pPr algn="l"/>
                      <a:r>
                        <a:rPr lang="en-US" sz="1400" dirty="0" err="1">
                          <a:solidFill>
                            <a:srgbClr val="494B43"/>
                          </a:solidFill>
                          <a:effectLst/>
                          <a:latin typeface="Arial" panose="020B0604020202020204" pitchFamily="34" charset="0"/>
                        </a:rPr>
                        <a:t>itemValue</a:t>
                      </a:r>
                      <a:endParaRPr lang="en-US" sz="1400" dirty="0">
                        <a:solidFill>
                          <a:srgbClr val="494B43"/>
                        </a:solidFill>
                        <a:effectLst/>
                        <a:latin typeface="Arial" panose="020B0604020202020204" pitchFamily="34" charset="0"/>
                      </a:endParaRP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dirty="0">
                          <a:solidFill>
                            <a:srgbClr val="494B43"/>
                          </a:solidFill>
                          <a:effectLst/>
                          <a:latin typeface="Arial" panose="020B0604020202020204" pitchFamily="34" charset="0"/>
                        </a:rPr>
                        <a:t>The property of the objects in the collection/Map/array specified in the items attribute that is to supply the value for each input element.</a:t>
                      </a:r>
                    </a:p>
                  </a:txBody>
                  <a:tcPr marL="61251" marR="61251" marT="30625" marB="30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775790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00"/>
            <a:ext cx="10515600" cy="519778"/>
          </a:xfrm>
        </p:spPr>
        <p:txBody>
          <a:bodyPr>
            <a:normAutofit fontScale="90000"/>
          </a:bodyPr>
          <a:lstStyle/>
          <a:p>
            <a:endParaRPr lang="en-US" dirty="0"/>
          </a:p>
        </p:txBody>
      </p:sp>
      <p:sp>
        <p:nvSpPr>
          <p:cNvPr id="3" name="Content Placeholder 2"/>
          <p:cNvSpPr>
            <a:spLocks noGrp="1"/>
          </p:cNvSpPr>
          <p:nvPr>
            <p:ph idx="1"/>
          </p:nvPr>
        </p:nvSpPr>
        <p:spPr>
          <a:xfrm>
            <a:off x="353961" y="1017639"/>
            <a:ext cx="11518491" cy="5722374"/>
          </a:xfrm>
        </p:spPr>
        <p:txBody>
          <a:bodyPr>
            <a:normAutofit/>
          </a:bodyPr>
          <a:lstStyle/>
          <a:p>
            <a:r>
              <a:rPr lang="en-US" sz="2000" b="1" dirty="0"/>
              <a:t>The errors Tag</a:t>
            </a:r>
          </a:p>
          <a:p>
            <a:r>
              <a:rPr lang="en-US" sz="2000" dirty="0"/>
              <a:t>The </a:t>
            </a:r>
            <a:r>
              <a:rPr lang="en-US" sz="2000" b="1" dirty="0"/>
              <a:t>errors</a:t>
            </a:r>
            <a:r>
              <a:rPr lang="en-US" sz="2000" dirty="0"/>
              <a:t> tag renders one or more HTML </a:t>
            </a:r>
            <a:r>
              <a:rPr lang="en-US" sz="2000" b="1" dirty="0"/>
              <a:t>span</a:t>
            </a:r>
            <a:r>
              <a:rPr lang="en-US" sz="2000" dirty="0"/>
              <a:t> element that each contains a field error message. This tag can be used to display a specific field error or all field errors.</a:t>
            </a:r>
          </a:p>
          <a:p>
            <a:r>
              <a:rPr lang="en-US" sz="2000" dirty="0"/>
              <a:t>The attributes of the </a:t>
            </a:r>
            <a:r>
              <a:rPr lang="en-US" sz="2000" b="1" dirty="0"/>
              <a:t>errors</a:t>
            </a:r>
            <a:r>
              <a:rPr lang="en-US" sz="2000" dirty="0"/>
              <a:t> tag are listed in </a:t>
            </a:r>
            <a:r>
              <a:rPr lang="en-US" sz="2000" dirty="0">
                <a:hlinkClick r:id="rId3"/>
              </a:rPr>
              <a:t>Table 5.14</a:t>
            </a:r>
            <a:r>
              <a:rPr lang="en-US" sz="2000" dirty="0"/>
              <a:t>. All attributes are optional and the table does not include HTML attributes that may appear in the HTML</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366240949"/>
              </p:ext>
            </p:extLst>
          </p:nvPr>
        </p:nvGraphicFramePr>
        <p:xfrm>
          <a:off x="619433" y="2890685"/>
          <a:ext cx="10734368" cy="2838450"/>
        </p:xfrm>
        <a:graphic>
          <a:graphicData uri="http://schemas.openxmlformats.org/drawingml/2006/table">
            <a:tbl>
              <a:tblPr/>
              <a:tblGrid>
                <a:gridCol w="1384419"/>
                <a:gridCol w="9349949"/>
              </a:tblGrid>
              <a:tr h="324524">
                <a:tc>
                  <a:txBody>
                    <a:bodyPr/>
                    <a:lstStyle/>
                    <a:p>
                      <a:pPr algn="l"/>
                      <a:r>
                        <a:rPr lang="en-US" b="1" dirty="0">
                          <a:solidFill>
                            <a:srgbClr val="494B43"/>
                          </a:solidFill>
                          <a:effectLst/>
                          <a:latin typeface="Arial" panose="020B0604020202020204" pitchFamily="34" charset="0"/>
                        </a:rPr>
                        <a:t>Attribute</a:t>
                      </a:r>
                    </a:p>
                  </a:txBody>
                  <a:tcPr marL="19050" marR="19050" marT="47625" marB="47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c>
                  <a:txBody>
                    <a:bodyPr/>
                    <a:lstStyle/>
                    <a:p>
                      <a:pPr algn="l"/>
                      <a:r>
                        <a:rPr lang="en-US" b="1" dirty="0">
                          <a:solidFill>
                            <a:srgbClr val="494B43"/>
                          </a:solidFill>
                          <a:effectLst/>
                          <a:latin typeface="Arial" panose="020B0604020202020204" pitchFamily="34" charset="0"/>
                        </a:rPr>
                        <a:t>Description</a:t>
                      </a:r>
                    </a:p>
                  </a:txBody>
                  <a:tcPr marL="19050" marR="19050" marT="47625" marB="476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r>
              <a:tr h="321178">
                <a:tc>
                  <a:txBody>
                    <a:bodyPr/>
                    <a:lstStyle/>
                    <a:p>
                      <a:pPr algn="l"/>
                      <a:r>
                        <a:rPr lang="en-US">
                          <a:solidFill>
                            <a:srgbClr val="494B43"/>
                          </a:solidFill>
                          <a:effectLst/>
                          <a:latin typeface="Arial" panose="020B0604020202020204" pitchFamily="34" charset="0"/>
                        </a:rPr>
                        <a:t>cssClass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a:solidFill>
                            <a:srgbClr val="494B43"/>
                          </a:solidFill>
                          <a:effectLst/>
                          <a:latin typeface="Arial" panose="020B0604020202020204" pitchFamily="34" charset="0"/>
                        </a:rPr>
                        <a:t>Specifies the CSS class to be applied to the rendered input element.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21178">
                <a:tc>
                  <a:txBody>
                    <a:bodyPr/>
                    <a:lstStyle/>
                    <a:p>
                      <a:pPr algn="l"/>
                      <a:r>
                        <a:rPr lang="en-US">
                          <a:solidFill>
                            <a:srgbClr val="494B43"/>
                          </a:solidFill>
                          <a:effectLst/>
                          <a:latin typeface="Arial" panose="020B0604020202020204" pitchFamily="34" charset="0"/>
                        </a:rPr>
                        <a:t>cssStyle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a:solidFill>
                            <a:srgbClr val="494B43"/>
                          </a:solidFill>
                          <a:effectLst/>
                          <a:latin typeface="Arial" panose="020B0604020202020204" pitchFamily="34" charset="0"/>
                        </a:rPr>
                        <a:t>Specifies the CSS style to be applied to the rendered input element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21178">
                <a:tc>
                  <a:txBody>
                    <a:bodyPr/>
                    <a:lstStyle/>
                    <a:p>
                      <a:pPr algn="l"/>
                      <a:r>
                        <a:rPr lang="en-US">
                          <a:solidFill>
                            <a:srgbClr val="494B43"/>
                          </a:solidFill>
                          <a:effectLst/>
                          <a:latin typeface="Arial" panose="020B0604020202020204" pitchFamily="34" charset="0"/>
                        </a:rPr>
                        <a:t>delimiter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a:solidFill>
                            <a:srgbClr val="494B43"/>
                          </a:solidFill>
                          <a:effectLst/>
                          <a:latin typeface="Arial" panose="020B0604020202020204" pitchFamily="34" charset="0"/>
                        </a:rPr>
                        <a:t>Delimiter for separating multiple error messages.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21178">
                <a:tc>
                  <a:txBody>
                    <a:bodyPr/>
                    <a:lstStyle/>
                    <a:p>
                      <a:pPr algn="l"/>
                      <a:r>
                        <a:rPr lang="en-US">
                          <a:solidFill>
                            <a:srgbClr val="494B43"/>
                          </a:solidFill>
                          <a:effectLst/>
                          <a:latin typeface="Arial" panose="020B0604020202020204" pitchFamily="34" charset="0"/>
                        </a:rPr>
                        <a:t>element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a:solidFill>
                            <a:srgbClr val="494B43"/>
                          </a:solidFill>
                          <a:effectLst/>
                          <a:latin typeface="Arial" panose="020B0604020202020204" pitchFamily="34" charset="0"/>
                        </a:rPr>
                        <a:t>Specifies an HTML element to enclose the error messages.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562062">
                <a:tc>
                  <a:txBody>
                    <a:bodyPr/>
                    <a:lstStyle/>
                    <a:p>
                      <a:pPr algn="l"/>
                      <a:r>
                        <a:rPr lang="en-US">
                          <a:solidFill>
                            <a:srgbClr val="494B43"/>
                          </a:solidFill>
                          <a:effectLst/>
                          <a:latin typeface="Arial" panose="020B0604020202020204" pitchFamily="34" charset="0"/>
                        </a:rPr>
                        <a:t>htmlEscape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a:solidFill>
                            <a:srgbClr val="494B43"/>
                          </a:solidFill>
                          <a:effectLst/>
                          <a:latin typeface="Arial" panose="020B0604020202020204" pitchFamily="34" charset="0"/>
                        </a:rPr>
                        <a:t>Accepts true or false indicating whether or not the rendered value(s) should be HTML-escaped.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21178">
                <a:tc>
                  <a:txBody>
                    <a:bodyPr/>
                    <a:lstStyle/>
                    <a:p>
                      <a:pPr algn="l"/>
                      <a:r>
                        <a:rPr lang="en-US">
                          <a:solidFill>
                            <a:srgbClr val="494B43"/>
                          </a:solidFill>
                          <a:effectLst/>
                          <a:latin typeface="Arial" panose="020B0604020202020204" pitchFamily="34" charset="0"/>
                        </a:rPr>
                        <a:t>path</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dirty="0">
                          <a:solidFill>
                            <a:srgbClr val="494B43"/>
                          </a:solidFill>
                          <a:effectLst/>
                          <a:latin typeface="Arial" panose="020B0604020202020204" pitchFamily="34" charset="0"/>
                        </a:rPr>
                        <a:t>The path to the errors object to bind.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87381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Binding </a:t>
            </a:r>
            <a:r>
              <a:rPr lang="en-US" b="1" dirty="0" smtClean="0"/>
              <a:t>Example</a:t>
            </a:r>
            <a:endParaRPr lang="en-US" dirty="0"/>
          </a:p>
        </p:txBody>
      </p:sp>
      <p:sp>
        <p:nvSpPr>
          <p:cNvPr id="3" name="Content Placeholder 2"/>
          <p:cNvSpPr>
            <a:spLocks noGrp="1"/>
          </p:cNvSpPr>
          <p:nvPr>
            <p:ph idx="1"/>
          </p:nvPr>
        </p:nvSpPr>
        <p:spPr>
          <a:xfrm>
            <a:off x="442453" y="1825624"/>
            <a:ext cx="11253018" cy="4862461"/>
          </a:xfrm>
        </p:spPr>
        <p:txBody>
          <a:bodyPr>
            <a:normAutofit/>
          </a:bodyPr>
          <a:lstStyle/>
          <a:p>
            <a:r>
              <a:rPr lang="en-US" sz="2200" dirty="0"/>
              <a:t>As an example of using the tags in the form tag library to take advantage of data binding, consider the </a:t>
            </a:r>
            <a:r>
              <a:rPr lang="en-US" sz="2200" b="1" dirty="0"/>
              <a:t>tags-demo</a:t>
            </a:r>
            <a:r>
              <a:rPr lang="en-US" sz="2200" dirty="0"/>
              <a:t> application. This example centers </a:t>
            </a:r>
            <a:r>
              <a:rPr lang="en-US" sz="2200"/>
              <a:t>around </a:t>
            </a:r>
            <a:r>
              <a:rPr lang="en-US" sz="2200" smtClean="0"/>
              <a:t>the </a:t>
            </a:r>
            <a:r>
              <a:rPr lang="en-US" sz="2200" b="1" smtClean="0"/>
              <a:t>Book</a:t>
            </a:r>
            <a:r>
              <a:rPr lang="en-US" sz="2200" dirty="0"/>
              <a:t> domain class. The class has several properties, including a </a:t>
            </a:r>
            <a:r>
              <a:rPr lang="en-US" sz="2200" b="1" dirty="0"/>
              <a:t>category</a:t>
            </a:r>
            <a:r>
              <a:rPr lang="en-US" sz="2200" dirty="0"/>
              <a:t> property of type </a:t>
            </a:r>
            <a:r>
              <a:rPr lang="en-US" sz="2200" b="1" dirty="0"/>
              <a:t>Category</a:t>
            </a:r>
            <a:r>
              <a:rPr lang="en-US" sz="2200" dirty="0"/>
              <a:t>. </a:t>
            </a:r>
            <a:r>
              <a:rPr lang="en-US" sz="2200" b="1" dirty="0"/>
              <a:t>Category</a:t>
            </a:r>
            <a:r>
              <a:rPr lang="en-US" sz="2200" dirty="0"/>
              <a:t> has two properties, </a:t>
            </a:r>
            <a:r>
              <a:rPr lang="en-US" sz="2200" b="1" dirty="0"/>
              <a:t>id</a:t>
            </a:r>
            <a:r>
              <a:rPr lang="en-US" sz="2200" dirty="0"/>
              <a:t> and </a:t>
            </a:r>
            <a:r>
              <a:rPr lang="en-US" sz="2200" b="1" dirty="0"/>
              <a:t>name</a:t>
            </a:r>
            <a:r>
              <a:rPr lang="en-US" sz="2200" dirty="0"/>
              <a:t>.</a:t>
            </a:r>
          </a:p>
          <a:p>
            <a:r>
              <a:rPr lang="en-US" sz="2200" dirty="0"/>
              <a:t>The application allows you to list books, add a new book, and edit a book.</a:t>
            </a:r>
          </a:p>
          <a:p>
            <a:r>
              <a:rPr lang="en-US" sz="2400" b="1" dirty="0"/>
              <a:t>The Directory </a:t>
            </a:r>
            <a:r>
              <a:rPr lang="en-US" sz="2400" b="1" dirty="0" smtClean="0"/>
              <a:t>Structure </a:t>
            </a:r>
            <a:r>
              <a:rPr lang="en-US" sz="2400" dirty="0"/>
              <a:t>of </a:t>
            </a:r>
            <a:r>
              <a:rPr lang="en-US" sz="2400" b="1" dirty="0" smtClean="0"/>
              <a:t>tags-demo</a:t>
            </a:r>
          </a:p>
          <a:p>
            <a:endParaRPr lang="en-US" sz="2400" b="1" dirty="0"/>
          </a:p>
          <a:p>
            <a:endParaRPr lang="en-US" sz="2200" dirty="0"/>
          </a:p>
        </p:txBody>
      </p:sp>
      <p:pic>
        <p:nvPicPr>
          <p:cNvPr id="4" name="Picture 3"/>
          <p:cNvPicPr>
            <a:picLocks noChangeAspect="1"/>
          </p:cNvPicPr>
          <p:nvPr/>
        </p:nvPicPr>
        <p:blipFill>
          <a:blip r:embed="rId2"/>
          <a:stretch>
            <a:fillRect/>
          </a:stretch>
        </p:blipFill>
        <p:spPr>
          <a:xfrm>
            <a:off x="6017342" y="3621036"/>
            <a:ext cx="5560142" cy="3067050"/>
          </a:xfrm>
          <a:prstGeom prst="rect">
            <a:avLst/>
          </a:prstGeom>
        </p:spPr>
      </p:pic>
    </p:spTree>
    <p:extLst>
      <p:ext uri="{BB962C8B-B14F-4D97-AF65-F5344CB8AC3E}">
        <p14:creationId xmlns:p14="http://schemas.microsoft.com/office/powerpoint/2010/main" val="27234967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093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3222</Words>
  <Application>Microsoft Office PowerPoint</Application>
  <PresentationFormat>Widescreen</PresentationFormat>
  <Paragraphs>531</Paragraphs>
  <Slides>93</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Arial</vt:lpstr>
      <vt:lpstr>Arial</vt:lpstr>
      <vt:lpstr>Calibri</vt:lpstr>
      <vt:lpstr>Calibri Light</vt:lpstr>
      <vt:lpstr>Office Theme</vt:lpstr>
      <vt:lpstr>Spring @MVC</vt:lpstr>
      <vt:lpstr>Dependency Injection</vt:lpstr>
      <vt:lpstr>PowerPoint Presentation</vt:lpstr>
      <vt:lpstr>PowerPoint Presentation</vt:lpstr>
      <vt:lpstr>XML-Based Spring Configuration</vt:lpstr>
      <vt:lpstr>PowerPoint Presentation</vt:lpstr>
      <vt:lpstr>Using Spring to Manage Dependencies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Chapter2 – Model2 &amp; MVC Pattern</vt:lpstr>
      <vt:lpstr>Highlights</vt:lpstr>
      <vt:lpstr>Model 1 Overview</vt:lpstr>
      <vt:lpstr>Model 2 Overview</vt:lpstr>
      <vt:lpstr>PowerPoint Presentation</vt:lpstr>
      <vt:lpstr>PowerPoint Presentation</vt:lpstr>
      <vt:lpstr>PowerPoint Presentation</vt:lpstr>
      <vt:lpstr>PowerPoint Presentation</vt:lpstr>
      <vt:lpstr>PowerPoint Presentation</vt:lpstr>
      <vt:lpstr>Model 2 with A Servlet Controller</vt:lpstr>
      <vt:lpstr>PowerPoint Presentation</vt:lpstr>
      <vt:lpstr>PowerPoint Presentation</vt:lpstr>
      <vt:lpstr>Model 2 with A Filter Dispatcher</vt:lpstr>
      <vt:lpstr>Validators</vt:lpstr>
      <vt:lpstr>Dependency Injection</vt:lpstr>
      <vt:lpstr>PowerPoint Presentation</vt:lpstr>
      <vt:lpstr>MVC</vt:lpstr>
      <vt:lpstr>MVC Structure</vt:lpstr>
      <vt:lpstr>Chapter 3: Introduction to Spring MVC</vt:lpstr>
      <vt:lpstr>The Benefits of Spring MVC</vt:lpstr>
      <vt:lpstr>List of features provided in Spring MVC</vt:lpstr>
      <vt:lpstr>List of features provided in Spring MVC(cont..)</vt:lpstr>
      <vt:lpstr>Spring MVC DispatcherServlet</vt:lpstr>
      <vt:lpstr>The Controller Interface</vt:lpstr>
      <vt:lpstr>Your First Spring MVC Application</vt:lpstr>
      <vt:lpstr>PowerPoint Presentation</vt:lpstr>
      <vt:lpstr>PowerPoint Presentation</vt:lpstr>
      <vt:lpstr>PowerPoint Presentation</vt:lpstr>
      <vt:lpstr>PowerPoint Presentation</vt:lpstr>
      <vt:lpstr>PowerPoint Presentation</vt:lpstr>
      <vt:lpstr>The View Resolver</vt:lpstr>
      <vt:lpstr>Chapter 4: Annotation-Based Controllers</vt:lpstr>
      <vt:lpstr>Spring MVC Annotation Types</vt:lpstr>
      <vt:lpstr>The Controller Annotation Type</vt:lpstr>
      <vt:lpstr>The RequestMapping Annotation Type</vt:lpstr>
      <vt:lpstr>Writing Request-Handling Methods</vt:lpstr>
      <vt:lpstr>List of argument types that can appear in a request-handling method.</vt:lpstr>
      <vt:lpstr>PowerPoint Presentation</vt:lpstr>
      <vt:lpstr>Using An Annotation-Based Controller</vt:lpstr>
      <vt:lpstr>PowerPoint Presentation</vt:lpstr>
      <vt:lpstr>PowerPoint Presentation</vt:lpstr>
      <vt:lpstr>PowerPoint Presentation</vt:lpstr>
      <vt:lpstr>PowerPoint Presentation</vt:lpstr>
      <vt:lpstr>PowerPoint Presentation</vt:lpstr>
      <vt:lpstr>PowerPoint Presentation</vt:lpstr>
      <vt:lpstr>Dependency Injection with @Autowired and @Service</vt:lpstr>
      <vt:lpstr>Listing 4.6: The ProductController class in annotated2</vt:lpstr>
      <vt:lpstr>PowerPoint Presentation</vt:lpstr>
      <vt:lpstr>PowerPoint Presentation</vt:lpstr>
      <vt:lpstr>Redirect and Flash Attributes</vt:lpstr>
      <vt:lpstr>PowerPoint Presentation</vt:lpstr>
      <vt:lpstr>Request Parameters and Path Variables</vt:lpstr>
      <vt:lpstr>PowerPoint Presentation</vt:lpstr>
      <vt:lpstr>PowerPoint Presentation</vt:lpstr>
      <vt:lpstr>@ModelAttribute</vt:lpstr>
      <vt:lpstr>PowerPoint Presentation</vt:lpstr>
      <vt:lpstr>Chapter 5: Data Binding and the Form Tag Library</vt:lpstr>
      <vt:lpstr>Highlights</vt:lpstr>
      <vt:lpstr>Data Binding Overview</vt:lpstr>
      <vt:lpstr>The Form Tag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Binding Example</vt:lpstr>
      <vt:lpstr>PowerPoint Presentation</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@MVC</dc:title>
  <dc:creator>Raghava, Dudi Venkata - Dell Team</dc:creator>
  <cp:keywords>Internal Use</cp:keywords>
  <cp:lastModifiedBy>Aishwarya</cp:lastModifiedBy>
  <cp:revision>337</cp:revision>
  <dcterms:created xsi:type="dcterms:W3CDTF">2016-09-12T07:18:19Z</dcterms:created>
  <dcterms:modified xsi:type="dcterms:W3CDTF">2017-03-16T00:05:58Z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fd6f4b8c-9883-46d0-bedf-8a9da98c8638</vt:lpwstr>
  </property>
  <property fmtid="{D5CDD505-2E9C-101B-9397-08002B2CF9AE}" pid="3" name="DocumentMarkings">
    <vt:lpwstr>&lt;SPAN style="FONT-FAMILY: museo sans for dell; COLOR: rgb(170,170,170); FONT-SIZE: 8.5pt"&gt; &lt;P align=left&gt;Dell - Internal Use - Confidential  &lt;/P&gt;&lt;/SPAN&gt;;&lt;SPAN style="FONT-FAMILY: museo sans for dell; COLOR: rgb(170,170,170); FONT-SIZE: 8.5pt"&gt; &lt;P align=le</vt:lpwstr>
  </property>
  <property fmtid="{D5CDD505-2E9C-101B-9397-08002B2CF9AE}" pid="4" name="titusconfig">
    <vt:lpwstr>0.6CorpGlobal</vt:lpwstr>
  </property>
  <property fmtid="{D5CDD505-2E9C-101B-9397-08002B2CF9AE}" pid="5" name="Document Editor">
    <vt:lpwstr>Dudi_Venkata_Raghava</vt:lpwstr>
  </property>
  <property fmtid="{D5CDD505-2E9C-101B-9397-08002B2CF9AE}" pid="6" name="DellClassification">
    <vt:lpwstr>Internal Use</vt:lpwstr>
  </property>
  <property fmtid="{D5CDD505-2E9C-101B-9397-08002B2CF9AE}" pid="7" name="DellSublabels">
    <vt:lpwstr/>
  </property>
  <property fmtid="{D5CDD505-2E9C-101B-9397-08002B2CF9AE}" pid="8" name="DellVisualMarkingsPPT">
    <vt:lpwstr>Classification Footer</vt:lpwstr>
  </property>
  <property fmtid="{D5CDD505-2E9C-101B-9397-08002B2CF9AE}" pid="9" name="Classification">
    <vt:lpwstr>Internal Use</vt:lpwstr>
  </property>
  <property fmtid="{D5CDD505-2E9C-101B-9397-08002B2CF9AE}" pid="10" name="Sublabels">
    <vt:lpwstr/>
  </property>
  <property fmtid="{D5CDD505-2E9C-101B-9397-08002B2CF9AE}" pid="11" name="VisualMarkingsPPT">
    <vt:lpwstr>Classification Footer</vt:lpwstr>
  </property>
</Properties>
</file>