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232"/>
  </p:notesMasterIdLst>
  <p:sldIdLst>
    <p:sldId id="256" r:id="rId2"/>
    <p:sldId id="258" r:id="rId3"/>
    <p:sldId id="375" r:id="rId4"/>
    <p:sldId id="259" r:id="rId5"/>
    <p:sldId id="257" r:id="rId6"/>
    <p:sldId id="260" r:id="rId7"/>
    <p:sldId id="261" r:id="rId8"/>
    <p:sldId id="262" r:id="rId9"/>
    <p:sldId id="263" r:id="rId10"/>
    <p:sldId id="264" r:id="rId11"/>
    <p:sldId id="265" r:id="rId12"/>
    <p:sldId id="266" r:id="rId13"/>
    <p:sldId id="267" r:id="rId14"/>
    <p:sldId id="268" r:id="rId15"/>
    <p:sldId id="403" r:id="rId16"/>
    <p:sldId id="269" r:id="rId17"/>
    <p:sldId id="404" r:id="rId18"/>
    <p:sldId id="432" r:id="rId19"/>
    <p:sldId id="494" r:id="rId20"/>
    <p:sldId id="433" r:id="rId21"/>
    <p:sldId id="434" r:id="rId22"/>
    <p:sldId id="435" r:id="rId23"/>
    <p:sldId id="345" r:id="rId24"/>
    <p:sldId id="408" r:id="rId25"/>
    <p:sldId id="409" r:id="rId26"/>
    <p:sldId id="410" r:id="rId27"/>
    <p:sldId id="411" r:id="rId28"/>
    <p:sldId id="412" r:id="rId29"/>
    <p:sldId id="413" r:id="rId30"/>
    <p:sldId id="414" r:id="rId31"/>
    <p:sldId id="415" r:id="rId32"/>
    <p:sldId id="416" r:id="rId33"/>
    <p:sldId id="417" r:id="rId34"/>
    <p:sldId id="418" r:id="rId35"/>
    <p:sldId id="419" r:id="rId36"/>
    <p:sldId id="436" r:id="rId37"/>
    <p:sldId id="437" r:id="rId38"/>
    <p:sldId id="438" r:id="rId39"/>
    <p:sldId id="273" r:id="rId40"/>
    <p:sldId id="439" r:id="rId41"/>
    <p:sldId id="274" r:id="rId42"/>
    <p:sldId id="420" r:id="rId43"/>
    <p:sldId id="421" r:id="rId44"/>
    <p:sldId id="275" r:id="rId45"/>
    <p:sldId id="422" r:id="rId46"/>
    <p:sldId id="423" r:id="rId47"/>
    <p:sldId id="424" r:id="rId48"/>
    <p:sldId id="425" r:id="rId49"/>
    <p:sldId id="426" r:id="rId50"/>
    <p:sldId id="427" r:id="rId51"/>
    <p:sldId id="495" r:id="rId52"/>
    <p:sldId id="428" r:id="rId53"/>
    <p:sldId id="429" r:id="rId54"/>
    <p:sldId id="430" r:id="rId55"/>
    <p:sldId id="276" r:id="rId56"/>
    <p:sldId id="431" r:id="rId57"/>
    <p:sldId id="277" r:id="rId58"/>
    <p:sldId id="278" r:id="rId59"/>
    <p:sldId id="440" r:id="rId60"/>
    <p:sldId id="441" r:id="rId61"/>
    <p:sldId id="442" r:id="rId62"/>
    <p:sldId id="279" r:id="rId63"/>
    <p:sldId id="443" r:id="rId64"/>
    <p:sldId id="444" r:id="rId65"/>
    <p:sldId id="445" r:id="rId66"/>
    <p:sldId id="446" r:id="rId67"/>
    <p:sldId id="447" r:id="rId68"/>
    <p:sldId id="448" r:id="rId69"/>
    <p:sldId id="449" r:id="rId70"/>
    <p:sldId id="450" r:id="rId71"/>
    <p:sldId id="451" r:id="rId72"/>
    <p:sldId id="452" r:id="rId73"/>
    <p:sldId id="453" r:id="rId74"/>
    <p:sldId id="454" r:id="rId75"/>
    <p:sldId id="455" r:id="rId76"/>
    <p:sldId id="456" r:id="rId77"/>
    <p:sldId id="457" r:id="rId78"/>
    <p:sldId id="458" r:id="rId79"/>
    <p:sldId id="459" r:id="rId80"/>
    <p:sldId id="460" r:id="rId81"/>
    <p:sldId id="461" r:id="rId82"/>
    <p:sldId id="351" r:id="rId83"/>
    <p:sldId id="462" r:id="rId84"/>
    <p:sldId id="463" r:id="rId85"/>
    <p:sldId id="464" r:id="rId86"/>
    <p:sldId id="465" r:id="rId87"/>
    <p:sldId id="466" r:id="rId88"/>
    <p:sldId id="467" r:id="rId89"/>
    <p:sldId id="468" r:id="rId90"/>
    <p:sldId id="469" r:id="rId91"/>
    <p:sldId id="470" r:id="rId92"/>
    <p:sldId id="471" r:id="rId93"/>
    <p:sldId id="472" r:id="rId94"/>
    <p:sldId id="473" r:id="rId95"/>
    <p:sldId id="474" r:id="rId96"/>
    <p:sldId id="475" r:id="rId97"/>
    <p:sldId id="476" r:id="rId98"/>
    <p:sldId id="477" r:id="rId99"/>
    <p:sldId id="478" r:id="rId100"/>
    <p:sldId id="479" r:id="rId101"/>
    <p:sldId id="480" r:id="rId102"/>
    <p:sldId id="481" r:id="rId103"/>
    <p:sldId id="482" r:id="rId104"/>
    <p:sldId id="483" r:id="rId105"/>
    <p:sldId id="484" r:id="rId106"/>
    <p:sldId id="485" r:id="rId107"/>
    <p:sldId id="352" r:id="rId108"/>
    <p:sldId id="353" r:id="rId109"/>
    <p:sldId id="379" r:id="rId110"/>
    <p:sldId id="380" r:id="rId111"/>
    <p:sldId id="381" r:id="rId112"/>
    <p:sldId id="354" r:id="rId113"/>
    <p:sldId id="486" r:id="rId114"/>
    <p:sldId id="374" r:id="rId115"/>
    <p:sldId id="487" r:id="rId116"/>
    <p:sldId id="355" r:id="rId117"/>
    <p:sldId id="496" r:id="rId118"/>
    <p:sldId id="356" r:id="rId119"/>
    <p:sldId id="382" r:id="rId120"/>
    <p:sldId id="383" r:id="rId121"/>
    <p:sldId id="378" r:id="rId122"/>
    <p:sldId id="358" r:id="rId123"/>
    <p:sldId id="357" r:id="rId124"/>
    <p:sldId id="497" r:id="rId125"/>
    <p:sldId id="359" r:id="rId126"/>
    <p:sldId id="384" r:id="rId127"/>
    <p:sldId id="385" r:id="rId128"/>
    <p:sldId id="386" r:id="rId129"/>
    <p:sldId id="488" r:id="rId130"/>
    <p:sldId id="489" r:id="rId131"/>
    <p:sldId id="490" r:id="rId132"/>
    <p:sldId id="491" r:id="rId133"/>
    <p:sldId id="492" r:id="rId134"/>
    <p:sldId id="387" r:id="rId135"/>
    <p:sldId id="388" r:id="rId136"/>
    <p:sldId id="389" r:id="rId137"/>
    <p:sldId id="390" r:id="rId138"/>
    <p:sldId id="391" r:id="rId139"/>
    <p:sldId id="493" r:id="rId140"/>
    <p:sldId id="360" r:id="rId141"/>
    <p:sldId id="361" r:id="rId142"/>
    <p:sldId id="362" r:id="rId143"/>
    <p:sldId id="392" r:id="rId144"/>
    <p:sldId id="377" r:id="rId145"/>
    <p:sldId id="376" r:id="rId146"/>
    <p:sldId id="363" r:id="rId147"/>
    <p:sldId id="364" r:id="rId148"/>
    <p:sldId id="393" r:id="rId149"/>
    <p:sldId id="394" r:id="rId150"/>
    <p:sldId id="395" r:id="rId151"/>
    <p:sldId id="396" r:id="rId152"/>
    <p:sldId id="397" r:id="rId153"/>
    <p:sldId id="365" r:id="rId154"/>
    <p:sldId id="366" r:id="rId155"/>
    <p:sldId id="367" r:id="rId156"/>
    <p:sldId id="368" r:id="rId157"/>
    <p:sldId id="400" r:id="rId158"/>
    <p:sldId id="399" r:id="rId159"/>
    <p:sldId id="401" r:id="rId160"/>
    <p:sldId id="398" r:id="rId161"/>
    <p:sldId id="370" r:id="rId162"/>
    <p:sldId id="371" r:id="rId163"/>
    <p:sldId id="373" r:id="rId164"/>
    <p:sldId id="372" r:id="rId165"/>
    <p:sldId id="281" r:id="rId166"/>
    <p:sldId id="282" r:id="rId167"/>
    <p:sldId id="280" r:id="rId168"/>
    <p:sldId id="283" r:id="rId169"/>
    <p:sldId id="284" r:id="rId170"/>
    <p:sldId id="285" r:id="rId171"/>
    <p:sldId id="286" r:id="rId172"/>
    <p:sldId id="287" r:id="rId173"/>
    <p:sldId id="288" r:id="rId174"/>
    <p:sldId id="402" r:id="rId175"/>
    <p:sldId id="289" r:id="rId176"/>
    <p:sldId id="317" r:id="rId177"/>
    <p:sldId id="290" r:id="rId178"/>
    <p:sldId id="291" r:id="rId179"/>
    <p:sldId id="292" r:id="rId180"/>
    <p:sldId id="293" r:id="rId181"/>
    <p:sldId id="295" r:id="rId182"/>
    <p:sldId id="294" r:id="rId183"/>
    <p:sldId id="296" r:id="rId184"/>
    <p:sldId id="297" r:id="rId185"/>
    <p:sldId id="298" r:id="rId186"/>
    <p:sldId id="299" r:id="rId187"/>
    <p:sldId id="300" r:id="rId188"/>
    <p:sldId id="301" r:id="rId189"/>
    <p:sldId id="306" r:id="rId190"/>
    <p:sldId id="302" r:id="rId191"/>
    <p:sldId id="303" r:id="rId192"/>
    <p:sldId id="304" r:id="rId193"/>
    <p:sldId id="305" r:id="rId194"/>
    <p:sldId id="307" r:id="rId195"/>
    <p:sldId id="308" r:id="rId196"/>
    <p:sldId id="309" r:id="rId197"/>
    <p:sldId id="310" r:id="rId198"/>
    <p:sldId id="311" r:id="rId199"/>
    <p:sldId id="312" r:id="rId200"/>
    <p:sldId id="313" r:id="rId201"/>
    <p:sldId id="314" r:id="rId202"/>
    <p:sldId id="315" r:id="rId203"/>
    <p:sldId id="316" r:id="rId204"/>
    <p:sldId id="318" r:id="rId205"/>
    <p:sldId id="319" r:id="rId206"/>
    <p:sldId id="320" r:id="rId207"/>
    <p:sldId id="321" r:id="rId208"/>
    <p:sldId id="322" r:id="rId209"/>
    <p:sldId id="323" r:id="rId210"/>
    <p:sldId id="324" r:id="rId211"/>
    <p:sldId id="325" r:id="rId212"/>
    <p:sldId id="326" r:id="rId213"/>
    <p:sldId id="327" r:id="rId214"/>
    <p:sldId id="328" r:id="rId215"/>
    <p:sldId id="329" r:id="rId216"/>
    <p:sldId id="330" r:id="rId217"/>
    <p:sldId id="331" r:id="rId218"/>
    <p:sldId id="332" r:id="rId219"/>
    <p:sldId id="333" r:id="rId220"/>
    <p:sldId id="334" r:id="rId221"/>
    <p:sldId id="335" r:id="rId222"/>
    <p:sldId id="336" r:id="rId223"/>
    <p:sldId id="337" r:id="rId224"/>
    <p:sldId id="338" r:id="rId225"/>
    <p:sldId id="339" r:id="rId226"/>
    <p:sldId id="340" r:id="rId227"/>
    <p:sldId id="341" r:id="rId228"/>
    <p:sldId id="342" r:id="rId229"/>
    <p:sldId id="343" r:id="rId230"/>
    <p:sldId id="344" r:id="rId2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ferSingleView="1">
    <p:restoredLeft sz="15620"/>
    <p:restoredTop sz="83842" autoAdjust="0"/>
  </p:normalViewPr>
  <p:slideViewPr>
    <p:cSldViewPr snapToGrid="0">
      <p:cViewPr varScale="1">
        <p:scale>
          <a:sx n="62" d="100"/>
          <a:sy n="62" d="100"/>
        </p:scale>
        <p:origin x="103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tableStyles" Target="tableStyles.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presProps" Target="pres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theme" Target="theme/theme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D42B0E-FA43-4771-BE54-86E466C87D44}" type="datetimeFigureOut">
              <a:rPr lang="en-US" smtClean="0"/>
              <a:t>4/7/2017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6D91F-98FE-41B6-BAEA-38ED471D785F}" type="slidenum">
              <a:rPr lang="en-US" smtClean="0"/>
              <a:t>‹#›</a:t>
            </a:fld>
            <a:endParaRPr lang="en-US"/>
          </a:p>
        </p:txBody>
      </p:sp>
    </p:spTree>
    <p:extLst>
      <p:ext uri="{BB962C8B-B14F-4D97-AF65-F5344CB8AC3E}">
        <p14:creationId xmlns:p14="http://schemas.microsoft.com/office/powerpoint/2010/main" val="925878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list12"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list25" TargetMode="External"/><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list38" TargetMode="External"/><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list37" TargetMode="External"/><Relationship Id="rId2" Type="http://schemas.openxmlformats.org/officeDocument/2006/relationships/slide" Target="../slides/slide110.xml"/><Relationship Id="rId1" Type="http://schemas.openxmlformats.org/officeDocument/2006/relationships/notesMaster" Target="../notesMasters/notesMaster1.xml"/><Relationship Id="rId5" Type="http://schemas.openxmlformats.org/officeDocument/2006/relationships/hyperlink" Target="https://www.safaribooksonline.com/library/view/pro-spring-fourth/9781430261520/9781430261513_Ch03.xhtml#list39" TargetMode="External"/><Relationship Id="rId4" Type="http://schemas.openxmlformats.org/officeDocument/2006/relationships/hyperlink" Target="https://www.safaribooksonline.com/library/view/pro-spring-fourth/9781430261520/9781430261513_Ch03.xhtml#list38"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list41" TargetMode="External"/><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list42" TargetMode="External"/><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list53" TargetMode="External"/><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list52" TargetMode="External"/><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list54" TargetMode="External"/><Relationship Id="rId2" Type="http://schemas.openxmlformats.org/officeDocument/2006/relationships/slide" Target="../slides/slide131.xml"/><Relationship Id="rId1" Type="http://schemas.openxmlformats.org/officeDocument/2006/relationships/notesMaster" Target="../notesMasters/notesMaster1.xml"/><Relationship Id="rId4" Type="http://schemas.openxmlformats.org/officeDocument/2006/relationships/hyperlink" Target="https://www.safaribooksonline.com/library/view/pro-spring-fourth/9781430261520/9781430261513_Ch03.xhtml#list55" TargetMode="Externa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list8"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8A6D91F-98FE-41B6-BAEA-38ED471D785F}" type="slidenum">
              <a:rPr lang="en-US" smtClean="0"/>
              <a:t>4</a:t>
            </a:fld>
            <a:endParaRPr lang="en-US"/>
          </a:p>
        </p:txBody>
      </p:sp>
    </p:spTree>
    <p:extLst>
      <p:ext uri="{BB962C8B-B14F-4D97-AF65-F5344CB8AC3E}">
        <p14:creationId xmlns:p14="http://schemas.microsoft.com/office/powerpoint/2010/main" val="33237297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let’s see, in a stand-alone Java program, how we can initialize Spring’s </a:t>
            </a:r>
            <a:r>
              <a:rPr lang="en-US" sz="1200" b="0" i="0" kern="1200" dirty="0" err="1" smtClean="0">
                <a:solidFill>
                  <a:schemeClr val="tx1"/>
                </a:solidFill>
                <a:effectLst/>
                <a:latin typeface="+mn-lt"/>
                <a:ea typeface="+mn-ea"/>
                <a:cs typeface="+mn-cs"/>
              </a:rPr>
              <a:t>BeanFactoryand</a:t>
            </a:r>
            <a:r>
              <a:rPr lang="en-US" sz="1200" b="0" i="0" kern="1200" dirty="0" smtClean="0">
                <a:solidFill>
                  <a:schemeClr val="tx1"/>
                </a:solidFill>
                <a:effectLst/>
                <a:latin typeface="+mn-lt"/>
                <a:ea typeface="+mn-ea"/>
                <a:cs typeface="+mn-cs"/>
              </a:rPr>
              <a:t> obtain the oracle bean for processing (see </a:t>
            </a:r>
            <a:r>
              <a:rPr lang="en-US" sz="1200" b="0" i="0" u="none" strike="noStrike" kern="1200" dirty="0" smtClean="0">
                <a:solidFill>
                  <a:schemeClr val="tx1"/>
                </a:solidFill>
                <a:effectLst/>
                <a:latin typeface="+mn-lt"/>
                <a:ea typeface="+mn-ea"/>
                <a:cs typeface="+mn-cs"/>
                <a:hlinkClick r:id="rId3"/>
              </a:rPr>
              <a:t>Listing 3-12</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49</a:t>
            </a:fld>
            <a:endParaRPr lang="en-US"/>
          </a:p>
        </p:txBody>
      </p:sp>
    </p:spTree>
    <p:extLst>
      <p:ext uri="{BB962C8B-B14F-4D97-AF65-F5344CB8AC3E}">
        <p14:creationId xmlns:p14="http://schemas.microsoft.com/office/powerpoint/2010/main" val="1024523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50</a:t>
            </a:fld>
            <a:endParaRPr lang="en-US"/>
          </a:p>
        </p:txBody>
      </p:sp>
    </p:spTree>
    <p:extLst>
      <p:ext uri="{BB962C8B-B14F-4D97-AF65-F5344CB8AC3E}">
        <p14:creationId xmlns:p14="http://schemas.microsoft.com/office/powerpoint/2010/main" val="332711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When declaring a Spring XSD location, it’s a best practice to not include the version number. This resolution is already handled for you by Spring as the versioned XSD file is configured through a pointer in the </a:t>
            </a:r>
            <a:r>
              <a:rPr lang="en-US" sz="1200" b="0" i="0" kern="1200" dirty="0" err="1" smtClean="0">
                <a:solidFill>
                  <a:schemeClr val="tx1"/>
                </a:solidFill>
                <a:effectLst/>
                <a:latin typeface="+mn-lt"/>
                <a:ea typeface="+mn-ea"/>
                <a:cs typeface="+mn-cs"/>
              </a:rPr>
              <a:t>spring.schemas</a:t>
            </a:r>
            <a:r>
              <a:rPr lang="en-US" sz="1200" b="0" i="0" kern="1200" dirty="0" smtClean="0">
                <a:solidFill>
                  <a:schemeClr val="tx1"/>
                </a:solidFill>
                <a:effectLst/>
                <a:latin typeface="+mn-lt"/>
                <a:ea typeface="+mn-ea"/>
                <a:cs typeface="+mn-cs"/>
              </a:rPr>
              <a:t> file. This file resides in the spring-beans module defined as a dependency in your project. This also prevents you from having to modify all of your bean files when upgrading to a new version of Spring.</a:t>
            </a:r>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52</a:t>
            </a:fld>
            <a:endParaRPr lang="en-US"/>
          </a:p>
        </p:txBody>
      </p:sp>
    </p:spTree>
    <p:extLst>
      <p:ext uri="{BB962C8B-B14F-4D97-AF65-F5344CB8AC3E}">
        <p14:creationId xmlns:p14="http://schemas.microsoft.com/office/powerpoint/2010/main" val="1816083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62</a:t>
            </a:fld>
            <a:endParaRPr lang="en-US"/>
          </a:p>
        </p:txBody>
      </p:sp>
    </p:spTree>
    <p:extLst>
      <p:ext uri="{BB962C8B-B14F-4D97-AF65-F5344CB8AC3E}">
        <p14:creationId xmlns:p14="http://schemas.microsoft.com/office/powerpoint/2010/main" val="3343773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p namespace provides a simplified way for defining Setter Injection.</a:t>
            </a:r>
          </a:p>
          <a:p>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The p namespace is not defined in an XSD file and exists only in Spring core; therefore, no XSD is declared in the </a:t>
            </a:r>
            <a:r>
              <a:rPr lang="en-US" sz="1200" b="0" i="0" kern="1200" dirty="0" err="1" smtClean="0">
                <a:solidFill>
                  <a:schemeClr val="tx1"/>
                </a:solidFill>
                <a:effectLst/>
                <a:latin typeface="+mn-lt"/>
                <a:ea typeface="+mn-ea"/>
                <a:cs typeface="+mn-cs"/>
              </a:rPr>
              <a:t>schemaLocation</a:t>
            </a:r>
            <a:r>
              <a:rPr lang="en-US" sz="1200" b="0" i="0" kern="1200" dirty="0" smtClean="0">
                <a:solidFill>
                  <a:schemeClr val="tx1"/>
                </a:solidFill>
                <a:effectLst/>
                <a:latin typeface="+mn-lt"/>
                <a:ea typeface="+mn-ea"/>
                <a:cs typeface="+mn-cs"/>
              </a:rPr>
              <a:t> attribute.</a:t>
            </a:r>
          </a:p>
          <a:p>
            <a:r>
              <a:rPr lang="en-US" sz="1200" b="0" i="0" kern="1200" dirty="0" smtClean="0">
                <a:solidFill>
                  <a:schemeClr val="tx1"/>
                </a:solidFill>
                <a:effectLst/>
                <a:latin typeface="+mn-lt"/>
                <a:ea typeface="+mn-ea"/>
                <a:cs typeface="+mn-cs"/>
              </a:rPr>
              <a:t>For annotation, it’s even simpler. You just need to add an @</a:t>
            </a:r>
            <a:r>
              <a:rPr lang="en-US" sz="1200" b="0" i="0" kern="1200" dirty="0" err="1" smtClean="0">
                <a:solidFill>
                  <a:schemeClr val="tx1"/>
                </a:solidFill>
                <a:effectLst/>
                <a:latin typeface="+mn-lt"/>
                <a:ea typeface="+mn-ea"/>
                <a:cs typeface="+mn-cs"/>
              </a:rPr>
              <a:t>Autowired</a:t>
            </a:r>
            <a:r>
              <a:rPr lang="en-US" sz="1200" b="0" i="0" kern="1200" dirty="0" smtClean="0">
                <a:solidFill>
                  <a:schemeClr val="tx1"/>
                </a:solidFill>
                <a:effectLst/>
                <a:latin typeface="+mn-lt"/>
                <a:ea typeface="+mn-ea"/>
                <a:cs typeface="+mn-cs"/>
              </a:rPr>
              <a:t> annotation to the setter method, as shown in </a:t>
            </a:r>
            <a:r>
              <a:rPr lang="en-US" sz="1200" b="0" i="0" u="none" strike="noStrike" kern="1200" dirty="0" smtClean="0">
                <a:solidFill>
                  <a:schemeClr val="tx1"/>
                </a:solidFill>
                <a:effectLst/>
                <a:latin typeface="+mn-lt"/>
                <a:ea typeface="+mn-ea"/>
                <a:cs typeface="+mn-cs"/>
                <a:hlinkClick r:id="rId3"/>
              </a:rPr>
              <a:t>Listing 3-25</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80</a:t>
            </a:fld>
            <a:endParaRPr lang="en-US"/>
          </a:p>
        </p:txBody>
      </p:sp>
    </p:spTree>
    <p:extLst>
      <p:ext uri="{BB962C8B-B14F-4D97-AF65-F5344CB8AC3E}">
        <p14:creationId xmlns:p14="http://schemas.microsoft.com/office/powerpoint/2010/main" val="1865435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Since we declared the &lt;</a:t>
            </a:r>
            <a:r>
              <a:rPr lang="en-US" sz="1200" b="0" i="0" kern="1200" dirty="0" err="1" smtClean="0">
                <a:solidFill>
                  <a:schemeClr val="tx1"/>
                </a:solidFill>
                <a:effectLst/>
                <a:latin typeface="+mn-lt"/>
                <a:ea typeface="+mn-ea"/>
                <a:cs typeface="+mn-cs"/>
              </a:rPr>
              <a:t>context:component-scan</a:t>
            </a:r>
            <a:r>
              <a:rPr lang="en-US" sz="1200" b="0" i="0" kern="1200" dirty="0" smtClean="0">
                <a:solidFill>
                  <a:schemeClr val="tx1"/>
                </a:solidFill>
                <a:effectLst/>
                <a:latin typeface="+mn-lt"/>
                <a:ea typeface="+mn-ea"/>
                <a:cs typeface="+mn-cs"/>
              </a:rPr>
              <a:t>&gt; tag in the XML configuration file, during the initialization of Spring’s </a:t>
            </a:r>
            <a:r>
              <a:rPr lang="en-US" sz="1200" b="0" i="0" kern="1200" dirty="0" err="1" smtClean="0">
                <a:solidFill>
                  <a:schemeClr val="tx1"/>
                </a:solidFill>
                <a:effectLst/>
                <a:latin typeface="+mn-lt"/>
                <a:ea typeface="+mn-ea"/>
                <a:cs typeface="+mn-cs"/>
              </a:rPr>
              <a:t>ApplicationContext</a:t>
            </a:r>
            <a:r>
              <a:rPr lang="en-US" sz="1200" b="0" i="0" kern="1200" dirty="0" smtClean="0">
                <a:solidFill>
                  <a:schemeClr val="tx1"/>
                </a:solidFill>
                <a:effectLst/>
                <a:latin typeface="+mn-lt"/>
                <a:ea typeface="+mn-ea"/>
                <a:cs typeface="+mn-cs"/>
              </a:rPr>
              <a:t>, Spring will discover those @</a:t>
            </a:r>
            <a:r>
              <a:rPr lang="en-US" sz="1200" b="0" i="0" kern="1200" dirty="0" err="1" smtClean="0">
                <a:solidFill>
                  <a:schemeClr val="tx1"/>
                </a:solidFill>
                <a:effectLst/>
                <a:latin typeface="+mn-lt"/>
                <a:ea typeface="+mn-ea"/>
                <a:cs typeface="+mn-cs"/>
              </a:rPr>
              <a:t>Autowired</a:t>
            </a:r>
            <a:r>
              <a:rPr lang="en-US" sz="1200" b="0" i="0" kern="1200" dirty="0" smtClean="0">
                <a:solidFill>
                  <a:schemeClr val="tx1"/>
                </a:solidFill>
                <a:effectLst/>
                <a:latin typeface="+mn-lt"/>
                <a:ea typeface="+mn-ea"/>
                <a:cs typeface="+mn-cs"/>
              </a:rPr>
              <a:t> annotations and inject the dependency as required.</a:t>
            </a:r>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81</a:t>
            </a:fld>
            <a:endParaRPr lang="en-US"/>
          </a:p>
        </p:txBody>
      </p:sp>
    </p:spTree>
    <p:extLst>
      <p:ext uri="{BB962C8B-B14F-4D97-AF65-F5344CB8AC3E}">
        <p14:creationId xmlns:p14="http://schemas.microsoft.com/office/powerpoint/2010/main" val="437033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Doubt : Last</a:t>
            </a:r>
            <a:r>
              <a:rPr lang="en-US" baseline="0" dirty="0" smtClean="0"/>
              <a:t> point in above slide.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B050"/>
                </a:solidFill>
              </a:rPr>
              <a:t>@</a:t>
            </a:r>
            <a:r>
              <a:rPr lang="en-US" dirty="0" err="1" smtClean="0">
                <a:solidFill>
                  <a:srgbClr val="00B050"/>
                </a:solidFill>
              </a:rPr>
              <a:t>Autowired</a:t>
            </a:r>
            <a:r>
              <a:rPr lang="en-US" dirty="0" smtClean="0">
                <a:solidFill>
                  <a:srgbClr val="00B050"/>
                </a:solidFill>
              </a:rPr>
              <a:t> annotation can be applied to only one of the constructor methods.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B050"/>
                </a:solidFill>
              </a:rPr>
              <a:t>If you apply the annotation to more than one constructor method, Spring will complain during bootstrapping </a:t>
            </a:r>
            <a:r>
              <a:rPr lang="en-US" dirty="0" err="1" smtClean="0">
                <a:solidFill>
                  <a:srgbClr val="00B050"/>
                </a:solidFill>
              </a:rPr>
              <a:t>ApplicationContext</a:t>
            </a:r>
            <a:r>
              <a:rPr lang="en-US" dirty="0" smtClean="0"/>
              <a:t>.</a:t>
            </a:r>
          </a:p>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82</a:t>
            </a:fld>
            <a:endParaRPr lang="en-US"/>
          </a:p>
        </p:txBody>
      </p:sp>
    </p:spTree>
    <p:extLst>
      <p:ext uri="{BB962C8B-B14F-4D97-AF65-F5344CB8AC3E}">
        <p14:creationId xmlns:p14="http://schemas.microsoft.com/office/powerpoint/2010/main" val="4060097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96</a:t>
            </a:fld>
            <a:endParaRPr lang="en-US"/>
          </a:p>
        </p:txBody>
      </p:sp>
    </p:spTree>
    <p:extLst>
      <p:ext uri="{BB962C8B-B14F-4D97-AF65-F5344CB8AC3E}">
        <p14:creationId xmlns:p14="http://schemas.microsoft.com/office/powerpoint/2010/main" val="1116782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102</a:t>
            </a:fld>
            <a:endParaRPr lang="en-US"/>
          </a:p>
        </p:txBody>
      </p:sp>
    </p:spTree>
    <p:extLst>
      <p:ext uri="{BB962C8B-B14F-4D97-AF65-F5344CB8AC3E}">
        <p14:creationId xmlns:p14="http://schemas.microsoft.com/office/powerpoint/2010/main" val="4282481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104</a:t>
            </a:fld>
            <a:endParaRPr lang="en-US"/>
          </a:p>
        </p:txBody>
      </p:sp>
    </p:spTree>
    <p:extLst>
      <p:ext uri="{BB962C8B-B14F-4D97-AF65-F5344CB8AC3E}">
        <p14:creationId xmlns:p14="http://schemas.microsoft.com/office/powerpoint/2010/main" val="24469709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Note</a:t>
            </a:r>
            <a:r>
              <a:rPr lang="en-US" sz="1200" b="0" i="0" kern="1200" dirty="0" smtClean="0">
                <a:solidFill>
                  <a:schemeClr val="tx1"/>
                </a:solidFill>
                <a:effectLst/>
                <a:latin typeface="+mn-lt"/>
                <a:ea typeface="+mn-ea"/>
                <a:cs typeface="+mn-cs"/>
              </a:rPr>
              <a:t>  For the discussions in this section, we are not concerned with how the fictional </a:t>
            </a:r>
            <a:r>
              <a:rPr lang="en-US" sz="1200" b="0" i="0" kern="1200" dirty="0" err="1" smtClean="0">
                <a:solidFill>
                  <a:schemeClr val="tx1"/>
                </a:solidFill>
                <a:effectLst/>
                <a:latin typeface="+mn-lt"/>
                <a:ea typeface="+mn-ea"/>
                <a:cs typeface="+mn-cs"/>
              </a:rPr>
              <a:t>IoC</a:t>
            </a:r>
            <a:r>
              <a:rPr lang="en-US" sz="1200" b="0" i="0" kern="1200" dirty="0" smtClean="0">
                <a:solidFill>
                  <a:schemeClr val="tx1"/>
                </a:solidFill>
                <a:effectLst/>
                <a:latin typeface="+mn-lt"/>
                <a:ea typeface="+mn-ea"/>
                <a:cs typeface="+mn-cs"/>
              </a:rPr>
              <a:t> container comes to know about all the different dependencies, just that at some point, it performs the actions described for each mechanism.</a:t>
            </a:r>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6</a:t>
            </a:fld>
            <a:endParaRPr lang="en-US"/>
          </a:p>
        </p:txBody>
      </p:sp>
    </p:spTree>
    <p:extLst>
      <p:ext uri="{BB962C8B-B14F-4D97-AF65-F5344CB8AC3E}">
        <p14:creationId xmlns:p14="http://schemas.microsoft.com/office/powerpoint/2010/main" val="22890236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106</a:t>
            </a:fld>
            <a:endParaRPr lang="en-US"/>
          </a:p>
        </p:txBody>
      </p:sp>
    </p:spTree>
    <p:extLst>
      <p:ext uri="{BB962C8B-B14F-4D97-AF65-F5344CB8AC3E}">
        <p14:creationId xmlns:p14="http://schemas.microsoft.com/office/powerpoint/2010/main" val="2385838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107</a:t>
            </a:fld>
            <a:endParaRPr lang="en-US"/>
          </a:p>
        </p:txBody>
      </p:sp>
    </p:spTree>
    <p:extLst>
      <p:ext uri="{BB962C8B-B14F-4D97-AF65-F5344CB8AC3E}">
        <p14:creationId xmlns:p14="http://schemas.microsoft.com/office/powerpoint/2010/main" val="37871869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108</a:t>
            </a:fld>
            <a:endParaRPr lang="en-US"/>
          </a:p>
        </p:txBody>
      </p:sp>
    </p:spTree>
    <p:extLst>
      <p:ext uri="{BB962C8B-B14F-4D97-AF65-F5344CB8AC3E}">
        <p14:creationId xmlns:p14="http://schemas.microsoft.com/office/powerpoint/2010/main" val="2654292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addition to the properties, the </a:t>
            </a:r>
            <a:r>
              <a:rPr lang="en-US" sz="1200" b="0" i="0" kern="1200" dirty="0" err="1" smtClean="0">
                <a:solidFill>
                  <a:schemeClr val="tx1"/>
                </a:solidFill>
                <a:effectLst/>
                <a:latin typeface="+mn-lt"/>
                <a:ea typeface="+mn-ea"/>
                <a:cs typeface="+mn-cs"/>
              </a:rPr>
              <a:t>InjectSimple</a:t>
            </a:r>
            <a:r>
              <a:rPr lang="en-US" sz="1200" b="0" i="0" kern="1200" dirty="0" smtClean="0">
                <a:solidFill>
                  <a:schemeClr val="tx1"/>
                </a:solidFill>
                <a:effectLst/>
                <a:latin typeface="+mn-lt"/>
                <a:ea typeface="+mn-ea"/>
                <a:cs typeface="+mn-cs"/>
              </a:rPr>
              <a:t> class also defines the main() method that creates an </a:t>
            </a:r>
            <a:r>
              <a:rPr lang="en-US" sz="1200" b="0" i="0" kern="1200" dirty="0" err="1" smtClean="0">
                <a:solidFill>
                  <a:schemeClr val="tx1"/>
                </a:solidFill>
                <a:effectLst/>
                <a:latin typeface="+mn-lt"/>
                <a:ea typeface="+mn-ea"/>
                <a:cs typeface="+mn-cs"/>
              </a:rPr>
              <a:t>ApplicationContext</a:t>
            </a:r>
            <a:r>
              <a:rPr lang="en-US" sz="1200" b="0" i="0" kern="1200" dirty="0" smtClean="0">
                <a:solidFill>
                  <a:schemeClr val="tx1"/>
                </a:solidFill>
                <a:effectLst/>
                <a:latin typeface="+mn-lt"/>
                <a:ea typeface="+mn-ea"/>
                <a:cs typeface="+mn-cs"/>
              </a:rPr>
              <a:t> and then retrieves an </a:t>
            </a:r>
            <a:r>
              <a:rPr lang="en-US" sz="1200" b="0" i="0" kern="1200" dirty="0" err="1" smtClean="0">
                <a:solidFill>
                  <a:schemeClr val="tx1"/>
                </a:solidFill>
                <a:effectLst/>
                <a:latin typeface="+mn-lt"/>
                <a:ea typeface="+mn-ea"/>
                <a:cs typeface="+mn-cs"/>
              </a:rPr>
              <a:t>InjectSimple</a:t>
            </a:r>
            <a:r>
              <a:rPr lang="en-US" sz="1200" b="0" i="0" kern="1200" dirty="0" smtClean="0">
                <a:solidFill>
                  <a:schemeClr val="tx1"/>
                </a:solidFill>
                <a:effectLst/>
                <a:latin typeface="+mn-lt"/>
                <a:ea typeface="+mn-ea"/>
                <a:cs typeface="+mn-cs"/>
              </a:rPr>
              <a:t> bean from Spring. The property values of this bean are then written to the console output. </a:t>
            </a:r>
            <a:r>
              <a:rPr lang="en-US" sz="1200" b="0" i="0" u="none" strike="noStrike" kern="1200" dirty="0" smtClean="0">
                <a:solidFill>
                  <a:schemeClr val="tx1"/>
                </a:solidFill>
                <a:effectLst/>
                <a:latin typeface="+mn-lt"/>
                <a:ea typeface="+mn-ea"/>
                <a:cs typeface="+mn-cs"/>
                <a:hlinkClick r:id="rId3"/>
              </a:rPr>
              <a:t>Listing 3-38</a:t>
            </a:r>
            <a:r>
              <a:rPr lang="en-US" sz="1200" b="0" i="0" kern="1200" dirty="0" smtClean="0">
                <a:solidFill>
                  <a:schemeClr val="tx1"/>
                </a:solidFill>
                <a:effectLst/>
                <a:latin typeface="+mn-lt"/>
                <a:ea typeface="+mn-ea"/>
                <a:cs typeface="+mn-cs"/>
              </a:rPr>
              <a:t> shows the configuration (app-context-xml.xml) for this bean.</a:t>
            </a:r>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109</a:t>
            </a:fld>
            <a:endParaRPr lang="en-US"/>
          </a:p>
        </p:txBody>
      </p:sp>
    </p:spTree>
    <p:extLst>
      <p:ext uri="{BB962C8B-B14F-4D97-AF65-F5344CB8AC3E}">
        <p14:creationId xmlns:p14="http://schemas.microsoft.com/office/powerpoint/2010/main" val="17928267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can see from </a:t>
            </a:r>
            <a:r>
              <a:rPr lang="en-US" sz="1200" b="0" i="0" u="none" strike="noStrike" kern="1200" dirty="0" smtClean="0">
                <a:solidFill>
                  <a:schemeClr val="tx1"/>
                </a:solidFill>
                <a:effectLst/>
                <a:latin typeface="+mn-lt"/>
                <a:ea typeface="+mn-ea"/>
                <a:cs typeface="+mn-cs"/>
                <a:hlinkClick r:id="rId3"/>
              </a:rPr>
              <a:t>Listings 3-37</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4"/>
              </a:rPr>
              <a:t>3-38</a:t>
            </a:r>
            <a:r>
              <a:rPr lang="en-US" sz="1200" b="0" i="0" kern="1200" dirty="0" smtClean="0">
                <a:solidFill>
                  <a:schemeClr val="tx1"/>
                </a:solidFill>
                <a:effectLst/>
                <a:latin typeface="+mn-lt"/>
                <a:ea typeface="+mn-ea"/>
                <a:cs typeface="+mn-cs"/>
              </a:rPr>
              <a:t> that it is possible to define properties on your bean that accept String values, primitive values, or primitive wrapper values and then inject values for these properties by using the &lt;value&gt; tag. Here is the output created by running this example as expected:</a:t>
            </a:r>
          </a:p>
          <a:p>
            <a:endParaRPr lang="en-US" sz="1200" b="0" i="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Name: Chris Schaefer</a:t>
            </a:r>
            <a:r>
              <a:rPr lang="en-US" dirty="0" smtClean="0"/>
              <a:t/>
            </a:r>
            <a:br>
              <a:rPr lang="en-US" dirty="0" smtClean="0"/>
            </a:br>
            <a:r>
              <a:rPr lang="en-US" sz="1200" kern="1200" dirty="0" smtClean="0">
                <a:solidFill>
                  <a:schemeClr val="tx1"/>
                </a:solidFill>
                <a:effectLst/>
                <a:latin typeface="+mn-lt"/>
                <a:ea typeface="+mn-ea"/>
                <a:cs typeface="+mn-cs"/>
              </a:rPr>
              <a:t>Age: 32</a:t>
            </a:r>
            <a:r>
              <a:rPr lang="en-US" dirty="0" smtClean="0"/>
              <a:t/>
            </a:r>
            <a:br>
              <a:rPr lang="en-US" dirty="0" smtClean="0"/>
            </a:br>
            <a:r>
              <a:rPr lang="en-US" sz="1200" kern="1200" dirty="0" smtClean="0">
                <a:solidFill>
                  <a:schemeClr val="tx1"/>
                </a:solidFill>
                <a:effectLst/>
                <a:latin typeface="+mn-lt"/>
                <a:ea typeface="+mn-ea"/>
                <a:cs typeface="+mn-cs"/>
              </a:rPr>
              <a:t>Age in Seconds: 1009843200</a:t>
            </a:r>
            <a:r>
              <a:rPr lang="en-US" dirty="0" smtClean="0"/>
              <a:t/>
            </a:r>
            <a:br>
              <a:rPr lang="en-US" dirty="0" smtClean="0"/>
            </a:br>
            <a:r>
              <a:rPr lang="en-US" sz="1200" kern="1200" dirty="0" smtClean="0">
                <a:solidFill>
                  <a:schemeClr val="tx1"/>
                </a:solidFill>
                <a:effectLst/>
                <a:latin typeface="+mn-lt"/>
                <a:ea typeface="+mn-ea"/>
                <a:cs typeface="+mn-cs"/>
              </a:rPr>
              <a:t>Height: 1.778</a:t>
            </a:r>
            <a:r>
              <a:rPr lang="en-US" dirty="0" smtClean="0"/>
              <a:t/>
            </a:r>
            <a:br>
              <a:rPr lang="en-US" dirty="0" smtClean="0"/>
            </a:br>
            <a:r>
              <a:rPr lang="en-US" sz="1200" kern="1200" dirty="0" smtClean="0">
                <a:solidFill>
                  <a:schemeClr val="tx1"/>
                </a:solidFill>
                <a:effectLst/>
                <a:latin typeface="+mn-lt"/>
                <a:ea typeface="+mn-ea"/>
                <a:cs typeface="+mn-cs"/>
              </a:rPr>
              <a:t>Is Programmer?: true</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For annotation-style simple value injection, we can apply the @Value annotation to the bean properties. This time, instead of the setter method, we apply the annotation to the property declaration statement, as you can see in </a:t>
            </a:r>
            <a:r>
              <a:rPr lang="en-US" sz="1200" b="0" i="0" u="none" strike="noStrike" kern="1200" dirty="0" smtClean="0">
                <a:solidFill>
                  <a:schemeClr val="tx1"/>
                </a:solidFill>
                <a:effectLst/>
                <a:latin typeface="+mn-lt"/>
                <a:ea typeface="+mn-ea"/>
                <a:cs typeface="+mn-cs"/>
                <a:hlinkClick r:id="rId5"/>
              </a:rPr>
              <a:t>Listing 3-39</a:t>
            </a:r>
            <a:r>
              <a:rPr lang="en-US" sz="1200" b="0" i="0" kern="1200" dirty="0" smtClean="0">
                <a:solidFill>
                  <a:schemeClr val="tx1"/>
                </a:solidFill>
                <a:effectLst/>
                <a:latin typeface="+mn-lt"/>
                <a:ea typeface="+mn-ea"/>
                <a:cs typeface="+mn-cs"/>
              </a:rPr>
              <a:t>. (Spring supports the annotation either at the setter method or in the properties.)</a:t>
            </a: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110</a:t>
            </a:fld>
            <a:endParaRPr lang="en-US"/>
          </a:p>
        </p:txBody>
      </p:sp>
    </p:spTree>
    <p:extLst>
      <p:ext uri="{BB962C8B-B14F-4D97-AF65-F5344CB8AC3E}">
        <p14:creationId xmlns:p14="http://schemas.microsoft.com/office/powerpoint/2010/main" val="2035283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8A6D91F-98FE-41B6-BAEA-38ED471D785F}" type="slidenum">
              <a:rPr lang="en-US" smtClean="0"/>
              <a:t>112</a:t>
            </a:fld>
            <a:endParaRPr lang="en-US"/>
          </a:p>
        </p:txBody>
      </p:sp>
    </p:spTree>
    <p:extLst>
      <p:ext uri="{BB962C8B-B14F-4D97-AF65-F5344CB8AC3E}">
        <p14:creationId xmlns:p14="http://schemas.microsoft.com/office/powerpoint/2010/main" val="33386148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We can then define the bean in the XML configuration and use </a:t>
            </a:r>
            <a:r>
              <a:rPr lang="en-US" sz="1200" b="0" i="0" kern="1200" dirty="0" err="1" smtClean="0">
                <a:solidFill>
                  <a:schemeClr val="tx1"/>
                </a:solidFill>
                <a:effectLst/>
                <a:latin typeface="+mn-lt"/>
                <a:ea typeface="+mn-ea"/>
                <a:cs typeface="+mn-cs"/>
              </a:rPr>
              <a:t>SpEL</a:t>
            </a:r>
            <a:r>
              <a:rPr lang="en-US" sz="1200" b="0" i="0" kern="1200" dirty="0" smtClean="0">
                <a:solidFill>
                  <a:schemeClr val="tx1"/>
                </a:solidFill>
                <a:effectLst/>
                <a:latin typeface="+mn-lt"/>
                <a:ea typeface="+mn-ea"/>
                <a:cs typeface="+mn-cs"/>
              </a:rPr>
              <a:t> to inject the bean’s properties into the dependent bean, as we have done in </a:t>
            </a:r>
            <a:r>
              <a:rPr lang="en-US" sz="1200" b="0" i="0" u="none" strike="noStrike" kern="1200" dirty="0" smtClean="0">
                <a:solidFill>
                  <a:schemeClr val="tx1"/>
                </a:solidFill>
                <a:effectLst/>
                <a:latin typeface="+mn-lt"/>
                <a:ea typeface="+mn-ea"/>
                <a:cs typeface="+mn-cs"/>
                <a:hlinkClick r:id="rId3"/>
              </a:rPr>
              <a:t>Listing 3-41</a:t>
            </a:r>
            <a:r>
              <a:rPr lang="en-US" sz="1200" b="0" i="0" kern="1200" dirty="0" smtClean="0">
                <a:solidFill>
                  <a:schemeClr val="tx1"/>
                </a:solidFill>
                <a:effectLst/>
                <a:latin typeface="+mn-lt"/>
                <a:ea typeface="+mn-ea"/>
                <a:cs typeface="+mn-cs"/>
              </a:rPr>
              <a:t> (app-context-xml.xml).</a:t>
            </a:r>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113</a:t>
            </a:fld>
            <a:endParaRPr lang="en-US"/>
          </a:p>
        </p:txBody>
      </p:sp>
    </p:spTree>
    <p:extLst>
      <p:ext uri="{BB962C8B-B14F-4D97-AF65-F5344CB8AC3E}">
        <p14:creationId xmlns:p14="http://schemas.microsoft.com/office/powerpoint/2010/main" val="1804727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Notice that we use the </a:t>
            </a:r>
            <a:r>
              <a:rPr lang="en-US" sz="1200" b="0" i="0" kern="1200" dirty="0" err="1" smtClean="0">
                <a:solidFill>
                  <a:schemeClr val="tx1"/>
                </a:solidFill>
                <a:effectLst/>
                <a:latin typeface="+mn-lt"/>
                <a:ea typeface="+mn-ea"/>
                <a:cs typeface="+mn-cs"/>
              </a:rPr>
              <a:t>SpEL</a:t>
            </a:r>
            <a:r>
              <a:rPr lang="en-US" sz="1200" b="0" i="0" kern="1200" dirty="0" smtClean="0">
                <a:solidFill>
                  <a:schemeClr val="tx1"/>
                </a:solidFill>
                <a:effectLst/>
                <a:latin typeface="+mn-lt"/>
                <a:ea typeface="+mn-ea"/>
                <a:cs typeface="+mn-cs"/>
              </a:rPr>
              <a:t> #{injectSimpleConfig.name} in referencing the property of the other bean. For the age, we add 1 to the value of the bean to indicate that we can use </a:t>
            </a:r>
            <a:r>
              <a:rPr lang="en-US" sz="1200" b="0" i="0" kern="1200" dirty="0" err="1" smtClean="0">
                <a:solidFill>
                  <a:schemeClr val="tx1"/>
                </a:solidFill>
                <a:effectLst/>
                <a:latin typeface="+mn-lt"/>
                <a:ea typeface="+mn-ea"/>
                <a:cs typeface="+mn-cs"/>
              </a:rPr>
              <a:t>SpEL</a:t>
            </a:r>
            <a:r>
              <a:rPr lang="en-US" sz="1200" b="0" i="0" kern="1200" dirty="0" smtClean="0">
                <a:solidFill>
                  <a:schemeClr val="tx1"/>
                </a:solidFill>
                <a:effectLst/>
                <a:latin typeface="+mn-lt"/>
                <a:ea typeface="+mn-ea"/>
                <a:cs typeface="+mn-cs"/>
              </a:rPr>
              <a:t> to manipulate the property as we see fit and inject it into the dependent bean. Now we can test the configuration with the program in </a:t>
            </a:r>
            <a:r>
              <a:rPr lang="en-US" sz="1200" b="0" i="0" u="none" strike="noStrike" kern="1200" dirty="0" smtClean="0">
                <a:solidFill>
                  <a:schemeClr val="tx1"/>
                </a:solidFill>
                <a:effectLst/>
                <a:latin typeface="+mn-lt"/>
                <a:ea typeface="+mn-ea"/>
                <a:cs typeface="+mn-cs"/>
                <a:hlinkClick r:id="rId3"/>
              </a:rPr>
              <a:t>Listing 3-42</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114</a:t>
            </a:fld>
            <a:endParaRPr lang="en-US"/>
          </a:p>
        </p:txBody>
      </p:sp>
    </p:spTree>
    <p:extLst>
      <p:ext uri="{BB962C8B-B14F-4D97-AF65-F5344CB8AC3E}">
        <p14:creationId xmlns:p14="http://schemas.microsoft.com/office/powerpoint/2010/main" val="13037041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8A6D91F-98FE-41B6-BAEA-38ED471D785F}" type="slidenum">
              <a:rPr lang="en-US" smtClean="0"/>
              <a:t>116</a:t>
            </a:fld>
            <a:endParaRPr lang="en-US"/>
          </a:p>
        </p:txBody>
      </p:sp>
    </p:spTree>
    <p:extLst>
      <p:ext uri="{BB962C8B-B14F-4D97-AF65-F5344CB8AC3E}">
        <p14:creationId xmlns:p14="http://schemas.microsoft.com/office/powerpoint/2010/main" val="18147300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8A6D91F-98FE-41B6-BAEA-38ED471D785F}" type="slidenum">
              <a:rPr lang="en-US" smtClean="0"/>
              <a:t>118</a:t>
            </a:fld>
            <a:endParaRPr lang="en-US"/>
          </a:p>
        </p:txBody>
      </p:sp>
    </p:spTree>
    <p:extLst>
      <p:ext uri="{BB962C8B-B14F-4D97-AF65-F5344CB8AC3E}">
        <p14:creationId xmlns:p14="http://schemas.microsoft.com/office/powerpoint/2010/main" val="2742175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This kind of </a:t>
            </a:r>
            <a:r>
              <a:rPr lang="en-US" sz="1200" dirty="0" err="1" smtClean="0"/>
              <a:t>IoC</a:t>
            </a:r>
            <a:r>
              <a:rPr lang="en-US" sz="1200" dirty="0" smtClean="0"/>
              <a:t> is not only prevalent in JEE-based applications (using EJB 2.1 or prior versions), which make extensive use of JNDI lookups to obtain dependencies from a registry, but also pivotal to working with Spring in many environments.</a:t>
            </a:r>
          </a:p>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9</a:t>
            </a:fld>
            <a:endParaRPr lang="en-US"/>
          </a:p>
        </p:txBody>
      </p:sp>
    </p:spTree>
    <p:extLst>
      <p:ext uri="{BB962C8B-B14F-4D97-AF65-F5344CB8AC3E}">
        <p14:creationId xmlns:p14="http://schemas.microsoft.com/office/powerpoint/2010/main" val="7863674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122</a:t>
            </a:fld>
            <a:endParaRPr lang="en-US"/>
          </a:p>
        </p:txBody>
      </p:sp>
    </p:spTree>
    <p:extLst>
      <p:ext uri="{BB962C8B-B14F-4D97-AF65-F5344CB8AC3E}">
        <p14:creationId xmlns:p14="http://schemas.microsoft.com/office/powerpoint/2010/main" val="18478902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8A6D91F-98FE-41B6-BAEA-38ED471D785F}" type="slidenum">
              <a:rPr lang="en-US" smtClean="0"/>
              <a:t>123</a:t>
            </a:fld>
            <a:endParaRPr lang="en-US"/>
          </a:p>
        </p:txBody>
      </p:sp>
    </p:spTree>
    <p:extLst>
      <p:ext uri="{BB962C8B-B14F-4D97-AF65-F5344CB8AC3E}">
        <p14:creationId xmlns:p14="http://schemas.microsoft.com/office/powerpoint/2010/main" val="2015091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125</a:t>
            </a:fld>
            <a:endParaRPr lang="en-US"/>
          </a:p>
        </p:txBody>
      </p:sp>
    </p:spTree>
    <p:extLst>
      <p:ext uri="{BB962C8B-B14F-4D97-AF65-F5344CB8AC3E}">
        <p14:creationId xmlns:p14="http://schemas.microsoft.com/office/powerpoint/2010/main" val="3959748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That is quite a lot of code, but it actually does very little. The main() method retrieves a </a:t>
            </a:r>
            <a:r>
              <a:rPr lang="en-US" sz="1200" b="0" i="0" kern="1200" dirty="0" err="1" smtClean="0">
                <a:solidFill>
                  <a:schemeClr val="tx1"/>
                </a:solidFill>
                <a:effectLst/>
                <a:latin typeface="+mn-lt"/>
                <a:ea typeface="+mn-ea"/>
                <a:cs typeface="+mn-cs"/>
              </a:rPr>
              <a:t>CollectionInjection</a:t>
            </a:r>
            <a:r>
              <a:rPr lang="en-US" sz="1200" b="0" i="0" kern="1200" dirty="0" smtClean="0">
                <a:solidFill>
                  <a:schemeClr val="tx1"/>
                </a:solidFill>
                <a:effectLst/>
                <a:latin typeface="+mn-lt"/>
                <a:ea typeface="+mn-ea"/>
                <a:cs typeface="+mn-cs"/>
              </a:rPr>
              <a:t> bean from Spring and then calls the </a:t>
            </a:r>
            <a:r>
              <a:rPr lang="en-US" sz="1200" b="0" i="0" kern="1200" dirty="0" err="1" smtClean="0">
                <a:solidFill>
                  <a:schemeClr val="tx1"/>
                </a:solidFill>
                <a:effectLst/>
                <a:latin typeface="+mn-lt"/>
                <a:ea typeface="+mn-ea"/>
                <a:cs typeface="+mn-cs"/>
              </a:rPr>
              <a:t>displayInfo</a:t>
            </a:r>
            <a:r>
              <a:rPr lang="en-US" sz="1200" b="0" i="0" kern="1200" dirty="0" smtClean="0">
                <a:solidFill>
                  <a:schemeClr val="tx1"/>
                </a:solidFill>
                <a:effectLst/>
                <a:latin typeface="+mn-lt"/>
                <a:ea typeface="+mn-ea"/>
                <a:cs typeface="+mn-cs"/>
              </a:rPr>
              <a:t>() method. This method just outputs the contents of the Map, Properties, Set, and List instances that will be injected from Spring. In </a:t>
            </a:r>
            <a:r>
              <a:rPr lang="en-US" sz="1200" b="0" i="0" u="none" strike="noStrike" kern="1200" dirty="0" smtClean="0">
                <a:solidFill>
                  <a:schemeClr val="tx1"/>
                </a:solidFill>
                <a:effectLst/>
                <a:latin typeface="+mn-lt"/>
                <a:ea typeface="+mn-ea"/>
                <a:cs typeface="+mn-cs"/>
                <a:hlinkClick r:id="rId3"/>
              </a:rPr>
              <a:t>Listing 3-53</a:t>
            </a:r>
            <a:r>
              <a:rPr lang="en-US" sz="1200" b="0" i="0" kern="1200" dirty="0" smtClean="0">
                <a:solidFill>
                  <a:schemeClr val="tx1"/>
                </a:solidFill>
                <a:effectLst/>
                <a:latin typeface="+mn-lt"/>
                <a:ea typeface="+mn-ea"/>
                <a:cs typeface="+mn-cs"/>
              </a:rPr>
              <a:t>, you can see the configuration required to inject values for each of the properties on the </a:t>
            </a:r>
            <a:r>
              <a:rPr lang="en-US" sz="1200" b="0" i="0" kern="1200" dirty="0" err="1" smtClean="0">
                <a:solidFill>
                  <a:schemeClr val="tx1"/>
                </a:solidFill>
                <a:effectLst/>
                <a:latin typeface="+mn-lt"/>
                <a:ea typeface="+mn-ea"/>
                <a:cs typeface="+mn-cs"/>
              </a:rPr>
              <a:t>CollectionInjection</a:t>
            </a:r>
            <a:r>
              <a:rPr lang="en-US" sz="1200" b="0" i="0" kern="1200" dirty="0" smtClean="0">
                <a:solidFill>
                  <a:schemeClr val="tx1"/>
                </a:solidFill>
                <a:effectLst/>
                <a:latin typeface="+mn-lt"/>
                <a:ea typeface="+mn-ea"/>
                <a:cs typeface="+mn-cs"/>
              </a:rPr>
              <a:t> class.</a:t>
            </a:r>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126</a:t>
            </a:fld>
            <a:endParaRPr lang="en-US"/>
          </a:p>
        </p:txBody>
      </p:sp>
    </p:spTree>
    <p:extLst>
      <p:ext uri="{BB962C8B-B14F-4D97-AF65-F5344CB8AC3E}">
        <p14:creationId xmlns:p14="http://schemas.microsoft.com/office/powerpoint/2010/main" val="4822431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Also notice the declaration of the Map&lt;</a:t>
            </a:r>
            <a:r>
              <a:rPr lang="en-US" sz="1200" b="0" i="0" kern="1200" dirty="0" err="1" smtClean="0">
                <a:solidFill>
                  <a:schemeClr val="tx1"/>
                </a:solidFill>
                <a:effectLst/>
                <a:latin typeface="+mn-lt"/>
                <a:ea typeface="+mn-ea"/>
                <a:cs typeface="+mn-cs"/>
              </a:rPr>
              <a:t>String,Object</a:t>
            </a:r>
            <a:r>
              <a:rPr lang="en-US" sz="1200" b="0" i="0" kern="1200" dirty="0" smtClean="0">
                <a:solidFill>
                  <a:schemeClr val="tx1"/>
                </a:solidFill>
                <a:effectLst/>
                <a:latin typeface="+mn-lt"/>
                <a:ea typeface="+mn-ea"/>
                <a:cs typeface="+mn-cs"/>
              </a:rPr>
              <a:t>&gt; property. For JDK 5 and newer versions, Spring also supports the strongly typed Collection declaration and will perform the conversion from the XML configuration to the corresponding type specified accordingly (app-context-xml.xml).</a:t>
            </a:r>
          </a:p>
          <a:p>
            <a:r>
              <a:rPr lang="en-US" sz="1200" b="0" i="0" kern="1200" dirty="0" smtClean="0">
                <a:solidFill>
                  <a:schemeClr val="tx1"/>
                </a:solidFill>
                <a:effectLst/>
                <a:latin typeface="+mn-lt"/>
                <a:ea typeface="+mn-ea"/>
                <a:cs typeface="+mn-cs"/>
              </a:rPr>
              <a:t>In this code, you can see that we have injected values into all four setters exposed on the </a:t>
            </a:r>
            <a:r>
              <a:rPr lang="en-US" sz="1200" b="0" i="0" kern="1200" dirty="0" err="1" smtClean="0">
                <a:solidFill>
                  <a:schemeClr val="tx1"/>
                </a:solidFill>
                <a:effectLst/>
                <a:latin typeface="+mn-lt"/>
                <a:ea typeface="+mn-ea"/>
                <a:cs typeface="+mn-cs"/>
              </a:rPr>
              <a:t>CollectionInjection</a:t>
            </a:r>
            <a:r>
              <a:rPr lang="en-US" sz="1200" b="0" i="0" kern="1200" dirty="0" smtClean="0">
                <a:solidFill>
                  <a:schemeClr val="tx1"/>
                </a:solidFill>
                <a:effectLst/>
                <a:latin typeface="+mn-lt"/>
                <a:ea typeface="+mn-ea"/>
                <a:cs typeface="+mn-cs"/>
              </a:rPr>
              <a:t> class. For the map property, we have injected a Map instance by using the &lt;map&gt; tag. Notice that each entry is specified using an &lt;entry&gt; tag, and each has a String key and then an entry value. This entry value can be any value you can inject into a property separately; this example shows the use of the &lt;value&gt; and &lt;ref&gt; tags to add a String value and a bean reference to the Map. For the props property, we use the &lt;props&gt;tag to create an instance of </a:t>
            </a:r>
            <a:r>
              <a:rPr lang="en-US" sz="1200" b="0" i="0" kern="1200" dirty="0" err="1" smtClean="0">
                <a:solidFill>
                  <a:schemeClr val="tx1"/>
                </a:solidFill>
                <a:effectLst/>
                <a:latin typeface="+mn-lt"/>
                <a:ea typeface="+mn-ea"/>
                <a:cs typeface="+mn-cs"/>
              </a:rPr>
              <a:t>java.util.Properties</a:t>
            </a:r>
            <a:r>
              <a:rPr lang="en-US" sz="1200" b="0" i="0" kern="1200" dirty="0" smtClean="0">
                <a:solidFill>
                  <a:schemeClr val="tx1"/>
                </a:solidFill>
                <a:effectLst/>
                <a:latin typeface="+mn-lt"/>
                <a:ea typeface="+mn-ea"/>
                <a:cs typeface="+mn-cs"/>
              </a:rPr>
              <a:t> and populate it using &lt;prop&gt; tags. Notice that although the &lt;prop&gt; tag is keyed in a similar manner to the &lt;entry&gt; tag, you can specify a String value only for each property that goes in the Properties instance.</a:t>
            </a:r>
          </a:p>
          <a:p>
            <a:endParaRPr lang="en-US" dirty="0" smtClean="0"/>
          </a:p>
          <a:p>
            <a:r>
              <a:rPr lang="en-US" sz="1200" b="0" i="0" kern="1200" dirty="0" smtClean="0">
                <a:solidFill>
                  <a:schemeClr val="tx1"/>
                </a:solidFill>
                <a:effectLst/>
                <a:latin typeface="+mn-lt"/>
                <a:ea typeface="+mn-ea"/>
                <a:cs typeface="+mn-cs"/>
              </a:rPr>
              <a:t>Both the &lt;list&gt; and &lt;set&gt; tags work in exactly the same way: you specify each element by using any of the individual value tags such as &lt;value&gt; and &lt;ref&gt; that are used to inject a single value into a property. In </a:t>
            </a:r>
            <a:r>
              <a:rPr lang="en-US" sz="1200" b="0" i="0" u="none" strike="noStrike" kern="1200" dirty="0" smtClean="0">
                <a:solidFill>
                  <a:schemeClr val="tx1"/>
                </a:solidFill>
                <a:effectLst/>
                <a:latin typeface="+mn-lt"/>
                <a:ea typeface="+mn-ea"/>
                <a:cs typeface="+mn-cs"/>
                <a:hlinkClick r:id="rId3"/>
              </a:rPr>
              <a:t>Listing 3-52</a:t>
            </a:r>
            <a:r>
              <a:rPr lang="en-US" sz="1200" b="0" i="0" kern="1200" dirty="0" smtClean="0">
                <a:solidFill>
                  <a:schemeClr val="tx1"/>
                </a:solidFill>
                <a:effectLst/>
                <a:latin typeface="+mn-lt"/>
                <a:ea typeface="+mn-ea"/>
                <a:cs typeface="+mn-cs"/>
              </a:rPr>
              <a:t>, you can see that we have added a String value and a bean reference to both the List and the Set instances.</a:t>
            </a:r>
          </a:p>
          <a:p>
            <a:r>
              <a:rPr lang="en-US" sz="1200" b="0" i="0" kern="1200" dirty="0" smtClean="0">
                <a:solidFill>
                  <a:schemeClr val="tx1"/>
                </a:solidFill>
                <a:effectLst/>
                <a:latin typeface="+mn-lt"/>
                <a:ea typeface="+mn-ea"/>
                <a:cs typeface="+mn-cs"/>
              </a:rPr>
              <a:t>Here is the output generated by </a:t>
            </a:r>
            <a:r>
              <a:rPr lang="en-US" sz="1200" b="0" i="0" u="none" strike="noStrike" kern="1200" dirty="0" smtClean="0">
                <a:solidFill>
                  <a:schemeClr val="tx1"/>
                </a:solidFill>
                <a:effectLst/>
                <a:latin typeface="+mn-lt"/>
                <a:ea typeface="+mn-ea"/>
                <a:cs typeface="+mn-cs"/>
                <a:hlinkClick r:id="rId3"/>
              </a:rPr>
              <a:t>Listing 3-52</a:t>
            </a:r>
            <a:r>
              <a:rPr lang="en-US" sz="1200" b="0" i="0" kern="1200" dirty="0" smtClean="0">
                <a:solidFill>
                  <a:schemeClr val="tx1"/>
                </a:solidFill>
                <a:effectLst/>
                <a:latin typeface="+mn-lt"/>
                <a:ea typeface="+mn-ea"/>
                <a:cs typeface="+mn-cs"/>
              </a:rPr>
              <a:t>. As expected, it simply lists the elements added to the collections in the configuration file.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128</a:t>
            </a:fld>
            <a:endParaRPr lang="en-US"/>
          </a:p>
        </p:txBody>
      </p:sp>
    </p:spTree>
    <p:extLst>
      <p:ext uri="{BB962C8B-B14F-4D97-AF65-F5344CB8AC3E}">
        <p14:creationId xmlns:p14="http://schemas.microsoft.com/office/powerpoint/2010/main" val="3046606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a:t>
            </a:r>
            <a:r>
              <a:rPr lang="en-US" sz="1200" b="0" i="0" u="none" strike="noStrike" kern="1200" dirty="0" smtClean="0">
                <a:solidFill>
                  <a:schemeClr val="tx1"/>
                </a:solidFill>
                <a:effectLst/>
                <a:latin typeface="+mn-lt"/>
                <a:ea typeface="+mn-ea"/>
                <a:cs typeface="+mn-cs"/>
                <a:hlinkClick r:id="rId3"/>
              </a:rPr>
              <a:t>Listing 3-54</a:t>
            </a:r>
            <a:r>
              <a:rPr lang="en-US" sz="1200" b="0" i="0" kern="1200" dirty="0" smtClean="0">
                <a:solidFill>
                  <a:schemeClr val="tx1"/>
                </a:solidFill>
                <a:effectLst/>
                <a:latin typeface="+mn-lt"/>
                <a:ea typeface="+mn-ea"/>
                <a:cs typeface="+mn-cs"/>
              </a:rPr>
              <a:t>, the Recipient class is an empty class.  From this interface, you can create multiple implementations, each of which is capable of describing itself to a human, such as the ones shown in </a:t>
            </a:r>
            <a:r>
              <a:rPr lang="en-US" sz="1200" b="0" i="0" u="none" strike="noStrike" kern="1200" dirty="0" smtClean="0">
                <a:solidFill>
                  <a:schemeClr val="tx1"/>
                </a:solidFill>
                <a:effectLst/>
                <a:latin typeface="+mn-lt"/>
                <a:ea typeface="+mn-ea"/>
                <a:cs typeface="+mn-cs"/>
                <a:hlinkClick r:id="rId4"/>
              </a:rPr>
              <a:t>Listing 3-55</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131</a:t>
            </a:fld>
            <a:endParaRPr lang="en-US"/>
          </a:p>
        </p:txBody>
      </p:sp>
    </p:spTree>
    <p:extLst>
      <p:ext uri="{BB962C8B-B14F-4D97-AF65-F5344CB8AC3E}">
        <p14:creationId xmlns:p14="http://schemas.microsoft.com/office/powerpoint/2010/main" val="34328206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138</a:t>
            </a:fld>
            <a:endParaRPr lang="en-US"/>
          </a:p>
        </p:txBody>
      </p:sp>
    </p:spTree>
    <p:extLst>
      <p:ext uri="{BB962C8B-B14F-4D97-AF65-F5344CB8AC3E}">
        <p14:creationId xmlns:p14="http://schemas.microsoft.com/office/powerpoint/2010/main" val="40300002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8A6D91F-98FE-41B6-BAEA-38ED471D785F}" type="slidenum">
              <a:rPr lang="en-US" smtClean="0"/>
              <a:t>141</a:t>
            </a:fld>
            <a:endParaRPr lang="en-US"/>
          </a:p>
        </p:txBody>
      </p:sp>
    </p:spTree>
    <p:extLst>
      <p:ext uri="{BB962C8B-B14F-4D97-AF65-F5344CB8AC3E}">
        <p14:creationId xmlns:p14="http://schemas.microsoft.com/office/powerpoint/2010/main" val="26126857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142</a:t>
            </a:fld>
            <a:endParaRPr lang="en-US"/>
          </a:p>
        </p:txBody>
      </p:sp>
    </p:spTree>
    <p:extLst>
      <p:ext uri="{BB962C8B-B14F-4D97-AF65-F5344CB8AC3E}">
        <p14:creationId xmlns:p14="http://schemas.microsoft.com/office/powerpoint/2010/main" val="34867486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8A6D91F-98FE-41B6-BAEA-38ED471D785F}" type="slidenum">
              <a:rPr lang="en-US" smtClean="0"/>
              <a:t>146</a:t>
            </a:fld>
            <a:endParaRPr lang="en-US"/>
          </a:p>
        </p:txBody>
      </p:sp>
    </p:spTree>
    <p:extLst>
      <p:ext uri="{BB962C8B-B14F-4D97-AF65-F5344CB8AC3E}">
        <p14:creationId xmlns:p14="http://schemas.microsoft.com/office/powerpoint/2010/main" val="241074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11</a:t>
            </a:fld>
            <a:endParaRPr lang="en-US"/>
          </a:p>
        </p:txBody>
      </p:sp>
    </p:spTree>
    <p:extLst>
      <p:ext uri="{BB962C8B-B14F-4D97-AF65-F5344CB8AC3E}">
        <p14:creationId xmlns:p14="http://schemas.microsoft.com/office/powerpoint/2010/main" val="34133153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8A6D91F-98FE-41B6-BAEA-38ED471D785F}" type="slidenum">
              <a:rPr lang="en-US" smtClean="0"/>
              <a:t>147</a:t>
            </a:fld>
            <a:endParaRPr lang="en-US"/>
          </a:p>
        </p:txBody>
      </p:sp>
    </p:spTree>
    <p:extLst>
      <p:ext uri="{BB962C8B-B14F-4D97-AF65-F5344CB8AC3E}">
        <p14:creationId xmlns:p14="http://schemas.microsoft.com/office/powerpoint/2010/main" val="19132520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148</a:t>
            </a:fld>
            <a:endParaRPr lang="en-US"/>
          </a:p>
        </p:txBody>
      </p:sp>
    </p:spTree>
    <p:extLst>
      <p:ext uri="{BB962C8B-B14F-4D97-AF65-F5344CB8AC3E}">
        <p14:creationId xmlns:p14="http://schemas.microsoft.com/office/powerpoint/2010/main" val="242196236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151</a:t>
            </a:fld>
            <a:endParaRPr lang="en-US"/>
          </a:p>
        </p:txBody>
      </p:sp>
    </p:spTree>
    <p:extLst>
      <p:ext uri="{BB962C8B-B14F-4D97-AF65-F5344CB8AC3E}">
        <p14:creationId xmlns:p14="http://schemas.microsoft.com/office/powerpoint/2010/main" val="42677363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152</a:t>
            </a:fld>
            <a:endParaRPr lang="en-US"/>
          </a:p>
        </p:txBody>
      </p:sp>
    </p:spTree>
    <p:extLst>
      <p:ext uri="{BB962C8B-B14F-4D97-AF65-F5344CB8AC3E}">
        <p14:creationId xmlns:p14="http://schemas.microsoft.com/office/powerpoint/2010/main" val="41577666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8A6D91F-98FE-41B6-BAEA-38ED471D785F}" type="slidenum">
              <a:rPr lang="en-US" smtClean="0"/>
              <a:t>153</a:t>
            </a:fld>
            <a:endParaRPr lang="en-US"/>
          </a:p>
        </p:txBody>
      </p:sp>
    </p:spTree>
    <p:extLst>
      <p:ext uri="{BB962C8B-B14F-4D97-AF65-F5344CB8AC3E}">
        <p14:creationId xmlns:p14="http://schemas.microsoft.com/office/powerpoint/2010/main" val="40811492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154</a:t>
            </a:fld>
            <a:endParaRPr lang="en-US"/>
          </a:p>
        </p:txBody>
      </p:sp>
    </p:spTree>
    <p:extLst>
      <p:ext uri="{BB962C8B-B14F-4D97-AF65-F5344CB8AC3E}">
        <p14:creationId xmlns:p14="http://schemas.microsoft.com/office/powerpoint/2010/main" val="29548820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155</a:t>
            </a:fld>
            <a:endParaRPr lang="en-US"/>
          </a:p>
        </p:txBody>
      </p:sp>
    </p:spTree>
    <p:extLst>
      <p:ext uri="{BB962C8B-B14F-4D97-AF65-F5344CB8AC3E}">
        <p14:creationId xmlns:p14="http://schemas.microsoft.com/office/powerpoint/2010/main" val="34962411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8A6D91F-98FE-41B6-BAEA-38ED471D785F}" type="slidenum">
              <a:rPr lang="en-US" smtClean="0"/>
              <a:t>156</a:t>
            </a:fld>
            <a:endParaRPr lang="en-US"/>
          </a:p>
        </p:txBody>
      </p:sp>
    </p:spTree>
    <p:extLst>
      <p:ext uri="{BB962C8B-B14F-4D97-AF65-F5344CB8AC3E}">
        <p14:creationId xmlns:p14="http://schemas.microsoft.com/office/powerpoint/2010/main" val="19501880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8A6D91F-98FE-41B6-BAEA-38ED471D785F}" type="slidenum">
              <a:rPr lang="en-US" smtClean="0"/>
              <a:t>161</a:t>
            </a:fld>
            <a:endParaRPr lang="en-US"/>
          </a:p>
        </p:txBody>
      </p:sp>
    </p:spTree>
    <p:extLst>
      <p:ext uri="{BB962C8B-B14F-4D97-AF65-F5344CB8AC3E}">
        <p14:creationId xmlns:p14="http://schemas.microsoft.com/office/powerpoint/2010/main" val="21206179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8A6D91F-98FE-41B6-BAEA-38ED471D785F}" type="slidenum">
              <a:rPr lang="en-US" smtClean="0"/>
              <a:t>162</a:t>
            </a:fld>
            <a:endParaRPr lang="en-US"/>
          </a:p>
        </p:txBody>
      </p:sp>
    </p:spTree>
    <p:extLst>
      <p:ext uri="{BB962C8B-B14F-4D97-AF65-F5344CB8AC3E}">
        <p14:creationId xmlns:p14="http://schemas.microsoft.com/office/powerpoint/2010/main" val="4056375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http://www.javatpoint.com/difference-between-constructor-and-setter-injection</a:t>
            </a:r>
          </a:p>
          <a:p>
            <a:r>
              <a:rPr lang="en-US" dirty="0" smtClean="0"/>
              <a:t>http://javarevisited.blogspot.in/2012/11/difference-between-setter-injection-vs-constructor-injection-spring-framework.html</a:t>
            </a:r>
          </a:p>
          <a:p>
            <a:r>
              <a:rPr lang="en-US" dirty="0" smtClean="0"/>
              <a:t>http://www.java4s.com/spring/difference-between-setter-injection-and-constructor-injection/</a:t>
            </a:r>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23</a:t>
            </a:fld>
            <a:endParaRPr lang="en-US"/>
          </a:p>
        </p:txBody>
      </p:sp>
    </p:spTree>
    <p:extLst>
      <p:ext uri="{BB962C8B-B14F-4D97-AF65-F5344CB8AC3E}">
        <p14:creationId xmlns:p14="http://schemas.microsoft.com/office/powerpoint/2010/main" val="25263615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8A6D91F-98FE-41B6-BAEA-38ED471D785F}" type="slidenum">
              <a:rPr lang="en-US" smtClean="0"/>
              <a:t>164</a:t>
            </a:fld>
            <a:endParaRPr lang="en-US"/>
          </a:p>
        </p:txBody>
      </p:sp>
    </p:spTree>
    <p:extLst>
      <p:ext uri="{BB962C8B-B14F-4D97-AF65-F5344CB8AC3E}">
        <p14:creationId xmlns:p14="http://schemas.microsoft.com/office/powerpoint/2010/main" val="9630921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176</a:t>
            </a:fld>
            <a:endParaRPr lang="en-US"/>
          </a:p>
        </p:txBody>
      </p:sp>
    </p:spTree>
    <p:extLst>
      <p:ext uri="{BB962C8B-B14F-4D97-AF65-F5344CB8AC3E}">
        <p14:creationId xmlns:p14="http://schemas.microsoft.com/office/powerpoint/2010/main" val="17315340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177</a:t>
            </a:fld>
            <a:endParaRPr lang="en-US"/>
          </a:p>
        </p:txBody>
      </p:sp>
    </p:spTree>
    <p:extLst>
      <p:ext uri="{BB962C8B-B14F-4D97-AF65-F5344CB8AC3E}">
        <p14:creationId xmlns:p14="http://schemas.microsoft.com/office/powerpoint/2010/main" val="803833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191</a:t>
            </a:fld>
            <a:endParaRPr lang="en-US"/>
          </a:p>
        </p:txBody>
      </p:sp>
    </p:spTree>
    <p:extLst>
      <p:ext uri="{BB962C8B-B14F-4D97-AF65-F5344CB8AC3E}">
        <p14:creationId xmlns:p14="http://schemas.microsoft.com/office/powerpoint/2010/main" val="13287747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192</a:t>
            </a:fld>
            <a:endParaRPr lang="en-US"/>
          </a:p>
        </p:txBody>
      </p:sp>
    </p:spTree>
    <p:extLst>
      <p:ext uri="{BB962C8B-B14F-4D97-AF65-F5344CB8AC3E}">
        <p14:creationId xmlns:p14="http://schemas.microsoft.com/office/powerpoint/2010/main" val="335403260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193</a:t>
            </a:fld>
            <a:endParaRPr lang="en-US"/>
          </a:p>
        </p:txBody>
      </p:sp>
    </p:spTree>
    <p:extLst>
      <p:ext uri="{BB962C8B-B14F-4D97-AF65-F5344CB8AC3E}">
        <p14:creationId xmlns:p14="http://schemas.microsoft.com/office/powerpoint/2010/main" val="4166129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194</a:t>
            </a:fld>
            <a:endParaRPr lang="en-US"/>
          </a:p>
        </p:txBody>
      </p:sp>
    </p:spTree>
    <p:extLst>
      <p:ext uri="{BB962C8B-B14F-4D97-AF65-F5344CB8AC3E}">
        <p14:creationId xmlns:p14="http://schemas.microsoft.com/office/powerpoint/2010/main" val="7615000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195</a:t>
            </a:fld>
            <a:endParaRPr lang="en-US"/>
          </a:p>
        </p:txBody>
      </p:sp>
    </p:spTree>
    <p:extLst>
      <p:ext uri="{BB962C8B-B14F-4D97-AF65-F5344CB8AC3E}">
        <p14:creationId xmlns:p14="http://schemas.microsoft.com/office/powerpoint/2010/main" val="95967483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196</a:t>
            </a:fld>
            <a:endParaRPr lang="en-US"/>
          </a:p>
        </p:txBody>
      </p:sp>
    </p:spTree>
    <p:extLst>
      <p:ext uri="{BB962C8B-B14F-4D97-AF65-F5344CB8AC3E}">
        <p14:creationId xmlns:p14="http://schemas.microsoft.com/office/powerpoint/2010/main" val="246161399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197</a:t>
            </a:fld>
            <a:endParaRPr lang="en-US"/>
          </a:p>
        </p:txBody>
      </p:sp>
    </p:spTree>
    <p:extLst>
      <p:ext uri="{BB962C8B-B14F-4D97-AF65-F5344CB8AC3E}">
        <p14:creationId xmlns:p14="http://schemas.microsoft.com/office/powerpoint/2010/main" val="3306535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Notice that the business interface does not define any setters for Dependency Injection. This interface could be implemented as shown in </a:t>
            </a:r>
            <a:r>
              <a:rPr lang="en-US" sz="1200" b="0" i="0" u="none" strike="noStrike" kern="1200" dirty="0" smtClean="0">
                <a:solidFill>
                  <a:schemeClr val="tx1"/>
                </a:solidFill>
                <a:effectLst/>
                <a:latin typeface="+mn-lt"/>
                <a:ea typeface="+mn-ea"/>
                <a:cs typeface="+mn-cs"/>
                <a:hlinkClick r:id="rId3"/>
              </a:rPr>
              <a:t>Listing 3-8</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26</a:t>
            </a:fld>
            <a:endParaRPr lang="en-US"/>
          </a:p>
        </p:txBody>
      </p:sp>
    </p:spTree>
    <p:extLst>
      <p:ext uri="{BB962C8B-B14F-4D97-AF65-F5344CB8AC3E}">
        <p14:creationId xmlns:p14="http://schemas.microsoft.com/office/powerpoint/2010/main" val="16173061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198</a:t>
            </a:fld>
            <a:endParaRPr lang="en-US"/>
          </a:p>
        </p:txBody>
      </p:sp>
    </p:spTree>
    <p:extLst>
      <p:ext uri="{BB962C8B-B14F-4D97-AF65-F5344CB8AC3E}">
        <p14:creationId xmlns:p14="http://schemas.microsoft.com/office/powerpoint/2010/main" val="163534507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199</a:t>
            </a:fld>
            <a:endParaRPr lang="en-US"/>
          </a:p>
        </p:txBody>
      </p:sp>
    </p:spTree>
    <p:extLst>
      <p:ext uri="{BB962C8B-B14F-4D97-AF65-F5344CB8AC3E}">
        <p14:creationId xmlns:p14="http://schemas.microsoft.com/office/powerpoint/2010/main" val="194376593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200</a:t>
            </a:fld>
            <a:endParaRPr lang="en-US"/>
          </a:p>
        </p:txBody>
      </p:sp>
    </p:spTree>
    <p:extLst>
      <p:ext uri="{BB962C8B-B14F-4D97-AF65-F5344CB8AC3E}">
        <p14:creationId xmlns:p14="http://schemas.microsoft.com/office/powerpoint/2010/main" val="217380259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201</a:t>
            </a:fld>
            <a:endParaRPr lang="en-US"/>
          </a:p>
        </p:txBody>
      </p:sp>
    </p:spTree>
    <p:extLst>
      <p:ext uri="{BB962C8B-B14F-4D97-AF65-F5344CB8AC3E}">
        <p14:creationId xmlns:p14="http://schemas.microsoft.com/office/powerpoint/2010/main" val="257463579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202</a:t>
            </a:fld>
            <a:endParaRPr lang="en-US"/>
          </a:p>
        </p:txBody>
      </p:sp>
    </p:spTree>
    <p:extLst>
      <p:ext uri="{BB962C8B-B14F-4D97-AF65-F5344CB8AC3E}">
        <p14:creationId xmlns:p14="http://schemas.microsoft.com/office/powerpoint/2010/main" val="52502863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203</a:t>
            </a:fld>
            <a:endParaRPr lang="en-US"/>
          </a:p>
        </p:txBody>
      </p:sp>
    </p:spTree>
    <p:extLst>
      <p:ext uri="{BB962C8B-B14F-4D97-AF65-F5344CB8AC3E}">
        <p14:creationId xmlns:p14="http://schemas.microsoft.com/office/powerpoint/2010/main" val="416180910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204</a:t>
            </a:fld>
            <a:endParaRPr lang="en-US"/>
          </a:p>
        </p:txBody>
      </p:sp>
    </p:spTree>
    <p:extLst>
      <p:ext uri="{BB962C8B-B14F-4D97-AF65-F5344CB8AC3E}">
        <p14:creationId xmlns:p14="http://schemas.microsoft.com/office/powerpoint/2010/main" val="377902932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205</a:t>
            </a:fld>
            <a:endParaRPr lang="en-US"/>
          </a:p>
        </p:txBody>
      </p:sp>
    </p:spTree>
    <p:extLst>
      <p:ext uri="{BB962C8B-B14F-4D97-AF65-F5344CB8AC3E}">
        <p14:creationId xmlns:p14="http://schemas.microsoft.com/office/powerpoint/2010/main" val="11229257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206</a:t>
            </a:fld>
            <a:endParaRPr lang="en-US"/>
          </a:p>
        </p:txBody>
      </p:sp>
    </p:spTree>
    <p:extLst>
      <p:ext uri="{BB962C8B-B14F-4D97-AF65-F5344CB8AC3E}">
        <p14:creationId xmlns:p14="http://schemas.microsoft.com/office/powerpoint/2010/main" val="357201981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207</a:t>
            </a:fld>
            <a:endParaRPr lang="en-US"/>
          </a:p>
        </p:txBody>
      </p:sp>
    </p:spTree>
    <p:extLst>
      <p:ext uri="{BB962C8B-B14F-4D97-AF65-F5344CB8AC3E}">
        <p14:creationId xmlns:p14="http://schemas.microsoft.com/office/powerpoint/2010/main" val="2991107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&lt;bean id=“</a:t>
            </a:r>
            <a:r>
              <a:rPr lang="en-US" dirty="0" err="1" smtClean="0"/>
              <a:t>messageProvider</a:t>
            </a:r>
            <a:r>
              <a:rPr lang="en-US" dirty="0" smtClean="0"/>
              <a:t>”</a:t>
            </a:r>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36</a:t>
            </a:fld>
            <a:endParaRPr lang="en-US"/>
          </a:p>
        </p:txBody>
      </p:sp>
    </p:spTree>
    <p:extLst>
      <p:ext uri="{BB962C8B-B14F-4D97-AF65-F5344CB8AC3E}">
        <p14:creationId xmlns:p14="http://schemas.microsoft.com/office/powerpoint/2010/main" val="18542763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208</a:t>
            </a:fld>
            <a:endParaRPr lang="en-US"/>
          </a:p>
        </p:txBody>
      </p:sp>
    </p:spTree>
    <p:extLst>
      <p:ext uri="{BB962C8B-B14F-4D97-AF65-F5344CB8AC3E}">
        <p14:creationId xmlns:p14="http://schemas.microsoft.com/office/powerpoint/2010/main" val="111232340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209</a:t>
            </a:fld>
            <a:endParaRPr lang="en-US"/>
          </a:p>
        </p:txBody>
      </p:sp>
    </p:spTree>
    <p:extLst>
      <p:ext uri="{BB962C8B-B14F-4D97-AF65-F5344CB8AC3E}">
        <p14:creationId xmlns:p14="http://schemas.microsoft.com/office/powerpoint/2010/main" val="393662832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210</a:t>
            </a:fld>
            <a:endParaRPr lang="en-US"/>
          </a:p>
        </p:txBody>
      </p:sp>
    </p:spTree>
    <p:extLst>
      <p:ext uri="{BB962C8B-B14F-4D97-AF65-F5344CB8AC3E}">
        <p14:creationId xmlns:p14="http://schemas.microsoft.com/office/powerpoint/2010/main" val="58646805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211</a:t>
            </a:fld>
            <a:endParaRPr lang="en-US"/>
          </a:p>
        </p:txBody>
      </p:sp>
    </p:spTree>
    <p:extLst>
      <p:ext uri="{BB962C8B-B14F-4D97-AF65-F5344CB8AC3E}">
        <p14:creationId xmlns:p14="http://schemas.microsoft.com/office/powerpoint/2010/main" val="300419535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212</a:t>
            </a:fld>
            <a:endParaRPr lang="en-US"/>
          </a:p>
        </p:txBody>
      </p:sp>
    </p:spTree>
    <p:extLst>
      <p:ext uri="{BB962C8B-B14F-4D97-AF65-F5344CB8AC3E}">
        <p14:creationId xmlns:p14="http://schemas.microsoft.com/office/powerpoint/2010/main" val="310683222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213</a:t>
            </a:fld>
            <a:endParaRPr lang="en-US"/>
          </a:p>
        </p:txBody>
      </p:sp>
    </p:spTree>
    <p:extLst>
      <p:ext uri="{BB962C8B-B14F-4D97-AF65-F5344CB8AC3E}">
        <p14:creationId xmlns:p14="http://schemas.microsoft.com/office/powerpoint/2010/main" val="75008576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214</a:t>
            </a:fld>
            <a:endParaRPr lang="en-US"/>
          </a:p>
        </p:txBody>
      </p:sp>
    </p:spTree>
    <p:extLst>
      <p:ext uri="{BB962C8B-B14F-4D97-AF65-F5344CB8AC3E}">
        <p14:creationId xmlns:p14="http://schemas.microsoft.com/office/powerpoint/2010/main" val="46816293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C:\Raghava\Development\Spring\ProSpring\Chapter4\events</a:t>
            </a:r>
          </a:p>
        </p:txBody>
      </p:sp>
      <p:sp>
        <p:nvSpPr>
          <p:cNvPr id="4" name="Slide Number Placeholder 3"/>
          <p:cNvSpPr>
            <a:spLocks noGrp="1"/>
          </p:cNvSpPr>
          <p:nvPr>
            <p:ph type="sldNum" sz="quarter" idx="10"/>
          </p:nvPr>
        </p:nvSpPr>
        <p:spPr/>
        <p:txBody>
          <a:bodyPr/>
          <a:lstStyle/>
          <a:p>
            <a:fld id="{78A6D91F-98FE-41B6-BAEA-38ED471D785F}" type="slidenum">
              <a:rPr lang="en-US" smtClean="0"/>
              <a:t>215</a:t>
            </a:fld>
            <a:endParaRPr lang="en-US"/>
          </a:p>
        </p:txBody>
      </p:sp>
    </p:spTree>
    <p:extLst>
      <p:ext uri="{BB962C8B-B14F-4D97-AF65-F5344CB8AC3E}">
        <p14:creationId xmlns:p14="http://schemas.microsoft.com/office/powerpoint/2010/main" val="37525560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8A6D91F-98FE-41B6-BAEA-38ED471D785F}" type="slidenum">
              <a:rPr lang="en-US" smtClean="0"/>
              <a:t>216</a:t>
            </a:fld>
            <a:endParaRPr lang="en-US"/>
          </a:p>
        </p:txBody>
      </p:sp>
    </p:spTree>
    <p:extLst>
      <p:ext uri="{BB962C8B-B14F-4D97-AF65-F5344CB8AC3E}">
        <p14:creationId xmlns:p14="http://schemas.microsoft.com/office/powerpoint/2010/main" val="6468882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C:\Raghava\Development\Spring\ProSpring\Chapter4\resource</a:t>
            </a:r>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217</a:t>
            </a:fld>
            <a:endParaRPr lang="en-US"/>
          </a:p>
        </p:txBody>
      </p:sp>
    </p:spTree>
    <p:extLst>
      <p:ext uri="{BB962C8B-B14F-4D97-AF65-F5344CB8AC3E}">
        <p14:creationId xmlns:p14="http://schemas.microsoft.com/office/powerpoint/2010/main" val="1582416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Read about </a:t>
            </a:r>
            <a:r>
              <a:rPr lang="en-US" sz="1200" b="1" i="0" kern="1200" dirty="0" smtClean="0">
                <a:solidFill>
                  <a:schemeClr val="tx1"/>
                </a:solidFill>
                <a:effectLst/>
                <a:latin typeface="+mn-lt"/>
                <a:ea typeface="+mn-ea"/>
                <a:cs typeface="+mn-cs"/>
              </a:rPr>
              <a:t>Setter Injection vs. Constructor Injection</a:t>
            </a:r>
            <a:r>
              <a:rPr lang="en-US" sz="1200" b="0" i="0" kern="1200" baseline="0" dirty="0" smtClean="0">
                <a:solidFill>
                  <a:schemeClr val="tx1"/>
                </a:solidFill>
                <a:effectLst/>
                <a:latin typeface="+mn-lt"/>
                <a:ea typeface="+mn-ea"/>
                <a:cs typeface="+mn-cs"/>
              </a:rPr>
              <a:t> again from Pro </a:t>
            </a:r>
            <a:r>
              <a:rPr lang="en-US" sz="1200" b="0" i="0" kern="1200" baseline="0" smtClean="0">
                <a:solidFill>
                  <a:schemeClr val="tx1"/>
                </a:solidFill>
                <a:effectLst/>
                <a:latin typeface="+mn-lt"/>
                <a:ea typeface="+mn-ea"/>
                <a:cs typeface="+mn-cs"/>
              </a:rPr>
              <a:t>Spring book.</a:t>
            </a:r>
            <a:endParaRPr lang="en-US" sz="1200" b="1" i="0" kern="120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8A6D91F-98FE-41B6-BAEA-38ED471D785F}" type="slidenum">
              <a:rPr lang="en-US" smtClean="0"/>
              <a:t>38</a:t>
            </a:fld>
            <a:endParaRPr lang="en-US"/>
          </a:p>
        </p:txBody>
      </p:sp>
    </p:spTree>
    <p:extLst>
      <p:ext uri="{BB962C8B-B14F-4D97-AF65-F5344CB8AC3E}">
        <p14:creationId xmlns:p14="http://schemas.microsoft.com/office/powerpoint/2010/main" val="84690762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218</a:t>
            </a:fld>
            <a:endParaRPr lang="en-US"/>
          </a:p>
        </p:txBody>
      </p:sp>
    </p:spTree>
    <p:extLst>
      <p:ext uri="{BB962C8B-B14F-4D97-AF65-F5344CB8AC3E}">
        <p14:creationId xmlns:p14="http://schemas.microsoft.com/office/powerpoint/2010/main" val="358084100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219</a:t>
            </a:fld>
            <a:endParaRPr lang="en-US"/>
          </a:p>
        </p:txBody>
      </p:sp>
    </p:spTree>
    <p:extLst>
      <p:ext uri="{BB962C8B-B14F-4D97-AF65-F5344CB8AC3E}">
        <p14:creationId xmlns:p14="http://schemas.microsoft.com/office/powerpoint/2010/main" val="424649488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220</a:t>
            </a:fld>
            <a:endParaRPr lang="en-US"/>
          </a:p>
        </p:txBody>
      </p:sp>
    </p:spTree>
    <p:extLst>
      <p:ext uri="{BB962C8B-B14F-4D97-AF65-F5344CB8AC3E}">
        <p14:creationId xmlns:p14="http://schemas.microsoft.com/office/powerpoint/2010/main" val="229897854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221</a:t>
            </a:fld>
            <a:endParaRPr lang="en-US"/>
          </a:p>
        </p:txBody>
      </p:sp>
    </p:spTree>
    <p:extLst>
      <p:ext uri="{BB962C8B-B14F-4D97-AF65-F5344CB8AC3E}">
        <p14:creationId xmlns:p14="http://schemas.microsoft.com/office/powerpoint/2010/main" val="67323795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222</a:t>
            </a:fld>
            <a:endParaRPr lang="en-US"/>
          </a:p>
        </p:txBody>
      </p:sp>
    </p:spTree>
    <p:extLst>
      <p:ext uri="{BB962C8B-B14F-4D97-AF65-F5344CB8AC3E}">
        <p14:creationId xmlns:p14="http://schemas.microsoft.com/office/powerpoint/2010/main" val="321664583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223</a:t>
            </a:fld>
            <a:endParaRPr lang="en-US"/>
          </a:p>
        </p:txBody>
      </p:sp>
    </p:spTree>
    <p:extLst>
      <p:ext uri="{BB962C8B-B14F-4D97-AF65-F5344CB8AC3E}">
        <p14:creationId xmlns:p14="http://schemas.microsoft.com/office/powerpoint/2010/main" val="428497382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224</a:t>
            </a:fld>
            <a:endParaRPr lang="en-US"/>
          </a:p>
        </p:txBody>
      </p:sp>
    </p:spTree>
    <p:extLst>
      <p:ext uri="{BB962C8B-B14F-4D97-AF65-F5344CB8AC3E}">
        <p14:creationId xmlns:p14="http://schemas.microsoft.com/office/powerpoint/2010/main" val="264724556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225</a:t>
            </a:fld>
            <a:endParaRPr lang="en-US"/>
          </a:p>
        </p:txBody>
      </p:sp>
    </p:spTree>
    <p:extLst>
      <p:ext uri="{BB962C8B-B14F-4D97-AF65-F5344CB8AC3E}">
        <p14:creationId xmlns:p14="http://schemas.microsoft.com/office/powerpoint/2010/main" val="397239587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8A6D91F-98FE-41B6-BAEA-38ED471D785F}" type="slidenum">
              <a:rPr lang="en-US" smtClean="0"/>
              <a:t>226</a:t>
            </a:fld>
            <a:endParaRPr lang="en-US"/>
          </a:p>
        </p:txBody>
      </p:sp>
    </p:spTree>
    <p:extLst>
      <p:ext uri="{BB962C8B-B14F-4D97-AF65-F5344CB8AC3E}">
        <p14:creationId xmlns:p14="http://schemas.microsoft.com/office/powerpoint/2010/main" val="42211454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227</a:t>
            </a:fld>
            <a:endParaRPr lang="en-US"/>
          </a:p>
        </p:txBody>
      </p:sp>
    </p:spTree>
    <p:extLst>
      <p:ext uri="{BB962C8B-B14F-4D97-AF65-F5344CB8AC3E}">
        <p14:creationId xmlns:p14="http://schemas.microsoft.com/office/powerpoint/2010/main" val="2225231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Doubt : Can we declare a</a:t>
            </a:r>
            <a:r>
              <a:rPr lang="en-IN" baseline="0" dirty="0" smtClean="0"/>
              <a:t> bean without ID in Spring </a:t>
            </a:r>
            <a:r>
              <a:rPr lang="en-IN" baseline="0" dirty="0" err="1" smtClean="0"/>
              <a:t>config</a:t>
            </a:r>
            <a:r>
              <a:rPr lang="en-IN" baseline="0" dirty="0" smtClean="0"/>
              <a:t> file.</a:t>
            </a:r>
            <a:endParaRPr lang="en-IN" dirty="0"/>
          </a:p>
        </p:txBody>
      </p:sp>
      <p:sp>
        <p:nvSpPr>
          <p:cNvPr id="4" name="Slide Number Placeholder 3"/>
          <p:cNvSpPr>
            <a:spLocks noGrp="1"/>
          </p:cNvSpPr>
          <p:nvPr>
            <p:ph type="sldNum" sz="quarter" idx="10"/>
          </p:nvPr>
        </p:nvSpPr>
        <p:spPr/>
        <p:txBody>
          <a:bodyPr/>
          <a:lstStyle/>
          <a:p>
            <a:fld id="{78A6D91F-98FE-41B6-BAEA-38ED471D785F}" type="slidenum">
              <a:rPr lang="en-US" smtClean="0"/>
              <a:t>46</a:t>
            </a:fld>
            <a:endParaRPr lang="en-US"/>
          </a:p>
        </p:txBody>
      </p:sp>
    </p:spTree>
    <p:extLst>
      <p:ext uri="{BB962C8B-B14F-4D97-AF65-F5344CB8AC3E}">
        <p14:creationId xmlns:p14="http://schemas.microsoft.com/office/powerpoint/2010/main" val="156139437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8A6D91F-98FE-41B6-BAEA-38ED471D785F}" type="slidenum">
              <a:rPr lang="en-US" smtClean="0"/>
              <a:t>228</a:t>
            </a:fld>
            <a:endParaRPr lang="en-US"/>
          </a:p>
        </p:txBody>
      </p:sp>
    </p:spTree>
    <p:extLst>
      <p:ext uri="{BB962C8B-B14F-4D97-AF65-F5344CB8AC3E}">
        <p14:creationId xmlns:p14="http://schemas.microsoft.com/office/powerpoint/2010/main" val="63715624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8A6D91F-98FE-41B6-BAEA-38ED471D785F}" type="slidenum">
              <a:rPr lang="en-US" smtClean="0"/>
              <a:t>229</a:t>
            </a:fld>
            <a:endParaRPr lang="en-US"/>
          </a:p>
        </p:txBody>
      </p:sp>
    </p:spTree>
    <p:extLst>
      <p:ext uri="{BB962C8B-B14F-4D97-AF65-F5344CB8AC3E}">
        <p14:creationId xmlns:p14="http://schemas.microsoft.com/office/powerpoint/2010/main" val="1277576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727BBA-94EE-47A9-BE03-4D0CC6DD8954}" type="datetimeFigureOut">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36723-51C6-4E6E-93DD-8735E878C9B6}" type="slidenum">
              <a:rPr lang="en-US" smtClean="0"/>
              <a:t>‹#›</a:t>
            </a:fld>
            <a:endParaRPr lang="en-US"/>
          </a:p>
        </p:txBody>
      </p:sp>
    </p:spTree>
    <p:extLst>
      <p:ext uri="{BB962C8B-B14F-4D97-AF65-F5344CB8AC3E}">
        <p14:creationId xmlns:p14="http://schemas.microsoft.com/office/powerpoint/2010/main" val="1292889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27BBA-94EE-47A9-BE03-4D0CC6DD8954}" type="datetimeFigureOut">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36723-51C6-4E6E-93DD-8735E878C9B6}" type="slidenum">
              <a:rPr lang="en-US" smtClean="0"/>
              <a:t>‹#›</a:t>
            </a:fld>
            <a:endParaRPr lang="en-US"/>
          </a:p>
        </p:txBody>
      </p:sp>
    </p:spTree>
    <p:extLst>
      <p:ext uri="{BB962C8B-B14F-4D97-AF65-F5344CB8AC3E}">
        <p14:creationId xmlns:p14="http://schemas.microsoft.com/office/powerpoint/2010/main" val="1729337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27BBA-94EE-47A9-BE03-4D0CC6DD8954}" type="datetimeFigureOut">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36723-51C6-4E6E-93DD-8735E878C9B6}" type="slidenum">
              <a:rPr lang="en-US" smtClean="0"/>
              <a:t>‹#›</a:t>
            </a:fld>
            <a:endParaRPr lang="en-US"/>
          </a:p>
        </p:txBody>
      </p:sp>
    </p:spTree>
    <p:extLst>
      <p:ext uri="{BB962C8B-B14F-4D97-AF65-F5344CB8AC3E}">
        <p14:creationId xmlns:p14="http://schemas.microsoft.com/office/powerpoint/2010/main" val="2161774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727BBA-94EE-47A9-BE03-4D0CC6DD8954}" type="datetimeFigureOut">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36723-51C6-4E6E-93DD-8735E878C9B6}" type="slidenum">
              <a:rPr lang="en-US" smtClean="0"/>
              <a:t>‹#›</a:t>
            </a:fld>
            <a:endParaRPr lang="en-US"/>
          </a:p>
        </p:txBody>
      </p:sp>
    </p:spTree>
    <p:extLst>
      <p:ext uri="{BB962C8B-B14F-4D97-AF65-F5344CB8AC3E}">
        <p14:creationId xmlns:p14="http://schemas.microsoft.com/office/powerpoint/2010/main" val="2576479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727BBA-94EE-47A9-BE03-4D0CC6DD8954}" type="datetimeFigureOut">
              <a:rPr lang="en-US" smtClean="0"/>
              <a:t>4/7/2017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36723-51C6-4E6E-93DD-8735E878C9B6}" type="slidenum">
              <a:rPr lang="en-US" smtClean="0"/>
              <a:t>‹#›</a:t>
            </a:fld>
            <a:endParaRPr lang="en-US"/>
          </a:p>
        </p:txBody>
      </p:sp>
    </p:spTree>
    <p:extLst>
      <p:ext uri="{BB962C8B-B14F-4D97-AF65-F5344CB8AC3E}">
        <p14:creationId xmlns:p14="http://schemas.microsoft.com/office/powerpoint/2010/main" val="1171033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727BBA-94EE-47A9-BE03-4D0CC6DD8954}" type="datetimeFigureOut">
              <a:rPr lang="en-US" smtClean="0"/>
              <a:t>4/7/2017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436723-51C6-4E6E-93DD-8735E878C9B6}" type="slidenum">
              <a:rPr lang="en-US" smtClean="0"/>
              <a:t>‹#›</a:t>
            </a:fld>
            <a:endParaRPr lang="en-US"/>
          </a:p>
        </p:txBody>
      </p:sp>
    </p:spTree>
    <p:extLst>
      <p:ext uri="{BB962C8B-B14F-4D97-AF65-F5344CB8AC3E}">
        <p14:creationId xmlns:p14="http://schemas.microsoft.com/office/powerpoint/2010/main" val="953530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727BBA-94EE-47A9-BE03-4D0CC6DD8954}" type="datetimeFigureOut">
              <a:rPr lang="en-US" smtClean="0"/>
              <a:t>4/7/2017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436723-51C6-4E6E-93DD-8735E878C9B6}" type="slidenum">
              <a:rPr lang="en-US" smtClean="0"/>
              <a:t>‹#›</a:t>
            </a:fld>
            <a:endParaRPr lang="en-US"/>
          </a:p>
        </p:txBody>
      </p:sp>
    </p:spTree>
    <p:extLst>
      <p:ext uri="{BB962C8B-B14F-4D97-AF65-F5344CB8AC3E}">
        <p14:creationId xmlns:p14="http://schemas.microsoft.com/office/powerpoint/2010/main" val="96593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727BBA-94EE-47A9-BE03-4D0CC6DD8954}" type="datetimeFigureOut">
              <a:rPr lang="en-US" smtClean="0"/>
              <a:t>4/7/2017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436723-51C6-4E6E-93DD-8735E878C9B6}" type="slidenum">
              <a:rPr lang="en-US" smtClean="0"/>
              <a:t>‹#›</a:t>
            </a:fld>
            <a:endParaRPr lang="en-US"/>
          </a:p>
        </p:txBody>
      </p:sp>
    </p:spTree>
    <p:extLst>
      <p:ext uri="{BB962C8B-B14F-4D97-AF65-F5344CB8AC3E}">
        <p14:creationId xmlns:p14="http://schemas.microsoft.com/office/powerpoint/2010/main" val="1197535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7BBA-94EE-47A9-BE03-4D0CC6DD8954}" type="datetimeFigureOut">
              <a:rPr lang="en-US" smtClean="0"/>
              <a:t>4/7/2017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436723-51C6-4E6E-93DD-8735E878C9B6}" type="slidenum">
              <a:rPr lang="en-US" smtClean="0"/>
              <a:t>‹#›</a:t>
            </a:fld>
            <a:endParaRPr lang="en-US"/>
          </a:p>
        </p:txBody>
      </p:sp>
    </p:spTree>
    <p:extLst>
      <p:ext uri="{BB962C8B-B14F-4D97-AF65-F5344CB8AC3E}">
        <p14:creationId xmlns:p14="http://schemas.microsoft.com/office/powerpoint/2010/main" val="3716849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27BBA-94EE-47A9-BE03-4D0CC6DD8954}" type="datetimeFigureOut">
              <a:rPr lang="en-US" smtClean="0"/>
              <a:t>4/7/2017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436723-51C6-4E6E-93DD-8735E878C9B6}" type="slidenum">
              <a:rPr lang="en-US" smtClean="0"/>
              <a:t>‹#›</a:t>
            </a:fld>
            <a:endParaRPr lang="en-US"/>
          </a:p>
        </p:txBody>
      </p:sp>
    </p:spTree>
    <p:extLst>
      <p:ext uri="{BB962C8B-B14F-4D97-AF65-F5344CB8AC3E}">
        <p14:creationId xmlns:p14="http://schemas.microsoft.com/office/powerpoint/2010/main" val="1127023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727BBA-94EE-47A9-BE03-4D0CC6DD8954}" type="datetimeFigureOut">
              <a:rPr lang="en-US" smtClean="0"/>
              <a:t>4/7/2017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436723-51C6-4E6E-93DD-8735E878C9B6}" type="slidenum">
              <a:rPr lang="en-US" smtClean="0"/>
              <a:t>‹#›</a:t>
            </a:fld>
            <a:endParaRPr lang="en-US"/>
          </a:p>
        </p:txBody>
      </p:sp>
    </p:spTree>
    <p:extLst>
      <p:ext uri="{BB962C8B-B14F-4D97-AF65-F5344CB8AC3E}">
        <p14:creationId xmlns:p14="http://schemas.microsoft.com/office/powerpoint/2010/main" val="3808056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727BBA-94EE-47A9-BE03-4D0CC6DD8954}" type="datetimeFigureOut">
              <a:rPr lang="en-US" smtClean="0"/>
              <a:t>4/7/2017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436723-51C6-4E6E-93DD-8735E878C9B6}" type="slidenum">
              <a:rPr lang="en-US" smtClean="0"/>
              <a:t>‹#›</a:t>
            </a:fld>
            <a:endParaRPr lang="en-US"/>
          </a:p>
        </p:txBody>
      </p:sp>
      <p:sp>
        <p:nvSpPr>
          <p:cNvPr id="7" name="fl"/>
          <p:cNvSpPr txBox="1"/>
          <p:nvPr userDrawn="1"/>
        </p:nvSpPr>
        <p:spPr>
          <a:xfrm>
            <a:off x="0" y="6515100"/>
            <a:ext cx="12192000" cy="246221"/>
          </a:xfrm>
          <a:prstGeom prst="rect">
            <a:avLst/>
          </a:prstGeom>
          <a:noFill/>
        </p:spPr>
        <p:txBody>
          <a:bodyPr vert="horz" rtlCol="0">
            <a:spAutoFit/>
          </a:bodyPr>
          <a:lstStyle/>
          <a:p>
            <a:pPr algn="l"/>
            <a:endParaRPr lang="en-US" sz="1000" b="0" i="0" u="none" baseline="0">
              <a:solidFill>
                <a:srgbClr val="808080"/>
              </a:solidFill>
              <a:latin typeface="arial" panose="020B0604020202020204" pitchFamily="34" charset="0"/>
            </a:endParaRPr>
          </a:p>
        </p:txBody>
      </p:sp>
    </p:spTree>
    <p:extLst>
      <p:ext uri="{BB962C8B-B14F-4D97-AF65-F5344CB8AC3E}">
        <p14:creationId xmlns:p14="http://schemas.microsoft.com/office/powerpoint/2010/main" val="733552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viewer.books24x7.com/assetviewer.aspx?bookid=72588&amp;chunkid=813941529&amp;resumebookmarkid=a6b5e736-fa7d-e611-849e-00505686029c"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hyperlink" Target="https://www.safaribooksonline.com/library/view/pro-spring-fourth/9781430261520/9781430261513_Ch03.xhtml#list34" TargetMode="Externa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www.safaribooksonline.com/library/view/pro-spring-fourth/9781430261520/9781430261513_Ch03.xhtml#_list34" TargetMode="Externa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list35"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www.safaribooksonline.com/library/view/pro-spring-fourth/9781430261520/9781430261513_Ch03.xhtml#_list35" TargetMode="Externa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list36"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www.safaribooksonline.com/library/view/pro-spring-fourth/9781430261520/9781430261513_Ch03.xhtml#_list36"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hyperlink" Target="http://viewer.books24x7.com/assetviewer.aspx?bookid=72588&amp;chunkid=271625415"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_list37"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1.xml.rels><?xml version="1.0" encoding="UTF-8" standalone="yes"?>
<Relationships xmlns="http://schemas.openxmlformats.org/package/2006/relationships"><Relationship Id="rId3" Type="http://schemas.openxmlformats.org/officeDocument/2006/relationships/hyperlink" Target="http://viewer.books24x7.com/assetviewer.aspx?bookid=72588&amp;chunkid=813941529&amp;resumebookmarkid=a6b5e736-fa7d-e611-849e-00505686029c" TargetMode="External"/><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safaribooksonline.com/library/view/pro-spring-fourth/9781430261520/9781430261513_Ch03.xhtml#list3" TargetMode="External"/><Relationship Id="rId5" Type="http://schemas.openxmlformats.org/officeDocument/2006/relationships/hyperlink" Target="https://www.safaribooksonline.com/library/view/pro-spring-fourth/9781430261520/9781430261513_Ch03.xhtml#_list3" TargetMode="External"/><Relationship Id="rId4" Type="http://schemas.openxmlformats.org/officeDocument/2006/relationships/hyperlink" Target="https://www.safaribooksonline.com/library/view/pro-spring-fourth/9781430261520/9781430261513_Ch03.xhtml#_list2" TargetMode="External"/></Relationships>
</file>

<file path=ppt/slides/_rels/slide110.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_list38"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1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www.safaribooksonline.com/library/view/pro-spring-fourth/9781430261520/9781430261513_Ch03.xhtml#_list39" TargetMode="Externa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hyperlink" Target="http://viewer.books24x7.com/assetviewer.aspx?bookid=72588&amp;chunkid=271625415"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_list40"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14.xml.rels><?xml version="1.0" encoding="UTF-8" standalone="yes"?>
<Relationships xmlns="http://schemas.openxmlformats.org/package/2006/relationships"><Relationship Id="rId3" Type="http://schemas.openxmlformats.org/officeDocument/2006/relationships/hyperlink" Target="http://viewer.books24x7.com/assetviewer.aspx?bookid=72588&amp;chunkid=271625415"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hyperlink" Target="https://www.safaribooksonline.com/library/view/pro-spring-fourth/9781430261520/9781430261513_Ch03.xhtml#_list42"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hyperlink" Target="http://viewer.books24x7.com/assetviewer.aspx?bookid=72588&amp;chunkid=271625415"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117.xml.rels><?xml version="1.0" encoding="UTF-8" standalone="yes"?>
<Relationships xmlns="http://schemas.openxmlformats.org/package/2006/relationships"><Relationship Id="rId2" Type="http://schemas.openxmlformats.org/officeDocument/2006/relationships/hyperlink" Target="http://viewer.books24x7.com/assetviewer.aspx?bookid=72588&amp;chunkid=271625415&amp;resumebookmarkid=a6b5e736-fa7d-e611-849e-00505686029c"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hyperlink" Target="http://viewer.books24x7.com/assetviewer.aspx?bookid=72588&amp;chunkid=271625415&amp;resumebookmarkid=a6b5e736-fa7d-e611-849e-00505686029c"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s://www.safaribooksonline.com/library/view/pro-spring-fourth/9781430261520/9781430261513_Ch03.xhtml#_list48"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www.safaribooksonline.com/library/view/pro-spring-fourth/9781430261520/9781430261513_Ch03.xhtml#_list49" TargetMode="Externa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hyperlink" Target="http://viewer.books24x7.com/assetviewer.aspx?bookid=72588&amp;chunkid=271625415&amp;resumebookmarkid=a6b5e736-fa7d-e611-849e-00505686029c" TargetMode="Externa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hyperlink" Target="http://viewer.books24x7.com/assetviewer.aspx?bookid=72588&amp;chunkid=271625415&amp;resumebookmarkid=a6b5e736-fa7d-e611-849e-00505686029c"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_list52"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27.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_list52" TargetMode="External"/><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_list53"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2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hyperlink" Target="https://www.safaribooksonline.com/library/view/pro-spring-fourth/9781430261520/9781430261513_Ch03.xhtml#list54"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_list54"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13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s://www.safaribooksonline.com/library/view/pro-spring-fourth/9781430261520/9781430261513_Ch03.xhtml#_list55" TargetMode="Externa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hyperlink" Target="https://www.safaribooksonline.com/library/view/pro-spring-fourth/9781430261520/9781430261513_Ch03.xhtml#list56" TargetMode="Externa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hyperlink" Target="https://www.safaribooksonline.com/library/view/pro-spring-fourth/9781430261520/9781430261513_Ch03.xhtml#_list56" TargetMode="Externa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_list56" TargetMode="External"/><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hyperlink" Target="https://www.safaribooksonline.com/library/view/pro-spring-fourth/9781430261520/9781430261513_Ch03.xhtml#_list57" TargetMode="Externa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hyperlink" Target="https://www.safaribooksonline.com/library/view/pro-spring-fourth/9781430261520/9781430261513_Ch03.xhtml#_list58" TargetMode="Externa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s://www.safaribooksonline.com/library/view/pro-spring-fourth/9781430261520/9781430261513_Ch03.xhtml#_list58" TargetMode="Externa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viewer.books24x7.com/assetviewer.aspx?bookid=72588&amp;chunkid=813941529&amp;resumebookmarkid=a6b5e736-fa7d-e611-849e-00505686029c"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hyperlink" Target="http://viewer.books24x7.com/assetviewer.aspx?bookid=72588&amp;chunkid=271625415&amp;resumebookmarkid=a6b5e736-fa7d-e611-849e-00505686029c"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hyperlink" Target="http://viewer.books24x7.com/assetviewer.aspx?bookid=72588&amp;chunkid=271625415&amp;resumebookmarkid=a6b5e736-fa7d-e611-849e-00505686029c"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hyperlink" Target="http://viewer.books24x7.com/assetviewer.aspx?bookid=72588&amp;chunkid=271625415&amp;resumebookmarkid=a6b5e736-fa7d-e611-849e-00505686029c"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_list65"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hyperlink" Target="https://www.safaribooksonline.com/library/view/pro-spring-fourth/9781430261520/9781430261513_Ch03.xhtml#_list66"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safaribooksonline.com/library/view/pro-spring-fourth/9781430261520/9781430261513_Ch03.xhtml#_list5" TargetMode="Externa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hyperlink" Target="https://www.safaribooksonline.com/library/view/pro-spring-fourth/9781430261520/9781430261513_Ch03.xhtml#_list67" TargetMode="Externa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_list68"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hyperlink" Target="http://viewer.books24x7.com/assetviewer.aspx?bookid=72588&amp;chunkid=271625415&amp;resumebookmarkid=a6b5e736-fa7d-e611-849e-00505686029c"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hyperlink" Target="http://viewer.books24x7.com/assetviewer.aspx?bookid=72588&amp;chunkid=271625415&amp;resumebookmarkid=a6b5e736-fa7d-e611-849e-00505686029c"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hyperlink" Target="https://www.safaribooksonline.com/library/view/pro-spring-fourth/9781430261520/9781430261513_Ch03.xhtml#_list70" TargetMode="Externa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hyperlink" Target="https://www.safaribooksonline.com/library/view/pro-spring-fourth/9781430261520/9781430261513_Ch03.xhtml#_list71" TargetMode="Externa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viewer.books24x7.com/assetviewer.aspx?bookid=72588&amp;chunkid=813941529&amp;resumebookmarkid=a6b5e736-fa7d-e611-849e-00505686029c" TargetMode="Externa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hyperlink" Target="http://viewer.books24x7.com/assetviewer.aspx?bookid=72588&amp;chunkid=271625415&amp;resumebookmarkid=a6b5e736-fa7d-e611-849e-00505686029c" TargetMode="Externa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hyperlink" Target="http://viewer.books24x7.com/assetviewer.aspx?bookid=72588&amp;chunkid=271625415&amp;resumebookmarkid=a6b5e736-fa7d-e611-849e-00505686029c"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hyperlink" Target="http://viewer.books24x7.com/assetviewer.aspx?bkid=72588&amp;destid=308#308"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safaribooksonline.com/library/view/pro-spring-fourth/9781430261520/9781430261513_Ch03.xhtml#_list6" TargetMode="Externa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hyperlink" Target="https://www.safaribooksonline.com/library/view/pro-spring-fourth/9781430261520/9781430261513_Ch03_2_Ext.xhtml#list76" TargetMode="Externa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hyperlink" Target="https://www.safaribooksonline.com/library/view/pro-spring-fourth/9781430261520/9781430261513_Ch03_2_Ext.xhtml#_list76" TargetMode="Externa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6.png"/></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list5" TargetMode="External"/><Relationship Id="rId2" Type="http://schemas.openxmlformats.org/officeDocument/2006/relationships/hyperlink" Target="https://www.safaribooksonline.com/library/view/pro-spring-fourth/9781430261520/9781430261513_Ch03.xhtml#list4" TargetMode="Externa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hyperlink" Target="http://viewer.books24x7.com/assetviewer.aspx?bookid=72588&amp;chunkid=361555907" TargetMode="Externa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hyperlink" Target="http://viewer.books24x7.com/assetviewer.aspx?bookid=72588&amp;chunkid=361555907"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hyperlink" Target="http://viewer.books24x7.com/assetviewer.aspx?bookid=72588&amp;chunkid=361555907"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3" Type="http://schemas.openxmlformats.org/officeDocument/2006/relationships/hyperlink" Target="http://viewer.books24x7.com/assetviewer.aspx?bookid=72588&amp;chunkid=361555907"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3" Type="http://schemas.openxmlformats.org/officeDocument/2006/relationships/hyperlink" Target="http://viewer.books24x7.com/assetviewer.aspx?bookid=72588&amp;chunkid=361555907"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hyperlink" Target="http://viewer.books24x7.com/assetviewer.aspx?bookid=72588&amp;chunkid=361555907"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hyperlink" Target="http://viewer.books24x7.com/assetviewer.aspx?bookid=72588&amp;chunkid=361555907"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hyperlink" Target="https://www.safaribooksonline.com/library/view/pro-spring-fourth/9781430261520/9781430261513_Ch13.xhtml" TargetMode="Externa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hyperlink" Target="http://viewer.books24x7.com/assetviewer.aspx?bkid=72588&amp;destid=315#315"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hyperlink" Target="http://viewer.books24x7.com/assetviewer.aspx?bookid=72588&amp;chunkid=661650795&amp;resumebookmarkid=a6b5e736-fa7d-e611-849e-00505686029c" TargetMode="External"/></Relationships>
</file>

<file path=ppt/slides/_rels/slide201.xml.rels><?xml version="1.0" encoding="UTF-8" standalone="yes"?>
<Relationships xmlns="http://schemas.openxmlformats.org/package/2006/relationships"><Relationship Id="rId3" Type="http://schemas.openxmlformats.org/officeDocument/2006/relationships/hyperlink" Target="http://viewer.books24x7.com/assetviewer.aspx?bookid=72588&amp;chunkid=661650795&amp;resumebookmarkid=a6b5e736-fa7d-e611-849e-00505686029c"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hyperlink" Target="http://viewer.books24x7.com/assetviewer.aspx?bkid=72588&amp;destid=1124#1124"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3" Type="http://schemas.openxmlformats.org/officeDocument/2006/relationships/hyperlink" Target="http://viewer.books24x7.com/assetviewer.aspx?bookid=72588&amp;chunkid=938272635&amp;resumebookmarkid=a6b5e736-fa7d-e611-849e-00505686029c"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3" Type="http://schemas.openxmlformats.org/officeDocument/2006/relationships/hyperlink" Target="http://viewer.books24x7.com/assetviewer.aspx?bookid=72588&amp;chunkid=938272635" TargetMode="External"/><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3" Type="http://schemas.openxmlformats.org/officeDocument/2006/relationships/hyperlink" Target="http://viewer.books24x7.com/assetviewer.aspx?bookid=72588&amp;chunkid=837692285&amp;resumebookmarkid=a6b5e736-fa7d-e611-849e-00505686029c" TargetMode="External"/><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3" Type="http://schemas.openxmlformats.org/officeDocument/2006/relationships/hyperlink" Target="http://download.java.net/jdk8/docs/api/index.html"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safaribooksonline.com/library/view/pro-spring-fourth/9781430261520/9781430261513_Ch03.xhtml#list4" TargetMode="Externa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3" Type="http://schemas.openxmlformats.org/officeDocument/2006/relationships/hyperlink" Target="http://viewer.books24x7.com/assetviewer.aspx?bookid=72588&amp;chunkid=133878609&amp;resumebookmarkid=a6b5e736-fa7d-e611-849e-00505686029c" TargetMode="External"/><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3" Type="http://schemas.openxmlformats.org/officeDocument/2006/relationships/hyperlink" Target="http://viewer.books24x7.com/assetviewer.aspx?bookid=72588&amp;chunkid=133878609&amp;resumebookmarkid=a6b5e736-fa7d-e611-849e-00505686029c" TargetMode="External"/><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3" Type="http://schemas.openxmlformats.org/officeDocument/2006/relationships/hyperlink" Target="http://viewer.books24x7.com/assetviewer.aspx?bookid=72588&amp;chunkid=133878609&amp;resumebookmarkid=a6b5e736-fa7d-e611-849e-00505686029c" TargetMode="External"/><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3" Type="http://schemas.openxmlformats.org/officeDocument/2006/relationships/hyperlink" Target="http://viewer.books24x7.com/assetviewer.aspx?bookid=72588&amp;chunkid=133878609" TargetMode="External"/><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3" Type="http://schemas.openxmlformats.org/officeDocument/2006/relationships/hyperlink" Target="http://viewer.books24x7.com/assetviewer.aspx?bkid=72588&amp;destid=117#117" TargetMode="External"/><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hyperlink" Target="http://viewer.books24x7.com/assetviewer.aspx?bookid=72588&amp;chunkid=246494524&amp;resumebookmarkid=a6b5e736-fa7d-e611-849e-00505686029c"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3" Type="http://schemas.openxmlformats.org/officeDocument/2006/relationships/hyperlink" Target="http://viewer.books24x7.com/assetviewer.aspx?bkid=72588&amp;destid=1124#1124" TargetMode="Externa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3" Type="http://schemas.openxmlformats.org/officeDocument/2006/relationships/hyperlink" Target="http://viewer.books24x7.com/assetviewer.aspx?bookid=72588&amp;chunkid=276353718&amp;resumebookmarkid=a6b5e736-fa7d-e611-849e-00505686029c" TargetMode="External"/><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3" Type="http://schemas.openxmlformats.org/officeDocument/2006/relationships/hyperlink" Target="http://viewer.books24x7.com/assetviewer.aspx?bookid=72588&amp;chunkid=904775245&amp;resumebookmarkid=a6b5e736-fa7d-e611-849e-00505686029c" TargetMode="External"/><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3" Type="http://schemas.openxmlformats.org/officeDocument/2006/relationships/hyperlink" Target="http://viewer.books24x7.com/assetviewer.aspx?bkid=72588&amp;destid=30#30" TargetMode="External"/><Relationship Id="rId2" Type="http://schemas.openxmlformats.org/officeDocument/2006/relationships/notesSlide" Target="../notesSlides/notesSlide88.xml"/><Relationship Id="rId1" Type="http://schemas.openxmlformats.org/officeDocument/2006/relationships/slideLayout" Target="../slideLayouts/slideLayout2.xml"/><Relationship Id="rId4" Type="http://schemas.openxmlformats.org/officeDocument/2006/relationships/hyperlink" Target="http://viewer.books24x7.com/assetviewer.aspx?bookid=72588&amp;chunkid=171600609&amp;resumebookmarkid=a6b5e736-fa7d-e611-849e-00505686029c" TargetMode="Externa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3" Type="http://schemas.openxmlformats.org/officeDocument/2006/relationships/hyperlink" Target="http://viewer.books24x7.com/assetviewer.aspx?bookid=72588&amp;chunkid=203990141&amp;resumebookmarkid=a6b5e736-fa7d-e611-849e-00505686029c" TargetMode="External"/><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safaribooksonline.com/library/view/pro-spring-fourth/9781430261520/9781430261513_Ch03.xhtml#list7"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_list7"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safaribooksonline.com/library/view/pro-spring-fourth/9781430261520/9781430261513_Ch03.xhtml#_list8"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safaribooksonline.com/library/view/pro-spring-fourth/9781430261520/9781430261513_Ch03.xhtml#list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viewer.books24x7.com/assetviewer.aspx?bkid=72588&amp;destid=308#308" TargetMode="External"/><Relationship Id="rId2" Type="http://schemas.openxmlformats.org/officeDocument/2006/relationships/hyperlink" Target="http://viewer.books24x7.com/assetviewer.aspx?bkid=72588&amp;destid=79#79"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safaribooksonline.com/library/view/pro-spring-fourth/9781430261520/9781430261513_Ch03.xhtml#_list9"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2.xhtml" TargetMode="External"/><Relationship Id="rId2" Type="http://schemas.openxmlformats.org/officeDocument/2006/relationships/hyperlink" Target="https://www.safaribooksonline.com/library/view/pro-spring-fourth/9781430261520/9781430261513_Ch03.xhtml#list8"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safaribooksonline.com/library/view/pro-spring-fourth/9781430261520/9781430261513_Ch02.x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viewer.books24x7.com/assetviewer.aspx?bkid=72588&amp;destid=308#308"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safaribooksonline.com/library/view/pro-spring-fourth/9781430261520/9781430261513_Ch04_1.x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list11" TargetMode="External"/><Relationship Id="rId2" Type="http://schemas.openxmlformats.org/officeDocument/2006/relationships/hyperlink" Target="https://www.safaribooksonline.com/library/view/pro-spring-fourth/9781430261520/9781430261513_Ch03.xhtml#list10"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safaribooksonline.com/library/view/pro-spring-fourth/9781430261520/9781430261513_Ch03.xhtml#_list10"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_list1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_list12"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list13" TargetMode="External"/><Relationship Id="rId2" Type="http://schemas.openxmlformats.org/officeDocument/2006/relationships/hyperlink" Target="https://www.safaribooksonline.com/library/view/pro-spring-fourth/9781430261520/9781430261513_Ch03.xhtml#list12"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_list13"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www.springframework.org/schema/beans/spring-beans.xsd" TargetMode="External"/><Relationship Id="rId5" Type="http://schemas.openxmlformats.org/officeDocument/2006/relationships/hyperlink" Target="http://www.w3.org/2001/XMLSchema-instance" TargetMode="External"/><Relationship Id="rId4" Type="http://schemas.openxmlformats.org/officeDocument/2006/relationships/hyperlink" Target="http://www.springframework.org/schema/beans" TargetMode="External"/></Relationships>
</file>

<file path=ppt/slides/_rels/slide53.xml.rels><?xml version="1.0" encoding="UTF-8" standalone="yes"?>
<Relationships xmlns="http://schemas.openxmlformats.org/package/2006/relationships"><Relationship Id="rId2" Type="http://schemas.openxmlformats.org/officeDocument/2006/relationships/hyperlink" Target="https://www.safaribooksonline.com/library/view/pro-spring-fourth/9781430261520/9781430261513_Ch03.xhtml#list12"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forum.spring.io/"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www.safaribooksonline.com/library/view/pro-spring-fourth/9781430261520/9781430261513_Ch03.xhtml#list15"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safaribooksonline.com/library/view/pro-spring-fourth/9781430261520/9781430261513_Ch03.xhtml#_list15"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list16"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hyperlink" Target="https://www.safaribooksonline.com/library/view/pro-spring-fourth/9781430261520/9781430261513_Ch03.xhtml#_list16"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list17" TargetMode="External"/><Relationship Id="rId2" Type="http://schemas.openxmlformats.org/officeDocument/2006/relationships/hyperlink" Target="https://www.safaribooksonline.com/library/view/pro-spring-fourth/9781430261520/9781430261513_Ch02.xhtml"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safaribooksonline.com/library/view/pro-spring-fourth/9781430261520/9781430261513_Ch03.xhtml#_list17"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list18" TargetMode="External"/><Relationship Id="rId2" Type="http://schemas.openxmlformats.org/officeDocument/2006/relationships/hyperlink" Target="https://www.safaribooksonline.com/library/view/pro-spring-fourth/9781430261520/9781430261513_Ch03.xhtml#list14" TargetMode="Externa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hyperlink" Target="https://www.safaribooksonline.com/library/view/pro-spring-fourth/9781430261520/9781430261513_Ch03.xhtml#_list18" TargetMode="External"/></Relationships>
</file>

<file path=ppt/slides/_rels/slide69.xml.rels><?xml version="1.0" encoding="UTF-8" standalone="yes"?>
<Relationships xmlns="http://schemas.openxmlformats.org/package/2006/relationships"><Relationship Id="rId2" Type="http://schemas.openxmlformats.org/officeDocument/2006/relationships/hyperlink" Target="https://www.safaribooksonline.com/library/view/pro-spring-fourth/9781430261520/9781430261513_Ch03.xhtml#list19"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viewer.books24x7.com/assetviewer.aspx?bkid=72588&amp;destid=79#79" TargetMode="External"/><Relationship Id="rId2" Type="http://schemas.openxmlformats.org/officeDocument/2006/relationships/hyperlink" Target="http://viewer.books24x7.com/assetviewer.aspx?bookid=72588&amp;chunkid=813941529&amp;resumebookmarkid=a6b5e736-fa7d-e611-849e-00505686029c"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www.safaribooksonline.com/library/view/pro-spring-fourth/9781430261520/9781430261513_Ch03.xhtml#_list19"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list20" TargetMode="External"/><Relationship Id="rId2" Type="http://schemas.openxmlformats.org/officeDocument/2006/relationships/hyperlink" Target="https://www.safaribooksonline.com/library/view/pro-spring-fourth/9781430261520/9781430261513_Ch03.xhtml#list15"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www.safaribooksonline.com/library/view/pro-spring-fourth/9781430261520/9781430261513_Ch03.xhtml#_list20"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list22" TargetMode="External"/><Relationship Id="rId2" Type="http://schemas.openxmlformats.org/officeDocument/2006/relationships/hyperlink" Target="https://www.safaribooksonline.com/library/view/pro-spring-fourth/9781430261520/9781430261513_Ch03.xhtml#list21"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www.safaribooksonline.com/library/view/pro-spring-fourth/9781430261520/9781430261513_Ch03.xhtml#_list21"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safaribooksonline.com/library/view/pro-spring-fourth/9781430261520/9781430261513_Ch03.xhtml#_list22"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www.safaribooksonline.com/library/view/pro-spring-fourth/9781430261520/9781430261513_Ch03.xhtml#list23"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www.safaribooksonline.com/library/view/pro-spring-fourth/9781430261520/9781430261513_Ch03.xhtml#_list23"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https://www.safaribooksonline.com/library/view/pro-spring-fourth/9781430261520/9781430261513_Ch03.xhtml#list2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_list24"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81.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_list25"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www.safaribooksonline.com/library/view/pro-spring-fourth/9781430261520/9781430261513_Ch03.xhtml#_list26"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hyperlink" Target="https://www.safaribooksonline.com/library/view/pro-spring-fourth/9781430261520/9781430261513_Ch03.xhtml#_list27" TargetMode="Externa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hyperlink" Target="https://www.safaribooksonline.com/library/view/pro-spring-fourth/9781430261520/9781430261513_Ch03.xhtml#list28" TargetMode="Externa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www.safaribooksonline.com/library/view/pro-spring-fourth/9781430261520/9781430261513_Ch03.xhtml#_list28"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list24" TargetMode="External"/><Relationship Id="rId2" Type="http://schemas.openxmlformats.org/officeDocument/2006/relationships/hyperlink" Target="https://www.safaribooksonline.com/library/view/pro-spring-fourth/9781430261520/9781430261513_Ch03.xhtml#list29" TargetMode="Externa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www.safaribooksonline.com/library/view/pro-spring-fourth/9781430261520/9781430261513_Ch03.xhtml#_list29"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https://www.safaribooksonline.com/library/view/pro-spring-fourth/9781430261520/9781430261513_Ch03.xhtml#list30"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8" Type="http://schemas.openxmlformats.org/officeDocument/2006/relationships/hyperlink" Target="http://www.springframework.org/schema/context/spring-context.xsd" TargetMode="External"/><Relationship Id="rId3" Type="http://schemas.openxmlformats.org/officeDocument/2006/relationships/hyperlink" Target="http://www.springframework.org/schema/beans" TargetMode="External"/><Relationship Id="rId7" Type="http://schemas.openxmlformats.org/officeDocument/2006/relationships/hyperlink" Target="http://www.springframework.org/schema/beans/spring-beans.xsd" TargetMode="External"/><Relationship Id="rId2" Type="http://schemas.openxmlformats.org/officeDocument/2006/relationships/hyperlink" Target="https://www.safaribooksonline.com/library/view/pro-spring-fourth/9781430261520/9781430261513_Ch03.xhtml#_list30" TargetMode="External"/><Relationship Id="rId1" Type="http://schemas.openxmlformats.org/officeDocument/2006/relationships/slideLayout" Target="../slideLayouts/slideLayout2.xml"/><Relationship Id="rId6" Type="http://schemas.openxmlformats.org/officeDocument/2006/relationships/hyperlink" Target="http://www.springframework.org/schema/c" TargetMode="External"/><Relationship Id="rId5" Type="http://schemas.openxmlformats.org/officeDocument/2006/relationships/hyperlink" Target="http://www.springframework.org/schema/context" TargetMode="External"/><Relationship Id="rId4" Type="http://schemas.openxmlformats.org/officeDocument/2006/relationships/hyperlink" Target="http://www.w3.org/2001/XMLSchema-instance" TargetMode="External"/></Relationships>
</file>

<file path=ppt/slides/_rels/slide94.xml.rels><?xml version="1.0" encoding="UTF-8" standalone="yes"?>
<Relationships xmlns="http://schemas.openxmlformats.org/package/2006/relationships"><Relationship Id="rId2" Type="http://schemas.openxmlformats.org/officeDocument/2006/relationships/hyperlink" Target="https://www.safaribooksonline.com/library/view/pro-spring-fourth/9781430261520/9781430261513_Ch03.xhtml#list31" TargetMode="Externa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www.safaribooksonline.com/library/view/pro-spring-fourth/9781430261520/9781430261513_Ch03.xhtml#_list31" TargetMode="Externa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https://www.safaribooksonline.com/library/view/pro-spring-fourth/9781430261520/9781430261513_Ch03.xhtml#list32"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www.safaribooksonline.com/library/view/pro-spring-fourth/9781430261520/9781430261513_Ch03.xhtml#_list32"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hyperlink" Target="https://www.safaribooksonline.com/library/view/pro-spring-fourth/9781430261520/9781430261513_Ch03.xhtml#list33"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www.safaribooksonline.com/library/view/pro-spring-fourth/9781430261520/9781430261513_Ch03.xhtml#_list3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448800" cy="2387600"/>
          </a:xfrm>
        </p:spPr>
        <p:txBody>
          <a:bodyPr/>
          <a:lstStyle/>
          <a:p>
            <a:r>
              <a:rPr lang="en-US" dirty="0" smtClean="0"/>
              <a:t> </a:t>
            </a:r>
            <a:br>
              <a:rPr lang="en-US" dirty="0" smtClean="0"/>
            </a:br>
            <a:r>
              <a:rPr lang="en-US" dirty="0" smtClean="0"/>
              <a:t>Pro-Spring</a:t>
            </a:r>
            <a:endParaRPr lang="en-US" dirty="0"/>
          </a:p>
        </p:txBody>
      </p:sp>
      <p:sp>
        <p:nvSpPr>
          <p:cNvPr id="3" name="Subtitle 2"/>
          <p:cNvSpPr>
            <a:spLocks noGrp="1"/>
          </p:cNvSpPr>
          <p:nvPr>
            <p:ph type="subTitle" idx="1"/>
          </p:nvPr>
        </p:nvSpPr>
        <p:spPr/>
        <p:txBody>
          <a:bodyPr/>
          <a:lstStyle/>
          <a:p>
            <a:endParaRPr lang="en-US" dirty="0"/>
          </a:p>
        </p:txBody>
      </p:sp>
      <p:sp>
        <p:nvSpPr>
          <p:cNvPr id="4" name="flFirstPage"/>
          <p:cNvSpPr txBox="1"/>
          <p:nvPr/>
        </p:nvSpPr>
        <p:spPr>
          <a:xfrm>
            <a:off x="0" y="6515100"/>
            <a:ext cx="184731" cy="246221"/>
          </a:xfrm>
          <a:prstGeom prst="rect">
            <a:avLst/>
          </a:prstGeom>
          <a:noFill/>
        </p:spPr>
        <p:txBody>
          <a:bodyPr vert="horz" wrap="none" rtlCol="0">
            <a:spAutoFit/>
          </a:bodyPr>
          <a:lstStyle/>
          <a:p>
            <a:endParaRPr lang="en-US" sz="1000">
              <a:solidFill>
                <a:srgbClr val="808080"/>
              </a:solidFill>
              <a:latin typeface="arial" panose="020B0604020202020204" pitchFamily="34" charset="0"/>
            </a:endParaRPr>
          </a:p>
        </p:txBody>
      </p:sp>
    </p:spTree>
    <p:extLst>
      <p:ext uri="{BB962C8B-B14F-4D97-AF65-F5344CB8AC3E}">
        <p14:creationId xmlns:p14="http://schemas.microsoft.com/office/powerpoint/2010/main" val="38668130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7700"/>
            <a:ext cx="10515600" cy="806852"/>
          </a:xfrm>
        </p:spPr>
        <p:txBody>
          <a:bodyPr/>
          <a:lstStyle/>
          <a:p>
            <a:r>
              <a:rPr lang="en-US" b="1" dirty="0"/>
              <a:t>Contextualized Dependency </a:t>
            </a:r>
            <a:r>
              <a:rPr lang="en-US" b="1" dirty="0" smtClean="0"/>
              <a:t>Lookup</a:t>
            </a:r>
            <a:endParaRPr lang="en-US" dirty="0"/>
          </a:p>
        </p:txBody>
      </p:sp>
      <p:sp>
        <p:nvSpPr>
          <p:cNvPr id="3" name="Content Placeholder 2"/>
          <p:cNvSpPr>
            <a:spLocks noGrp="1"/>
          </p:cNvSpPr>
          <p:nvPr>
            <p:ph idx="1"/>
          </p:nvPr>
        </p:nvSpPr>
        <p:spPr>
          <a:xfrm>
            <a:off x="347731" y="1004552"/>
            <a:ext cx="11578106" cy="5615189"/>
          </a:xfrm>
        </p:spPr>
        <p:txBody>
          <a:bodyPr>
            <a:normAutofit/>
          </a:bodyPr>
          <a:lstStyle/>
          <a:p>
            <a:r>
              <a:rPr lang="en-US" i="1" dirty="0"/>
              <a:t>Contextualized Dependency Lookup (CDL)</a:t>
            </a:r>
            <a:r>
              <a:rPr lang="en-US" dirty="0"/>
              <a:t> is similar, in some respects, to Dependency Pull, but in CDL, </a:t>
            </a:r>
            <a:r>
              <a:rPr lang="en-US" dirty="0">
                <a:solidFill>
                  <a:srgbClr val="FF0000"/>
                </a:solidFill>
              </a:rPr>
              <a:t>lookup is performed against the container that is managing the resource, not from some central registry, and it is usually </a:t>
            </a:r>
            <a:r>
              <a:rPr lang="en-US" dirty="0" smtClean="0">
                <a:solidFill>
                  <a:srgbClr val="FF0000"/>
                </a:solidFill>
              </a:rPr>
              <a:t>performed </a:t>
            </a:r>
            <a:r>
              <a:rPr lang="en-US" dirty="0">
                <a:solidFill>
                  <a:srgbClr val="FF0000"/>
                </a:solidFill>
              </a:rPr>
              <a:t>at some set point</a:t>
            </a:r>
            <a:r>
              <a:rPr lang="en-US" dirty="0"/>
              <a:t>. </a:t>
            </a:r>
            <a:r>
              <a:rPr lang="en-US" dirty="0" smtClean="0"/>
              <a:t>Below </a:t>
            </a:r>
            <a:r>
              <a:rPr lang="en-US" dirty="0" smtClean="0">
                <a:hlinkClick r:id="rId2"/>
              </a:rPr>
              <a:t>Figure </a:t>
            </a:r>
            <a:r>
              <a:rPr lang="en-US" dirty="0">
                <a:hlinkClick r:id="rId2"/>
              </a:rPr>
              <a:t>3-2</a:t>
            </a:r>
            <a:r>
              <a:rPr lang="en-US" dirty="0"/>
              <a:t> shows the CDL </a:t>
            </a:r>
            <a:r>
              <a:rPr lang="en-US" dirty="0" smtClean="0"/>
              <a:t>mechanism.</a:t>
            </a:r>
          </a:p>
          <a:p>
            <a:endParaRPr lang="en-US" sz="2000" dirty="0"/>
          </a:p>
        </p:txBody>
      </p:sp>
      <p:pic>
        <p:nvPicPr>
          <p:cNvPr id="4" name="Picture 3"/>
          <p:cNvPicPr>
            <a:picLocks noChangeAspect="1"/>
          </p:cNvPicPr>
          <p:nvPr/>
        </p:nvPicPr>
        <p:blipFill>
          <a:blip r:embed="rId3"/>
          <a:stretch>
            <a:fillRect/>
          </a:stretch>
        </p:blipFill>
        <p:spPr>
          <a:xfrm>
            <a:off x="557939" y="3153591"/>
            <a:ext cx="11367898" cy="3466150"/>
          </a:xfrm>
          <a:prstGeom prst="rect">
            <a:avLst/>
          </a:prstGeom>
        </p:spPr>
      </p:pic>
    </p:spTree>
    <p:extLst>
      <p:ext uri="{BB962C8B-B14F-4D97-AF65-F5344CB8AC3E}">
        <p14:creationId xmlns:p14="http://schemas.microsoft.com/office/powerpoint/2010/main" val="191131631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25463" y="1825625"/>
            <a:ext cx="11360259" cy="4807650"/>
          </a:xfrm>
        </p:spPr>
        <p:txBody>
          <a:bodyPr>
            <a:normAutofit/>
          </a:bodyPr>
          <a:lstStyle/>
          <a:p>
            <a:r>
              <a:rPr lang="en-US" sz="4000" dirty="0"/>
              <a:t>Here, you can clearly see what this code does—it simply retrieves a bean of type </a:t>
            </a:r>
            <a:r>
              <a:rPr lang="en-US" sz="4000" dirty="0" err="1"/>
              <a:t>ConstructorConfusion</a:t>
            </a:r>
            <a:r>
              <a:rPr lang="en-US" sz="4000" dirty="0"/>
              <a:t> from </a:t>
            </a:r>
            <a:r>
              <a:rPr lang="en-US" sz="4000" dirty="0" err="1"/>
              <a:t>ApplicationContext</a:t>
            </a:r>
            <a:r>
              <a:rPr lang="en-US" sz="4000" dirty="0"/>
              <a:t> and writes the value to console output. </a:t>
            </a:r>
            <a:endParaRPr lang="en-US" sz="4000" dirty="0" smtClean="0"/>
          </a:p>
          <a:p>
            <a:r>
              <a:rPr lang="en-US" sz="4000" dirty="0" smtClean="0"/>
              <a:t>Now </a:t>
            </a:r>
            <a:r>
              <a:rPr lang="en-US" sz="4000" dirty="0"/>
              <a:t>look at the configuration code in </a:t>
            </a:r>
            <a:r>
              <a:rPr lang="en-US" sz="4000" dirty="0">
                <a:hlinkClick r:id="rId2"/>
              </a:rPr>
              <a:t>Listing 3-34</a:t>
            </a:r>
            <a:r>
              <a:rPr lang="en-US" sz="4000" dirty="0"/>
              <a:t> (app-context-xml.xml).</a:t>
            </a:r>
          </a:p>
        </p:txBody>
      </p:sp>
    </p:spTree>
    <p:extLst>
      <p:ext uri="{BB962C8B-B14F-4D97-AF65-F5344CB8AC3E}">
        <p14:creationId xmlns:p14="http://schemas.microsoft.com/office/powerpoint/2010/main" val="171586661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648"/>
            <a:ext cx="10515600" cy="378794"/>
          </a:xfrm>
        </p:spPr>
        <p:txBody>
          <a:bodyPr>
            <a:normAutofit fontScale="90000"/>
          </a:bodyPr>
          <a:lstStyle/>
          <a:p>
            <a:pPr algn="ctr"/>
            <a:r>
              <a:rPr lang="en-US" b="1" i="1" dirty="0">
                <a:hlinkClick r:id="rId2"/>
              </a:rPr>
              <a:t>Listing 3-34</a:t>
            </a:r>
            <a:r>
              <a:rPr lang="en-US" dirty="0"/>
              <a:t>. Confused Constructors</a:t>
            </a:r>
          </a:p>
        </p:txBody>
      </p:sp>
      <p:pic>
        <p:nvPicPr>
          <p:cNvPr id="4" name="Content Placeholder 3"/>
          <p:cNvPicPr>
            <a:picLocks noGrp="1" noChangeAspect="1"/>
          </p:cNvPicPr>
          <p:nvPr>
            <p:ph idx="1"/>
          </p:nvPr>
        </p:nvPicPr>
        <p:blipFill>
          <a:blip r:embed="rId3"/>
          <a:stretch>
            <a:fillRect/>
          </a:stretch>
        </p:blipFill>
        <p:spPr>
          <a:xfrm>
            <a:off x="201478" y="759417"/>
            <a:ext cx="11871702" cy="5982345"/>
          </a:xfrm>
          <a:prstGeom prst="rect">
            <a:avLst/>
          </a:prstGeom>
        </p:spPr>
      </p:pic>
    </p:spTree>
    <p:extLst>
      <p:ext uri="{BB962C8B-B14F-4D97-AF65-F5344CB8AC3E}">
        <p14:creationId xmlns:p14="http://schemas.microsoft.com/office/powerpoint/2010/main" val="352346879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142"/>
            <a:ext cx="10515600" cy="146319"/>
          </a:xfrm>
        </p:spPr>
        <p:txBody>
          <a:bodyPr>
            <a:normAutofit fontScale="90000"/>
          </a:bodyPr>
          <a:lstStyle/>
          <a:p>
            <a:endParaRPr lang="en-US" dirty="0"/>
          </a:p>
        </p:txBody>
      </p:sp>
      <p:sp>
        <p:nvSpPr>
          <p:cNvPr id="3" name="Content Placeholder 2"/>
          <p:cNvSpPr>
            <a:spLocks noGrp="1"/>
          </p:cNvSpPr>
          <p:nvPr>
            <p:ph idx="1"/>
          </p:nvPr>
        </p:nvSpPr>
        <p:spPr>
          <a:xfrm>
            <a:off x="263471" y="663251"/>
            <a:ext cx="11701221" cy="6016517"/>
          </a:xfrm>
        </p:spPr>
        <p:txBody>
          <a:bodyPr>
            <a:noAutofit/>
          </a:bodyPr>
          <a:lstStyle/>
          <a:p>
            <a:r>
              <a:rPr lang="en-US" sz="3600" dirty="0"/>
              <a:t>Which of the constructors is called in this case? Running the example yields the following output:</a:t>
            </a:r>
          </a:p>
          <a:p>
            <a:r>
              <a:rPr lang="en-US" sz="3600" dirty="0" err="1"/>
              <a:t>ConstructorConfusion</a:t>
            </a:r>
            <a:r>
              <a:rPr lang="en-US" sz="3600" dirty="0"/>
              <a:t>(String) </a:t>
            </a:r>
            <a:r>
              <a:rPr lang="en-US" sz="3600" dirty="0" smtClean="0"/>
              <a:t>called 90, This </a:t>
            </a:r>
            <a:r>
              <a:rPr lang="en-US" sz="3600" dirty="0"/>
              <a:t>shows that the constructor with the String argument is called. </a:t>
            </a:r>
            <a:endParaRPr lang="en-US" sz="3600" dirty="0" smtClean="0"/>
          </a:p>
          <a:p>
            <a:r>
              <a:rPr lang="en-US" sz="3600" dirty="0" smtClean="0"/>
              <a:t>This </a:t>
            </a:r>
            <a:r>
              <a:rPr lang="en-US" sz="3600" dirty="0"/>
              <a:t>is not the desired effect, since we want to prefix any integer values passed in by using Constructor Injection with Number:, as shown in the </a:t>
            </a:r>
            <a:r>
              <a:rPr lang="en-US" sz="3600" dirty="0" err="1"/>
              <a:t>int</a:t>
            </a:r>
            <a:r>
              <a:rPr lang="en-US" sz="3600" dirty="0"/>
              <a:t> constructor. </a:t>
            </a:r>
            <a:endParaRPr lang="en-US" sz="3600" dirty="0" smtClean="0"/>
          </a:p>
          <a:p>
            <a:r>
              <a:rPr lang="en-US" sz="3600" dirty="0" smtClean="0"/>
              <a:t>To </a:t>
            </a:r>
            <a:r>
              <a:rPr lang="en-US" sz="3600" dirty="0"/>
              <a:t>get around this, we need to make a small modification to the configuration, shown in </a:t>
            </a:r>
            <a:r>
              <a:rPr lang="en-US" sz="3600" dirty="0">
                <a:hlinkClick r:id="rId3"/>
              </a:rPr>
              <a:t>Listing 3-35</a:t>
            </a:r>
            <a:r>
              <a:rPr lang="en-US" sz="3600" dirty="0"/>
              <a:t> (app-context-xml.xml</a:t>
            </a:r>
            <a:r>
              <a:rPr lang="en-US" sz="3600" dirty="0" smtClean="0"/>
              <a:t>).</a:t>
            </a:r>
            <a:endParaRPr lang="en-US" sz="3600" dirty="0"/>
          </a:p>
        </p:txBody>
      </p:sp>
    </p:spTree>
    <p:extLst>
      <p:ext uri="{BB962C8B-B14F-4D97-AF65-F5344CB8AC3E}">
        <p14:creationId xmlns:p14="http://schemas.microsoft.com/office/powerpoint/2010/main" val="413331540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9197" y="148150"/>
            <a:ext cx="10515600" cy="580272"/>
          </a:xfrm>
        </p:spPr>
        <p:txBody>
          <a:bodyPr>
            <a:normAutofit fontScale="90000"/>
          </a:bodyPr>
          <a:lstStyle/>
          <a:p>
            <a:r>
              <a:rPr lang="en-US" sz="4000" b="1" i="1" dirty="0">
                <a:hlinkClick r:id="rId2"/>
              </a:rPr>
              <a:t>Listing 3-35</a:t>
            </a:r>
            <a:r>
              <a:rPr lang="en-US" sz="4000" dirty="0"/>
              <a:t>. Overcoming Constructor Confusion</a:t>
            </a:r>
          </a:p>
        </p:txBody>
      </p:sp>
      <p:pic>
        <p:nvPicPr>
          <p:cNvPr id="4" name="Content Placeholder 3"/>
          <p:cNvPicPr>
            <a:picLocks noGrp="1" noChangeAspect="1"/>
          </p:cNvPicPr>
          <p:nvPr>
            <p:ph idx="1"/>
          </p:nvPr>
        </p:nvPicPr>
        <p:blipFill>
          <a:blip r:embed="rId3"/>
          <a:stretch>
            <a:fillRect/>
          </a:stretch>
        </p:blipFill>
        <p:spPr>
          <a:xfrm>
            <a:off x="464948" y="945398"/>
            <a:ext cx="11727051" cy="5641381"/>
          </a:xfrm>
          <a:prstGeom prst="rect">
            <a:avLst/>
          </a:prstGeom>
        </p:spPr>
      </p:pic>
    </p:spTree>
    <p:extLst>
      <p:ext uri="{BB962C8B-B14F-4D97-AF65-F5344CB8AC3E}">
        <p14:creationId xmlns:p14="http://schemas.microsoft.com/office/powerpoint/2010/main" val="198413586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Notice now that the &lt;constructor-</a:t>
            </a:r>
            <a:r>
              <a:rPr lang="en-US" dirty="0" err="1"/>
              <a:t>arg</a:t>
            </a:r>
            <a:r>
              <a:rPr lang="en-US" dirty="0"/>
              <a:t>&gt; tag has an additional attribute, type, that specifies the type of argument Spring should look for. Running the example again with the corrected configuration yields the correct output:</a:t>
            </a:r>
          </a:p>
          <a:p>
            <a:r>
              <a:rPr lang="en-US" dirty="0" err="1"/>
              <a:t>ConstructorConfusion</a:t>
            </a:r>
            <a:r>
              <a:rPr lang="en-US" dirty="0"/>
              <a:t>(</a:t>
            </a:r>
            <a:r>
              <a:rPr lang="en-US" dirty="0" err="1"/>
              <a:t>int</a:t>
            </a:r>
            <a:r>
              <a:rPr lang="en-US" dirty="0"/>
              <a:t>) called</a:t>
            </a:r>
            <a:br>
              <a:rPr lang="en-US" dirty="0"/>
            </a:br>
            <a:r>
              <a:rPr lang="en-US" dirty="0"/>
              <a:t>Number: </a:t>
            </a:r>
            <a:r>
              <a:rPr lang="en-US" dirty="0" smtClean="0"/>
              <a:t>90</a:t>
            </a:r>
          </a:p>
          <a:p>
            <a:r>
              <a:rPr lang="en-US" dirty="0" smtClean="0"/>
              <a:t>For </a:t>
            </a:r>
            <a:r>
              <a:rPr lang="en-US" dirty="0"/>
              <a:t>annotation-style Construction Injection, the confusion can be avoided by applying the annotation directly to the target constructor method, as we’ve done in </a:t>
            </a:r>
            <a:r>
              <a:rPr lang="en-US" dirty="0">
                <a:hlinkClick r:id="rId3"/>
              </a:rPr>
              <a:t>Listing 3-36</a:t>
            </a:r>
            <a:r>
              <a:rPr lang="en-US" dirty="0"/>
              <a:t>.</a:t>
            </a:r>
          </a:p>
          <a:p>
            <a:endParaRPr lang="en-US" dirty="0"/>
          </a:p>
          <a:p>
            <a:endParaRPr lang="en-US" dirty="0"/>
          </a:p>
        </p:txBody>
      </p:sp>
    </p:spTree>
    <p:extLst>
      <p:ext uri="{BB962C8B-B14F-4D97-AF65-F5344CB8AC3E}">
        <p14:creationId xmlns:p14="http://schemas.microsoft.com/office/powerpoint/2010/main" val="364544332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647"/>
            <a:ext cx="10515600" cy="564773"/>
          </a:xfrm>
        </p:spPr>
        <p:txBody>
          <a:bodyPr>
            <a:normAutofit fontScale="90000"/>
          </a:bodyPr>
          <a:lstStyle/>
          <a:p>
            <a:r>
              <a:rPr lang="en-US" sz="4000" b="1" i="1" dirty="0">
                <a:hlinkClick r:id="rId2"/>
              </a:rPr>
              <a:t>Listing 3-36</a:t>
            </a:r>
            <a:r>
              <a:rPr lang="en-US" sz="4000" dirty="0"/>
              <a:t>. Constructor Confusion (Annotation)</a:t>
            </a:r>
          </a:p>
        </p:txBody>
      </p:sp>
      <p:pic>
        <p:nvPicPr>
          <p:cNvPr id="4" name="Content Placeholder 3"/>
          <p:cNvPicPr>
            <a:picLocks noGrp="1" noChangeAspect="1"/>
          </p:cNvPicPr>
          <p:nvPr>
            <p:ph idx="1"/>
          </p:nvPr>
        </p:nvPicPr>
        <p:blipFill>
          <a:blip r:embed="rId3"/>
          <a:stretch>
            <a:fillRect/>
          </a:stretch>
        </p:blipFill>
        <p:spPr>
          <a:xfrm>
            <a:off x="526942" y="728420"/>
            <a:ext cx="11282766" cy="6013343"/>
          </a:xfrm>
          <a:prstGeom prst="rect">
            <a:avLst/>
          </a:prstGeom>
        </p:spPr>
      </p:pic>
    </p:spTree>
    <p:extLst>
      <p:ext uri="{BB962C8B-B14F-4D97-AF65-F5344CB8AC3E}">
        <p14:creationId xmlns:p14="http://schemas.microsoft.com/office/powerpoint/2010/main" val="335314364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By applying the @</a:t>
            </a:r>
            <a:r>
              <a:rPr lang="en-US" dirty="0" err="1"/>
              <a:t>Autowired</a:t>
            </a:r>
            <a:r>
              <a:rPr lang="en-US" dirty="0"/>
              <a:t> annotation to the desired constructor method, Spring will use that method to instantiate the bean and inject the value as specified. As before, you should externalize the value from the configuration.</a:t>
            </a:r>
          </a:p>
          <a:p>
            <a:r>
              <a:rPr lang="en-US" dirty="0"/>
              <a:t> </a:t>
            </a:r>
            <a:r>
              <a:rPr lang="en-US" b="1" dirty="0"/>
              <a:t>Note</a:t>
            </a:r>
            <a:r>
              <a:rPr lang="en-US" dirty="0"/>
              <a:t>  The @</a:t>
            </a:r>
            <a:r>
              <a:rPr lang="en-US" dirty="0" err="1"/>
              <a:t>Autowired</a:t>
            </a:r>
            <a:r>
              <a:rPr lang="en-US" dirty="0"/>
              <a:t> annotation can be applied to only one of the constructor methods. If you apply the annotation to more than one constructor method, Spring will complain during bootstrapping </a:t>
            </a:r>
            <a:r>
              <a:rPr lang="en-US" dirty="0" err="1"/>
              <a:t>ApplicationContext</a:t>
            </a:r>
            <a:r>
              <a:rPr lang="en-US" dirty="0"/>
              <a:t>.</a:t>
            </a:r>
          </a:p>
          <a:p>
            <a:endParaRPr lang="en-US" dirty="0"/>
          </a:p>
          <a:p>
            <a:endParaRPr lang="en-US" dirty="0"/>
          </a:p>
        </p:txBody>
      </p:sp>
    </p:spTree>
    <p:extLst>
      <p:ext uri="{BB962C8B-B14F-4D97-AF65-F5344CB8AC3E}">
        <p14:creationId xmlns:p14="http://schemas.microsoft.com/office/powerpoint/2010/main" val="134877953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6"/>
            <a:ext cx="10515600" cy="418646"/>
          </a:xfrm>
        </p:spPr>
        <p:txBody>
          <a:bodyPr>
            <a:normAutofit fontScale="90000"/>
          </a:bodyPr>
          <a:lstStyle/>
          <a:p>
            <a:pPr algn="ctr"/>
            <a:r>
              <a:rPr lang="en-US" b="1" dirty="0"/>
              <a:t>Using Injection </a:t>
            </a:r>
            <a:r>
              <a:rPr lang="en-US" b="1" dirty="0" smtClean="0"/>
              <a:t>Parameters</a:t>
            </a:r>
            <a:endParaRPr lang="en-US" dirty="0"/>
          </a:p>
        </p:txBody>
      </p:sp>
      <p:sp>
        <p:nvSpPr>
          <p:cNvPr id="3" name="Content Placeholder 2"/>
          <p:cNvSpPr>
            <a:spLocks noGrp="1"/>
          </p:cNvSpPr>
          <p:nvPr>
            <p:ph idx="1"/>
          </p:nvPr>
        </p:nvSpPr>
        <p:spPr>
          <a:xfrm>
            <a:off x="838200" y="812800"/>
            <a:ext cx="10515600" cy="5364163"/>
          </a:xfrm>
        </p:spPr>
        <p:txBody>
          <a:bodyPr>
            <a:normAutofit/>
          </a:bodyPr>
          <a:lstStyle/>
          <a:p>
            <a:r>
              <a:rPr lang="en-US" sz="3200" dirty="0"/>
              <a:t>In the two previous examples, you saw how to inject other components and values into a bean by using both Setter Injection and Constructor Injection. </a:t>
            </a:r>
            <a:endParaRPr lang="en-US" sz="3200" dirty="0" smtClean="0"/>
          </a:p>
          <a:p>
            <a:r>
              <a:rPr lang="en-US" sz="3200" dirty="0" smtClean="0"/>
              <a:t>Spring </a:t>
            </a:r>
            <a:r>
              <a:rPr lang="en-US" sz="3200" dirty="0"/>
              <a:t>supports a myriad of options for injection parameters, allowing you to inject not only other components and simple values, but also Java collections, externally defined properties, and even beans in another factory. </a:t>
            </a:r>
            <a:endParaRPr lang="en-US" sz="3200" dirty="0" smtClean="0"/>
          </a:p>
          <a:p>
            <a:r>
              <a:rPr lang="en-US" sz="3200" dirty="0" smtClean="0"/>
              <a:t>You </a:t>
            </a:r>
            <a:r>
              <a:rPr lang="en-US" sz="3200" dirty="0"/>
              <a:t>can use all of these injection parameter types for both Setter Injection and Constructor Injection by using the corresponding tag under the &lt;property&gt; and &lt;constructor-</a:t>
            </a:r>
            <a:r>
              <a:rPr lang="en-US" sz="3200" dirty="0" err="1"/>
              <a:t>args</a:t>
            </a:r>
            <a:r>
              <a:rPr lang="en-US" sz="3200" dirty="0"/>
              <a:t>&gt; tags, respectively.</a:t>
            </a:r>
          </a:p>
          <a:p>
            <a:endParaRPr lang="en-US" sz="3200" dirty="0"/>
          </a:p>
        </p:txBody>
      </p:sp>
    </p:spTree>
    <p:extLst>
      <p:ext uri="{BB962C8B-B14F-4D97-AF65-F5344CB8AC3E}">
        <p14:creationId xmlns:p14="http://schemas.microsoft.com/office/powerpoint/2010/main" val="153273895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2"/>
            <a:ext cx="10515600" cy="346075"/>
          </a:xfrm>
        </p:spPr>
        <p:txBody>
          <a:bodyPr>
            <a:normAutofit fontScale="90000"/>
          </a:bodyPr>
          <a:lstStyle/>
          <a:p>
            <a:endParaRPr lang="en-US" dirty="0"/>
          </a:p>
        </p:txBody>
      </p:sp>
      <p:sp>
        <p:nvSpPr>
          <p:cNvPr id="3" name="Content Placeholder 2"/>
          <p:cNvSpPr>
            <a:spLocks noGrp="1"/>
          </p:cNvSpPr>
          <p:nvPr>
            <p:ph idx="1"/>
          </p:nvPr>
        </p:nvSpPr>
        <p:spPr>
          <a:xfrm>
            <a:off x="838200" y="798286"/>
            <a:ext cx="10515600" cy="5660571"/>
          </a:xfrm>
        </p:spPr>
        <p:txBody>
          <a:bodyPr>
            <a:normAutofit lnSpcReduction="10000"/>
          </a:bodyPr>
          <a:lstStyle/>
          <a:p>
            <a:r>
              <a:rPr lang="en-US" b="1" dirty="0"/>
              <a:t>Injecting Simple Values</a:t>
            </a:r>
          </a:p>
          <a:p>
            <a:r>
              <a:rPr lang="en-US" dirty="0"/>
              <a:t>Injecting simple values into your beans is easy. To do so, simply specify the value in the configuration tag, wrapped inside a &lt;value&gt; tag. </a:t>
            </a:r>
            <a:endParaRPr lang="en-US" dirty="0" smtClean="0"/>
          </a:p>
          <a:p>
            <a:r>
              <a:rPr lang="en-US" dirty="0" smtClean="0"/>
              <a:t>By </a:t>
            </a:r>
            <a:r>
              <a:rPr lang="en-US" dirty="0"/>
              <a:t>default, not only can the &lt;value&gt; tag read String values, but it can also convert these values to any primitive or primitive wrapper class. </a:t>
            </a:r>
            <a:endParaRPr lang="en-US" dirty="0" smtClean="0"/>
          </a:p>
          <a:p>
            <a:r>
              <a:rPr lang="en-US" dirty="0" smtClean="0">
                <a:hlinkClick r:id="rId3"/>
              </a:rPr>
              <a:t>Listing </a:t>
            </a:r>
            <a:r>
              <a:rPr lang="en-US" dirty="0">
                <a:hlinkClick r:id="rId3"/>
              </a:rPr>
              <a:t>3-37</a:t>
            </a:r>
            <a:r>
              <a:rPr lang="en-US" dirty="0"/>
              <a:t> shows a simple bean that has a variety of properties exposed for injection</a:t>
            </a:r>
            <a:r>
              <a:rPr lang="en-US" dirty="0" smtClean="0"/>
              <a:t>.</a:t>
            </a:r>
          </a:p>
          <a:p>
            <a:r>
              <a:rPr lang="en-US" dirty="0"/>
              <a:t>For annotation-style simple value injection, we can apply the @Value annotation to the bean properties. </a:t>
            </a:r>
            <a:endParaRPr lang="en-US" dirty="0" smtClean="0"/>
          </a:p>
          <a:p>
            <a:r>
              <a:rPr lang="en-US" dirty="0" smtClean="0"/>
              <a:t>This </a:t>
            </a:r>
            <a:r>
              <a:rPr lang="en-US" dirty="0"/>
              <a:t>time, instead of the setter method, we apply the annotation to the property declaration statement, as you can see in </a:t>
            </a:r>
            <a:r>
              <a:rPr lang="en-US" dirty="0">
                <a:hlinkClick r:id="rId3"/>
              </a:rPr>
              <a:t>Listing 3-39</a:t>
            </a:r>
            <a:r>
              <a:rPr lang="en-US" dirty="0"/>
              <a:t>. (Spring supports the annotation either at the setter method or in the properties.)</a:t>
            </a:r>
          </a:p>
          <a:p>
            <a:endParaRPr lang="en-US" dirty="0"/>
          </a:p>
        </p:txBody>
      </p:sp>
    </p:spTree>
    <p:extLst>
      <p:ext uri="{BB962C8B-B14F-4D97-AF65-F5344CB8AC3E}">
        <p14:creationId xmlns:p14="http://schemas.microsoft.com/office/powerpoint/2010/main" val="129088348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59971" y="118384"/>
            <a:ext cx="10515600" cy="404132"/>
          </a:xfrm>
        </p:spPr>
        <p:txBody>
          <a:bodyPr>
            <a:normAutofit/>
          </a:bodyPr>
          <a:lstStyle/>
          <a:p>
            <a:pPr algn="ctr"/>
            <a:r>
              <a:rPr lang="en-US" sz="2000" b="1" i="1" dirty="0">
                <a:hlinkClick r:id="rId3"/>
              </a:rPr>
              <a:t>Listing 3-37</a:t>
            </a:r>
            <a:r>
              <a:rPr lang="en-US" sz="2000" dirty="0"/>
              <a:t>. Injecting Simple Values (XML)</a:t>
            </a:r>
          </a:p>
        </p:txBody>
      </p:sp>
      <p:pic>
        <p:nvPicPr>
          <p:cNvPr id="7" name="Content Placeholder 6"/>
          <p:cNvPicPr>
            <a:picLocks noGrp="1" noChangeAspect="1"/>
          </p:cNvPicPr>
          <p:nvPr>
            <p:ph idx="1"/>
          </p:nvPr>
        </p:nvPicPr>
        <p:blipFill>
          <a:blip r:embed="rId4"/>
          <a:stretch>
            <a:fillRect/>
          </a:stretch>
        </p:blipFill>
        <p:spPr>
          <a:xfrm>
            <a:off x="174171" y="609600"/>
            <a:ext cx="11887200" cy="6248399"/>
          </a:xfrm>
          <a:prstGeom prst="rect">
            <a:avLst/>
          </a:prstGeom>
        </p:spPr>
      </p:pic>
    </p:spTree>
    <p:extLst>
      <p:ext uri="{BB962C8B-B14F-4D97-AF65-F5344CB8AC3E}">
        <p14:creationId xmlns:p14="http://schemas.microsoft.com/office/powerpoint/2010/main" val="4264648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115" y="246743"/>
            <a:ext cx="11771085" cy="6257088"/>
          </a:xfrm>
        </p:spPr>
        <p:txBody>
          <a:bodyPr>
            <a:normAutofit/>
          </a:bodyPr>
          <a:lstStyle/>
          <a:p>
            <a:r>
              <a:rPr lang="en-US" sz="2400" dirty="0" smtClean="0"/>
              <a:t>CDL </a:t>
            </a:r>
            <a:r>
              <a:rPr lang="en-US" sz="2400" dirty="0"/>
              <a:t>works by having the component implement an interface similar to that in </a:t>
            </a:r>
            <a:r>
              <a:rPr lang="en-US" sz="2400" dirty="0">
                <a:hlinkClick r:id="rId3"/>
              </a:rPr>
              <a:t>Listing 3-2</a:t>
            </a:r>
            <a:r>
              <a:rPr lang="en-US" sz="2400" dirty="0" smtClean="0"/>
              <a:t>.</a:t>
            </a:r>
          </a:p>
          <a:p>
            <a:r>
              <a:rPr lang="en-US" b="1" i="1" dirty="0">
                <a:hlinkClick r:id="rId4"/>
              </a:rPr>
              <a:t>Listing 3-2</a:t>
            </a:r>
            <a:r>
              <a:rPr lang="en-US" dirty="0"/>
              <a:t>. Component Interface for </a:t>
            </a:r>
            <a:r>
              <a:rPr lang="en-US" dirty="0" smtClean="0"/>
              <a:t>CDL</a:t>
            </a:r>
          </a:p>
          <a:p>
            <a:endParaRPr lang="en-US" dirty="0"/>
          </a:p>
          <a:p>
            <a:endParaRPr lang="en-US" dirty="0" smtClean="0"/>
          </a:p>
          <a:p>
            <a:endParaRPr lang="en-US" dirty="0"/>
          </a:p>
          <a:p>
            <a:endParaRPr lang="en-US" b="1" i="1" dirty="0" smtClean="0">
              <a:hlinkClick r:id="rId5"/>
            </a:endParaRPr>
          </a:p>
          <a:p>
            <a:endParaRPr lang="en-US" b="1" i="1" dirty="0">
              <a:hlinkClick r:id="rId5"/>
            </a:endParaRPr>
          </a:p>
          <a:p>
            <a:endParaRPr lang="en-US" dirty="0" smtClean="0"/>
          </a:p>
          <a:p>
            <a:r>
              <a:rPr lang="en-US" dirty="0" smtClean="0">
                <a:solidFill>
                  <a:srgbClr val="FF0000"/>
                </a:solidFill>
              </a:rPr>
              <a:t>By </a:t>
            </a:r>
            <a:r>
              <a:rPr lang="en-US" dirty="0">
                <a:solidFill>
                  <a:srgbClr val="FF0000"/>
                </a:solidFill>
              </a:rPr>
              <a:t>implementing this interface, a component is signaling to the container </a:t>
            </a:r>
            <a:r>
              <a:rPr lang="en-US" dirty="0" smtClean="0">
                <a:solidFill>
                  <a:srgbClr val="FF0000"/>
                </a:solidFill>
              </a:rPr>
              <a:t>that </a:t>
            </a:r>
            <a:r>
              <a:rPr lang="en-US" dirty="0">
                <a:solidFill>
                  <a:srgbClr val="FF0000"/>
                </a:solidFill>
              </a:rPr>
              <a:t>it wants to obtain a dependency</a:t>
            </a:r>
            <a:r>
              <a:rPr lang="en-US" dirty="0"/>
              <a:t>. The container is usually provided by the underlying application server or framework (for example, Tomcat or </a:t>
            </a:r>
            <a:r>
              <a:rPr lang="en-US" dirty="0" err="1"/>
              <a:t>JBoss</a:t>
            </a:r>
            <a:r>
              <a:rPr lang="en-US" dirty="0"/>
              <a:t>) or framework (for example, Spring). </a:t>
            </a:r>
            <a:r>
              <a:rPr lang="en-US" dirty="0">
                <a:hlinkClick r:id="rId6"/>
              </a:rPr>
              <a:t>Listing </a:t>
            </a:r>
            <a:r>
              <a:rPr lang="en-US" dirty="0" smtClean="0">
                <a:hlinkClick r:id="rId6"/>
              </a:rPr>
              <a:t>3-3</a:t>
            </a:r>
            <a:r>
              <a:rPr lang="en-US" dirty="0" smtClean="0"/>
              <a:t> shows </a:t>
            </a:r>
            <a:r>
              <a:rPr lang="en-US" dirty="0"/>
              <a:t>a simple Container interface that provides a Dependency Lookup service</a:t>
            </a:r>
            <a:r>
              <a:rPr lang="en-US" dirty="0" smtClean="0"/>
              <a:t>.</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2" name="Picture 1"/>
          <p:cNvPicPr>
            <a:picLocks noChangeAspect="1"/>
          </p:cNvPicPr>
          <p:nvPr/>
        </p:nvPicPr>
        <p:blipFill>
          <a:blip r:embed="rId7"/>
          <a:stretch>
            <a:fillRect/>
          </a:stretch>
        </p:blipFill>
        <p:spPr>
          <a:xfrm>
            <a:off x="304800" y="1494972"/>
            <a:ext cx="11393714" cy="2641599"/>
          </a:xfrm>
          <a:prstGeom prst="rect">
            <a:avLst/>
          </a:prstGeom>
        </p:spPr>
      </p:pic>
    </p:spTree>
    <p:extLst>
      <p:ext uri="{BB962C8B-B14F-4D97-AF65-F5344CB8AC3E}">
        <p14:creationId xmlns:p14="http://schemas.microsoft.com/office/powerpoint/2010/main" val="379741443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248" y="278040"/>
            <a:ext cx="10515600" cy="375104"/>
          </a:xfrm>
        </p:spPr>
        <p:txBody>
          <a:bodyPr>
            <a:normAutofit fontScale="90000"/>
          </a:bodyPr>
          <a:lstStyle/>
          <a:p>
            <a:pPr algn="ctr"/>
            <a:r>
              <a:rPr lang="en-US" sz="3200" b="1" i="1" dirty="0">
                <a:hlinkClick r:id="rId3"/>
              </a:rPr>
              <a:t>Listing 3-38</a:t>
            </a:r>
            <a:r>
              <a:rPr lang="en-US" sz="3200" dirty="0"/>
              <a:t>. Configuring Simple Value </a:t>
            </a:r>
            <a:r>
              <a:rPr lang="en-US" sz="3200" dirty="0" smtClean="0"/>
              <a:t>Injection</a:t>
            </a:r>
            <a:endParaRPr lang="en-US" sz="3200" dirty="0"/>
          </a:p>
        </p:txBody>
      </p:sp>
      <p:pic>
        <p:nvPicPr>
          <p:cNvPr id="4" name="Content Placeholder 3"/>
          <p:cNvPicPr>
            <a:picLocks noGrp="1" noChangeAspect="1"/>
          </p:cNvPicPr>
          <p:nvPr>
            <p:ph idx="1"/>
          </p:nvPr>
        </p:nvPicPr>
        <p:blipFill>
          <a:blip r:embed="rId4"/>
          <a:stretch>
            <a:fillRect/>
          </a:stretch>
        </p:blipFill>
        <p:spPr>
          <a:xfrm>
            <a:off x="735012" y="914400"/>
            <a:ext cx="11036073" cy="5283200"/>
          </a:xfrm>
          <a:prstGeom prst="rect">
            <a:avLst/>
          </a:prstGeom>
        </p:spPr>
      </p:pic>
    </p:spTree>
    <p:extLst>
      <p:ext uri="{BB962C8B-B14F-4D97-AF65-F5344CB8AC3E}">
        <p14:creationId xmlns:p14="http://schemas.microsoft.com/office/powerpoint/2010/main" val="123866230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3"/>
            <a:ext cx="10515600" cy="375104"/>
          </a:xfrm>
        </p:spPr>
        <p:txBody>
          <a:bodyPr>
            <a:normAutofit fontScale="90000"/>
          </a:bodyPr>
          <a:lstStyle/>
          <a:p>
            <a:pPr algn="ctr"/>
            <a:r>
              <a:rPr lang="en-US" sz="3600" b="1" i="1" dirty="0">
                <a:hlinkClick r:id="rId2"/>
              </a:rPr>
              <a:t>Listing 3-39</a:t>
            </a:r>
            <a:r>
              <a:rPr lang="en-US" sz="3600" dirty="0"/>
              <a:t>. Injecting Simple Values (Annotation)</a:t>
            </a:r>
          </a:p>
        </p:txBody>
      </p:sp>
      <p:pic>
        <p:nvPicPr>
          <p:cNvPr id="4" name="Content Placeholder 3"/>
          <p:cNvPicPr>
            <a:picLocks noGrp="1" noChangeAspect="1"/>
          </p:cNvPicPr>
          <p:nvPr>
            <p:ph idx="1"/>
          </p:nvPr>
        </p:nvPicPr>
        <p:blipFill>
          <a:blip r:embed="rId3"/>
          <a:stretch>
            <a:fillRect/>
          </a:stretch>
        </p:blipFill>
        <p:spPr>
          <a:xfrm>
            <a:off x="319314" y="754743"/>
            <a:ext cx="11640457" cy="5994400"/>
          </a:xfrm>
          <a:prstGeom prst="rect">
            <a:avLst/>
          </a:prstGeom>
        </p:spPr>
      </p:pic>
    </p:spTree>
    <p:extLst>
      <p:ext uri="{BB962C8B-B14F-4D97-AF65-F5344CB8AC3E}">
        <p14:creationId xmlns:p14="http://schemas.microsoft.com/office/powerpoint/2010/main" val="30780641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0955"/>
            <a:ext cx="10515600" cy="505732"/>
          </a:xfrm>
        </p:spPr>
        <p:txBody>
          <a:bodyPr>
            <a:normAutofit fontScale="90000"/>
          </a:bodyPr>
          <a:lstStyle/>
          <a:p>
            <a:endParaRPr lang="en-US" dirty="0"/>
          </a:p>
        </p:txBody>
      </p:sp>
      <p:sp>
        <p:nvSpPr>
          <p:cNvPr id="3" name="Content Placeholder 2"/>
          <p:cNvSpPr>
            <a:spLocks noGrp="1"/>
          </p:cNvSpPr>
          <p:nvPr>
            <p:ph idx="1"/>
          </p:nvPr>
        </p:nvSpPr>
        <p:spPr>
          <a:xfrm>
            <a:off x="387458" y="943428"/>
            <a:ext cx="11499742" cy="5751839"/>
          </a:xfrm>
        </p:spPr>
        <p:txBody>
          <a:bodyPr>
            <a:normAutofit/>
          </a:bodyPr>
          <a:lstStyle/>
          <a:p>
            <a:r>
              <a:rPr lang="en-US" b="1" dirty="0"/>
              <a:t>Injecting Values by Using </a:t>
            </a:r>
            <a:r>
              <a:rPr lang="en-US" b="1" dirty="0" err="1"/>
              <a:t>SpEL</a:t>
            </a:r>
            <a:endParaRPr lang="en-US" b="1" dirty="0"/>
          </a:p>
          <a:p>
            <a:r>
              <a:rPr lang="en-US" dirty="0"/>
              <a:t>One powerful feature introduced into Spring 3 is the Spring Expression Language </a:t>
            </a:r>
            <a:r>
              <a:rPr lang="en-US" dirty="0" smtClean="0"/>
              <a:t>(</a:t>
            </a:r>
            <a:r>
              <a:rPr lang="en-US" dirty="0" err="1" smtClean="0"/>
              <a:t>SpEL</a:t>
            </a:r>
            <a:r>
              <a:rPr lang="en-US" dirty="0" smtClean="0"/>
              <a:t> </a:t>
            </a:r>
            <a:r>
              <a:rPr lang="en-US" dirty="0"/>
              <a:t>enables you to evaluate an expression dynamically and then use it in Spring's </a:t>
            </a:r>
            <a:r>
              <a:rPr lang="en-US" dirty="0" err="1" smtClean="0"/>
              <a:t>ApplicationContext</a:t>
            </a:r>
            <a:r>
              <a:rPr lang="en-US" dirty="0" smtClean="0"/>
              <a:t>.</a:t>
            </a:r>
          </a:p>
          <a:p>
            <a:r>
              <a:rPr lang="en-US" dirty="0" smtClean="0"/>
              <a:t>You </a:t>
            </a:r>
            <a:r>
              <a:rPr lang="en-US" dirty="0"/>
              <a:t>can use the result for injection into Spring beans. In this section, we take a look at how to use </a:t>
            </a:r>
            <a:r>
              <a:rPr lang="en-US" dirty="0" err="1"/>
              <a:t>SpEL</a:t>
            </a:r>
            <a:r>
              <a:rPr lang="en-US" dirty="0"/>
              <a:t> to inject properties from other beans, by using the example in the preceding section.</a:t>
            </a:r>
          </a:p>
          <a:p>
            <a:r>
              <a:rPr lang="en-US" dirty="0"/>
              <a:t>Suppose now we want to externalize the values to be injected into a Spring bean in a configuration class, as in </a:t>
            </a:r>
            <a:r>
              <a:rPr lang="en-US" dirty="0">
                <a:hlinkClick r:id="rId3"/>
              </a:rPr>
              <a:t>Listing 3-40</a:t>
            </a:r>
            <a:r>
              <a:rPr lang="en-US" dirty="0" smtClean="0"/>
              <a:t>.</a:t>
            </a:r>
          </a:p>
          <a:p>
            <a:r>
              <a:rPr lang="en-US" dirty="0"/>
              <a:t>We can then define the bean in the XML configuration and use </a:t>
            </a:r>
            <a:r>
              <a:rPr lang="en-US" dirty="0" err="1"/>
              <a:t>SpEL</a:t>
            </a:r>
            <a:r>
              <a:rPr lang="en-US" dirty="0"/>
              <a:t> to inject the bean's properties into the dependent bean, as we have done in </a:t>
            </a:r>
            <a:r>
              <a:rPr lang="en-US" dirty="0">
                <a:hlinkClick r:id="rId3"/>
              </a:rPr>
              <a:t>Listing 3-41</a:t>
            </a:r>
            <a:r>
              <a:rPr lang="en-US" dirty="0"/>
              <a:t>(app-context-xml.xml).</a:t>
            </a:r>
          </a:p>
          <a:p>
            <a:endParaRPr lang="en-US" dirty="0"/>
          </a:p>
          <a:p>
            <a:endParaRPr lang="en-US" dirty="0"/>
          </a:p>
        </p:txBody>
      </p:sp>
    </p:spTree>
    <p:extLst>
      <p:ext uri="{BB962C8B-B14F-4D97-AF65-F5344CB8AC3E}">
        <p14:creationId xmlns:p14="http://schemas.microsoft.com/office/powerpoint/2010/main" val="344732313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147"/>
            <a:ext cx="10515600" cy="394292"/>
          </a:xfrm>
        </p:spPr>
        <p:txBody>
          <a:bodyPr>
            <a:normAutofit fontScale="90000"/>
          </a:bodyPr>
          <a:lstStyle/>
          <a:p>
            <a:r>
              <a:rPr lang="en-US" sz="4000" b="1" i="1" dirty="0">
                <a:hlinkClick r:id="rId3"/>
              </a:rPr>
              <a:t>Listing 3-40</a:t>
            </a:r>
            <a:r>
              <a:rPr lang="en-US" sz="4000" dirty="0"/>
              <a:t>. Injecting Values by Using </a:t>
            </a:r>
            <a:r>
              <a:rPr lang="en-US" sz="4000" dirty="0" err="1"/>
              <a:t>SpEL</a:t>
            </a:r>
            <a:r>
              <a:rPr lang="en-US" sz="4000" dirty="0"/>
              <a:t> (XML)</a:t>
            </a:r>
          </a:p>
        </p:txBody>
      </p:sp>
      <p:pic>
        <p:nvPicPr>
          <p:cNvPr id="4" name="Content Placeholder 3"/>
          <p:cNvPicPr>
            <a:picLocks noGrp="1" noChangeAspect="1"/>
          </p:cNvPicPr>
          <p:nvPr>
            <p:ph idx="1"/>
          </p:nvPr>
        </p:nvPicPr>
        <p:blipFill>
          <a:blip r:embed="rId4"/>
          <a:stretch>
            <a:fillRect/>
          </a:stretch>
        </p:blipFill>
        <p:spPr>
          <a:xfrm>
            <a:off x="294467" y="805913"/>
            <a:ext cx="11654725" cy="5842860"/>
          </a:xfrm>
          <a:prstGeom prst="rect">
            <a:avLst/>
          </a:prstGeom>
        </p:spPr>
      </p:pic>
    </p:spTree>
    <p:extLst>
      <p:ext uri="{BB962C8B-B14F-4D97-AF65-F5344CB8AC3E}">
        <p14:creationId xmlns:p14="http://schemas.microsoft.com/office/powerpoint/2010/main" val="434643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485" y="179145"/>
            <a:ext cx="10515600" cy="735255"/>
          </a:xfrm>
        </p:spPr>
        <p:txBody>
          <a:bodyPr/>
          <a:lstStyle/>
          <a:p>
            <a:r>
              <a:rPr lang="en-US" dirty="0">
                <a:hlinkClick r:id="rId3"/>
              </a:rPr>
              <a:t>Listing </a:t>
            </a:r>
            <a:r>
              <a:rPr lang="en-US" dirty="0" smtClean="0">
                <a:hlinkClick r:id="rId3"/>
              </a:rPr>
              <a:t>3-41</a:t>
            </a:r>
            <a:r>
              <a:rPr lang="en-US" dirty="0" smtClean="0"/>
              <a:t>(app-context-xml.xml)</a:t>
            </a:r>
            <a:endParaRPr lang="en-US" dirty="0"/>
          </a:p>
        </p:txBody>
      </p:sp>
      <p:pic>
        <p:nvPicPr>
          <p:cNvPr id="4" name="Content Placeholder 3"/>
          <p:cNvPicPr>
            <a:picLocks noGrp="1" noChangeAspect="1"/>
          </p:cNvPicPr>
          <p:nvPr>
            <p:ph idx="1"/>
          </p:nvPr>
        </p:nvPicPr>
        <p:blipFill>
          <a:blip r:embed="rId4"/>
          <a:stretch>
            <a:fillRect/>
          </a:stretch>
        </p:blipFill>
        <p:spPr>
          <a:xfrm>
            <a:off x="478971" y="1348353"/>
            <a:ext cx="11306629" cy="5095990"/>
          </a:xfrm>
          <a:prstGeom prst="rect">
            <a:avLst/>
          </a:prstGeom>
        </p:spPr>
      </p:pic>
    </p:spTree>
    <p:extLst>
      <p:ext uri="{BB962C8B-B14F-4D97-AF65-F5344CB8AC3E}">
        <p14:creationId xmlns:p14="http://schemas.microsoft.com/office/powerpoint/2010/main" val="182496756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48150"/>
            <a:ext cx="10515600" cy="409790"/>
          </a:xfrm>
        </p:spPr>
        <p:txBody>
          <a:bodyPr>
            <a:normAutofit fontScale="90000"/>
          </a:bodyPr>
          <a:lstStyle/>
          <a:p>
            <a:pPr algn="ctr"/>
            <a:r>
              <a:rPr lang="en-US" sz="4000" b="1" i="1" dirty="0">
                <a:hlinkClick r:id="rId2"/>
              </a:rPr>
              <a:t>Listing 3-42</a:t>
            </a:r>
            <a:r>
              <a:rPr lang="en-US" sz="4000" dirty="0"/>
              <a:t>. Injecting Values by Using </a:t>
            </a:r>
            <a:r>
              <a:rPr lang="en-US" sz="4000" dirty="0" err="1"/>
              <a:t>SpEL</a:t>
            </a:r>
            <a:r>
              <a:rPr lang="en-US" sz="4000" dirty="0"/>
              <a:t> (XML)</a:t>
            </a:r>
          </a:p>
        </p:txBody>
      </p:sp>
      <p:pic>
        <p:nvPicPr>
          <p:cNvPr id="4" name="Content Placeholder 3"/>
          <p:cNvPicPr>
            <a:picLocks noGrp="1" noChangeAspect="1"/>
          </p:cNvPicPr>
          <p:nvPr>
            <p:ph idx="1"/>
          </p:nvPr>
        </p:nvPicPr>
        <p:blipFill>
          <a:blip r:embed="rId3"/>
          <a:stretch>
            <a:fillRect/>
          </a:stretch>
        </p:blipFill>
        <p:spPr>
          <a:xfrm>
            <a:off x="344272" y="557940"/>
            <a:ext cx="11573925" cy="6137328"/>
          </a:xfrm>
          <a:prstGeom prst="rect">
            <a:avLst/>
          </a:prstGeom>
        </p:spPr>
      </p:pic>
    </p:spTree>
    <p:extLst>
      <p:ext uri="{BB962C8B-B14F-4D97-AF65-F5344CB8AC3E}">
        <p14:creationId xmlns:p14="http://schemas.microsoft.com/office/powerpoint/2010/main" val="137505532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383"/>
            <a:ext cx="10515600" cy="331561"/>
          </a:xfrm>
        </p:spPr>
        <p:txBody>
          <a:bodyPr>
            <a:normAutofit fontScale="90000"/>
          </a:bodyPr>
          <a:lstStyle/>
          <a:p>
            <a:endParaRPr lang="en-US" dirty="0"/>
          </a:p>
        </p:txBody>
      </p:sp>
      <p:sp>
        <p:nvSpPr>
          <p:cNvPr id="3" name="Content Placeholder 2"/>
          <p:cNvSpPr>
            <a:spLocks noGrp="1"/>
          </p:cNvSpPr>
          <p:nvPr>
            <p:ph idx="1"/>
          </p:nvPr>
        </p:nvSpPr>
        <p:spPr>
          <a:xfrm>
            <a:off x="333829" y="740229"/>
            <a:ext cx="11713027" cy="5907314"/>
          </a:xfrm>
        </p:spPr>
        <p:txBody>
          <a:bodyPr>
            <a:normAutofit/>
          </a:bodyPr>
          <a:lstStyle/>
          <a:p>
            <a:r>
              <a:rPr lang="en-US" sz="2000" dirty="0"/>
              <a:t>When using annotation-style value injection, we just need to substitute the value annotations with the </a:t>
            </a:r>
            <a:r>
              <a:rPr lang="en-US" sz="2000" dirty="0" err="1"/>
              <a:t>SpEL</a:t>
            </a:r>
            <a:r>
              <a:rPr lang="en-US" sz="2000" dirty="0"/>
              <a:t> expressions (see </a:t>
            </a:r>
            <a:r>
              <a:rPr lang="en-US" sz="2000" dirty="0">
                <a:hlinkClick r:id="rId3"/>
              </a:rPr>
              <a:t>Listing 3-43</a:t>
            </a:r>
            <a:r>
              <a:rPr lang="en-US" sz="2000" dirty="0" smtClean="0"/>
              <a:t>).</a:t>
            </a:r>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smtClean="0"/>
          </a:p>
          <a:p>
            <a:endParaRPr lang="en-US" sz="2000" dirty="0"/>
          </a:p>
          <a:p>
            <a:endParaRPr lang="en-US" sz="2000" dirty="0" smtClean="0"/>
          </a:p>
          <a:p>
            <a:endParaRPr lang="en-US" sz="2000" dirty="0"/>
          </a:p>
        </p:txBody>
      </p:sp>
      <p:pic>
        <p:nvPicPr>
          <p:cNvPr id="4" name="Picture 3"/>
          <p:cNvPicPr>
            <a:picLocks noChangeAspect="1"/>
          </p:cNvPicPr>
          <p:nvPr/>
        </p:nvPicPr>
        <p:blipFill>
          <a:blip r:embed="rId4"/>
          <a:stretch>
            <a:fillRect/>
          </a:stretch>
        </p:blipFill>
        <p:spPr>
          <a:xfrm>
            <a:off x="203201" y="1534331"/>
            <a:ext cx="5617028" cy="3890075"/>
          </a:xfrm>
          <a:prstGeom prst="rect">
            <a:avLst/>
          </a:prstGeom>
        </p:spPr>
      </p:pic>
      <p:pic>
        <p:nvPicPr>
          <p:cNvPr id="5" name="Picture 4"/>
          <p:cNvPicPr>
            <a:picLocks noChangeAspect="1"/>
          </p:cNvPicPr>
          <p:nvPr/>
        </p:nvPicPr>
        <p:blipFill>
          <a:blip r:embed="rId5"/>
          <a:stretch>
            <a:fillRect/>
          </a:stretch>
        </p:blipFill>
        <p:spPr>
          <a:xfrm>
            <a:off x="6190342" y="1402595"/>
            <a:ext cx="5375956" cy="4153546"/>
          </a:xfrm>
          <a:prstGeom prst="rect">
            <a:avLst/>
          </a:prstGeom>
        </p:spPr>
      </p:pic>
    </p:spTree>
    <p:extLst>
      <p:ext uri="{BB962C8B-B14F-4D97-AF65-F5344CB8AC3E}">
        <p14:creationId xmlns:p14="http://schemas.microsoft.com/office/powerpoint/2010/main" val="364659062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2651"/>
            <a:ext cx="10515600" cy="239309"/>
          </a:xfrm>
        </p:spPr>
        <p:txBody>
          <a:bodyPr>
            <a:normAutofit fontScale="90000"/>
          </a:bodyPr>
          <a:lstStyle/>
          <a:p>
            <a:endParaRPr lang="en-IN" dirty="0"/>
          </a:p>
        </p:txBody>
      </p:sp>
      <p:sp>
        <p:nvSpPr>
          <p:cNvPr id="3" name="Content Placeholder 2"/>
          <p:cNvSpPr>
            <a:spLocks noGrp="1"/>
          </p:cNvSpPr>
          <p:nvPr>
            <p:ph idx="1"/>
          </p:nvPr>
        </p:nvSpPr>
        <p:spPr>
          <a:xfrm>
            <a:off x="232475" y="619932"/>
            <a:ext cx="11747715" cy="6028841"/>
          </a:xfrm>
        </p:spPr>
        <p:txBody>
          <a:bodyPr>
            <a:normAutofit lnSpcReduction="10000"/>
          </a:bodyPr>
          <a:lstStyle/>
          <a:p>
            <a:r>
              <a:rPr lang="en-US" dirty="0"/>
              <a:t>In </a:t>
            </a:r>
            <a:r>
              <a:rPr lang="en-US" dirty="0">
                <a:hlinkClick r:id="rId2"/>
              </a:rPr>
              <a:t>Listing 3-44</a:t>
            </a:r>
            <a:r>
              <a:rPr lang="en-US" dirty="0"/>
              <a:t>, instead of the </a:t>
            </a:r>
            <a:r>
              <a:rPr lang="en-US" dirty="0">
                <a:solidFill>
                  <a:srgbClr val="FF0000"/>
                </a:solidFill>
              </a:rPr>
              <a:t>@Service</a:t>
            </a:r>
            <a:r>
              <a:rPr lang="en-US" dirty="0"/>
              <a:t> annotation, </a:t>
            </a:r>
            <a:r>
              <a:rPr lang="en-US" dirty="0">
                <a:solidFill>
                  <a:srgbClr val="FF0000"/>
                </a:solidFill>
              </a:rPr>
              <a:t>@Component</a:t>
            </a:r>
            <a:r>
              <a:rPr lang="en-US" dirty="0"/>
              <a:t> was used. Basically, using </a:t>
            </a:r>
            <a:r>
              <a:rPr lang="en-US" dirty="0">
                <a:solidFill>
                  <a:srgbClr val="FF0000"/>
                </a:solidFill>
              </a:rPr>
              <a:t>@Component</a:t>
            </a:r>
            <a:r>
              <a:rPr lang="en-US" dirty="0"/>
              <a:t> has the same effect as </a:t>
            </a:r>
            <a:r>
              <a:rPr lang="en-US" dirty="0">
                <a:solidFill>
                  <a:srgbClr val="FF0000"/>
                </a:solidFill>
              </a:rPr>
              <a:t>@Service</a:t>
            </a:r>
            <a:r>
              <a:rPr lang="en-US" dirty="0"/>
              <a:t>. </a:t>
            </a:r>
            <a:endParaRPr lang="en-US" dirty="0" smtClean="0"/>
          </a:p>
          <a:p>
            <a:r>
              <a:rPr lang="en-US" dirty="0" smtClean="0"/>
              <a:t>Both </a:t>
            </a:r>
            <a:r>
              <a:rPr lang="en-US" dirty="0"/>
              <a:t>annotations are instructing Spring that the annotated class is a candidate for </a:t>
            </a:r>
            <a:r>
              <a:rPr lang="en-US" dirty="0" smtClean="0"/>
              <a:t>auto detection </a:t>
            </a:r>
            <a:r>
              <a:rPr lang="en-US" dirty="0"/>
              <a:t>using annotation-based configuration and </a:t>
            </a:r>
            <a:r>
              <a:rPr lang="en-US" dirty="0" err="1"/>
              <a:t>classpath</a:t>
            </a:r>
            <a:r>
              <a:rPr lang="en-US" dirty="0"/>
              <a:t> scanning. </a:t>
            </a:r>
            <a:endParaRPr lang="en-US" dirty="0" smtClean="0"/>
          </a:p>
          <a:p>
            <a:r>
              <a:rPr lang="en-US" dirty="0" smtClean="0"/>
              <a:t>However</a:t>
            </a:r>
            <a:r>
              <a:rPr lang="en-US" dirty="0"/>
              <a:t>, since the </a:t>
            </a:r>
            <a:r>
              <a:rPr lang="en-US" dirty="0" err="1">
                <a:solidFill>
                  <a:srgbClr val="FF0000"/>
                </a:solidFill>
              </a:rPr>
              <a:t>InjectSimpleConfig</a:t>
            </a:r>
            <a:r>
              <a:rPr lang="en-US" dirty="0"/>
              <a:t> class is storing the application configuration, rather than providing a business service, using </a:t>
            </a:r>
            <a:r>
              <a:rPr lang="en-US" dirty="0">
                <a:solidFill>
                  <a:srgbClr val="FF0000"/>
                </a:solidFill>
              </a:rPr>
              <a:t>@Component</a:t>
            </a:r>
            <a:r>
              <a:rPr lang="en-US" dirty="0"/>
              <a:t> makes more sense. </a:t>
            </a:r>
            <a:endParaRPr lang="en-US" dirty="0" smtClean="0"/>
          </a:p>
          <a:p>
            <a:r>
              <a:rPr lang="en-US" dirty="0" smtClean="0"/>
              <a:t>Practically</a:t>
            </a:r>
            <a:r>
              <a:rPr lang="en-US" dirty="0"/>
              <a:t>, </a:t>
            </a:r>
            <a:r>
              <a:rPr lang="en-US" dirty="0">
                <a:solidFill>
                  <a:srgbClr val="FF0000"/>
                </a:solidFill>
              </a:rPr>
              <a:t>@Service</a:t>
            </a:r>
            <a:r>
              <a:rPr lang="en-US" dirty="0"/>
              <a:t> is a specialization of </a:t>
            </a:r>
            <a:r>
              <a:rPr lang="en-US" dirty="0">
                <a:solidFill>
                  <a:srgbClr val="FF0000"/>
                </a:solidFill>
              </a:rPr>
              <a:t>@Component</a:t>
            </a:r>
            <a:r>
              <a:rPr lang="en-US" dirty="0"/>
              <a:t>, which indicates that the annotated class is providing a business service to other layers within the application.</a:t>
            </a:r>
          </a:p>
          <a:p>
            <a:r>
              <a:rPr lang="en-US" dirty="0"/>
              <a:t>Testing the program will produce the same result. </a:t>
            </a:r>
            <a:endParaRPr lang="en-US" dirty="0" smtClean="0"/>
          </a:p>
          <a:p>
            <a:r>
              <a:rPr lang="en-US" dirty="0" smtClean="0"/>
              <a:t>Using </a:t>
            </a:r>
            <a:r>
              <a:rPr lang="en-US" dirty="0" err="1">
                <a:solidFill>
                  <a:srgbClr val="FF0000"/>
                </a:solidFill>
              </a:rPr>
              <a:t>SpEL</a:t>
            </a:r>
            <a:r>
              <a:rPr lang="en-US" dirty="0"/>
              <a:t>, you can access any Spring-managed beans and properties and manipulate them for application use by Spring's support of sophisticated language features and syntax</a:t>
            </a:r>
            <a:r>
              <a:rPr lang="en-US" dirty="0" smtClean="0"/>
              <a:t>.</a:t>
            </a:r>
            <a:endParaRPr lang="en-US" dirty="0"/>
          </a:p>
        </p:txBody>
      </p:sp>
    </p:spTree>
    <p:extLst>
      <p:ext uri="{BB962C8B-B14F-4D97-AF65-F5344CB8AC3E}">
        <p14:creationId xmlns:p14="http://schemas.microsoft.com/office/powerpoint/2010/main" val="383076508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973" y="216976"/>
            <a:ext cx="11778712" cy="6299937"/>
          </a:xfrm>
        </p:spPr>
        <p:txBody>
          <a:bodyPr>
            <a:normAutofit fontScale="92500" lnSpcReduction="20000"/>
          </a:bodyPr>
          <a:lstStyle/>
          <a:p>
            <a:r>
              <a:rPr lang="en-US" b="1" dirty="0"/>
              <a:t>Injection and </a:t>
            </a:r>
            <a:r>
              <a:rPr lang="en-US" b="1" dirty="0" err="1"/>
              <a:t>ApplicationContext</a:t>
            </a:r>
            <a:r>
              <a:rPr lang="en-US" b="1" dirty="0"/>
              <a:t> Nesting</a:t>
            </a:r>
          </a:p>
          <a:p>
            <a:r>
              <a:rPr lang="en-US" dirty="0"/>
              <a:t>So far, the beans we have been injecting have been located in the same </a:t>
            </a:r>
            <a:r>
              <a:rPr lang="en-US" dirty="0" err="1"/>
              <a:t>ApplicationContext</a:t>
            </a:r>
            <a:r>
              <a:rPr lang="en-US" dirty="0"/>
              <a:t> (and hence the same </a:t>
            </a:r>
            <a:r>
              <a:rPr lang="en-US" dirty="0" err="1"/>
              <a:t>BeanFactory</a:t>
            </a:r>
            <a:r>
              <a:rPr lang="en-US" dirty="0"/>
              <a:t>) as the beans they are injected into. However, Spring supports a hierarchical structure for </a:t>
            </a:r>
            <a:r>
              <a:rPr lang="en-US" dirty="0" err="1"/>
              <a:t>ApplicationContext</a:t>
            </a:r>
            <a:r>
              <a:rPr lang="en-US" dirty="0"/>
              <a:t> so that one context (and hence the associating </a:t>
            </a:r>
            <a:r>
              <a:rPr lang="en-US" dirty="0" err="1"/>
              <a:t>BeanFactory</a:t>
            </a:r>
            <a:r>
              <a:rPr lang="en-US" dirty="0"/>
              <a:t>) is considered the parent of another. By allowing </a:t>
            </a:r>
            <a:r>
              <a:rPr lang="en-US" dirty="0" err="1"/>
              <a:t>ApplicationContexts</a:t>
            </a:r>
            <a:r>
              <a:rPr lang="en-US" dirty="0"/>
              <a:t> to be nested, Spring allows you to split your configuration into different files—a godsend on larger projects with lots of beans.</a:t>
            </a:r>
          </a:p>
          <a:p>
            <a:r>
              <a:rPr lang="en-US" dirty="0"/>
              <a:t>When nesting </a:t>
            </a:r>
            <a:r>
              <a:rPr lang="en-US" dirty="0" err="1"/>
              <a:t>ApplicationContexts</a:t>
            </a:r>
            <a:r>
              <a:rPr lang="en-US" dirty="0"/>
              <a:t>, Spring allows beans in what is considered the child context to reference beans in the parent context. </a:t>
            </a:r>
            <a:r>
              <a:rPr lang="en-US" dirty="0" err="1" smtClean="0"/>
              <a:t>ApplicationContext</a:t>
            </a:r>
            <a:r>
              <a:rPr lang="en-US" dirty="0" smtClean="0"/>
              <a:t> nesting </a:t>
            </a:r>
            <a:r>
              <a:rPr lang="en-US" dirty="0"/>
              <a:t>using </a:t>
            </a:r>
            <a:r>
              <a:rPr lang="en-US" dirty="0" err="1"/>
              <a:t>GenericXmlApplicationContext</a:t>
            </a:r>
            <a:r>
              <a:rPr lang="en-US" dirty="0"/>
              <a:t> is very simple to get a grip on. To nest one </a:t>
            </a:r>
            <a:r>
              <a:rPr lang="en-US" dirty="0" err="1"/>
              <a:t>GenericXmlApplicationContext</a:t>
            </a:r>
            <a:r>
              <a:rPr lang="en-US" dirty="0"/>
              <a:t> inside another, simply call the </a:t>
            </a:r>
            <a:r>
              <a:rPr lang="en-US" dirty="0" err="1"/>
              <a:t>setParent</a:t>
            </a:r>
            <a:r>
              <a:rPr lang="en-US" dirty="0"/>
              <a:t>() method in the child </a:t>
            </a:r>
            <a:r>
              <a:rPr lang="en-US" dirty="0" err="1"/>
              <a:t>ApplicationContext</a:t>
            </a:r>
            <a:r>
              <a:rPr lang="en-US" dirty="0"/>
              <a:t>, as shown in </a:t>
            </a:r>
            <a:r>
              <a:rPr lang="en-US" dirty="0">
                <a:hlinkClick r:id="rId3"/>
              </a:rPr>
              <a:t>Listing 3-48</a:t>
            </a:r>
            <a:r>
              <a:rPr lang="en-US" dirty="0" smtClean="0"/>
              <a:t>.</a:t>
            </a:r>
          </a:p>
          <a:p>
            <a:r>
              <a:rPr lang="en-US" dirty="0"/>
              <a:t>Inside the configuration file for the child </a:t>
            </a:r>
            <a:r>
              <a:rPr lang="en-US" dirty="0" err="1"/>
              <a:t>ApplicationContext</a:t>
            </a:r>
            <a:r>
              <a:rPr lang="en-US" dirty="0"/>
              <a:t>, referencing a bean in the parent </a:t>
            </a:r>
            <a:r>
              <a:rPr lang="en-US" dirty="0" err="1"/>
              <a:t>ApplicationContext</a:t>
            </a:r>
            <a:r>
              <a:rPr lang="en-US" dirty="0"/>
              <a:t> works exactly like referencing a bean in the child </a:t>
            </a:r>
            <a:r>
              <a:rPr lang="en-US" dirty="0" err="1"/>
              <a:t>ApplicationContext</a:t>
            </a:r>
            <a:r>
              <a:rPr lang="en-US" dirty="0"/>
              <a:t>, unless you have a bean in the child </a:t>
            </a:r>
            <a:r>
              <a:rPr lang="en-US" dirty="0" err="1"/>
              <a:t>ApplicationContext</a:t>
            </a:r>
            <a:r>
              <a:rPr lang="en-US" dirty="0"/>
              <a:t> that shares the same name. In that case, you simply replace the bean attribute of the ref attribute with parent, and you are on your way. </a:t>
            </a:r>
            <a:r>
              <a:rPr lang="en-US" dirty="0">
                <a:hlinkClick r:id="rId3"/>
              </a:rPr>
              <a:t>Listing 3-50</a:t>
            </a:r>
            <a:r>
              <a:rPr lang="en-US" dirty="0"/>
              <a:t> shows a sample configuration file for the parent </a:t>
            </a:r>
            <a:r>
              <a:rPr lang="en-US" dirty="0" err="1"/>
              <a:t>BeanFactory</a:t>
            </a:r>
            <a:r>
              <a:rPr lang="en-US" dirty="0"/>
              <a:t> (parent.xml).</a:t>
            </a:r>
          </a:p>
          <a:p>
            <a:endParaRPr lang="en-US" dirty="0" smtClean="0"/>
          </a:p>
          <a:p>
            <a:endParaRPr lang="en-US" dirty="0"/>
          </a:p>
        </p:txBody>
      </p:sp>
    </p:spTree>
    <p:extLst>
      <p:ext uri="{BB962C8B-B14F-4D97-AF65-F5344CB8AC3E}">
        <p14:creationId xmlns:p14="http://schemas.microsoft.com/office/powerpoint/2010/main" val="141093427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469"/>
            <a:ext cx="10515600" cy="476704"/>
          </a:xfrm>
        </p:spPr>
        <p:txBody>
          <a:bodyPr>
            <a:normAutofit/>
          </a:bodyPr>
          <a:lstStyle/>
          <a:p>
            <a:r>
              <a:rPr lang="en-US" sz="2800" b="1" i="1" dirty="0">
                <a:hlinkClick r:id="rId2"/>
              </a:rPr>
              <a:t>Listing 3-48</a:t>
            </a:r>
            <a:r>
              <a:rPr lang="en-US" sz="2800" dirty="0"/>
              <a:t>. Nesting </a:t>
            </a:r>
            <a:r>
              <a:rPr lang="en-US" sz="2800" dirty="0" err="1"/>
              <a:t>GenericXmlApplicationContext</a:t>
            </a:r>
            <a:endParaRPr lang="en-US" sz="2800" dirty="0"/>
          </a:p>
        </p:txBody>
      </p:sp>
      <p:pic>
        <p:nvPicPr>
          <p:cNvPr id="4" name="Content Placeholder 3"/>
          <p:cNvPicPr>
            <a:picLocks noGrp="1" noChangeAspect="1"/>
          </p:cNvPicPr>
          <p:nvPr>
            <p:ph idx="1"/>
          </p:nvPr>
        </p:nvPicPr>
        <p:blipFill>
          <a:blip r:embed="rId3"/>
          <a:stretch>
            <a:fillRect/>
          </a:stretch>
        </p:blipFill>
        <p:spPr>
          <a:xfrm>
            <a:off x="406401" y="682173"/>
            <a:ext cx="11611428" cy="6037941"/>
          </a:xfrm>
          <a:prstGeom prst="rect">
            <a:avLst/>
          </a:prstGeom>
        </p:spPr>
      </p:pic>
    </p:spTree>
    <p:extLst>
      <p:ext uri="{BB962C8B-B14F-4D97-AF65-F5344CB8AC3E}">
        <p14:creationId xmlns:p14="http://schemas.microsoft.com/office/powerpoint/2010/main" val="2725287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184"/>
            <a:ext cx="10515600" cy="639427"/>
          </a:xfrm>
        </p:spPr>
        <p:txBody>
          <a:bodyPr>
            <a:normAutofit fontScale="90000"/>
          </a:bodyPr>
          <a:lstStyle/>
          <a:p>
            <a:endParaRPr lang="en-US" dirty="0"/>
          </a:p>
        </p:txBody>
      </p:sp>
      <p:sp>
        <p:nvSpPr>
          <p:cNvPr id="3" name="Content Placeholder 2"/>
          <p:cNvSpPr>
            <a:spLocks noGrp="1"/>
          </p:cNvSpPr>
          <p:nvPr>
            <p:ph idx="1"/>
          </p:nvPr>
        </p:nvSpPr>
        <p:spPr>
          <a:xfrm>
            <a:off x="838200" y="1081824"/>
            <a:ext cx="10515600" cy="5241703"/>
          </a:xfrm>
        </p:spPr>
        <p:txBody>
          <a:bodyPr/>
          <a:lstStyle/>
          <a:p>
            <a:endParaRPr lang="en-US" dirty="0" smtClean="0"/>
          </a:p>
          <a:p>
            <a:endParaRPr lang="en-US" dirty="0"/>
          </a:p>
          <a:p>
            <a:endParaRPr lang="en-US" dirty="0" smtClean="0"/>
          </a:p>
          <a:p>
            <a:endParaRPr lang="en-US" dirty="0" smtClean="0"/>
          </a:p>
          <a:p>
            <a:endParaRPr lang="en-US" dirty="0" smtClean="0"/>
          </a:p>
          <a:p>
            <a:endParaRPr lang="en-US" dirty="0" smtClean="0"/>
          </a:p>
          <a:p>
            <a:r>
              <a:rPr lang="en-US" dirty="0" smtClean="0"/>
              <a:t>When the container is ready to pass dependencies to a component, it calls </a:t>
            </a:r>
            <a:r>
              <a:rPr lang="en-US" dirty="0" err="1" smtClean="0">
                <a:solidFill>
                  <a:srgbClr val="FF0000"/>
                </a:solidFill>
              </a:rPr>
              <a:t>performLookup</a:t>
            </a:r>
            <a:r>
              <a:rPr lang="en-US" dirty="0" smtClean="0">
                <a:solidFill>
                  <a:srgbClr val="FF0000"/>
                </a:solidFill>
              </a:rPr>
              <a:t>() </a:t>
            </a:r>
            <a:r>
              <a:rPr lang="en-US" dirty="0" smtClean="0"/>
              <a:t>on each component in turn. </a:t>
            </a:r>
          </a:p>
          <a:p>
            <a:r>
              <a:rPr lang="en-US" dirty="0" smtClean="0"/>
              <a:t>The component can then look up its dependencies by using the Container interface, as shown in Listing 3-4.</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2357" y="1081824"/>
            <a:ext cx="9307286" cy="2358062"/>
          </a:xfrm>
          <a:prstGeom prst="rect">
            <a:avLst/>
          </a:prstGeom>
        </p:spPr>
      </p:pic>
    </p:spTree>
    <p:extLst>
      <p:ext uri="{BB962C8B-B14F-4D97-AF65-F5344CB8AC3E}">
        <p14:creationId xmlns:p14="http://schemas.microsoft.com/office/powerpoint/2010/main" val="189593978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647"/>
            <a:ext cx="10515600" cy="626767"/>
          </a:xfrm>
        </p:spPr>
        <p:txBody>
          <a:bodyPr>
            <a:normAutofit fontScale="90000"/>
          </a:bodyPr>
          <a:lstStyle/>
          <a:p>
            <a:pPr algn="ctr"/>
            <a:r>
              <a:rPr lang="en-US" b="1" i="1" dirty="0">
                <a:hlinkClick r:id="rId2"/>
              </a:rPr>
              <a:t>Listing 3-49</a:t>
            </a:r>
            <a:r>
              <a:rPr lang="en-US" dirty="0"/>
              <a:t>. The </a:t>
            </a:r>
            <a:r>
              <a:rPr lang="en-US" dirty="0" err="1"/>
              <a:t>SimpleTarget</a:t>
            </a:r>
            <a:r>
              <a:rPr lang="en-US" dirty="0"/>
              <a:t> Class</a:t>
            </a:r>
          </a:p>
        </p:txBody>
      </p:sp>
      <p:pic>
        <p:nvPicPr>
          <p:cNvPr id="4" name="Content Placeholder 3"/>
          <p:cNvPicPr>
            <a:picLocks noGrp="1" noChangeAspect="1"/>
          </p:cNvPicPr>
          <p:nvPr>
            <p:ph idx="1"/>
          </p:nvPr>
        </p:nvPicPr>
        <p:blipFill>
          <a:blip r:embed="rId3"/>
          <a:stretch>
            <a:fillRect/>
          </a:stretch>
        </p:blipFill>
        <p:spPr>
          <a:xfrm>
            <a:off x="435429" y="790414"/>
            <a:ext cx="11405276" cy="5656881"/>
          </a:xfrm>
          <a:prstGeom prst="rect">
            <a:avLst/>
          </a:prstGeom>
        </p:spPr>
      </p:pic>
    </p:spTree>
    <p:extLst>
      <p:ext uri="{BB962C8B-B14F-4D97-AF65-F5344CB8AC3E}">
        <p14:creationId xmlns:p14="http://schemas.microsoft.com/office/powerpoint/2010/main" val="238675645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16114" y="0"/>
            <a:ext cx="12075886" cy="6676571"/>
          </a:xfrm>
          <a:prstGeom prst="rect">
            <a:avLst/>
          </a:prstGeom>
        </p:spPr>
      </p:pic>
    </p:spTree>
    <p:extLst>
      <p:ext uri="{BB962C8B-B14F-4D97-AF65-F5344CB8AC3E}">
        <p14:creationId xmlns:p14="http://schemas.microsoft.com/office/powerpoint/2010/main" val="159822983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stretch>
            <a:fillRect/>
          </a:stretch>
        </p:blipFill>
        <p:spPr>
          <a:xfrm>
            <a:off x="1" y="-1"/>
            <a:ext cx="12191999" cy="5778955"/>
          </a:xfrm>
          <a:prstGeom prst="rect">
            <a:avLst/>
          </a:prstGeom>
        </p:spPr>
      </p:pic>
      <p:pic>
        <p:nvPicPr>
          <p:cNvPr id="6" name="Picture 5"/>
          <p:cNvPicPr>
            <a:picLocks noChangeAspect="1"/>
          </p:cNvPicPr>
          <p:nvPr/>
        </p:nvPicPr>
        <p:blipFill>
          <a:blip r:embed="rId4"/>
          <a:stretch>
            <a:fillRect/>
          </a:stretch>
        </p:blipFill>
        <p:spPr>
          <a:xfrm>
            <a:off x="0" y="5778954"/>
            <a:ext cx="12003314" cy="723446"/>
          </a:xfrm>
          <a:prstGeom prst="rect">
            <a:avLst/>
          </a:prstGeom>
        </p:spPr>
      </p:pic>
    </p:spTree>
    <p:extLst>
      <p:ext uri="{BB962C8B-B14F-4D97-AF65-F5344CB8AC3E}">
        <p14:creationId xmlns:p14="http://schemas.microsoft.com/office/powerpoint/2010/main" val="43586617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542" y="87087"/>
            <a:ext cx="11945258" cy="6640286"/>
          </a:xfrm>
        </p:spPr>
        <p:txBody>
          <a:bodyPr>
            <a:normAutofit fontScale="92500" lnSpcReduction="20000"/>
          </a:bodyPr>
          <a:lstStyle/>
          <a:p>
            <a:r>
              <a:rPr lang="en-US" dirty="0" smtClean="0"/>
              <a:t>From Listing 3-51, we Notice </a:t>
            </a:r>
            <a:r>
              <a:rPr lang="en-US" dirty="0"/>
              <a:t>that we have defined four beans here. The </a:t>
            </a:r>
            <a:r>
              <a:rPr lang="en-US" dirty="0" err="1"/>
              <a:t>injectBean</a:t>
            </a:r>
            <a:r>
              <a:rPr lang="en-US" dirty="0"/>
              <a:t> in this listing is similar to the </a:t>
            </a:r>
            <a:r>
              <a:rPr lang="en-US" dirty="0" err="1"/>
              <a:t>injectBean</a:t>
            </a:r>
            <a:r>
              <a:rPr lang="en-US" dirty="0"/>
              <a:t> in the parent except that the String it represents has a different value, indicating that it is located in the child </a:t>
            </a:r>
            <a:r>
              <a:rPr lang="en-US" dirty="0" err="1"/>
              <a:t>ApplicationContext</a:t>
            </a:r>
            <a:r>
              <a:rPr lang="en-US" dirty="0"/>
              <a:t>.</a:t>
            </a:r>
          </a:p>
          <a:p>
            <a:r>
              <a:rPr lang="en-US" dirty="0"/>
              <a:t>The target1 bean is using the bean ref attribute to reference the bean named </a:t>
            </a:r>
            <a:r>
              <a:rPr lang="en-US" dirty="0" err="1"/>
              <a:t>injectBeanParent</a:t>
            </a:r>
            <a:r>
              <a:rPr lang="en-US" dirty="0"/>
              <a:t>. Because this bean exists only in the parent </a:t>
            </a:r>
            <a:r>
              <a:rPr lang="en-US" dirty="0" err="1"/>
              <a:t>BeanFactory</a:t>
            </a:r>
            <a:r>
              <a:rPr lang="en-US" dirty="0"/>
              <a:t>, target1 receives a reference to that bean. There are two points of interest here. First, you can use the bean attribute to reference beans in both the child and the parent </a:t>
            </a:r>
            <a:r>
              <a:rPr lang="en-US" dirty="0" err="1"/>
              <a:t>ApplicationContexts</a:t>
            </a:r>
            <a:r>
              <a:rPr lang="en-US" dirty="0"/>
              <a:t>. This makes it easy to reference the beans transparently, allowing you to move beans between configuration files as your application grows. The second point of interest is that you can't use the local attribute to refer to beans in the parent </a:t>
            </a:r>
            <a:r>
              <a:rPr lang="en-US" dirty="0" err="1"/>
              <a:t>ApplicationContext</a:t>
            </a:r>
            <a:r>
              <a:rPr lang="en-US" dirty="0"/>
              <a:t>. The XML parser checks to see that the value of the local attribute exists as a valid element in the same file, preventing it from being used to reference beans in the parent context.</a:t>
            </a:r>
          </a:p>
          <a:p>
            <a:r>
              <a:rPr lang="en-US" dirty="0"/>
              <a:t>The target2 bean is using the bean ref attribute to reference the </a:t>
            </a:r>
            <a:r>
              <a:rPr lang="en-US" dirty="0" err="1"/>
              <a:t>injectBean</a:t>
            </a:r>
            <a:r>
              <a:rPr lang="en-US" dirty="0"/>
              <a:t>. Because that bean is defined in both </a:t>
            </a:r>
            <a:r>
              <a:rPr lang="en-US" dirty="0" err="1"/>
              <a:t>ApplicationContexts</a:t>
            </a:r>
            <a:r>
              <a:rPr lang="en-US" dirty="0"/>
              <a:t>, the target2 bean receives a reference to the </a:t>
            </a:r>
            <a:r>
              <a:rPr lang="en-US" dirty="0" err="1"/>
              <a:t>injectBean</a:t>
            </a:r>
            <a:r>
              <a:rPr lang="en-US" dirty="0"/>
              <a:t> in its own </a:t>
            </a:r>
            <a:r>
              <a:rPr lang="en-US" dirty="0" err="1"/>
              <a:t>ApplicationContext</a:t>
            </a:r>
            <a:r>
              <a:rPr lang="en-US" dirty="0"/>
              <a:t>.</a:t>
            </a:r>
          </a:p>
          <a:p>
            <a:r>
              <a:rPr lang="en-US" dirty="0"/>
              <a:t>The target3 bean is using the &lt;ref&gt; tag to reference the </a:t>
            </a:r>
            <a:r>
              <a:rPr lang="en-US" dirty="0" err="1"/>
              <a:t>injectBean</a:t>
            </a:r>
            <a:r>
              <a:rPr lang="en-US" dirty="0"/>
              <a:t> directly in the parent </a:t>
            </a:r>
            <a:r>
              <a:rPr lang="en-US" dirty="0" err="1"/>
              <a:t>ApplicationContext</a:t>
            </a:r>
            <a:r>
              <a:rPr lang="en-US" dirty="0"/>
              <a:t>. Because target3 is using the parent attribute of the &lt;ref&gt; tag, the </a:t>
            </a:r>
            <a:r>
              <a:rPr lang="en-US" dirty="0" err="1"/>
              <a:t>injectBean</a:t>
            </a:r>
            <a:r>
              <a:rPr lang="en-US" dirty="0"/>
              <a:t> declared in the child </a:t>
            </a:r>
            <a:r>
              <a:rPr lang="en-US" dirty="0" err="1"/>
              <a:t>ApplicationContext</a:t>
            </a:r>
            <a:r>
              <a:rPr lang="en-US" dirty="0"/>
              <a:t> is ignored completely</a:t>
            </a:r>
            <a:r>
              <a:rPr lang="en-US" dirty="0" smtClean="0"/>
              <a:t>.</a:t>
            </a:r>
            <a:endParaRPr lang="en-US" dirty="0"/>
          </a:p>
        </p:txBody>
      </p:sp>
    </p:spTree>
    <p:extLst>
      <p:ext uri="{BB962C8B-B14F-4D97-AF65-F5344CB8AC3E}">
        <p14:creationId xmlns:p14="http://schemas.microsoft.com/office/powerpoint/2010/main" val="428019500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4644"/>
            <a:ext cx="10515600" cy="254807"/>
          </a:xfrm>
        </p:spPr>
        <p:txBody>
          <a:bodyPr>
            <a:normAutofit fontScale="90000"/>
          </a:bodyPr>
          <a:lstStyle/>
          <a:p>
            <a:endParaRPr lang="en-IN" dirty="0"/>
          </a:p>
        </p:txBody>
      </p:sp>
      <p:sp>
        <p:nvSpPr>
          <p:cNvPr id="3" name="Content Placeholder 2"/>
          <p:cNvSpPr>
            <a:spLocks noGrp="1"/>
          </p:cNvSpPr>
          <p:nvPr>
            <p:ph idx="1"/>
          </p:nvPr>
        </p:nvSpPr>
        <p:spPr>
          <a:xfrm>
            <a:off x="280261" y="681926"/>
            <a:ext cx="11544946" cy="5703376"/>
          </a:xfrm>
        </p:spPr>
        <p:txBody>
          <a:bodyPr>
            <a:normAutofit/>
          </a:bodyPr>
          <a:lstStyle/>
          <a:p>
            <a:pPr fontAlgn="t"/>
            <a:r>
              <a:rPr lang="en-US" b="1" dirty="0" smtClean="0"/>
              <a:t>Note</a:t>
            </a:r>
            <a:r>
              <a:rPr lang="en-US" b="1" dirty="0"/>
              <a:t> </a:t>
            </a:r>
            <a:r>
              <a:rPr lang="en-US" dirty="0"/>
              <a:t>You may have noticed that, unlike target1 and target2, the target3 bean is not using the p namespace. While the p namespace provides handy shortcuts, it does not provide all the capabilities as when using property tags, such as referencing a parent bean. While we show it as an example, its best to pick either the p namespace or property tags to define your beans, rather than mixing styles (unless absolutely necessary).</a:t>
            </a:r>
          </a:p>
          <a:p>
            <a:r>
              <a:rPr lang="en-US" dirty="0"/>
              <a:t>Here is the output from running the </a:t>
            </a:r>
            <a:r>
              <a:rPr lang="en-US" dirty="0" err="1"/>
              <a:t>HierarchicalAppContextUsage</a:t>
            </a:r>
            <a:r>
              <a:rPr lang="en-US" dirty="0"/>
              <a:t> class (</a:t>
            </a:r>
            <a:r>
              <a:rPr lang="en-US" dirty="0">
                <a:hlinkClick r:id="rId2"/>
              </a:rPr>
              <a:t>Listing 3-48</a:t>
            </a:r>
            <a:r>
              <a:rPr lang="en-US" dirty="0"/>
              <a:t>):</a:t>
            </a:r>
          </a:p>
          <a:p>
            <a:r>
              <a:rPr lang="en-US" dirty="0"/>
              <a:t>Bean In Parent (&lt;</a:t>
            </a:r>
            <a:r>
              <a:rPr lang="en-US" dirty="0" err="1"/>
              <a:t>br</a:t>
            </a:r>
            <a:r>
              <a:rPr lang="en-US" dirty="0"/>
              <a:t>/&gt;)Bean In Child (&lt;</a:t>
            </a:r>
            <a:r>
              <a:rPr lang="en-US" dirty="0" err="1"/>
              <a:t>br</a:t>
            </a:r>
            <a:r>
              <a:rPr lang="en-US" dirty="0"/>
              <a:t>/&gt;)Bean In Parent </a:t>
            </a:r>
          </a:p>
          <a:p>
            <a:r>
              <a:rPr lang="en-US" dirty="0"/>
              <a:t>As expected, the target1 and target3 beans both get a reference to beans in the parent </a:t>
            </a:r>
            <a:r>
              <a:rPr lang="en-US" dirty="0" err="1"/>
              <a:t>ApplicationContext</a:t>
            </a:r>
            <a:r>
              <a:rPr lang="en-US" dirty="0"/>
              <a:t>, whereas the target2 bean gets a reference to a bean in the child </a:t>
            </a:r>
            <a:r>
              <a:rPr lang="en-US" dirty="0" err="1"/>
              <a:t>ApplicationContext</a:t>
            </a:r>
            <a:r>
              <a:rPr lang="en-US" dirty="0"/>
              <a:t>.</a:t>
            </a:r>
          </a:p>
          <a:p>
            <a:endParaRPr lang="en-IN" dirty="0"/>
          </a:p>
        </p:txBody>
      </p:sp>
    </p:spTree>
    <p:extLst>
      <p:ext uri="{BB962C8B-B14F-4D97-AF65-F5344CB8AC3E}">
        <p14:creationId xmlns:p14="http://schemas.microsoft.com/office/powerpoint/2010/main" val="168484049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0287" y="130630"/>
            <a:ext cx="11553370" cy="6473370"/>
          </a:xfrm>
        </p:spPr>
        <p:txBody>
          <a:bodyPr>
            <a:normAutofit lnSpcReduction="10000"/>
          </a:bodyPr>
          <a:lstStyle/>
          <a:p>
            <a:pPr marL="0" indent="0">
              <a:buNone/>
            </a:pPr>
            <a:r>
              <a:rPr lang="en-US" b="1" dirty="0"/>
              <a:t>Using Collections for Injection</a:t>
            </a:r>
          </a:p>
          <a:p>
            <a:r>
              <a:rPr lang="en-US" dirty="0"/>
              <a:t>Often your beans need access to collections of objects rather than just individual beans or values. </a:t>
            </a:r>
            <a:endParaRPr lang="en-US" dirty="0" smtClean="0"/>
          </a:p>
          <a:p>
            <a:r>
              <a:rPr lang="en-US" dirty="0" smtClean="0"/>
              <a:t>Therefore</a:t>
            </a:r>
            <a:r>
              <a:rPr lang="en-US" dirty="0"/>
              <a:t>, it should come as no surprise that Spring allows you to inject a collection of objects into one of your beans. </a:t>
            </a:r>
            <a:endParaRPr lang="en-US" dirty="0" smtClean="0"/>
          </a:p>
          <a:p>
            <a:r>
              <a:rPr lang="en-US" dirty="0" smtClean="0"/>
              <a:t>Using </a:t>
            </a:r>
            <a:r>
              <a:rPr lang="en-US" dirty="0"/>
              <a:t>the collection is simple: you choose either &lt;list&gt;, &lt;map&gt;, &lt;set&gt;, or &lt;props&gt; to represent a List, Map, Set, or Properties instance, and then you pass in the individual items just as you would with any other injection. </a:t>
            </a:r>
            <a:endParaRPr lang="en-US" dirty="0" smtClean="0"/>
          </a:p>
          <a:p>
            <a:r>
              <a:rPr lang="en-US" dirty="0" smtClean="0"/>
              <a:t>The</a:t>
            </a:r>
            <a:r>
              <a:rPr lang="en-US" dirty="0"/>
              <a:t> &lt;props&gt; tag allows for only Strings to be passed in as the value, because the Properties class allows only for property values to be </a:t>
            </a:r>
            <a:r>
              <a:rPr lang="en-US" dirty="0" smtClean="0"/>
              <a:t>Strings.</a:t>
            </a:r>
          </a:p>
          <a:p>
            <a:r>
              <a:rPr lang="en-US" dirty="0" smtClean="0"/>
              <a:t>When </a:t>
            </a:r>
            <a:r>
              <a:rPr lang="en-US" dirty="0"/>
              <a:t>using &lt;list&gt;, &lt;map&gt;, or &lt;set&gt;, you can use any tag you want when injecting into a property, even another collection tag. </a:t>
            </a:r>
            <a:endParaRPr lang="en-US" dirty="0" smtClean="0"/>
          </a:p>
          <a:p>
            <a:r>
              <a:rPr lang="en-US" dirty="0" smtClean="0"/>
              <a:t>This </a:t>
            </a:r>
            <a:r>
              <a:rPr lang="en-US" dirty="0"/>
              <a:t>allows you to pass in a List of Maps, a Map of Sets, or even a List of Maps of Sets of Lists! </a:t>
            </a:r>
            <a:r>
              <a:rPr lang="en-US" dirty="0">
                <a:hlinkClick r:id="rId3"/>
              </a:rPr>
              <a:t>Listing 3-52</a:t>
            </a:r>
            <a:r>
              <a:rPr lang="en-US" dirty="0"/>
              <a:t> shows a class that can have all four of the collection types injected into it.</a:t>
            </a:r>
          </a:p>
          <a:p>
            <a:endParaRPr lang="en-US" dirty="0"/>
          </a:p>
        </p:txBody>
      </p:sp>
    </p:spTree>
    <p:extLst>
      <p:ext uri="{BB962C8B-B14F-4D97-AF65-F5344CB8AC3E}">
        <p14:creationId xmlns:p14="http://schemas.microsoft.com/office/powerpoint/2010/main" val="127676892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469"/>
            <a:ext cx="10515600" cy="215446"/>
          </a:xfrm>
        </p:spPr>
        <p:txBody>
          <a:bodyPr>
            <a:noAutofit/>
          </a:bodyPr>
          <a:lstStyle/>
          <a:p>
            <a:pPr algn="ctr"/>
            <a:r>
              <a:rPr lang="en-US" sz="2800" b="1" i="1" dirty="0">
                <a:hlinkClick r:id="rId3"/>
              </a:rPr>
              <a:t>Listing 3-52</a:t>
            </a:r>
            <a:r>
              <a:rPr lang="en-US" sz="2800" dirty="0"/>
              <a:t>. Collection Injection (XML)</a:t>
            </a:r>
          </a:p>
        </p:txBody>
      </p:sp>
      <p:pic>
        <p:nvPicPr>
          <p:cNvPr id="4" name="Content Placeholder 3"/>
          <p:cNvPicPr>
            <a:picLocks noGrp="1" noChangeAspect="1"/>
          </p:cNvPicPr>
          <p:nvPr>
            <p:ph idx="1"/>
          </p:nvPr>
        </p:nvPicPr>
        <p:blipFill>
          <a:blip r:embed="rId4"/>
          <a:stretch>
            <a:fillRect/>
          </a:stretch>
        </p:blipFill>
        <p:spPr>
          <a:xfrm>
            <a:off x="333830" y="711201"/>
            <a:ext cx="11567884" cy="6023428"/>
          </a:xfrm>
          <a:prstGeom prst="rect">
            <a:avLst/>
          </a:prstGeom>
        </p:spPr>
      </p:pic>
    </p:spTree>
    <p:extLst>
      <p:ext uri="{BB962C8B-B14F-4D97-AF65-F5344CB8AC3E}">
        <p14:creationId xmlns:p14="http://schemas.microsoft.com/office/powerpoint/2010/main" val="122408415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0" y="682172"/>
            <a:ext cx="11945257" cy="6175828"/>
          </a:xfrm>
          <a:prstGeom prst="rect">
            <a:avLst/>
          </a:prstGeom>
        </p:spPr>
      </p:pic>
      <p:sp>
        <p:nvSpPr>
          <p:cNvPr id="4" name="Title 1"/>
          <p:cNvSpPr>
            <a:spLocks noGrp="1"/>
          </p:cNvSpPr>
          <p:nvPr>
            <p:ph type="title"/>
          </p:nvPr>
        </p:nvSpPr>
        <p:spPr>
          <a:xfrm>
            <a:off x="838200" y="147412"/>
            <a:ext cx="10515600" cy="418646"/>
          </a:xfrm>
        </p:spPr>
        <p:txBody>
          <a:bodyPr>
            <a:noAutofit/>
          </a:bodyPr>
          <a:lstStyle/>
          <a:p>
            <a:pPr algn="ctr"/>
            <a:r>
              <a:rPr lang="en-US" sz="2800" b="1" i="1" dirty="0">
                <a:hlinkClick r:id="rId3"/>
              </a:rPr>
              <a:t>Listing 3-52</a:t>
            </a:r>
            <a:r>
              <a:rPr lang="en-US" sz="2800" dirty="0"/>
              <a:t>. Collection Injection (XML</a:t>
            </a:r>
            <a:r>
              <a:rPr lang="en-US" sz="2800" dirty="0" smtClean="0"/>
              <a:t>)(</a:t>
            </a:r>
            <a:r>
              <a:rPr lang="en-US" sz="2800" dirty="0" err="1" smtClean="0"/>
              <a:t>cont</a:t>
            </a:r>
            <a:r>
              <a:rPr lang="en-US" sz="2800" dirty="0" smtClean="0"/>
              <a:t>…)</a:t>
            </a:r>
            <a:endParaRPr lang="en-US" sz="2800" dirty="0"/>
          </a:p>
        </p:txBody>
      </p:sp>
    </p:spTree>
    <p:extLst>
      <p:ext uri="{BB962C8B-B14F-4D97-AF65-F5344CB8AC3E}">
        <p14:creationId xmlns:p14="http://schemas.microsoft.com/office/powerpoint/2010/main" val="319325111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440"/>
            <a:ext cx="10515600" cy="200932"/>
          </a:xfrm>
        </p:spPr>
        <p:txBody>
          <a:bodyPr>
            <a:normAutofit fontScale="90000"/>
          </a:bodyPr>
          <a:lstStyle/>
          <a:p>
            <a:pPr algn="ctr"/>
            <a:r>
              <a:rPr lang="en-US" sz="3200" b="1" i="1" dirty="0">
                <a:hlinkClick r:id="rId3"/>
              </a:rPr>
              <a:t>Listing 3-53</a:t>
            </a:r>
            <a:r>
              <a:rPr lang="en-US" sz="3200" dirty="0"/>
              <a:t>. Configuring Collection Injection (</a:t>
            </a:r>
            <a:r>
              <a:rPr lang="en-US" sz="3200" dirty="0" smtClean="0"/>
              <a:t>XML)</a:t>
            </a:r>
            <a:endParaRPr lang="en-US" sz="3200" dirty="0"/>
          </a:p>
        </p:txBody>
      </p:sp>
      <p:pic>
        <p:nvPicPr>
          <p:cNvPr id="4" name="Content Placeholder 3"/>
          <p:cNvPicPr>
            <a:picLocks noGrp="1" noChangeAspect="1"/>
          </p:cNvPicPr>
          <p:nvPr>
            <p:ph idx="1"/>
          </p:nvPr>
        </p:nvPicPr>
        <p:blipFill>
          <a:blip r:embed="rId4"/>
          <a:stretch>
            <a:fillRect/>
          </a:stretch>
        </p:blipFill>
        <p:spPr>
          <a:xfrm>
            <a:off x="232229" y="550862"/>
            <a:ext cx="11814628" cy="6307137"/>
          </a:xfrm>
          <a:prstGeom prst="rect">
            <a:avLst/>
          </a:prstGeom>
        </p:spPr>
      </p:pic>
    </p:spTree>
    <p:extLst>
      <p:ext uri="{BB962C8B-B14F-4D97-AF65-F5344CB8AC3E}">
        <p14:creationId xmlns:p14="http://schemas.microsoft.com/office/powerpoint/2010/main" val="196870283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 y="185980"/>
            <a:ext cx="12026685" cy="6672020"/>
          </a:xfrm>
          <a:prstGeom prst="rect">
            <a:avLst/>
          </a:prstGeom>
        </p:spPr>
      </p:pic>
    </p:spTree>
    <p:extLst>
      <p:ext uri="{BB962C8B-B14F-4D97-AF65-F5344CB8AC3E}">
        <p14:creationId xmlns:p14="http://schemas.microsoft.com/office/powerpoint/2010/main" val="3751563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336"/>
            <a:ext cx="10515600" cy="690943"/>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0" y="0"/>
            <a:ext cx="12192001" cy="6858000"/>
          </a:xfrm>
          <a:prstGeom prst="rect">
            <a:avLst/>
          </a:prstGeom>
        </p:spPr>
      </p:pic>
    </p:spTree>
    <p:extLst>
      <p:ext uri="{BB962C8B-B14F-4D97-AF65-F5344CB8AC3E}">
        <p14:creationId xmlns:p14="http://schemas.microsoft.com/office/powerpoint/2010/main" val="119921368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Remember, with the &lt;list&gt;, &lt;map&gt;, and &lt;set&gt; elements, you can employ any of the tags used to set the value of </a:t>
            </a:r>
            <a:r>
              <a:rPr lang="en-US" dirty="0" err="1"/>
              <a:t>noncollection</a:t>
            </a:r>
            <a:r>
              <a:rPr lang="en-US" dirty="0"/>
              <a:t> properties to specify the value of one of the entries in the collection. This is quite a powerful concept, because you are not limited just to injecting collections of primitive values; you can also inject collections of beans or other collections.</a:t>
            </a:r>
          </a:p>
          <a:p>
            <a:r>
              <a:rPr lang="en-US" dirty="0"/>
              <a:t>Using this functionality, it is much easier to modularize your application and provide different, user-selectable implementations of key pieces of application logic. Consider a system that allows corporate staff to create, proofread, and order their personalized business stationery online. In this system, the finished artwork for each order is sent to the appropriate printer when it is ready for production. The only complication is that some printers want to receive the artwork via e-mail, some via FTP, and others using Secure Copy Protocol (SCP). Using Spring’s collection injection, you can create a standard interface for this functionality, as shown in </a:t>
            </a:r>
            <a:r>
              <a:rPr lang="en-US" dirty="0">
                <a:hlinkClick r:id="rId2"/>
              </a:rPr>
              <a:t>Listing 3-54</a:t>
            </a:r>
            <a:r>
              <a:rPr lang="en-US" dirty="0"/>
              <a:t>.</a:t>
            </a:r>
          </a:p>
          <a:p>
            <a:endParaRPr lang="en-US" dirty="0"/>
          </a:p>
        </p:txBody>
      </p:sp>
    </p:spTree>
    <p:extLst>
      <p:ext uri="{BB962C8B-B14F-4D97-AF65-F5344CB8AC3E}">
        <p14:creationId xmlns:p14="http://schemas.microsoft.com/office/powerpoint/2010/main" val="200286883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363295"/>
          </a:xfrm>
        </p:spPr>
        <p:txBody>
          <a:bodyPr>
            <a:normAutofit fontScale="90000"/>
          </a:bodyPr>
          <a:lstStyle/>
          <a:p>
            <a:pPr algn="ctr"/>
            <a:r>
              <a:rPr lang="en-US" b="1" i="1" dirty="0">
                <a:hlinkClick r:id="rId3"/>
              </a:rPr>
              <a:t>Listing 3-54</a:t>
            </a:r>
            <a:r>
              <a:rPr lang="en-US" dirty="0"/>
              <a:t>. The </a:t>
            </a:r>
            <a:r>
              <a:rPr lang="en-US" dirty="0" err="1"/>
              <a:t>ArtworkSender</a:t>
            </a:r>
            <a:r>
              <a:rPr lang="en-US" dirty="0"/>
              <a:t> Interface</a:t>
            </a:r>
          </a:p>
        </p:txBody>
      </p:sp>
      <p:pic>
        <p:nvPicPr>
          <p:cNvPr id="4" name="Content Placeholder 3"/>
          <p:cNvPicPr>
            <a:picLocks noGrp="1" noChangeAspect="1"/>
          </p:cNvPicPr>
          <p:nvPr>
            <p:ph idx="1"/>
          </p:nvPr>
        </p:nvPicPr>
        <p:blipFill>
          <a:blip r:embed="rId4"/>
          <a:stretch>
            <a:fillRect/>
          </a:stretch>
        </p:blipFill>
        <p:spPr>
          <a:xfrm>
            <a:off x="526942" y="1084881"/>
            <a:ext cx="11143281" cy="5083444"/>
          </a:xfrm>
          <a:prstGeom prst="rect">
            <a:avLst/>
          </a:prstGeom>
        </p:spPr>
      </p:pic>
    </p:spTree>
    <p:extLst>
      <p:ext uri="{BB962C8B-B14F-4D97-AF65-F5344CB8AC3E}">
        <p14:creationId xmlns:p14="http://schemas.microsoft.com/office/powerpoint/2010/main" val="37642452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684" y="117152"/>
            <a:ext cx="10515600" cy="533777"/>
          </a:xfrm>
        </p:spPr>
        <p:txBody>
          <a:bodyPr>
            <a:normAutofit fontScale="90000"/>
          </a:bodyPr>
          <a:lstStyle/>
          <a:p>
            <a:pPr algn="ctr"/>
            <a:r>
              <a:rPr lang="en-US" b="1" i="1" dirty="0">
                <a:hlinkClick r:id="rId2"/>
              </a:rPr>
              <a:t>Listing 3-55</a:t>
            </a:r>
            <a:r>
              <a:rPr lang="en-US" dirty="0"/>
              <a:t>. The </a:t>
            </a:r>
            <a:r>
              <a:rPr lang="en-US" dirty="0" err="1"/>
              <a:t>FtpArtworkSender</a:t>
            </a:r>
            <a:r>
              <a:rPr lang="en-US" dirty="0"/>
              <a:t> Class</a:t>
            </a:r>
          </a:p>
        </p:txBody>
      </p:sp>
      <p:pic>
        <p:nvPicPr>
          <p:cNvPr id="4" name="Content Placeholder 3"/>
          <p:cNvPicPr>
            <a:picLocks noGrp="1" noChangeAspect="1"/>
          </p:cNvPicPr>
          <p:nvPr>
            <p:ph idx="1"/>
          </p:nvPr>
        </p:nvPicPr>
        <p:blipFill>
          <a:blip r:embed="rId3"/>
          <a:stretch>
            <a:fillRect/>
          </a:stretch>
        </p:blipFill>
        <p:spPr>
          <a:xfrm>
            <a:off x="294468" y="852407"/>
            <a:ext cx="11763213" cy="5889355"/>
          </a:xfrm>
          <a:prstGeom prst="rect">
            <a:avLst/>
          </a:prstGeom>
        </p:spPr>
      </p:pic>
    </p:spTree>
    <p:extLst>
      <p:ext uri="{BB962C8B-B14F-4D97-AF65-F5344CB8AC3E}">
        <p14:creationId xmlns:p14="http://schemas.microsoft.com/office/powerpoint/2010/main" val="49052647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Imagine that you then develop an </a:t>
            </a:r>
            <a:r>
              <a:rPr lang="en-US" dirty="0" err="1"/>
              <a:t>ArtworkManager</a:t>
            </a:r>
            <a:r>
              <a:rPr lang="en-US" dirty="0"/>
              <a:t> class that supports all available implementations of the </a:t>
            </a:r>
            <a:r>
              <a:rPr lang="en-US" dirty="0" err="1"/>
              <a:t>ArtworkSender</a:t>
            </a:r>
            <a:r>
              <a:rPr lang="en-US" dirty="0"/>
              <a:t> interface. With the implementations in place, you simply pass a List to your </a:t>
            </a:r>
            <a:r>
              <a:rPr lang="en-US" dirty="0" err="1"/>
              <a:t>ArtworkManager</a:t>
            </a:r>
            <a:r>
              <a:rPr lang="en-US" dirty="0"/>
              <a:t> class, and you are on your way. Using the </a:t>
            </a:r>
            <a:r>
              <a:rPr lang="en-US" dirty="0" err="1"/>
              <a:t>getFriendlyName</a:t>
            </a:r>
            <a:r>
              <a:rPr lang="en-US" dirty="0"/>
              <a:t>() method, you can display a list of delivery options for the system administrator to choose from when you are configuring each stationery template. In addition, your application can remain fully decoupled from the individual implementations if you just code to the </a:t>
            </a:r>
            <a:r>
              <a:rPr lang="en-US" dirty="0" err="1"/>
              <a:t>ArtworkSender</a:t>
            </a:r>
            <a:r>
              <a:rPr lang="en-US" dirty="0"/>
              <a:t> interface. We will leave the implementation of the </a:t>
            </a:r>
            <a:r>
              <a:rPr lang="en-US" dirty="0" err="1"/>
              <a:t>ArtworkManager</a:t>
            </a:r>
            <a:r>
              <a:rPr lang="en-US" dirty="0"/>
              <a:t> class as an exercise for you.</a:t>
            </a:r>
          </a:p>
          <a:p>
            <a:r>
              <a:rPr lang="en-US" dirty="0"/>
              <a:t>Besides the XML configuration, we can use annotations for collection injection. However, we would also like to externalize the values of the collections into the configuration file for easy maintenance. </a:t>
            </a:r>
            <a:r>
              <a:rPr lang="en-US" dirty="0">
                <a:hlinkClick r:id="rId2"/>
              </a:rPr>
              <a:t>Listing 3-56</a:t>
            </a:r>
            <a:r>
              <a:rPr lang="en-US" dirty="0"/>
              <a:t> is the configuration of four different Spring beans that mimic the same collection properties of the previous sample (app-context-annotation.xml).</a:t>
            </a:r>
          </a:p>
          <a:p>
            <a:endParaRPr lang="en-US" dirty="0"/>
          </a:p>
        </p:txBody>
      </p:sp>
    </p:spTree>
    <p:extLst>
      <p:ext uri="{BB962C8B-B14F-4D97-AF65-F5344CB8AC3E}">
        <p14:creationId xmlns:p14="http://schemas.microsoft.com/office/powerpoint/2010/main" val="351184022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4496"/>
            <a:ext cx="10515600" cy="244475"/>
          </a:xfrm>
        </p:spPr>
        <p:txBody>
          <a:bodyPr>
            <a:normAutofit fontScale="90000"/>
          </a:bodyPr>
          <a:lstStyle/>
          <a:p>
            <a:r>
              <a:rPr lang="en-US" sz="3200" b="1" i="1" dirty="0">
                <a:hlinkClick r:id="rId2"/>
              </a:rPr>
              <a:t>Listing 3-56</a:t>
            </a:r>
            <a:r>
              <a:rPr lang="en-US" sz="3200" dirty="0"/>
              <a:t>. Configuring Collection Injection (Annotation)</a:t>
            </a:r>
          </a:p>
        </p:txBody>
      </p:sp>
      <p:pic>
        <p:nvPicPr>
          <p:cNvPr id="4" name="Content Placeholder 3"/>
          <p:cNvPicPr>
            <a:picLocks noGrp="1" noChangeAspect="1"/>
          </p:cNvPicPr>
          <p:nvPr>
            <p:ph idx="1"/>
          </p:nvPr>
        </p:nvPicPr>
        <p:blipFill>
          <a:blip r:embed="rId3"/>
          <a:stretch>
            <a:fillRect/>
          </a:stretch>
        </p:blipFill>
        <p:spPr>
          <a:xfrm>
            <a:off x="232229" y="725374"/>
            <a:ext cx="11756571" cy="5980226"/>
          </a:xfrm>
          <a:prstGeom prst="rect">
            <a:avLst/>
          </a:prstGeom>
        </p:spPr>
      </p:pic>
    </p:spTree>
    <p:extLst>
      <p:ext uri="{BB962C8B-B14F-4D97-AF65-F5344CB8AC3E}">
        <p14:creationId xmlns:p14="http://schemas.microsoft.com/office/powerpoint/2010/main" val="299509203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8343" y="783771"/>
            <a:ext cx="11408228" cy="5588000"/>
          </a:xfrm>
          <a:prstGeom prst="rect">
            <a:avLst/>
          </a:prstGeom>
        </p:spPr>
      </p:pic>
      <p:sp>
        <p:nvSpPr>
          <p:cNvPr id="5" name="Title 1"/>
          <p:cNvSpPr>
            <a:spLocks noGrp="1"/>
          </p:cNvSpPr>
          <p:nvPr>
            <p:ph type="title"/>
          </p:nvPr>
        </p:nvSpPr>
        <p:spPr>
          <a:xfrm>
            <a:off x="217714" y="219984"/>
            <a:ext cx="11756571" cy="375104"/>
          </a:xfrm>
        </p:spPr>
        <p:txBody>
          <a:bodyPr>
            <a:normAutofit fontScale="90000"/>
          </a:bodyPr>
          <a:lstStyle/>
          <a:p>
            <a:pPr algn="ctr"/>
            <a:r>
              <a:rPr lang="en-US" sz="3200" b="1" i="1" dirty="0">
                <a:hlinkClick r:id="rId3"/>
              </a:rPr>
              <a:t>Listing 3-56</a:t>
            </a:r>
            <a:r>
              <a:rPr lang="en-US" sz="3200" dirty="0"/>
              <a:t>. Configuring Collection Injection (Annotation</a:t>
            </a:r>
            <a:r>
              <a:rPr lang="en-US" sz="3200" dirty="0" smtClean="0"/>
              <a:t>)(cont..)</a:t>
            </a:r>
            <a:endParaRPr lang="en-US" sz="3200" dirty="0"/>
          </a:p>
        </p:txBody>
      </p:sp>
    </p:spTree>
    <p:extLst>
      <p:ext uri="{BB962C8B-B14F-4D97-AF65-F5344CB8AC3E}">
        <p14:creationId xmlns:p14="http://schemas.microsoft.com/office/powerpoint/2010/main" val="207183334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286" y="118383"/>
            <a:ext cx="10515600" cy="578303"/>
          </a:xfrm>
        </p:spPr>
        <p:txBody>
          <a:bodyPr>
            <a:normAutofit/>
          </a:bodyPr>
          <a:lstStyle/>
          <a:p>
            <a:pPr algn="ctr"/>
            <a:r>
              <a:rPr lang="en-US" sz="3200" b="1" i="1" dirty="0">
                <a:hlinkClick r:id="rId2"/>
              </a:rPr>
              <a:t>Listing 3-57</a:t>
            </a:r>
            <a:r>
              <a:rPr lang="en-US" sz="3200" dirty="0"/>
              <a:t>. The </a:t>
            </a:r>
            <a:r>
              <a:rPr lang="en-US" sz="3200" dirty="0" err="1"/>
              <a:t>BookwormOracle</a:t>
            </a:r>
            <a:r>
              <a:rPr lang="en-US" sz="3200" dirty="0"/>
              <a:t> Class (Annotation)</a:t>
            </a:r>
          </a:p>
        </p:txBody>
      </p:sp>
      <p:pic>
        <p:nvPicPr>
          <p:cNvPr id="4" name="Content Placeholder 3"/>
          <p:cNvPicPr>
            <a:picLocks noGrp="1" noChangeAspect="1"/>
          </p:cNvPicPr>
          <p:nvPr>
            <p:ph idx="1"/>
          </p:nvPr>
        </p:nvPicPr>
        <p:blipFill>
          <a:blip r:embed="rId3"/>
          <a:stretch>
            <a:fillRect/>
          </a:stretch>
        </p:blipFill>
        <p:spPr>
          <a:xfrm>
            <a:off x="493485" y="827315"/>
            <a:ext cx="11161485" cy="5631542"/>
          </a:xfrm>
          <a:prstGeom prst="rect">
            <a:avLst/>
          </a:prstGeom>
        </p:spPr>
      </p:pic>
    </p:spTree>
    <p:extLst>
      <p:ext uri="{BB962C8B-B14F-4D97-AF65-F5344CB8AC3E}">
        <p14:creationId xmlns:p14="http://schemas.microsoft.com/office/powerpoint/2010/main" val="224737767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47411"/>
            <a:ext cx="10515600" cy="317046"/>
          </a:xfrm>
        </p:spPr>
        <p:txBody>
          <a:bodyPr>
            <a:normAutofit fontScale="90000"/>
          </a:bodyPr>
          <a:lstStyle/>
          <a:p>
            <a:pPr algn="ctr"/>
            <a:r>
              <a:rPr lang="en-US" sz="3200" b="1" i="1" dirty="0">
                <a:hlinkClick r:id="rId2"/>
              </a:rPr>
              <a:t>Listing 3-58</a:t>
            </a:r>
            <a:r>
              <a:rPr lang="en-US" sz="3200" dirty="0"/>
              <a:t>. Configuring Collection Injection (Annotation) ";</a:t>
            </a:r>
          </a:p>
        </p:txBody>
      </p:sp>
      <p:pic>
        <p:nvPicPr>
          <p:cNvPr id="4" name="Content Placeholder 3"/>
          <p:cNvPicPr>
            <a:picLocks noGrp="1" noChangeAspect="1"/>
          </p:cNvPicPr>
          <p:nvPr>
            <p:ph idx="1"/>
          </p:nvPr>
        </p:nvPicPr>
        <p:blipFill>
          <a:blip r:embed="rId3"/>
          <a:stretch>
            <a:fillRect/>
          </a:stretch>
        </p:blipFill>
        <p:spPr>
          <a:xfrm>
            <a:off x="188686" y="595086"/>
            <a:ext cx="11771085" cy="6110514"/>
          </a:xfrm>
          <a:prstGeom prst="rect">
            <a:avLst/>
          </a:prstGeom>
        </p:spPr>
      </p:pic>
    </p:spTree>
    <p:extLst>
      <p:ext uri="{BB962C8B-B14F-4D97-AF65-F5344CB8AC3E}">
        <p14:creationId xmlns:p14="http://schemas.microsoft.com/office/powerpoint/2010/main" val="418654162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01599" y="827314"/>
            <a:ext cx="11858171" cy="5834743"/>
          </a:xfrm>
          <a:prstGeom prst="rect">
            <a:avLst/>
          </a:prstGeom>
        </p:spPr>
      </p:pic>
      <p:sp>
        <p:nvSpPr>
          <p:cNvPr id="5" name="Title 1"/>
          <p:cNvSpPr>
            <a:spLocks noGrp="1"/>
          </p:cNvSpPr>
          <p:nvPr>
            <p:ph type="title"/>
          </p:nvPr>
        </p:nvSpPr>
        <p:spPr>
          <a:xfrm>
            <a:off x="838200" y="190954"/>
            <a:ext cx="10515600" cy="636361"/>
          </a:xfrm>
        </p:spPr>
        <p:txBody>
          <a:bodyPr>
            <a:normAutofit fontScale="90000"/>
          </a:bodyPr>
          <a:lstStyle/>
          <a:p>
            <a:pPr algn="ctr"/>
            <a:r>
              <a:rPr lang="en-US" sz="3200" b="1" i="1" dirty="0">
                <a:hlinkClick r:id="rId4"/>
              </a:rPr>
              <a:t>Listing 3-58</a:t>
            </a:r>
            <a:r>
              <a:rPr lang="en-US" sz="3200" dirty="0"/>
              <a:t>. Configuring Collection Injection (Annotation) </a:t>
            </a:r>
            <a:r>
              <a:rPr lang="en-US" sz="3200" dirty="0" smtClean="0"/>
              <a:t>(cont..)</a:t>
            </a:r>
            <a:endParaRPr lang="en-US" sz="3200" dirty="0"/>
          </a:p>
        </p:txBody>
      </p:sp>
    </p:spTree>
    <p:extLst>
      <p:ext uri="{BB962C8B-B14F-4D97-AF65-F5344CB8AC3E}">
        <p14:creationId xmlns:p14="http://schemas.microsoft.com/office/powerpoint/2010/main" val="58460590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Note</a:t>
            </a:r>
            <a:r>
              <a:rPr lang="en-US" dirty="0"/>
              <a:t>  You may wonder why the annotation @Resource is used instead of @</a:t>
            </a:r>
            <a:r>
              <a:rPr lang="en-US" dirty="0" err="1"/>
              <a:t>Autowired</a:t>
            </a:r>
            <a:r>
              <a:rPr lang="en-US" dirty="0"/>
              <a:t>. It’s because the @</a:t>
            </a:r>
            <a:r>
              <a:rPr lang="en-US" dirty="0" err="1"/>
              <a:t>Autowired</a:t>
            </a:r>
            <a:r>
              <a:rPr lang="en-US" dirty="0"/>
              <a:t> annotation is semantically defined in a way that it always treats arrays, collections, and maps as sets of corresponding beans, with the target bean type derived from the declared collection value type. So, for example, if a class has an attribute of type List&lt;Oracle&gt; and has the @</a:t>
            </a:r>
            <a:r>
              <a:rPr lang="en-US" dirty="0" err="1"/>
              <a:t>Autowired</a:t>
            </a:r>
            <a:r>
              <a:rPr lang="en-US" dirty="0"/>
              <a:t> annotation defined, Spring will try to inject all beans of type Oracle within the current </a:t>
            </a:r>
            <a:r>
              <a:rPr lang="en-US" dirty="0" err="1"/>
              <a:t>ApplicationContext</a:t>
            </a:r>
            <a:r>
              <a:rPr lang="en-US" dirty="0"/>
              <a:t> into that attribute (instead of the &lt;</a:t>
            </a:r>
            <a:r>
              <a:rPr lang="en-US" dirty="0" err="1"/>
              <a:t>util:list</a:t>
            </a:r>
            <a:r>
              <a:rPr lang="en-US" dirty="0"/>
              <a:t>&gt; declared in the configuration file), which will result in either the unexpected dependencies being injected or Spring throwing an exception if no bean of type Oracle was defined. So, for collection type injection, we have to explicitly instruct Spring to perform injection by specifying the bean name, which the @Resource annotation supports.</a:t>
            </a:r>
          </a:p>
        </p:txBody>
      </p:sp>
    </p:spTree>
    <p:extLst>
      <p:ext uri="{BB962C8B-B14F-4D97-AF65-F5344CB8AC3E}">
        <p14:creationId xmlns:p14="http://schemas.microsoft.com/office/powerpoint/2010/main" val="1144174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lstStyle/>
          <a:p>
            <a:r>
              <a:rPr lang="en-US" b="1" dirty="0"/>
              <a:t>Constructor Dependency </a:t>
            </a:r>
            <a:r>
              <a:rPr lang="en-US" b="1" dirty="0" smtClean="0"/>
              <a:t>Injection</a:t>
            </a:r>
            <a:endParaRPr lang="en-US" dirty="0"/>
          </a:p>
        </p:txBody>
      </p:sp>
      <p:sp>
        <p:nvSpPr>
          <p:cNvPr id="3" name="Content Placeholder 2"/>
          <p:cNvSpPr>
            <a:spLocks noGrp="1"/>
          </p:cNvSpPr>
          <p:nvPr>
            <p:ph idx="1"/>
          </p:nvPr>
        </p:nvSpPr>
        <p:spPr>
          <a:xfrm>
            <a:off x="540913" y="1390918"/>
            <a:ext cx="11037194" cy="4786045"/>
          </a:xfrm>
        </p:spPr>
        <p:txBody>
          <a:bodyPr>
            <a:normAutofit/>
          </a:bodyPr>
          <a:lstStyle/>
          <a:p>
            <a:r>
              <a:rPr lang="en-US" sz="3600" i="1" dirty="0"/>
              <a:t>Constructor Dependency Injection</a:t>
            </a:r>
            <a:r>
              <a:rPr lang="en-US" sz="3600" dirty="0"/>
              <a:t> occurs when a component's dependencies are provided to it in its constructor(s). </a:t>
            </a:r>
            <a:endParaRPr lang="en-US" sz="3600" dirty="0" smtClean="0"/>
          </a:p>
          <a:p>
            <a:r>
              <a:rPr lang="en-US" sz="3600" dirty="0" smtClean="0"/>
              <a:t>The </a:t>
            </a:r>
            <a:r>
              <a:rPr lang="en-US" sz="3600" dirty="0"/>
              <a:t>component declares a constructor or a set of constructors, taking as arguments its dependencies, and the </a:t>
            </a:r>
            <a:r>
              <a:rPr lang="en-US" sz="3600" dirty="0" err="1">
                <a:solidFill>
                  <a:srgbClr val="FF0000"/>
                </a:solidFill>
              </a:rPr>
              <a:t>IoC</a:t>
            </a:r>
            <a:r>
              <a:rPr lang="en-US" sz="3600" dirty="0">
                <a:solidFill>
                  <a:srgbClr val="FF0000"/>
                </a:solidFill>
              </a:rPr>
              <a:t> container passes the dependencies to the component when instantiation occurs</a:t>
            </a:r>
            <a:r>
              <a:rPr lang="en-US" sz="3600" dirty="0"/>
              <a:t>, as shown in </a:t>
            </a:r>
            <a:r>
              <a:rPr lang="en-US" sz="3600" dirty="0">
                <a:hlinkClick r:id="rId2"/>
              </a:rPr>
              <a:t>Listing 3-5</a:t>
            </a:r>
            <a:r>
              <a:rPr lang="en-US" sz="3600" dirty="0" smtClean="0"/>
              <a:t>.</a:t>
            </a:r>
          </a:p>
          <a:p>
            <a:endParaRPr lang="en-US" sz="3600" dirty="0"/>
          </a:p>
        </p:txBody>
      </p:sp>
    </p:spTree>
    <p:extLst>
      <p:ext uri="{BB962C8B-B14F-4D97-AF65-F5344CB8AC3E}">
        <p14:creationId xmlns:p14="http://schemas.microsoft.com/office/powerpoint/2010/main" val="333793156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Method </a:t>
            </a:r>
            <a:r>
              <a:rPr lang="en-US" b="1" dirty="0" smtClean="0"/>
              <a:t>Injection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Besides Constructor and Setter Injection, another less frequently used DI feature that Spring provides is Method Injection. </a:t>
            </a:r>
            <a:endParaRPr lang="en-US" dirty="0" smtClean="0"/>
          </a:p>
          <a:p>
            <a:r>
              <a:rPr lang="en-US" dirty="0" smtClean="0"/>
              <a:t>Spring's </a:t>
            </a:r>
            <a:r>
              <a:rPr lang="en-US" dirty="0"/>
              <a:t>Method Injection capabilities come in two loosely related forms, Lookup Method Injection and Method Replacement. </a:t>
            </a:r>
            <a:endParaRPr lang="en-US" dirty="0" smtClean="0"/>
          </a:p>
          <a:p>
            <a:r>
              <a:rPr lang="en-US" dirty="0" smtClean="0"/>
              <a:t>Lookup </a:t>
            </a:r>
            <a:r>
              <a:rPr lang="en-US" dirty="0"/>
              <a:t>Method Injection provides another mechanism by which a bean can obtain one of its dependencies. </a:t>
            </a:r>
            <a:endParaRPr lang="en-US" dirty="0" smtClean="0"/>
          </a:p>
          <a:p>
            <a:r>
              <a:rPr lang="en-US" dirty="0" smtClean="0"/>
              <a:t>Method </a:t>
            </a:r>
            <a:r>
              <a:rPr lang="en-US" dirty="0"/>
              <a:t>Replacement allows you to replace the implementation of any method on a bean arbitrarily, without having to change the original source code. </a:t>
            </a:r>
            <a:endParaRPr lang="en-US" dirty="0" smtClean="0"/>
          </a:p>
          <a:p>
            <a:r>
              <a:rPr lang="en-US" dirty="0" smtClean="0"/>
              <a:t>To </a:t>
            </a:r>
            <a:r>
              <a:rPr lang="en-US" dirty="0"/>
              <a:t>provide these two features, Spring uses the dynamic bytecode enhancement capabilities of CGLIB.</a:t>
            </a:r>
          </a:p>
        </p:txBody>
      </p:sp>
    </p:spTree>
    <p:extLst>
      <p:ext uri="{BB962C8B-B14F-4D97-AF65-F5344CB8AC3E}">
        <p14:creationId xmlns:p14="http://schemas.microsoft.com/office/powerpoint/2010/main" val="84332576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383"/>
            <a:ext cx="10515600" cy="389618"/>
          </a:xfrm>
        </p:spPr>
        <p:txBody>
          <a:bodyPr>
            <a:normAutofit fontScale="90000"/>
          </a:bodyPr>
          <a:lstStyle/>
          <a:p>
            <a:r>
              <a:rPr lang="en-US" b="1" dirty="0"/>
              <a:t>Lookup Method </a:t>
            </a:r>
            <a:r>
              <a:rPr lang="en-US" b="1" dirty="0" smtClean="0"/>
              <a:t>Injection	</a:t>
            </a:r>
            <a:endParaRPr lang="en-US" dirty="0"/>
          </a:p>
        </p:txBody>
      </p:sp>
      <p:sp>
        <p:nvSpPr>
          <p:cNvPr id="3" name="Content Placeholder 2"/>
          <p:cNvSpPr>
            <a:spLocks noGrp="1"/>
          </p:cNvSpPr>
          <p:nvPr>
            <p:ph idx="1"/>
          </p:nvPr>
        </p:nvSpPr>
        <p:spPr>
          <a:xfrm>
            <a:off x="838199" y="711200"/>
            <a:ext cx="10686143" cy="5878286"/>
          </a:xfrm>
        </p:spPr>
        <p:txBody>
          <a:bodyPr>
            <a:normAutofit fontScale="92500" lnSpcReduction="20000"/>
          </a:bodyPr>
          <a:lstStyle/>
          <a:p>
            <a:r>
              <a:rPr lang="en-US" i="1" dirty="0"/>
              <a:t>Lookup Method Injection</a:t>
            </a:r>
            <a:r>
              <a:rPr lang="en-US" dirty="0"/>
              <a:t> was added to Spring since version 1.1 to overcome the problems encountered when a bean depends on another bean with a different life cycle—specifically, when a singleton depends on a </a:t>
            </a:r>
            <a:r>
              <a:rPr lang="en-US" dirty="0" err="1"/>
              <a:t>nonsingleton</a:t>
            </a:r>
            <a:r>
              <a:rPr lang="en-US" dirty="0"/>
              <a:t>. In this situation, both Setter and Constructor Injection result in the singleton maintaining a single instance of what should be a </a:t>
            </a:r>
            <a:r>
              <a:rPr lang="en-US" dirty="0" err="1"/>
              <a:t>nonsingleton</a:t>
            </a:r>
            <a:r>
              <a:rPr lang="en-US" dirty="0"/>
              <a:t> bean. In some cases, you will want to have the singleton bean obtain a new instance of the </a:t>
            </a:r>
            <a:r>
              <a:rPr lang="en-US" dirty="0" err="1"/>
              <a:t>nonsingleton</a:t>
            </a:r>
            <a:r>
              <a:rPr lang="en-US" dirty="0"/>
              <a:t> every time it requires the bean in question.</a:t>
            </a:r>
          </a:p>
          <a:p>
            <a:r>
              <a:rPr lang="en-US" dirty="0"/>
              <a:t>Consider a scenario in which a </a:t>
            </a:r>
            <a:r>
              <a:rPr lang="en-US" dirty="0" err="1"/>
              <a:t>LockOpener</a:t>
            </a:r>
            <a:r>
              <a:rPr lang="en-US" dirty="0"/>
              <a:t> class provides the service of opening any locker. The </a:t>
            </a:r>
            <a:r>
              <a:rPr lang="en-US" dirty="0" err="1"/>
              <a:t>LockOpener</a:t>
            </a:r>
            <a:r>
              <a:rPr lang="en-US" dirty="0"/>
              <a:t> class relies on a </a:t>
            </a:r>
            <a:r>
              <a:rPr lang="en-US" dirty="0" err="1"/>
              <a:t>KeyHelper</a:t>
            </a:r>
            <a:r>
              <a:rPr lang="en-US" dirty="0"/>
              <a:t> class for opening the locker, which was injected into </a:t>
            </a:r>
            <a:r>
              <a:rPr lang="en-US" dirty="0" err="1"/>
              <a:t>LockOpener</a:t>
            </a:r>
            <a:r>
              <a:rPr lang="en-US" dirty="0"/>
              <a:t>. However, the design of the </a:t>
            </a:r>
            <a:r>
              <a:rPr lang="en-US" dirty="0" err="1"/>
              <a:t>KeyHelper</a:t>
            </a:r>
            <a:r>
              <a:rPr lang="en-US" dirty="0"/>
              <a:t> class involves some internal states that make it not suitable for reuse. Every time the </a:t>
            </a:r>
            <a:r>
              <a:rPr lang="en-US" dirty="0" err="1"/>
              <a:t>openLock</a:t>
            </a:r>
            <a:r>
              <a:rPr lang="en-US" dirty="0"/>
              <a:t>() method is called, a new </a:t>
            </a:r>
            <a:r>
              <a:rPr lang="en-US" dirty="0" err="1"/>
              <a:t>KeyHelper</a:t>
            </a:r>
            <a:r>
              <a:rPr lang="en-US" dirty="0"/>
              <a:t> instance is required. In this case, </a:t>
            </a:r>
            <a:r>
              <a:rPr lang="en-US" dirty="0" err="1"/>
              <a:t>LockOpener</a:t>
            </a:r>
            <a:r>
              <a:rPr lang="en-US" dirty="0"/>
              <a:t> will be a singleton. However, if we inject the </a:t>
            </a:r>
            <a:r>
              <a:rPr lang="en-US" dirty="0" err="1"/>
              <a:t>KeyHelper</a:t>
            </a:r>
            <a:r>
              <a:rPr lang="en-US" dirty="0"/>
              <a:t> class by using the normal mechanism, the same instance of the </a:t>
            </a:r>
            <a:r>
              <a:rPr lang="en-US" dirty="0" err="1"/>
              <a:t>KeyHelper</a:t>
            </a:r>
            <a:r>
              <a:rPr lang="en-US" dirty="0"/>
              <a:t> class (which was instantiated when Spring performed the injection the first time) will be reused. To make sure that a new instance of the </a:t>
            </a:r>
            <a:r>
              <a:rPr lang="en-US" dirty="0" err="1"/>
              <a:t>KeyHelper</a:t>
            </a:r>
            <a:r>
              <a:rPr lang="en-US" dirty="0"/>
              <a:t> instance is passed into the </a:t>
            </a:r>
            <a:r>
              <a:rPr lang="en-US" dirty="0" err="1"/>
              <a:t>openLock</a:t>
            </a:r>
            <a:r>
              <a:rPr lang="en-US" dirty="0"/>
              <a:t>() method every time it is invoked, we need to use Lookup Method Injection.</a:t>
            </a:r>
          </a:p>
          <a:p>
            <a:endParaRPr lang="en-US" dirty="0"/>
          </a:p>
        </p:txBody>
      </p:sp>
    </p:spTree>
    <p:extLst>
      <p:ext uri="{BB962C8B-B14F-4D97-AF65-F5344CB8AC3E}">
        <p14:creationId xmlns:p14="http://schemas.microsoft.com/office/powerpoint/2010/main" val="401076267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6"/>
            <a:ext cx="10515600" cy="375104"/>
          </a:xfrm>
        </p:spPr>
        <p:txBody>
          <a:bodyPr>
            <a:normAutofit fontScale="90000"/>
          </a:bodyPr>
          <a:lstStyle/>
          <a:p>
            <a:endParaRPr lang="en-US" dirty="0"/>
          </a:p>
        </p:txBody>
      </p:sp>
      <p:sp>
        <p:nvSpPr>
          <p:cNvPr id="3" name="Content Placeholder 2"/>
          <p:cNvSpPr>
            <a:spLocks noGrp="1"/>
          </p:cNvSpPr>
          <p:nvPr>
            <p:ph idx="1"/>
          </p:nvPr>
        </p:nvSpPr>
        <p:spPr>
          <a:xfrm>
            <a:off x="838200" y="769257"/>
            <a:ext cx="10515600" cy="5407706"/>
          </a:xfrm>
        </p:spPr>
        <p:txBody>
          <a:bodyPr>
            <a:normAutofit fontScale="77500" lnSpcReduction="20000"/>
          </a:bodyPr>
          <a:lstStyle/>
          <a:p>
            <a:r>
              <a:rPr lang="en-US" dirty="0"/>
              <a:t>Typically, you can achieve this by having the singleton bean implement the </a:t>
            </a:r>
            <a:r>
              <a:rPr lang="en-US" dirty="0" err="1"/>
              <a:t>ApplicationContextAware</a:t>
            </a:r>
            <a:r>
              <a:rPr lang="en-US" dirty="0"/>
              <a:t> interface (we discuss this interface in next chapter). Then, using the </a:t>
            </a:r>
            <a:r>
              <a:rPr lang="en-US" dirty="0" err="1"/>
              <a:t>ApplicationContext</a:t>
            </a:r>
            <a:r>
              <a:rPr lang="en-US" dirty="0"/>
              <a:t> instance, the singleton bean can look up a new instance of the </a:t>
            </a:r>
            <a:r>
              <a:rPr lang="en-US" dirty="0" err="1"/>
              <a:t>nonsingleton</a:t>
            </a:r>
            <a:r>
              <a:rPr lang="en-US" dirty="0"/>
              <a:t> dependency every time it needs it. Lookup Method Injection allows the singleton bean to declare that it requires a </a:t>
            </a:r>
            <a:r>
              <a:rPr lang="en-US" dirty="0" err="1"/>
              <a:t>nonsingleton</a:t>
            </a:r>
            <a:r>
              <a:rPr lang="en-US" dirty="0"/>
              <a:t> dependency and that it will receive a new instance of the </a:t>
            </a:r>
            <a:r>
              <a:rPr lang="en-US" dirty="0" err="1"/>
              <a:t>nonsingleton</a:t>
            </a:r>
            <a:r>
              <a:rPr lang="en-US" dirty="0"/>
              <a:t> bean each time it needs to interact with it, without needing to implement any Spring-specific interfaces.</a:t>
            </a:r>
          </a:p>
          <a:p>
            <a:r>
              <a:rPr lang="en-US" dirty="0"/>
              <a:t>Lookup Method Injection works by having your singleton declare a method, the lookup method, which returns an instance of the </a:t>
            </a:r>
            <a:r>
              <a:rPr lang="en-US" dirty="0" err="1"/>
              <a:t>nonsingleton</a:t>
            </a:r>
            <a:r>
              <a:rPr lang="en-US" dirty="0"/>
              <a:t> bean. When you obtain a reference to the singleton in your application, you are actually receiving a reference to a dynamically created subclass on which Spring has implemented the lookup method. A typical implementation involves defining the lookup method, and thus the bean class, as abstract. This prevents any strange errors from creeping in when you forget to configure the Method Injection and you are working directly against the bean class with the empty method implementation instead of the Spring-enhanced subclass. This topic is quite complex and is best shown by example</a:t>
            </a:r>
            <a:r>
              <a:rPr lang="en-US" dirty="0" smtClean="0"/>
              <a:t>.</a:t>
            </a:r>
          </a:p>
          <a:p>
            <a:r>
              <a:rPr lang="en-US" dirty="0"/>
              <a:t>In this example, we create one </a:t>
            </a:r>
            <a:r>
              <a:rPr lang="en-US" dirty="0" err="1"/>
              <a:t>nonsingleton</a:t>
            </a:r>
            <a:r>
              <a:rPr lang="en-US" dirty="0"/>
              <a:t> bean and two singleton beans that both implement the same interface. One of the singletons obtains an instance of the </a:t>
            </a:r>
            <a:r>
              <a:rPr lang="en-US" dirty="0" err="1"/>
              <a:t>nonsingleton</a:t>
            </a:r>
            <a:r>
              <a:rPr lang="en-US" dirty="0"/>
              <a:t> bean by using "traditional" Setter Injection; the other uses Method Injection. </a:t>
            </a:r>
            <a:r>
              <a:rPr lang="en-US" dirty="0">
                <a:hlinkClick r:id="rId3"/>
              </a:rPr>
              <a:t>Listing 3-59</a:t>
            </a:r>
            <a:r>
              <a:rPr lang="en-US" dirty="0"/>
              <a:t> shows the </a:t>
            </a:r>
            <a:r>
              <a:rPr lang="en-US" dirty="0" err="1"/>
              <a:t>MyHelper</a:t>
            </a:r>
            <a:r>
              <a:rPr lang="en-US" dirty="0"/>
              <a:t> bean, which in our example is the </a:t>
            </a:r>
            <a:r>
              <a:rPr lang="en-US" dirty="0" err="1"/>
              <a:t>nonsingleton</a:t>
            </a:r>
            <a:r>
              <a:rPr lang="en-US" dirty="0"/>
              <a:t> bean</a:t>
            </a:r>
            <a:r>
              <a:rPr lang="en-US" dirty="0" smtClean="0"/>
              <a:t>.</a:t>
            </a:r>
            <a:endParaRPr lang="en-US" dirty="0"/>
          </a:p>
        </p:txBody>
      </p:sp>
    </p:spTree>
    <p:extLst>
      <p:ext uri="{BB962C8B-B14F-4D97-AF65-F5344CB8AC3E}">
        <p14:creationId xmlns:p14="http://schemas.microsoft.com/office/powerpoint/2010/main" val="125558667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03200" y="101600"/>
            <a:ext cx="11872686" cy="6458857"/>
          </a:xfrm>
          <a:prstGeom prst="rect">
            <a:avLst/>
          </a:prstGeom>
        </p:spPr>
      </p:pic>
    </p:spTree>
    <p:extLst>
      <p:ext uri="{BB962C8B-B14F-4D97-AF65-F5344CB8AC3E}">
        <p14:creationId xmlns:p14="http://schemas.microsoft.com/office/powerpoint/2010/main" val="72605332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335508832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0" y="0"/>
            <a:ext cx="12191999" cy="3512575"/>
          </a:xfrm>
          <a:prstGeom prst="rect">
            <a:avLst/>
          </a:prstGeom>
        </p:spPr>
      </p:pic>
      <p:pic>
        <p:nvPicPr>
          <p:cNvPr id="5" name="Picture 4"/>
          <p:cNvPicPr>
            <a:picLocks noChangeAspect="1"/>
          </p:cNvPicPr>
          <p:nvPr/>
        </p:nvPicPr>
        <p:blipFill>
          <a:blip r:embed="rId3"/>
          <a:stretch>
            <a:fillRect/>
          </a:stretch>
        </p:blipFill>
        <p:spPr>
          <a:xfrm>
            <a:off x="0" y="3512575"/>
            <a:ext cx="12191999" cy="3345424"/>
          </a:xfrm>
          <a:prstGeom prst="rect">
            <a:avLst/>
          </a:prstGeom>
        </p:spPr>
      </p:pic>
    </p:spTree>
    <p:extLst>
      <p:ext uri="{BB962C8B-B14F-4D97-AF65-F5344CB8AC3E}">
        <p14:creationId xmlns:p14="http://schemas.microsoft.com/office/powerpoint/2010/main" val="173155151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6"/>
            <a:ext cx="10515600" cy="302532"/>
          </a:xfrm>
        </p:spPr>
        <p:txBody>
          <a:bodyPr>
            <a:normAutofit fontScale="90000"/>
          </a:bodyPr>
          <a:lstStyle/>
          <a:p>
            <a:endParaRPr lang="en-US" dirty="0"/>
          </a:p>
        </p:txBody>
      </p:sp>
      <p:sp>
        <p:nvSpPr>
          <p:cNvPr id="3" name="Content Placeholder 2"/>
          <p:cNvSpPr>
            <a:spLocks noGrp="1"/>
          </p:cNvSpPr>
          <p:nvPr>
            <p:ph idx="1"/>
          </p:nvPr>
        </p:nvSpPr>
        <p:spPr>
          <a:xfrm>
            <a:off x="464457" y="624114"/>
            <a:ext cx="11176000" cy="6008915"/>
          </a:xfrm>
        </p:spPr>
        <p:txBody>
          <a:bodyPr>
            <a:normAutofit fontScale="77500" lnSpcReduction="20000"/>
          </a:bodyPr>
          <a:lstStyle/>
          <a:p>
            <a:r>
              <a:rPr lang="en-US" b="1" dirty="0"/>
              <a:t>Considerations for Lookup Method </a:t>
            </a:r>
            <a:r>
              <a:rPr lang="en-US" b="1" dirty="0" smtClean="0"/>
              <a:t>Injection</a:t>
            </a:r>
          </a:p>
          <a:p>
            <a:r>
              <a:rPr lang="en-US" dirty="0"/>
              <a:t>Lookup Method Injection is intended for use when you want to work with two beans of different life cycles. Avoid the temptation to use Lookup Method Injection when the beans share the same life cycle, especially if they are singletons. </a:t>
            </a:r>
            <a:r>
              <a:rPr lang="en-US" dirty="0">
                <a:hlinkClick r:id="rId3"/>
              </a:rPr>
              <a:t>Listing 3-64</a:t>
            </a:r>
            <a:r>
              <a:rPr lang="en-US" dirty="0"/>
              <a:t> shows a noticeable difference in performance between using Method Injection to obtain new instances of a dependency and using standard DI to obtain a single instance of a dependency. Also, make sure you don't use Lookup Method Injection needlessly, even when you have beans of different life cycles.</a:t>
            </a:r>
          </a:p>
          <a:p>
            <a:r>
              <a:rPr lang="en-US" dirty="0"/>
              <a:t>Consider a situation in which you have three singletons that share a dependency in common. You want each singleton to have its own instance of the dependency, so you create the dependency as a </a:t>
            </a:r>
            <a:r>
              <a:rPr lang="en-US" dirty="0" err="1"/>
              <a:t>nonsingleton</a:t>
            </a:r>
            <a:r>
              <a:rPr lang="en-US" dirty="0"/>
              <a:t>, but you are happy with each singleton using the same instance of the collaborator throughout its life. In this case, Setter Injection is the ideal solution; Lookup Method Injection just adds unnecessary overhead.</a:t>
            </a:r>
          </a:p>
          <a:p>
            <a:r>
              <a:rPr lang="en-US" dirty="0"/>
              <a:t>When you are using Lookup Method Injection, there are a few design guidelines that you should bear in mind when building your classes. In the earlier examples, we declared the lookup method in an interface. The only reason we did this was we did not have to duplicate the </a:t>
            </a:r>
            <a:r>
              <a:rPr lang="en-US" dirty="0" err="1"/>
              <a:t>displayInfo</a:t>
            </a:r>
            <a:r>
              <a:rPr lang="en-US" dirty="0"/>
              <a:t>() method twice for two different bean types. As we mentioned earlier, generally you do not need to pollute a business interface with unnecessary definitions that are used solely for </a:t>
            </a:r>
            <a:r>
              <a:rPr lang="en-US" dirty="0" err="1"/>
              <a:t>IoC</a:t>
            </a:r>
            <a:r>
              <a:rPr lang="en-US" dirty="0"/>
              <a:t> purposes. Another point to bear in mind is that although you don't have to make your lookup method abstract, doing so prevents you from forgetting to configure the lookup method and then using a blank implementation by accident.</a:t>
            </a:r>
          </a:p>
          <a:p>
            <a:endParaRPr lang="en-US" b="1" dirty="0"/>
          </a:p>
        </p:txBody>
      </p:sp>
    </p:spTree>
    <p:extLst>
      <p:ext uri="{BB962C8B-B14F-4D97-AF65-F5344CB8AC3E}">
        <p14:creationId xmlns:p14="http://schemas.microsoft.com/office/powerpoint/2010/main" val="1496671710"/>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Method Replacement</a:t>
            </a:r>
          </a:p>
          <a:p>
            <a:r>
              <a:rPr lang="en-US" dirty="0"/>
              <a:t>Although the Spring documentation classifies method replacement as a form of injection, it is very different from what you have seen so far. So far, we have used injection purely to supply beans with their collaborators. Using </a:t>
            </a:r>
            <a:r>
              <a:rPr lang="en-US" i="1" dirty="0"/>
              <a:t>method replacement</a:t>
            </a:r>
            <a:r>
              <a:rPr lang="en-US" dirty="0"/>
              <a:t>, you can replace the implementation of any method on any beans arbitrarily without having to change the source of the bean you are modifying. For example, you have a third-party library that you use in your Spring application, and you need to change the logic of a certain method. However, you are not able to change the source code because it was provided by a third party, so one solution is to use method replacement to just replace the logic for that method with your own implementation.</a:t>
            </a:r>
          </a:p>
          <a:p>
            <a:r>
              <a:rPr lang="en-US" dirty="0"/>
              <a:t>Internally, you achieve this by creating a subclass of the bean class dynamically. You use CGLIB and redirect calls to the method you want to replace to another bean that implements the </a:t>
            </a:r>
            <a:r>
              <a:rPr lang="en-US" dirty="0" err="1"/>
              <a:t>MethodReplacer</a:t>
            </a:r>
            <a:r>
              <a:rPr lang="en-US" dirty="0"/>
              <a:t> interface.</a:t>
            </a:r>
          </a:p>
          <a:p>
            <a:r>
              <a:rPr lang="en-US" dirty="0"/>
              <a:t>In </a:t>
            </a:r>
            <a:r>
              <a:rPr lang="en-US" dirty="0">
                <a:hlinkClick r:id="rId3"/>
              </a:rPr>
              <a:t>Listing 3-65</a:t>
            </a:r>
            <a:r>
              <a:rPr lang="en-US" dirty="0"/>
              <a:t>, you can see a simple bean that declares two overloads of the </a:t>
            </a:r>
            <a:r>
              <a:rPr lang="en-US" dirty="0" err="1"/>
              <a:t>formatMessage</a:t>
            </a:r>
            <a:r>
              <a:rPr lang="en-US" dirty="0"/>
              <a:t>() method</a:t>
            </a:r>
            <a:r>
              <a:rPr lang="en-US" dirty="0" smtClean="0"/>
              <a:t>.</a:t>
            </a:r>
            <a:endParaRPr lang="en-US" dirty="0"/>
          </a:p>
        </p:txBody>
      </p:sp>
    </p:spTree>
    <p:extLst>
      <p:ext uri="{BB962C8B-B14F-4D97-AF65-F5344CB8AC3E}">
        <p14:creationId xmlns:p14="http://schemas.microsoft.com/office/powerpoint/2010/main" val="162850208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hlinkClick r:id="rId3"/>
              </a:rPr>
              <a:t>Listing 3-65</a:t>
            </a:r>
            <a:r>
              <a:rPr lang="en-US" dirty="0"/>
              <a:t>. The </a:t>
            </a:r>
            <a:r>
              <a:rPr lang="en-US" dirty="0" err="1"/>
              <a:t>ReplacementTarget</a:t>
            </a:r>
            <a:r>
              <a:rPr lang="en-US" dirty="0"/>
              <a:t> Class</a:t>
            </a:r>
          </a:p>
        </p:txBody>
      </p:sp>
      <p:sp>
        <p:nvSpPr>
          <p:cNvPr id="3" name="Content Placeholder 2"/>
          <p:cNvSpPr>
            <a:spLocks noGrp="1"/>
          </p:cNvSpPr>
          <p:nvPr>
            <p:ph idx="1"/>
          </p:nvPr>
        </p:nvSpPr>
        <p:spPr/>
        <p:txBody>
          <a:bodyPr>
            <a:normAutofit/>
          </a:bodyPr>
          <a:lstStyle/>
          <a:p>
            <a:r>
              <a:rPr lang="en-US" dirty="0"/>
              <a:t>package com.apress.prospring4.ch3;</a:t>
            </a:r>
            <a:br>
              <a:rPr lang="en-US" dirty="0"/>
            </a:br>
            <a:r>
              <a:rPr lang="en-US" dirty="0"/>
              <a:t/>
            </a:r>
            <a:br>
              <a:rPr lang="en-US" dirty="0"/>
            </a:br>
            <a:r>
              <a:rPr lang="en-US" dirty="0"/>
              <a:t>public class </a:t>
            </a:r>
            <a:r>
              <a:rPr lang="en-US" dirty="0" err="1"/>
              <a:t>ReplacementTarget</a:t>
            </a:r>
            <a:r>
              <a:rPr lang="en-US" dirty="0"/>
              <a:t> {</a:t>
            </a:r>
            <a:br>
              <a:rPr lang="en-US" dirty="0"/>
            </a:br>
            <a:r>
              <a:rPr lang="en-US" dirty="0"/>
              <a:t>    public String </a:t>
            </a:r>
            <a:r>
              <a:rPr lang="en-US" dirty="0" err="1"/>
              <a:t>formatMessage</a:t>
            </a:r>
            <a:r>
              <a:rPr lang="en-US" dirty="0"/>
              <a:t>(String </a:t>
            </a:r>
            <a:r>
              <a:rPr lang="en-US" dirty="0" err="1"/>
              <a:t>msg</a:t>
            </a:r>
            <a:r>
              <a:rPr lang="en-US" dirty="0"/>
              <a:t>) {</a:t>
            </a:r>
            <a:br>
              <a:rPr lang="en-US" dirty="0"/>
            </a:br>
            <a:r>
              <a:rPr lang="en-US" dirty="0"/>
              <a:t>        return "&lt;h1&gt;" + </a:t>
            </a:r>
            <a:r>
              <a:rPr lang="en-US" dirty="0" err="1"/>
              <a:t>msg</a:t>
            </a:r>
            <a:r>
              <a:rPr lang="en-US" dirty="0"/>
              <a:t> + "&lt;/h1&gt;";</a:t>
            </a:r>
            <a:br>
              <a:rPr lang="en-US" dirty="0"/>
            </a:br>
            <a:r>
              <a:rPr lang="en-US" dirty="0"/>
              <a:t>    }</a:t>
            </a:r>
            <a:br>
              <a:rPr lang="en-US" dirty="0"/>
            </a:br>
            <a:r>
              <a:rPr lang="en-US" dirty="0"/>
              <a:t/>
            </a:r>
            <a:br>
              <a:rPr lang="en-US" dirty="0"/>
            </a:br>
            <a:r>
              <a:rPr lang="en-US" dirty="0"/>
              <a:t>    public String </a:t>
            </a:r>
            <a:r>
              <a:rPr lang="en-US" dirty="0" err="1"/>
              <a:t>formatMessage</a:t>
            </a:r>
            <a:r>
              <a:rPr lang="en-US" dirty="0"/>
              <a:t>(Object </a:t>
            </a:r>
            <a:r>
              <a:rPr lang="en-US" dirty="0" err="1"/>
              <a:t>msg</a:t>
            </a:r>
            <a:r>
              <a:rPr lang="en-US" dirty="0"/>
              <a:t>) {</a:t>
            </a:r>
            <a:br>
              <a:rPr lang="en-US" dirty="0"/>
            </a:br>
            <a:r>
              <a:rPr lang="en-US" dirty="0"/>
              <a:t>        return "&lt;h1&gt;" + </a:t>
            </a:r>
            <a:r>
              <a:rPr lang="en-US" dirty="0" err="1"/>
              <a:t>msg</a:t>
            </a:r>
            <a:r>
              <a:rPr lang="en-US" dirty="0"/>
              <a:t> + "&lt;/h1&gt;";</a:t>
            </a:r>
            <a:br>
              <a:rPr lang="en-US" dirty="0"/>
            </a:br>
            <a:r>
              <a:rPr lang="en-US" dirty="0"/>
              <a:t>    }</a:t>
            </a:r>
            <a:br>
              <a:rPr lang="en-US" dirty="0"/>
            </a:br>
            <a:r>
              <a:rPr lang="en-US" dirty="0" smtClean="0"/>
              <a:t>}</a:t>
            </a:r>
            <a:endParaRPr lang="en-US" dirty="0"/>
          </a:p>
        </p:txBody>
      </p:sp>
    </p:spTree>
    <p:extLst>
      <p:ext uri="{BB962C8B-B14F-4D97-AF65-F5344CB8AC3E}">
        <p14:creationId xmlns:p14="http://schemas.microsoft.com/office/powerpoint/2010/main" val="421496490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429" y="74841"/>
            <a:ext cx="10515600" cy="375104"/>
          </a:xfrm>
        </p:spPr>
        <p:txBody>
          <a:bodyPr>
            <a:normAutofit fontScale="90000"/>
          </a:bodyPr>
          <a:lstStyle/>
          <a:p>
            <a:pPr algn="ctr"/>
            <a:r>
              <a:rPr lang="en-US" sz="2400" b="1" i="1" dirty="0">
                <a:hlinkClick r:id="rId2"/>
              </a:rPr>
              <a:t>Listing 3-66</a:t>
            </a:r>
            <a:r>
              <a:rPr lang="en-US" sz="2400" dirty="0"/>
              <a:t>. Implementing </a:t>
            </a:r>
            <a:r>
              <a:rPr lang="en-US" sz="2400" dirty="0" err="1"/>
              <a:t>MethodReplacer</a:t>
            </a:r>
            <a:endParaRPr lang="en-US" sz="2400" dirty="0"/>
          </a:p>
        </p:txBody>
      </p:sp>
      <p:pic>
        <p:nvPicPr>
          <p:cNvPr id="4" name="Content Placeholder 3"/>
          <p:cNvPicPr>
            <a:picLocks noGrp="1" noChangeAspect="1"/>
          </p:cNvPicPr>
          <p:nvPr>
            <p:ph idx="1"/>
          </p:nvPr>
        </p:nvPicPr>
        <p:blipFill>
          <a:blip r:embed="rId3"/>
          <a:stretch>
            <a:fillRect/>
          </a:stretch>
        </p:blipFill>
        <p:spPr>
          <a:xfrm>
            <a:off x="130629" y="522516"/>
            <a:ext cx="11887200" cy="6335484"/>
          </a:xfrm>
          <a:prstGeom prst="rect">
            <a:avLst/>
          </a:prstGeom>
        </p:spPr>
      </p:pic>
    </p:spTree>
    <p:extLst>
      <p:ext uri="{BB962C8B-B14F-4D97-AF65-F5344CB8AC3E}">
        <p14:creationId xmlns:p14="http://schemas.microsoft.com/office/powerpoint/2010/main" val="2324308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029" y="176440"/>
            <a:ext cx="10515600" cy="418646"/>
          </a:xfrm>
        </p:spPr>
        <p:txBody>
          <a:bodyPr>
            <a:normAutofit fontScale="90000"/>
          </a:bodyPr>
          <a:lstStyle/>
          <a:p>
            <a:r>
              <a:rPr lang="en-US" b="1" i="1" dirty="0">
                <a:hlinkClick r:id="rId2"/>
              </a:rPr>
              <a:t>Listing 3-5</a:t>
            </a:r>
            <a:r>
              <a:rPr lang="en-US" dirty="0"/>
              <a:t>. Constructor Dependency Injection</a:t>
            </a:r>
          </a:p>
        </p:txBody>
      </p:sp>
      <p:pic>
        <p:nvPicPr>
          <p:cNvPr id="4" name="Content Placeholder 3"/>
          <p:cNvPicPr>
            <a:picLocks noGrp="1" noChangeAspect="1"/>
          </p:cNvPicPr>
          <p:nvPr>
            <p:ph idx="1"/>
          </p:nvPr>
        </p:nvPicPr>
        <p:blipFill>
          <a:blip r:embed="rId3"/>
          <a:stretch>
            <a:fillRect/>
          </a:stretch>
        </p:blipFill>
        <p:spPr>
          <a:xfrm>
            <a:off x="159658" y="696686"/>
            <a:ext cx="11713028" cy="6008914"/>
          </a:xfrm>
          <a:prstGeom prst="rect">
            <a:avLst/>
          </a:prstGeom>
        </p:spPr>
      </p:pic>
    </p:spTree>
    <p:extLst>
      <p:ext uri="{BB962C8B-B14F-4D97-AF65-F5344CB8AC3E}">
        <p14:creationId xmlns:p14="http://schemas.microsoft.com/office/powerpoint/2010/main" val="353374258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0954"/>
            <a:ext cx="10515600" cy="404132"/>
          </a:xfrm>
        </p:spPr>
        <p:txBody>
          <a:bodyPr>
            <a:normAutofit fontScale="90000"/>
          </a:bodyPr>
          <a:lstStyle/>
          <a:p>
            <a:pPr algn="ctr"/>
            <a:r>
              <a:rPr lang="en-US" sz="3600" b="1" i="1" dirty="0">
                <a:hlinkClick r:id="rId2"/>
              </a:rPr>
              <a:t>Listing 3-67</a:t>
            </a:r>
            <a:r>
              <a:rPr lang="en-US" sz="3600" dirty="0"/>
              <a:t>. Configuring Method Replacement</a:t>
            </a:r>
          </a:p>
        </p:txBody>
      </p:sp>
      <p:pic>
        <p:nvPicPr>
          <p:cNvPr id="4" name="Content Placeholder 3"/>
          <p:cNvPicPr>
            <a:picLocks noGrp="1" noChangeAspect="1"/>
          </p:cNvPicPr>
          <p:nvPr>
            <p:ph idx="1"/>
          </p:nvPr>
        </p:nvPicPr>
        <p:blipFill>
          <a:blip r:embed="rId3"/>
          <a:stretch>
            <a:fillRect/>
          </a:stretch>
        </p:blipFill>
        <p:spPr>
          <a:xfrm>
            <a:off x="0" y="595086"/>
            <a:ext cx="12192000" cy="5849257"/>
          </a:xfrm>
          <a:prstGeom prst="rect">
            <a:avLst/>
          </a:prstGeom>
        </p:spPr>
      </p:pic>
    </p:spTree>
    <p:extLst>
      <p:ext uri="{BB962C8B-B14F-4D97-AF65-F5344CB8AC3E}">
        <p14:creationId xmlns:p14="http://schemas.microsoft.com/office/powerpoint/2010/main" val="63129988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32897"/>
            <a:ext cx="10515600" cy="302532"/>
          </a:xfrm>
        </p:spPr>
        <p:txBody>
          <a:bodyPr>
            <a:noAutofit/>
          </a:bodyPr>
          <a:lstStyle/>
          <a:p>
            <a:pPr algn="ctr"/>
            <a:r>
              <a:rPr lang="en-US" sz="3200" b="1" i="1" dirty="0">
                <a:hlinkClick r:id="rId3"/>
              </a:rPr>
              <a:t>Listing 3-68</a:t>
            </a:r>
            <a:r>
              <a:rPr lang="en-US" sz="3200" dirty="0"/>
              <a:t>. Method Replacement in Action</a:t>
            </a:r>
          </a:p>
        </p:txBody>
      </p:sp>
      <p:pic>
        <p:nvPicPr>
          <p:cNvPr id="4" name="Content Placeholder 3"/>
          <p:cNvPicPr>
            <a:picLocks noGrp="1" noChangeAspect="1"/>
          </p:cNvPicPr>
          <p:nvPr>
            <p:ph idx="1"/>
          </p:nvPr>
        </p:nvPicPr>
        <p:blipFill>
          <a:blip r:embed="rId4"/>
          <a:stretch>
            <a:fillRect/>
          </a:stretch>
        </p:blipFill>
        <p:spPr>
          <a:xfrm>
            <a:off x="261257" y="609600"/>
            <a:ext cx="11683999" cy="6096000"/>
          </a:xfrm>
          <a:prstGeom prst="rect">
            <a:avLst/>
          </a:prstGeom>
        </p:spPr>
      </p:pic>
    </p:spTree>
    <p:extLst>
      <p:ext uri="{BB962C8B-B14F-4D97-AF65-F5344CB8AC3E}">
        <p14:creationId xmlns:p14="http://schemas.microsoft.com/office/powerpoint/2010/main" val="73367626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8"/>
            <a:ext cx="10515600" cy="258989"/>
          </a:xfrm>
        </p:spPr>
        <p:txBody>
          <a:bodyPr>
            <a:normAutofit fontScale="90000"/>
          </a:bodyPr>
          <a:lstStyle/>
          <a:p>
            <a:endParaRPr lang="en-US" dirty="0"/>
          </a:p>
        </p:txBody>
      </p:sp>
      <p:sp>
        <p:nvSpPr>
          <p:cNvPr id="3" name="Content Placeholder 2"/>
          <p:cNvSpPr>
            <a:spLocks noGrp="1"/>
          </p:cNvSpPr>
          <p:nvPr>
            <p:ph idx="1"/>
          </p:nvPr>
        </p:nvSpPr>
        <p:spPr>
          <a:xfrm>
            <a:off x="348343" y="493485"/>
            <a:ext cx="11596914" cy="6168571"/>
          </a:xfrm>
        </p:spPr>
        <p:txBody>
          <a:bodyPr>
            <a:normAutofit/>
          </a:bodyPr>
          <a:lstStyle/>
          <a:p>
            <a:r>
              <a:rPr lang="en-US" dirty="0"/>
              <a:t>You should be very familiar with this code by now, so we won’t go into detail. On our machine, running this example yields the following output:</a:t>
            </a:r>
          </a:p>
          <a:p>
            <a:r>
              <a:rPr lang="en-US" dirty="0"/>
              <a:t>Hello World!&lt;/h2&gt;</a:t>
            </a:r>
            <a:br>
              <a:rPr lang="en-US" dirty="0"/>
            </a:br>
            <a:r>
              <a:rPr lang="en-US" dirty="0"/>
              <a:t>1000000 invocations took: 396 </a:t>
            </a:r>
            <a:r>
              <a:rPr lang="en-US" dirty="0" err="1"/>
              <a:t>ms</a:t>
            </a:r>
            <a:r>
              <a:rPr lang="en-US" dirty="0"/>
              <a:t/>
            </a:r>
            <a:br>
              <a:rPr lang="en-US" dirty="0"/>
            </a:br>
            <a:r>
              <a:rPr lang="en-US" dirty="0"/>
              <a:t>Hello World!&lt;/h1&gt;</a:t>
            </a:r>
            <a:br>
              <a:rPr lang="en-US" dirty="0"/>
            </a:br>
            <a:r>
              <a:rPr lang="en-US" dirty="0"/>
              <a:t>1000000 invocations took: 18 </a:t>
            </a:r>
            <a:r>
              <a:rPr lang="en-US" dirty="0" err="1" smtClean="0"/>
              <a:t>ms</a:t>
            </a:r>
            <a:endParaRPr lang="en-US" dirty="0" smtClean="0"/>
          </a:p>
          <a:p>
            <a:r>
              <a:rPr lang="en-US" dirty="0" smtClean="0"/>
              <a:t>As </a:t>
            </a:r>
            <a:r>
              <a:rPr lang="en-US" dirty="0"/>
              <a:t>expected, the output from the </a:t>
            </a:r>
            <a:r>
              <a:rPr lang="en-US" dirty="0" err="1"/>
              <a:t>replacementTarget</a:t>
            </a:r>
            <a:r>
              <a:rPr lang="en-US" dirty="0"/>
              <a:t> bean reflects the overridden implementation that the </a:t>
            </a:r>
            <a:r>
              <a:rPr lang="en-US" dirty="0" err="1"/>
              <a:t>MethodReplacer</a:t>
            </a:r>
            <a:r>
              <a:rPr lang="en-US" dirty="0"/>
              <a:t> provides. Interestingly, though, the dynamically replaced method is many times slower than the statically defined method. Removing the check for a valid method in </a:t>
            </a:r>
            <a:r>
              <a:rPr lang="en-US" dirty="0" err="1"/>
              <a:t>MethodReplacer</a:t>
            </a:r>
            <a:r>
              <a:rPr lang="en-US" dirty="0"/>
              <a:t> made a negligible difference across a number of executions, so we can conclude that most of the overhead is in the CGLIB subclass</a:t>
            </a:r>
            <a:r>
              <a:rPr lang="en-US" dirty="0" smtClean="0"/>
              <a:t>.</a:t>
            </a:r>
            <a:endParaRPr lang="en-US" dirty="0"/>
          </a:p>
          <a:p>
            <a:endParaRPr lang="en-US" dirty="0"/>
          </a:p>
        </p:txBody>
      </p:sp>
    </p:spTree>
    <p:extLst>
      <p:ext uri="{BB962C8B-B14F-4D97-AF65-F5344CB8AC3E}">
        <p14:creationId xmlns:p14="http://schemas.microsoft.com/office/powerpoint/2010/main" val="422360227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698" y="0"/>
            <a:ext cx="10515600" cy="595770"/>
          </a:xfrm>
        </p:spPr>
        <p:txBody>
          <a:bodyPr>
            <a:normAutofit fontScale="90000"/>
          </a:bodyPr>
          <a:lstStyle/>
          <a:p>
            <a:pPr algn="ctr"/>
            <a:r>
              <a:rPr lang="en-US" b="1" dirty="0"/>
              <a:t>When to Use Method </a:t>
            </a:r>
            <a:r>
              <a:rPr lang="en-US" b="1" dirty="0" smtClean="0"/>
              <a:t>Replacement</a:t>
            </a:r>
            <a:endParaRPr lang="en-US" dirty="0"/>
          </a:p>
        </p:txBody>
      </p:sp>
      <p:sp>
        <p:nvSpPr>
          <p:cNvPr id="3" name="Content Placeholder 2"/>
          <p:cNvSpPr>
            <a:spLocks noGrp="1"/>
          </p:cNvSpPr>
          <p:nvPr>
            <p:ph idx="1"/>
          </p:nvPr>
        </p:nvSpPr>
        <p:spPr>
          <a:xfrm>
            <a:off x="433953" y="712921"/>
            <a:ext cx="11391254" cy="5858359"/>
          </a:xfrm>
        </p:spPr>
        <p:txBody>
          <a:bodyPr>
            <a:normAutofit lnSpcReduction="10000"/>
          </a:bodyPr>
          <a:lstStyle/>
          <a:p>
            <a:r>
              <a:rPr lang="en-US" dirty="0" smtClean="0"/>
              <a:t>Method </a:t>
            </a:r>
            <a:r>
              <a:rPr lang="en-US" dirty="0"/>
              <a:t>replacement can prove quite useful in a variety of circumstances, especially when you want to override only a particular method for a single bean rather than all beans of the same type. With that said, we still prefer using standard Java mechanisms for overriding methods rather than depending on runtime bytecode enhancement.</a:t>
            </a:r>
          </a:p>
          <a:p>
            <a:r>
              <a:rPr lang="en-US" dirty="0"/>
              <a:t>If you are going to use method replacement as part of your application, we recommend you use one </a:t>
            </a:r>
            <a:r>
              <a:rPr lang="en-US" dirty="0" err="1"/>
              <a:t>MethodReplacer</a:t>
            </a:r>
            <a:r>
              <a:rPr lang="en-US" dirty="0"/>
              <a:t> per method or group of overloaded methods. Avoid the temptation to use a single </a:t>
            </a:r>
            <a:r>
              <a:rPr lang="en-US" dirty="0" err="1"/>
              <a:t>MethodReplacer</a:t>
            </a:r>
            <a:r>
              <a:rPr lang="en-US" dirty="0"/>
              <a:t> for lots of unrelated methods; this results in extra unnecessary String comparisons while your code works out which method it should </a:t>
            </a:r>
            <a:r>
              <a:rPr lang="en-US" dirty="0" err="1"/>
              <a:t>reimplement</a:t>
            </a:r>
            <a:r>
              <a:rPr lang="en-US" dirty="0"/>
              <a:t>. We have found that performing simple checks to ensure that </a:t>
            </a:r>
            <a:r>
              <a:rPr lang="en-US" dirty="0" err="1"/>
              <a:t>MethodReplacer</a:t>
            </a:r>
            <a:r>
              <a:rPr lang="en-US" dirty="0"/>
              <a:t> is working with the correct method is useful and doesn't add too much overhead to your code. If you are really concerned about performance, you can simply add a Boolean property to your </a:t>
            </a:r>
            <a:r>
              <a:rPr lang="en-US" dirty="0" err="1"/>
              <a:t>MethodReplacer</a:t>
            </a:r>
            <a:r>
              <a:rPr lang="en-US" dirty="0"/>
              <a:t>, which allows you to turn the check on and off using Dependency Injection</a:t>
            </a:r>
            <a:r>
              <a:rPr lang="en-US" dirty="0" smtClean="0"/>
              <a:t>.</a:t>
            </a:r>
            <a:endParaRPr lang="en-US" dirty="0"/>
          </a:p>
        </p:txBody>
      </p:sp>
    </p:spTree>
    <p:extLst>
      <p:ext uri="{BB962C8B-B14F-4D97-AF65-F5344CB8AC3E}">
        <p14:creationId xmlns:p14="http://schemas.microsoft.com/office/powerpoint/2010/main" val="92393005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57763"/>
          </a:xfrm>
        </p:spPr>
        <p:txBody>
          <a:bodyPr>
            <a:normAutofit fontScale="90000"/>
          </a:bodyPr>
          <a:lstStyle/>
          <a:p>
            <a:pPr algn="ctr"/>
            <a:r>
              <a:rPr lang="en-US" b="1" dirty="0"/>
              <a:t>Understanding Bean </a:t>
            </a:r>
            <a:r>
              <a:rPr lang="en-US" b="1" dirty="0" smtClean="0"/>
              <a:t>Naming</a:t>
            </a:r>
            <a:endParaRPr lang="en-US" dirty="0"/>
          </a:p>
        </p:txBody>
      </p:sp>
      <p:sp>
        <p:nvSpPr>
          <p:cNvPr id="3" name="Content Placeholder 2"/>
          <p:cNvSpPr>
            <a:spLocks noGrp="1"/>
          </p:cNvSpPr>
          <p:nvPr>
            <p:ph idx="1"/>
          </p:nvPr>
        </p:nvSpPr>
        <p:spPr>
          <a:xfrm>
            <a:off x="458491" y="790414"/>
            <a:ext cx="11475204" cy="5873857"/>
          </a:xfrm>
        </p:spPr>
        <p:txBody>
          <a:bodyPr>
            <a:normAutofit lnSpcReduction="10000"/>
          </a:bodyPr>
          <a:lstStyle/>
          <a:p>
            <a:r>
              <a:rPr lang="en-US" dirty="0"/>
              <a:t>Spring supports quite a complex bean-naming structure that allows you the flexibility to handle many situations. Every bean must have at least one name that is unique within the containing </a:t>
            </a:r>
            <a:r>
              <a:rPr lang="en-US" dirty="0" err="1"/>
              <a:t>ApplicationContext</a:t>
            </a:r>
            <a:r>
              <a:rPr lang="en-US" dirty="0"/>
              <a:t>. Spring follows a simple resolution process to determine what name is used for the bean. If you give the &lt;bean&gt;tag an id attribute, the value of that attribute is used as the name. If no id attribute is specified, Spring looks for a name attribute, and if one is defined, it uses the first name defined in the name attribute. (We say the </a:t>
            </a:r>
            <a:r>
              <a:rPr lang="en-US" i="1" dirty="0"/>
              <a:t>first name</a:t>
            </a:r>
            <a:r>
              <a:rPr lang="en-US" dirty="0"/>
              <a:t> because it is possible to define multiple names within the name attribute; this is covered in more detail shortly.) If neither the id nor the name attribute is specified, Spring uses the bean's class name as the name, provided, of course, that no other bean is using the same class name. In case multiple beans without an ID or the name defined are using the same class name, Spring will throw an exception(of type </a:t>
            </a:r>
            <a:r>
              <a:rPr lang="en-US" dirty="0" err="1"/>
              <a:t>org.springframework.beans.factory.NoSuchBeanDefinitionException</a:t>
            </a:r>
            <a:r>
              <a:rPr lang="en-US" dirty="0"/>
              <a:t>) on injection during </a:t>
            </a:r>
            <a:r>
              <a:rPr lang="en-US" dirty="0" err="1"/>
              <a:t>ApplicationContext</a:t>
            </a:r>
            <a:r>
              <a:rPr lang="en-US" dirty="0"/>
              <a:t> initialization. </a:t>
            </a:r>
            <a:r>
              <a:rPr lang="en-US" dirty="0">
                <a:hlinkClick r:id="rId3"/>
              </a:rPr>
              <a:t>Listing 3-69</a:t>
            </a:r>
            <a:r>
              <a:rPr lang="en-US" dirty="0"/>
              <a:t> shows a sample configuration that uses all three naming schemes</a:t>
            </a:r>
            <a:r>
              <a:rPr lang="en-US" dirty="0" smtClean="0"/>
              <a:t>.</a:t>
            </a:r>
            <a:endParaRPr lang="en-US" dirty="0"/>
          </a:p>
        </p:txBody>
      </p:sp>
    </p:spTree>
    <p:extLst>
      <p:ext uri="{BB962C8B-B14F-4D97-AF65-F5344CB8AC3E}">
        <p14:creationId xmlns:p14="http://schemas.microsoft.com/office/powerpoint/2010/main" val="158535802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96257" y="2293257"/>
            <a:ext cx="10515600" cy="4086906"/>
          </a:xfrm>
        </p:spPr>
        <p:txBody>
          <a:bodyPr>
            <a:normAutofit/>
          </a:bodyPr>
          <a:lstStyle/>
          <a:p>
            <a:r>
              <a:rPr lang="en-US" sz="2000" dirty="0" smtClean="0"/>
              <a:t>Each </a:t>
            </a:r>
            <a:r>
              <a:rPr lang="en-US" sz="2000" dirty="0"/>
              <a:t>of these approaches is equally valid from a technical point of view, but which is the best choice for your application? To start with, avoid using the automatic name by class behavior. This doesn't allow you much flexibility to define multiple beans of the same type, and it is much better to define your own names. That way, if Spring changes the default behavior in the future, your application continues to work. When choosing whether to use id or name, always use id to specify the bean's default name. Prior to Spring 3.1, the id attribute is the same as the XML identity (that is, </a:t>
            </a:r>
            <a:r>
              <a:rPr lang="en-US" sz="2000" dirty="0" err="1"/>
              <a:t>xsd:ID</a:t>
            </a:r>
            <a:r>
              <a:rPr lang="en-US" sz="2000" dirty="0"/>
              <a:t>), which places a restriction in the characters that you can use. As of Spring 3.1, Spring uses </a:t>
            </a:r>
            <a:r>
              <a:rPr lang="en-US" sz="2000" dirty="0" err="1"/>
              <a:t>xsd:String</a:t>
            </a:r>
            <a:r>
              <a:rPr lang="en-US" sz="2000" dirty="0"/>
              <a:t> for the id attribute, so the previous restriction on the characters that you can use is gone. However, Spring will continue to ensure that the id is unique across the entire </a:t>
            </a:r>
            <a:r>
              <a:rPr lang="en-US" sz="2000" dirty="0" err="1"/>
              <a:t>ApplicationContext</a:t>
            </a:r>
            <a:r>
              <a:rPr lang="en-US" sz="2000" dirty="0"/>
              <a:t>. As a general practice, you should give your bean a name by using the id attribute and then associate the bean with other names by using name aliasing, as discussed in the next section.</a:t>
            </a:r>
          </a:p>
          <a:p>
            <a:endParaRPr lang="en-US" sz="2000" dirty="0"/>
          </a:p>
        </p:txBody>
      </p:sp>
      <p:pic>
        <p:nvPicPr>
          <p:cNvPr id="5" name="Picture 4"/>
          <p:cNvPicPr>
            <a:picLocks noChangeAspect="1"/>
          </p:cNvPicPr>
          <p:nvPr/>
        </p:nvPicPr>
        <p:blipFill>
          <a:blip r:embed="rId3"/>
          <a:stretch>
            <a:fillRect/>
          </a:stretch>
        </p:blipFill>
        <p:spPr>
          <a:xfrm>
            <a:off x="1045029" y="362857"/>
            <a:ext cx="9651999" cy="1554389"/>
          </a:xfrm>
          <a:prstGeom prst="rect">
            <a:avLst/>
          </a:prstGeom>
        </p:spPr>
      </p:pic>
    </p:spTree>
    <p:extLst>
      <p:ext uri="{BB962C8B-B14F-4D97-AF65-F5344CB8AC3E}">
        <p14:creationId xmlns:p14="http://schemas.microsoft.com/office/powerpoint/2010/main" val="368836533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05732"/>
          </a:xfrm>
        </p:spPr>
        <p:txBody>
          <a:bodyPr>
            <a:normAutofit fontScale="90000"/>
          </a:bodyPr>
          <a:lstStyle/>
          <a:p>
            <a:endParaRPr lang="en-US" dirty="0"/>
          </a:p>
        </p:txBody>
      </p:sp>
      <p:sp>
        <p:nvSpPr>
          <p:cNvPr id="3" name="Content Placeholder 2"/>
          <p:cNvSpPr>
            <a:spLocks noGrp="1"/>
          </p:cNvSpPr>
          <p:nvPr>
            <p:ph idx="1"/>
          </p:nvPr>
        </p:nvSpPr>
        <p:spPr>
          <a:xfrm>
            <a:off x="478971" y="737054"/>
            <a:ext cx="11146972" cy="5765346"/>
          </a:xfrm>
        </p:spPr>
        <p:txBody>
          <a:bodyPr>
            <a:normAutofit lnSpcReduction="10000"/>
          </a:bodyPr>
          <a:lstStyle/>
          <a:p>
            <a:r>
              <a:rPr lang="en-US" b="1" dirty="0"/>
              <a:t>Bean Name Aliasing</a:t>
            </a:r>
          </a:p>
          <a:p>
            <a:r>
              <a:rPr lang="en-US" sz="2400" dirty="0"/>
              <a:t>Spring allows a bean to have more than one name. You can achieve this by specifying a space-, comma-, or semicolon-separated list of names in the </a:t>
            </a:r>
            <a:r>
              <a:rPr lang="en-US" sz="2400" dirty="0" err="1"/>
              <a:t>nameattribute</a:t>
            </a:r>
            <a:r>
              <a:rPr lang="en-US" sz="2400" dirty="0"/>
              <a:t> of the bean's &lt;bean&gt; tag. You can do this in place of, or in conjunction with, using the id attribute.</a:t>
            </a:r>
          </a:p>
          <a:p>
            <a:r>
              <a:rPr lang="en-US" sz="2400" dirty="0"/>
              <a:t>Besides using the name attribute, you can use the &lt;alias&gt; tag for defining aliases for Spring bean names. </a:t>
            </a:r>
            <a:r>
              <a:rPr lang="en-US" sz="2400" dirty="0">
                <a:hlinkClick r:id="rId3"/>
              </a:rPr>
              <a:t>Listing 3-70</a:t>
            </a:r>
            <a:r>
              <a:rPr lang="en-US" sz="2400" dirty="0"/>
              <a:t> shows a simple &lt;bean&gt; configuration that defines multiple names for a single bean (app-context-xml.xml</a:t>
            </a:r>
            <a:r>
              <a:rPr lang="en-US" sz="2400" dirty="0" smtClean="0"/>
              <a:t>).</a:t>
            </a:r>
          </a:p>
          <a:p>
            <a:r>
              <a:rPr lang="en-US" sz="2400" dirty="0" smtClean="0"/>
              <a:t>As </a:t>
            </a:r>
            <a:r>
              <a:rPr lang="en-US" sz="2400" dirty="0"/>
              <a:t>you can see, we have defined six names: one using the id attribute and the other four as a list using all allowed bean name delimiters in the name attribute (this is just for demonstration purposes and is not recommended for real-life development). In real-life development, it's recommended you standardize on the delimiter to use for separating bean names' declarations within your application. One more alias was defined using the &lt;alias&gt; tag. </a:t>
            </a:r>
            <a:r>
              <a:rPr lang="en-US" sz="2400" dirty="0">
                <a:hlinkClick r:id="rId3"/>
              </a:rPr>
              <a:t>Listing 3-71</a:t>
            </a:r>
            <a:r>
              <a:rPr lang="en-US" sz="2400" dirty="0"/>
              <a:t> shows a sample Java routine that grabs the same bean from the </a:t>
            </a:r>
            <a:r>
              <a:rPr lang="en-US" sz="2400" dirty="0" err="1"/>
              <a:t>ApplicationContext</a:t>
            </a:r>
            <a:r>
              <a:rPr lang="en-US" sz="2400" dirty="0"/>
              <a:t> six times using different names and verifies that they are the same bean.</a:t>
            </a:r>
          </a:p>
          <a:p>
            <a:endParaRPr lang="en-US" sz="2000" dirty="0"/>
          </a:p>
          <a:p>
            <a:endParaRPr lang="en-US" dirty="0"/>
          </a:p>
        </p:txBody>
      </p:sp>
    </p:spTree>
    <p:extLst>
      <p:ext uri="{BB962C8B-B14F-4D97-AF65-F5344CB8AC3E}">
        <p14:creationId xmlns:p14="http://schemas.microsoft.com/office/powerpoint/2010/main" val="164956835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63526"/>
            <a:ext cx="10515600" cy="520246"/>
          </a:xfrm>
        </p:spPr>
        <p:txBody>
          <a:bodyPr>
            <a:normAutofit fontScale="90000"/>
          </a:bodyPr>
          <a:lstStyle/>
          <a:p>
            <a:pPr algn="ctr"/>
            <a:r>
              <a:rPr lang="en-US" b="1" i="1" dirty="0">
                <a:hlinkClick r:id="rId2"/>
              </a:rPr>
              <a:t>Listing 3-70</a:t>
            </a:r>
            <a:r>
              <a:rPr lang="en-US" dirty="0"/>
              <a:t>. Configuring Multiple Bean </a:t>
            </a:r>
            <a:r>
              <a:rPr lang="en-US" dirty="0" smtClean="0"/>
              <a:t>Name</a:t>
            </a:r>
            <a:endParaRPr lang="en-US" dirty="0"/>
          </a:p>
        </p:txBody>
      </p:sp>
      <p:pic>
        <p:nvPicPr>
          <p:cNvPr id="6" name="Content Placeholder 5"/>
          <p:cNvPicPr>
            <a:picLocks noGrp="1" noChangeAspect="1"/>
          </p:cNvPicPr>
          <p:nvPr>
            <p:ph idx="1"/>
          </p:nvPr>
        </p:nvPicPr>
        <p:blipFill>
          <a:blip r:embed="rId3"/>
          <a:stretch>
            <a:fillRect/>
          </a:stretch>
        </p:blipFill>
        <p:spPr>
          <a:xfrm>
            <a:off x="217714" y="914399"/>
            <a:ext cx="11843657" cy="5733143"/>
          </a:xfrm>
          <a:prstGeom prst="rect">
            <a:avLst/>
          </a:prstGeom>
        </p:spPr>
      </p:pic>
    </p:spTree>
    <p:extLst>
      <p:ext uri="{BB962C8B-B14F-4D97-AF65-F5344CB8AC3E}">
        <p14:creationId xmlns:p14="http://schemas.microsoft.com/office/powerpoint/2010/main" val="280015689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19982"/>
            <a:ext cx="10515600" cy="462189"/>
          </a:xfrm>
        </p:spPr>
        <p:txBody>
          <a:bodyPr>
            <a:noAutofit/>
          </a:bodyPr>
          <a:lstStyle/>
          <a:p>
            <a:pPr algn="ctr"/>
            <a:r>
              <a:rPr lang="en-US" sz="2800" b="1" i="1" dirty="0">
                <a:hlinkClick r:id="rId2"/>
              </a:rPr>
              <a:t>Listing 3-71</a:t>
            </a:r>
            <a:r>
              <a:rPr lang="en-US" sz="2800" dirty="0"/>
              <a:t>. Accessing Beans by Using Aliases</a:t>
            </a:r>
          </a:p>
        </p:txBody>
      </p:sp>
      <p:pic>
        <p:nvPicPr>
          <p:cNvPr id="6" name="Content Placeholder 5"/>
          <p:cNvPicPr>
            <a:picLocks noGrp="1" noChangeAspect="1"/>
          </p:cNvPicPr>
          <p:nvPr>
            <p:ph idx="1"/>
          </p:nvPr>
        </p:nvPicPr>
        <p:blipFill>
          <a:blip r:embed="rId3"/>
          <a:stretch>
            <a:fillRect/>
          </a:stretch>
        </p:blipFill>
        <p:spPr>
          <a:xfrm>
            <a:off x="377371" y="682171"/>
            <a:ext cx="11640458" cy="6052458"/>
          </a:xfrm>
          <a:prstGeom prst="rect">
            <a:avLst/>
          </a:prstGeom>
        </p:spPr>
      </p:pic>
    </p:spTree>
    <p:extLst>
      <p:ext uri="{BB962C8B-B14F-4D97-AF65-F5344CB8AC3E}">
        <p14:creationId xmlns:p14="http://schemas.microsoft.com/office/powerpoint/2010/main" val="93680443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of earlier application</a:t>
            </a:r>
            <a:endParaRPr lang="en-US" dirty="0"/>
          </a:p>
        </p:txBody>
      </p:sp>
      <p:pic>
        <p:nvPicPr>
          <p:cNvPr id="4" name="Content Placeholder 3"/>
          <p:cNvPicPr>
            <a:picLocks noGrp="1" noChangeAspect="1"/>
          </p:cNvPicPr>
          <p:nvPr>
            <p:ph idx="1"/>
          </p:nvPr>
        </p:nvPicPr>
        <p:blipFill>
          <a:blip r:embed="rId2"/>
          <a:stretch>
            <a:fillRect/>
          </a:stretch>
        </p:blipFill>
        <p:spPr>
          <a:xfrm>
            <a:off x="391886" y="1690688"/>
            <a:ext cx="11582399" cy="3984398"/>
          </a:xfrm>
          <a:prstGeom prst="rect">
            <a:avLst/>
          </a:prstGeom>
        </p:spPr>
      </p:pic>
    </p:spTree>
    <p:extLst>
      <p:ext uri="{BB962C8B-B14F-4D97-AF65-F5344CB8AC3E}">
        <p14:creationId xmlns:p14="http://schemas.microsoft.com/office/powerpoint/2010/main" val="1212170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079" y="122541"/>
            <a:ext cx="10515600" cy="611554"/>
          </a:xfrm>
        </p:spPr>
        <p:txBody>
          <a:bodyPr>
            <a:normAutofit fontScale="90000"/>
          </a:bodyPr>
          <a:lstStyle/>
          <a:p>
            <a:r>
              <a:rPr lang="en-US" b="1" dirty="0"/>
              <a:t>Setter Dependency </a:t>
            </a:r>
            <a:r>
              <a:rPr lang="en-US" b="1" dirty="0" smtClean="0"/>
              <a:t>Injection</a:t>
            </a:r>
            <a:endParaRPr lang="en-US" dirty="0"/>
          </a:p>
        </p:txBody>
      </p:sp>
      <p:sp>
        <p:nvSpPr>
          <p:cNvPr id="3" name="Content Placeholder 2"/>
          <p:cNvSpPr>
            <a:spLocks noGrp="1"/>
          </p:cNvSpPr>
          <p:nvPr>
            <p:ph idx="1"/>
          </p:nvPr>
        </p:nvSpPr>
        <p:spPr>
          <a:xfrm>
            <a:off x="193183" y="1014531"/>
            <a:ext cx="11822805" cy="5373390"/>
          </a:xfrm>
        </p:spPr>
        <p:txBody>
          <a:bodyPr>
            <a:normAutofit/>
          </a:bodyPr>
          <a:lstStyle/>
          <a:p>
            <a:r>
              <a:rPr lang="en-US" sz="3200" dirty="0">
                <a:solidFill>
                  <a:srgbClr val="FF0000"/>
                </a:solidFill>
              </a:rPr>
              <a:t>In </a:t>
            </a:r>
            <a:r>
              <a:rPr lang="en-US" sz="3200" i="1" dirty="0">
                <a:solidFill>
                  <a:srgbClr val="FF0000"/>
                </a:solidFill>
              </a:rPr>
              <a:t>Setter Dependency Injection</a:t>
            </a:r>
            <a:r>
              <a:rPr lang="en-US" sz="3200" dirty="0">
                <a:solidFill>
                  <a:srgbClr val="FF0000"/>
                </a:solidFill>
              </a:rPr>
              <a:t>, the </a:t>
            </a:r>
            <a:r>
              <a:rPr lang="en-US" sz="3200" dirty="0" err="1">
                <a:solidFill>
                  <a:srgbClr val="FF0000"/>
                </a:solidFill>
              </a:rPr>
              <a:t>IoC</a:t>
            </a:r>
            <a:r>
              <a:rPr lang="en-US" sz="3200" dirty="0">
                <a:solidFill>
                  <a:srgbClr val="FF0000"/>
                </a:solidFill>
              </a:rPr>
              <a:t> container injects a component's dependencies via JavaBean-style setter methods. </a:t>
            </a:r>
            <a:endParaRPr lang="en-US" sz="3200" dirty="0" smtClean="0">
              <a:solidFill>
                <a:srgbClr val="FF0000"/>
              </a:solidFill>
            </a:endParaRPr>
          </a:p>
          <a:p>
            <a:r>
              <a:rPr lang="en-US" sz="3200" dirty="0" smtClean="0"/>
              <a:t>A </a:t>
            </a:r>
            <a:r>
              <a:rPr lang="en-US" sz="3200" dirty="0"/>
              <a:t>component's setters expose the dependencies the </a:t>
            </a:r>
            <a:r>
              <a:rPr lang="en-US" sz="3200" dirty="0" err="1"/>
              <a:t>IoC</a:t>
            </a:r>
            <a:r>
              <a:rPr lang="en-US" sz="3200" dirty="0"/>
              <a:t> container can manage. </a:t>
            </a:r>
            <a:r>
              <a:rPr lang="en-US" sz="3200" dirty="0">
                <a:hlinkClick r:id="rId2"/>
              </a:rPr>
              <a:t>Listing 3-6</a:t>
            </a:r>
            <a:r>
              <a:rPr lang="en-US" sz="3200" dirty="0"/>
              <a:t> shows a typical Setter Dependency Injection-based component</a:t>
            </a:r>
            <a:r>
              <a:rPr lang="en-US" sz="3200" dirty="0" smtClean="0"/>
              <a:t>.</a:t>
            </a:r>
          </a:p>
          <a:p>
            <a:r>
              <a:rPr lang="en-US" sz="3200" dirty="0" smtClean="0"/>
              <a:t>Within the container, the dependency requirement exposed by the </a:t>
            </a:r>
            <a:r>
              <a:rPr lang="en-US" sz="3200" dirty="0" err="1" smtClean="0"/>
              <a:t>setDependency</a:t>
            </a:r>
            <a:r>
              <a:rPr lang="en-US" sz="3200" dirty="0" smtClean="0"/>
              <a:t>() method is referred to by the JavaBeans-style name, dependency. </a:t>
            </a:r>
          </a:p>
          <a:p>
            <a:r>
              <a:rPr lang="en-US" sz="3200" dirty="0" smtClean="0"/>
              <a:t>In practice, </a:t>
            </a:r>
            <a:r>
              <a:rPr lang="en-US" sz="3200" dirty="0" smtClean="0">
                <a:solidFill>
                  <a:srgbClr val="FF0000"/>
                </a:solidFill>
              </a:rPr>
              <a:t>Setter Injection is the most widely </a:t>
            </a:r>
            <a:r>
              <a:rPr lang="en-US" sz="3200" dirty="0" smtClean="0"/>
              <a:t>used injection mechanism, and it is one of the </a:t>
            </a:r>
            <a:r>
              <a:rPr lang="en-US" sz="3200" dirty="0" smtClean="0">
                <a:solidFill>
                  <a:srgbClr val="FF0000"/>
                </a:solidFill>
              </a:rPr>
              <a:t>simplest</a:t>
            </a:r>
            <a:r>
              <a:rPr lang="en-US" sz="3200" dirty="0" smtClean="0"/>
              <a:t> </a:t>
            </a:r>
            <a:r>
              <a:rPr lang="en-US" sz="3200" dirty="0" err="1" smtClean="0"/>
              <a:t>IoC</a:t>
            </a:r>
            <a:r>
              <a:rPr lang="en-US" sz="3200" dirty="0" smtClean="0"/>
              <a:t> mechanisms to implement.</a:t>
            </a:r>
          </a:p>
          <a:p>
            <a:endParaRPr lang="en-US" dirty="0"/>
          </a:p>
        </p:txBody>
      </p:sp>
    </p:spTree>
    <p:extLst>
      <p:ext uri="{BB962C8B-B14F-4D97-AF65-F5344CB8AC3E}">
        <p14:creationId xmlns:p14="http://schemas.microsoft.com/office/powerpoint/2010/main" val="115882046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223811"/>
          </a:xfrm>
        </p:spPr>
        <p:txBody>
          <a:bodyPr>
            <a:normAutofit fontScale="90000"/>
          </a:bodyPr>
          <a:lstStyle/>
          <a:p>
            <a:endParaRPr lang="en-US" dirty="0"/>
          </a:p>
        </p:txBody>
      </p:sp>
      <p:sp>
        <p:nvSpPr>
          <p:cNvPr id="3" name="Content Placeholder 2"/>
          <p:cNvSpPr>
            <a:spLocks noGrp="1"/>
          </p:cNvSpPr>
          <p:nvPr>
            <p:ph idx="1"/>
          </p:nvPr>
        </p:nvSpPr>
        <p:spPr>
          <a:xfrm>
            <a:off x="108488" y="464948"/>
            <a:ext cx="11887200" cy="6245817"/>
          </a:xfrm>
        </p:spPr>
        <p:txBody>
          <a:bodyPr>
            <a:normAutofit fontScale="92500" lnSpcReduction="10000"/>
          </a:bodyPr>
          <a:lstStyle/>
          <a:p>
            <a:r>
              <a:rPr lang="en-US" dirty="0"/>
              <a:t>This code prints </a:t>
            </a:r>
            <a:r>
              <a:rPr lang="en-US" dirty="0" smtClean="0"/>
              <a:t>false</a:t>
            </a:r>
            <a:r>
              <a:rPr lang="en-US" dirty="0"/>
              <a:t> five times to the console output for the configuration contained in </a:t>
            </a:r>
            <a:r>
              <a:rPr lang="en-US" dirty="0">
                <a:hlinkClick r:id="rId2"/>
              </a:rPr>
              <a:t>Listing 3-70</a:t>
            </a:r>
            <a:r>
              <a:rPr lang="en-US" dirty="0"/>
              <a:t>, verifying that the beans accessed using different names are, in fact, the same bean.</a:t>
            </a:r>
          </a:p>
          <a:p>
            <a:r>
              <a:rPr lang="en-US" dirty="0"/>
              <a:t>You can retrieve a list of the bean aliases by calling </a:t>
            </a:r>
            <a:r>
              <a:rPr lang="en-US" dirty="0" err="1"/>
              <a:t>ApplicationContext.getAliases</a:t>
            </a:r>
            <a:r>
              <a:rPr lang="en-US" dirty="0"/>
              <a:t>(String) and passing in any one of the bean's names or ID. The list of aliases, other than the one you specified, will then be returned as a String array.</a:t>
            </a:r>
          </a:p>
          <a:p>
            <a:r>
              <a:rPr lang="en-US" dirty="0"/>
              <a:t>Bean name aliasing is a strange beast because it is not something you tend to use when you are building a new application. If you are going to have many other beans inject another bean, they may as well use the same name to access that bean. However, as your application goes into production and maintenance work gets carried out, modifications are made, and so on, bean name aliasing becomes more useful.</a:t>
            </a:r>
          </a:p>
          <a:p>
            <a:r>
              <a:rPr lang="en-US" dirty="0"/>
              <a:t>Consider the following scenario: you have an application in which 50 beans, configured using Spring, all require an implementation of the Foo interface. Twenty-five of the beans use the </a:t>
            </a:r>
            <a:r>
              <a:rPr lang="en-US" dirty="0" err="1"/>
              <a:t>StandardFoo</a:t>
            </a:r>
            <a:r>
              <a:rPr lang="en-US" dirty="0"/>
              <a:t> implementation with the bean name </a:t>
            </a:r>
            <a:r>
              <a:rPr lang="en-US" dirty="0" err="1"/>
              <a:t>standardFoo</a:t>
            </a:r>
            <a:r>
              <a:rPr lang="en-US" dirty="0"/>
              <a:t>, and the other 25 use the </a:t>
            </a:r>
            <a:r>
              <a:rPr lang="en-US" dirty="0" err="1"/>
              <a:t>SuperFoo</a:t>
            </a:r>
            <a:r>
              <a:rPr lang="en-US" dirty="0"/>
              <a:t> implementation with the </a:t>
            </a:r>
            <a:r>
              <a:rPr lang="en-US" dirty="0" err="1"/>
              <a:t>superFoo</a:t>
            </a:r>
            <a:r>
              <a:rPr lang="en-US" dirty="0"/>
              <a:t> bean name.</a:t>
            </a:r>
          </a:p>
          <a:p>
            <a:endParaRPr lang="en-US" dirty="0"/>
          </a:p>
        </p:txBody>
      </p:sp>
    </p:spTree>
    <p:extLst>
      <p:ext uri="{BB962C8B-B14F-4D97-AF65-F5344CB8AC3E}">
        <p14:creationId xmlns:p14="http://schemas.microsoft.com/office/powerpoint/2010/main" val="94568428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143"/>
            <a:ext cx="10515600" cy="192813"/>
          </a:xfrm>
        </p:spPr>
        <p:txBody>
          <a:bodyPr>
            <a:normAutofit fontScale="90000"/>
          </a:bodyPr>
          <a:lstStyle/>
          <a:p>
            <a:endParaRPr lang="en-US" dirty="0"/>
          </a:p>
        </p:txBody>
      </p:sp>
      <p:sp>
        <p:nvSpPr>
          <p:cNvPr id="3" name="Content Placeholder 2"/>
          <p:cNvSpPr>
            <a:spLocks noGrp="1"/>
          </p:cNvSpPr>
          <p:nvPr>
            <p:ph idx="1"/>
          </p:nvPr>
        </p:nvSpPr>
        <p:spPr>
          <a:xfrm>
            <a:off x="340963" y="712922"/>
            <a:ext cx="11701220" cy="5966847"/>
          </a:xfrm>
        </p:spPr>
        <p:txBody>
          <a:bodyPr>
            <a:normAutofit fontScale="92500" lnSpcReduction="10000"/>
          </a:bodyPr>
          <a:lstStyle/>
          <a:p>
            <a:r>
              <a:rPr lang="en-US" dirty="0"/>
              <a:t>Six months after you put the application into production, you decide to move the first 25 beans to the </a:t>
            </a:r>
            <a:r>
              <a:rPr lang="en-US" dirty="0" err="1"/>
              <a:t>SuperFoo</a:t>
            </a:r>
            <a:r>
              <a:rPr lang="en-US" dirty="0"/>
              <a:t> implementation. </a:t>
            </a:r>
            <a:endParaRPr lang="en-US" dirty="0" smtClean="0"/>
          </a:p>
          <a:p>
            <a:r>
              <a:rPr lang="en-US" dirty="0" smtClean="0"/>
              <a:t>To </a:t>
            </a:r>
            <a:r>
              <a:rPr lang="en-US" dirty="0"/>
              <a:t>do this, you have three options:</a:t>
            </a:r>
          </a:p>
          <a:p>
            <a:r>
              <a:rPr lang="en-US" dirty="0"/>
              <a:t>The first is to change the implementation class of the </a:t>
            </a:r>
            <a:r>
              <a:rPr lang="en-US" dirty="0" err="1"/>
              <a:t>standardFoo</a:t>
            </a:r>
            <a:r>
              <a:rPr lang="en-US" dirty="0"/>
              <a:t> bean to </a:t>
            </a:r>
            <a:r>
              <a:rPr lang="en-US" dirty="0" err="1"/>
              <a:t>SuperFoo</a:t>
            </a:r>
            <a:r>
              <a:rPr lang="en-US" dirty="0"/>
              <a:t>. The drawback of this approach is that you have two instances of the </a:t>
            </a:r>
            <a:r>
              <a:rPr lang="en-US" dirty="0" err="1"/>
              <a:t>SuperFoo</a:t>
            </a:r>
            <a:r>
              <a:rPr lang="en-US" dirty="0"/>
              <a:t> class lying around when you really need only one. In addition, you now have two beans to make changes to when the configuration changes.</a:t>
            </a:r>
          </a:p>
          <a:p>
            <a:r>
              <a:rPr lang="en-US" dirty="0"/>
              <a:t>The second option is to update the injection configuration for the 25 beans that are changing, which changes the beans' names from </a:t>
            </a:r>
            <a:r>
              <a:rPr lang="en-US" dirty="0" err="1"/>
              <a:t>standardFoo</a:t>
            </a:r>
            <a:r>
              <a:rPr lang="en-US" dirty="0"/>
              <a:t> to </a:t>
            </a:r>
            <a:r>
              <a:rPr lang="en-US" dirty="0" err="1"/>
              <a:t>superFoo</a:t>
            </a:r>
            <a:r>
              <a:rPr lang="en-US" dirty="0"/>
              <a:t>. This approach is not the most elegant way to proceed—you could perform a find and replace, but then rolling back your changes when management isn't happy means retrieving an old version of your configuration from your version control system.</a:t>
            </a:r>
          </a:p>
          <a:p>
            <a:r>
              <a:rPr lang="en-US" dirty="0"/>
              <a:t>The third, and most ideal, approach is to remove (or comment out) the definition for the </a:t>
            </a:r>
            <a:r>
              <a:rPr lang="en-US" dirty="0" err="1"/>
              <a:t>standardFoo</a:t>
            </a:r>
            <a:r>
              <a:rPr lang="en-US" dirty="0"/>
              <a:t> bean and make </a:t>
            </a:r>
            <a:r>
              <a:rPr lang="en-US" dirty="0" err="1"/>
              <a:t>standardFoo</a:t>
            </a:r>
            <a:r>
              <a:rPr lang="en-US" dirty="0"/>
              <a:t> an alias to </a:t>
            </a:r>
            <a:r>
              <a:rPr lang="en-US" dirty="0" err="1"/>
              <a:t>superFoo</a:t>
            </a:r>
            <a:r>
              <a:rPr lang="en-US" dirty="0"/>
              <a:t>. This change requires minimal effort, and restoring the system to its previous configuration is just as simple.</a:t>
            </a:r>
          </a:p>
          <a:p>
            <a:endParaRPr lang="en-US" dirty="0"/>
          </a:p>
        </p:txBody>
      </p:sp>
    </p:spTree>
    <p:extLst>
      <p:ext uri="{BB962C8B-B14F-4D97-AF65-F5344CB8AC3E}">
        <p14:creationId xmlns:p14="http://schemas.microsoft.com/office/powerpoint/2010/main" val="4265833006"/>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146"/>
            <a:ext cx="10515600" cy="254807"/>
          </a:xfrm>
        </p:spPr>
        <p:txBody>
          <a:bodyPr>
            <a:normAutofit fontScale="90000"/>
          </a:bodyPr>
          <a:lstStyle/>
          <a:p>
            <a:pPr algn="ctr"/>
            <a:r>
              <a:rPr lang="en-US" b="1" dirty="0"/>
              <a:t>Understanding Bean Instantiation </a:t>
            </a:r>
            <a:r>
              <a:rPr lang="en-US" b="1" dirty="0" smtClean="0"/>
              <a:t>Mode</a:t>
            </a:r>
            <a:endParaRPr lang="en-US" dirty="0"/>
          </a:p>
        </p:txBody>
      </p:sp>
      <p:sp>
        <p:nvSpPr>
          <p:cNvPr id="3" name="Content Placeholder 2"/>
          <p:cNvSpPr>
            <a:spLocks noGrp="1"/>
          </p:cNvSpPr>
          <p:nvPr>
            <p:ph idx="1"/>
          </p:nvPr>
        </p:nvSpPr>
        <p:spPr>
          <a:xfrm>
            <a:off x="201478" y="588936"/>
            <a:ext cx="11787752" cy="6137328"/>
          </a:xfrm>
        </p:spPr>
        <p:txBody>
          <a:bodyPr>
            <a:normAutofit/>
          </a:bodyPr>
          <a:lstStyle/>
          <a:p>
            <a:r>
              <a:rPr lang="en-US" dirty="0"/>
              <a:t>By default, all beans in Spring are singletons. This means Spring maintains a single instance of the bean, all dependent objects use the same instance, and all calls to </a:t>
            </a:r>
            <a:r>
              <a:rPr lang="en-US" dirty="0" err="1"/>
              <a:t>ApplicationContext.getBean</a:t>
            </a:r>
            <a:r>
              <a:rPr lang="en-US" dirty="0"/>
              <a:t>() return the same instance. We demonstrated this previously in </a:t>
            </a:r>
            <a:r>
              <a:rPr lang="en-US" dirty="0">
                <a:hlinkClick r:id="rId3"/>
              </a:rPr>
              <a:t>Listing 3-71</a:t>
            </a:r>
            <a:r>
              <a:rPr lang="en-US" dirty="0"/>
              <a:t>, where we were able to use identity comparison (==) rather than the equals() comparison to check whether the beans were the same.</a:t>
            </a:r>
          </a:p>
          <a:p>
            <a:r>
              <a:rPr lang="en-US" dirty="0"/>
              <a:t>The term </a:t>
            </a:r>
            <a:r>
              <a:rPr lang="en-US" i="1" dirty="0"/>
              <a:t>singleton</a:t>
            </a:r>
            <a:r>
              <a:rPr lang="en-US" dirty="0"/>
              <a:t> is used interchangeably in Java to refer to two distinct concepts: an object that has a single instance within the application, and the Singleton design pattern. We refer to the first concept as </a:t>
            </a:r>
            <a:r>
              <a:rPr lang="en-US" i="1" dirty="0"/>
              <a:t>singleton</a:t>
            </a:r>
            <a:r>
              <a:rPr lang="en-US" dirty="0"/>
              <a:t> and to the Singleton pattern as </a:t>
            </a:r>
            <a:r>
              <a:rPr lang="en-US" i="1" dirty="0"/>
              <a:t>Singleton</a:t>
            </a:r>
            <a:r>
              <a:rPr lang="en-US" dirty="0"/>
              <a:t>. The Singleton design pattern was popularized in the seminal </a:t>
            </a:r>
            <a:r>
              <a:rPr lang="en-US" i="1" dirty="0"/>
              <a:t>Design Patterns: Elements of Reusable Object-Oriented Software</a:t>
            </a:r>
            <a:r>
              <a:rPr lang="en-US" dirty="0"/>
              <a:t> by Erich Gamma, et al. (Addison-Wesley, 1994). The problem arises when people confuse the need for singleton instances with the need to apply the Singleton pattern. </a:t>
            </a:r>
            <a:r>
              <a:rPr lang="en-US" dirty="0">
                <a:hlinkClick r:id="rId3"/>
              </a:rPr>
              <a:t>Listing 3-72</a:t>
            </a:r>
            <a:r>
              <a:rPr lang="en-US" dirty="0"/>
              <a:t> shows a typical implementation of the Singleton pattern in Java</a:t>
            </a:r>
            <a:r>
              <a:rPr lang="en-US" dirty="0" smtClean="0"/>
              <a:t>.</a:t>
            </a:r>
            <a:endParaRPr lang="en-US" dirty="0"/>
          </a:p>
        </p:txBody>
      </p:sp>
    </p:spTree>
    <p:extLst>
      <p:ext uri="{BB962C8B-B14F-4D97-AF65-F5344CB8AC3E}">
        <p14:creationId xmlns:p14="http://schemas.microsoft.com/office/powerpoint/2010/main" val="1585431928"/>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1857829" y="2046514"/>
            <a:ext cx="8505371" cy="4064000"/>
          </a:xfrm>
          <a:prstGeom prst="rect">
            <a:avLst/>
          </a:prstGeom>
        </p:spPr>
      </p:pic>
    </p:spTree>
    <p:extLst>
      <p:ext uri="{BB962C8B-B14F-4D97-AF65-F5344CB8AC3E}">
        <p14:creationId xmlns:p14="http://schemas.microsoft.com/office/powerpoint/2010/main" val="65056859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171" y="0"/>
            <a:ext cx="10515600" cy="171904"/>
          </a:xfrm>
        </p:spPr>
        <p:txBody>
          <a:bodyPr>
            <a:normAutofit fontScale="90000"/>
          </a:bodyPr>
          <a:lstStyle/>
          <a:p>
            <a:endParaRPr lang="en-US" dirty="0"/>
          </a:p>
        </p:txBody>
      </p:sp>
      <p:sp>
        <p:nvSpPr>
          <p:cNvPr id="3" name="Content Placeholder 2"/>
          <p:cNvSpPr>
            <a:spLocks noGrp="1"/>
          </p:cNvSpPr>
          <p:nvPr>
            <p:ph idx="1"/>
          </p:nvPr>
        </p:nvSpPr>
        <p:spPr>
          <a:xfrm>
            <a:off x="232229" y="449451"/>
            <a:ext cx="11669485" cy="6023920"/>
          </a:xfrm>
        </p:spPr>
        <p:txBody>
          <a:bodyPr>
            <a:normAutofit fontScale="77500" lnSpcReduction="20000"/>
          </a:bodyPr>
          <a:lstStyle/>
          <a:p>
            <a:r>
              <a:rPr lang="en-US" dirty="0"/>
              <a:t>This pattern achieves its goal of allowing you to maintain and access a single instance of a class throughout your application, but it does so at the expense of increased coupling. Your application code must always have explicit knowledge of the Singleton class in order to obtain the instance—completely removing the ability to code to interfaces. In reality, the Singleton pattern is actually two patterns in one. The first, and desired, pattern involves maintenance of a single instance of an object. The second, and less desirable, is a pattern for object lookup that completely removes the possibility of using interfaces. Using the Singleton pattern also makes it very difficult to swap out implementations arbitrarily, because most objects that require the Singleton instance access the Singleton object directly. This can cause all kinds of headaches when you are trying to unit test your application because you are unable to replace the Singleton with a mock for testing purposes.</a:t>
            </a:r>
          </a:p>
          <a:p>
            <a:r>
              <a:rPr lang="en-US" dirty="0"/>
              <a:t>Fortunately, with Spring you can take advantage of the singleton instantiation model without having to work around the Singleton design pattern. All beans in Spring are, by default, created as Singleton instances, and Spring uses the same instances to fulfill all requests for that bean. Of course, Spring is not just limited to use of the Singleton instance; it can still create a new instance of the bean to satisfy every dependency and every call to </a:t>
            </a:r>
            <a:r>
              <a:rPr lang="en-US" dirty="0" err="1"/>
              <a:t>getBean</a:t>
            </a:r>
            <a:r>
              <a:rPr lang="en-US" dirty="0"/>
              <a:t>(). It does all of this without any impact on your application code, and for this reason, we like to refer to Spring as being </a:t>
            </a:r>
            <a:r>
              <a:rPr lang="en-US" i="1" dirty="0"/>
              <a:t>instantiation mode agnostic</a:t>
            </a:r>
            <a:r>
              <a:rPr lang="en-US" dirty="0"/>
              <a:t>. This is a very powerful concept. If you start off with an object that is a singleton but then discover it is not really suited to multithread access, you can change it to a </a:t>
            </a:r>
            <a:r>
              <a:rPr lang="en-US" dirty="0" err="1"/>
              <a:t>nonsingleton</a:t>
            </a:r>
            <a:r>
              <a:rPr lang="en-US" dirty="0"/>
              <a:t> (prototype) without affecting any of your application code.</a:t>
            </a:r>
          </a:p>
          <a:p>
            <a:pPr fontAlgn="t"/>
            <a:r>
              <a:rPr lang="en-US" b="1" dirty="0"/>
              <a:t>Note </a:t>
            </a:r>
            <a:r>
              <a:rPr lang="en-US" dirty="0"/>
              <a:t>Although changing the instantiation mode of your bean won't affect your application code, it does cause some problems if you rely on Spring's life-cycle interfaces. We cover this in more detail in </a:t>
            </a:r>
            <a:r>
              <a:rPr lang="en-US" dirty="0">
                <a:hlinkClick r:id="rId3"/>
              </a:rPr>
              <a:t>Chapter 4</a:t>
            </a:r>
            <a:r>
              <a:rPr lang="en-US" dirty="0"/>
              <a:t>.</a:t>
            </a:r>
          </a:p>
          <a:p>
            <a:endParaRPr lang="en-US" dirty="0"/>
          </a:p>
        </p:txBody>
      </p:sp>
    </p:spTree>
    <p:extLst>
      <p:ext uri="{BB962C8B-B14F-4D97-AF65-F5344CB8AC3E}">
        <p14:creationId xmlns:p14="http://schemas.microsoft.com/office/powerpoint/2010/main" val="2122012602"/>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8870"/>
            <a:ext cx="10515600" cy="507711"/>
          </a:xfrm>
        </p:spPr>
        <p:txBody>
          <a:bodyPr>
            <a:normAutofit fontScale="90000"/>
          </a:bodyPr>
          <a:lstStyle/>
          <a:p>
            <a:r>
              <a:rPr lang="en-US" b="1" dirty="0"/>
              <a:t>Choosing an Instantiation </a:t>
            </a:r>
            <a:r>
              <a:rPr lang="en-US" b="1" dirty="0" smtClean="0"/>
              <a:t>Mode</a:t>
            </a:r>
            <a:endParaRPr lang="en-US" dirty="0"/>
          </a:p>
        </p:txBody>
      </p:sp>
      <p:sp>
        <p:nvSpPr>
          <p:cNvPr id="3" name="Content Placeholder 2"/>
          <p:cNvSpPr>
            <a:spLocks noGrp="1"/>
          </p:cNvSpPr>
          <p:nvPr>
            <p:ph idx="1"/>
          </p:nvPr>
        </p:nvSpPr>
        <p:spPr>
          <a:xfrm>
            <a:off x="401781" y="845128"/>
            <a:ext cx="11319163" cy="5760388"/>
          </a:xfrm>
        </p:spPr>
        <p:txBody>
          <a:bodyPr>
            <a:normAutofit fontScale="85000" lnSpcReduction="20000"/>
          </a:bodyPr>
          <a:lstStyle/>
          <a:p>
            <a:r>
              <a:rPr lang="en-US" dirty="0"/>
              <a:t>W</a:t>
            </a:r>
            <a:r>
              <a:rPr lang="en-US" dirty="0" smtClean="0"/>
              <a:t>e </a:t>
            </a:r>
            <a:r>
              <a:rPr lang="en-US" dirty="0"/>
              <a:t>find that </a:t>
            </a:r>
            <a:r>
              <a:rPr lang="en-US" b="1" dirty="0"/>
              <a:t>singleton</a:t>
            </a:r>
            <a:r>
              <a:rPr lang="en-US" dirty="0"/>
              <a:t> is the default mode for our beans. </a:t>
            </a:r>
            <a:r>
              <a:rPr lang="en-US" dirty="0" smtClean="0"/>
              <a:t>singletons </a:t>
            </a:r>
            <a:r>
              <a:rPr lang="en-US" dirty="0"/>
              <a:t>should be used in the following scenarios</a:t>
            </a:r>
            <a:r>
              <a:rPr lang="en-US" dirty="0" smtClean="0"/>
              <a:t>:</a:t>
            </a:r>
          </a:p>
          <a:p>
            <a:r>
              <a:rPr lang="en-US" b="1" i="1" dirty="0"/>
              <a:t>Shared objects with no state</a:t>
            </a:r>
            <a:r>
              <a:rPr lang="en-US" i="1" dirty="0"/>
              <a:t>:</a:t>
            </a:r>
            <a:r>
              <a:rPr lang="en-US" dirty="0"/>
              <a:t> You have an object that maintains no state and has many dependent objects. Because you do not need synchronization if there is no state, you do not need to create a new instance of the bean each time a dependent object needs to use it for some processing.</a:t>
            </a:r>
          </a:p>
          <a:p>
            <a:r>
              <a:rPr lang="en-US" b="1" i="1" dirty="0"/>
              <a:t>Shared object with read-only state</a:t>
            </a:r>
            <a:r>
              <a:rPr lang="en-US" i="1" dirty="0"/>
              <a:t>:</a:t>
            </a:r>
            <a:r>
              <a:rPr lang="en-US" dirty="0"/>
              <a:t> This is similar to the previous point, but you have some read-only state. In this case, you still do not need synchronization, so creating an instance to satisfy each request for the bean is just adding overhead.</a:t>
            </a:r>
          </a:p>
          <a:p>
            <a:r>
              <a:rPr lang="en-US" b="1" i="1" dirty="0"/>
              <a:t>Shared object with shared state</a:t>
            </a:r>
            <a:r>
              <a:rPr lang="en-US" i="1" dirty="0"/>
              <a:t>:</a:t>
            </a:r>
            <a:r>
              <a:rPr lang="en-US" dirty="0"/>
              <a:t> If you have a bean that has state that must be shared, singleton is the ideal choice. In this case, ensure that your synchronization for state writes is as granular as possible.</a:t>
            </a:r>
          </a:p>
          <a:p>
            <a:r>
              <a:rPr lang="en-US" b="1" i="1" dirty="0"/>
              <a:t>High-throughput objects with writable state</a:t>
            </a:r>
            <a:r>
              <a:rPr lang="en-US" i="1" dirty="0"/>
              <a:t>:</a:t>
            </a:r>
            <a:r>
              <a:rPr lang="en-US" dirty="0"/>
              <a:t> If you have a bean that is used a great deal in your application, you may find that keeping a singleton and synchronizing all write access to the bean state allows for better performance than constantly creating hundreds of instances of the bean. When using this approach, try to keep the synchronization as granular as possible without sacrificing consistency. You will find that this approach is particularly useful when your application creates a large number of instances over a long period of time, when your shared object has only a small amount of writable state, or when the instantiation of a new instance is expensive.</a:t>
            </a:r>
          </a:p>
          <a:p>
            <a:endParaRPr lang="en-US" dirty="0"/>
          </a:p>
        </p:txBody>
      </p:sp>
    </p:spTree>
    <p:extLst>
      <p:ext uri="{BB962C8B-B14F-4D97-AF65-F5344CB8AC3E}">
        <p14:creationId xmlns:p14="http://schemas.microsoft.com/office/powerpoint/2010/main" val="377138802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5909" y="163648"/>
            <a:ext cx="10515600" cy="99823"/>
          </a:xfrm>
        </p:spPr>
        <p:txBody>
          <a:bodyPr>
            <a:normAutofit fontScale="90000"/>
          </a:bodyPr>
          <a:lstStyle/>
          <a:p>
            <a:endParaRPr lang="en-US" dirty="0"/>
          </a:p>
        </p:txBody>
      </p:sp>
      <p:sp>
        <p:nvSpPr>
          <p:cNvPr id="3" name="Content Placeholder 2"/>
          <p:cNvSpPr>
            <a:spLocks noGrp="1"/>
          </p:cNvSpPr>
          <p:nvPr>
            <p:ph idx="1"/>
          </p:nvPr>
        </p:nvSpPr>
        <p:spPr>
          <a:xfrm>
            <a:off x="154983" y="526942"/>
            <a:ext cx="11887200" cy="6081676"/>
          </a:xfrm>
        </p:spPr>
        <p:txBody>
          <a:bodyPr>
            <a:normAutofit/>
          </a:bodyPr>
          <a:lstStyle/>
          <a:p>
            <a:r>
              <a:rPr lang="en-US" b="1" dirty="0"/>
              <a:t>You should consider using </a:t>
            </a:r>
            <a:r>
              <a:rPr lang="en-US" b="1" dirty="0" err="1"/>
              <a:t>nonsingletons</a:t>
            </a:r>
            <a:r>
              <a:rPr lang="en-US" b="1" dirty="0"/>
              <a:t> in the following scenarios</a:t>
            </a:r>
            <a:r>
              <a:rPr lang="en-US" b="1" dirty="0" smtClean="0"/>
              <a:t>:</a:t>
            </a:r>
          </a:p>
          <a:p>
            <a:r>
              <a:rPr lang="en-US" b="1" i="1" dirty="0"/>
              <a:t>Objects with writable state</a:t>
            </a:r>
            <a:r>
              <a:rPr lang="en-US" i="1" dirty="0"/>
              <a:t>:</a:t>
            </a:r>
            <a:r>
              <a:rPr lang="en-US" dirty="0"/>
              <a:t> If you have a bean that has a lot of writable state, you may find that the cost of synchronization is greater than the cost of creating a new instance to handle each request from a dependent object.</a:t>
            </a:r>
          </a:p>
          <a:p>
            <a:r>
              <a:rPr lang="en-US" b="1" i="1" dirty="0"/>
              <a:t>Objects with private state</a:t>
            </a:r>
            <a:r>
              <a:rPr lang="en-US" i="1" dirty="0"/>
              <a:t>:</a:t>
            </a:r>
            <a:r>
              <a:rPr lang="en-US" dirty="0"/>
              <a:t> In some cases, your dependent objects need a bean that has private state so that they can conduct their processing separately from other objects that depend on that bean. In this case, singleton is clearly not suitable, and you should use </a:t>
            </a:r>
            <a:r>
              <a:rPr lang="en-US" dirty="0" err="1"/>
              <a:t>nonsingleton</a:t>
            </a:r>
            <a:r>
              <a:rPr lang="en-US" dirty="0" smtClean="0"/>
              <a:t>.</a:t>
            </a:r>
          </a:p>
          <a:p>
            <a:r>
              <a:rPr lang="en-US" dirty="0"/>
              <a:t>The main positive you gain from Spring's instantiation management is that your applications can immediately benefit from the lower memory usage associated with singletons, with very little effort on your part. </a:t>
            </a:r>
            <a:endParaRPr lang="en-US" dirty="0" smtClean="0"/>
          </a:p>
          <a:p>
            <a:r>
              <a:rPr lang="en-US" dirty="0" smtClean="0"/>
              <a:t>Then</a:t>
            </a:r>
            <a:r>
              <a:rPr lang="en-US" dirty="0"/>
              <a:t>, if you find that singleton mode does not meet the needs of your application, it is a trivial task to modify your configuration to use </a:t>
            </a:r>
            <a:r>
              <a:rPr lang="en-US" dirty="0" err="1"/>
              <a:t>nonsingleton</a:t>
            </a:r>
            <a:r>
              <a:rPr lang="en-US" dirty="0"/>
              <a:t> mode.</a:t>
            </a:r>
          </a:p>
          <a:p>
            <a:endParaRPr lang="en-US" b="1" dirty="0"/>
          </a:p>
        </p:txBody>
      </p:sp>
    </p:spTree>
    <p:extLst>
      <p:ext uri="{BB962C8B-B14F-4D97-AF65-F5344CB8AC3E}">
        <p14:creationId xmlns:p14="http://schemas.microsoft.com/office/powerpoint/2010/main" val="350006138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272" y="103542"/>
            <a:ext cx="10515600" cy="339803"/>
          </a:xfrm>
        </p:spPr>
        <p:txBody>
          <a:bodyPr>
            <a:noAutofit/>
          </a:bodyPr>
          <a:lstStyle/>
          <a:p>
            <a:r>
              <a:rPr lang="en-US" sz="3200" b="1" dirty="0"/>
              <a:t>Implementing Bean </a:t>
            </a:r>
            <a:r>
              <a:rPr lang="en-US" sz="3200" b="1" dirty="0" smtClean="0"/>
              <a:t>Scopes</a:t>
            </a:r>
            <a:endParaRPr lang="en-US" sz="3200" dirty="0"/>
          </a:p>
        </p:txBody>
      </p:sp>
      <p:sp>
        <p:nvSpPr>
          <p:cNvPr id="3" name="Content Placeholder 2"/>
          <p:cNvSpPr>
            <a:spLocks noGrp="1"/>
          </p:cNvSpPr>
          <p:nvPr>
            <p:ph idx="1"/>
          </p:nvPr>
        </p:nvSpPr>
        <p:spPr>
          <a:xfrm>
            <a:off x="304799" y="540327"/>
            <a:ext cx="11568546" cy="6151419"/>
          </a:xfrm>
        </p:spPr>
        <p:txBody>
          <a:bodyPr>
            <a:noAutofit/>
          </a:bodyPr>
          <a:lstStyle/>
          <a:p>
            <a:r>
              <a:rPr lang="en-US" sz="2400" b="1" dirty="0"/>
              <a:t>Singleton</a:t>
            </a:r>
            <a:r>
              <a:rPr lang="en-US" sz="2400" dirty="0"/>
              <a:t>: The default singleton scope. </a:t>
            </a:r>
            <a:r>
              <a:rPr lang="en-US" sz="2400" dirty="0" smtClean="0"/>
              <a:t>Only one </a:t>
            </a:r>
            <a:r>
              <a:rPr lang="en-US" sz="2400" dirty="0"/>
              <a:t>will be created per Spring </a:t>
            </a:r>
            <a:r>
              <a:rPr lang="en-US" sz="2400" dirty="0" err="1"/>
              <a:t>IoC</a:t>
            </a:r>
            <a:r>
              <a:rPr lang="en-US" sz="2400" dirty="0"/>
              <a:t> container.</a:t>
            </a:r>
          </a:p>
          <a:p>
            <a:r>
              <a:rPr lang="en-US" sz="2400" b="1" dirty="0"/>
              <a:t>Prototype</a:t>
            </a:r>
            <a:r>
              <a:rPr lang="en-US" sz="2400" dirty="0"/>
              <a:t>: A new instance will be created by Spring when requested by the application.</a:t>
            </a:r>
          </a:p>
          <a:p>
            <a:r>
              <a:rPr lang="en-US" sz="2400" b="1" dirty="0"/>
              <a:t>Request</a:t>
            </a:r>
            <a:r>
              <a:rPr lang="en-US" sz="2400" dirty="0"/>
              <a:t>: For web application use. When using Spring MVC for web applications, beans with request scope will be instantiated for every HTTP request and then destroyed when the request is completed.</a:t>
            </a:r>
          </a:p>
          <a:p>
            <a:r>
              <a:rPr lang="en-US" sz="2400" b="1" dirty="0"/>
              <a:t>Session</a:t>
            </a:r>
            <a:r>
              <a:rPr lang="en-US" sz="2400" dirty="0"/>
              <a:t>: For web application use. When using Spring MVC for web applications, beans with session scope will be instantiated for every HTTP session and then destroyed when the session is over.</a:t>
            </a:r>
          </a:p>
          <a:p>
            <a:r>
              <a:rPr lang="en-US" sz="2400" b="1" dirty="0"/>
              <a:t>Global session</a:t>
            </a:r>
            <a:r>
              <a:rPr lang="en-US" sz="2400" dirty="0"/>
              <a:t>: For portlet-based web applications. The global session scope beans can be shared among all portlets within the same Spring MVC-powered portal application.</a:t>
            </a:r>
          </a:p>
          <a:p>
            <a:r>
              <a:rPr lang="en-US" sz="2400" b="1" dirty="0"/>
              <a:t>Thread</a:t>
            </a:r>
            <a:r>
              <a:rPr lang="en-US" sz="2400" dirty="0"/>
              <a:t>: A new bean instance will be created by Spring when requested by a new thread, while for the same thread, the same bean instance will be returned. Note that this scope is not registered by default.</a:t>
            </a:r>
          </a:p>
          <a:p>
            <a:r>
              <a:rPr lang="en-US" sz="2400" b="1" dirty="0"/>
              <a:t>Custom</a:t>
            </a:r>
            <a:r>
              <a:rPr lang="en-US" sz="2400" dirty="0"/>
              <a:t>: Custom bean scope that can be created by implementing the interface </a:t>
            </a:r>
            <a:r>
              <a:rPr lang="en-US" sz="2400" dirty="0" err="1"/>
              <a:t>org.springframework.beans.factory.config.Scope</a:t>
            </a:r>
            <a:r>
              <a:rPr lang="en-US" sz="2400" dirty="0"/>
              <a:t> and registering the custom scope in Spring's configuration (for XML, use the class </a:t>
            </a:r>
            <a:r>
              <a:rPr lang="en-US" sz="2400" dirty="0" err="1" smtClean="0"/>
              <a:t>org.springframework.beans.factory.config.CustomScopeConfigurer</a:t>
            </a:r>
            <a:r>
              <a:rPr lang="en-US" sz="2400" dirty="0" smtClean="0"/>
              <a:t>).</a:t>
            </a:r>
            <a:endParaRPr lang="en-US" sz="2400" dirty="0"/>
          </a:p>
        </p:txBody>
      </p:sp>
    </p:spTree>
    <p:extLst>
      <p:ext uri="{BB962C8B-B14F-4D97-AF65-F5344CB8AC3E}">
        <p14:creationId xmlns:p14="http://schemas.microsoft.com/office/powerpoint/2010/main" val="428936857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2652"/>
            <a:ext cx="10515600" cy="332298"/>
          </a:xfrm>
        </p:spPr>
        <p:txBody>
          <a:bodyPr>
            <a:normAutofit fontScale="90000"/>
          </a:bodyPr>
          <a:lstStyle/>
          <a:p>
            <a:pPr algn="ctr"/>
            <a:r>
              <a:rPr lang="en-US" b="1" dirty="0"/>
              <a:t>Resolving </a:t>
            </a:r>
            <a:r>
              <a:rPr lang="en-US" b="1" dirty="0" smtClean="0"/>
              <a:t>Dependencies</a:t>
            </a:r>
            <a:endParaRPr lang="en-US" dirty="0"/>
          </a:p>
        </p:txBody>
      </p:sp>
      <p:sp>
        <p:nvSpPr>
          <p:cNvPr id="3" name="Content Placeholder 2"/>
          <p:cNvSpPr>
            <a:spLocks noGrp="1"/>
          </p:cNvSpPr>
          <p:nvPr>
            <p:ph idx="1"/>
          </p:nvPr>
        </p:nvSpPr>
        <p:spPr>
          <a:xfrm>
            <a:off x="216975" y="712922"/>
            <a:ext cx="11732217" cy="5895696"/>
          </a:xfrm>
        </p:spPr>
        <p:txBody>
          <a:bodyPr>
            <a:normAutofit/>
          </a:bodyPr>
          <a:lstStyle/>
          <a:p>
            <a:r>
              <a:rPr lang="en-US" dirty="0"/>
              <a:t>During normal operation, Spring is able to resolve dependencies by simply looking at your configuration file or annotations in your classes. </a:t>
            </a:r>
            <a:endParaRPr lang="en-US" dirty="0" smtClean="0"/>
          </a:p>
          <a:p>
            <a:r>
              <a:rPr lang="en-US" dirty="0"/>
              <a:t>Spring is not aware of any dependencies that exist between beans in your </a:t>
            </a:r>
            <a:r>
              <a:rPr lang="en-US" dirty="0" smtClean="0"/>
              <a:t>code.</a:t>
            </a:r>
          </a:p>
          <a:p>
            <a:r>
              <a:rPr lang="en-US" dirty="0" smtClean="0"/>
              <a:t>For </a:t>
            </a:r>
            <a:r>
              <a:rPr lang="en-US" dirty="0"/>
              <a:t>example, in the constructor of </a:t>
            </a:r>
            <a:r>
              <a:rPr lang="en-US" dirty="0" err="1"/>
              <a:t>beanA</a:t>
            </a:r>
            <a:r>
              <a:rPr lang="en-US" dirty="0"/>
              <a:t>, you get an instance of </a:t>
            </a:r>
            <a:r>
              <a:rPr lang="en-US" dirty="0" err="1"/>
              <a:t>beanB</a:t>
            </a:r>
            <a:r>
              <a:rPr lang="en-US" dirty="0"/>
              <a:t> by calling </a:t>
            </a:r>
            <a:r>
              <a:rPr lang="en-US" dirty="0" err="1"/>
              <a:t>ctx.getBean</a:t>
            </a:r>
            <a:r>
              <a:rPr lang="en-US" dirty="0"/>
              <a:t>("</a:t>
            </a:r>
            <a:r>
              <a:rPr lang="en-US" dirty="0" err="1"/>
              <a:t>beanB</a:t>
            </a:r>
            <a:r>
              <a:rPr lang="en-US" dirty="0"/>
              <a:t>"), without asking Spring to inject the dependency for you. </a:t>
            </a:r>
            <a:endParaRPr lang="en-US" dirty="0" smtClean="0"/>
          </a:p>
          <a:p>
            <a:r>
              <a:rPr lang="en-US" dirty="0" smtClean="0"/>
              <a:t>In </a:t>
            </a:r>
            <a:r>
              <a:rPr lang="en-US" dirty="0"/>
              <a:t>this case, Spring is unaware that </a:t>
            </a:r>
            <a:r>
              <a:rPr lang="en-US" dirty="0" err="1"/>
              <a:t>beanA</a:t>
            </a:r>
            <a:r>
              <a:rPr lang="en-US" dirty="0"/>
              <a:t> depends on </a:t>
            </a:r>
            <a:r>
              <a:rPr lang="en-US" dirty="0" err="1"/>
              <a:t>beanB</a:t>
            </a:r>
            <a:r>
              <a:rPr lang="en-US" dirty="0"/>
              <a:t>, and, as a result, it may instantiate </a:t>
            </a:r>
            <a:r>
              <a:rPr lang="en-US" dirty="0" err="1"/>
              <a:t>beanA</a:t>
            </a:r>
            <a:r>
              <a:rPr lang="en-US" dirty="0"/>
              <a:t> before </a:t>
            </a:r>
            <a:r>
              <a:rPr lang="en-US" dirty="0" err="1"/>
              <a:t>beanB</a:t>
            </a:r>
            <a:r>
              <a:rPr lang="en-US" dirty="0"/>
              <a:t>. </a:t>
            </a:r>
            <a:endParaRPr lang="en-US" dirty="0" smtClean="0"/>
          </a:p>
          <a:p>
            <a:r>
              <a:rPr lang="en-US" b="1" dirty="0"/>
              <a:t>Listing 3-75</a:t>
            </a:r>
            <a:r>
              <a:rPr lang="en-US" b="1" dirty="0" smtClean="0"/>
              <a:t>: Manually </a:t>
            </a:r>
            <a:r>
              <a:rPr lang="en-US" b="1" dirty="0"/>
              <a:t>Defining </a:t>
            </a:r>
            <a:r>
              <a:rPr lang="en-US" b="1" dirty="0" smtClean="0"/>
              <a:t>Dependencies</a:t>
            </a:r>
          </a:p>
          <a:p>
            <a:pPr marL="457200" lvl="1" indent="0">
              <a:buNone/>
            </a:pPr>
            <a:r>
              <a:rPr lang="en-US" sz="2800" dirty="0"/>
              <a:t>&lt;bean id="</a:t>
            </a:r>
            <a:r>
              <a:rPr lang="en-US" sz="2800" dirty="0" err="1"/>
              <a:t>beanA</a:t>
            </a:r>
            <a:r>
              <a:rPr lang="en-US" sz="2800" dirty="0"/>
              <a:t>" class="com.apress.prospring4.ch3.BeanA" </a:t>
            </a:r>
            <a:r>
              <a:rPr lang="en-US" sz="2800" dirty="0" smtClean="0"/>
              <a:t>                		      depends-on</a:t>
            </a:r>
            <a:r>
              <a:rPr lang="en-US" sz="2800" dirty="0"/>
              <a:t>="</a:t>
            </a:r>
            <a:r>
              <a:rPr lang="en-US" sz="2800" dirty="0" err="1"/>
              <a:t>beanB</a:t>
            </a:r>
            <a:r>
              <a:rPr lang="en-US" sz="2800" dirty="0"/>
              <a:t>"/&gt;</a:t>
            </a:r>
          </a:p>
          <a:p>
            <a:pPr marL="457200" lvl="1" indent="0">
              <a:buNone/>
            </a:pPr>
            <a:r>
              <a:rPr lang="en-US" sz="2800" dirty="0" smtClean="0"/>
              <a:t>&lt;</a:t>
            </a:r>
            <a:r>
              <a:rPr lang="en-US" sz="2800" dirty="0"/>
              <a:t>bean id="</a:t>
            </a:r>
            <a:r>
              <a:rPr lang="en-US" sz="2800" dirty="0" err="1"/>
              <a:t>beanB</a:t>
            </a:r>
            <a:r>
              <a:rPr lang="en-US" sz="2800" dirty="0"/>
              <a:t>" class="com.apress.prospring4.ch3.BeanB"/&gt;</a:t>
            </a:r>
          </a:p>
        </p:txBody>
      </p:sp>
    </p:spTree>
    <p:extLst>
      <p:ext uri="{BB962C8B-B14F-4D97-AF65-F5344CB8AC3E}">
        <p14:creationId xmlns:p14="http://schemas.microsoft.com/office/powerpoint/2010/main" val="386876468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57763"/>
          </a:xfrm>
        </p:spPr>
        <p:txBody>
          <a:bodyPr>
            <a:normAutofit fontScale="90000"/>
          </a:bodyPr>
          <a:lstStyle/>
          <a:p>
            <a:pPr algn="ctr"/>
            <a:r>
              <a:rPr lang="en-US" b="1" dirty="0" err="1"/>
              <a:t>Autowiring</a:t>
            </a:r>
            <a:r>
              <a:rPr lang="en-US" b="1" dirty="0"/>
              <a:t> Your </a:t>
            </a:r>
            <a:r>
              <a:rPr lang="en-US" b="1" dirty="0" smtClean="0"/>
              <a:t>Bean</a:t>
            </a:r>
            <a:endParaRPr lang="en-US" dirty="0"/>
          </a:p>
        </p:txBody>
      </p:sp>
      <p:sp>
        <p:nvSpPr>
          <p:cNvPr id="3" name="Content Placeholder 2"/>
          <p:cNvSpPr>
            <a:spLocks noGrp="1"/>
          </p:cNvSpPr>
          <p:nvPr>
            <p:ph idx="1"/>
          </p:nvPr>
        </p:nvSpPr>
        <p:spPr>
          <a:xfrm>
            <a:off x="1" y="821410"/>
            <a:ext cx="12192000" cy="5873858"/>
          </a:xfrm>
        </p:spPr>
        <p:txBody>
          <a:bodyPr>
            <a:normAutofit/>
          </a:bodyPr>
          <a:lstStyle/>
          <a:p>
            <a:pPr lvl="0"/>
            <a:r>
              <a:rPr lang="en-US" altLang="en-US" sz="3600" dirty="0" smtClean="0">
                <a:solidFill>
                  <a:srgbClr val="494B43"/>
                </a:solidFill>
                <a:latin typeface="Arial" panose="020B0604020202020204" pitchFamily="34" charset="0"/>
                <a:cs typeface="Arial" panose="020B0604020202020204" pitchFamily="34" charset="0"/>
              </a:rPr>
              <a:t>In </a:t>
            </a:r>
            <a:r>
              <a:rPr lang="en-US" altLang="en-US" sz="3600" dirty="0">
                <a:solidFill>
                  <a:srgbClr val="494B43"/>
                </a:solidFill>
                <a:latin typeface="Arial" panose="020B0604020202020204" pitchFamily="34" charset="0"/>
                <a:cs typeface="Arial" panose="020B0604020202020204" pitchFamily="34" charset="0"/>
              </a:rPr>
              <a:t>all the examples so far, we have had to define explicitly, via the configuration file, how the individual beans are wired together. </a:t>
            </a:r>
            <a:endParaRPr lang="en-US" altLang="en-US" sz="3600" dirty="0" smtClean="0">
              <a:solidFill>
                <a:srgbClr val="494B43"/>
              </a:solidFill>
              <a:latin typeface="Arial" panose="020B0604020202020204" pitchFamily="34" charset="0"/>
              <a:cs typeface="Arial" panose="020B0604020202020204" pitchFamily="34" charset="0"/>
            </a:endParaRPr>
          </a:p>
          <a:p>
            <a:pPr lvl="0"/>
            <a:r>
              <a:rPr lang="en-US" altLang="en-US" sz="3600" dirty="0" smtClean="0">
                <a:solidFill>
                  <a:srgbClr val="494B43"/>
                </a:solidFill>
                <a:latin typeface="Arial" panose="020B0604020202020204" pitchFamily="34" charset="0"/>
                <a:cs typeface="Arial" panose="020B0604020202020204" pitchFamily="34" charset="0"/>
              </a:rPr>
              <a:t>If </a:t>
            </a:r>
            <a:r>
              <a:rPr lang="en-US" altLang="en-US" sz="3600" dirty="0">
                <a:solidFill>
                  <a:srgbClr val="494B43"/>
                </a:solidFill>
                <a:latin typeface="Arial" panose="020B0604020202020204" pitchFamily="34" charset="0"/>
                <a:cs typeface="Arial" panose="020B0604020202020204" pitchFamily="34" charset="0"/>
              </a:rPr>
              <a:t>you don't like having to wire all your components together, you can have Spring attempt to do so automatically. </a:t>
            </a:r>
            <a:endParaRPr lang="en-US" altLang="en-US" sz="3600" dirty="0" smtClean="0">
              <a:solidFill>
                <a:srgbClr val="494B43"/>
              </a:solidFill>
              <a:latin typeface="Arial" panose="020B0604020202020204" pitchFamily="34" charset="0"/>
              <a:cs typeface="Arial" panose="020B0604020202020204" pitchFamily="34" charset="0"/>
            </a:endParaRPr>
          </a:p>
          <a:p>
            <a:pPr lvl="0"/>
            <a:r>
              <a:rPr lang="en-US" altLang="en-US" sz="3600" dirty="0" smtClean="0">
                <a:solidFill>
                  <a:srgbClr val="494B43"/>
                </a:solidFill>
                <a:latin typeface="Arial" panose="020B0604020202020204" pitchFamily="34" charset="0"/>
                <a:cs typeface="Arial" panose="020B0604020202020204" pitchFamily="34" charset="0"/>
              </a:rPr>
              <a:t>By </a:t>
            </a:r>
            <a:r>
              <a:rPr lang="en-US" altLang="en-US" sz="3600" dirty="0">
                <a:solidFill>
                  <a:srgbClr val="494B43"/>
                </a:solidFill>
                <a:latin typeface="Arial" panose="020B0604020202020204" pitchFamily="34" charset="0"/>
                <a:cs typeface="Arial" panose="020B0604020202020204" pitchFamily="34" charset="0"/>
              </a:rPr>
              <a:t>default, </a:t>
            </a:r>
            <a:r>
              <a:rPr lang="en-US" altLang="en-US" sz="3600" dirty="0" err="1">
                <a:solidFill>
                  <a:srgbClr val="494B43"/>
                </a:solidFill>
                <a:latin typeface="Arial" panose="020B0604020202020204" pitchFamily="34" charset="0"/>
                <a:cs typeface="Arial" panose="020B0604020202020204" pitchFamily="34" charset="0"/>
              </a:rPr>
              <a:t>autowiring</a:t>
            </a:r>
            <a:r>
              <a:rPr lang="en-US" altLang="en-US" sz="3600" dirty="0">
                <a:solidFill>
                  <a:srgbClr val="494B43"/>
                </a:solidFill>
                <a:latin typeface="Arial" panose="020B0604020202020204" pitchFamily="34" charset="0"/>
                <a:cs typeface="Arial" panose="020B0604020202020204" pitchFamily="34" charset="0"/>
              </a:rPr>
              <a:t> is disabled. </a:t>
            </a:r>
            <a:endParaRPr lang="en-US" altLang="en-US" sz="3600" dirty="0" smtClean="0">
              <a:solidFill>
                <a:srgbClr val="494B43"/>
              </a:solidFill>
              <a:latin typeface="Arial" panose="020B0604020202020204" pitchFamily="34" charset="0"/>
              <a:cs typeface="Arial" panose="020B0604020202020204" pitchFamily="34" charset="0"/>
            </a:endParaRPr>
          </a:p>
          <a:p>
            <a:pPr lvl="0"/>
            <a:r>
              <a:rPr lang="en-US" altLang="en-US" sz="3600" dirty="0" smtClean="0">
                <a:solidFill>
                  <a:srgbClr val="494B43"/>
                </a:solidFill>
                <a:latin typeface="Arial" panose="020B0604020202020204" pitchFamily="34" charset="0"/>
                <a:cs typeface="Arial" panose="020B0604020202020204" pitchFamily="34" charset="0"/>
              </a:rPr>
              <a:t>To </a:t>
            </a:r>
            <a:r>
              <a:rPr lang="en-US" altLang="en-US" sz="3600" dirty="0">
                <a:solidFill>
                  <a:srgbClr val="494B43"/>
                </a:solidFill>
                <a:latin typeface="Arial" panose="020B0604020202020204" pitchFamily="34" charset="0"/>
                <a:cs typeface="Arial" panose="020B0604020202020204" pitchFamily="34" charset="0"/>
              </a:rPr>
              <a:t>enable it, you specify which method of </a:t>
            </a:r>
            <a:r>
              <a:rPr lang="en-US" altLang="en-US" sz="3600" dirty="0" err="1">
                <a:solidFill>
                  <a:srgbClr val="494B43"/>
                </a:solidFill>
                <a:latin typeface="Arial" panose="020B0604020202020204" pitchFamily="34" charset="0"/>
                <a:cs typeface="Arial" panose="020B0604020202020204" pitchFamily="34" charset="0"/>
              </a:rPr>
              <a:t>autowiring</a:t>
            </a:r>
            <a:r>
              <a:rPr lang="en-US" altLang="en-US" sz="3600" dirty="0">
                <a:solidFill>
                  <a:srgbClr val="494B43"/>
                </a:solidFill>
                <a:latin typeface="Arial" panose="020B0604020202020204" pitchFamily="34" charset="0"/>
                <a:cs typeface="Arial" panose="020B0604020202020204" pitchFamily="34" charset="0"/>
              </a:rPr>
              <a:t> you want to use by using the </a:t>
            </a:r>
            <a:r>
              <a:rPr lang="en-US" altLang="en-US" sz="3600" dirty="0" err="1">
                <a:solidFill>
                  <a:srgbClr val="494B43"/>
                </a:solidFill>
                <a:latin typeface="Courier New" panose="02070309020205020404" pitchFamily="49" charset="0"/>
                <a:cs typeface="Courier New" panose="02070309020205020404" pitchFamily="49" charset="0"/>
              </a:rPr>
              <a:t>autowire</a:t>
            </a:r>
            <a:r>
              <a:rPr lang="en-US" altLang="en-US" sz="3600" dirty="0">
                <a:solidFill>
                  <a:srgbClr val="494B43"/>
                </a:solidFill>
                <a:latin typeface="Arial" panose="020B0604020202020204" pitchFamily="34" charset="0"/>
                <a:cs typeface="Arial" panose="020B0604020202020204" pitchFamily="34" charset="0"/>
              </a:rPr>
              <a:t> attribute of the bean you want to </a:t>
            </a:r>
            <a:r>
              <a:rPr lang="en-US" altLang="en-US" sz="3600" dirty="0" err="1">
                <a:solidFill>
                  <a:srgbClr val="494B43"/>
                </a:solidFill>
                <a:latin typeface="Arial" panose="020B0604020202020204" pitchFamily="34" charset="0"/>
                <a:cs typeface="Arial" panose="020B0604020202020204" pitchFamily="34" charset="0"/>
              </a:rPr>
              <a:t>autowire</a:t>
            </a:r>
            <a:r>
              <a:rPr lang="en-US" altLang="en-US" sz="3600" dirty="0">
                <a:solidFill>
                  <a:srgbClr val="494B43"/>
                </a:solidFill>
                <a:latin typeface="Arial" panose="020B0604020202020204" pitchFamily="34" charset="0"/>
                <a:cs typeface="Arial" panose="020B0604020202020204" pitchFamily="34" charset="0"/>
              </a:rPr>
              <a:t>.</a:t>
            </a:r>
            <a:r>
              <a:rPr lang="en-US" altLang="en-US" sz="4400" dirty="0"/>
              <a:t> </a:t>
            </a:r>
            <a:endParaRPr lang="en-US" altLang="en-US" sz="6600" dirty="0">
              <a:latin typeface="Arial" panose="020B0604020202020204" pitchFamily="34" charset="0"/>
            </a:endParaRPr>
          </a:p>
          <a:p>
            <a:endParaRPr lang="en-US" sz="3600" dirty="0"/>
          </a:p>
        </p:txBody>
      </p:sp>
    </p:spTree>
    <p:extLst>
      <p:ext uri="{BB962C8B-B14F-4D97-AF65-F5344CB8AC3E}">
        <p14:creationId xmlns:p14="http://schemas.microsoft.com/office/powerpoint/2010/main" val="5981493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229" y="263525"/>
            <a:ext cx="10515600" cy="636361"/>
          </a:xfrm>
        </p:spPr>
        <p:txBody>
          <a:bodyPr>
            <a:normAutofit fontScale="90000"/>
          </a:bodyPr>
          <a:lstStyle/>
          <a:p>
            <a:pPr algn="ctr"/>
            <a:r>
              <a:rPr lang="en-US" b="1" i="1" dirty="0">
                <a:hlinkClick r:id="rId2"/>
              </a:rPr>
              <a:t>Listing 3-6</a:t>
            </a:r>
            <a:r>
              <a:rPr lang="en-US" dirty="0"/>
              <a:t>. Setter Dependency Injection</a:t>
            </a:r>
          </a:p>
        </p:txBody>
      </p:sp>
      <p:pic>
        <p:nvPicPr>
          <p:cNvPr id="4" name="Content Placeholder 3"/>
          <p:cNvPicPr>
            <a:picLocks noGrp="1" noChangeAspect="1"/>
          </p:cNvPicPr>
          <p:nvPr>
            <p:ph idx="1"/>
          </p:nvPr>
        </p:nvPicPr>
        <p:blipFill>
          <a:blip r:embed="rId3"/>
          <a:stretch>
            <a:fillRect/>
          </a:stretch>
        </p:blipFill>
        <p:spPr>
          <a:xfrm>
            <a:off x="174171" y="1161144"/>
            <a:ext cx="11771085" cy="5471886"/>
          </a:xfrm>
          <a:prstGeom prst="rect">
            <a:avLst/>
          </a:prstGeom>
        </p:spPr>
      </p:pic>
    </p:spTree>
    <p:extLst>
      <p:ext uri="{BB962C8B-B14F-4D97-AF65-F5344CB8AC3E}">
        <p14:creationId xmlns:p14="http://schemas.microsoft.com/office/powerpoint/2010/main" val="2855626314"/>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1139"/>
            <a:ext cx="10515600" cy="471783"/>
          </a:xfrm>
        </p:spPr>
        <p:txBody>
          <a:bodyPr>
            <a:normAutofit fontScale="90000"/>
          </a:bodyPr>
          <a:lstStyle/>
          <a:p>
            <a:pPr algn="ctr"/>
            <a:r>
              <a:rPr lang="en-US" b="1" dirty="0"/>
              <a:t>Modes of </a:t>
            </a:r>
            <a:r>
              <a:rPr lang="en-US" b="1" dirty="0" err="1" smtClean="0"/>
              <a:t>Autowiring</a:t>
            </a:r>
            <a:endParaRPr lang="en-US" dirty="0"/>
          </a:p>
        </p:txBody>
      </p:sp>
      <p:sp>
        <p:nvSpPr>
          <p:cNvPr id="3" name="Content Placeholder 2"/>
          <p:cNvSpPr>
            <a:spLocks noGrp="1"/>
          </p:cNvSpPr>
          <p:nvPr>
            <p:ph idx="1"/>
          </p:nvPr>
        </p:nvSpPr>
        <p:spPr>
          <a:xfrm>
            <a:off x="140777" y="898902"/>
            <a:ext cx="11901406" cy="5827362"/>
          </a:xfrm>
        </p:spPr>
        <p:txBody>
          <a:bodyPr>
            <a:normAutofit/>
          </a:bodyPr>
          <a:lstStyle/>
          <a:p>
            <a:r>
              <a:rPr lang="en-US" sz="4000" dirty="0"/>
              <a:t>Spring supports five modes for </a:t>
            </a:r>
            <a:r>
              <a:rPr lang="en-US" sz="4000" dirty="0" err="1"/>
              <a:t>autowiring</a:t>
            </a:r>
            <a:r>
              <a:rPr lang="en-US" sz="4000" dirty="0"/>
              <a:t>: </a:t>
            </a:r>
            <a:endParaRPr lang="en-US" sz="4000" dirty="0" smtClean="0"/>
          </a:p>
          <a:p>
            <a:pPr marL="0" indent="0">
              <a:buNone/>
            </a:pPr>
            <a:r>
              <a:rPr lang="en-US" sz="4000" dirty="0" smtClean="0"/>
              <a:t>   </a:t>
            </a:r>
            <a:r>
              <a:rPr lang="en-US" sz="4000" dirty="0" err="1" smtClean="0"/>
              <a:t>byName</a:t>
            </a:r>
            <a:r>
              <a:rPr lang="en-US" sz="4000" dirty="0"/>
              <a:t>, </a:t>
            </a:r>
            <a:r>
              <a:rPr lang="en-US" sz="4000" dirty="0" err="1"/>
              <a:t>byType</a:t>
            </a:r>
            <a:r>
              <a:rPr lang="en-US" sz="4000" dirty="0"/>
              <a:t>, constructor, default, and no (which is the default). </a:t>
            </a:r>
            <a:endParaRPr lang="en-US" sz="4000" dirty="0" smtClean="0"/>
          </a:p>
          <a:p>
            <a:r>
              <a:rPr lang="en-US" sz="4000" dirty="0" smtClean="0"/>
              <a:t>When </a:t>
            </a:r>
            <a:r>
              <a:rPr lang="en-US" sz="4000" dirty="0"/>
              <a:t>using </a:t>
            </a:r>
            <a:r>
              <a:rPr lang="en-US" sz="4000" b="1" dirty="0" err="1"/>
              <a:t>byName</a:t>
            </a:r>
            <a:r>
              <a:rPr lang="en-US" sz="4000" dirty="0"/>
              <a:t> </a:t>
            </a:r>
            <a:r>
              <a:rPr lang="en-US" sz="4000" dirty="0" err="1"/>
              <a:t>autowiring</a:t>
            </a:r>
            <a:r>
              <a:rPr lang="en-US" sz="4000" dirty="0"/>
              <a:t>, Spring attempts to wire each property to a bean of the same name. </a:t>
            </a:r>
            <a:endParaRPr lang="en-US" sz="4000" dirty="0" smtClean="0"/>
          </a:p>
          <a:p>
            <a:r>
              <a:rPr lang="en-US" sz="4000" dirty="0" smtClean="0"/>
              <a:t>So</a:t>
            </a:r>
            <a:r>
              <a:rPr lang="en-US" sz="4000" dirty="0"/>
              <a:t>, if the target bean has a property named foo and a foo bean is defined in the </a:t>
            </a:r>
            <a:r>
              <a:rPr lang="en-US" sz="4000" dirty="0" err="1"/>
              <a:t>ApplicationContext</a:t>
            </a:r>
            <a:r>
              <a:rPr lang="en-US" sz="4000" dirty="0"/>
              <a:t>, the foo bean is assigned to the foo property of the target.</a:t>
            </a:r>
          </a:p>
        </p:txBody>
      </p:sp>
    </p:spTree>
    <p:extLst>
      <p:ext uri="{BB962C8B-B14F-4D97-AF65-F5344CB8AC3E}">
        <p14:creationId xmlns:p14="http://schemas.microsoft.com/office/powerpoint/2010/main" val="117612689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647"/>
            <a:ext cx="10515600" cy="130821"/>
          </a:xfrm>
        </p:spPr>
        <p:txBody>
          <a:bodyPr>
            <a:normAutofit fontScale="90000"/>
          </a:bodyPr>
          <a:lstStyle/>
          <a:p>
            <a:endParaRPr lang="en-US" dirty="0"/>
          </a:p>
        </p:txBody>
      </p:sp>
      <p:sp>
        <p:nvSpPr>
          <p:cNvPr id="3" name="Content Placeholder 2"/>
          <p:cNvSpPr>
            <a:spLocks noGrp="1"/>
          </p:cNvSpPr>
          <p:nvPr>
            <p:ph idx="1"/>
          </p:nvPr>
        </p:nvSpPr>
        <p:spPr>
          <a:xfrm>
            <a:off x="232475" y="449450"/>
            <a:ext cx="11809708" cy="6276813"/>
          </a:xfrm>
        </p:spPr>
        <p:txBody>
          <a:bodyPr>
            <a:normAutofit/>
          </a:bodyPr>
          <a:lstStyle/>
          <a:p>
            <a:r>
              <a:rPr lang="en-US" sz="3600" dirty="0"/>
              <a:t>When using </a:t>
            </a:r>
            <a:r>
              <a:rPr lang="en-US" sz="3600" b="1" dirty="0" err="1"/>
              <a:t>byType</a:t>
            </a:r>
            <a:r>
              <a:rPr lang="en-US" sz="3600" dirty="0"/>
              <a:t> </a:t>
            </a:r>
            <a:r>
              <a:rPr lang="en-US" sz="3600" dirty="0" err="1"/>
              <a:t>autowiring</a:t>
            </a:r>
            <a:r>
              <a:rPr lang="en-US" sz="3600" dirty="0"/>
              <a:t>, Spring attempts to wire each of the properties on the target bean by automatically using a bean of the same type in </a:t>
            </a:r>
            <a:r>
              <a:rPr lang="en-US" sz="3600" dirty="0" err="1"/>
              <a:t>ApplicationContext</a:t>
            </a:r>
            <a:r>
              <a:rPr lang="en-US" sz="3600" dirty="0"/>
              <a:t>. </a:t>
            </a:r>
            <a:endParaRPr lang="en-US" sz="3600" dirty="0" smtClean="0"/>
          </a:p>
          <a:p>
            <a:r>
              <a:rPr lang="en-US" sz="3600" dirty="0" smtClean="0"/>
              <a:t>So</a:t>
            </a:r>
            <a:r>
              <a:rPr lang="en-US" sz="3600" dirty="0"/>
              <a:t>, if you have a property of type String on the target bean, and a bean of type String in </a:t>
            </a:r>
            <a:r>
              <a:rPr lang="en-US" sz="3600" dirty="0" err="1"/>
              <a:t>ApplicationContext</a:t>
            </a:r>
            <a:r>
              <a:rPr lang="en-US" sz="3600" dirty="0"/>
              <a:t>, then Spring wires the String bean to the target bean's String property. </a:t>
            </a:r>
            <a:endParaRPr lang="en-US" sz="3600" dirty="0" smtClean="0"/>
          </a:p>
          <a:p>
            <a:r>
              <a:rPr lang="en-US" sz="3600" dirty="0" smtClean="0"/>
              <a:t>If </a:t>
            </a:r>
            <a:r>
              <a:rPr lang="en-US" sz="3600" dirty="0"/>
              <a:t>you have more than one bean of the same type, in this case String, in the same </a:t>
            </a:r>
            <a:r>
              <a:rPr lang="en-US" sz="3600" dirty="0" err="1"/>
              <a:t>ApplicationContext</a:t>
            </a:r>
            <a:r>
              <a:rPr lang="en-US" sz="3600" dirty="0"/>
              <a:t>, then Spring is unable to decide which one to use for the </a:t>
            </a:r>
            <a:r>
              <a:rPr lang="en-US" sz="3600" dirty="0" err="1"/>
              <a:t>autowiring</a:t>
            </a:r>
            <a:r>
              <a:rPr lang="en-US" sz="3600" dirty="0"/>
              <a:t> and throws an exception (of type </a:t>
            </a:r>
            <a:r>
              <a:rPr lang="en-US" sz="3600" dirty="0" err="1"/>
              <a:t>org.springframework.beans.factory.NoSuchBeanDefinitionException</a:t>
            </a:r>
            <a:r>
              <a:rPr lang="en-US" sz="3600" dirty="0"/>
              <a:t>).</a:t>
            </a:r>
          </a:p>
        </p:txBody>
      </p:sp>
    </p:spTree>
    <p:extLst>
      <p:ext uri="{BB962C8B-B14F-4D97-AF65-F5344CB8AC3E}">
        <p14:creationId xmlns:p14="http://schemas.microsoft.com/office/powerpoint/2010/main" val="2077495844"/>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61817"/>
          </a:xfrm>
        </p:spPr>
        <p:txBody>
          <a:bodyPr>
            <a:normAutofit fontScale="90000"/>
          </a:bodyPr>
          <a:lstStyle/>
          <a:p>
            <a:endParaRPr lang="en-US" dirty="0"/>
          </a:p>
        </p:txBody>
      </p:sp>
      <p:sp>
        <p:nvSpPr>
          <p:cNvPr id="3" name="Content Placeholder 2"/>
          <p:cNvSpPr>
            <a:spLocks noGrp="1"/>
          </p:cNvSpPr>
          <p:nvPr>
            <p:ph idx="1"/>
          </p:nvPr>
        </p:nvSpPr>
        <p:spPr>
          <a:xfrm>
            <a:off x="309965" y="399780"/>
            <a:ext cx="11747715" cy="6295487"/>
          </a:xfrm>
        </p:spPr>
        <p:txBody>
          <a:bodyPr>
            <a:noAutofit/>
          </a:bodyPr>
          <a:lstStyle/>
          <a:p>
            <a:r>
              <a:rPr lang="en-US" sz="3200" dirty="0" smtClean="0"/>
              <a:t>The </a:t>
            </a:r>
            <a:r>
              <a:rPr lang="en-US" sz="3200" b="1" dirty="0"/>
              <a:t>constructor</a:t>
            </a:r>
            <a:r>
              <a:rPr lang="en-US" sz="3200" dirty="0"/>
              <a:t> </a:t>
            </a:r>
            <a:r>
              <a:rPr lang="en-US" sz="3200" dirty="0" err="1"/>
              <a:t>autowiring</a:t>
            </a:r>
            <a:r>
              <a:rPr lang="en-US" sz="3200" dirty="0"/>
              <a:t> mode functions just like </a:t>
            </a:r>
            <a:r>
              <a:rPr lang="en-US" sz="3200" dirty="0" err="1"/>
              <a:t>byType</a:t>
            </a:r>
            <a:r>
              <a:rPr lang="en-US" sz="3200" dirty="0"/>
              <a:t> wiring, except that it uses constructors rather than setters to perform the injection. </a:t>
            </a:r>
            <a:endParaRPr lang="en-US" sz="3200" dirty="0" smtClean="0"/>
          </a:p>
          <a:p>
            <a:r>
              <a:rPr lang="en-US" sz="3200" dirty="0" smtClean="0"/>
              <a:t>Spring </a:t>
            </a:r>
            <a:r>
              <a:rPr lang="en-US" sz="3200" dirty="0"/>
              <a:t>attempts to match the greatest numbers of arguments it can in the constructor. </a:t>
            </a:r>
            <a:endParaRPr lang="en-US" sz="3200" dirty="0" smtClean="0"/>
          </a:p>
          <a:p>
            <a:r>
              <a:rPr lang="en-US" sz="3200" dirty="0" smtClean="0"/>
              <a:t>So</a:t>
            </a:r>
            <a:r>
              <a:rPr lang="en-US" sz="3200" dirty="0"/>
              <a:t>, if your bean has two constructors, one that accepts a String and one that accepts a String and an Integer, and you have both a String and an Integer bean in your </a:t>
            </a:r>
            <a:r>
              <a:rPr lang="en-US" sz="3200" dirty="0" err="1"/>
              <a:t>ApplicationContext</a:t>
            </a:r>
            <a:r>
              <a:rPr lang="en-US" sz="3200" dirty="0"/>
              <a:t>, Spring uses the two-argument constructor.</a:t>
            </a:r>
          </a:p>
          <a:p>
            <a:r>
              <a:rPr lang="en-US" sz="3200" dirty="0"/>
              <a:t>In </a:t>
            </a:r>
            <a:r>
              <a:rPr lang="en-US" sz="3200" b="1" dirty="0"/>
              <a:t>default</a:t>
            </a:r>
            <a:r>
              <a:rPr lang="en-US" sz="3200" dirty="0"/>
              <a:t> mode, Spring will choose between constructor and </a:t>
            </a:r>
            <a:r>
              <a:rPr lang="en-US" sz="3200" dirty="0" err="1"/>
              <a:t>byType</a:t>
            </a:r>
            <a:r>
              <a:rPr lang="en-US" sz="3200" dirty="0"/>
              <a:t> modes automatically. </a:t>
            </a:r>
            <a:endParaRPr lang="en-US" sz="3200" dirty="0" smtClean="0"/>
          </a:p>
          <a:p>
            <a:r>
              <a:rPr lang="en-US" sz="3200" dirty="0" smtClean="0"/>
              <a:t>If </a:t>
            </a:r>
            <a:r>
              <a:rPr lang="en-US" sz="3200" dirty="0"/>
              <a:t>your bean has a default (no-arguments) constructor, Spring uses </a:t>
            </a:r>
            <a:r>
              <a:rPr lang="en-US" sz="3200" dirty="0" err="1"/>
              <a:t>byType</a:t>
            </a:r>
            <a:r>
              <a:rPr lang="en-US" sz="3200" dirty="0"/>
              <a:t>; otherwise, it uses constructor.</a:t>
            </a:r>
          </a:p>
        </p:txBody>
      </p:sp>
    </p:spTree>
    <p:extLst>
      <p:ext uri="{BB962C8B-B14F-4D97-AF65-F5344CB8AC3E}">
        <p14:creationId xmlns:p14="http://schemas.microsoft.com/office/powerpoint/2010/main" val="1628452187"/>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9012" y="194644"/>
            <a:ext cx="10515600" cy="239309"/>
          </a:xfrm>
        </p:spPr>
        <p:txBody>
          <a:bodyPr>
            <a:normAutofit fontScale="90000"/>
          </a:bodyPr>
          <a:lstStyle/>
          <a:p>
            <a:endParaRPr lang="en-US" dirty="0"/>
          </a:p>
        </p:txBody>
      </p:sp>
      <p:sp>
        <p:nvSpPr>
          <p:cNvPr id="3" name="Content Placeholder 2"/>
          <p:cNvSpPr>
            <a:spLocks noGrp="1"/>
          </p:cNvSpPr>
          <p:nvPr>
            <p:ph idx="1"/>
          </p:nvPr>
        </p:nvSpPr>
        <p:spPr>
          <a:xfrm>
            <a:off x="292777" y="588936"/>
            <a:ext cx="11733908" cy="5919890"/>
          </a:xfrm>
        </p:spPr>
        <p:txBody>
          <a:bodyPr>
            <a:normAutofit/>
          </a:bodyPr>
          <a:lstStyle/>
          <a:p>
            <a:r>
              <a:rPr lang="en-US" sz="4000" dirty="0" smtClean="0"/>
              <a:t>Configuration shown in </a:t>
            </a:r>
            <a:r>
              <a:rPr lang="en-US" sz="4000" dirty="0" smtClean="0">
                <a:hlinkClick r:id="rId2"/>
              </a:rPr>
              <a:t>Listing </a:t>
            </a:r>
            <a:r>
              <a:rPr lang="en-US" sz="4000" dirty="0">
                <a:hlinkClick r:id="rId2"/>
              </a:rPr>
              <a:t>3-76</a:t>
            </a:r>
            <a:r>
              <a:rPr lang="en-US" sz="4000" dirty="0" smtClean="0"/>
              <a:t>, Foo </a:t>
            </a:r>
            <a:r>
              <a:rPr lang="en-US" sz="4000" dirty="0"/>
              <a:t>and Bar are empty classes. </a:t>
            </a:r>
          </a:p>
          <a:p>
            <a:r>
              <a:rPr lang="en-US" sz="4000" dirty="0" smtClean="0"/>
              <a:t>Notice </a:t>
            </a:r>
            <a:r>
              <a:rPr lang="en-US" sz="4000" dirty="0"/>
              <a:t>that each of the Target beans has a different value for the </a:t>
            </a:r>
            <a:r>
              <a:rPr lang="en-US" sz="4000" dirty="0" err="1"/>
              <a:t>autowire</a:t>
            </a:r>
            <a:r>
              <a:rPr lang="en-US" sz="4000" dirty="0"/>
              <a:t> attribute. </a:t>
            </a:r>
          </a:p>
          <a:p>
            <a:r>
              <a:rPr lang="en-US" sz="4000" dirty="0" smtClean="0"/>
              <a:t> </a:t>
            </a:r>
            <a:r>
              <a:rPr lang="en-US" sz="4000" dirty="0"/>
              <a:t>Moreover, the lazy-</a:t>
            </a:r>
            <a:r>
              <a:rPr lang="en-US" sz="4000" dirty="0" err="1"/>
              <a:t>init</a:t>
            </a:r>
            <a:r>
              <a:rPr lang="en-US" sz="4000" dirty="0"/>
              <a:t> attribute is set to true to inform Spring to instantiate the bean only when it is first requested, </a:t>
            </a:r>
            <a:r>
              <a:rPr lang="en-US" sz="4000" dirty="0" smtClean="0"/>
              <a:t>rather </a:t>
            </a:r>
            <a:r>
              <a:rPr lang="en-US" sz="4000" dirty="0"/>
              <a:t>than at startup, so that we can output the result in the correct place in the testing program. 	 </a:t>
            </a:r>
          </a:p>
        </p:txBody>
      </p:sp>
    </p:spTree>
    <p:extLst>
      <p:ext uri="{BB962C8B-B14F-4D97-AF65-F5344CB8AC3E}">
        <p14:creationId xmlns:p14="http://schemas.microsoft.com/office/powerpoint/2010/main" val="397710571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47411"/>
            <a:ext cx="10515600" cy="317046"/>
          </a:xfrm>
        </p:spPr>
        <p:txBody>
          <a:bodyPr>
            <a:noAutofit/>
          </a:bodyPr>
          <a:lstStyle/>
          <a:p>
            <a:pPr algn="ctr"/>
            <a:r>
              <a:rPr lang="en-US" sz="2800" b="1" i="1" dirty="0">
                <a:hlinkClick r:id="rId2"/>
              </a:rPr>
              <a:t>Listing 3-76</a:t>
            </a:r>
            <a:r>
              <a:rPr lang="en-US" sz="2800" dirty="0"/>
              <a:t>. Configuring </a:t>
            </a:r>
            <a:r>
              <a:rPr lang="en-US" sz="2800" dirty="0" err="1"/>
              <a:t>Autowiring</a:t>
            </a:r>
            <a:endParaRPr lang="en-US" sz="2800" dirty="0"/>
          </a:p>
        </p:txBody>
      </p:sp>
      <p:pic>
        <p:nvPicPr>
          <p:cNvPr id="4" name="Content Placeholder 3"/>
          <p:cNvPicPr>
            <a:picLocks noGrp="1" noChangeAspect="1"/>
          </p:cNvPicPr>
          <p:nvPr>
            <p:ph idx="1"/>
          </p:nvPr>
        </p:nvPicPr>
        <p:blipFill>
          <a:blip r:embed="rId3"/>
          <a:stretch>
            <a:fillRect/>
          </a:stretch>
        </p:blipFill>
        <p:spPr>
          <a:xfrm>
            <a:off x="159657" y="609600"/>
            <a:ext cx="11829143" cy="6052457"/>
          </a:xfrm>
          <a:prstGeom prst="rect">
            <a:avLst/>
          </a:prstGeom>
        </p:spPr>
      </p:pic>
    </p:spTree>
    <p:extLst>
      <p:ext uri="{BB962C8B-B14F-4D97-AF65-F5344CB8AC3E}">
        <p14:creationId xmlns:p14="http://schemas.microsoft.com/office/powerpoint/2010/main" val="378899155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232012" y="136478"/>
            <a:ext cx="4844813" cy="6414447"/>
          </a:xfrm>
          <a:prstGeom prst="rect">
            <a:avLst/>
          </a:prstGeom>
        </p:spPr>
      </p:pic>
      <p:pic>
        <p:nvPicPr>
          <p:cNvPr id="5" name="Picture 4"/>
          <p:cNvPicPr>
            <a:picLocks noChangeAspect="1"/>
          </p:cNvPicPr>
          <p:nvPr/>
        </p:nvPicPr>
        <p:blipFill>
          <a:blip r:embed="rId3"/>
          <a:stretch>
            <a:fillRect/>
          </a:stretch>
        </p:blipFill>
        <p:spPr>
          <a:xfrm>
            <a:off x="5385108" y="136479"/>
            <a:ext cx="6324672" cy="5392378"/>
          </a:xfrm>
          <a:prstGeom prst="rect">
            <a:avLst/>
          </a:prstGeom>
        </p:spPr>
      </p:pic>
      <p:pic>
        <p:nvPicPr>
          <p:cNvPr id="6" name="Picture 5"/>
          <p:cNvPicPr>
            <a:picLocks noChangeAspect="1"/>
          </p:cNvPicPr>
          <p:nvPr/>
        </p:nvPicPr>
        <p:blipFill>
          <a:blip r:embed="rId4"/>
          <a:stretch>
            <a:fillRect/>
          </a:stretch>
        </p:blipFill>
        <p:spPr>
          <a:xfrm>
            <a:off x="5385108" y="5528857"/>
            <a:ext cx="5933790" cy="1225272"/>
          </a:xfrm>
          <a:prstGeom prst="rect">
            <a:avLst/>
          </a:prstGeom>
        </p:spPr>
      </p:pic>
    </p:spTree>
    <p:extLst>
      <p:ext uri="{BB962C8B-B14F-4D97-AF65-F5344CB8AC3E}">
        <p14:creationId xmlns:p14="http://schemas.microsoft.com/office/powerpoint/2010/main" val="272650235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In this code, you can see that the Target class has three constructors: </a:t>
            </a:r>
            <a:endParaRPr lang="en-US" dirty="0" smtClean="0"/>
          </a:p>
          <a:p>
            <a:pPr marL="457200" lvl="1" indent="0">
              <a:buNone/>
            </a:pPr>
            <a:r>
              <a:rPr lang="en-US" dirty="0" smtClean="0"/>
              <a:t>a </a:t>
            </a:r>
            <a:r>
              <a:rPr lang="en-US" dirty="0"/>
              <a:t>no-argument constructor, </a:t>
            </a:r>
          </a:p>
          <a:p>
            <a:pPr marL="457200" lvl="1" indent="0">
              <a:buNone/>
            </a:pPr>
            <a:r>
              <a:rPr lang="en-US" dirty="0" smtClean="0"/>
              <a:t>a </a:t>
            </a:r>
            <a:r>
              <a:rPr lang="en-US" dirty="0"/>
              <a:t>constructor that accepts a Foo instance, </a:t>
            </a:r>
            <a:endParaRPr lang="en-US" dirty="0" smtClean="0"/>
          </a:p>
          <a:p>
            <a:pPr marL="457200" lvl="1" indent="0">
              <a:buNone/>
            </a:pPr>
            <a:r>
              <a:rPr lang="en-US" dirty="0" smtClean="0"/>
              <a:t>and </a:t>
            </a:r>
            <a:r>
              <a:rPr lang="en-US" dirty="0"/>
              <a:t>a constructor that accepts a Foo and a Bar instance. </a:t>
            </a:r>
            <a:endParaRPr lang="en-US" dirty="0" smtClean="0"/>
          </a:p>
          <a:p>
            <a:r>
              <a:rPr lang="en-US" dirty="0" smtClean="0"/>
              <a:t>In </a:t>
            </a:r>
            <a:r>
              <a:rPr lang="en-US" dirty="0"/>
              <a:t>addition to these constructors, the Target bean has three properties: </a:t>
            </a:r>
            <a:endParaRPr lang="en-US" dirty="0" smtClean="0"/>
          </a:p>
          <a:p>
            <a:r>
              <a:rPr lang="en-US" dirty="0" smtClean="0"/>
              <a:t>two </a:t>
            </a:r>
            <a:r>
              <a:rPr lang="en-US" dirty="0"/>
              <a:t>of type Foo and one of type Bar. </a:t>
            </a:r>
            <a:endParaRPr lang="en-US" dirty="0" smtClean="0"/>
          </a:p>
          <a:p>
            <a:r>
              <a:rPr lang="en-US" dirty="0" smtClean="0"/>
              <a:t>Each </a:t>
            </a:r>
            <a:r>
              <a:rPr lang="en-US" dirty="0"/>
              <a:t>of these properties and constructors writes a message to console output when it is called. </a:t>
            </a:r>
            <a:endParaRPr lang="en-US" dirty="0" smtClean="0"/>
          </a:p>
          <a:p>
            <a:r>
              <a:rPr lang="en-US" dirty="0" smtClean="0"/>
              <a:t>The</a:t>
            </a:r>
            <a:r>
              <a:rPr lang="en-US" dirty="0"/>
              <a:t> main() method simply retrieves each of the Target beans declared </a:t>
            </a:r>
            <a:r>
              <a:rPr lang="en-US" dirty="0" smtClean="0"/>
              <a:t>in </a:t>
            </a:r>
            <a:r>
              <a:rPr lang="en-US" dirty="0" err="1" smtClean="0"/>
              <a:t>ApplicationContext</a:t>
            </a:r>
            <a:r>
              <a:rPr lang="en-US" dirty="0"/>
              <a:t>, triggering the </a:t>
            </a:r>
            <a:r>
              <a:rPr lang="en-US" dirty="0" err="1"/>
              <a:t>autowire</a:t>
            </a:r>
            <a:r>
              <a:rPr lang="en-US" dirty="0"/>
              <a:t> process. Here is the output from running this example:</a:t>
            </a:r>
          </a:p>
          <a:p>
            <a:endParaRPr lang="en-US" b="1" dirty="0"/>
          </a:p>
        </p:txBody>
      </p:sp>
    </p:spTree>
    <p:extLst>
      <p:ext uri="{BB962C8B-B14F-4D97-AF65-F5344CB8AC3E}">
        <p14:creationId xmlns:p14="http://schemas.microsoft.com/office/powerpoint/2010/main" val="3730303872"/>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96018"/>
          </a:xfrm>
        </p:spPr>
        <p:txBody>
          <a:bodyPr/>
          <a:lstStyle/>
          <a:p>
            <a:endParaRPr lang="en-US" dirty="0"/>
          </a:p>
        </p:txBody>
      </p:sp>
      <p:sp>
        <p:nvSpPr>
          <p:cNvPr id="3" name="Content Placeholder 2"/>
          <p:cNvSpPr>
            <a:spLocks noGrp="1"/>
          </p:cNvSpPr>
          <p:nvPr>
            <p:ph idx="1"/>
          </p:nvPr>
        </p:nvSpPr>
        <p:spPr>
          <a:xfrm>
            <a:off x="838200" y="1393371"/>
            <a:ext cx="10515600" cy="4783592"/>
          </a:xfrm>
        </p:spPr>
        <p:txBody>
          <a:bodyPr>
            <a:normAutofit fontScale="77500" lnSpcReduction="20000"/>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smtClean="0"/>
              <a:t>From </a:t>
            </a:r>
            <a:r>
              <a:rPr lang="en-US" dirty="0"/>
              <a:t>the output, you can see that when Spring uses </a:t>
            </a:r>
            <a:r>
              <a:rPr lang="en-US" dirty="0" err="1"/>
              <a:t>byName</a:t>
            </a:r>
            <a:r>
              <a:rPr lang="en-US" dirty="0"/>
              <a:t>, the only property that is set is foo, because this is the only property with a corresponding bean entry in the configuration file. </a:t>
            </a:r>
            <a:endParaRPr lang="en-US" dirty="0" smtClean="0"/>
          </a:p>
          <a:p>
            <a:r>
              <a:rPr lang="en-US" dirty="0" smtClean="0"/>
              <a:t>When </a:t>
            </a:r>
            <a:r>
              <a:rPr lang="en-US" dirty="0"/>
              <a:t>using </a:t>
            </a:r>
            <a:r>
              <a:rPr lang="en-US" dirty="0" err="1"/>
              <a:t>byType</a:t>
            </a:r>
            <a:r>
              <a:rPr lang="en-US" dirty="0"/>
              <a:t>, Spring sets the value of all three properties. The foo and foo2 properties are set by the foo bean, and the </a:t>
            </a:r>
            <a:r>
              <a:rPr lang="en-US" dirty="0" smtClean="0"/>
              <a:t>bar property </a:t>
            </a:r>
            <a:r>
              <a:rPr lang="en-US" dirty="0"/>
              <a:t>is set by the bar1 bean. </a:t>
            </a:r>
            <a:endParaRPr lang="en-US" dirty="0" smtClean="0"/>
          </a:p>
          <a:p>
            <a:r>
              <a:rPr lang="en-US" dirty="0" smtClean="0"/>
              <a:t>When </a:t>
            </a:r>
            <a:r>
              <a:rPr lang="en-US" dirty="0"/>
              <a:t>using constructor, Spring uses the two-argument constructor, because Spring can provide beans for both arguments and does not need to fall back to another constructor.</a:t>
            </a:r>
          </a:p>
          <a:p>
            <a:endParaRPr lang="en-US" dirty="0"/>
          </a:p>
        </p:txBody>
      </p:sp>
      <p:pic>
        <p:nvPicPr>
          <p:cNvPr id="6" name="Picture 5"/>
          <p:cNvPicPr>
            <a:picLocks noChangeAspect="1"/>
          </p:cNvPicPr>
          <p:nvPr/>
        </p:nvPicPr>
        <p:blipFill>
          <a:blip r:embed="rId3"/>
          <a:stretch>
            <a:fillRect/>
          </a:stretch>
        </p:blipFill>
        <p:spPr>
          <a:xfrm>
            <a:off x="2815770" y="1393371"/>
            <a:ext cx="5878287" cy="2322286"/>
          </a:xfrm>
          <a:prstGeom prst="rect">
            <a:avLst/>
          </a:prstGeom>
        </p:spPr>
      </p:pic>
    </p:spTree>
    <p:extLst>
      <p:ext uri="{BB962C8B-B14F-4D97-AF65-F5344CB8AC3E}">
        <p14:creationId xmlns:p14="http://schemas.microsoft.com/office/powerpoint/2010/main" val="1840191199"/>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to Use </a:t>
            </a:r>
            <a:r>
              <a:rPr lang="en-US" b="1" dirty="0" err="1" smtClean="0"/>
              <a:t>Autowiring</a:t>
            </a:r>
            <a:endParaRPr lang="en-US" dirty="0"/>
          </a:p>
        </p:txBody>
      </p:sp>
      <p:sp>
        <p:nvSpPr>
          <p:cNvPr id="3" name="Content Placeholder 2"/>
          <p:cNvSpPr>
            <a:spLocks noGrp="1"/>
          </p:cNvSpPr>
          <p:nvPr>
            <p:ph idx="1"/>
          </p:nvPr>
        </p:nvSpPr>
        <p:spPr>
          <a:xfrm>
            <a:off x="838200" y="1825624"/>
            <a:ext cx="10515600" cy="4670709"/>
          </a:xfrm>
        </p:spPr>
        <p:txBody>
          <a:bodyPr>
            <a:normAutofit fontScale="77500" lnSpcReduction="20000"/>
          </a:bodyPr>
          <a:lstStyle/>
          <a:p>
            <a:r>
              <a:rPr lang="en-US" dirty="0"/>
              <a:t>In most cases, the answer to the question of whether you should use </a:t>
            </a:r>
            <a:r>
              <a:rPr lang="en-US" dirty="0" err="1"/>
              <a:t>autowiring</a:t>
            </a:r>
            <a:r>
              <a:rPr lang="en-US" dirty="0"/>
              <a:t> is definitely no! </a:t>
            </a:r>
          </a:p>
          <a:p>
            <a:r>
              <a:rPr lang="en-US" dirty="0" err="1"/>
              <a:t>Autowiring</a:t>
            </a:r>
            <a:r>
              <a:rPr lang="en-US" dirty="0"/>
              <a:t> can save you time in small applications, but in many cases, it leads to bad practices and is inflexible in large applications. </a:t>
            </a:r>
          </a:p>
          <a:p>
            <a:r>
              <a:rPr lang="en-US" dirty="0"/>
              <a:t>Using </a:t>
            </a:r>
            <a:r>
              <a:rPr lang="en-US" b="1" dirty="0" err="1"/>
              <a:t>byName</a:t>
            </a:r>
            <a:r>
              <a:rPr lang="en-US" dirty="0"/>
              <a:t> seems like a good idea, but it may lead you to give your classes artificial property names so that you can take advantage of the </a:t>
            </a:r>
            <a:r>
              <a:rPr lang="en-US" dirty="0" err="1"/>
              <a:t>autowiring</a:t>
            </a:r>
            <a:r>
              <a:rPr lang="en-US" dirty="0"/>
              <a:t> functionality. </a:t>
            </a:r>
          </a:p>
          <a:p>
            <a:r>
              <a:rPr lang="en-US" dirty="0"/>
              <a:t>The whole idea behind Spring is that you can create your classes as you like and have Spring work for you, not the other way around. </a:t>
            </a:r>
          </a:p>
          <a:p>
            <a:r>
              <a:rPr lang="en-US" dirty="0"/>
              <a:t>You may be tempted to use </a:t>
            </a:r>
            <a:r>
              <a:rPr lang="en-US" b="1" dirty="0" err="1"/>
              <a:t>byType</a:t>
            </a:r>
            <a:r>
              <a:rPr lang="en-US" dirty="0"/>
              <a:t> until you realize that you can have only one bean for each type in your </a:t>
            </a:r>
            <a:r>
              <a:rPr lang="en-US" dirty="0" err="1"/>
              <a:t>ApplicationContext</a:t>
            </a:r>
            <a:r>
              <a:rPr lang="en-US" dirty="0"/>
              <a:t>—a restriction that is problematic when you need to maintain beans with different configurations of the same type. </a:t>
            </a:r>
          </a:p>
          <a:p>
            <a:r>
              <a:rPr lang="en-US" dirty="0"/>
              <a:t>The same argument applies to the use of constructor </a:t>
            </a:r>
            <a:r>
              <a:rPr lang="en-US" dirty="0" err="1"/>
              <a:t>autowiring</a:t>
            </a:r>
            <a:r>
              <a:rPr lang="en-US" dirty="0" smtClean="0"/>
              <a:t>.</a:t>
            </a:r>
          </a:p>
          <a:p>
            <a:r>
              <a:rPr lang="en-US" dirty="0"/>
              <a:t>In some cases, </a:t>
            </a:r>
            <a:r>
              <a:rPr lang="en-US" dirty="0" err="1"/>
              <a:t>autowiring</a:t>
            </a:r>
            <a:r>
              <a:rPr lang="en-US" dirty="0"/>
              <a:t> can save you time, but it does not really take that much extra effort to define your wiring explicitly, </a:t>
            </a:r>
            <a:r>
              <a:rPr lang="en-US" dirty="0" smtClean="0"/>
              <a:t>and </a:t>
            </a:r>
            <a:r>
              <a:rPr lang="en-US" dirty="0"/>
              <a:t>you benefit from explicit semantics and full flexibility on property naming and on how many instances of the same type you manage. </a:t>
            </a:r>
          </a:p>
          <a:p>
            <a:endParaRPr lang="en-US" dirty="0"/>
          </a:p>
        </p:txBody>
      </p:sp>
    </p:spTree>
    <p:extLst>
      <p:ext uri="{BB962C8B-B14F-4D97-AF65-F5344CB8AC3E}">
        <p14:creationId xmlns:p14="http://schemas.microsoft.com/office/powerpoint/2010/main" val="406594031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Setting Bean </a:t>
            </a:r>
            <a:r>
              <a:rPr lang="en-US" b="1" dirty="0" smtClean="0"/>
              <a:t>Inheritance</a:t>
            </a:r>
            <a:endParaRPr lang="en-US" dirty="0"/>
          </a:p>
        </p:txBody>
      </p:sp>
      <p:sp>
        <p:nvSpPr>
          <p:cNvPr id="3" name="Content Placeholder 2"/>
          <p:cNvSpPr>
            <a:spLocks noGrp="1"/>
          </p:cNvSpPr>
          <p:nvPr>
            <p:ph idx="1"/>
          </p:nvPr>
        </p:nvSpPr>
        <p:spPr>
          <a:xfrm>
            <a:off x="838200" y="1555844"/>
            <a:ext cx="10515600" cy="5076967"/>
          </a:xfrm>
        </p:spPr>
        <p:txBody>
          <a:bodyPr>
            <a:normAutofit/>
          </a:bodyPr>
          <a:lstStyle/>
          <a:p>
            <a:r>
              <a:rPr lang="en-US" sz="2000" dirty="0"/>
              <a:t>In some cases, you many need multiple definitions of beans that are the same type or implement a shared interface. </a:t>
            </a:r>
          </a:p>
          <a:p>
            <a:r>
              <a:rPr lang="en-US" sz="2000" dirty="0" smtClean="0"/>
              <a:t>This </a:t>
            </a:r>
            <a:r>
              <a:rPr lang="en-US" sz="2000" dirty="0"/>
              <a:t>can become problematic if you want these beans to share some configuration settings but not others. </a:t>
            </a:r>
          </a:p>
          <a:p>
            <a:r>
              <a:rPr lang="en-US" sz="2000" dirty="0" smtClean="0"/>
              <a:t>The </a:t>
            </a:r>
            <a:r>
              <a:rPr lang="en-US" sz="2000" dirty="0"/>
              <a:t>process of keeping the shared configuration settings in sync is quite error-prone, and on large projects, doing so can be quite time-consuming. </a:t>
            </a:r>
          </a:p>
          <a:p>
            <a:r>
              <a:rPr lang="en-US" sz="2000" dirty="0" smtClean="0"/>
              <a:t>To </a:t>
            </a:r>
            <a:r>
              <a:rPr lang="en-US" sz="2000" dirty="0"/>
              <a:t>get around this, Spring allows you to provide a &lt;bean&gt; definition that inherits its property settings from another bean in the same </a:t>
            </a:r>
            <a:r>
              <a:rPr lang="en-US" sz="2000" dirty="0" err="1"/>
              <a:t>ApplicationContext</a:t>
            </a:r>
            <a:r>
              <a:rPr lang="en-US" sz="2000" dirty="0"/>
              <a:t>.</a:t>
            </a:r>
          </a:p>
          <a:p>
            <a:r>
              <a:rPr lang="en-US" sz="2000" dirty="0" smtClean="0"/>
              <a:t>You </a:t>
            </a:r>
            <a:r>
              <a:rPr lang="en-US" sz="2000" dirty="0"/>
              <a:t>can override the values of any properties on the child bean as required, which allows you to have full </a:t>
            </a:r>
            <a:r>
              <a:rPr lang="en-US" sz="2000" dirty="0" smtClean="0"/>
              <a:t>control, but </a:t>
            </a:r>
            <a:r>
              <a:rPr lang="en-US" sz="2000" dirty="0"/>
              <a:t>the parent bean can provide each of your beans with a base configuration</a:t>
            </a:r>
            <a:r>
              <a:rPr lang="en-US" sz="2000" dirty="0" smtClean="0"/>
              <a:t>.</a:t>
            </a:r>
          </a:p>
          <a:p>
            <a:endParaRPr lang="en-US" sz="2000" dirty="0"/>
          </a:p>
        </p:txBody>
      </p:sp>
      <p:pic>
        <p:nvPicPr>
          <p:cNvPr id="5" name="Picture 4"/>
          <p:cNvPicPr>
            <a:picLocks noChangeAspect="1"/>
          </p:cNvPicPr>
          <p:nvPr/>
        </p:nvPicPr>
        <p:blipFill>
          <a:blip r:embed="rId2"/>
          <a:stretch>
            <a:fillRect/>
          </a:stretch>
        </p:blipFill>
        <p:spPr>
          <a:xfrm>
            <a:off x="838201" y="4916464"/>
            <a:ext cx="10515599" cy="1620814"/>
          </a:xfrm>
          <a:prstGeom prst="rect">
            <a:avLst/>
          </a:prstGeom>
        </p:spPr>
      </p:pic>
    </p:spTree>
    <p:extLst>
      <p:ext uri="{BB962C8B-B14F-4D97-AF65-F5344CB8AC3E}">
        <p14:creationId xmlns:p14="http://schemas.microsoft.com/office/powerpoint/2010/main" val="4508575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765" y="159065"/>
            <a:ext cx="10515600" cy="553858"/>
          </a:xfrm>
        </p:spPr>
        <p:txBody>
          <a:bodyPr>
            <a:normAutofit fontScale="90000"/>
          </a:bodyPr>
          <a:lstStyle/>
          <a:p>
            <a:pPr algn="ctr"/>
            <a:r>
              <a:rPr lang="en-US" b="1" dirty="0"/>
              <a:t>Injection vs. </a:t>
            </a:r>
            <a:r>
              <a:rPr lang="en-US" b="1" dirty="0" smtClean="0"/>
              <a:t>Lookup</a:t>
            </a:r>
            <a:endParaRPr lang="en-US" dirty="0"/>
          </a:p>
        </p:txBody>
      </p:sp>
      <p:sp>
        <p:nvSpPr>
          <p:cNvPr id="3" name="Content Placeholder 2"/>
          <p:cNvSpPr>
            <a:spLocks noGrp="1"/>
          </p:cNvSpPr>
          <p:nvPr>
            <p:ph idx="1"/>
          </p:nvPr>
        </p:nvSpPr>
        <p:spPr>
          <a:xfrm>
            <a:off x="382137" y="712924"/>
            <a:ext cx="11312857" cy="5881840"/>
          </a:xfrm>
        </p:spPr>
        <p:txBody>
          <a:bodyPr>
            <a:noAutofit/>
          </a:bodyPr>
          <a:lstStyle/>
          <a:p>
            <a:r>
              <a:rPr lang="en-US" dirty="0"/>
              <a:t>Choosing which style of </a:t>
            </a:r>
            <a:r>
              <a:rPr lang="en-US" dirty="0" err="1"/>
              <a:t>IoC</a:t>
            </a:r>
            <a:r>
              <a:rPr lang="en-US" dirty="0"/>
              <a:t> to use—injection or lookup—is not usually a difficult decision. </a:t>
            </a:r>
            <a:r>
              <a:rPr lang="en-US" dirty="0" smtClean="0"/>
              <a:t>In </a:t>
            </a:r>
            <a:r>
              <a:rPr lang="en-US" dirty="0"/>
              <a:t>many cases, the type of </a:t>
            </a:r>
            <a:r>
              <a:rPr lang="en-US" dirty="0" err="1"/>
              <a:t>IoC</a:t>
            </a:r>
            <a:r>
              <a:rPr lang="en-US" dirty="0"/>
              <a:t> you use is mandated by the container you are using. </a:t>
            </a:r>
            <a:endParaRPr lang="en-US" dirty="0" smtClean="0"/>
          </a:p>
          <a:p>
            <a:r>
              <a:rPr lang="en-US" dirty="0" smtClean="0"/>
              <a:t>For </a:t>
            </a:r>
            <a:r>
              <a:rPr lang="en-US" dirty="0"/>
              <a:t>instance, if you are using EJB 2.1 or prior versions, you must use lookup-style </a:t>
            </a:r>
            <a:r>
              <a:rPr lang="en-US" dirty="0" err="1"/>
              <a:t>IoC</a:t>
            </a:r>
            <a:r>
              <a:rPr lang="en-US" dirty="0"/>
              <a:t> (via JNDI) to obtain an EJB from the JEE container. </a:t>
            </a:r>
            <a:endParaRPr lang="en-US" dirty="0" smtClean="0"/>
          </a:p>
          <a:p>
            <a:r>
              <a:rPr lang="en-US" dirty="0" smtClean="0">
                <a:solidFill>
                  <a:srgbClr val="FF0000"/>
                </a:solidFill>
              </a:rPr>
              <a:t>In </a:t>
            </a:r>
            <a:r>
              <a:rPr lang="en-US" dirty="0">
                <a:solidFill>
                  <a:srgbClr val="FF0000"/>
                </a:solidFill>
              </a:rPr>
              <a:t>Spring, aside from initial bean lookups, your components and their dependencies are always wired together using injection-style </a:t>
            </a:r>
            <a:r>
              <a:rPr lang="en-US" dirty="0" err="1" smtClean="0">
                <a:solidFill>
                  <a:srgbClr val="FF0000"/>
                </a:solidFill>
              </a:rPr>
              <a:t>IoC</a:t>
            </a:r>
            <a:r>
              <a:rPr lang="en-US" dirty="0" smtClean="0">
                <a:solidFill>
                  <a:srgbClr val="FF0000"/>
                </a:solidFill>
              </a:rPr>
              <a:t>.</a:t>
            </a:r>
          </a:p>
          <a:p>
            <a:r>
              <a:rPr lang="en-US" b="1" dirty="0"/>
              <a:t>Note</a:t>
            </a:r>
            <a:r>
              <a:rPr lang="en-US" dirty="0"/>
              <a:t>  When you are using Spring, you can access EJB resources without needing to perform an explicit lookup. Spring can act as an adapter between lookup and injection-style </a:t>
            </a:r>
            <a:r>
              <a:rPr lang="en-US" dirty="0" err="1"/>
              <a:t>IoC</a:t>
            </a:r>
            <a:r>
              <a:rPr lang="en-US" dirty="0"/>
              <a:t> systems, thus allowing you to manage all resources by using injection</a:t>
            </a:r>
            <a:r>
              <a:rPr lang="en-US" dirty="0" smtClean="0"/>
              <a:t>.</a:t>
            </a:r>
          </a:p>
        </p:txBody>
      </p:sp>
    </p:spTree>
    <p:extLst>
      <p:ext uri="{BB962C8B-B14F-4D97-AF65-F5344CB8AC3E}">
        <p14:creationId xmlns:p14="http://schemas.microsoft.com/office/powerpoint/2010/main" val="240487508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a:xfrm>
            <a:off x="838200" y="1337481"/>
            <a:ext cx="10515600" cy="5227092"/>
          </a:xfrm>
        </p:spPr>
        <p:txBody>
          <a:bodyPr>
            <a:normAutofit fontScale="77500" lnSpcReduction="20000"/>
          </a:bodyPr>
          <a:lstStyle/>
          <a:p>
            <a:r>
              <a:rPr lang="en-US" dirty="0"/>
              <a:t>In this chapter, we covered a lot of ground with both the Spring core and </a:t>
            </a:r>
            <a:r>
              <a:rPr lang="en-US" dirty="0" err="1"/>
              <a:t>IoC</a:t>
            </a:r>
            <a:r>
              <a:rPr lang="en-US" dirty="0"/>
              <a:t> in general. </a:t>
            </a:r>
            <a:endParaRPr lang="en-US" dirty="0" smtClean="0"/>
          </a:p>
          <a:p>
            <a:r>
              <a:rPr lang="en-US" dirty="0" smtClean="0"/>
              <a:t>We </a:t>
            </a:r>
            <a:r>
              <a:rPr lang="en-US" dirty="0"/>
              <a:t>showed you examples of the types of </a:t>
            </a:r>
            <a:r>
              <a:rPr lang="en-US" dirty="0" err="1"/>
              <a:t>IoC</a:t>
            </a:r>
            <a:r>
              <a:rPr lang="en-US" dirty="0"/>
              <a:t> and presented the pros and cons of using each mechanism in your applications. </a:t>
            </a:r>
            <a:endParaRPr lang="en-US" dirty="0" smtClean="0"/>
          </a:p>
          <a:p>
            <a:r>
              <a:rPr lang="en-US" dirty="0" smtClean="0"/>
              <a:t>We </a:t>
            </a:r>
            <a:r>
              <a:rPr lang="en-US" dirty="0"/>
              <a:t>looked at which </a:t>
            </a:r>
            <a:r>
              <a:rPr lang="en-US" dirty="0" err="1"/>
              <a:t>IoC</a:t>
            </a:r>
            <a:r>
              <a:rPr lang="en-US" dirty="0"/>
              <a:t> mechanisms Spring provides and when (and when not) to use each within your applications. </a:t>
            </a:r>
            <a:endParaRPr lang="en-US" dirty="0" smtClean="0"/>
          </a:p>
          <a:p>
            <a:r>
              <a:rPr lang="en-US" dirty="0" smtClean="0"/>
              <a:t>While </a:t>
            </a:r>
            <a:r>
              <a:rPr lang="en-US" dirty="0"/>
              <a:t>exploring </a:t>
            </a:r>
            <a:r>
              <a:rPr lang="en-US" dirty="0" err="1"/>
              <a:t>IoC</a:t>
            </a:r>
            <a:r>
              <a:rPr lang="en-US" dirty="0"/>
              <a:t>, we introduced the Spring </a:t>
            </a:r>
            <a:r>
              <a:rPr lang="en-US" dirty="0" err="1"/>
              <a:t>BeanFactory</a:t>
            </a:r>
            <a:r>
              <a:rPr lang="en-US" dirty="0"/>
              <a:t>, which is the core component for Spring's </a:t>
            </a:r>
            <a:r>
              <a:rPr lang="en-US" dirty="0" err="1"/>
              <a:t>IoC</a:t>
            </a:r>
            <a:r>
              <a:rPr lang="en-US" dirty="0"/>
              <a:t> capabilities, and then </a:t>
            </a:r>
            <a:r>
              <a:rPr lang="en-US" dirty="0" err="1"/>
              <a:t>ApplicationContext</a:t>
            </a:r>
            <a:r>
              <a:rPr lang="en-US" dirty="0"/>
              <a:t>, which extends </a:t>
            </a:r>
            <a:r>
              <a:rPr lang="en-US" dirty="0" err="1"/>
              <a:t>BeanFactory</a:t>
            </a:r>
            <a:r>
              <a:rPr lang="en-US" dirty="0"/>
              <a:t> and provides additional functionalities. </a:t>
            </a:r>
            <a:endParaRPr lang="en-US" dirty="0" smtClean="0"/>
          </a:p>
          <a:p>
            <a:r>
              <a:rPr lang="en-US" dirty="0" smtClean="0"/>
              <a:t>For </a:t>
            </a:r>
            <a:r>
              <a:rPr lang="en-US" dirty="0" err="1"/>
              <a:t>ApplicationContext</a:t>
            </a:r>
            <a:r>
              <a:rPr lang="en-US" dirty="0"/>
              <a:t>, we focused on </a:t>
            </a:r>
            <a:r>
              <a:rPr lang="en-US" dirty="0" err="1"/>
              <a:t>GenericXmlApplicationContext</a:t>
            </a:r>
            <a:r>
              <a:rPr lang="en-US" dirty="0"/>
              <a:t>, which allows external configuration of Spring by using XML. </a:t>
            </a:r>
            <a:endParaRPr lang="en-US" dirty="0" smtClean="0"/>
          </a:p>
          <a:p>
            <a:r>
              <a:rPr lang="en-US" dirty="0" smtClean="0"/>
              <a:t>Another </a:t>
            </a:r>
            <a:r>
              <a:rPr lang="en-US" dirty="0"/>
              <a:t>method to declare DI requirements for </a:t>
            </a:r>
            <a:r>
              <a:rPr lang="en-US" dirty="0" err="1"/>
              <a:t>ApplicationContext</a:t>
            </a:r>
            <a:r>
              <a:rPr lang="en-US" dirty="0"/>
              <a:t>, that is, using Java annotations, was also discussed.</a:t>
            </a:r>
          </a:p>
          <a:p>
            <a:r>
              <a:rPr lang="en-US" dirty="0"/>
              <a:t>This chapter also introduced you to the basics of Spring's </a:t>
            </a:r>
            <a:r>
              <a:rPr lang="en-US" dirty="0" err="1"/>
              <a:t>IoC</a:t>
            </a:r>
            <a:r>
              <a:rPr lang="en-US" dirty="0"/>
              <a:t> feature set including Setter Injection, Constructor Injection, Method Injection, </a:t>
            </a:r>
            <a:r>
              <a:rPr lang="en-US" dirty="0" err="1"/>
              <a:t>autowiring</a:t>
            </a:r>
            <a:r>
              <a:rPr lang="en-US" dirty="0"/>
              <a:t>, and bean inheritance. </a:t>
            </a:r>
            <a:endParaRPr lang="en-US" dirty="0" smtClean="0"/>
          </a:p>
          <a:p>
            <a:r>
              <a:rPr lang="en-US" dirty="0" smtClean="0"/>
              <a:t>In </a:t>
            </a:r>
            <a:r>
              <a:rPr lang="en-US" dirty="0"/>
              <a:t>the discussion of configuration, we demonstrated how you can configure your bean properties with a wide variety of values, including other beans, using both XML and annotation type configurations and </a:t>
            </a:r>
            <a:r>
              <a:rPr lang="en-US" dirty="0" err="1"/>
              <a:t>GenericXmlApplicationContext</a:t>
            </a:r>
            <a:r>
              <a:rPr lang="en-US" dirty="0" smtClean="0"/>
              <a:t>.</a:t>
            </a:r>
            <a:endParaRPr lang="en-US" dirty="0"/>
          </a:p>
        </p:txBody>
      </p:sp>
    </p:spTree>
    <p:extLst>
      <p:ext uri="{BB962C8B-B14F-4D97-AF65-F5344CB8AC3E}">
        <p14:creationId xmlns:p14="http://schemas.microsoft.com/office/powerpoint/2010/main" val="3305679696"/>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4: Spring Configuration in </a:t>
            </a:r>
            <a:r>
              <a:rPr lang="en-US" b="1" dirty="0" smtClean="0"/>
              <a:t>Detail</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86481734"/>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Overview</a:t>
            </a:r>
            <a:endParaRPr lang="en-US" dirty="0"/>
          </a:p>
        </p:txBody>
      </p:sp>
      <p:sp>
        <p:nvSpPr>
          <p:cNvPr id="3" name="Content Placeholder 2"/>
          <p:cNvSpPr>
            <a:spLocks noGrp="1"/>
          </p:cNvSpPr>
          <p:nvPr>
            <p:ph idx="1"/>
          </p:nvPr>
        </p:nvSpPr>
        <p:spPr>
          <a:xfrm>
            <a:off x="838200" y="1825624"/>
            <a:ext cx="10515600" cy="4547879"/>
          </a:xfrm>
        </p:spPr>
        <p:txBody>
          <a:bodyPr>
            <a:normAutofit fontScale="85000" lnSpcReduction="20000"/>
          </a:bodyPr>
          <a:lstStyle/>
          <a:p>
            <a:r>
              <a:rPr lang="en-US" b="1" dirty="0"/>
              <a:t>Managing the bean life cycle: </a:t>
            </a:r>
            <a:r>
              <a:rPr lang="en-US" dirty="0"/>
              <a:t>So far, all the beans you have seen have been fairly simple and completely decoupled from the Spring container. </a:t>
            </a:r>
            <a:r>
              <a:rPr lang="en-US" dirty="0" smtClean="0"/>
              <a:t>In </a:t>
            </a:r>
            <a:r>
              <a:rPr lang="en-US" dirty="0"/>
              <a:t>this section, we present some strategies you can employ to enable your beans to receive notifications from the Spring container at various points </a:t>
            </a:r>
            <a:r>
              <a:rPr lang="en-US" dirty="0" smtClean="0"/>
              <a:t>throughout </a:t>
            </a:r>
            <a:r>
              <a:rPr lang="en-US" dirty="0"/>
              <a:t>their life cycle. </a:t>
            </a:r>
            <a:r>
              <a:rPr lang="en-US" dirty="0" smtClean="0"/>
              <a:t>You </a:t>
            </a:r>
            <a:r>
              <a:rPr lang="en-US" dirty="0"/>
              <a:t>can do this either by implementing specific interfaces laid out by Spring, by specifying methods that Spring can call via reflection, or by using JSR-250 JavaBeans life-cycle annotations.</a:t>
            </a:r>
          </a:p>
          <a:p>
            <a:r>
              <a:rPr lang="en-US" b="1" dirty="0" smtClean="0"/>
              <a:t>Making </a:t>
            </a:r>
            <a:r>
              <a:rPr lang="en-US" b="1" dirty="0"/>
              <a:t>your beans "Spring aware": </a:t>
            </a:r>
            <a:r>
              <a:rPr lang="en-US" dirty="0"/>
              <a:t>In some cases, you want a bean to be able to interact with the </a:t>
            </a:r>
            <a:r>
              <a:rPr lang="en-US" dirty="0" err="1"/>
              <a:t>ApplicationContext</a:t>
            </a:r>
            <a:r>
              <a:rPr lang="en-US" dirty="0"/>
              <a:t> that configured it. </a:t>
            </a:r>
            <a:r>
              <a:rPr lang="en-US" dirty="0" smtClean="0"/>
              <a:t>For </a:t>
            </a:r>
            <a:r>
              <a:rPr lang="en-US" dirty="0"/>
              <a:t>this reason, Spring offers two interfaces, </a:t>
            </a:r>
            <a:r>
              <a:rPr lang="en-US" dirty="0" err="1"/>
              <a:t>BeanNameAware</a:t>
            </a:r>
            <a:r>
              <a:rPr lang="en-US" dirty="0"/>
              <a:t> and </a:t>
            </a:r>
            <a:r>
              <a:rPr lang="en-US" dirty="0" err="1"/>
              <a:t>ApplicationContextAware</a:t>
            </a:r>
            <a:r>
              <a:rPr lang="en-US" dirty="0"/>
              <a:t>, that allow your bean to obtain its assigned name </a:t>
            </a:r>
            <a:r>
              <a:rPr lang="en-US" dirty="0" smtClean="0"/>
              <a:t>and </a:t>
            </a:r>
            <a:r>
              <a:rPr lang="en-US" dirty="0"/>
              <a:t>reference its </a:t>
            </a:r>
            <a:r>
              <a:rPr lang="en-US" dirty="0" err="1"/>
              <a:t>ApplicationContext</a:t>
            </a:r>
            <a:r>
              <a:rPr lang="en-US" dirty="0"/>
              <a:t>, respectively. </a:t>
            </a:r>
          </a:p>
          <a:p>
            <a:r>
              <a:rPr lang="en-US" b="1" dirty="0" smtClean="0"/>
              <a:t>Using </a:t>
            </a:r>
            <a:r>
              <a:rPr lang="en-US" b="1" dirty="0" err="1"/>
              <a:t>FactoryBeans</a:t>
            </a:r>
            <a:r>
              <a:rPr lang="en-US" dirty="0"/>
              <a:t>: As its name implies, the </a:t>
            </a:r>
            <a:r>
              <a:rPr lang="en-US" dirty="0" err="1"/>
              <a:t>FactoryBean</a:t>
            </a:r>
            <a:r>
              <a:rPr lang="en-US" dirty="0"/>
              <a:t> interface is meant to be implemented by any bean that acts as a factory for other beans. </a:t>
            </a:r>
            <a:r>
              <a:rPr lang="en-US" dirty="0" smtClean="0"/>
              <a:t>The </a:t>
            </a:r>
            <a:r>
              <a:rPr lang="en-US" dirty="0" err="1"/>
              <a:t>FactoryBean</a:t>
            </a:r>
            <a:r>
              <a:rPr lang="en-US" dirty="0"/>
              <a:t> interface provides a mechanism by which you can easily integrate your own factories with the Spring </a:t>
            </a:r>
            <a:r>
              <a:rPr lang="en-US" dirty="0" err="1"/>
              <a:t>BeanFactory</a:t>
            </a:r>
            <a:r>
              <a:rPr lang="en-US" dirty="0"/>
              <a:t>.</a:t>
            </a:r>
          </a:p>
          <a:p>
            <a:endParaRPr lang="en-US" dirty="0"/>
          </a:p>
        </p:txBody>
      </p:sp>
    </p:spTree>
    <p:extLst>
      <p:ext uri="{BB962C8B-B14F-4D97-AF65-F5344CB8AC3E}">
        <p14:creationId xmlns:p14="http://schemas.microsoft.com/office/powerpoint/2010/main" val="630868608"/>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1846"/>
          </a:xfrm>
        </p:spPr>
        <p:txBody>
          <a:bodyPr>
            <a:normAutofit fontScale="90000"/>
          </a:bodyPr>
          <a:lstStyle/>
          <a:p>
            <a:endParaRPr lang="en-US" dirty="0"/>
          </a:p>
        </p:txBody>
      </p:sp>
      <p:sp>
        <p:nvSpPr>
          <p:cNvPr id="3" name="Content Placeholder 2"/>
          <p:cNvSpPr>
            <a:spLocks noGrp="1"/>
          </p:cNvSpPr>
          <p:nvPr>
            <p:ph idx="1"/>
          </p:nvPr>
        </p:nvSpPr>
        <p:spPr>
          <a:xfrm>
            <a:off x="391886" y="1132114"/>
            <a:ext cx="11368314" cy="5446974"/>
          </a:xfrm>
        </p:spPr>
        <p:txBody>
          <a:bodyPr>
            <a:normAutofit fontScale="77500" lnSpcReduction="20000"/>
          </a:bodyPr>
          <a:lstStyle/>
          <a:p>
            <a:r>
              <a:rPr lang="en-US" b="1" dirty="0"/>
              <a:t>Working with JavaBeans </a:t>
            </a:r>
            <a:r>
              <a:rPr lang="en-US" b="1" dirty="0" err="1"/>
              <a:t>PropertyEditors</a:t>
            </a:r>
            <a:r>
              <a:rPr lang="en-US" dirty="0"/>
              <a:t>: The </a:t>
            </a:r>
            <a:r>
              <a:rPr lang="en-US" dirty="0" err="1"/>
              <a:t>PropertyEditor</a:t>
            </a:r>
            <a:r>
              <a:rPr lang="en-US" dirty="0"/>
              <a:t> interface is a standard interface provided in the </a:t>
            </a:r>
            <a:r>
              <a:rPr lang="en-US" dirty="0" err="1"/>
              <a:t>java.beans</a:t>
            </a:r>
            <a:r>
              <a:rPr lang="en-US" dirty="0"/>
              <a:t> package. </a:t>
            </a:r>
            <a:r>
              <a:rPr lang="en-US" dirty="0" err="1" smtClean="0"/>
              <a:t>PropertyEditors</a:t>
            </a:r>
            <a:r>
              <a:rPr lang="en-US" dirty="0" smtClean="0"/>
              <a:t> </a:t>
            </a:r>
            <a:r>
              <a:rPr lang="en-US" dirty="0"/>
              <a:t>are used to convert property values to and from String representations. </a:t>
            </a:r>
            <a:r>
              <a:rPr lang="en-US" dirty="0" smtClean="0"/>
              <a:t>Spring </a:t>
            </a:r>
            <a:r>
              <a:rPr lang="en-US" dirty="0"/>
              <a:t>uses </a:t>
            </a:r>
            <a:r>
              <a:rPr lang="en-US" dirty="0" err="1"/>
              <a:t>PropertyEditors</a:t>
            </a:r>
            <a:r>
              <a:rPr lang="en-US" dirty="0"/>
              <a:t> extensively, mainly to read values specified in the </a:t>
            </a:r>
            <a:r>
              <a:rPr lang="en-US" dirty="0" err="1"/>
              <a:t>BeanFactory</a:t>
            </a:r>
            <a:r>
              <a:rPr lang="en-US" dirty="0"/>
              <a:t> configuration and convert them into the correct types. </a:t>
            </a:r>
            <a:r>
              <a:rPr lang="en-US" dirty="0" smtClean="0"/>
              <a:t>In </a:t>
            </a:r>
            <a:r>
              <a:rPr lang="en-US" dirty="0"/>
              <a:t>this section, we discuss the set of </a:t>
            </a:r>
            <a:r>
              <a:rPr lang="en-US" dirty="0" err="1"/>
              <a:t>PropertyEditors</a:t>
            </a:r>
            <a:r>
              <a:rPr lang="en-US" dirty="0"/>
              <a:t> supplied with Spring and how you can use them within your </a:t>
            </a:r>
            <a:r>
              <a:rPr lang="en-US" dirty="0" err="1" smtClean="0"/>
              <a:t>application.We</a:t>
            </a:r>
            <a:r>
              <a:rPr lang="en-US" dirty="0" smtClean="0"/>
              <a:t> </a:t>
            </a:r>
            <a:r>
              <a:rPr lang="en-US" dirty="0"/>
              <a:t>also take a look at implementing custom </a:t>
            </a:r>
            <a:r>
              <a:rPr lang="en-US" dirty="0" err="1"/>
              <a:t>PropertyEditors</a:t>
            </a:r>
            <a:r>
              <a:rPr lang="en-US" dirty="0"/>
              <a:t>.</a:t>
            </a:r>
          </a:p>
          <a:p>
            <a:r>
              <a:rPr lang="en-US" b="1" dirty="0" smtClean="0"/>
              <a:t>Learning </a:t>
            </a:r>
            <a:r>
              <a:rPr lang="en-US" b="1" dirty="0"/>
              <a:t>more about the Spring </a:t>
            </a:r>
            <a:r>
              <a:rPr lang="en-US" b="1" dirty="0" err="1"/>
              <a:t>ApplicationContext</a:t>
            </a:r>
            <a:r>
              <a:rPr lang="en-US" dirty="0"/>
              <a:t>: As we know, </a:t>
            </a:r>
            <a:r>
              <a:rPr lang="en-US" dirty="0" err="1"/>
              <a:t>ApplicationContext</a:t>
            </a:r>
            <a:r>
              <a:rPr lang="en-US" dirty="0"/>
              <a:t> is an extension of </a:t>
            </a:r>
            <a:r>
              <a:rPr lang="en-US" dirty="0" err="1"/>
              <a:t>BeanFactory</a:t>
            </a:r>
            <a:r>
              <a:rPr lang="en-US" dirty="0"/>
              <a:t> intended for use in full applications. </a:t>
            </a:r>
            <a:r>
              <a:rPr lang="en-US" dirty="0" smtClean="0"/>
              <a:t>The </a:t>
            </a:r>
            <a:r>
              <a:rPr lang="en-US" dirty="0" err="1"/>
              <a:t>ApplicationContext</a:t>
            </a:r>
            <a:r>
              <a:rPr lang="en-US" dirty="0"/>
              <a:t> interface provides a useful set of additional functionality, including internationalized message support, resource loading, and </a:t>
            </a:r>
            <a:r>
              <a:rPr lang="en-US" dirty="0" smtClean="0"/>
              <a:t>event </a:t>
            </a:r>
            <a:r>
              <a:rPr lang="en-US" dirty="0"/>
              <a:t>publishing. In this section, we present a detailed look at the features in addition to </a:t>
            </a:r>
            <a:r>
              <a:rPr lang="en-US" dirty="0" err="1"/>
              <a:t>IoC</a:t>
            </a:r>
            <a:r>
              <a:rPr lang="en-US" dirty="0"/>
              <a:t> that </a:t>
            </a:r>
            <a:r>
              <a:rPr lang="en-US" dirty="0" err="1"/>
              <a:t>ApplicationContext</a:t>
            </a:r>
            <a:r>
              <a:rPr lang="en-US" dirty="0"/>
              <a:t> offers. </a:t>
            </a:r>
            <a:r>
              <a:rPr lang="en-US" dirty="0" smtClean="0"/>
              <a:t>We </a:t>
            </a:r>
            <a:r>
              <a:rPr lang="en-US" dirty="0"/>
              <a:t>also jump ahead of ourselves a little to show you how </a:t>
            </a:r>
            <a:r>
              <a:rPr lang="en-US" dirty="0" err="1"/>
              <a:t>ApplicationContext</a:t>
            </a:r>
            <a:r>
              <a:rPr lang="en-US" dirty="0"/>
              <a:t> simplifies the use of Spring when you are building web applications.</a:t>
            </a:r>
          </a:p>
          <a:p>
            <a:r>
              <a:rPr lang="en-US" b="1" dirty="0" smtClean="0"/>
              <a:t>Using </a:t>
            </a:r>
            <a:r>
              <a:rPr lang="en-US" b="1" dirty="0"/>
              <a:t>Java classes for </a:t>
            </a:r>
            <a:r>
              <a:rPr lang="en-US" b="1" dirty="0" smtClean="0"/>
              <a:t>configuration</a:t>
            </a:r>
            <a:r>
              <a:rPr lang="en-US" dirty="0" smtClean="0"/>
              <a:t>: Starting </a:t>
            </a:r>
            <a:r>
              <a:rPr lang="en-US" dirty="0"/>
              <a:t>with 3.0, Spring offers another option for developers to configure the Spring </a:t>
            </a:r>
            <a:r>
              <a:rPr lang="en-US" dirty="0" err="1"/>
              <a:t>ApplicationContext</a:t>
            </a:r>
            <a:r>
              <a:rPr lang="en-US" dirty="0"/>
              <a:t> using Java classes. </a:t>
            </a:r>
            <a:endParaRPr lang="en-US" dirty="0" smtClean="0"/>
          </a:p>
          <a:p>
            <a:r>
              <a:rPr lang="en-US" b="1" dirty="0" smtClean="0"/>
              <a:t>Using </a:t>
            </a:r>
            <a:r>
              <a:rPr lang="en-US" b="1" dirty="0"/>
              <a:t>configuration enhancements</a:t>
            </a:r>
            <a:r>
              <a:rPr lang="en-US" dirty="0"/>
              <a:t>: We present features that make application configuration easier, such as profile management, environment and </a:t>
            </a:r>
            <a:r>
              <a:rPr lang="en-US" dirty="0" smtClean="0"/>
              <a:t>property </a:t>
            </a:r>
            <a:r>
              <a:rPr lang="en-US" dirty="0"/>
              <a:t>source abstraction, and so on.</a:t>
            </a:r>
          </a:p>
          <a:p>
            <a:r>
              <a:rPr lang="en-US" b="1" dirty="0" smtClean="0"/>
              <a:t>Using Groovy for configuration</a:t>
            </a:r>
            <a:r>
              <a:rPr lang="en-US" dirty="0" smtClean="0"/>
              <a:t>: </a:t>
            </a:r>
            <a:r>
              <a:rPr lang="en-US" dirty="0"/>
              <a:t>New to Spring 4.0 is the ability to configure bean definitions in the Groovy </a:t>
            </a:r>
            <a:r>
              <a:rPr lang="en-US" dirty="0" smtClean="0"/>
              <a:t>language</a:t>
            </a:r>
            <a:r>
              <a:rPr lang="en-US" dirty="0"/>
              <a:t>, </a:t>
            </a:r>
            <a:r>
              <a:rPr lang="en-US" dirty="0" smtClean="0"/>
              <a:t>which </a:t>
            </a:r>
            <a:r>
              <a:rPr lang="en-US" dirty="0"/>
              <a:t>can be used as an alternative or supplement to the existing XML and Java configuration methods.</a:t>
            </a:r>
          </a:p>
        </p:txBody>
      </p:sp>
    </p:spTree>
    <p:extLst>
      <p:ext uri="{BB962C8B-B14F-4D97-AF65-F5344CB8AC3E}">
        <p14:creationId xmlns:p14="http://schemas.microsoft.com/office/powerpoint/2010/main" val="307467839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Bean Life-Cycle </a:t>
            </a:r>
            <a:r>
              <a:rPr lang="en-US" b="1" dirty="0" smtClean="0"/>
              <a:t>Management</a:t>
            </a:r>
            <a:endParaRPr lang="en-US" dirty="0"/>
          </a:p>
        </p:txBody>
      </p:sp>
      <p:sp>
        <p:nvSpPr>
          <p:cNvPr id="3" name="Content Placeholder 2"/>
          <p:cNvSpPr>
            <a:spLocks noGrp="1"/>
          </p:cNvSpPr>
          <p:nvPr>
            <p:ph idx="1"/>
          </p:nvPr>
        </p:nvSpPr>
        <p:spPr>
          <a:xfrm>
            <a:off x="362857" y="1422400"/>
            <a:ext cx="11437257" cy="4754563"/>
          </a:xfrm>
        </p:spPr>
        <p:txBody>
          <a:bodyPr>
            <a:normAutofit fontScale="77500" lnSpcReduction="20000"/>
          </a:bodyPr>
          <a:lstStyle/>
          <a:p>
            <a:r>
              <a:rPr lang="en-US" dirty="0"/>
              <a:t>An important part of any </a:t>
            </a:r>
            <a:r>
              <a:rPr lang="en-US" dirty="0" err="1"/>
              <a:t>IoC</a:t>
            </a:r>
            <a:r>
              <a:rPr lang="en-US" dirty="0"/>
              <a:t> container, Spring included, is that beans can be constructed in such a way that they receive notifications at certain points in their life cycle. </a:t>
            </a:r>
            <a:endParaRPr lang="en-US" dirty="0" smtClean="0"/>
          </a:p>
          <a:p>
            <a:r>
              <a:rPr lang="en-US" dirty="0" smtClean="0"/>
              <a:t>This </a:t>
            </a:r>
            <a:r>
              <a:rPr lang="en-US" dirty="0"/>
              <a:t>enables your beans to perform relevant processing at certain points throughout their life. </a:t>
            </a:r>
            <a:endParaRPr lang="en-US" dirty="0" smtClean="0"/>
          </a:p>
          <a:p>
            <a:r>
              <a:rPr lang="en-US" dirty="0" smtClean="0"/>
              <a:t>In </a:t>
            </a:r>
            <a:r>
              <a:rPr lang="en-US" dirty="0"/>
              <a:t>general, two life-cycle events are particularly relevant to a bean: post-initialization and pre-destruction</a:t>
            </a:r>
            <a:r>
              <a:rPr lang="en-US" dirty="0" smtClean="0"/>
              <a:t>.</a:t>
            </a:r>
          </a:p>
          <a:p>
            <a:r>
              <a:rPr lang="en-US" dirty="0"/>
              <a:t>In the context of Spring, the </a:t>
            </a:r>
            <a:r>
              <a:rPr lang="en-US" i="1" dirty="0"/>
              <a:t>post-initialization</a:t>
            </a:r>
            <a:r>
              <a:rPr lang="en-US" dirty="0"/>
              <a:t> event is raised as soon as Spring finishes setting all the property values on the bean and finishes any dependency checks that you configured it to perform. </a:t>
            </a:r>
            <a:endParaRPr lang="en-US" dirty="0" smtClean="0"/>
          </a:p>
          <a:p>
            <a:r>
              <a:rPr lang="en-US" dirty="0" smtClean="0"/>
              <a:t>The</a:t>
            </a:r>
            <a:r>
              <a:rPr lang="en-US" dirty="0"/>
              <a:t> </a:t>
            </a:r>
            <a:r>
              <a:rPr lang="en-US" i="1" dirty="0"/>
              <a:t>pre-destruction</a:t>
            </a:r>
            <a:r>
              <a:rPr lang="en-US" dirty="0"/>
              <a:t> event is fired just before Spring destroys the bean instance. </a:t>
            </a:r>
            <a:endParaRPr lang="en-US" dirty="0" smtClean="0"/>
          </a:p>
          <a:p>
            <a:r>
              <a:rPr lang="en-US" dirty="0" smtClean="0"/>
              <a:t>However</a:t>
            </a:r>
            <a:r>
              <a:rPr lang="en-US" dirty="0"/>
              <a:t>, for beans with prototype scope, the pre-destruction event will not be fired by </a:t>
            </a:r>
            <a:r>
              <a:rPr lang="en-US" dirty="0" smtClean="0"/>
              <a:t>Spring.</a:t>
            </a:r>
          </a:p>
          <a:p>
            <a:r>
              <a:rPr lang="en-US" dirty="0" smtClean="0"/>
              <a:t>The </a:t>
            </a:r>
            <a:r>
              <a:rPr lang="en-US" dirty="0"/>
              <a:t>design of Spring is that the initialization life-cycle callback methods will be called on objects regardless of bean scope, while for beans with prototype scope, the destruction life-cycle callback methods will not be called. </a:t>
            </a:r>
            <a:endParaRPr lang="en-US" dirty="0" smtClean="0"/>
          </a:p>
          <a:p>
            <a:r>
              <a:rPr lang="en-US" dirty="0" smtClean="0"/>
              <a:t>Spring </a:t>
            </a:r>
            <a:r>
              <a:rPr lang="en-US" dirty="0"/>
              <a:t>provides three mechanisms a bean can use to hook into each of these events and perform some additional processing: interface-based, method-based, and annotation-based mechanisms.</a:t>
            </a:r>
          </a:p>
        </p:txBody>
      </p:sp>
    </p:spTree>
    <p:extLst>
      <p:ext uri="{BB962C8B-B14F-4D97-AF65-F5344CB8AC3E}">
        <p14:creationId xmlns:p14="http://schemas.microsoft.com/office/powerpoint/2010/main" val="70944578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Using the interface-based mechanism, your bean implements an interface specific to the type of notification it wants to receive, </a:t>
            </a:r>
            <a:r>
              <a:rPr lang="en-US" dirty="0" smtClean="0"/>
              <a:t>and </a:t>
            </a:r>
            <a:r>
              <a:rPr lang="en-US" dirty="0"/>
              <a:t>Spring notifies the bean via a callback method defined in the interface. </a:t>
            </a:r>
          </a:p>
          <a:p>
            <a:r>
              <a:rPr lang="en-US" dirty="0"/>
              <a:t>For the method-based mechanism, Spring allows you to specify, in your </a:t>
            </a:r>
            <a:r>
              <a:rPr lang="en-US" dirty="0" err="1"/>
              <a:t>ApplicationContext</a:t>
            </a:r>
            <a:r>
              <a:rPr lang="en-US" dirty="0"/>
              <a:t> configuration, the name of a method to call when </a:t>
            </a:r>
            <a:r>
              <a:rPr lang="en-US" dirty="0" smtClean="0"/>
              <a:t>the </a:t>
            </a:r>
            <a:r>
              <a:rPr lang="en-US" dirty="0"/>
              <a:t>bean is initialized and the name of a method to call when the bean is destroyed. </a:t>
            </a:r>
          </a:p>
          <a:p>
            <a:r>
              <a:rPr lang="en-US" dirty="0"/>
              <a:t>For the annotation mechanism, you can use JSR-250 annotations to specify the method that Spring should call after construction or before destruction.</a:t>
            </a:r>
          </a:p>
        </p:txBody>
      </p:sp>
    </p:spTree>
    <p:extLst>
      <p:ext uri="{BB962C8B-B14F-4D97-AF65-F5344CB8AC3E}">
        <p14:creationId xmlns:p14="http://schemas.microsoft.com/office/powerpoint/2010/main" val="110523777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endParaRPr lang="en-US" dirty="0"/>
          </a:p>
        </p:txBody>
      </p:sp>
      <p:sp>
        <p:nvSpPr>
          <p:cNvPr id="3" name="Content Placeholder 2"/>
          <p:cNvSpPr>
            <a:spLocks noGrp="1"/>
          </p:cNvSpPr>
          <p:nvPr>
            <p:ph idx="1"/>
          </p:nvPr>
        </p:nvSpPr>
        <p:spPr>
          <a:xfrm>
            <a:off x="377371" y="1132114"/>
            <a:ext cx="11364685" cy="5405164"/>
          </a:xfrm>
        </p:spPr>
        <p:txBody>
          <a:bodyPr>
            <a:normAutofit fontScale="77500" lnSpcReduction="20000"/>
          </a:bodyPr>
          <a:lstStyle/>
          <a:p>
            <a:r>
              <a:rPr lang="en-US" dirty="0"/>
              <a:t>In the case of both events, the mechanisms achieve exactly the same goal. </a:t>
            </a:r>
            <a:endParaRPr lang="en-US" dirty="0" smtClean="0"/>
          </a:p>
          <a:p>
            <a:r>
              <a:rPr lang="en-US" dirty="0" smtClean="0"/>
              <a:t>The </a:t>
            </a:r>
            <a:r>
              <a:rPr lang="en-US" dirty="0"/>
              <a:t>interface mechanism is used extensively throughout Spring so that you don't have to remember to specify the initialization or destruction each time you use one of Spring's components. </a:t>
            </a:r>
            <a:endParaRPr lang="en-US" dirty="0" smtClean="0"/>
          </a:p>
          <a:p>
            <a:r>
              <a:rPr lang="en-US" dirty="0" smtClean="0"/>
              <a:t>However</a:t>
            </a:r>
            <a:r>
              <a:rPr lang="en-US" dirty="0"/>
              <a:t>, in your own beans, you may be better served using the method-based or annotation mechanism because your beans do not need to implement any Spring-specific interfaces. </a:t>
            </a:r>
            <a:endParaRPr lang="en-US" dirty="0" smtClean="0"/>
          </a:p>
          <a:p>
            <a:r>
              <a:rPr lang="en-US" dirty="0" smtClean="0"/>
              <a:t>Although </a:t>
            </a:r>
            <a:r>
              <a:rPr lang="en-US" dirty="0"/>
              <a:t>we stated that portability often isn't as important a requirement as many books lead you to believe, this does not mean you should sacrifice portability when a perfectly good alternative exists. </a:t>
            </a:r>
            <a:endParaRPr lang="en-US" dirty="0" smtClean="0"/>
          </a:p>
          <a:p>
            <a:r>
              <a:rPr lang="en-US" dirty="0" smtClean="0"/>
              <a:t>That </a:t>
            </a:r>
            <a:r>
              <a:rPr lang="en-US" dirty="0"/>
              <a:t>said, if you are coupling your application to Spring in other ways, using the interface method allows you to specify the callback once and then forget about it. </a:t>
            </a:r>
            <a:endParaRPr lang="en-US" dirty="0" smtClean="0"/>
          </a:p>
          <a:p>
            <a:r>
              <a:rPr lang="en-US" dirty="0" smtClean="0"/>
              <a:t>If </a:t>
            </a:r>
            <a:r>
              <a:rPr lang="en-US" dirty="0"/>
              <a:t>you are defining a lot of beans of the same type that need to take advantage of the life-cycle notifications, then using the interface mechanism can avoid the need for specifying the life-cycle callback methods for every bean in the XML configuration file. </a:t>
            </a:r>
            <a:endParaRPr lang="en-US" dirty="0" smtClean="0"/>
          </a:p>
          <a:p>
            <a:r>
              <a:rPr lang="en-US" dirty="0" smtClean="0"/>
              <a:t>Using </a:t>
            </a:r>
            <a:r>
              <a:rPr lang="en-US" dirty="0"/>
              <a:t>JSR-250 annotations is also another viable option, since it's a standard defined by the JCP and you are also not coupled to Spring's specific annotations. </a:t>
            </a:r>
            <a:endParaRPr lang="en-US" dirty="0" smtClean="0"/>
          </a:p>
          <a:p>
            <a:r>
              <a:rPr lang="en-US" dirty="0" smtClean="0"/>
              <a:t>Just </a:t>
            </a:r>
            <a:r>
              <a:rPr lang="en-US" dirty="0"/>
              <a:t>make sure that the </a:t>
            </a:r>
            <a:r>
              <a:rPr lang="en-US" dirty="0" err="1"/>
              <a:t>IoC</a:t>
            </a:r>
            <a:r>
              <a:rPr lang="en-US" dirty="0"/>
              <a:t> container you are running your application on supports the JSR-250 standard.</a:t>
            </a:r>
          </a:p>
        </p:txBody>
      </p:sp>
    </p:spTree>
    <p:extLst>
      <p:ext uri="{BB962C8B-B14F-4D97-AF65-F5344CB8AC3E}">
        <p14:creationId xmlns:p14="http://schemas.microsoft.com/office/powerpoint/2010/main" val="289213728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Overall, the choice of which mechanism you use for receiving life-cycle notifications depends on your application requirements. </a:t>
            </a:r>
            <a:endParaRPr lang="en-US" dirty="0" smtClean="0"/>
          </a:p>
          <a:p>
            <a:r>
              <a:rPr lang="en-US" dirty="0" smtClean="0"/>
              <a:t>If </a:t>
            </a:r>
            <a:r>
              <a:rPr lang="en-US" dirty="0"/>
              <a:t>you are concerned about portability or you are just defining one or two beans of a particular type that need the callbacks, use the method-based mechanism. </a:t>
            </a:r>
            <a:endParaRPr lang="en-US" dirty="0" smtClean="0"/>
          </a:p>
          <a:p>
            <a:r>
              <a:rPr lang="en-US" dirty="0" smtClean="0"/>
              <a:t>If </a:t>
            </a:r>
            <a:r>
              <a:rPr lang="en-US" dirty="0"/>
              <a:t>you use annotation-type configuration and are certain that you are using an </a:t>
            </a:r>
            <a:r>
              <a:rPr lang="en-US" dirty="0" err="1"/>
              <a:t>IoC</a:t>
            </a:r>
            <a:r>
              <a:rPr lang="en-US" dirty="0"/>
              <a:t> container that supports JSR-250, use the annotation mechanism. </a:t>
            </a:r>
            <a:endParaRPr lang="en-US" dirty="0" smtClean="0"/>
          </a:p>
          <a:p>
            <a:r>
              <a:rPr lang="en-US" dirty="0" smtClean="0"/>
              <a:t>If </a:t>
            </a:r>
            <a:r>
              <a:rPr lang="en-US" dirty="0"/>
              <a:t>you are not too concerned about portability or you are defining many beans of the same type that need the life-cycle notifications, using the interface-based mechanism is the best way to ensure that your beans always receive the notifications they are expecting. </a:t>
            </a:r>
            <a:endParaRPr lang="en-US" dirty="0" smtClean="0"/>
          </a:p>
          <a:p>
            <a:r>
              <a:rPr lang="en-US" dirty="0" smtClean="0"/>
              <a:t>If </a:t>
            </a:r>
            <a:r>
              <a:rPr lang="en-US" dirty="0"/>
              <a:t>you plan to use a bean across many different Spring projects, you almost certainly want the functionality of that bean to be as self-contained as possible, so you should definitely use the interface-based mechanism.</a:t>
            </a:r>
          </a:p>
        </p:txBody>
      </p:sp>
    </p:spTree>
    <p:extLst>
      <p:ext uri="{BB962C8B-B14F-4D97-AF65-F5344CB8AC3E}">
        <p14:creationId xmlns:p14="http://schemas.microsoft.com/office/powerpoint/2010/main" val="18565283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64275"/>
          </a:xfrm>
        </p:spPr>
        <p:txBody>
          <a:bodyPr/>
          <a:lstStyle/>
          <a:p>
            <a:r>
              <a:rPr lang="en-US" dirty="0"/>
              <a:t>Spring beans life cycle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734" y="764274"/>
            <a:ext cx="11727647" cy="5773003"/>
          </a:xfrm>
        </p:spPr>
      </p:pic>
    </p:spTree>
    <p:extLst>
      <p:ext uri="{BB962C8B-B14F-4D97-AF65-F5344CB8AC3E}">
        <p14:creationId xmlns:p14="http://schemas.microsoft.com/office/powerpoint/2010/main" val="255427635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409"/>
            <a:ext cx="10515600" cy="781287"/>
          </a:xfrm>
        </p:spPr>
        <p:txBody>
          <a:bodyPr/>
          <a:lstStyle/>
          <a:p>
            <a:r>
              <a:rPr lang="en-US" b="1" dirty="0"/>
              <a:t>Hooking into Bean </a:t>
            </a:r>
            <a:r>
              <a:rPr lang="en-US" b="1" dirty="0" smtClean="0"/>
              <a:t>Creation</a:t>
            </a:r>
            <a:endParaRPr lang="en-US" dirty="0"/>
          </a:p>
        </p:txBody>
      </p:sp>
      <p:sp>
        <p:nvSpPr>
          <p:cNvPr id="3" name="Content Placeholder 2"/>
          <p:cNvSpPr>
            <a:spLocks noGrp="1"/>
          </p:cNvSpPr>
          <p:nvPr>
            <p:ph idx="1"/>
          </p:nvPr>
        </p:nvSpPr>
        <p:spPr>
          <a:xfrm>
            <a:off x="532263" y="1091821"/>
            <a:ext cx="11109277" cy="5636525"/>
          </a:xfrm>
        </p:spPr>
        <p:txBody>
          <a:bodyPr>
            <a:normAutofit fontScale="77500" lnSpcReduction="20000"/>
          </a:bodyPr>
          <a:lstStyle/>
          <a:p>
            <a:r>
              <a:rPr lang="en-US" dirty="0"/>
              <a:t>By being aware of when it is initialized, a bean can check whether all its required dependencies are satisfied. </a:t>
            </a:r>
            <a:endParaRPr lang="en-US" dirty="0" smtClean="0"/>
          </a:p>
          <a:p>
            <a:r>
              <a:rPr lang="en-US" dirty="0" smtClean="0"/>
              <a:t>Although </a:t>
            </a:r>
            <a:r>
              <a:rPr lang="en-US" dirty="0"/>
              <a:t>Spring can check dependencies for you, it is pretty much an all-or-nothing approach, and it doesn't offer any opportunities for applying additional logic to the dependency resolution </a:t>
            </a:r>
            <a:r>
              <a:rPr lang="en-US" dirty="0" smtClean="0"/>
              <a:t>procedure.</a:t>
            </a:r>
          </a:p>
          <a:p>
            <a:r>
              <a:rPr lang="en-US" dirty="0" smtClean="0"/>
              <a:t>Consider </a:t>
            </a:r>
            <a:r>
              <a:rPr lang="en-US" dirty="0"/>
              <a:t>a bean that has four dependencies declared as setters, two of which are required and one of which has a suitable default in the event that no dependency is provided. </a:t>
            </a:r>
            <a:endParaRPr lang="en-US" dirty="0" smtClean="0"/>
          </a:p>
          <a:p>
            <a:r>
              <a:rPr lang="en-US" dirty="0" smtClean="0"/>
              <a:t>Using </a:t>
            </a:r>
            <a:r>
              <a:rPr lang="en-US" dirty="0"/>
              <a:t>an initialization callback, your bean can check for the dependencies it requires, throwing an exception or providing a default as needed</a:t>
            </a:r>
            <a:r>
              <a:rPr lang="en-US" dirty="0" smtClean="0"/>
              <a:t>.</a:t>
            </a:r>
          </a:p>
          <a:p>
            <a:r>
              <a:rPr lang="en-US" dirty="0"/>
              <a:t>A bean cannot perform these checks in its constructor because at this point, Spring has not had an opportunity to provide values for the dependencies it can satisfy. </a:t>
            </a:r>
            <a:endParaRPr lang="en-US" dirty="0" smtClean="0"/>
          </a:p>
          <a:p>
            <a:r>
              <a:rPr lang="en-US" dirty="0" smtClean="0"/>
              <a:t>The </a:t>
            </a:r>
            <a:r>
              <a:rPr lang="en-US" dirty="0"/>
              <a:t>initialization callback in Spring is called after Spring finishes providing the dependencies that it can and performs any dependency checks that you ask of it</a:t>
            </a:r>
            <a:r>
              <a:rPr lang="en-US" dirty="0" smtClean="0"/>
              <a:t>.</a:t>
            </a:r>
          </a:p>
          <a:p>
            <a:r>
              <a:rPr lang="en-US" dirty="0"/>
              <a:t>You are not limited to using the initialization callback just to check dependencies; you can do anything you want in the callback, but it is most useful for the purpose we have described. </a:t>
            </a:r>
            <a:endParaRPr lang="en-US" dirty="0" smtClean="0"/>
          </a:p>
          <a:p>
            <a:r>
              <a:rPr lang="en-US" dirty="0" smtClean="0"/>
              <a:t>In </a:t>
            </a:r>
            <a:r>
              <a:rPr lang="en-US" dirty="0"/>
              <a:t>many cases, the initialization callback is also the place to trigger any actions that your bean must take automatically in response to its configuration. </a:t>
            </a:r>
            <a:endParaRPr lang="en-US" dirty="0" smtClean="0"/>
          </a:p>
          <a:p>
            <a:r>
              <a:rPr lang="en-US" dirty="0" smtClean="0"/>
              <a:t>For </a:t>
            </a:r>
            <a:r>
              <a:rPr lang="en-US" dirty="0"/>
              <a:t>instance, if you build a bean to run scheduled tasks, the initialization callback provides the ideal place to start the scheduler—after all, the configuration data is set on the bean.</a:t>
            </a:r>
          </a:p>
        </p:txBody>
      </p:sp>
    </p:spTree>
    <p:extLst>
      <p:ext uri="{BB962C8B-B14F-4D97-AF65-F5344CB8AC3E}">
        <p14:creationId xmlns:p14="http://schemas.microsoft.com/office/powerpoint/2010/main" val="1898232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a:t>The real question is this: given the choice, which method should you use, injection or lookup? The answer is most definitely injection. If you look at the code in </a:t>
            </a:r>
            <a:r>
              <a:rPr lang="en-US" dirty="0">
                <a:hlinkClick r:id="rId2"/>
              </a:rPr>
              <a:t>Listings 3-4</a:t>
            </a:r>
            <a:r>
              <a:rPr lang="en-US" dirty="0"/>
              <a:t> and </a:t>
            </a:r>
            <a:r>
              <a:rPr lang="en-US" dirty="0">
                <a:hlinkClick r:id="rId3"/>
              </a:rPr>
              <a:t>3-5</a:t>
            </a:r>
            <a:r>
              <a:rPr lang="en-US" dirty="0"/>
              <a:t>, you can clearly see that using </a:t>
            </a:r>
            <a:r>
              <a:rPr lang="en-US" dirty="0">
                <a:solidFill>
                  <a:srgbClr val="FF0000"/>
                </a:solidFill>
              </a:rPr>
              <a:t>injection has zero impact on your components’ code</a:t>
            </a:r>
            <a:r>
              <a:rPr lang="en-US" dirty="0"/>
              <a:t>.</a:t>
            </a:r>
          </a:p>
          <a:p>
            <a:r>
              <a:rPr lang="en-US" dirty="0"/>
              <a:t>The </a:t>
            </a:r>
            <a:r>
              <a:rPr lang="en-US" dirty="0">
                <a:solidFill>
                  <a:srgbClr val="FF0000"/>
                </a:solidFill>
              </a:rPr>
              <a:t>Dependency Pull code, on the other hand, must actively obtain a reference to the registry and interact with it to obtain the dependencies</a:t>
            </a:r>
            <a:r>
              <a:rPr lang="en-US" dirty="0"/>
              <a:t>, and using CDL requires your classes to implement a specific interface and look up all dependencies manually. </a:t>
            </a:r>
          </a:p>
          <a:p>
            <a:r>
              <a:rPr lang="en-US" dirty="0"/>
              <a:t>When you are using injection, the most your classes have to do is allow dependencies to be injected by using either constructors or setters</a:t>
            </a:r>
            <a:r>
              <a:rPr lang="en-US" dirty="0" smtClean="0"/>
              <a:t>.</a:t>
            </a:r>
            <a:endParaRPr lang="en-US" dirty="0"/>
          </a:p>
        </p:txBody>
      </p:sp>
    </p:spTree>
    <p:extLst>
      <p:ext uri="{BB962C8B-B14F-4D97-AF65-F5344CB8AC3E}">
        <p14:creationId xmlns:p14="http://schemas.microsoft.com/office/powerpoint/2010/main" val="2089948659"/>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20000"/>
          </a:bodyPr>
          <a:lstStyle/>
          <a:p>
            <a:r>
              <a:rPr lang="en-US" b="1" dirty="0"/>
              <a:t>Executing a Method When a Bean Is Created</a:t>
            </a:r>
          </a:p>
          <a:p>
            <a:r>
              <a:rPr lang="en-US" dirty="0"/>
              <a:t>As we mentioned previously, one way to receive the initialization callback is to designate a method on your bean as an initialization method and tell Spring to use this method as an initialization </a:t>
            </a:r>
            <a:r>
              <a:rPr lang="en-US" dirty="0" smtClean="0"/>
              <a:t>method.</a:t>
            </a:r>
          </a:p>
          <a:p>
            <a:r>
              <a:rPr lang="en-US" dirty="0" smtClean="0"/>
              <a:t>As </a:t>
            </a:r>
            <a:r>
              <a:rPr lang="en-US" dirty="0"/>
              <a:t>discussed, this callback mechanism is useful when you have only a few beans of the same type or when you want to keep your application decoupled from Spring. </a:t>
            </a:r>
            <a:endParaRPr lang="en-US" dirty="0" smtClean="0"/>
          </a:p>
          <a:p>
            <a:r>
              <a:rPr lang="en-US" dirty="0" smtClean="0"/>
              <a:t>Another </a:t>
            </a:r>
            <a:r>
              <a:rPr lang="en-US" dirty="0"/>
              <a:t>reason for using this mechanism is to enable your Spring application to work with beans that were built previously or were provided by third-party vendors</a:t>
            </a:r>
            <a:r>
              <a:rPr lang="en-US" dirty="0" smtClean="0"/>
              <a:t>.</a:t>
            </a:r>
          </a:p>
          <a:p>
            <a:r>
              <a:rPr lang="en-US" dirty="0"/>
              <a:t>Specifying a callback method is simply a case of specifying the name in the </a:t>
            </a:r>
            <a:r>
              <a:rPr lang="en-US" dirty="0" err="1">
                <a:solidFill>
                  <a:srgbClr val="FF0000"/>
                </a:solidFill>
              </a:rPr>
              <a:t>init</a:t>
            </a:r>
            <a:r>
              <a:rPr lang="en-US" dirty="0">
                <a:solidFill>
                  <a:srgbClr val="FF0000"/>
                </a:solidFill>
              </a:rPr>
              <a:t>-method</a:t>
            </a:r>
            <a:r>
              <a:rPr lang="en-US" dirty="0"/>
              <a:t> attribute of a bean's &lt;bean&gt; tag.</a:t>
            </a:r>
            <a:endParaRPr lang="en-US" dirty="0" smtClean="0"/>
          </a:p>
          <a:p>
            <a:r>
              <a:rPr lang="en-US" dirty="0">
                <a:hlinkClick r:id="rId2"/>
              </a:rPr>
              <a:t>Listing 4-1</a:t>
            </a:r>
            <a:r>
              <a:rPr lang="en-US" dirty="0"/>
              <a:t> shows a basic bean with two dependencies.</a:t>
            </a:r>
          </a:p>
        </p:txBody>
      </p:sp>
    </p:spTree>
    <p:extLst>
      <p:ext uri="{BB962C8B-B14F-4D97-AF65-F5344CB8AC3E}">
        <p14:creationId xmlns:p14="http://schemas.microsoft.com/office/powerpoint/2010/main" val="426831888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b="1" dirty="0"/>
              <a:t>Implementing the </a:t>
            </a:r>
            <a:r>
              <a:rPr lang="en-US" b="1" dirty="0" err="1"/>
              <a:t>InitializingBean</a:t>
            </a:r>
            <a:r>
              <a:rPr lang="en-US" b="1" dirty="0"/>
              <a:t> </a:t>
            </a:r>
            <a:r>
              <a:rPr lang="en-US" b="1" dirty="0" smtClean="0"/>
              <a:t>Interface</a:t>
            </a:r>
            <a:endParaRPr lang="en-US" dirty="0" smtClean="0"/>
          </a:p>
          <a:p>
            <a:r>
              <a:rPr lang="en-US" dirty="0" smtClean="0"/>
              <a:t>The </a:t>
            </a:r>
            <a:r>
              <a:rPr lang="en-US" dirty="0" err="1"/>
              <a:t>InitializingBean</a:t>
            </a:r>
            <a:r>
              <a:rPr lang="en-US" dirty="0"/>
              <a:t> interface defined in Spring allows you to define inside your bean code that you want the bean to receive notification that Spring has finished configuring it. </a:t>
            </a:r>
          </a:p>
          <a:p>
            <a:r>
              <a:rPr lang="en-US" dirty="0" smtClean="0"/>
              <a:t>In </a:t>
            </a:r>
            <a:r>
              <a:rPr lang="en-US" dirty="0"/>
              <a:t>the same way as when you are using an initialization method, this gives you the opportunity to check the bean configuration to ensure that it is valid, providing any default values along the way. </a:t>
            </a:r>
          </a:p>
          <a:p>
            <a:r>
              <a:rPr lang="en-US" dirty="0" smtClean="0"/>
              <a:t>The </a:t>
            </a:r>
            <a:r>
              <a:rPr lang="en-US" dirty="0" err="1"/>
              <a:t>InitializingBean</a:t>
            </a:r>
            <a:r>
              <a:rPr lang="en-US" dirty="0"/>
              <a:t> interface defines a single method, </a:t>
            </a:r>
            <a:r>
              <a:rPr lang="en-US" dirty="0" err="1">
                <a:solidFill>
                  <a:srgbClr val="FF0000"/>
                </a:solidFill>
              </a:rPr>
              <a:t>afterPropertiesSet</a:t>
            </a:r>
            <a:r>
              <a:rPr lang="en-US" dirty="0">
                <a:solidFill>
                  <a:srgbClr val="FF0000"/>
                </a:solidFill>
              </a:rPr>
              <a:t>()</a:t>
            </a:r>
            <a:r>
              <a:rPr lang="en-US" dirty="0"/>
              <a:t>, that serves the same purpose as the </a:t>
            </a:r>
            <a:r>
              <a:rPr lang="en-US" dirty="0" err="1"/>
              <a:t>init</a:t>
            </a:r>
            <a:r>
              <a:rPr lang="en-US" dirty="0"/>
              <a:t>() method in Listing 4-1</a:t>
            </a:r>
            <a:r>
              <a:rPr lang="en-US" dirty="0" smtClean="0"/>
              <a:t>.</a:t>
            </a:r>
          </a:p>
          <a:p>
            <a:r>
              <a:rPr lang="en-US" dirty="0">
                <a:hlinkClick r:id="rId3"/>
              </a:rPr>
              <a:t>Listing 4-3</a:t>
            </a:r>
            <a:r>
              <a:rPr lang="en-US" dirty="0"/>
              <a:t> shows a reimplementation of the previous example using the </a:t>
            </a:r>
            <a:r>
              <a:rPr lang="en-US" dirty="0" err="1"/>
              <a:t>InitializingBean</a:t>
            </a:r>
            <a:r>
              <a:rPr lang="en-US" dirty="0"/>
              <a:t> interface in place of the initialization method.</a:t>
            </a:r>
          </a:p>
          <a:p>
            <a:endParaRPr lang="en-US" dirty="0" smtClean="0"/>
          </a:p>
          <a:p>
            <a:endParaRPr lang="en-US" dirty="0"/>
          </a:p>
        </p:txBody>
      </p:sp>
      <p:sp>
        <p:nvSpPr>
          <p:cNvPr id="8" name="Rectangle 5"/>
          <p:cNvSpPr>
            <a:spLocks noChangeArrowheads="1"/>
          </p:cNvSpPr>
          <p:nvPr/>
        </p:nvSpPr>
        <p:spPr bwMode="auto">
          <a:xfrm>
            <a:off x="0" y="-184666"/>
            <a:ext cx="1219200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807447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a:t>Using JSR-250 @</a:t>
            </a:r>
            <a:r>
              <a:rPr lang="en-US" b="1" dirty="0" err="1"/>
              <a:t>PostConstruct</a:t>
            </a:r>
            <a:r>
              <a:rPr lang="en-US" b="1" dirty="0"/>
              <a:t> </a:t>
            </a:r>
            <a:r>
              <a:rPr lang="en-US" b="1" dirty="0" smtClean="0"/>
              <a:t>Annotation</a:t>
            </a:r>
          </a:p>
          <a:p>
            <a:r>
              <a:rPr lang="en-US" dirty="0"/>
              <a:t>Another method that can achieve the same purpose is to use the JSR-250 life-cycle annotation, @</a:t>
            </a:r>
            <a:r>
              <a:rPr lang="en-US" dirty="0" err="1"/>
              <a:t>PostConstruct</a:t>
            </a:r>
            <a:r>
              <a:rPr lang="en-US" dirty="0"/>
              <a:t>. </a:t>
            </a:r>
            <a:endParaRPr lang="en-US" dirty="0" smtClean="0"/>
          </a:p>
          <a:p>
            <a:r>
              <a:rPr lang="en-US" dirty="0" smtClean="0"/>
              <a:t>Starting </a:t>
            </a:r>
            <a:r>
              <a:rPr lang="en-US" dirty="0"/>
              <a:t>from Spring 2.5, JSR-250 annotations are also supported to specify the method that Spring should call if the corresponding annotation relating to the bean's life cycle exists in the class. </a:t>
            </a:r>
            <a:endParaRPr lang="en-US" dirty="0" smtClean="0"/>
          </a:p>
          <a:p>
            <a:r>
              <a:rPr lang="en-US" dirty="0" smtClean="0">
                <a:hlinkClick r:id="rId3"/>
              </a:rPr>
              <a:t>Listing 4-5</a:t>
            </a:r>
            <a:r>
              <a:rPr lang="en-US" dirty="0" smtClean="0"/>
              <a:t> shows </a:t>
            </a:r>
            <a:r>
              <a:rPr lang="en-US" dirty="0"/>
              <a:t>the program with the @</a:t>
            </a:r>
            <a:r>
              <a:rPr lang="en-US" dirty="0" err="1"/>
              <a:t>PostConstruct</a:t>
            </a:r>
            <a:r>
              <a:rPr lang="en-US" dirty="0"/>
              <a:t> annotation applied.</a:t>
            </a:r>
          </a:p>
          <a:p>
            <a:endParaRPr lang="en-US" b="1" dirty="0"/>
          </a:p>
          <a:p>
            <a:endParaRPr lang="en-US" dirty="0"/>
          </a:p>
        </p:txBody>
      </p:sp>
    </p:spTree>
    <p:extLst>
      <p:ext uri="{BB962C8B-B14F-4D97-AF65-F5344CB8AC3E}">
        <p14:creationId xmlns:p14="http://schemas.microsoft.com/office/powerpoint/2010/main" val="382656403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Understanding Order of </a:t>
            </a:r>
            <a:r>
              <a:rPr lang="en-US" b="1" dirty="0" smtClean="0"/>
              <a:t>Resolution</a:t>
            </a:r>
          </a:p>
          <a:p>
            <a:r>
              <a:rPr lang="en-US" dirty="0"/>
              <a:t>You can use all initialization mechanisms on the same bean instance. In this case, Spring invokes the method annotated with @</a:t>
            </a:r>
            <a:r>
              <a:rPr lang="en-US" dirty="0" err="1"/>
              <a:t>PostConstruct</a:t>
            </a:r>
            <a:r>
              <a:rPr lang="en-US" dirty="0"/>
              <a:t> first and </a:t>
            </a:r>
            <a:r>
              <a:rPr lang="en-US" dirty="0" smtClean="0"/>
              <a:t>then </a:t>
            </a:r>
            <a:r>
              <a:rPr lang="en-US" dirty="0" err="1" smtClean="0"/>
              <a:t>InitializingBean.afterPropertiesSet</a:t>
            </a:r>
            <a:r>
              <a:rPr lang="en-US" dirty="0"/>
              <a:t>(), </a:t>
            </a:r>
            <a:r>
              <a:rPr lang="en-US" dirty="0" smtClean="0"/>
              <a:t>followed </a:t>
            </a:r>
            <a:r>
              <a:rPr lang="en-US" dirty="0"/>
              <a:t>by your initialization method specified in the configuration file</a:t>
            </a:r>
            <a:r>
              <a:rPr lang="en-US" dirty="0" smtClean="0"/>
              <a:t>.</a:t>
            </a:r>
          </a:p>
          <a:p>
            <a:r>
              <a:rPr lang="en-US" dirty="0" smtClean="0"/>
              <a:t>This </a:t>
            </a:r>
            <a:r>
              <a:rPr lang="en-US" dirty="0"/>
              <a:t>can be useful if you have an existing bean that performs some initialization in a specific method but you need to add some more initialization code when you use Spring.</a:t>
            </a:r>
          </a:p>
          <a:p>
            <a:endParaRPr lang="en-US" b="1" dirty="0"/>
          </a:p>
          <a:p>
            <a:endParaRPr lang="en-US" dirty="0"/>
          </a:p>
        </p:txBody>
      </p:sp>
    </p:spTree>
    <p:extLst>
      <p:ext uri="{BB962C8B-B14F-4D97-AF65-F5344CB8AC3E}">
        <p14:creationId xmlns:p14="http://schemas.microsoft.com/office/powerpoint/2010/main" val="389581167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382"/>
            <a:ext cx="10515600" cy="665389"/>
          </a:xfrm>
        </p:spPr>
        <p:txBody>
          <a:bodyPr>
            <a:normAutofit fontScale="90000"/>
          </a:bodyPr>
          <a:lstStyle/>
          <a:p>
            <a:pPr algn="ctr"/>
            <a:r>
              <a:rPr lang="en-US" b="1" dirty="0"/>
              <a:t>Hooking into Bean </a:t>
            </a:r>
            <a:r>
              <a:rPr lang="en-US" b="1" dirty="0" smtClean="0"/>
              <a:t>Destruction</a:t>
            </a:r>
            <a:endParaRPr lang="en-US" dirty="0"/>
          </a:p>
        </p:txBody>
      </p:sp>
      <p:sp>
        <p:nvSpPr>
          <p:cNvPr id="3" name="Content Placeholder 2"/>
          <p:cNvSpPr>
            <a:spLocks noGrp="1"/>
          </p:cNvSpPr>
          <p:nvPr>
            <p:ph idx="1"/>
          </p:nvPr>
        </p:nvSpPr>
        <p:spPr>
          <a:xfrm>
            <a:off x="838200" y="885372"/>
            <a:ext cx="10515600" cy="5406246"/>
          </a:xfrm>
        </p:spPr>
        <p:txBody>
          <a:bodyPr>
            <a:normAutofit fontScale="85000" lnSpcReduction="20000"/>
          </a:bodyPr>
          <a:lstStyle/>
          <a:p>
            <a:r>
              <a:rPr lang="en-US" dirty="0"/>
              <a:t>When using an </a:t>
            </a:r>
            <a:r>
              <a:rPr lang="en-US" dirty="0" err="1"/>
              <a:t>ApplicationContext</a:t>
            </a:r>
            <a:r>
              <a:rPr lang="en-US" dirty="0"/>
              <a:t> implementation that wraps the </a:t>
            </a:r>
            <a:r>
              <a:rPr lang="en-US" dirty="0" err="1"/>
              <a:t>DefaultListableBeanFactory</a:t>
            </a:r>
            <a:r>
              <a:rPr lang="en-US" dirty="0"/>
              <a:t> interface (such as </a:t>
            </a:r>
            <a:r>
              <a:rPr lang="en-US" dirty="0" err="1"/>
              <a:t>GenericXmlApplicationContext</a:t>
            </a:r>
            <a:r>
              <a:rPr lang="en-US" dirty="0"/>
              <a:t>, via </a:t>
            </a:r>
            <a:r>
              <a:rPr lang="en-US" dirty="0" smtClean="0"/>
              <a:t>the </a:t>
            </a:r>
            <a:r>
              <a:rPr lang="en-US" dirty="0" err="1" smtClean="0"/>
              <a:t>getDefaultListableBeanFactory</a:t>
            </a:r>
            <a:r>
              <a:rPr lang="en-US" dirty="0"/>
              <a:t>() method), you can signal to </a:t>
            </a:r>
            <a:r>
              <a:rPr lang="en-US" dirty="0" err="1"/>
              <a:t>BeanFactory</a:t>
            </a:r>
            <a:r>
              <a:rPr lang="en-US" dirty="0"/>
              <a:t> that you want to destroy all singleton instances with a call </a:t>
            </a:r>
            <a:r>
              <a:rPr lang="en-US" dirty="0" smtClean="0"/>
              <a:t>to </a:t>
            </a:r>
            <a:r>
              <a:rPr lang="en-US" dirty="0" err="1" smtClean="0"/>
              <a:t>ConfigurableBeanFactory.destroySingletons</a:t>
            </a:r>
            <a:r>
              <a:rPr lang="en-US" dirty="0"/>
              <a:t>(). </a:t>
            </a:r>
            <a:endParaRPr lang="en-US" dirty="0" smtClean="0"/>
          </a:p>
          <a:p>
            <a:r>
              <a:rPr lang="en-US" dirty="0" smtClean="0"/>
              <a:t>Typically</a:t>
            </a:r>
            <a:r>
              <a:rPr lang="en-US" dirty="0"/>
              <a:t>, you do this when your application shuts down, and it allows you to clean up any resources that your beans might be holding open, thus allowing your application to shut down gracefully. </a:t>
            </a:r>
            <a:endParaRPr lang="en-US" dirty="0" smtClean="0"/>
          </a:p>
          <a:p>
            <a:r>
              <a:rPr lang="en-US" dirty="0" smtClean="0"/>
              <a:t>This </a:t>
            </a:r>
            <a:r>
              <a:rPr lang="en-US" dirty="0"/>
              <a:t>callback also provides the perfect place to flush any data you are storing in memory to persistent storage and to allow your beans to end any long-running processes they may have started</a:t>
            </a:r>
            <a:r>
              <a:rPr lang="en-US" dirty="0" smtClean="0"/>
              <a:t>.</a:t>
            </a:r>
          </a:p>
          <a:p>
            <a:r>
              <a:rPr lang="en-US" dirty="0"/>
              <a:t>To allow your beans to receive notification that </a:t>
            </a:r>
            <a:r>
              <a:rPr lang="en-US" dirty="0" err="1"/>
              <a:t>destroySingletons</a:t>
            </a:r>
            <a:r>
              <a:rPr lang="en-US" dirty="0"/>
              <a:t>() has been called, you have three options, all similar to the mechanisms available for receiving an initialization callback. </a:t>
            </a:r>
            <a:endParaRPr lang="en-US" dirty="0" smtClean="0"/>
          </a:p>
          <a:p>
            <a:r>
              <a:rPr lang="en-US" dirty="0" smtClean="0"/>
              <a:t>The </a:t>
            </a:r>
            <a:r>
              <a:rPr lang="en-US" dirty="0"/>
              <a:t>destruction callback is often used in conjunction with the initialization callback. </a:t>
            </a:r>
            <a:endParaRPr lang="en-US" dirty="0" smtClean="0"/>
          </a:p>
          <a:p>
            <a:r>
              <a:rPr lang="en-US" dirty="0" smtClean="0"/>
              <a:t>In </a:t>
            </a:r>
            <a:r>
              <a:rPr lang="en-US" dirty="0"/>
              <a:t>many cases, you create and configure a resource in the initialization callback and then release the resource in the destruction callback.</a:t>
            </a:r>
          </a:p>
          <a:p>
            <a:endParaRPr lang="en-US" dirty="0" smtClean="0"/>
          </a:p>
          <a:p>
            <a:endParaRPr lang="en-US" dirty="0"/>
          </a:p>
          <a:p>
            <a:endParaRPr lang="en-US" dirty="0"/>
          </a:p>
        </p:txBody>
      </p:sp>
    </p:spTree>
    <p:extLst>
      <p:ext uri="{BB962C8B-B14F-4D97-AF65-F5344CB8AC3E}">
        <p14:creationId xmlns:p14="http://schemas.microsoft.com/office/powerpoint/2010/main" val="87635909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a:t>Executing a Method When a Bean Is Destroyed</a:t>
            </a:r>
          </a:p>
          <a:p>
            <a:r>
              <a:rPr lang="en-US" dirty="0"/>
              <a:t>To designate a method to be called when a bean is destroyed, you simply specify the name of the method in the destroy-method attribute of the bean's &lt;bean&gt; tag. </a:t>
            </a:r>
            <a:endParaRPr lang="en-US" dirty="0" smtClean="0"/>
          </a:p>
          <a:p>
            <a:r>
              <a:rPr lang="en-US" dirty="0" smtClean="0"/>
              <a:t>Spring </a:t>
            </a:r>
            <a:r>
              <a:rPr lang="en-US" dirty="0"/>
              <a:t>calls it just before it destroys the singleton instance of the bean (Spring will not call this method for those beans with prototype scope). </a:t>
            </a:r>
            <a:endParaRPr lang="en-US" dirty="0" smtClean="0"/>
          </a:p>
          <a:p>
            <a:r>
              <a:rPr lang="en-US" dirty="0" smtClean="0">
                <a:hlinkClick r:id="rId3"/>
              </a:rPr>
              <a:t>Listing </a:t>
            </a:r>
            <a:r>
              <a:rPr lang="en-US" dirty="0">
                <a:hlinkClick r:id="rId3"/>
              </a:rPr>
              <a:t>4-6</a:t>
            </a:r>
            <a:r>
              <a:rPr lang="en-US" dirty="0"/>
              <a:t> provides an example of using a destroy-method callback.</a:t>
            </a:r>
          </a:p>
          <a:p>
            <a:endParaRPr lang="en-US" dirty="0"/>
          </a:p>
        </p:txBody>
      </p:sp>
    </p:spTree>
    <p:extLst>
      <p:ext uri="{BB962C8B-B14F-4D97-AF65-F5344CB8AC3E}">
        <p14:creationId xmlns:p14="http://schemas.microsoft.com/office/powerpoint/2010/main" val="220068547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32263" y="1825625"/>
            <a:ext cx="11177515" cy="4351338"/>
          </a:xfrm>
        </p:spPr>
        <p:txBody>
          <a:bodyPr>
            <a:normAutofit lnSpcReduction="10000"/>
          </a:bodyPr>
          <a:lstStyle/>
          <a:p>
            <a:r>
              <a:rPr lang="en-US" b="1" dirty="0"/>
              <a:t>Implementing the </a:t>
            </a:r>
            <a:r>
              <a:rPr lang="en-US" b="1" dirty="0" err="1"/>
              <a:t>DisposableBean</a:t>
            </a:r>
            <a:r>
              <a:rPr lang="en-US" b="1" dirty="0"/>
              <a:t> Interface</a:t>
            </a:r>
          </a:p>
          <a:p>
            <a:r>
              <a:rPr lang="en-US" dirty="0"/>
              <a:t>As with initialization callbacks, Spring provides an interface, in this case </a:t>
            </a:r>
            <a:r>
              <a:rPr lang="en-US" dirty="0" err="1"/>
              <a:t>DisposableBean</a:t>
            </a:r>
            <a:r>
              <a:rPr lang="en-US" dirty="0"/>
              <a:t>, that can be implemented by your beans as a mechanism for receiving destruction </a:t>
            </a:r>
            <a:r>
              <a:rPr lang="en-US" dirty="0" smtClean="0"/>
              <a:t>callbacks.</a:t>
            </a:r>
          </a:p>
          <a:p>
            <a:r>
              <a:rPr lang="en-US" dirty="0" smtClean="0"/>
              <a:t>The</a:t>
            </a:r>
            <a:r>
              <a:rPr lang="en-US" dirty="0"/>
              <a:t> </a:t>
            </a:r>
            <a:r>
              <a:rPr lang="en-US" dirty="0" err="1"/>
              <a:t>DisposableBean</a:t>
            </a:r>
            <a:r>
              <a:rPr lang="en-US" dirty="0"/>
              <a:t> interface defines a single method, destroy(), which is called just before the bean is destroyed. </a:t>
            </a:r>
          </a:p>
          <a:p>
            <a:r>
              <a:rPr lang="en-US" dirty="0" smtClean="0"/>
              <a:t>Using </a:t>
            </a:r>
            <a:r>
              <a:rPr lang="en-US" dirty="0"/>
              <a:t>this mechanism is orthogonal to using the </a:t>
            </a:r>
            <a:r>
              <a:rPr lang="en-US" dirty="0" err="1"/>
              <a:t>InitializingBean</a:t>
            </a:r>
            <a:r>
              <a:rPr lang="en-US" dirty="0"/>
              <a:t> interface to receive initialization callbacks. </a:t>
            </a:r>
            <a:endParaRPr lang="en-US" dirty="0" smtClean="0"/>
          </a:p>
          <a:p>
            <a:r>
              <a:rPr lang="en-US" dirty="0" smtClean="0">
                <a:hlinkClick r:id="rId3"/>
              </a:rPr>
              <a:t>Listing </a:t>
            </a:r>
            <a:r>
              <a:rPr lang="en-US" dirty="0">
                <a:hlinkClick r:id="rId3"/>
              </a:rPr>
              <a:t>4-8</a:t>
            </a:r>
            <a:r>
              <a:rPr lang="en-US" dirty="0"/>
              <a:t> shows a modified implementation of the </a:t>
            </a:r>
            <a:r>
              <a:rPr lang="en-US" dirty="0" err="1"/>
              <a:t>DestructiveBean</a:t>
            </a:r>
            <a:r>
              <a:rPr lang="en-US" dirty="0"/>
              <a:t> class that implements the </a:t>
            </a:r>
            <a:r>
              <a:rPr lang="en-US" dirty="0" err="1"/>
              <a:t>DisposableBean</a:t>
            </a:r>
            <a:r>
              <a:rPr lang="en-US" dirty="0"/>
              <a:t> interface.</a:t>
            </a:r>
          </a:p>
          <a:p>
            <a:endParaRPr lang="en-US" dirty="0"/>
          </a:p>
        </p:txBody>
      </p:sp>
    </p:spTree>
    <p:extLst>
      <p:ext uri="{BB962C8B-B14F-4D97-AF65-F5344CB8AC3E}">
        <p14:creationId xmlns:p14="http://schemas.microsoft.com/office/powerpoint/2010/main" val="401309242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012"/>
            <a:ext cx="10515600" cy="375104"/>
          </a:xfrm>
        </p:spPr>
        <p:txBody>
          <a:bodyPr>
            <a:normAutofit fontScale="90000"/>
          </a:bodyPr>
          <a:lstStyle/>
          <a:p>
            <a:endParaRPr lang="en-US" dirty="0"/>
          </a:p>
        </p:txBody>
      </p:sp>
      <p:sp>
        <p:nvSpPr>
          <p:cNvPr id="3" name="Content Placeholder 2"/>
          <p:cNvSpPr>
            <a:spLocks noGrp="1"/>
          </p:cNvSpPr>
          <p:nvPr>
            <p:ph idx="1"/>
          </p:nvPr>
        </p:nvSpPr>
        <p:spPr>
          <a:xfrm>
            <a:off x="838200" y="914400"/>
            <a:ext cx="10515600" cy="5588000"/>
          </a:xfrm>
        </p:spPr>
        <p:txBody>
          <a:bodyPr>
            <a:normAutofit/>
          </a:bodyPr>
          <a:lstStyle/>
          <a:p>
            <a:r>
              <a:rPr lang="en-US" b="1" dirty="0"/>
              <a:t>Using JSR-250 @</a:t>
            </a:r>
            <a:r>
              <a:rPr lang="en-US" b="1" dirty="0" err="1"/>
              <a:t>PreDestroy</a:t>
            </a:r>
            <a:r>
              <a:rPr lang="en-US" b="1" dirty="0"/>
              <a:t> Annotation</a:t>
            </a:r>
          </a:p>
          <a:p>
            <a:r>
              <a:rPr lang="en-US" dirty="0"/>
              <a:t>The third way is to use the JSR-250 life-cycle @</a:t>
            </a:r>
            <a:r>
              <a:rPr lang="en-US" dirty="0" err="1"/>
              <a:t>PreDestroy</a:t>
            </a:r>
            <a:r>
              <a:rPr lang="en-US" dirty="0"/>
              <a:t> annotation, which is the inverse of the @</a:t>
            </a:r>
            <a:r>
              <a:rPr lang="en-US" dirty="0" err="1"/>
              <a:t>PostConstruct</a:t>
            </a:r>
            <a:r>
              <a:rPr lang="en-US" dirty="0"/>
              <a:t> annotation. </a:t>
            </a:r>
            <a:endParaRPr lang="en-US" dirty="0" smtClean="0"/>
          </a:p>
          <a:p>
            <a:r>
              <a:rPr lang="en-US" dirty="0" smtClean="0">
                <a:hlinkClick r:id="rId3"/>
              </a:rPr>
              <a:t>Listing </a:t>
            </a:r>
            <a:r>
              <a:rPr lang="en-US" dirty="0">
                <a:hlinkClick r:id="rId3"/>
              </a:rPr>
              <a:t>4-10</a:t>
            </a:r>
            <a:r>
              <a:rPr lang="en-US" dirty="0"/>
              <a:t> is a version </a:t>
            </a:r>
            <a:r>
              <a:rPr lang="en-US" dirty="0" smtClean="0"/>
              <a:t>of </a:t>
            </a:r>
            <a:r>
              <a:rPr lang="en-US" dirty="0" err="1" smtClean="0"/>
              <a:t>DestructiveBean</a:t>
            </a:r>
            <a:r>
              <a:rPr lang="en-US" dirty="0"/>
              <a:t> that uses both @</a:t>
            </a:r>
            <a:r>
              <a:rPr lang="en-US" dirty="0" err="1"/>
              <a:t>PostConstruct</a:t>
            </a:r>
            <a:r>
              <a:rPr lang="en-US" dirty="0"/>
              <a:t> and @</a:t>
            </a:r>
            <a:r>
              <a:rPr lang="en-US" dirty="0" err="1"/>
              <a:t>PreDestroy</a:t>
            </a:r>
            <a:r>
              <a:rPr lang="en-US" dirty="0"/>
              <a:t> in the same class to perform program initialization and destroy actions.</a:t>
            </a:r>
          </a:p>
          <a:p>
            <a:r>
              <a:rPr lang="en-US" b="1" dirty="0"/>
              <a:t>Understanding Order of Resolution</a:t>
            </a:r>
          </a:p>
          <a:p>
            <a:r>
              <a:rPr lang="en-US" dirty="0"/>
              <a:t>As with the case of bean creation, you can use all mechanisms on the same bean instance for bean destruction. </a:t>
            </a:r>
            <a:endParaRPr lang="en-US" dirty="0" smtClean="0"/>
          </a:p>
          <a:p>
            <a:r>
              <a:rPr lang="en-US" dirty="0" smtClean="0"/>
              <a:t>In </a:t>
            </a:r>
            <a:r>
              <a:rPr lang="en-US" dirty="0"/>
              <a:t>this case, Spring invokes the method annotated with @</a:t>
            </a:r>
            <a:r>
              <a:rPr lang="en-US" dirty="0" err="1"/>
              <a:t>PreDestroy</a:t>
            </a:r>
            <a:r>
              <a:rPr lang="en-US" dirty="0"/>
              <a:t> first and then </a:t>
            </a:r>
            <a:r>
              <a:rPr lang="en-US" dirty="0" err="1"/>
              <a:t>DisposableBean.destroy</a:t>
            </a:r>
            <a:r>
              <a:rPr lang="en-US" dirty="0"/>
              <a:t>(), followed by your destroy method configured in your XML definition.</a:t>
            </a:r>
          </a:p>
          <a:p>
            <a:endParaRPr lang="en-US" dirty="0"/>
          </a:p>
        </p:txBody>
      </p:sp>
    </p:spTree>
    <p:extLst>
      <p:ext uri="{BB962C8B-B14F-4D97-AF65-F5344CB8AC3E}">
        <p14:creationId xmlns:p14="http://schemas.microsoft.com/office/powerpoint/2010/main" val="149940299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686" y="118383"/>
            <a:ext cx="10515600" cy="331561"/>
          </a:xfrm>
        </p:spPr>
        <p:txBody>
          <a:bodyPr>
            <a:normAutofit fontScale="90000"/>
          </a:bodyPr>
          <a:lstStyle/>
          <a:p>
            <a:endParaRPr lang="en-US" dirty="0"/>
          </a:p>
        </p:txBody>
      </p:sp>
      <p:sp>
        <p:nvSpPr>
          <p:cNvPr id="3" name="Content Placeholder 2"/>
          <p:cNvSpPr>
            <a:spLocks noGrp="1"/>
          </p:cNvSpPr>
          <p:nvPr>
            <p:ph idx="1"/>
          </p:nvPr>
        </p:nvSpPr>
        <p:spPr>
          <a:xfrm>
            <a:off x="348343" y="667658"/>
            <a:ext cx="11466286" cy="5760438"/>
          </a:xfrm>
        </p:spPr>
        <p:txBody>
          <a:bodyPr>
            <a:normAutofit fontScale="85000" lnSpcReduction="20000"/>
          </a:bodyPr>
          <a:lstStyle/>
          <a:p>
            <a:r>
              <a:rPr lang="en-US" b="1" dirty="0"/>
              <a:t>Using a Shutdown Hook</a:t>
            </a:r>
          </a:p>
          <a:p>
            <a:r>
              <a:rPr lang="en-US" dirty="0"/>
              <a:t>The only drawback of the destruction callbacks in Spring is that they are not fired automatically; you need to remember to </a:t>
            </a:r>
            <a:r>
              <a:rPr lang="en-US" dirty="0" smtClean="0"/>
              <a:t>call </a:t>
            </a:r>
            <a:r>
              <a:rPr lang="en-US" dirty="0" err="1" smtClean="0"/>
              <a:t>AbstractApplicationContext.destroy</a:t>
            </a:r>
            <a:r>
              <a:rPr lang="en-US" dirty="0"/>
              <a:t>() before your application is closed. </a:t>
            </a:r>
            <a:endParaRPr lang="en-US" dirty="0" smtClean="0"/>
          </a:p>
          <a:p>
            <a:r>
              <a:rPr lang="en-US" dirty="0" smtClean="0"/>
              <a:t>When </a:t>
            </a:r>
            <a:r>
              <a:rPr lang="en-US" dirty="0"/>
              <a:t>your application runs as a servlet, you can simply call destroy() in the </a:t>
            </a:r>
            <a:r>
              <a:rPr lang="en-US" dirty="0" smtClean="0"/>
              <a:t>servlet's destroy</a:t>
            </a:r>
            <a:r>
              <a:rPr lang="en-US" dirty="0"/>
              <a:t>() method. </a:t>
            </a:r>
            <a:endParaRPr lang="en-US" dirty="0" smtClean="0"/>
          </a:p>
          <a:p>
            <a:r>
              <a:rPr lang="en-US" dirty="0" smtClean="0"/>
              <a:t>However</a:t>
            </a:r>
            <a:r>
              <a:rPr lang="en-US" dirty="0"/>
              <a:t>, in a stand-alone application, things are not quite so simple, especially if you have multiple exit points out of your application. </a:t>
            </a:r>
            <a:endParaRPr lang="en-US" dirty="0" smtClean="0"/>
          </a:p>
          <a:p>
            <a:r>
              <a:rPr lang="en-US" dirty="0" smtClean="0"/>
              <a:t>Fortunately</a:t>
            </a:r>
            <a:r>
              <a:rPr lang="en-US" dirty="0"/>
              <a:t>, there is a solution. </a:t>
            </a:r>
            <a:endParaRPr lang="en-US" dirty="0" smtClean="0"/>
          </a:p>
          <a:p>
            <a:r>
              <a:rPr lang="en-US" dirty="0" smtClean="0"/>
              <a:t>Java </a:t>
            </a:r>
            <a:r>
              <a:rPr lang="en-US" dirty="0"/>
              <a:t>allows you to create a shutdown hook, a thread that is executed just before the application shuts down. </a:t>
            </a:r>
            <a:endParaRPr lang="en-US" dirty="0" smtClean="0"/>
          </a:p>
          <a:p>
            <a:r>
              <a:rPr lang="en-US" dirty="0" smtClean="0"/>
              <a:t>This </a:t>
            </a:r>
            <a:r>
              <a:rPr lang="en-US" dirty="0"/>
              <a:t>is the perfect way to invoke the destroy() method of your </a:t>
            </a:r>
            <a:r>
              <a:rPr lang="en-US" dirty="0" err="1"/>
              <a:t>AbstractApplicationContext</a:t>
            </a:r>
            <a:r>
              <a:rPr lang="en-US" dirty="0"/>
              <a:t> (which was being extended by all concrete </a:t>
            </a:r>
            <a:r>
              <a:rPr lang="en-US" dirty="0" err="1"/>
              <a:t>ApplicationContext</a:t>
            </a:r>
            <a:r>
              <a:rPr lang="en-US" dirty="0"/>
              <a:t> implementations). </a:t>
            </a:r>
            <a:endParaRPr lang="en-US" dirty="0" smtClean="0"/>
          </a:p>
          <a:p>
            <a:r>
              <a:rPr lang="en-US" dirty="0" smtClean="0"/>
              <a:t>The </a:t>
            </a:r>
            <a:r>
              <a:rPr lang="en-US" dirty="0"/>
              <a:t>easiest way to take advantage of this mechanism is to use the </a:t>
            </a:r>
            <a:r>
              <a:rPr lang="en-US" dirty="0" err="1"/>
              <a:t>AbstractApplicationContext's</a:t>
            </a:r>
            <a:r>
              <a:rPr lang="en-US" dirty="0"/>
              <a:t> </a:t>
            </a:r>
            <a:r>
              <a:rPr lang="en-US" dirty="0" err="1"/>
              <a:t>registerShutdownHook</a:t>
            </a:r>
            <a:r>
              <a:rPr lang="en-US" dirty="0"/>
              <a:t>() method. </a:t>
            </a:r>
            <a:endParaRPr lang="en-US" dirty="0" smtClean="0"/>
          </a:p>
          <a:p>
            <a:r>
              <a:rPr lang="en-US" dirty="0" smtClean="0"/>
              <a:t>The </a:t>
            </a:r>
            <a:r>
              <a:rPr lang="en-US" dirty="0"/>
              <a:t>method automatically instructs Spring to register a shutdown hook of the underlying JVM runtime. This is shown in </a:t>
            </a:r>
            <a:r>
              <a:rPr lang="en-US" dirty="0">
                <a:hlinkClick r:id="rId3"/>
              </a:rPr>
              <a:t>Listing 4-12</a:t>
            </a:r>
            <a:r>
              <a:rPr lang="en-US" dirty="0"/>
              <a:t>.</a:t>
            </a:r>
          </a:p>
          <a:p>
            <a:endParaRPr lang="en-US" dirty="0"/>
          </a:p>
        </p:txBody>
      </p:sp>
    </p:spTree>
    <p:extLst>
      <p:ext uri="{BB962C8B-B14F-4D97-AF65-F5344CB8AC3E}">
        <p14:creationId xmlns:p14="http://schemas.microsoft.com/office/powerpoint/2010/main" val="231832581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257" y="118383"/>
            <a:ext cx="10515600" cy="389617"/>
          </a:xfrm>
        </p:spPr>
        <p:txBody>
          <a:bodyPr>
            <a:normAutofit fontScale="90000"/>
          </a:bodyPr>
          <a:lstStyle/>
          <a:p>
            <a:r>
              <a:rPr lang="en-US" sz="2400" b="1" dirty="0"/>
              <a:t>Making Your Beans "Spring Aware</a:t>
            </a:r>
            <a:r>
              <a:rPr lang="en-US" sz="2400" b="1" dirty="0" smtClean="0"/>
              <a:t>"</a:t>
            </a:r>
            <a:endParaRPr lang="en-US" sz="2400" dirty="0"/>
          </a:p>
        </p:txBody>
      </p:sp>
      <p:sp>
        <p:nvSpPr>
          <p:cNvPr id="3" name="Content Placeholder 2"/>
          <p:cNvSpPr>
            <a:spLocks noGrp="1"/>
          </p:cNvSpPr>
          <p:nvPr>
            <p:ph idx="1"/>
          </p:nvPr>
        </p:nvSpPr>
        <p:spPr>
          <a:xfrm>
            <a:off x="226596" y="508000"/>
            <a:ext cx="11854922" cy="6168355"/>
          </a:xfrm>
        </p:spPr>
        <p:txBody>
          <a:bodyPr>
            <a:normAutofit fontScale="77500" lnSpcReduction="20000"/>
          </a:bodyPr>
          <a:lstStyle/>
          <a:p>
            <a:r>
              <a:rPr lang="en-US" dirty="0"/>
              <a:t>One of the biggest selling points of Dependency Injection over Dependency Lookup as a mechanism for achieving Inversion of Control is that your beans do not need to be aware of the implementation of the container that is managing them. </a:t>
            </a:r>
            <a:endParaRPr lang="en-US" dirty="0" smtClean="0"/>
          </a:p>
          <a:p>
            <a:r>
              <a:rPr lang="en-US" dirty="0" smtClean="0"/>
              <a:t>To </a:t>
            </a:r>
            <a:r>
              <a:rPr lang="en-US" dirty="0"/>
              <a:t>a bean that uses constructor or setter injection, the Spring container is the same as the container provided by Google </a:t>
            </a:r>
            <a:r>
              <a:rPr lang="en-US" dirty="0" err="1"/>
              <a:t>Guice</a:t>
            </a:r>
            <a:r>
              <a:rPr lang="en-US" dirty="0"/>
              <a:t> or </a:t>
            </a:r>
            <a:r>
              <a:rPr lang="en-US" dirty="0" err="1"/>
              <a:t>PicoContainer</a:t>
            </a:r>
            <a:r>
              <a:rPr lang="en-US" dirty="0"/>
              <a:t>. </a:t>
            </a:r>
            <a:endParaRPr lang="en-US" dirty="0" smtClean="0"/>
          </a:p>
          <a:p>
            <a:r>
              <a:rPr lang="en-US" dirty="0" smtClean="0"/>
              <a:t>However</a:t>
            </a:r>
            <a:r>
              <a:rPr lang="en-US" dirty="0"/>
              <a:t>, in certain circumstances, you may need a bean that is using Dependency Injection to obtain its dependencies so it can interact with the container for some other reason. </a:t>
            </a:r>
            <a:endParaRPr lang="en-US" dirty="0" smtClean="0"/>
          </a:p>
          <a:p>
            <a:r>
              <a:rPr lang="en-US" dirty="0" smtClean="0"/>
              <a:t>An </a:t>
            </a:r>
            <a:r>
              <a:rPr lang="en-US" dirty="0"/>
              <a:t>example of this may be a bean that automatically configures a shutdown hook for you, and thus it needs access to </a:t>
            </a:r>
            <a:r>
              <a:rPr lang="en-US" dirty="0" err="1"/>
              <a:t>ApplicationContext</a:t>
            </a:r>
            <a:r>
              <a:rPr lang="en-US" dirty="0"/>
              <a:t>. </a:t>
            </a:r>
            <a:endParaRPr lang="en-US" dirty="0" smtClean="0"/>
          </a:p>
          <a:p>
            <a:r>
              <a:rPr lang="en-US" dirty="0" smtClean="0"/>
              <a:t>In </a:t>
            </a:r>
            <a:r>
              <a:rPr lang="en-US" dirty="0"/>
              <a:t>other cases, a bean may want to know what its name is (that is, the bean name that was assigned within the current </a:t>
            </a:r>
            <a:r>
              <a:rPr lang="en-US" dirty="0" err="1"/>
              <a:t>ApplicationContext</a:t>
            </a:r>
            <a:r>
              <a:rPr lang="en-US" dirty="0"/>
              <a:t>) so it can perform some additional processing based on this name.</a:t>
            </a:r>
          </a:p>
          <a:p>
            <a:r>
              <a:rPr lang="en-US" dirty="0"/>
              <a:t>That said, this feature is really intended for internal Spring use. </a:t>
            </a:r>
            <a:endParaRPr lang="en-US" dirty="0" smtClean="0"/>
          </a:p>
          <a:p>
            <a:r>
              <a:rPr lang="en-US" dirty="0" smtClean="0"/>
              <a:t>Giving </a:t>
            </a:r>
            <a:r>
              <a:rPr lang="en-US" dirty="0"/>
              <a:t>the bean name some kind of business meaning is generally a bad idea and can lead to configuration problems as bean names have to be artificially manipulated to support their business meaning. </a:t>
            </a:r>
            <a:endParaRPr lang="en-US" dirty="0" smtClean="0"/>
          </a:p>
          <a:p>
            <a:r>
              <a:rPr lang="en-US" dirty="0" smtClean="0"/>
              <a:t>However</a:t>
            </a:r>
            <a:r>
              <a:rPr lang="en-US" dirty="0"/>
              <a:t>, we have found that being able to have a bean find out its name at runtime is really useful for logging. </a:t>
            </a:r>
            <a:endParaRPr lang="en-US" dirty="0" smtClean="0"/>
          </a:p>
          <a:p>
            <a:r>
              <a:rPr lang="en-US" dirty="0" smtClean="0"/>
              <a:t>Say </a:t>
            </a:r>
            <a:r>
              <a:rPr lang="en-US" dirty="0"/>
              <a:t>you have many beans of the same type running under different configurations. </a:t>
            </a:r>
            <a:endParaRPr lang="en-US" dirty="0" smtClean="0"/>
          </a:p>
          <a:p>
            <a:r>
              <a:rPr lang="en-US" dirty="0" smtClean="0"/>
              <a:t>The </a:t>
            </a:r>
            <a:r>
              <a:rPr lang="en-US" dirty="0"/>
              <a:t>bean name can be included in log messages to help you differentiate between the one that is generating errors and the ones that are working fine when something goes wrong.</a:t>
            </a:r>
          </a:p>
          <a:p>
            <a:endParaRPr lang="en-US" dirty="0"/>
          </a:p>
          <a:p>
            <a:endParaRPr lang="en-US" dirty="0"/>
          </a:p>
        </p:txBody>
      </p:sp>
    </p:spTree>
    <p:extLst>
      <p:ext uri="{BB962C8B-B14F-4D97-AF65-F5344CB8AC3E}">
        <p14:creationId xmlns:p14="http://schemas.microsoft.com/office/powerpoint/2010/main" val="2985865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a:t>
            </a:r>
            <a:r>
              <a:rPr lang="en-US" b="1" dirty="0" smtClean="0"/>
              <a:t>3 - Introducing </a:t>
            </a:r>
            <a:r>
              <a:rPr lang="en-US" b="1" dirty="0" err="1" smtClean="0"/>
              <a:t>IoC</a:t>
            </a:r>
            <a:r>
              <a:rPr lang="en-US" b="1" dirty="0" smtClean="0"/>
              <a:t> and DI in Spring</a:t>
            </a:r>
            <a:br>
              <a:rPr lang="en-US" b="1" dirty="0" smtClean="0"/>
            </a:br>
            <a:endParaRPr lang="en-US"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175142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0751"/>
          </a:xfrm>
        </p:spPr>
        <p:txBody>
          <a:bodyPr>
            <a:normAutofit fontScale="90000"/>
          </a:bodyPr>
          <a:lstStyle/>
          <a:p>
            <a:endParaRPr lang="en-US" dirty="0"/>
          </a:p>
        </p:txBody>
      </p:sp>
      <p:sp>
        <p:nvSpPr>
          <p:cNvPr id="3" name="Content Placeholder 2"/>
          <p:cNvSpPr>
            <a:spLocks noGrp="1"/>
          </p:cNvSpPr>
          <p:nvPr>
            <p:ph idx="1"/>
          </p:nvPr>
        </p:nvSpPr>
        <p:spPr>
          <a:xfrm>
            <a:off x="238804" y="247973"/>
            <a:ext cx="11803379" cy="6610027"/>
          </a:xfrm>
        </p:spPr>
        <p:txBody>
          <a:bodyPr>
            <a:normAutofit/>
          </a:bodyPr>
          <a:lstStyle/>
          <a:p>
            <a:r>
              <a:rPr lang="en-US" sz="3200" dirty="0"/>
              <a:t>Using injection, you are free to use your classes completely decoupled from the </a:t>
            </a:r>
            <a:r>
              <a:rPr lang="en-US" sz="3200" dirty="0" err="1"/>
              <a:t>IoC</a:t>
            </a:r>
            <a:r>
              <a:rPr lang="en-US" sz="3200" dirty="0"/>
              <a:t> container that is supplying dependent objects with their collaborators manually, whereas with lookup, your classes are always dependent on the classes and interfaces defined by the container. </a:t>
            </a:r>
            <a:endParaRPr lang="en-US" sz="3200" dirty="0" smtClean="0"/>
          </a:p>
          <a:p>
            <a:r>
              <a:rPr lang="en-US" sz="3200" dirty="0" smtClean="0"/>
              <a:t>Another </a:t>
            </a:r>
            <a:r>
              <a:rPr lang="en-US" sz="3200" dirty="0">
                <a:solidFill>
                  <a:srgbClr val="FF0000"/>
                </a:solidFill>
              </a:rPr>
              <a:t>drawback with lookup is that it becomes very difficult to test </a:t>
            </a:r>
            <a:r>
              <a:rPr lang="en-US" sz="3200" dirty="0"/>
              <a:t>your classes in isolation from the container. </a:t>
            </a:r>
            <a:endParaRPr lang="en-US" sz="3200" dirty="0" smtClean="0"/>
          </a:p>
          <a:p>
            <a:r>
              <a:rPr lang="en-US" sz="3200" dirty="0" smtClean="0"/>
              <a:t>Using </a:t>
            </a:r>
            <a:r>
              <a:rPr lang="en-US" sz="3200" dirty="0"/>
              <a:t>injection, testing your components is trivial, because you can simply provide the dependencies yourself by using the appropriate constructor or setter</a:t>
            </a:r>
            <a:r>
              <a:rPr lang="en-US" sz="3200" dirty="0" smtClean="0"/>
              <a:t>.</a:t>
            </a:r>
          </a:p>
          <a:p>
            <a:r>
              <a:rPr lang="en-US" sz="3200" b="1" dirty="0"/>
              <a:t>Note</a:t>
            </a:r>
            <a:r>
              <a:rPr lang="en-US" sz="3200" dirty="0"/>
              <a:t>  For a more complete discussion of testing by using Dependency Injection and Spring, refer to </a:t>
            </a:r>
            <a:r>
              <a:rPr lang="en-US" sz="3200" dirty="0">
                <a:hlinkClick r:id="rId2"/>
              </a:rPr>
              <a:t>Chapter 13</a:t>
            </a:r>
            <a:r>
              <a:rPr lang="en-US" sz="3200" dirty="0"/>
              <a:t>.</a:t>
            </a:r>
          </a:p>
        </p:txBody>
      </p:sp>
    </p:spTree>
    <p:extLst>
      <p:ext uri="{BB962C8B-B14F-4D97-AF65-F5344CB8AC3E}">
        <p14:creationId xmlns:p14="http://schemas.microsoft.com/office/powerpoint/2010/main" val="2631357779"/>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0532"/>
          </a:xfrm>
        </p:spPr>
        <p:txBody>
          <a:bodyPr/>
          <a:lstStyle/>
          <a:p>
            <a:endParaRPr lang="en-US" dirty="0"/>
          </a:p>
        </p:txBody>
      </p:sp>
      <p:sp>
        <p:nvSpPr>
          <p:cNvPr id="3" name="Content Placeholder 2"/>
          <p:cNvSpPr>
            <a:spLocks noGrp="1"/>
          </p:cNvSpPr>
          <p:nvPr>
            <p:ph idx="1"/>
          </p:nvPr>
        </p:nvSpPr>
        <p:spPr>
          <a:xfrm>
            <a:off x="275771" y="1393371"/>
            <a:ext cx="11524343" cy="5065486"/>
          </a:xfrm>
        </p:spPr>
        <p:txBody>
          <a:bodyPr>
            <a:normAutofit fontScale="70000" lnSpcReduction="20000"/>
          </a:bodyPr>
          <a:lstStyle/>
          <a:p>
            <a:r>
              <a:rPr lang="en-US" b="1" dirty="0"/>
              <a:t>Using the </a:t>
            </a:r>
            <a:r>
              <a:rPr lang="en-US" b="1" dirty="0" err="1"/>
              <a:t>BeanNameAware</a:t>
            </a:r>
            <a:r>
              <a:rPr lang="en-US" b="1" dirty="0"/>
              <a:t> Interface</a:t>
            </a:r>
          </a:p>
          <a:p>
            <a:r>
              <a:rPr lang="en-US" dirty="0"/>
              <a:t>The </a:t>
            </a:r>
            <a:r>
              <a:rPr lang="en-US" dirty="0" err="1"/>
              <a:t>BeanNameAware</a:t>
            </a:r>
            <a:r>
              <a:rPr lang="en-US" dirty="0"/>
              <a:t> interface, which can be implemented by a bean that wants to obtain its own name, has a single method: </a:t>
            </a:r>
            <a:r>
              <a:rPr lang="en-US" dirty="0" err="1"/>
              <a:t>setBeanName</a:t>
            </a:r>
            <a:r>
              <a:rPr lang="en-US" dirty="0"/>
              <a:t>(String). </a:t>
            </a:r>
            <a:endParaRPr lang="en-US" dirty="0" smtClean="0"/>
          </a:p>
          <a:p>
            <a:r>
              <a:rPr lang="en-US" dirty="0" smtClean="0"/>
              <a:t>Spring </a:t>
            </a:r>
            <a:r>
              <a:rPr lang="en-US" dirty="0"/>
              <a:t>calls </a:t>
            </a:r>
            <a:r>
              <a:rPr lang="en-US" dirty="0" smtClean="0"/>
              <a:t>the </a:t>
            </a:r>
            <a:r>
              <a:rPr lang="en-US" dirty="0" err="1" smtClean="0"/>
              <a:t>setBeanName</a:t>
            </a:r>
            <a:r>
              <a:rPr lang="en-US" dirty="0"/>
              <a:t>() method after it has finished configuring your bean but before any life-cycle callbacks (initialization or destroy) are called (refer to </a:t>
            </a:r>
            <a:r>
              <a:rPr lang="en-US" dirty="0">
                <a:hlinkClick r:id="rId3"/>
              </a:rPr>
              <a:t>Figure 4-1</a:t>
            </a:r>
            <a:r>
              <a:rPr lang="en-US" dirty="0"/>
              <a:t>). </a:t>
            </a:r>
            <a:endParaRPr lang="en-US" dirty="0" smtClean="0"/>
          </a:p>
          <a:p>
            <a:r>
              <a:rPr lang="en-US" dirty="0" smtClean="0"/>
              <a:t>In </a:t>
            </a:r>
            <a:r>
              <a:rPr lang="en-US" dirty="0"/>
              <a:t>most cases, the implementation of the </a:t>
            </a:r>
            <a:r>
              <a:rPr lang="en-US" dirty="0" err="1"/>
              <a:t>setBeanName</a:t>
            </a:r>
            <a:r>
              <a:rPr lang="en-US" dirty="0"/>
              <a:t>() interface is just a single line that stores the value passed in by the container in a field for use later. </a:t>
            </a:r>
            <a:endParaRPr lang="en-US" dirty="0" smtClean="0"/>
          </a:p>
          <a:p>
            <a:r>
              <a:rPr lang="en-US" dirty="0" smtClean="0">
                <a:hlinkClick r:id="rId4"/>
              </a:rPr>
              <a:t>Listing </a:t>
            </a:r>
            <a:r>
              <a:rPr lang="en-US" dirty="0">
                <a:hlinkClick r:id="rId4"/>
              </a:rPr>
              <a:t>4-13</a:t>
            </a:r>
            <a:r>
              <a:rPr lang="en-US" dirty="0"/>
              <a:t> shows a simple bean that obtains its name by using </a:t>
            </a:r>
            <a:r>
              <a:rPr lang="en-US" dirty="0" err="1"/>
              <a:t>BeanNameAware</a:t>
            </a:r>
            <a:r>
              <a:rPr lang="en-US" dirty="0"/>
              <a:t> and then later uses this bean name to print to the console.</a:t>
            </a:r>
          </a:p>
          <a:p>
            <a:r>
              <a:rPr lang="en-US" dirty="0"/>
              <a:t>Using the </a:t>
            </a:r>
            <a:r>
              <a:rPr lang="en-US" dirty="0" err="1"/>
              <a:t>BeanNameAware</a:t>
            </a:r>
            <a:r>
              <a:rPr lang="en-US" dirty="0"/>
              <a:t> interface is really quite simple, and it is put to good use when you are improving the quality of your log messages. </a:t>
            </a:r>
            <a:endParaRPr lang="en-US" dirty="0" smtClean="0"/>
          </a:p>
          <a:p>
            <a:r>
              <a:rPr lang="en-US" dirty="0" smtClean="0"/>
              <a:t>Avoid </a:t>
            </a:r>
            <a:r>
              <a:rPr lang="en-US" dirty="0"/>
              <a:t>being tempted to give your bean names business meaning just because you can access them; by doing so, you are coupling your classes to Spring for a feature that brings negligible benefit. </a:t>
            </a:r>
            <a:endParaRPr lang="en-US" dirty="0" smtClean="0"/>
          </a:p>
          <a:p>
            <a:r>
              <a:rPr lang="en-US" dirty="0" smtClean="0"/>
              <a:t>If </a:t>
            </a:r>
            <a:r>
              <a:rPr lang="en-US" dirty="0"/>
              <a:t>your beans need some kind of name internally, have them implement an interface such as Nameable (which is specific to your application) with a method </a:t>
            </a:r>
            <a:r>
              <a:rPr lang="en-US" dirty="0" err="1"/>
              <a:t>setName</a:t>
            </a:r>
            <a:r>
              <a:rPr lang="en-US" dirty="0"/>
              <a:t>() and then give each bean a name by using Dependency Injection. </a:t>
            </a:r>
            <a:endParaRPr lang="en-US" dirty="0" smtClean="0"/>
          </a:p>
          <a:p>
            <a:r>
              <a:rPr lang="en-US" dirty="0" smtClean="0"/>
              <a:t>This </a:t>
            </a:r>
            <a:r>
              <a:rPr lang="en-US" dirty="0"/>
              <a:t>way, you can keep the names you use for configuration concise, and you won't need to manipulate your configuration unnecessarily to give your beans names with business meaning.</a:t>
            </a:r>
          </a:p>
          <a:p>
            <a:endParaRPr lang="en-US" dirty="0"/>
          </a:p>
        </p:txBody>
      </p:sp>
    </p:spTree>
    <p:extLst>
      <p:ext uri="{BB962C8B-B14F-4D97-AF65-F5344CB8AC3E}">
        <p14:creationId xmlns:p14="http://schemas.microsoft.com/office/powerpoint/2010/main" val="29932263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92818"/>
          </a:xfrm>
        </p:spPr>
        <p:txBody>
          <a:bodyPr>
            <a:normAutofit fontScale="90000"/>
          </a:bodyPr>
          <a:lstStyle/>
          <a:p>
            <a:endParaRPr lang="en-US" dirty="0"/>
          </a:p>
        </p:txBody>
      </p:sp>
      <p:sp>
        <p:nvSpPr>
          <p:cNvPr id="3" name="Content Placeholder 2"/>
          <p:cNvSpPr>
            <a:spLocks noGrp="1"/>
          </p:cNvSpPr>
          <p:nvPr>
            <p:ph idx="1"/>
          </p:nvPr>
        </p:nvSpPr>
        <p:spPr>
          <a:xfrm>
            <a:off x="382137" y="1117600"/>
            <a:ext cx="11450472" cy="5583452"/>
          </a:xfrm>
        </p:spPr>
        <p:txBody>
          <a:bodyPr>
            <a:normAutofit fontScale="70000" lnSpcReduction="20000"/>
          </a:bodyPr>
          <a:lstStyle/>
          <a:p>
            <a:r>
              <a:rPr lang="en-US" b="1" dirty="0"/>
              <a:t>Using the </a:t>
            </a:r>
            <a:r>
              <a:rPr lang="en-US" b="1" dirty="0" err="1"/>
              <a:t>ApplicationContextAware</a:t>
            </a:r>
            <a:r>
              <a:rPr lang="en-US" b="1" dirty="0"/>
              <a:t> Interface</a:t>
            </a:r>
          </a:p>
          <a:p>
            <a:r>
              <a:rPr lang="en-US" dirty="0"/>
              <a:t>Using the </a:t>
            </a:r>
            <a:r>
              <a:rPr lang="en-US" dirty="0" err="1"/>
              <a:t>ApplicationContextAware</a:t>
            </a:r>
            <a:r>
              <a:rPr lang="en-US" dirty="0"/>
              <a:t> interface, it is possible for your beans to get a reference to the </a:t>
            </a:r>
            <a:r>
              <a:rPr lang="en-US" dirty="0" err="1"/>
              <a:t>ApplicationContext</a:t>
            </a:r>
            <a:r>
              <a:rPr lang="en-US" dirty="0"/>
              <a:t> that configured them. </a:t>
            </a:r>
            <a:endParaRPr lang="en-US" dirty="0" smtClean="0"/>
          </a:p>
          <a:p>
            <a:r>
              <a:rPr lang="en-US" dirty="0" smtClean="0"/>
              <a:t>The </a:t>
            </a:r>
            <a:r>
              <a:rPr lang="en-US" dirty="0"/>
              <a:t>main reason this interface was created was to allow a bean to access Spring's </a:t>
            </a:r>
            <a:r>
              <a:rPr lang="en-US" dirty="0" err="1"/>
              <a:t>ApplicationContext</a:t>
            </a:r>
            <a:r>
              <a:rPr lang="en-US" dirty="0"/>
              <a:t> in your application—for example, to acquire other Spring beans programmatically, using </a:t>
            </a:r>
            <a:r>
              <a:rPr lang="en-US" dirty="0" err="1"/>
              <a:t>getBean</a:t>
            </a:r>
            <a:r>
              <a:rPr lang="en-US" dirty="0"/>
              <a:t>(). </a:t>
            </a:r>
            <a:endParaRPr lang="en-US" dirty="0" smtClean="0"/>
          </a:p>
          <a:p>
            <a:r>
              <a:rPr lang="en-US" dirty="0" smtClean="0"/>
              <a:t>You </a:t>
            </a:r>
            <a:r>
              <a:rPr lang="en-US" dirty="0"/>
              <a:t>should, however, avoid this practice and use Dependency Injection to provide your beans with their collaborators. </a:t>
            </a:r>
            <a:endParaRPr lang="en-US" dirty="0" smtClean="0"/>
          </a:p>
          <a:p>
            <a:r>
              <a:rPr lang="en-US" dirty="0" smtClean="0"/>
              <a:t>If </a:t>
            </a:r>
            <a:r>
              <a:rPr lang="en-US" dirty="0"/>
              <a:t>you use the lookup-based </a:t>
            </a:r>
            <a:r>
              <a:rPr lang="en-US" dirty="0" err="1"/>
              <a:t>getBean</a:t>
            </a:r>
            <a:r>
              <a:rPr lang="en-US" dirty="0"/>
              <a:t>() approach to obtain dependencies when you can use Dependency Injection, you are adding unnecessary complexity to your beans and coupling them to the Spring Framework without good reason.</a:t>
            </a:r>
          </a:p>
          <a:p>
            <a:r>
              <a:rPr lang="en-US" dirty="0"/>
              <a:t>Of course, </a:t>
            </a:r>
            <a:r>
              <a:rPr lang="en-US" dirty="0" err="1"/>
              <a:t>ApplicationContext</a:t>
            </a:r>
            <a:r>
              <a:rPr lang="en-US" dirty="0"/>
              <a:t> isn't used just to look up beans; it performs a great many other tasks. </a:t>
            </a:r>
            <a:endParaRPr lang="en-US" dirty="0" smtClean="0"/>
          </a:p>
          <a:p>
            <a:r>
              <a:rPr lang="en-US" dirty="0" smtClean="0"/>
              <a:t>As </a:t>
            </a:r>
            <a:r>
              <a:rPr lang="en-US" dirty="0"/>
              <a:t>you saw previously, one of these tasks is to destroy all singletons, notifying each of them in turn before doing so. </a:t>
            </a:r>
            <a:endParaRPr lang="en-US" dirty="0" smtClean="0"/>
          </a:p>
          <a:p>
            <a:r>
              <a:rPr lang="en-US" dirty="0" smtClean="0"/>
              <a:t>In </a:t>
            </a:r>
            <a:r>
              <a:rPr lang="en-US" dirty="0"/>
              <a:t>the previous section, you saw how to create a shutdown hook to ensure that </a:t>
            </a:r>
            <a:r>
              <a:rPr lang="en-US" dirty="0" err="1"/>
              <a:t>ApplicationContext</a:t>
            </a:r>
            <a:r>
              <a:rPr lang="en-US" dirty="0"/>
              <a:t> is instructed to destroy all singletons before the application shuts down. </a:t>
            </a:r>
            <a:endParaRPr lang="en-US" dirty="0" smtClean="0"/>
          </a:p>
          <a:p>
            <a:r>
              <a:rPr lang="en-US" dirty="0" smtClean="0"/>
              <a:t>By </a:t>
            </a:r>
            <a:r>
              <a:rPr lang="en-US" dirty="0"/>
              <a:t>using the </a:t>
            </a:r>
            <a:r>
              <a:rPr lang="en-US" dirty="0" err="1"/>
              <a:t>ApplicationContextAware</a:t>
            </a:r>
            <a:r>
              <a:rPr lang="en-US" dirty="0"/>
              <a:t> interface, you can build a bean that can be configured in </a:t>
            </a:r>
            <a:r>
              <a:rPr lang="en-US" dirty="0" err="1"/>
              <a:t>ApplicationContext</a:t>
            </a:r>
            <a:r>
              <a:rPr lang="en-US" dirty="0"/>
              <a:t> to create and configure a shutdown hook bean automatically. </a:t>
            </a:r>
            <a:endParaRPr lang="en-US" dirty="0" smtClean="0"/>
          </a:p>
          <a:p>
            <a:r>
              <a:rPr lang="en-US" dirty="0" smtClean="0">
                <a:hlinkClick r:id="rId3"/>
              </a:rPr>
              <a:t>Listing </a:t>
            </a:r>
            <a:r>
              <a:rPr lang="en-US" dirty="0">
                <a:hlinkClick r:id="rId3"/>
              </a:rPr>
              <a:t>4-16</a:t>
            </a:r>
            <a:r>
              <a:rPr lang="en-US" dirty="0"/>
              <a:t> shows the code for this bean.</a:t>
            </a:r>
          </a:p>
          <a:p>
            <a:endParaRPr lang="en-US" dirty="0"/>
          </a:p>
          <a:p>
            <a:endParaRPr lang="en-US" dirty="0"/>
          </a:p>
        </p:txBody>
      </p:sp>
    </p:spTree>
    <p:extLst>
      <p:ext uri="{BB962C8B-B14F-4D97-AF65-F5344CB8AC3E}">
        <p14:creationId xmlns:p14="http://schemas.microsoft.com/office/powerpoint/2010/main" val="100851263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of </a:t>
            </a:r>
            <a:r>
              <a:rPr lang="en-US" b="1" dirty="0" err="1" smtClean="0"/>
              <a:t>FactoryBeans</a:t>
            </a:r>
            <a:endParaRPr lang="en-US" dirty="0"/>
          </a:p>
        </p:txBody>
      </p:sp>
      <p:sp>
        <p:nvSpPr>
          <p:cNvPr id="3" name="Content Placeholder 2"/>
          <p:cNvSpPr>
            <a:spLocks noGrp="1"/>
          </p:cNvSpPr>
          <p:nvPr>
            <p:ph idx="1"/>
          </p:nvPr>
        </p:nvSpPr>
        <p:spPr>
          <a:xfrm>
            <a:off x="838200" y="1825625"/>
            <a:ext cx="10515600" cy="4749346"/>
          </a:xfrm>
        </p:spPr>
        <p:txBody>
          <a:bodyPr>
            <a:normAutofit fontScale="70000" lnSpcReduction="20000"/>
          </a:bodyPr>
          <a:lstStyle/>
          <a:p>
            <a:r>
              <a:rPr lang="en-US" dirty="0" smtClean="0"/>
              <a:t>One </a:t>
            </a:r>
            <a:r>
              <a:rPr lang="en-US" dirty="0"/>
              <a:t>of the problems that you will face when using Spring is how to create and then inject dependencies that cannot be created simply by using the new operator. </a:t>
            </a:r>
            <a:endParaRPr lang="en-US" dirty="0" smtClean="0"/>
          </a:p>
          <a:p>
            <a:r>
              <a:rPr lang="en-US" dirty="0" smtClean="0"/>
              <a:t>To </a:t>
            </a:r>
            <a:r>
              <a:rPr lang="en-US" dirty="0"/>
              <a:t>overcome this problem, Spring provides the </a:t>
            </a:r>
            <a:r>
              <a:rPr lang="en-US" dirty="0" err="1"/>
              <a:t>FactoryBean</a:t>
            </a:r>
            <a:r>
              <a:rPr lang="en-US" dirty="0"/>
              <a:t> interface that acts as an adaptor for objects that cannot be created and managed using the standard Spring semantics. </a:t>
            </a:r>
            <a:endParaRPr lang="en-US" dirty="0" smtClean="0"/>
          </a:p>
          <a:p>
            <a:r>
              <a:rPr lang="en-US" dirty="0" smtClean="0"/>
              <a:t>Typically</a:t>
            </a:r>
            <a:r>
              <a:rPr lang="en-US" dirty="0"/>
              <a:t>, you use </a:t>
            </a:r>
            <a:r>
              <a:rPr lang="en-US" dirty="0" err="1"/>
              <a:t>FactoryBeans</a:t>
            </a:r>
            <a:r>
              <a:rPr lang="en-US" dirty="0"/>
              <a:t> to create beans that you cannot create by using the new operator, such as those you access through static factory methods, although this is not always the </a:t>
            </a:r>
            <a:r>
              <a:rPr lang="en-US" dirty="0" smtClean="0"/>
              <a:t>case.</a:t>
            </a:r>
          </a:p>
          <a:p>
            <a:r>
              <a:rPr lang="en-US" dirty="0" smtClean="0"/>
              <a:t>Simply </a:t>
            </a:r>
            <a:r>
              <a:rPr lang="en-US" dirty="0"/>
              <a:t>put, a </a:t>
            </a:r>
            <a:r>
              <a:rPr lang="en-US" dirty="0" err="1"/>
              <a:t>FactoryBean</a:t>
            </a:r>
            <a:r>
              <a:rPr lang="en-US" dirty="0"/>
              <a:t> is a bean that acts as a factory for other beans. </a:t>
            </a:r>
            <a:endParaRPr lang="en-US" dirty="0" smtClean="0"/>
          </a:p>
          <a:p>
            <a:r>
              <a:rPr lang="en-US" dirty="0" err="1" smtClean="0"/>
              <a:t>FactoryBeans</a:t>
            </a:r>
            <a:r>
              <a:rPr lang="en-US" dirty="0"/>
              <a:t> are configured within your </a:t>
            </a:r>
            <a:r>
              <a:rPr lang="en-US" dirty="0" err="1"/>
              <a:t>ApplicationContext</a:t>
            </a:r>
            <a:r>
              <a:rPr lang="en-US" dirty="0"/>
              <a:t> like any normal bean, but when Spring uses the </a:t>
            </a:r>
            <a:r>
              <a:rPr lang="en-US" dirty="0" err="1"/>
              <a:t>FactoryBean</a:t>
            </a:r>
            <a:r>
              <a:rPr lang="en-US" dirty="0"/>
              <a:t> interface to satisfy a dependency or lookup request, it does not return </a:t>
            </a:r>
            <a:r>
              <a:rPr lang="en-US" dirty="0" err="1"/>
              <a:t>FactoryBean</a:t>
            </a:r>
            <a:r>
              <a:rPr lang="en-US" dirty="0"/>
              <a:t>; instead, it invokes the </a:t>
            </a:r>
            <a:r>
              <a:rPr lang="en-US" dirty="0" err="1"/>
              <a:t>FactoryBean.getObject</a:t>
            </a:r>
            <a:r>
              <a:rPr lang="en-US" dirty="0"/>
              <a:t>() method and returns the result of that invocation.</a:t>
            </a:r>
          </a:p>
          <a:p>
            <a:r>
              <a:rPr lang="en-US" dirty="0" err="1"/>
              <a:t>FactoryBeans</a:t>
            </a:r>
            <a:r>
              <a:rPr lang="en-US" dirty="0"/>
              <a:t> are used to great effect in Spring; the most noticeable uses are the creation of transactional proxies, which we cover in </a:t>
            </a:r>
            <a:r>
              <a:rPr lang="en-US" dirty="0">
                <a:hlinkClick r:id="rId3"/>
              </a:rPr>
              <a:t>Chapter 9</a:t>
            </a:r>
            <a:r>
              <a:rPr lang="en-US" dirty="0"/>
              <a:t>, and the automatic retrieval of resources from a JNDI context. </a:t>
            </a:r>
            <a:endParaRPr lang="en-US" dirty="0" smtClean="0"/>
          </a:p>
          <a:p>
            <a:r>
              <a:rPr lang="en-US" dirty="0" smtClean="0"/>
              <a:t>However</a:t>
            </a:r>
            <a:r>
              <a:rPr lang="en-US" dirty="0"/>
              <a:t>, </a:t>
            </a:r>
            <a:r>
              <a:rPr lang="en-US" dirty="0" err="1"/>
              <a:t>FactoryBeans</a:t>
            </a:r>
            <a:r>
              <a:rPr lang="en-US" dirty="0"/>
              <a:t> are useful not just for building the internals of Spring; you'll find them really useful when you build your own applications, because they allow you to manage many more resources by using </a:t>
            </a:r>
            <a:r>
              <a:rPr lang="en-US" dirty="0" err="1"/>
              <a:t>IoC</a:t>
            </a:r>
            <a:r>
              <a:rPr lang="en-US" dirty="0"/>
              <a:t> than would otherwise be available.</a:t>
            </a:r>
          </a:p>
          <a:p>
            <a:endParaRPr lang="en-US" dirty="0"/>
          </a:p>
          <a:p>
            <a:endParaRPr lang="en-US" dirty="0"/>
          </a:p>
        </p:txBody>
      </p:sp>
    </p:spTree>
    <p:extLst>
      <p:ext uri="{BB962C8B-B14F-4D97-AF65-F5344CB8AC3E}">
        <p14:creationId xmlns:p14="http://schemas.microsoft.com/office/powerpoint/2010/main" val="261202572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0932886" cy="4763861"/>
          </a:xfrm>
        </p:spPr>
        <p:txBody>
          <a:bodyPr>
            <a:normAutofit fontScale="70000" lnSpcReduction="20000"/>
          </a:bodyPr>
          <a:lstStyle/>
          <a:p>
            <a:r>
              <a:rPr lang="en-US" b="1" dirty="0" err="1"/>
              <a:t>FactoryBean</a:t>
            </a:r>
            <a:r>
              <a:rPr lang="en-US" b="1" dirty="0"/>
              <a:t> Example: The </a:t>
            </a:r>
            <a:r>
              <a:rPr lang="en-US" b="1" dirty="0" err="1"/>
              <a:t>MessageDigestFactoryBean</a:t>
            </a:r>
            <a:endParaRPr lang="en-US" b="1" dirty="0"/>
          </a:p>
          <a:p>
            <a:r>
              <a:rPr lang="en-US" dirty="0"/>
              <a:t>Often the projects that we work on require some kind of cryptographic processing; typically, this involves generating a message digest or hash of a user's password to be stored in a database. </a:t>
            </a:r>
            <a:endParaRPr lang="en-US" dirty="0" smtClean="0"/>
          </a:p>
          <a:p>
            <a:r>
              <a:rPr lang="en-US" dirty="0" smtClean="0"/>
              <a:t>In </a:t>
            </a:r>
            <a:r>
              <a:rPr lang="en-US" dirty="0"/>
              <a:t>Java, the </a:t>
            </a:r>
            <a:r>
              <a:rPr lang="en-US" dirty="0" err="1"/>
              <a:t>MessageDigest</a:t>
            </a:r>
            <a:r>
              <a:rPr lang="en-US" dirty="0"/>
              <a:t> class provides functionality for creating a digest of any arbitrary data. </a:t>
            </a:r>
            <a:endParaRPr lang="en-US" dirty="0" smtClean="0"/>
          </a:p>
          <a:p>
            <a:r>
              <a:rPr lang="en-US" dirty="0" err="1" smtClean="0"/>
              <a:t>MessageDigest</a:t>
            </a:r>
            <a:r>
              <a:rPr lang="en-US" dirty="0"/>
              <a:t> itself is abstract, and you obtain concrete implementations by calling </a:t>
            </a:r>
            <a:r>
              <a:rPr lang="en-US" dirty="0" err="1"/>
              <a:t>MessageDigest.getInstance</a:t>
            </a:r>
            <a:r>
              <a:rPr lang="en-US" dirty="0"/>
              <a:t>() and passing in the name of the digest algorithm you want to </a:t>
            </a:r>
            <a:r>
              <a:rPr lang="en-US" dirty="0" smtClean="0"/>
              <a:t>use.</a:t>
            </a:r>
          </a:p>
          <a:p>
            <a:r>
              <a:rPr lang="en-US" dirty="0" smtClean="0"/>
              <a:t>For </a:t>
            </a:r>
            <a:r>
              <a:rPr lang="en-US" dirty="0"/>
              <a:t>instance, if we want to use the MD5 algorithm to create a digest, we use the following code to create the </a:t>
            </a:r>
            <a:r>
              <a:rPr lang="en-US" dirty="0" err="1"/>
              <a:t>MessageDigest</a:t>
            </a:r>
            <a:r>
              <a:rPr lang="en-US" dirty="0"/>
              <a:t> instance:</a:t>
            </a:r>
          </a:p>
          <a:p>
            <a:r>
              <a:rPr lang="en-US" dirty="0" err="1"/>
              <a:t>MessageDigest</a:t>
            </a:r>
            <a:r>
              <a:rPr lang="en-US" dirty="0"/>
              <a:t> md5 = </a:t>
            </a:r>
            <a:r>
              <a:rPr lang="en-US" dirty="0" err="1"/>
              <a:t>MessageDigest.getInstance</a:t>
            </a:r>
            <a:r>
              <a:rPr lang="en-US" dirty="0"/>
              <a:t>("MD5"); </a:t>
            </a:r>
            <a:endParaRPr lang="en-US" dirty="0" smtClean="0"/>
          </a:p>
          <a:p>
            <a:r>
              <a:rPr lang="en-US" dirty="0" smtClean="0"/>
              <a:t>If </a:t>
            </a:r>
            <a:r>
              <a:rPr lang="en-US" dirty="0"/>
              <a:t>we want to use Spring to manage the creation of the </a:t>
            </a:r>
            <a:r>
              <a:rPr lang="en-US" dirty="0" err="1"/>
              <a:t>MessageDigest</a:t>
            </a:r>
            <a:r>
              <a:rPr lang="en-US" dirty="0"/>
              <a:t> object, the best we can do without a </a:t>
            </a:r>
            <a:r>
              <a:rPr lang="en-US" dirty="0" err="1"/>
              <a:t>FactoryBean</a:t>
            </a:r>
            <a:r>
              <a:rPr lang="en-US" dirty="0"/>
              <a:t> is have a property, </a:t>
            </a:r>
            <a:r>
              <a:rPr lang="en-US" dirty="0" err="1"/>
              <a:t>algorithmName</a:t>
            </a:r>
            <a:r>
              <a:rPr lang="en-US" dirty="0"/>
              <a:t>, on our bean and then use an initialization callback to call </a:t>
            </a:r>
            <a:r>
              <a:rPr lang="en-US" dirty="0" err="1"/>
              <a:t>MessageDigest.getInstance</a:t>
            </a:r>
            <a:r>
              <a:rPr lang="en-US" dirty="0"/>
              <a:t>(). </a:t>
            </a:r>
            <a:endParaRPr lang="en-US" dirty="0" smtClean="0"/>
          </a:p>
          <a:p>
            <a:r>
              <a:rPr lang="en-US" dirty="0" smtClean="0"/>
              <a:t>Using </a:t>
            </a:r>
            <a:r>
              <a:rPr lang="en-US" dirty="0"/>
              <a:t>a </a:t>
            </a:r>
            <a:r>
              <a:rPr lang="en-US" dirty="0" err="1"/>
              <a:t>FactoryBean</a:t>
            </a:r>
            <a:r>
              <a:rPr lang="en-US" dirty="0"/>
              <a:t>, we can encapsulate this logic inside a bean. </a:t>
            </a:r>
            <a:endParaRPr lang="en-US" dirty="0" smtClean="0"/>
          </a:p>
          <a:p>
            <a:r>
              <a:rPr lang="en-US" dirty="0" smtClean="0"/>
              <a:t>Then </a:t>
            </a:r>
            <a:r>
              <a:rPr lang="en-US" dirty="0"/>
              <a:t>any beans that require a </a:t>
            </a:r>
            <a:r>
              <a:rPr lang="en-US" dirty="0" err="1"/>
              <a:t>MessageDigest</a:t>
            </a:r>
            <a:r>
              <a:rPr lang="en-US" dirty="0"/>
              <a:t> instance can simply declare a property, </a:t>
            </a:r>
            <a:r>
              <a:rPr lang="en-US" dirty="0" err="1"/>
              <a:t>messageDigest</a:t>
            </a:r>
            <a:r>
              <a:rPr lang="en-US" dirty="0"/>
              <a:t>, and use the </a:t>
            </a:r>
            <a:r>
              <a:rPr lang="en-US" dirty="0" err="1"/>
              <a:t>FactoryBean</a:t>
            </a:r>
            <a:r>
              <a:rPr lang="en-US" dirty="0"/>
              <a:t> to obtain the instance. </a:t>
            </a:r>
            <a:endParaRPr lang="en-US" dirty="0" smtClean="0"/>
          </a:p>
          <a:p>
            <a:r>
              <a:rPr lang="en-US" dirty="0" smtClean="0">
                <a:hlinkClick r:id="rId3"/>
              </a:rPr>
              <a:t>Listing </a:t>
            </a:r>
            <a:r>
              <a:rPr lang="en-US" dirty="0">
                <a:hlinkClick r:id="rId3"/>
              </a:rPr>
              <a:t>4-19</a:t>
            </a:r>
            <a:r>
              <a:rPr lang="en-US" dirty="0"/>
              <a:t> shows an implementation of </a:t>
            </a:r>
            <a:r>
              <a:rPr lang="en-US" dirty="0" err="1"/>
              <a:t>FactoryBean</a:t>
            </a:r>
            <a:r>
              <a:rPr lang="en-US" dirty="0"/>
              <a:t> that does just this.</a:t>
            </a:r>
          </a:p>
          <a:p>
            <a:endParaRPr lang="en-US" dirty="0"/>
          </a:p>
          <a:p>
            <a:endParaRPr lang="en-US" dirty="0"/>
          </a:p>
        </p:txBody>
      </p:sp>
    </p:spTree>
    <p:extLst>
      <p:ext uri="{BB962C8B-B14F-4D97-AF65-F5344CB8AC3E}">
        <p14:creationId xmlns:p14="http://schemas.microsoft.com/office/powerpoint/2010/main" val="67717264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4"/>
            <a:ext cx="10515600" cy="4473575"/>
          </a:xfrm>
        </p:spPr>
        <p:txBody>
          <a:bodyPr>
            <a:normAutofit fontScale="92500" lnSpcReduction="10000"/>
          </a:bodyPr>
          <a:lstStyle/>
          <a:p>
            <a:r>
              <a:rPr lang="en-US" b="1" dirty="0"/>
              <a:t>Using the factory-bean and factory-method Attributes</a:t>
            </a:r>
          </a:p>
          <a:p>
            <a:r>
              <a:rPr lang="en-US" dirty="0"/>
              <a:t>Sometimes you need to instantiate JavaBeans that were provided by a non-Spring-powered third-party application. </a:t>
            </a:r>
            <a:endParaRPr lang="en-US" dirty="0" smtClean="0"/>
          </a:p>
          <a:p>
            <a:r>
              <a:rPr lang="en-US" dirty="0" smtClean="0"/>
              <a:t>You </a:t>
            </a:r>
            <a:r>
              <a:rPr lang="en-US" dirty="0"/>
              <a:t>don't know how to instantiate that class, but you know that the third-party application provides a class that can be used to get an instance of the JavaBean that your Spring application needs. </a:t>
            </a:r>
            <a:endParaRPr lang="en-US" dirty="0" smtClean="0"/>
          </a:p>
          <a:p>
            <a:r>
              <a:rPr lang="en-US" dirty="0" smtClean="0"/>
              <a:t>In </a:t>
            </a:r>
            <a:r>
              <a:rPr lang="en-US" dirty="0"/>
              <a:t>this case, Spring bean's factory-bean and factory-method attributes in the &lt;bean&gt; tag can be used.</a:t>
            </a:r>
          </a:p>
          <a:p>
            <a:r>
              <a:rPr lang="en-US" dirty="0"/>
              <a:t>To take a look at how it works, </a:t>
            </a:r>
            <a:r>
              <a:rPr lang="en-US" dirty="0">
                <a:hlinkClick r:id="rId3"/>
              </a:rPr>
              <a:t>Listing 4-24</a:t>
            </a:r>
            <a:r>
              <a:rPr lang="en-US" dirty="0"/>
              <a:t> shows another version of the </a:t>
            </a:r>
            <a:r>
              <a:rPr lang="en-US" dirty="0" err="1"/>
              <a:t>MessageDigestFactory</a:t>
            </a:r>
            <a:r>
              <a:rPr lang="en-US" dirty="0"/>
              <a:t> that provides a method to return a </a:t>
            </a:r>
            <a:r>
              <a:rPr lang="en-US" dirty="0" err="1"/>
              <a:t>MessageDigest</a:t>
            </a:r>
            <a:r>
              <a:rPr lang="en-US" dirty="0"/>
              <a:t> bean.</a:t>
            </a:r>
          </a:p>
          <a:p>
            <a:endParaRPr lang="en-US" dirty="0"/>
          </a:p>
          <a:p>
            <a:endParaRPr lang="en-US" dirty="0"/>
          </a:p>
        </p:txBody>
      </p:sp>
    </p:spTree>
    <p:extLst>
      <p:ext uri="{BB962C8B-B14F-4D97-AF65-F5344CB8AC3E}">
        <p14:creationId xmlns:p14="http://schemas.microsoft.com/office/powerpoint/2010/main" val="1502016727"/>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JavaBeans </a:t>
            </a:r>
            <a:r>
              <a:rPr lang="en-US" b="1" dirty="0" err="1" smtClean="0"/>
              <a:t>PropertyEditors</a:t>
            </a:r>
            <a:endParaRPr lang="en-US" dirty="0"/>
          </a:p>
        </p:txBody>
      </p:sp>
      <p:sp>
        <p:nvSpPr>
          <p:cNvPr id="3" name="Content Placeholder 2"/>
          <p:cNvSpPr>
            <a:spLocks noGrp="1"/>
          </p:cNvSpPr>
          <p:nvPr>
            <p:ph idx="1"/>
          </p:nvPr>
        </p:nvSpPr>
        <p:spPr/>
        <p:txBody>
          <a:bodyPr>
            <a:normAutofit fontScale="85000" lnSpcReduction="20000"/>
          </a:bodyPr>
          <a:lstStyle/>
          <a:p>
            <a:r>
              <a:rPr lang="en-US" dirty="0"/>
              <a:t>If you are not entirely familiar with JavaBeans concepts, a </a:t>
            </a:r>
            <a:r>
              <a:rPr lang="en-US" dirty="0" err="1"/>
              <a:t>PropertyEditor</a:t>
            </a:r>
            <a:r>
              <a:rPr lang="en-US" dirty="0"/>
              <a:t> is an interface that converts a property's value to and from its native type representation into a String. </a:t>
            </a:r>
            <a:endParaRPr lang="en-US" dirty="0" smtClean="0"/>
          </a:p>
          <a:p>
            <a:r>
              <a:rPr lang="en-US" dirty="0" smtClean="0"/>
              <a:t>Originally</a:t>
            </a:r>
            <a:r>
              <a:rPr lang="en-US" dirty="0"/>
              <a:t>, this was conceived as a way to allow property values to be entered, as String values, into an editor and have them transformed into the correct </a:t>
            </a:r>
            <a:r>
              <a:rPr lang="en-US" dirty="0" smtClean="0"/>
              <a:t>type.</a:t>
            </a:r>
          </a:p>
          <a:p>
            <a:r>
              <a:rPr lang="en-US" dirty="0" smtClean="0"/>
              <a:t>However</a:t>
            </a:r>
            <a:r>
              <a:rPr lang="en-US" dirty="0"/>
              <a:t>, because </a:t>
            </a:r>
            <a:r>
              <a:rPr lang="en-US" dirty="0" err="1"/>
              <a:t>PropertyEditors</a:t>
            </a:r>
            <a:r>
              <a:rPr lang="en-US" dirty="0"/>
              <a:t> are inherently lightweight classes, they have found uses in many settings, including Spring.</a:t>
            </a:r>
          </a:p>
          <a:p>
            <a:r>
              <a:rPr lang="en-US" dirty="0"/>
              <a:t>Because a good portion of property values in a Spring-based application start life in the </a:t>
            </a:r>
            <a:r>
              <a:rPr lang="en-US" dirty="0" err="1"/>
              <a:t>BeanFactory</a:t>
            </a:r>
            <a:r>
              <a:rPr lang="en-US" dirty="0"/>
              <a:t> configuration file, they are essentially Strings. </a:t>
            </a:r>
            <a:endParaRPr lang="en-US" dirty="0" smtClean="0"/>
          </a:p>
          <a:p>
            <a:r>
              <a:rPr lang="en-US" dirty="0" smtClean="0"/>
              <a:t>However</a:t>
            </a:r>
            <a:r>
              <a:rPr lang="en-US" dirty="0"/>
              <a:t>, the property that these values are set on may not be String-typed. </a:t>
            </a:r>
            <a:endParaRPr lang="en-US" dirty="0" smtClean="0"/>
          </a:p>
          <a:p>
            <a:r>
              <a:rPr lang="en-US" dirty="0" smtClean="0"/>
              <a:t>So</a:t>
            </a:r>
            <a:r>
              <a:rPr lang="en-US" dirty="0"/>
              <a:t>, to save you from having to create a load of String-typed properties artificially, Spring allows you to define </a:t>
            </a:r>
            <a:r>
              <a:rPr lang="en-US" dirty="0" err="1"/>
              <a:t>PropertyEditors</a:t>
            </a:r>
            <a:r>
              <a:rPr lang="en-US" dirty="0"/>
              <a:t> to manage the conversion of String-based property values into the correct types.</a:t>
            </a:r>
          </a:p>
          <a:p>
            <a:endParaRPr lang="en-US" dirty="0"/>
          </a:p>
          <a:p>
            <a:endParaRPr lang="en-US" dirty="0"/>
          </a:p>
        </p:txBody>
      </p:sp>
    </p:spTree>
    <p:extLst>
      <p:ext uri="{BB962C8B-B14F-4D97-AF65-F5344CB8AC3E}">
        <p14:creationId xmlns:p14="http://schemas.microsoft.com/office/powerpoint/2010/main" val="452688898"/>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391887" y="1825625"/>
            <a:ext cx="11640456" cy="4351338"/>
          </a:xfrm>
        </p:spPr>
        <p:txBody>
          <a:bodyPr>
            <a:normAutofit lnSpcReduction="10000"/>
          </a:bodyPr>
          <a:lstStyle/>
          <a:p>
            <a:r>
              <a:rPr lang="en-US" b="1" dirty="0"/>
              <a:t>Using the Built-in </a:t>
            </a:r>
            <a:r>
              <a:rPr lang="en-US" b="1" dirty="0" err="1"/>
              <a:t>PropertyEditors</a:t>
            </a:r>
            <a:endParaRPr lang="en-US" b="1" dirty="0"/>
          </a:p>
          <a:p>
            <a:r>
              <a:rPr lang="en-US" dirty="0"/>
              <a:t>As of version 4, Spring comes with 13 built-in </a:t>
            </a:r>
            <a:r>
              <a:rPr lang="en-US" dirty="0" err="1"/>
              <a:t>PropertyEditor</a:t>
            </a:r>
            <a:r>
              <a:rPr lang="en-US" dirty="0"/>
              <a:t> implementations that are preregistered with </a:t>
            </a:r>
            <a:r>
              <a:rPr lang="en-US" dirty="0" err="1"/>
              <a:t>BeanFactory</a:t>
            </a:r>
            <a:r>
              <a:rPr lang="en-US" dirty="0"/>
              <a:t>. </a:t>
            </a:r>
            <a:endParaRPr lang="en-US" dirty="0" smtClean="0"/>
          </a:p>
          <a:p>
            <a:r>
              <a:rPr lang="en-US" dirty="0" smtClean="0">
                <a:hlinkClick r:id="rId3"/>
              </a:rPr>
              <a:t>Listing </a:t>
            </a:r>
            <a:r>
              <a:rPr lang="en-US" dirty="0">
                <a:hlinkClick r:id="rId3"/>
              </a:rPr>
              <a:t>4-27</a:t>
            </a:r>
            <a:r>
              <a:rPr lang="en-US" dirty="0"/>
              <a:t> shows a simple bean that declares 13 properties, one for each of the types supported by the built-in </a:t>
            </a:r>
            <a:r>
              <a:rPr lang="en-US" dirty="0" err="1"/>
              <a:t>PropertyEditors</a:t>
            </a:r>
            <a:r>
              <a:rPr lang="en-US" dirty="0" smtClean="0"/>
              <a:t>.</a:t>
            </a:r>
          </a:p>
          <a:p>
            <a:r>
              <a:rPr lang="en-US" b="1" dirty="0"/>
              <a:t>Using the Built-in </a:t>
            </a:r>
            <a:r>
              <a:rPr lang="en-US" b="1" dirty="0" err="1"/>
              <a:t>PropertyEditors</a:t>
            </a:r>
            <a:endParaRPr lang="en-US" b="1" dirty="0"/>
          </a:p>
          <a:p>
            <a:r>
              <a:rPr lang="en-US" dirty="0"/>
              <a:t>As of version 4, Spring comes with 13 built-in </a:t>
            </a:r>
            <a:r>
              <a:rPr lang="en-US" dirty="0" err="1"/>
              <a:t>PropertyEditor</a:t>
            </a:r>
            <a:r>
              <a:rPr lang="en-US" dirty="0"/>
              <a:t> implementations that are preregistered with </a:t>
            </a:r>
            <a:r>
              <a:rPr lang="en-US" dirty="0" err="1"/>
              <a:t>BeanFactory</a:t>
            </a:r>
            <a:r>
              <a:rPr lang="en-US" dirty="0"/>
              <a:t>. </a:t>
            </a:r>
            <a:endParaRPr lang="en-US" dirty="0" smtClean="0"/>
          </a:p>
          <a:p>
            <a:r>
              <a:rPr lang="en-US" dirty="0" smtClean="0">
                <a:hlinkClick r:id="rId3"/>
              </a:rPr>
              <a:t>Listing </a:t>
            </a:r>
            <a:r>
              <a:rPr lang="en-US" dirty="0">
                <a:hlinkClick r:id="rId3"/>
              </a:rPr>
              <a:t>4-27</a:t>
            </a:r>
            <a:r>
              <a:rPr lang="en-US" dirty="0"/>
              <a:t> shows a simple bean that declares 13 properties, one for each of the types supported by the built-in </a:t>
            </a:r>
            <a:r>
              <a:rPr lang="en-US" dirty="0" err="1"/>
              <a:t>PropertyEditors</a:t>
            </a:r>
            <a:r>
              <a:rPr lang="en-US" dirty="0"/>
              <a:t>.</a:t>
            </a:r>
          </a:p>
          <a:p>
            <a:endParaRPr lang="en-US" dirty="0"/>
          </a:p>
          <a:p>
            <a:endParaRPr lang="en-US" dirty="0"/>
          </a:p>
        </p:txBody>
      </p:sp>
    </p:spTree>
    <p:extLst>
      <p:ext uri="{BB962C8B-B14F-4D97-AF65-F5344CB8AC3E}">
        <p14:creationId xmlns:p14="http://schemas.microsoft.com/office/powerpoint/2010/main" val="117931602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More Spring </a:t>
            </a:r>
            <a:r>
              <a:rPr lang="en-US" b="1" dirty="0" err="1"/>
              <a:t>ApplicationContext</a:t>
            </a:r>
            <a:r>
              <a:rPr lang="en-US" b="1" dirty="0"/>
              <a:t> </a:t>
            </a:r>
            <a:r>
              <a:rPr lang="en-US" b="1" dirty="0" smtClean="0"/>
              <a:t>Configuration</a:t>
            </a:r>
            <a:endParaRPr lang="en-US" dirty="0"/>
          </a:p>
        </p:txBody>
      </p:sp>
      <p:sp>
        <p:nvSpPr>
          <p:cNvPr id="3" name="Content Placeholder 2"/>
          <p:cNvSpPr>
            <a:spLocks noGrp="1"/>
          </p:cNvSpPr>
          <p:nvPr>
            <p:ph idx="1"/>
          </p:nvPr>
        </p:nvSpPr>
        <p:spPr>
          <a:xfrm>
            <a:off x="838200" y="1825624"/>
            <a:ext cx="10515600" cy="4778375"/>
          </a:xfrm>
        </p:spPr>
        <p:txBody>
          <a:bodyPr>
            <a:normAutofit fontScale="70000" lnSpcReduction="20000"/>
          </a:bodyPr>
          <a:lstStyle/>
          <a:p>
            <a:r>
              <a:rPr lang="en-US" dirty="0"/>
              <a:t>So far, although we are discussing Spring's </a:t>
            </a:r>
            <a:r>
              <a:rPr lang="en-US" dirty="0" err="1"/>
              <a:t>ApplicationContext</a:t>
            </a:r>
            <a:r>
              <a:rPr lang="en-US" dirty="0"/>
              <a:t>, most of the features that we covered mainly surround the </a:t>
            </a:r>
            <a:r>
              <a:rPr lang="en-US" dirty="0" err="1"/>
              <a:t>BeanFactory</a:t>
            </a:r>
            <a:r>
              <a:rPr lang="en-US" dirty="0"/>
              <a:t> interface wrapped </a:t>
            </a:r>
            <a:r>
              <a:rPr lang="en-US" dirty="0" smtClean="0"/>
              <a:t>by </a:t>
            </a:r>
            <a:r>
              <a:rPr lang="en-US" dirty="0" err="1" smtClean="0"/>
              <a:t>ApplicationContext</a:t>
            </a:r>
            <a:r>
              <a:rPr lang="en-US" dirty="0"/>
              <a:t>. In Spring, various implementations of the </a:t>
            </a:r>
            <a:r>
              <a:rPr lang="en-US" dirty="0" err="1"/>
              <a:t>BeanFactory</a:t>
            </a:r>
            <a:r>
              <a:rPr lang="en-US" dirty="0"/>
              <a:t> interface are responsible for bean instantiation, providing Dependency Injection and life-cycle support for beans managed by Spring. However, as stated earlier, being an extension of the </a:t>
            </a:r>
            <a:r>
              <a:rPr lang="en-US" dirty="0" err="1"/>
              <a:t>BeanFactory</a:t>
            </a:r>
            <a:r>
              <a:rPr lang="en-US" dirty="0"/>
              <a:t>, </a:t>
            </a:r>
            <a:r>
              <a:rPr lang="en-US" dirty="0" err="1"/>
              <a:t>ApplicationContext</a:t>
            </a:r>
            <a:r>
              <a:rPr lang="en-US" dirty="0"/>
              <a:t> provides other useful functionalities as well.</a:t>
            </a:r>
          </a:p>
          <a:p>
            <a:r>
              <a:rPr lang="en-US" dirty="0"/>
              <a:t>The main function of </a:t>
            </a:r>
            <a:r>
              <a:rPr lang="en-US" dirty="0" err="1"/>
              <a:t>ApplicationContext</a:t>
            </a:r>
            <a:r>
              <a:rPr lang="en-US" dirty="0"/>
              <a:t> is to provide a much richer framework on which to build your applications. </a:t>
            </a:r>
            <a:r>
              <a:rPr lang="en-US" dirty="0" err="1"/>
              <a:t>ApplicationContext</a:t>
            </a:r>
            <a:r>
              <a:rPr lang="en-US" dirty="0"/>
              <a:t> is much more aware of the beans (compared to </a:t>
            </a:r>
            <a:r>
              <a:rPr lang="en-US" dirty="0" err="1"/>
              <a:t>BeanFactory</a:t>
            </a:r>
            <a:r>
              <a:rPr lang="en-US" dirty="0"/>
              <a:t>) that you configure within it, and in the case of many of the Spring infrastructure classes and interfaces, such </a:t>
            </a:r>
            <a:r>
              <a:rPr lang="en-US" dirty="0" smtClean="0"/>
              <a:t>as </a:t>
            </a:r>
            <a:r>
              <a:rPr lang="en-US" dirty="0" err="1" smtClean="0"/>
              <a:t>BeanFactoryPostProcessor</a:t>
            </a:r>
            <a:r>
              <a:rPr lang="en-US" dirty="0"/>
              <a:t>, it interacts with them on your behalf, reducing the amount of code you need to write in order to use Spring.</a:t>
            </a:r>
          </a:p>
          <a:p>
            <a:r>
              <a:rPr lang="en-US" dirty="0"/>
              <a:t>The biggest benefit of using </a:t>
            </a:r>
            <a:r>
              <a:rPr lang="en-US" dirty="0" err="1"/>
              <a:t>ApplicationContext</a:t>
            </a:r>
            <a:r>
              <a:rPr lang="en-US" dirty="0"/>
              <a:t> is that it allows you to configure and manage Spring and Spring-managed resources in a completely declarative way. This means that wherever possible, Spring provides support classes to load </a:t>
            </a:r>
            <a:r>
              <a:rPr lang="en-US" dirty="0" err="1"/>
              <a:t>ApplicationContext</a:t>
            </a:r>
            <a:r>
              <a:rPr lang="en-US" dirty="0"/>
              <a:t> into your application automatically, thus removing the need for you to write any code to access </a:t>
            </a:r>
            <a:r>
              <a:rPr lang="en-US" dirty="0" err="1"/>
              <a:t>ApplicationContext</a:t>
            </a:r>
            <a:r>
              <a:rPr lang="en-US" dirty="0"/>
              <a:t>. In practice, this feature is currently available only when you are building web applications with Spring, which allows you to initialize Spring's </a:t>
            </a:r>
            <a:r>
              <a:rPr lang="en-US" dirty="0" err="1"/>
              <a:t>ApplicationContext</a:t>
            </a:r>
            <a:r>
              <a:rPr lang="en-US" dirty="0"/>
              <a:t> in the web application deployment descriptor. When using a stand-alone application, you can also initialize Spring's </a:t>
            </a:r>
            <a:r>
              <a:rPr lang="en-US" dirty="0" err="1"/>
              <a:t>ApplicationContext</a:t>
            </a:r>
            <a:r>
              <a:rPr lang="en-US" dirty="0"/>
              <a:t> by simple coding</a:t>
            </a:r>
            <a:r>
              <a:rPr lang="en-US" dirty="0" smtClean="0"/>
              <a:t>.</a:t>
            </a:r>
            <a:endParaRPr lang="en-US" dirty="0"/>
          </a:p>
        </p:txBody>
      </p:sp>
    </p:spTree>
    <p:extLst>
      <p:ext uri="{BB962C8B-B14F-4D97-AF65-F5344CB8AC3E}">
        <p14:creationId xmlns:p14="http://schemas.microsoft.com/office/powerpoint/2010/main" val="3956311409"/>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 addition to providing a model that is focused more on declarative configuration, </a:t>
            </a:r>
            <a:r>
              <a:rPr lang="en-US" dirty="0" err="1"/>
              <a:t>ApplicationContext</a:t>
            </a:r>
            <a:r>
              <a:rPr lang="en-US" dirty="0"/>
              <a:t> supports the following features:</a:t>
            </a:r>
          </a:p>
          <a:p>
            <a:r>
              <a:rPr lang="en-US" dirty="0"/>
              <a:t>Internationalization</a:t>
            </a:r>
          </a:p>
          <a:p>
            <a:r>
              <a:rPr lang="en-US" dirty="0"/>
              <a:t>Event publication</a:t>
            </a:r>
          </a:p>
          <a:p>
            <a:r>
              <a:rPr lang="en-US" dirty="0"/>
              <a:t>Resource management and access</a:t>
            </a:r>
          </a:p>
          <a:p>
            <a:r>
              <a:rPr lang="en-US" dirty="0"/>
              <a:t>Additional life-cycle interfaces</a:t>
            </a:r>
          </a:p>
          <a:p>
            <a:r>
              <a:rPr lang="en-US" dirty="0"/>
              <a:t>Improved automatic configuration of infrastructure components</a:t>
            </a:r>
          </a:p>
          <a:p>
            <a:endParaRPr lang="en-US" dirty="0"/>
          </a:p>
        </p:txBody>
      </p:sp>
      <p:sp>
        <p:nvSpPr>
          <p:cNvPr id="6" name="Rectangle 2"/>
          <p:cNvSpPr>
            <a:spLocks noGrp="1" noChangeArrowheads="1"/>
          </p:cNvSpPr>
          <p:nvPr>
            <p:ph type="title"/>
          </p:nvPr>
        </p:nvSpPr>
        <p:spPr bwMode="auto">
          <a:xfrm>
            <a:off x="838200" y="612409"/>
            <a:ext cx="10515600"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lang="en-US" altLang="en-US" sz="2000" dirty="0">
                <a:solidFill>
                  <a:srgbClr val="494B43"/>
                </a:solidFill>
                <a:cs typeface="Arial" panose="020B0604020202020204" pitchFamily="34" charset="0"/>
              </a:rPr>
              <a:t>In the following sections, we discuss some of the most important features in </a:t>
            </a:r>
            <a:r>
              <a:rPr lang="en-US" altLang="en-US" sz="2000" dirty="0" err="1">
                <a:solidFill>
                  <a:srgbClr val="494B43"/>
                </a:solidFill>
                <a:latin typeface="Courier New" panose="02070309020205020404" pitchFamily="49" charset="0"/>
                <a:cs typeface="Courier New" panose="02070309020205020404" pitchFamily="49" charset="0"/>
              </a:rPr>
              <a:t>ApplicationContext</a:t>
            </a:r>
            <a:r>
              <a:rPr lang="en-US" altLang="en-US" sz="2000" dirty="0">
                <a:solidFill>
                  <a:srgbClr val="494B43"/>
                </a:solidFill>
                <a:cs typeface="Arial" panose="020B0604020202020204" pitchFamily="34" charset="0"/>
              </a:rPr>
              <a:t> besides DI.</a:t>
            </a:r>
            <a:r>
              <a:rPr lang="en-US" altLang="en-US" sz="2800" dirty="0"/>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420285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25625"/>
            <a:ext cx="10515600" cy="4734832"/>
          </a:xfrm>
        </p:spPr>
        <p:txBody>
          <a:bodyPr>
            <a:normAutofit fontScale="70000" lnSpcReduction="20000"/>
          </a:bodyPr>
          <a:lstStyle/>
          <a:p>
            <a:r>
              <a:rPr lang="en-US" b="1" dirty="0"/>
              <a:t>Internationalization with the </a:t>
            </a:r>
            <a:r>
              <a:rPr lang="en-US" b="1" dirty="0" err="1"/>
              <a:t>MessageSource</a:t>
            </a:r>
            <a:endParaRPr lang="en-US" b="1" dirty="0"/>
          </a:p>
          <a:p>
            <a:r>
              <a:rPr lang="en-US" dirty="0"/>
              <a:t>One area where Spring really excels is in support for internationalization (i18n). Using the </a:t>
            </a:r>
            <a:r>
              <a:rPr lang="en-US" dirty="0" err="1"/>
              <a:t>MessageSource</a:t>
            </a:r>
            <a:r>
              <a:rPr lang="en-US" dirty="0"/>
              <a:t> interface, your application can access String resources, called </a:t>
            </a:r>
            <a:r>
              <a:rPr lang="en-US" i="1" dirty="0"/>
              <a:t>messages</a:t>
            </a:r>
            <a:r>
              <a:rPr lang="en-US" dirty="0"/>
              <a:t>, stored in a variety of languages. For each language you want to support in your application, you maintain a list of messages that are keyed to correspond to messages in other languages. For instance, if I wanted to display "The quick brown fox jumped over the lazy dog" in English and in Czech, I would create two messages, both keyed as </a:t>
            </a:r>
            <a:r>
              <a:rPr lang="en-US" dirty="0" err="1"/>
              <a:t>msg</a:t>
            </a:r>
            <a:r>
              <a:rPr lang="en-US" dirty="0"/>
              <a:t>; the one for English would read, "The quick brown fox jumped over the lazy dog," and the one for Czech would read, "</a:t>
            </a:r>
            <a:r>
              <a:rPr lang="en-US" dirty="0" err="1"/>
              <a:t>Príšerne</a:t>
            </a:r>
            <a:r>
              <a:rPr lang="en-US" dirty="0"/>
              <a:t> </a:t>
            </a:r>
            <a:r>
              <a:rPr lang="en-US" dirty="0" err="1"/>
              <a:t>žlutoucký</a:t>
            </a:r>
            <a:r>
              <a:rPr lang="en-US" dirty="0"/>
              <a:t> kun </a:t>
            </a:r>
            <a:r>
              <a:rPr lang="en-US" dirty="0" err="1"/>
              <a:t>úpel</a:t>
            </a:r>
            <a:r>
              <a:rPr lang="en-US" dirty="0"/>
              <a:t> </a:t>
            </a:r>
            <a:r>
              <a:rPr lang="en-US" dirty="0" err="1"/>
              <a:t>dábelské</a:t>
            </a:r>
            <a:r>
              <a:rPr lang="en-US" dirty="0"/>
              <a:t> </a:t>
            </a:r>
            <a:r>
              <a:rPr lang="en-US" dirty="0" err="1"/>
              <a:t>ódy</a:t>
            </a:r>
            <a:r>
              <a:rPr lang="en-US" dirty="0"/>
              <a:t>."</a:t>
            </a:r>
          </a:p>
          <a:p>
            <a:r>
              <a:rPr lang="en-US" dirty="0"/>
              <a:t>Although you don't need to use </a:t>
            </a:r>
            <a:r>
              <a:rPr lang="en-US" dirty="0" err="1"/>
              <a:t>ApplicationContext</a:t>
            </a:r>
            <a:r>
              <a:rPr lang="en-US" dirty="0"/>
              <a:t> to use </a:t>
            </a:r>
            <a:r>
              <a:rPr lang="en-US" dirty="0" err="1"/>
              <a:t>MessageSource</a:t>
            </a:r>
            <a:r>
              <a:rPr lang="en-US" dirty="0"/>
              <a:t>, the </a:t>
            </a:r>
            <a:r>
              <a:rPr lang="en-US" dirty="0" err="1"/>
              <a:t>ApplicationContext</a:t>
            </a:r>
            <a:r>
              <a:rPr lang="en-US" dirty="0"/>
              <a:t> interface extends </a:t>
            </a:r>
            <a:r>
              <a:rPr lang="en-US" dirty="0" err="1"/>
              <a:t>MessageSource</a:t>
            </a:r>
            <a:r>
              <a:rPr lang="en-US" dirty="0"/>
              <a:t> and provides special support for loading messages and for making them available in your environment. The automatic loading of messages is available in any environment, but automatic access is provided only in certain Spring-managed scenarios, such as when you are using Spring's MVC framework to build a web application. Although any class can implement </a:t>
            </a:r>
            <a:r>
              <a:rPr lang="en-US" dirty="0" err="1"/>
              <a:t>ApplicationContextAware</a:t>
            </a:r>
            <a:r>
              <a:rPr lang="en-US" dirty="0"/>
              <a:t> and thus access the automatically loaded messages, we suggest a better solution later in this chapter, in the section "Using </a:t>
            </a:r>
            <a:r>
              <a:rPr lang="en-US" dirty="0" err="1"/>
              <a:t>MessageSource</a:t>
            </a:r>
            <a:r>
              <a:rPr lang="en-US" dirty="0"/>
              <a:t> in Stand-Alone Applications."</a:t>
            </a:r>
          </a:p>
          <a:p>
            <a:r>
              <a:rPr lang="en-US" dirty="0"/>
              <a:t>Before we continue, if you are unfamiliar with i18n support in Java, we suggest that you at least check out the </a:t>
            </a:r>
            <a:r>
              <a:rPr lang="en-US" dirty="0" err="1"/>
              <a:t>Javadocs</a:t>
            </a:r>
            <a:r>
              <a:rPr lang="en-US" dirty="0"/>
              <a:t> (</a:t>
            </a:r>
            <a:r>
              <a:rPr lang="en-US" dirty="0">
                <a:hlinkClick r:id="rId3"/>
              </a:rPr>
              <a:t>http://download.java.net/jdk8/docs/api/index.html</a:t>
            </a:r>
            <a:r>
              <a:rPr lang="en-US" dirty="0" smtClean="0"/>
              <a:t>).</a:t>
            </a:r>
            <a:endParaRPr lang="en-US" dirty="0"/>
          </a:p>
        </p:txBody>
      </p:sp>
    </p:spTree>
    <p:extLst>
      <p:ext uri="{BB962C8B-B14F-4D97-AF65-F5344CB8AC3E}">
        <p14:creationId xmlns:p14="http://schemas.microsoft.com/office/powerpoint/2010/main" val="19903439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440"/>
            <a:ext cx="10515600" cy="171904"/>
          </a:xfrm>
        </p:spPr>
        <p:txBody>
          <a:bodyPr>
            <a:normAutofit fontScale="90000"/>
          </a:bodyPr>
          <a:lstStyle/>
          <a:p>
            <a:endParaRPr lang="en-US" dirty="0"/>
          </a:p>
        </p:txBody>
      </p:sp>
      <p:sp>
        <p:nvSpPr>
          <p:cNvPr id="3" name="Content Placeholder 2"/>
          <p:cNvSpPr>
            <a:spLocks noGrp="1"/>
          </p:cNvSpPr>
          <p:nvPr>
            <p:ph idx="1"/>
          </p:nvPr>
        </p:nvSpPr>
        <p:spPr>
          <a:xfrm>
            <a:off x="290285" y="478972"/>
            <a:ext cx="11524343" cy="6168572"/>
          </a:xfrm>
        </p:spPr>
        <p:txBody>
          <a:bodyPr>
            <a:normAutofit/>
          </a:bodyPr>
          <a:lstStyle/>
          <a:p>
            <a:r>
              <a:rPr lang="en-US" dirty="0"/>
              <a:t>Lookup-based solutions are, by necessity, more complex than injection-based ones. Although complexity is nothing to be afraid of, we question the validity of adding unneeded complexity to a process as central to your application as dependency management.</a:t>
            </a:r>
          </a:p>
          <a:p>
            <a:r>
              <a:rPr lang="en-US" dirty="0"/>
              <a:t>All of these reasons aside, the biggest reason to choose injection over lookup is that it makes your life easier. </a:t>
            </a:r>
            <a:r>
              <a:rPr lang="en-US" dirty="0" smtClean="0"/>
              <a:t>You </a:t>
            </a:r>
            <a:r>
              <a:rPr lang="en-US" dirty="0"/>
              <a:t>write </a:t>
            </a:r>
            <a:r>
              <a:rPr lang="en-US" dirty="0">
                <a:solidFill>
                  <a:srgbClr val="FF0000"/>
                </a:solidFill>
              </a:rPr>
              <a:t>substantially less code when you are using injection, and the code that you do write is simple and can, in general, be automated by a good IDE.</a:t>
            </a:r>
            <a:r>
              <a:rPr lang="en-US" dirty="0"/>
              <a:t> You will notice that all of the code in the injection samples is passive, in that it doesn’t actively try to accomplish a task. The most exciting thing you see in injection code is that objects get stored in a field only; no other code is involved in pulling the dependency from any registry or container. Therefore, the code is much simpler and less error prone. Passive code is much simpler to maintain than active code, because there is very little that can go wrong. Consider the following code taken from </a:t>
            </a:r>
            <a:r>
              <a:rPr lang="en-US" dirty="0">
                <a:hlinkClick r:id="rId2"/>
              </a:rPr>
              <a:t>Listing 3-4</a:t>
            </a:r>
            <a:r>
              <a:rPr lang="en-US" dirty="0"/>
              <a:t>:</a:t>
            </a:r>
          </a:p>
          <a:p>
            <a:endParaRPr lang="en-US" dirty="0"/>
          </a:p>
        </p:txBody>
      </p:sp>
    </p:spTree>
    <p:extLst>
      <p:ext uri="{BB962C8B-B14F-4D97-AF65-F5344CB8AC3E}">
        <p14:creationId xmlns:p14="http://schemas.microsoft.com/office/powerpoint/2010/main" val="4075850317"/>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61257" y="1825624"/>
            <a:ext cx="11437257" cy="4763861"/>
          </a:xfrm>
        </p:spPr>
        <p:txBody>
          <a:bodyPr>
            <a:normAutofit fontScale="70000" lnSpcReduction="20000"/>
          </a:bodyPr>
          <a:lstStyle/>
          <a:p>
            <a:r>
              <a:rPr lang="en-US" b="1" dirty="0"/>
              <a:t>Using </a:t>
            </a:r>
            <a:r>
              <a:rPr lang="en-US" b="1" dirty="0" err="1"/>
              <a:t>ApplicationContext</a:t>
            </a:r>
            <a:r>
              <a:rPr lang="en-US" b="1" dirty="0"/>
              <a:t> and </a:t>
            </a:r>
            <a:r>
              <a:rPr lang="en-US" b="1" dirty="0" err="1"/>
              <a:t>MessageSource</a:t>
            </a:r>
            <a:endParaRPr lang="en-US" b="1" dirty="0"/>
          </a:p>
          <a:p>
            <a:r>
              <a:rPr lang="en-US" dirty="0"/>
              <a:t>Aside from </a:t>
            </a:r>
            <a:r>
              <a:rPr lang="en-US" dirty="0" err="1"/>
              <a:t>ApplicationContext</a:t>
            </a:r>
            <a:r>
              <a:rPr lang="en-US" dirty="0"/>
              <a:t>, Spring provides three </a:t>
            </a:r>
            <a:r>
              <a:rPr lang="en-US" dirty="0" err="1"/>
              <a:t>MessageSource</a:t>
            </a:r>
            <a:r>
              <a:rPr lang="en-US" dirty="0"/>
              <a:t> implementations: </a:t>
            </a:r>
            <a:r>
              <a:rPr lang="en-US" dirty="0" err="1"/>
              <a:t>ResourceBundleMessageSource</a:t>
            </a:r>
            <a:r>
              <a:rPr lang="en-US" dirty="0"/>
              <a:t>, </a:t>
            </a:r>
            <a:r>
              <a:rPr lang="en-US" dirty="0" err="1"/>
              <a:t>ReloadableResourceBundleMessageSource</a:t>
            </a:r>
            <a:r>
              <a:rPr lang="en-US" dirty="0"/>
              <a:t>, and </a:t>
            </a:r>
            <a:r>
              <a:rPr lang="en-US" dirty="0" err="1"/>
              <a:t>StaticMessageSource</a:t>
            </a:r>
            <a:r>
              <a:rPr lang="en-US" dirty="0"/>
              <a:t>. The </a:t>
            </a:r>
            <a:r>
              <a:rPr lang="en-US" dirty="0" err="1"/>
              <a:t>StaticMessageSource</a:t>
            </a:r>
            <a:r>
              <a:rPr lang="en-US" dirty="0"/>
              <a:t> implementation should not be used in a production application because you can't configure it externally, and this is generally one of the main requirements when you are adding i18n capabilities to your application. </a:t>
            </a:r>
            <a:r>
              <a:rPr lang="en-US" dirty="0" err="1"/>
              <a:t>ResourceBundleMessageSource</a:t>
            </a:r>
            <a:r>
              <a:rPr lang="en-US" dirty="0"/>
              <a:t> loads messages by using a Java </a:t>
            </a:r>
            <a:r>
              <a:rPr lang="en-US" dirty="0" err="1"/>
              <a:t>ResourceBundle</a:t>
            </a:r>
            <a:r>
              <a:rPr lang="en-US" dirty="0"/>
              <a:t>. </a:t>
            </a:r>
            <a:r>
              <a:rPr lang="en-US" dirty="0" err="1"/>
              <a:t>ReloadableResourceBundleMessageSource</a:t>
            </a:r>
            <a:r>
              <a:rPr lang="en-US" dirty="0"/>
              <a:t> is essentially the same, except it supports scheduled reloading of the underlying source files.</a:t>
            </a:r>
          </a:p>
          <a:p>
            <a:r>
              <a:rPr lang="en-US" dirty="0"/>
              <a:t>All three </a:t>
            </a:r>
            <a:r>
              <a:rPr lang="en-US" dirty="0" err="1"/>
              <a:t>MessageSource</a:t>
            </a:r>
            <a:r>
              <a:rPr lang="en-US" dirty="0"/>
              <a:t> implementations also implement another interface called </a:t>
            </a:r>
            <a:r>
              <a:rPr lang="en-US" dirty="0" err="1"/>
              <a:t>HierarchicalMessageSource</a:t>
            </a:r>
            <a:r>
              <a:rPr lang="en-US" dirty="0"/>
              <a:t>, which allows for many </a:t>
            </a:r>
            <a:r>
              <a:rPr lang="en-US" dirty="0" err="1"/>
              <a:t>MessageSource</a:t>
            </a:r>
            <a:r>
              <a:rPr lang="en-US" dirty="0"/>
              <a:t> instances to be nested. This is key to the way </a:t>
            </a:r>
            <a:r>
              <a:rPr lang="en-US" dirty="0" err="1"/>
              <a:t>ApplicationContext</a:t>
            </a:r>
            <a:r>
              <a:rPr lang="en-US" dirty="0"/>
              <a:t> works with </a:t>
            </a:r>
            <a:r>
              <a:rPr lang="en-US" dirty="0" err="1"/>
              <a:t>MessageSources</a:t>
            </a:r>
            <a:r>
              <a:rPr lang="en-US" dirty="0"/>
              <a:t>.</a:t>
            </a:r>
          </a:p>
          <a:p>
            <a:r>
              <a:rPr lang="en-US" dirty="0"/>
              <a:t>To take advantage of </a:t>
            </a:r>
            <a:r>
              <a:rPr lang="en-US" dirty="0" err="1"/>
              <a:t>ApplicationContext's</a:t>
            </a:r>
            <a:r>
              <a:rPr lang="en-US" dirty="0"/>
              <a:t> support for </a:t>
            </a:r>
            <a:r>
              <a:rPr lang="en-US" dirty="0" err="1"/>
              <a:t>MessageSource</a:t>
            </a:r>
            <a:r>
              <a:rPr lang="en-US" dirty="0"/>
              <a:t>, you must define a bean in your configuration of type </a:t>
            </a:r>
            <a:r>
              <a:rPr lang="en-US" dirty="0" err="1"/>
              <a:t>MessageSource</a:t>
            </a:r>
            <a:r>
              <a:rPr lang="en-US" dirty="0"/>
              <a:t> and with the </a:t>
            </a:r>
            <a:r>
              <a:rPr lang="en-US" dirty="0" err="1"/>
              <a:t>namemessageSource</a:t>
            </a:r>
            <a:r>
              <a:rPr lang="en-US" dirty="0"/>
              <a:t>. </a:t>
            </a:r>
            <a:r>
              <a:rPr lang="en-US" dirty="0" err="1"/>
              <a:t>ApplicationContext</a:t>
            </a:r>
            <a:r>
              <a:rPr lang="en-US" dirty="0"/>
              <a:t> takes this </a:t>
            </a:r>
            <a:r>
              <a:rPr lang="en-US" dirty="0" err="1"/>
              <a:t>MessageSource</a:t>
            </a:r>
            <a:r>
              <a:rPr lang="en-US" dirty="0"/>
              <a:t> and nests it within itself, allowing you to access the messages by using </a:t>
            </a:r>
            <a:r>
              <a:rPr lang="en-US" dirty="0" err="1"/>
              <a:t>ApplicationContext</a:t>
            </a:r>
            <a:r>
              <a:rPr lang="en-US" dirty="0"/>
              <a:t>. This can be hard to visualize, so take a look at the following example.</a:t>
            </a:r>
          </a:p>
          <a:p>
            <a:r>
              <a:rPr lang="en-US" dirty="0">
                <a:hlinkClick r:id="rId3"/>
              </a:rPr>
              <a:t>Listing 4-33</a:t>
            </a:r>
            <a:r>
              <a:rPr lang="en-US" dirty="0"/>
              <a:t> shows a simple application that accesses a set of messages for both the English and Czech locales.</a:t>
            </a:r>
          </a:p>
          <a:p>
            <a:endParaRPr lang="en-US" dirty="0"/>
          </a:p>
          <a:p>
            <a:endParaRPr lang="en-US" dirty="0"/>
          </a:p>
        </p:txBody>
      </p:sp>
    </p:spTree>
    <p:extLst>
      <p:ext uri="{BB962C8B-B14F-4D97-AF65-F5344CB8AC3E}">
        <p14:creationId xmlns:p14="http://schemas.microsoft.com/office/powerpoint/2010/main" val="176708739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2898"/>
            <a:ext cx="10515600" cy="723446"/>
          </a:xfrm>
        </p:spPr>
        <p:txBody>
          <a:bodyPr/>
          <a:lstStyle/>
          <a:p>
            <a:endParaRPr lang="en-US" dirty="0"/>
          </a:p>
        </p:txBody>
      </p:sp>
      <p:sp>
        <p:nvSpPr>
          <p:cNvPr id="3" name="Content Placeholder 2"/>
          <p:cNvSpPr>
            <a:spLocks noGrp="1"/>
          </p:cNvSpPr>
          <p:nvPr>
            <p:ph idx="1"/>
          </p:nvPr>
        </p:nvSpPr>
        <p:spPr>
          <a:xfrm>
            <a:off x="838200" y="1132114"/>
            <a:ext cx="10515600" cy="5044849"/>
          </a:xfrm>
        </p:spPr>
        <p:txBody>
          <a:bodyPr/>
          <a:lstStyle/>
          <a:p>
            <a:r>
              <a:rPr lang="en-US" b="1" dirty="0"/>
              <a:t>Using the </a:t>
            </a:r>
            <a:r>
              <a:rPr lang="en-US" b="1" dirty="0" err="1"/>
              <a:t>getMessage</a:t>
            </a:r>
            <a:r>
              <a:rPr lang="en-US" b="1" dirty="0"/>
              <a:t>( ) Method</a:t>
            </a:r>
          </a:p>
          <a:p>
            <a:r>
              <a:rPr lang="en-US" dirty="0"/>
              <a:t>The </a:t>
            </a:r>
            <a:r>
              <a:rPr lang="en-US" dirty="0" err="1"/>
              <a:t>MessageSource</a:t>
            </a:r>
            <a:r>
              <a:rPr lang="en-US" dirty="0"/>
              <a:t> interface defines three overloads for the </a:t>
            </a:r>
            <a:r>
              <a:rPr lang="en-US" dirty="0" err="1"/>
              <a:t>getMessage</a:t>
            </a:r>
            <a:r>
              <a:rPr lang="en-US" dirty="0"/>
              <a:t>() method. </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58763683"/>
              </p:ext>
            </p:extLst>
          </p:nvPr>
        </p:nvGraphicFramePr>
        <p:xfrm>
          <a:off x="174171" y="2639487"/>
          <a:ext cx="11654972" cy="3926470"/>
        </p:xfrm>
        <a:graphic>
          <a:graphicData uri="http://schemas.openxmlformats.org/drawingml/2006/table">
            <a:tbl>
              <a:tblPr/>
              <a:tblGrid>
                <a:gridCol w="2152156"/>
                <a:gridCol w="9502816"/>
              </a:tblGrid>
              <a:tr h="287425">
                <a:tc>
                  <a:txBody>
                    <a:bodyPr/>
                    <a:lstStyle/>
                    <a:p>
                      <a:pPr algn="l"/>
                      <a:r>
                        <a:rPr lang="en-US" sz="1400" b="1" dirty="0">
                          <a:solidFill>
                            <a:srgbClr val="494B43"/>
                          </a:solidFill>
                          <a:effectLst/>
                          <a:latin typeface="Arial" panose="020B0604020202020204" pitchFamily="34" charset="0"/>
                        </a:rPr>
                        <a:t>Method Signature</a:t>
                      </a:r>
                    </a:p>
                  </a:txBody>
                  <a:tcPr marL="9062" marR="9062" marT="22654" marB="226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5E8DD"/>
                    </a:solidFill>
                  </a:tcPr>
                </a:tc>
                <a:tc>
                  <a:txBody>
                    <a:bodyPr/>
                    <a:lstStyle/>
                    <a:p>
                      <a:pPr algn="l"/>
                      <a:r>
                        <a:rPr lang="en-US" sz="1400" b="1" dirty="0">
                          <a:solidFill>
                            <a:srgbClr val="494B43"/>
                          </a:solidFill>
                          <a:effectLst/>
                          <a:latin typeface="Arial" panose="020B0604020202020204" pitchFamily="34" charset="0"/>
                        </a:rPr>
                        <a:t>Description</a:t>
                      </a:r>
                    </a:p>
                  </a:txBody>
                  <a:tcPr marL="9062" marR="9062" marT="22654" marB="22654">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E5E8DD"/>
                    </a:solidFill>
                  </a:tcPr>
                </a:tc>
              </a:tr>
              <a:tr h="2211145">
                <a:tc>
                  <a:txBody>
                    <a:bodyPr/>
                    <a:lstStyle/>
                    <a:p>
                      <a:pPr algn="l"/>
                      <a:r>
                        <a:rPr lang="en-US" sz="1400" dirty="0" err="1">
                          <a:solidFill>
                            <a:srgbClr val="494B43"/>
                          </a:solidFill>
                          <a:effectLst/>
                          <a:latin typeface="Arial" panose="020B0604020202020204" pitchFamily="34" charset="0"/>
                        </a:rPr>
                        <a:t>getMessage</a:t>
                      </a:r>
                      <a:r>
                        <a:rPr lang="en-US" sz="1400" dirty="0">
                          <a:solidFill>
                            <a:srgbClr val="494B43"/>
                          </a:solidFill>
                          <a:effectLst/>
                          <a:latin typeface="Arial" panose="020B0604020202020204" pitchFamily="34" charset="0"/>
                        </a:rPr>
                        <a:t> (String, Object[],Locale)</a:t>
                      </a:r>
                    </a:p>
                  </a:txBody>
                  <a:tcPr marL="43495" marR="43495" marT="21748" marB="217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400" dirty="0">
                          <a:solidFill>
                            <a:srgbClr val="494B43"/>
                          </a:solidFill>
                          <a:effectLst/>
                          <a:latin typeface="Arial" panose="020B0604020202020204" pitchFamily="34" charset="0"/>
                        </a:rPr>
                        <a:t>This is the standard </a:t>
                      </a:r>
                      <a:r>
                        <a:rPr lang="en-US" sz="1400" dirty="0" err="1">
                          <a:solidFill>
                            <a:srgbClr val="494B43"/>
                          </a:solidFill>
                          <a:effectLst/>
                          <a:latin typeface="Arial" panose="020B0604020202020204" pitchFamily="34" charset="0"/>
                        </a:rPr>
                        <a:t>getMessage</a:t>
                      </a:r>
                      <a:r>
                        <a:rPr lang="en-US" sz="1400" dirty="0">
                          <a:solidFill>
                            <a:srgbClr val="494B43"/>
                          </a:solidFill>
                          <a:effectLst/>
                          <a:latin typeface="Arial" panose="020B0604020202020204" pitchFamily="34" charset="0"/>
                        </a:rPr>
                        <a:t>() method. The String argument is the key of the message corresponding to the key in the properties file. In </a:t>
                      </a:r>
                      <a:r>
                        <a:rPr lang="en-US" sz="1400" u="none" strike="noStrike" dirty="0">
                          <a:solidFill>
                            <a:srgbClr val="247B97"/>
                          </a:solidFill>
                          <a:effectLst/>
                          <a:latin typeface="Arial" panose="020B0604020202020204" pitchFamily="34" charset="0"/>
                          <a:hlinkClick r:id="rId3"/>
                        </a:rPr>
                        <a:t>Listing 4-33</a:t>
                      </a:r>
                      <a:r>
                        <a:rPr lang="en-US" sz="1400" dirty="0">
                          <a:solidFill>
                            <a:srgbClr val="494B43"/>
                          </a:solidFill>
                          <a:effectLst/>
                          <a:latin typeface="Arial" panose="020B0604020202020204" pitchFamily="34" charset="0"/>
                        </a:rPr>
                        <a:t>, the first call to </a:t>
                      </a:r>
                      <a:r>
                        <a:rPr lang="en-US" sz="1400" dirty="0" err="1">
                          <a:solidFill>
                            <a:srgbClr val="494B43"/>
                          </a:solidFill>
                          <a:effectLst/>
                          <a:latin typeface="Arial" panose="020B0604020202020204" pitchFamily="34" charset="0"/>
                        </a:rPr>
                        <a:t>getMessage</a:t>
                      </a:r>
                      <a:r>
                        <a:rPr lang="en-US" sz="1400" dirty="0">
                          <a:solidFill>
                            <a:srgbClr val="494B43"/>
                          </a:solidFill>
                          <a:effectLst/>
                          <a:latin typeface="Arial" panose="020B0604020202020204" pitchFamily="34" charset="0"/>
                        </a:rPr>
                        <a:t>() used </a:t>
                      </a:r>
                      <a:r>
                        <a:rPr lang="en-US" sz="1400" dirty="0" err="1">
                          <a:solidFill>
                            <a:srgbClr val="494B43"/>
                          </a:solidFill>
                          <a:effectLst/>
                          <a:latin typeface="Arial" panose="020B0604020202020204" pitchFamily="34" charset="0"/>
                        </a:rPr>
                        <a:t>msg</a:t>
                      </a:r>
                      <a:r>
                        <a:rPr lang="en-US" sz="1400" dirty="0">
                          <a:solidFill>
                            <a:srgbClr val="494B43"/>
                          </a:solidFill>
                          <a:effectLst/>
                          <a:latin typeface="Arial" panose="020B0604020202020204" pitchFamily="34" charset="0"/>
                        </a:rPr>
                        <a:t> as the key, and this corresponded to the following entry in the properties file for the </a:t>
                      </a:r>
                      <a:r>
                        <a:rPr lang="en-US" sz="1400" dirty="0" err="1">
                          <a:solidFill>
                            <a:srgbClr val="494B43"/>
                          </a:solidFill>
                          <a:effectLst/>
                          <a:latin typeface="Arial" panose="020B0604020202020204" pitchFamily="34" charset="0"/>
                        </a:rPr>
                        <a:t>en</a:t>
                      </a:r>
                      <a:r>
                        <a:rPr lang="en-US" sz="1400" dirty="0">
                          <a:solidFill>
                            <a:srgbClr val="494B43"/>
                          </a:solidFill>
                          <a:effectLst/>
                          <a:latin typeface="Arial" panose="020B0604020202020204" pitchFamily="34" charset="0"/>
                        </a:rPr>
                        <a:t> locale: </a:t>
                      </a:r>
                      <a:r>
                        <a:rPr lang="en-US" sz="1400" dirty="0" err="1">
                          <a:solidFill>
                            <a:srgbClr val="494B43"/>
                          </a:solidFill>
                          <a:effectLst/>
                          <a:latin typeface="Arial" panose="020B0604020202020204" pitchFamily="34" charset="0"/>
                        </a:rPr>
                        <a:t>msg</a:t>
                      </a:r>
                      <a:r>
                        <a:rPr lang="en-US" sz="1400" dirty="0">
                          <a:solidFill>
                            <a:srgbClr val="494B43"/>
                          </a:solidFill>
                          <a:effectLst/>
                          <a:latin typeface="Arial" panose="020B0604020202020204" pitchFamily="34" charset="0"/>
                        </a:rPr>
                        <a:t>=The quick brown fox jumped over the lazy dog. The Object[] array argument is used for replacements in the message. In the third call to </a:t>
                      </a:r>
                      <a:r>
                        <a:rPr lang="en-US" sz="1400" dirty="0" err="1">
                          <a:solidFill>
                            <a:srgbClr val="494B43"/>
                          </a:solidFill>
                          <a:effectLst/>
                          <a:latin typeface="Arial" panose="020B0604020202020204" pitchFamily="34" charset="0"/>
                        </a:rPr>
                        <a:t>getMessage</a:t>
                      </a:r>
                      <a:r>
                        <a:rPr lang="en-US" sz="1400" dirty="0">
                          <a:solidFill>
                            <a:srgbClr val="494B43"/>
                          </a:solidFill>
                          <a:effectLst/>
                          <a:latin typeface="Arial" panose="020B0604020202020204" pitchFamily="34" charset="0"/>
                        </a:rPr>
                        <a:t>() in </a:t>
                      </a:r>
                      <a:r>
                        <a:rPr lang="en-US" sz="1400" u="none" strike="noStrike" dirty="0">
                          <a:solidFill>
                            <a:srgbClr val="247B97"/>
                          </a:solidFill>
                          <a:effectLst/>
                          <a:latin typeface="Arial" panose="020B0604020202020204" pitchFamily="34" charset="0"/>
                          <a:hlinkClick r:id="rId3"/>
                        </a:rPr>
                        <a:t>Listing 4-33</a:t>
                      </a:r>
                      <a:r>
                        <a:rPr lang="en-US" sz="1400" dirty="0">
                          <a:solidFill>
                            <a:srgbClr val="494B43"/>
                          </a:solidFill>
                          <a:effectLst/>
                          <a:latin typeface="Arial" panose="020B0604020202020204" pitchFamily="34" charset="0"/>
                        </a:rPr>
                        <a:t>, we passed in an array of two Strings. The message keyed as </a:t>
                      </a:r>
                      <a:r>
                        <a:rPr lang="en-US" sz="1400" dirty="0" err="1">
                          <a:solidFill>
                            <a:srgbClr val="494B43"/>
                          </a:solidFill>
                          <a:effectLst/>
                          <a:latin typeface="Arial" panose="020B0604020202020204" pitchFamily="34" charset="0"/>
                        </a:rPr>
                        <a:t>nameMsg</a:t>
                      </a:r>
                      <a:r>
                        <a:rPr lang="en-US" sz="1400" dirty="0">
                          <a:solidFill>
                            <a:srgbClr val="494B43"/>
                          </a:solidFill>
                          <a:effectLst/>
                          <a:latin typeface="Arial" panose="020B0604020202020204" pitchFamily="34" charset="0"/>
                        </a:rPr>
                        <a:t> was My name is {0} {1}. The numbers in braces are placeholders, and each one is replaced with the corresponding entry in the argument array. The final argument, Locale, tells </a:t>
                      </a:r>
                      <a:r>
                        <a:rPr lang="en-US" sz="1400" dirty="0" err="1">
                          <a:solidFill>
                            <a:srgbClr val="494B43"/>
                          </a:solidFill>
                          <a:effectLst/>
                          <a:latin typeface="Arial" panose="020B0604020202020204" pitchFamily="34" charset="0"/>
                        </a:rPr>
                        <a:t>ResourceBundleMessageSource</a:t>
                      </a:r>
                      <a:r>
                        <a:rPr lang="en-US" sz="1400" dirty="0">
                          <a:solidFill>
                            <a:srgbClr val="494B43"/>
                          </a:solidFill>
                          <a:effectLst/>
                          <a:latin typeface="Arial" panose="020B0604020202020204" pitchFamily="34" charset="0"/>
                        </a:rPr>
                        <a:t> which properties file to look in. Even though the first and second calls to </a:t>
                      </a:r>
                      <a:r>
                        <a:rPr lang="en-US" sz="1400" dirty="0" err="1">
                          <a:solidFill>
                            <a:srgbClr val="494B43"/>
                          </a:solidFill>
                          <a:effectLst/>
                          <a:latin typeface="Arial" panose="020B0604020202020204" pitchFamily="34" charset="0"/>
                        </a:rPr>
                        <a:t>getMessage</a:t>
                      </a:r>
                      <a:r>
                        <a:rPr lang="en-US" sz="1400" dirty="0">
                          <a:solidFill>
                            <a:srgbClr val="494B43"/>
                          </a:solidFill>
                          <a:effectLst/>
                          <a:latin typeface="Arial" panose="020B0604020202020204" pitchFamily="34" charset="0"/>
                        </a:rPr>
                        <a:t>() in the example used the same key, they returned different messages that correspond to the Locale that was passed in to </a:t>
                      </a:r>
                      <a:r>
                        <a:rPr lang="en-US" sz="1400" dirty="0" err="1">
                          <a:solidFill>
                            <a:srgbClr val="494B43"/>
                          </a:solidFill>
                          <a:effectLst/>
                          <a:latin typeface="Arial" panose="020B0604020202020204" pitchFamily="34" charset="0"/>
                        </a:rPr>
                        <a:t>getMessage</a:t>
                      </a:r>
                      <a:r>
                        <a:rPr lang="en-US" sz="1400" dirty="0">
                          <a:solidFill>
                            <a:srgbClr val="494B43"/>
                          </a:solidFill>
                          <a:effectLst/>
                          <a:latin typeface="Arial" panose="020B0604020202020204" pitchFamily="34" charset="0"/>
                        </a:rPr>
                        <a:t>().</a:t>
                      </a:r>
                    </a:p>
                  </a:txBody>
                  <a:tcPr marL="43495" marR="43495" marT="21748" marB="217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744324">
                <a:tc>
                  <a:txBody>
                    <a:bodyPr/>
                    <a:lstStyle/>
                    <a:p>
                      <a:pPr algn="l"/>
                      <a:r>
                        <a:rPr lang="en-US" sz="1400">
                          <a:solidFill>
                            <a:srgbClr val="494B43"/>
                          </a:solidFill>
                          <a:effectLst/>
                          <a:latin typeface="Arial" panose="020B0604020202020204" pitchFamily="34" charset="0"/>
                        </a:rPr>
                        <a:t>getMessage (String, Object[], String, Locale)</a:t>
                      </a:r>
                    </a:p>
                  </a:txBody>
                  <a:tcPr marL="43495" marR="43495" marT="21748" marB="217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400" dirty="0">
                          <a:solidFill>
                            <a:srgbClr val="494B43"/>
                          </a:solidFill>
                          <a:effectLst/>
                          <a:latin typeface="Arial" panose="020B0604020202020204" pitchFamily="34" charset="0"/>
                        </a:rPr>
                        <a:t>This overload works in the same way as </a:t>
                      </a:r>
                      <a:r>
                        <a:rPr lang="en-US" sz="1400" dirty="0" err="1">
                          <a:solidFill>
                            <a:srgbClr val="494B43"/>
                          </a:solidFill>
                          <a:effectLst/>
                          <a:latin typeface="Arial" panose="020B0604020202020204" pitchFamily="34" charset="0"/>
                        </a:rPr>
                        <a:t>getMessage</a:t>
                      </a:r>
                      <a:r>
                        <a:rPr lang="en-US" sz="1400" dirty="0">
                          <a:solidFill>
                            <a:srgbClr val="494B43"/>
                          </a:solidFill>
                          <a:effectLst/>
                          <a:latin typeface="Arial" panose="020B0604020202020204" pitchFamily="34" charset="0"/>
                        </a:rPr>
                        <a:t>(String, Object[], Locale), other than the second String argument, which allows you to pass in a default value in case a message for the supplied key is not available for the supplied Locale.</a:t>
                      </a:r>
                    </a:p>
                  </a:txBody>
                  <a:tcPr marL="43495" marR="43495" marT="21748" marB="217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r h="500627">
                <a:tc>
                  <a:txBody>
                    <a:bodyPr/>
                    <a:lstStyle/>
                    <a:p>
                      <a:pPr algn="l"/>
                      <a:r>
                        <a:rPr lang="en-US" sz="1400">
                          <a:solidFill>
                            <a:srgbClr val="494B43"/>
                          </a:solidFill>
                          <a:effectLst/>
                          <a:latin typeface="Arial" panose="020B0604020202020204" pitchFamily="34" charset="0"/>
                        </a:rPr>
                        <a:t>getMessage (MessageSourceResolvable, Locale</a:t>
                      </a:r>
                    </a:p>
                  </a:txBody>
                  <a:tcPr marL="43495" marR="43495" marT="21748" marB="217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c>
                  <a:txBody>
                    <a:bodyPr/>
                    <a:lstStyle/>
                    <a:p>
                      <a:pPr algn="l"/>
                      <a:r>
                        <a:rPr lang="en-US" sz="1400" dirty="0">
                          <a:solidFill>
                            <a:srgbClr val="494B43"/>
                          </a:solidFill>
                          <a:effectLst/>
                          <a:latin typeface="Arial" panose="020B0604020202020204" pitchFamily="34" charset="0"/>
                        </a:rPr>
                        <a:t>This overload is a special case. We discuss it in further detail in the section "The </a:t>
                      </a:r>
                      <a:r>
                        <a:rPr lang="en-US" sz="1400" dirty="0" err="1">
                          <a:solidFill>
                            <a:srgbClr val="494B43"/>
                          </a:solidFill>
                          <a:effectLst/>
                          <a:latin typeface="Arial" panose="020B0604020202020204" pitchFamily="34" charset="0"/>
                        </a:rPr>
                        <a:t>MessageSourceResolvable</a:t>
                      </a:r>
                      <a:r>
                        <a:rPr lang="en-US" sz="1400" dirty="0">
                          <a:solidFill>
                            <a:srgbClr val="494B43"/>
                          </a:solidFill>
                          <a:effectLst/>
                          <a:latin typeface="Arial" panose="020B0604020202020204" pitchFamily="34" charset="0"/>
                        </a:rPr>
                        <a:t> Interface."</a:t>
                      </a:r>
                    </a:p>
                  </a:txBody>
                  <a:tcPr marL="43495" marR="43495" marT="21748" marB="21748">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683820396"/>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384"/>
            <a:ext cx="10515600" cy="273502"/>
          </a:xfrm>
        </p:spPr>
        <p:txBody>
          <a:bodyPr>
            <a:normAutofit fontScale="90000"/>
          </a:bodyPr>
          <a:lstStyle/>
          <a:p>
            <a:endParaRPr lang="en-US" dirty="0"/>
          </a:p>
        </p:txBody>
      </p:sp>
      <p:sp>
        <p:nvSpPr>
          <p:cNvPr id="3" name="Content Placeholder 2"/>
          <p:cNvSpPr>
            <a:spLocks noGrp="1"/>
          </p:cNvSpPr>
          <p:nvPr>
            <p:ph idx="1"/>
          </p:nvPr>
        </p:nvSpPr>
        <p:spPr>
          <a:xfrm>
            <a:off x="101600" y="537029"/>
            <a:ext cx="11771086" cy="6037942"/>
          </a:xfrm>
        </p:spPr>
        <p:txBody>
          <a:bodyPr>
            <a:normAutofit fontScale="62500" lnSpcReduction="20000"/>
          </a:bodyPr>
          <a:lstStyle/>
          <a:p>
            <a:r>
              <a:rPr lang="en-US" b="1" dirty="0"/>
              <a:t>Why Use </a:t>
            </a:r>
            <a:r>
              <a:rPr lang="en-US" b="1" dirty="0" err="1"/>
              <a:t>ApplicationContext</a:t>
            </a:r>
            <a:r>
              <a:rPr lang="en-US" b="1" dirty="0"/>
              <a:t> As a </a:t>
            </a:r>
            <a:r>
              <a:rPr lang="en-US" b="1" dirty="0" err="1"/>
              <a:t>MessageSource</a:t>
            </a:r>
            <a:r>
              <a:rPr lang="en-US" b="1" dirty="0" smtClean="0"/>
              <a:t>?</a:t>
            </a:r>
          </a:p>
          <a:p>
            <a:r>
              <a:rPr lang="en-US" dirty="0"/>
              <a:t>To answer this question, we need to jump a little ahead of ourselves and look at the web application support in Spring. The answer, in general, is that you shouldn't use </a:t>
            </a:r>
            <a:r>
              <a:rPr lang="en-US" dirty="0" err="1"/>
              <a:t>ApplicationContext</a:t>
            </a:r>
            <a:r>
              <a:rPr lang="en-US" dirty="0"/>
              <a:t> as a </a:t>
            </a:r>
            <a:r>
              <a:rPr lang="en-US" dirty="0" err="1"/>
              <a:t>MessageSource</a:t>
            </a:r>
            <a:r>
              <a:rPr lang="en-US" dirty="0"/>
              <a:t> because doing so couples your bean to </a:t>
            </a:r>
            <a:r>
              <a:rPr lang="en-US" dirty="0" err="1"/>
              <a:t>ApplicationContext</a:t>
            </a:r>
            <a:r>
              <a:rPr lang="en-US" dirty="0"/>
              <a:t> unnecessarily (this is discussed in more detail in the next section). You should use </a:t>
            </a:r>
            <a:r>
              <a:rPr lang="en-US" dirty="0" err="1"/>
              <a:t>ApplicationContext</a:t>
            </a:r>
            <a:r>
              <a:rPr lang="en-US" dirty="0"/>
              <a:t> when you are building a web application by using Spring's MVC framework.</a:t>
            </a:r>
          </a:p>
          <a:p>
            <a:r>
              <a:rPr lang="en-US" dirty="0"/>
              <a:t>The core interface in Spring MVC is Controller. Unlike frameworks such as Struts that require you to implement your controllers by inheriting from a concrete class, Spring simply requires that you implement the Controller interface (or annotate your controller class with the @Controller annotation). Having said that, Spring provides a collection of useful base classes that you will use to implement your own controllers. Each of these base classes are themselves subclasses (directly or indirectly) of the </a:t>
            </a:r>
            <a:r>
              <a:rPr lang="en-US" dirty="0" err="1"/>
              <a:t>ApplicationObjectSupport</a:t>
            </a:r>
            <a:r>
              <a:rPr lang="en-US" dirty="0"/>
              <a:t> class, which is a convenient superclass for any application objects that want to be aware </a:t>
            </a:r>
            <a:r>
              <a:rPr lang="en-US" dirty="0" smtClean="0"/>
              <a:t>of </a:t>
            </a:r>
            <a:r>
              <a:rPr lang="en-US" dirty="0" err="1" smtClean="0"/>
              <a:t>ApplicationContext</a:t>
            </a:r>
            <a:r>
              <a:rPr lang="en-US" dirty="0"/>
              <a:t>.</a:t>
            </a:r>
          </a:p>
          <a:p>
            <a:r>
              <a:rPr lang="en-US" dirty="0"/>
              <a:t>Remember that in a web application setting, </a:t>
            </a:r>
            <a:r>
              <a:rPr lang="en-US" dirty="0" err="1"/>
              <a:t>ApplicationContext</a:t>
            </a:r>
            <a:r>
              <a:rPr lang="en-US" dirty="0"/>
              <a:t> is loaded automatically. </a:t>
            </a:r>
            <a:r>
              <a:rPr lang="en-US" dirty="0" err="1"/>
              <a:t>ApplicationObjectSupport</a:t>
            </a:r>
            <a:r>
              <a:rPr lang="en-US" dirty="0"/>
              <a:t> accesses this </a:t>
            </a:r>
            <a:r>
              <a:rPr lang="en-US" dirty="0" err="1"/>
              <a:t>ApplicationContext</a:t>
            </a:r>
            <a:r>
              <a:rPr lang="en-US" dirty="0"/>
              <a:t>, wraps it in a </a:t>
            </a:r>
            <a:r>
              <a:rPr lang="en-US" dirty="0" err="1"/>
              <a:t>MessageSourceAccessor</a:t>
            </a:r>
            <a:r>
              <a:rPr lang="en-US" dirty="0"/>
              <a:t> object, and makes that available to your controller via the protected </a:t>
            </a:r>
            <a:r>
              <a:rPr lang="en-US" dirty="0" err="1"/>
              <a:t>getMessageSourceAccessor</a:t>
            </a:r>
            <a:r>
              <a:rPr lang="en-US" dirty="0"/>
              <a:t>() method. </a:t>
            </a:r>
            <a:r>
              <a:rPr lang="en-US" dirty="0" err="1"/>
              <a:t>MessageSourceAccessorprovides</a:t>
            </a:r>
            <a:r>
              <a:rPr lang="en-US" dirty="0"/>
              <a:t> a wide array of convenient methods for working with </a:t>
            </a:r>
            <a:r>
              <a:rPr lang="en-US" dirty="0" err="1"/>
              <a:t>MessageSources</a:t>
            </a:r>
            <a:r>
              <a:rPr lang="en-US" dirty="0"/>
              <a:t>. This form of </a:t>
            </a:r>
            <a:r>
              <a:rPr lang="en-US" i="1" dirty="0" err="1"/>
              <a:t>autoinjection</a:t>
            </a:r>
            <a:r>
              <a:rPr lang="en-US" dirty="0"/>
              <a:t> is quite beneficial; it removes the need for all of your controllers to expose a </a:t>
            </a:r>
            <a:r>
              <a:rPr lang="en-US" dirty="0" err="1"/>
              <a:t>MessageSource</a:t>
            </a:r>
            <a:r>
              <a:rPr lang="en-US" dirty="0"/>
              <a:t> property.</a:t>
            </a:r>
          </a:p>
          <a:p>
            <a:r>
              <a:rPr lang="en-US" dirty="0"/>
              <a:t>However, this is not the best reason for using </a:t>
            </a:r>
            <a:r>
              <a:rPr lang="en-US" dirty="0" err="1"/>
              <a:t>ApplicationContext</a:t>
            </a:r>
            <a:r>
              <a:rPr lang="en-US" dirty="0"/>
              <a:t> as a </a:t>
            </a:r>
            <a:r>
              <a:rPr lang="en-US" dirty="0" err="1"/>
              <a:t>MessageSource</a:t>
            </a:r>
            <a:r>
              <a:rPr lang="en-US" dirty="0"/>
              <a:t> in your web application. The main reason to use </a:t>
            </a:r>
            <a:r>
              <a:rPr lang="en-US" dirty="0" err="1"/>
              <a:t>ApplicationContext</a:t>
            </a:r>
            <a:r>
              <a:rPr lang="en-US" dirty="0"/>
              <a:t> rather than a manually defined </a:t>
            </a:r>
            <a:r>
              <a:rPr lang="en-US" dirty="0" err="1"/>
              <a:t>MessageSource</a:t>
            </a:r>
            <a:r>
              <a:rPr lang="en-US" dirty="0"/>
              <a:t> bean is that Spring does, where possible, expose </a:t>
            </a:r>
            <a:r>
              <a:rPr lang="en-US" dirty="0" err="1"/>
              <a:t>ApplicationContext</a:t>
            </a:r>
            <a:r>
              <a:rPr lang="en-US" dirty="0"/>
              <a:t>, as a </a:t>
            </a:r>
            <a:r>
              <a:rPr lang="en-US" dirty="0" err="1"/>
              <a:t>MessageSource</a:t>
            </a:r>
            <a:r>
              <a:rPr lang="en-US" dirty="0"/>
              <a:t>, to the view tier. This means that when you are using Spring's JSP tag library, the &lt;</a:t>
            </a:r>
            <a:r>
              <a:rPr lang="en-US" dirty="0" err="1"/>
              <a:t>spring:message</a:t>
            </a:r>
            <a:r>
              <a:rPr lang="en-US" dirty="0"/>
              <a:t>&gt; tag automatically reads messages from </a:t>
            </a:r>
            <a:r>
              <a:rPr lang="en-US" dirty="0" err="1"/>
              <a:t>ApplicationContext</a:t>
            </a:r>
            <a:r>
              <a:rPr lang="en-US" dirty="0"/>
              <a:t>, and when you are using JSTL, the &lt;</a:t>
            </a:r>
            <a:r>
              <a:rPr lang="en-US" dirty="0" err="1"/>
              <a:t>fmt:message</a:t>
            </a:r>
            <a:r>
              <a:rPr lang="en-US" dirty="0"/>
              <a:t>&gt; tag does the same.</a:t>
            </a:r>
          </a:p>
          <a:p>
            <a:r>
              <a:rPr lang="en-US" dirty="0"/>
              <a:t>All of these benefits mean that it is better to use the </a:t>
            </a:r>
            <a:r>
              <a:rPr lang="en-US" dirty="0" err="1"/>
              <a:t>MessageSource</a:t>
            </a:r>
            <a:r>
              <a:rPr lang="en-US" dirty="0"/>
              <a:t> support in </a:t>
            </a:r>
            <a:r>
              <a:rPr lang="en-US" dirty="0" err="1"/>
              <a:t>ApplicationContext</a:t>
            </a:r>
            <a:r>
              <a:rPr lang="en-US" dirty="0"/>
              <a:t> when you are building a web application, rather than manage an instance of </a:t>
            </a:r>
            <a:r>
              <a:rPr lang="en-US" dirty="0" err="1"/>
              <a:t>MessageSource</a:t>
            </a:r>
            <a:r>
              <a:rPr lang="en-US" dirty="0"/>
              <a:t> separately. This is especially true when you consider that all you need to do to take advantage of this feature is configure </a:t>
            </a:r>
            <a:r>
              <a:rPr lang="en-US" dirty="0" smtClean="0"/>
              <a:t>a </a:t>
            </a:r>
            <a:r>
              <a:rPr lang="en-US" dirty="0" err="1" smtClean="0"/>
              <a:t>MessageSource</a:t>
            </a:r>
            <a:r>
              <a:rPr lang="en-US" dirty="0"/>
              <a:t> bean with the name </a:t>
            </a:r>
            <a:r>
              <a:rPr lang="en-US" dirty="0" err="1"/>
              <a:t>messageSource</a:t>
            </a:r>
            <a:r>
              <a:rPr lang="en-US" dirty="0" smtClean="0"/>
              <a:t>.</a:t>
            </a:r>
            <a:endParaRPr lang="en-US" b="1" dirty="0"/>
          </a:p>
          <a:p>
            <a:endParaRPr lang="en-US" dirty="0"/>
          </a:p>
        </p:txBody>
      </p:sp>
    </p:spTree>
    <p:extLst>
      <p:ext uri="{BB962C8B-B14F-4D97-AF65-F5344CB8AC3E}">
        <p14:creationId xmlns:p14="http://schemas.microsoft.com/office/powerpoint/2010/main" val="324064481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Using </a:t>
            </a:r>
            <a:r>
              <a:rPr lang="en-US" b="1" dirty="0" err="1"/>
              <a:t>MessageSource</a:t>
            </a:r>
            <a:r>
              <a:rPr lang="en-US" b="1" dirty="0"/>
              <a:t> in Stand-Alone </a:t>
            </a:r>
            <a:r>
              <a:rPr lang="en-US" b="1" dirty="0" smtClean="0"/>
              <a:t>Applications</a:t>
            </a:r>
          </a:p>
          <a:p>
            <a:r>
              <a:rPr lang="en-US" dirty="0"/>
              <a:t>When you are using </a:t>
            </a:r>
            <a:r>
              <a:rPr lang="en-US" dirty="0" err="1"/>
              <a:t>MessageSource</a:t>
            </a:r>
            <a:r>
              <a:rPr lang="en-US" dirty="0"/>
              <a:t> in stand-alone applications, where Spring offers no additional support other than to nest the </a:t>
            </a:r>
            <a:r>
              <a:rPr lang="en-US" dirty="0" err="1"/>
              <a:t>MessageSource</a:t>
            </a:r>
            <a:r>
              <a:rPr lang="en-US" dirty="0"/>
              <a:t> bean automatically in </a:t>
            </a:r>
            <a:r>
              <a:rPr lang="en-US" dirty="0" err="1"/>
              <a:t>ApplicationContext</a:t>
            </a:r>
            <a:r>
              <a:rPr lang="en-US" dirty="0"/>
              <a:t>, it is best to make the </a:t>
            </a:r>
            <a:r>
              <a:rPr lang="en-US" dirty="0" err="1"/>
              <a:t>MessageSource</a:t>
            </a:r>
            <a:r>
              <a:rPr lang="en-US" dirty="0"/>
              <a:t> available by using Dependency Injection. </a:t>
            </a:r>
            <a:endParaRPr lang="en-US" dirty="0" smtClean="0"/>
          </a:p>
          <a:p>
            <a:r>
              <a:rPr lang="en-US" dirty="0" smtClean="0"/>
              <a:t>You </a:t>
            </a:r>
            <a:r>
              <a:rPr lang="en-US" dirty="0"/>
              <a:t>can opt to make your bean </a:t>
            </a:r>
            <a:r>
              <a:rPr lang="en-US" dirty="0" err="1"/>
              <a:t>ApplicationContextAware</a:t>
            </a:r>
            <a:r>
              <a:rPr lang="en-US" dirty="0"/>
              <a:t>, but doing so precludes its use in a </a:t>
            </a:r>
            <a:r>
              <a:rPr lang="en-US" dirty="0" err="1"/>
              <a:t>BeanFactory</a:t>
            </a:r>
            <a:r>
              <a:rPr lang="en-US" dirty="0"/>
              <a:t> context. </a:t>
            </a:r>
            <a:endParaRPr lang="en-US" dirty="0" smtClean="0"/>
          </a:p>
          <a:p>
            <a:r>
              <a:rPr lang="en-US" dirty="0" smtClean="0"/>
              <a:t>Add </a:t>
            </a:r>
            <a:r>
              <a:rPr lang="en-US" dirty="0"/>
              <a:t>to this that you complicate testing without any discernible benefit, and it is clear that you should stick to using Dependency Injection to access </a:t>
            </a:r>
            <a:r>
              <a:rPr lang="en-US" dirty="0" err="1"/>
              <a:t>MessageSource</a:t>
            </a:r>
            <a:r>
              <a:rPr lang="en-US" dirty="0"/>
              <a:t> objects in a stand-alone setting.</a:t>
            </a:r>
          </a:p>
          <a:p>
            <a:endParaRPr lang="en-US" b="1" dirty="0"/>
          </a:p>
          <a:p>
            <a:endParaRPr lang="en-US" dirty="0"/>
          </a:p>
        </p:txBody>
      </p:sp>
    </p:spTree>
    <p:extLst>
      <p:ext uri="{BB962C8B-B14F-4D97-AF65-F5344CB8AC3E}">
        <p14:creationId xmlns:p14="http://schemas.microsoft.com/office/powerpoint/2010/main" val="47100569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a:t>The </a:t>
            </a:r>
            <a:r>
              <a:rPr lang="en-US" b="1" dirty="0" err="1"/>
              <a:t>MessageSourceResolvable</a:t>
            </a:r>
            <a:r>
              <a:rPr lang="en-US" b="1" dirty="0"/>
              <a:t> </a:t>
            </a:r>
            <a:r>
              <a:rPr lang="en-US" b="1" dirty="0" smtClean="0"/>
              <a:t>Interface</a:t>
            </a:r>
          </a:p>
          <a:p>
            <a:r>
              <a:rPr lang="en-US" dirty="0"/>
              <a:t>You can use an object that implements </a:t>
            </a:r>
            <a:r>
              <a:rPr lang="en-US" dirty="0" err="1"/>
              <a:t>MessageSourceResolvable</a:t>
            </a:r>
            <a:r>
              <a:rPr lang="en-US" dirty="0"/>
              <a:t> in place of a key </a:t>
            </a:r>
            <a:r>
              <a:rPr lang="en-US" dirty="0" smtClean="0"/>
              <a:t>and </a:t>
            </a:r>
            <a:r>
              <a:rPr lang="en-US" dirty="0"/>
              <a:t>a set of arguments when you are looking up a message from </a:t>
            </a:r>
            <a:r>
              <a:rPr lang="en-US" dirty="0" smtClean="0"/>
              <a:t>a </a:t>
            </a:r>
            <a:r>
              <a:rPr lang="en-US" dirty="0" err="1" smtClean="0"/>
              <a:t>MessageSource</a:t>
            </a:r>
            <a:r>
              <a:rPr lang="en-US" dirty="0"/>
              <a:t>. This interface is most widely used in the Spring validation libraries to link Error objects to their internationalized error messages.</a:t>
            </a:r>
          </a:p>
          <a:p>
            <a:r>
              <a:rPr lang="en-US" b="1" dirty="0"/>
              <a:t>Application Events</a:t>
            </a:r>
          </a:p>
          <a:p>
            <a:r>
              <a:rPr lang="en-US" dirty="0"/>
              <a:t>Another feature of </a:t>
            </a:r>
            <a:r>
              <a:rPr lang="en-US" dirty="0" err="1"/>
              <a:t>ApplicationContext</a:t>
            </a:r>
            <a:r>
              <a:rPr lang="en-US" dirty="0"/>
              <a:t> not present in </a:t>
            </a:r>
            <a:r>
              <a:rPr lang="en-US" dirty="0" err="1"/>
              <a:t>BeanFactory</a:t>
            </a:r>
            <a:r>
              <a:rPr lang="en-US" dirty="0"/>
              <a:t> is the ability to publish and receive events by using </a:t>
            </a:r>
            <a:r>
              <a:rPr lang="en-US" dirty="0" err="1"/>
              <a:t>ApplicationContext</a:t>
            </a:r>
            <a:r>
              <a:rPr lang="en-US" dirty="0"/>
              <a:t> as a broker. </a:t>
            </a:r>
            <a:r>
              <a:rPr lang="en-US" dirty="0" smtClean="0"/>
              <a:t>In </a:t>
            </a:r>
            <a:r>
              <a:rPr lang="en-US" dirty="0"/>
              <a:t>this section, you will take a look at its usage.</a:t>
            </a:r>
          </a:p>
          <a:p>
            <a:endParaRPr lang="en-US" b="1" dirty="0"/>
          </a:p>
          <a:p>
            <a:endParaRPr lang="en-US" dirty="0"/>
          </a:p>
        </p:txBody>
      </p:sp>
    </p:spTree>
    <p:extLst>
      <p:ext uri="{BB962C8B-B14F-4D97-AF65-F5344CB8AC3E}">
        <p14:creationId xmlns:p14="http://schemas.microsoft.com/office/powerpoint/2010/main" val="108651998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20913" y="1825625"/>
            <a:ext cx="11495315" cy="4604204"/>
          </a:xfrm>
        </p:spPr>
        <p:txBody>
          <a:bodyPr>
            <a:normAutofit fontScale="85000" lnSpcReduction="20000"/>
          </a:bodyPr>
          <a:lstStyle/>
          <a:p>
            <a:r>
              <a:rPr lang="en-US" b="1" dirty="0"/>
              <a:t>Using Application </a:t>
            </a:r>
            <a:r>
              <a:rPr lang="en-US" b="1" dirty="0" smtClean="0"/>
              <a:t>Events</a:t>
            </a:r>
          </a:p>
          <a:p>
            <a:r>
              <a:rPr lang="en-US" dirty="0"/>
              <a:t>An event is class-derived from </a:t>
            </a:r>
            <a:r>
              <a:rPr lang="en-US" dirty="0" err="1"/>
              <a:t>ApplicationEvent</a:t>
            </a:r>
            <a:r>
              <a:rPr lang="en-US" dirty="0"/>
              <a:t>, which itself derives from </a:t>
            </a:r>
            <a:r>
              <a:rPr lang="en-US" dirty="0" err="1"/>
              <a:t>java.util.EventObject</a:t>
            </a:r>
            <a:r>
              <a:rPr lang="en-US" dirty="0"/>
              <a:t>. </a:t>
            </a:r>
            <a:endParaRPr lang="en-US" dirty="0" smtClean="0"/>
          </a:p>
          <a:p>
            <a:r>
              <a:rPr lang="en-US" dirty="0" smtClean="0"/>
              <a:t>Any </a:t>
            </a:r>
            <a:r>
              <a:rPr lang="en-US" dirty="0"/>
              <a:t>bean can listen for events by implementing </a:t>
            </a:r>
            <a:r>
              <a:rPr lang="en-US" dirty="0" smtClean="0"/>
              <a:t>the </a:t>
            </a:r>
            <a:r>
              <a:rPr lang="en-US" dirty="0" err="1" smtClean="0"/>
              <a:t>ApplicationListener</a:t>
            </a:r>
            <a:r>
              <a:rPr lang="en-US" dirty="0" smtClean="0"/>
              <a:t>&lt;T</a:t>
            </a:r>
            <a:r>
              <a:rPr lang="en-US" dirty="0"/>
              <a:t>&gt; interface; </a:t>
            </a:r>
            <a:r>
              <a:rPr lang="en-US" dirty="0" err="1"/>
              <a:t>ApplicationContext</a:t>
            </a:r>
            <a:r>
              <a:rPr lang="en-US" dirty="0"/>
              <a:t> automatically registers any bean that implements this interface as a listener when it is configured. </a:t>
            </a:r>
            <a:endParaRPr lang="en-US" dirty="0" smtClean="0"/>
          </a:p>
          <a:p>
            <a:r>
              <a:rPr lang="en-US" dirty="0" smtClean="0"/>
              <a:t>Events </a:t>
            </a:r>
            <a:r>
              <a:rPr lang="en-US" dirty="0"/>
              <a:t>are published using the </a:t>
            </a:r>
            <a:r>
              <a:rPr lang="en-US" dirty="0" err="1"/>
              <a:t>ApplicationEventPublisher.publishEvent</a:t>
            </a:r>
            <a:r>
              <a:rPr lang="en-US" dirty="0"/>
              <a:t>() method, so the publishing class must have knowledge of </a:t>
            </a:r>
            <a:r>
              <a:rPr lang="en-US" dirty="0" err="1"/>
              <a:t>ApplicationContext</a:t>
            </a:r>
            <a:r>
              <a:rPr lang="en-US" dirty="0"/>
              <a:t> (which extends the </a:t>
            </a:r>
            <a:r>
              <a:rPr lang="en-US" dirty="0" err="1"/>
              <a:t>ApplicationEventPublisher</a:t>
            </a:r>
            <a:r>
              <a:rPr lang="en-US" dirty="0"/>
              <a:t> interface). </a:t>
            </a:r>
            <a:endParaRPr lang="en-US" dirty="0" smtClean="0"/>
          </a:p>
          <a:p>
            <a:r>
              <a:rPr lang="en-US" dirty="0" smtClean="0"/>
              <a:t>In </a:t>
            </a:r>
            <a:r>
              <a:rPr lang="en-US" dirty="0"/>
              <a:t>a web application, this is simple because many of your classes are derived from Spring Framework classes that allow access to </a:t>
            </a:r>
            <a:r>
              <a:rPr lang="en-US" dirty="0" err="1"/>
              <a:t>ApplicationContext</a:t>
            </a:r>
            <a:r>
              <a:rPr lang="en-US" dirty="0"/>
              <a:t> through a protected method. </a:t>
            </a:r>
            <a:endParaRPr lang="en-US" dirty="0" smtClean="0"/>
          </a:p>
          <a:p>
            <a:r>
              <a:rPr lang="en-US" dirty="0" smtClean="0"/>
              <a:t>In </a:t>
            </a:r>
            <a:r>
              <a:rPr lang="en-US" dirty="0"/>
              <a:t>a stand-alone application, you can have your publishing bean </a:t>
            </a:r>
            <a:r>
              <a:rPr lang="en-US" dirty="0" smtClean="0"/>
              <a:t>implement </a:t>
            </a:r>
            <a:r>
              <a:rPr lang="en-US" dirty="0" err="1" smtClean="0"/>
              <a:t>ApplicationContextAware</a:t>
            </a:r>
            <a:r>
              <a:rPr lang="en-US" dirty="0"/>
              <a:t> to enable it to publish events</a:t>
            </a:r>
            <a:r>
              <a:rPr lang="en-US" dirty="0" smtClean="0"/>
              <a:t>.</a:t>
            </a:r>
          </a:p>
          <a:p>
            <a:r>
              <a:rPr lang="en-US" dirty="0">
                <a:hlinkClick r:id="rId3"/>
              </a:rPr>
              <a:t>Listing 4-37</a:t>
            </a:r>
            <a:r>
              <a:rPr lang="en-US" dirty="0"/>
              <a:t> shows an example of a basic event </a:t>
            </a:r>
            <a:r>
              <a:rPr lang="en-US" dirty="0" smtClean="0"/>
              <a:t>class.</a:t>
            </a:r>
            <a:endParaRPr lang="en-US" dirty="0"/>
          </a:p>
          <a:p>
            <a:endParaRPr lang="en-US" b="1" dirty="0"/>
          </a:p>
          <a:p>
            <a:endParaRPr lang="en-US" dirty="0"/>
          </a:p>
        </p:txBody>
      </p:sp>
    </p:spTree>
    <p:extLst>
      <p:ext uri="{BB962C8B-B14F-4D97-AF65-F5344CB8AC3E}">
        <p14:creationId xmlns:p14="http://schemas.microsoft.com/office/powerpoint/2010/main" val="4019744567"/>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229" y="161925"/>
            <a:ext cx="10515600" cy="549275"/>
          </a:xfrm>
        </p:spPr>
        <p:txBody>
          <a:bodyPr>
            <a:normAutofit fontScale="90000"/>
          </a:bodyPr>
          <a:lstStyle/>
          <a:p>
            <a:endParaRPr lang="en-US" dirty="0"/>
          </a:p>
        </p:txBody>
      </p:sp>
      <p:sp>
        <p:nvSpPr>
          <p:cNvPr id="3" name="Content Placeholder 2"/>
          <p:cNvSpPr>
            <a:spLocks noGrp="1"/>
          </p:cNvSpPr>
          <p:nvPr>
            <p:ph idx="1"/>
          </p:nvPr>
        </p:nvSpPr>
        <p:spPr>
          <a:xfrm>
            <a:off x="232229" y="812800"/>
            <a:ext cx="11785600" cy="5805713"/>
          </a:xfrm>
        </p:spPr>
        <p:txBody>
          <a:bodyPr>
            <a:normAutofit fontScale="70000" lnSpcReduction="20000"/>
          </a:bodyPr>
          <a:lstStyle/>
          <a:p>
            <a:r>
              <a:rPr lang="en-US" b="1" dirty="0"/>
              <a:t>Considerations for Event </a:t>
            </a:r>
            <a:r>
              <a:rPr lang="en-US" b="1" dirty="0" smtClean="0"/>
              <a:t>Usage</a:t>
            </a:r>
          </a:p>
          <a:p>
            <a:r>
              <a:rPr lang="en-US" dirty="0"/>
              <a:t>In many cases in an application, certain components need to be notified of certain events. Often you do this by writing code to notify each component explicitly or by using a messaging technology such as JMS. The drawback of writing code to notify each component in turn is that you are coupling those components to the publisher, in many cases unnecessarily.</a:t>
            </a:r>
          </a:p>
          <a:p>
            <a:r>
              <a:rPr lang="en-US" dirty="0"/>
              <a:t>Consider a situation whereby you cache product details in your application to avoid trips to the database. Another component allows product details to be modified and persisted to the database. To avoid making the cache invalid, the update component explicitly notifies the cache that the user details have changed. In this example, the update component is coupled to a component that, really, has nothing to do with its business responsibility. A better solution would be to have the update component publish an event every time a product's details are modified and then have interested components, such as the cache, listen for that event. This has the benefit of keeping the components decoupled, which makes it simple to remove the cache if needed, or to add another listener that is interested in knowing when a product's details change.</a:t>
            </a:r>
          </a:p>
          <a:p>
            <a:r>
              <a:rPr lang="en-US" dirty="0"/>
              <a:t>Using JMS in this case would be overkill, because the process of invalidating the product's entry in the cache is quick and is not business critical. The use of the Spring event infrastructure adds very little overhead to your application.</a:t>
            </a:r>
          </a:p>
          <a:p>
            <a:r>
              <a:rPr lang="en-US" dirty="0"/>
              <a:t>Typically, we use events for reactionary logic that executes quickly and is not part of the main application logic. In the previous example, the invalidation of a product in cache happens in reaction to the updating of product details, it executes quickly (or it should), and it is not part of the main function of the application. For processes that are long running and form part of the main business logic, it is recommended to use JMS or similar messaging systems such as </a:t>
            </a:r>
            <a:r>
              <a:rPr lang="en-US" dirty="0" err="1"/>
              <a:t>RabbitMQ</a:t>
            </a:r>
            <a:r>
              <a:rPr lang="en-US" dirty="0"/>
              <a:t>. The main benefits of using JMS are that it is more suited to long-running processes, and as the system grows, you can, if necessary, factor the JMS-driven processing of messages containing business information onto a separate machine.</a:t>
            </a:r>
          </a:p>
          <a:p>
            <a:endParaRPr lang="en-US" b="1" dirty="0"/>
          </a:p>
          <a:p>
            <a:endParaRPr lang="en-US" dirty="0"/>
          </a:p>
        </p:txBody>
      </p:sp>
    </p:spTree>
    <p:extLst>
      <p:ext uri="{BB962C8B-B14F-4D97-AF65-F5344CB8AC3E}">
        <p14:creationId xmlns:p14="http://schemas.microsoft.com/office/powerpoint/2010/main" val="51511433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410"/>
            <a:ext cx="10515600" cy="258989"/>
          </a:xfrm>
        </p:spPr>
        <p:txBody>
          <a:bodyPr>
            <a:normAutofit fontScale="90000"/>
          </a:bodyPr>
          <a:lstStyle/>
          <a:p>
            <a:endParaRPr lang="en-US" dirty="0"/>
          </a:p>
        </p:txBody>
      </p:sp>
      <p:sp>
        <p:nvSpPr>
          <p:cNvPr id="3" name="Content Placeholder 2"/>
          <p:cNvSpPr>
            <a:spLocks noGrp="1"/>
          </p:cNvSpPr>
          <p:nvPr>
            <p:ph idx="1"/>
          </p:nvPr>
        </p:nvSpPr>
        <p:spPr>
          <a:xfrm>
            <a:off x="464457" y="522513"/>
            <a:ext cx="11321143" cy="6125029"/>
          </a:xfrm>
        </p:spPr>
        <p:txBody>
          <a:bodyPr>
            <a:normAutofit fontScale="77500" lnSpcReduction="20000"/>
          </a:bodyPr>
          <a:lstStyle/>
          <a:p>
            <a:r>
              <a:rPr lang="en-US" b="1" dirty="0"/>
              <a:t>Accessing </a:t>
            </a:r>
            <a:r>
              <a:rPr lang="en-US" b="1" dirty="0" smtClean="0"/>
              <a:t>Resources</a:t>
            </a:r>
          </a:p>
          <a:p>
            <a:r>
              <a:rPr lang="en-US" dirty="0"/>
              <a:t>Often an application needs to access a variety of resources in different forms. You might need to access some configuration data stored in a file in the file system, some image data stored in a JAR file on the </a:t>
            </a:r>
            <a:r>
              <a:rPr lang="en-US" dirty="0" err="1"/>
              <a:t>classpath</a:t>
            </a:r>
            <a:r>
              <a:rPr lang="en-US" dirty="0"/>
              <a:t>, or maybe some data on a server elsewhere. Spring provides a unified mechanism for accessing resources in a protocol-independent way. This means your application can access a file resource in the same way, whether it is stored in the file system, in the </a:t>
            </a:r>
            <a:r>
              <a:rPr lang="en-US" dirty="0" err="1"/>
              <a:t>classpath</a:t>
            </a:r>
            <a:r>
              <a:rPr lang="en-US" dirty="0"/>
              <a:t>, or on a remote server.</a:t>
            </a:r>
          </a:p>
          <a:p>
            <a:r>
              <a:rPr lang="en-US" dirty="0"/>
              <a:t>At the core of Spring's resource support is the </a:t>
            </a:r>
            <a:r>
              <a:rPr lang="en-US" dirty="0" err="1"/>
              <a:t>org.springframework.core.io.Resource</a:t>
            </a:r>
            <a:r>
              <a:rPr lang="en-US" dirty="0"/>
              <a:t> interface. The Resource interface defines ten self-explanatory </a:t>
            </a:r>
            <a:r>
              <a:rPr lang="en-US" dirty="0" err="1"/>
              <a:t>methods:contentLength</a:t>
            </a:r>
            <a:r>
              <a:rPr lang="en-US" dirty="0"/>
              <a:t>(), exists(), </a:t>
            </a:r>
            <a:r>
              <a:rPr lang="en-US" dirty="0" err="1"/>
              <a:t>getDescription</a:t>
            </a:r>
            <a:r>
              <a:rPr lang="en-US" dirty="0"/>
              <a:t>(), </a:t>
            </a:r>
            <a:r>
              <a:rPr lang="en-US" dirty="0" err="1"/>
              <a:t>getFile</a:t>
            </a:r>
            <a:r>
              <a:rPr lang="en-US" dirty="0"/>
              <a:t>(), </a:t>
            </a:r>
            <a:r>
              <a:rPr lang="en-US" dirty="0" err="1"/>
              <a:t>getFileName</a:t>
            </a:r>
            <a:r>
              <a:rPr lang="en-US" dirty="0"/>
              <a:t>(), </a:t>
            </a:r>
            <a:r>
              <a:rPr lang="en-US" dirty="0" err="1"/>
              <a:t>getURI</a:t>
            </a:r>
            <a:r>
              <a:rPr lang="en-US" dirty="0"/>
              <a:t>(), </a:t>
            </a:r>
            <a:r>
              <a:rPr lang="en-US" dirty="0" err="1"/>
              <a:t>getURL</a:t>
            </a:r>
            <a:r>
              <a:rPr lang="en-US" dirty="0"/>
              <a:t>(), </a:t>
            </a:r>
            <a:r>
              <a:rPr lang="en-US" dirty="0" err="1"/>
              <a:t>isOpen</a:t>
            </a:r>
            <a:r>
              <a:rPr lang="en-US" dirty="0"/>
              <a:t>(), </a:t>
            </a:r>
            <a:r>
              <a:rPr lang="en-US" dirty="0" err="1"/>
              <a:t>isReadable</a:t>
            </a:r>
            <a:r>
              <a:rPr lang="en-US" dirty="0"/>
              <a:t>(), and </a:t>
            </a:r>
            <a:r>
              <a:rPr lang="en-US" dirty="0" err="1"/>
              <a:t>lastModified</a:t>
            </a:r>
            <a:r>
              <a:rPr lang="en-US" dirty="0"/>
              <a:t>(). In addition to these ten methods, there is one that is not quite so self-explanatory: </a:t>
            </a:r>
            <a:r>
              <a:rPr lang="en-US" dirty="0" err="1"/>
              <a:t>createRelative</a:t>
            </a:r>
            <a:r>
              <a:rPr lang="en-US" dirty="0"/>
              <a:t>(). The </a:t>
            </a:r>
            <a:r>
              <a:rPr lang="en-US" dirty="0" err="1"/>
              <a:t>createRelative</a:t>
            </a:r>
            <a:r>
              <a:rPr lang="en-US" dirty="0"/>
              <a:t>() method creates a new Resource instance by using a path that is relative to the instance on which it is invoked. You can provide your own Resource implementations, although that is outside the scope of this chapter, but in most cases, you use one of the built-in implementations for accessing a file (the </a:t>
            </a:r>
            <a:r>
              <a:rPr lang="en-US" dirty="0" err="1"/>
              <a:t>FileSystemResource</a:t>
            </a:r>
            <a:r>
              <a:rPr lang="en-US" dirty="0"/>
              <a:t> class), a </a:t>
            </a:r>
            <a:r>
              <a:rPr lang="en-US" dirty="0" err="1"/>
              <a:t>classpath</a:t>
            </a:r>
            <a:r>
              <a:rPr lang="en-US" dirty="0"/>
              <a:t> (the </a:t>
            </a:r>
            <a:r>
              <a:rPr lang="en-US" dirty="0" err="1"/>
              <a:t>ClassPathResource</a:t>
            </a:r>
            <a:r>
              <a:rPr lang="en-US" dirty="0"/>
              <a:t> class), or URL resources (the </a:t>
            </a:r>
            <a:r>
              <a:rPr lang="en-US" dirty="0" err="1"/>
              <a:t>UrlResource</a:t>
            </a:r>
            <a:r>
              <a:rPr lang="en-US" dirty="0"/>
              <a:t> class).</a:t>
            </a:r>
          </a:p>
          <a:p>
            <a:r>
              <a:rPr lang="en-US" dirty="0"/>
              <a:t>Internally, Spring uses another interface, </a:t>
            </a:r>
            <a:r>
              <a:rPr lang="en-US" dirty="0" err="1"/>
              <a:t>ResourceLoader</a:t>
            </a:r>
            <a:r>
              <a:rPr lang="en-US" dirty="0"/>
              <a:t>, and the default implementation, </a:t>
            </a:r>
            <a:r>
              <a:rPr lang="en-US" dirty="0" err="1"/>
              <a:t>DefaultResourceLoader</a:t>
            </a:r>
            <a:r>
              <a:rPr lang="en-US" dirty="0"/>
              <a:t>, to locate and create Resource instances. However, you generally won't interact with </a:t>
            </a:r>
            <a:r>
              <a:rPr lang="en-US" dirty="0" err="1"/>
              <a:t>DefaultResourceLoader</a:t>
            </a:r>
            <a:r>
              <a:rPr lang="en-US" dirty="0"/>
              <a:t>, instead using another </a:t>
            </a:r>
            <a:r>
              <a:rPr lang="en-US" dirty="0" err="1"/>
              <a:t>ResourceLoader</a:t>
            </a:r>
            <a:r>
              <a:rPr lang="en-US" dirty="0"/>
              <a:t> implementation—</a:t>
            </a:r>
            <a:r>
              <a:rPr lang="en-US" dirty="0" err="1"/>
              <a:t>ApplicationContext</a:t>
            </a:r>
            <a:r>
              <a:rPr lang="en-US" dirty="0"/>
              <a:t>.</a:t>
            </a:r>
          </a:p>
          <a:p>
            <a:r>
              <a:rPr lang="en-US" dirty="0">
                <a:hlinkClick r:id="rId3"/>
              </a:rPr>
              <a:t>Listing 4-41</a:t>
            </a:r>
            <a:r>
              <a:rPr lang="en-US" dirty="0"/>
              <a:t> shows a sample application that accesses three resources by using </a:t>
            </a:r>
            <a:r>
              <a:rPr lang="en-US" dirty="0" err="1"/>
              <a:t>ApplicationContext</a:t>
            </a:r>
            <a:r>
              <a:rPr lang="en-US" dirty="0"/>
              <a:t>.</a:t>
            </a:r>
          </a:p>
          <a:p>
            <a:endParaRPr lang="en-US" dirty="0"/>
          </a:p>
          <a:p>
            <a:endParaRPr lang="en-US" b="1" dirty="0"/>
          </a:p>
          <a:p>
            <a:endParaRPr lang="en-US" dirty="0"/>
          </a:p>
        </p:txBody>
      </p:sp>
    </p:spTree>
    <p:extLst>
      <p:ext uri="{BB962C8B-B14F-4D97-AF65-F5344CB8AC3E}">
        <p14:creationId xmlns:p14="http://schemas.microsoft.com/office/powerpoint/2010/main" val="341432019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468"/>
            <a:ext cx="10515600" cy="650875"/>
          </a:xfrm>
        </p:spPr>
        <p:txBody>
          <a:bodyPr>
            <a:normAutofit fontScale="90000"/>
          </a:bodyPr>
          <a:lstStyle/>
          <a:p>
            <a:pPr algn="ctr"/>
            <a:r>
              <a:rPr lang="en-US" b="1" dirty="0"/>
              <a:t>Configuration Using Java </a:t>
            </a:r>
            <a:r>
              <a:rPr lang="en-US" b="1" dirty="0" smtClean="0"/>
              <a:t>Classes</a:t>
            </a:r>
            <a:endParaRPr lang="en-US" dirty="0"/>
          </a:p>
        </p:txBody>
      </p:sp>
      <p:sp>
        <p:nvSpPr>
          <p:cNvPr id="3" name="Content Placeholder 2"/>
          <p:cNvSpPr>
            <a:spLocks noGrp="1"/>
          </p:cNvSpPr>
          <p:nvPr>
            <p:ph idx="1"/>
          </p:nvPr>
        </p:nvSpPr>
        <p:spPr>
          <a:xfrm>
            <a:off x="838200" y="1045029"/>
            <a:ext cx="10515600" cy="5131934"/>
          </a:xfrm>
        </p:spPr>
        <p:txBody>
          <a:bodyPr/>
          <a:lstStyle/>
          <a:p>
            <a:r>
              <a:rPr lang="en-US" dirty="0"/>
              <a:t>Besides XML and property file configuration, you can use Java classes to configure Spring's </a:t>
            </a:r>
            <a:r>
              <a:rPr lang="en-US" dirty="0" err="1"/>
              <a:t>ApplicationContext</a:t>
            </a:r>
            <a:r>
              <a:rPr lang="en-US" dirty="0"/>
              <a:t>. </a:t>
            </a:r>
            <a:endParaRPr lang="en-US" dirty="0" smtClean="0"/>
          </a:p>
          <a:p>
            <a:r>
              <a:rPr lang="en-US" dirty="0" smtClean="0"/>
              <a:t>Spring </a:t>
            </a:r>
            <a:r>
              <a:rPr lang="en-US" dirty="0" err="1"/>
              <a:t>JavaConfig</a:t>
            </a:r>
            <a:r>
              <a:rPr lang="en-US" dirty="0"/>
              <a:t> used to be a separate project, but starting with Spring 3.0, its major features for configuration using Java classes was merged into the core Spring Framework.</a:t>
            </a:r>
          </a:p>
          <a:p>
            <a:r>
              <a:rPr lang="en-US" dirty="0"/>
              <a:t>In this section, we show how to use Java classes to configure Spring's </a:t>
            </a:r>
            <a:r>
              <a:rPr lang="en-US" dirty="0" err="1"/>
              <a:t>ApplicationContext</a:t>
            </a:r>
            <a:r>
              <a:rPr lang="en-US" dirty="0"/>
              <a:t> and its equivalent when using XML configuration.</a:t>
            </a:r>
          </a:p>
          <a:p>
            <a:endParaRPr lang="en-US" dirty="0"/>
          </a:p>
          <a:p>
            <a:endParaRPr lang="en-US" dirty="0"/>
          </a:p>
        </p:txBody>
      </p:sp>
    </p:spTree>
    <p:extLst>
      <p:ext uri="{BB962C8B-B14F-4D97-AF65-F5344CB8AC3E}">
        <p14:creationId xmlns:p14="http://schemas.microsoft.com/office/powerpoint/2010/main" val="227500440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0954"/>
            <a:ext cx="10515600" cy="491217"/>
          </a:xfrm>
        </p:spPr>
        <p:txBody>
          <a:bodyPr>
            <a:normAutofit fontScale="90000"/>
          </a:bodyPr>
          <a:lstStyle/>
          <a:p>
            <a:endParaRPr lang="en-US" dirty="0"/>
          </a:p>
        </p:txBody>
      </p:sp>
      <p:sp>
        <p:nvSpPr>
          <p:cNvPr id="3" name="Content Placeholder 2"/>
          <p:cNvSpPr>
            <a:spLocks noGrp="1"/>
          </p:cNvSpPr>
          <p:nvPr>
            <p:ph idx="1"/>
          </p:nvPr>
        </p:nvSpPr>
        <p:spPr>
          <a:xfrm>
            <a:off x="838200" y="870857"/>
            <a:ext cx="10515600" cy="5306106"/>
          </a:xfrm>
        </p:spPr>
        <p:txBody>
          <a:bodyPr/>
          <a:lstStyle/>
          <a:p>
            <a:r>
              <a:rPr lang="en-US" b="1" dirty="0" err="1"/>
              <a:t>ApplicationContext</a:t>
            </a:r>
            <a:r>
              <a:rPr lang="en-US" b="1" dirty="0"/>
              <a:t> Configuration in </a:t>
            </a:r>
            <a:r>
              <a:rPr lang="en-US" b="1" dirty="0" smtClean="0"/>
              <a:t>Java</a:t>
            </a:r>
          </a:p>
          <a:p>
            <a:r>
              <a:rPr lang="en-US" dirty="0"/>
              <a:t>Let's see how we can configure Spring's </a:t>
            </a:r>
            <a:r>
              <a:rPr lang="en-US" dirty="0" err="1"/>
              <a:t>ApplicationContext</a:t>
            </a:r>
            <a:r>
              <a:rPr lang="en-US" dirty="0"/>
              <a:t> by using Java classes, by referring to the same example for message provider and renderer that we presented in </a:t>
            </a:r>
            <a:r>
              <a:rPr lang="en-US" dirty="0">
                <a:hlinkClick r:id="rId3"/>
              </a:rPr>
              <a:t>Chapter 3</a:t>
            </a:r>
            <a:r>
              <a:rPr lang="en-US" dirty="0"/>
              <a:t>. </a:t>
            </a:r>
            <a:endParaRPr lang="en-US" dirty="0" smtClean="0"/>
          </a:p>
          <a:p>
            <a:r>
              <a:rPr lang="en-US" dirty="0" smtClean="0">
                <a:hlinkClick r:id="rId4"/>
              </a:rPr>
              <a:t>Listing </a:t>
            </a:r>
            <a:r>
              <a:rPr lang="en-US" dirty="0">
                <a:hlinkClick r:id="rId4"/>
              </a:rPr>
              <a:t>4-42</a:t>
            </a:r>
            <a:r>
              <a:rPr lang="en-US" dirty="0"/>
              <a:t> recaps the message provider interface and a configurable message provider</a:t>
            </a:r>
            <a:r>
              <a:rPr lang="en-US" dirty="0" smtClean="0"/>
              <a:t>.</a:t>
            </a:r>
          </a:p>
          <a:p>
            <a:r>
              <a:rPr lang="en-US" dirty="0"/>
              <a:t>C:\</a:t>
            </a:r>
            <a:r>
              <a:rPr lang="en-US" dirty="0" smtClean="0"/>
              <a:t>Raghava\Development\Spring\ProSpring\Chapter4\java-config</a:t>
            </a:r>
          </a:p>
          <a:p>
            <a:r>
              <a:rPr lang="en-US" dirty="0"/>
              <a:t>C:\Raghava\Development\Spring\ProSpring\Chapter4\java-config-message-provider</a:t>
            </a:r>
          </a:p>
          <a:p>
            <a:endParaRPr lang="en-US" b="1" dirty="0"/>
          </a:p>
          <a:p>
            <a:endParaRPr lang="en-US" dirty="0"/>
          </a:p>
        </p:txBody>
      </p:sp>
    </p:spTree>
    <p:extLst>
      <p:ext uri="{BB962C8B-B14F-4D97-AF65-F5344CB8AC3E}">
        <p14:creationId xmlns:p14="http://schemas.microsoft.com/office/powerpoint/2010/main" val="1683771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59657" y="1863271"/>
            <a:ext cx="11756572" cy="4879975"/>
          </a:xfrm>
        </p:spPr>
        <p:txBody>
          <a:bodyPr>
            <a:normAutofit/>
          </a:bodyPr>
          <a:lstStyle/>
          <a:p>
            <a:r>
              <a:rPr lang="en-US" sz="3600" dirty="0" smtClean="0"/>
              <a:t>In </a:t>
            </a:r>
            <a:r>
              <a:rPr lang="en-US" sz="3600" dirty="0"/>
              <a:t>this code, plenty could go wrong: the dependency key could change, the container instance could be null, or the returned dependency might be the incorrect type. We refer to this code as having a lot of </a:t>
            </a:r>
            <a:r>
              <a:rPr lang="en-US" sz="3600" i="1" dirty="0">
                <a:solidFill>
                  <a:srgbClr val="FF0000"/>
                </a:solidFill>
              </a:rPr>
              <a:t>moving parts</a:t>
            </a:r>
            <a:r>
              <a:rPr lang="en-US" sz="3600" dirty="0"/>
              <a:t>, because plenty of things can break. Using Dependency Lookup might decouple the components of your application, but it adds complexity in the additional code required to couple these components back together in order to perform any useful tasks.</a:t>
            </a:r>
          </a:p>
        </p:txBody>
      </p:sp>
      <p:pic>
        <p:nvPicPr>
          <p:cNvPr id="5" name="Picture 4"/>
          <p:cNvPicPr>
            <a:picLocks noChangeAspect="1"/>
          </p:cNvPicPr>
          <p:nvPr/>
        </p:nvPicPr>
        <p:blipFill>
          <a:blip r:embed="rId2"/>
          <a:stretch>
            <a:fillRect/>
          </a:stretch>
        </p:blipFill>
        <p:spPr>
          <a:xfrm>
            <a:off x="838200" y="365125"/>
            <a:ext cx="10515600" cy="1382031"/>
          </a:xfrm>
          <a:prstGeom prst="rect">
            <a:avLst/>
          </a:prstGeom>
        </p:spPr>
      </p:pic>
    </p:spTree>
    <p:extLst>
      <p:ext uri="{BB962C8B-B14F-4D97-AF65-F5344CB8AC3E}">
        <p14:creationId xmlns:p14="http://schemas.microsoft.com/office/powerpoint/2010/main" val="4101890461"/>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411"/>
            <a:ext cx="10515600" cy="331561"/>
          </a:xfrm>
        </p:spPr>
        <p:txBody>
          <a:bodyPr>
            <a:normAutofit fontScale="90000"/>
          </a:bodyPr>
          <a:lstStyle/>
          <a:p>
            <a:endParaRPr lang="en-US" dirty="0"/>
          </a:p>
        </p:txBody>
      </p:sp>
      <p:sp>
        <p:nvSpPr>
          <p:cNvPr id="3" name="Content Placeholder 2"/>
          <p:cNvSpPr>
            <a:spLocks noGrp="1"/>
          </p:cNvSpPr>
          <p:nvPr>
            <p:ph idx="1"/>
          </p:nvPr>
        </p:nvSpPr>
        <p:spPr>
          <a:xfrm>
            <a:off x="838200" y="711200"/>
            <a:ext cx="10515600" cy="5747657"/>
          </a:xfrm>
        </p:spPr>
        <p:txBody>
          <a:bodyPr>
            <a:normAutofit fontScale="92500" lnSpcReduction="10000"/>
          </a:bodyPr>
          <a:lstStyle/>
          <a:p>
            <a:r>
              <a:rPr lang="en-US" b="1" dirty="0" smtClean="0"/>
              <a:t>Common </a:t>
            </a:r>
            <a:r>
              <a:rPr lang="en-US" b="1" dirty="0"/>
              <a:t>annotations for configuration in Java </a:t>
            </a:r>
            <a:r>
              <a:rPr lang="en-US" b="1" dirty="0" smtClean="0"/>
              <a:t>classes :</a:t>
            </a:r>
          </a:p>
          <a:p>
            <a:r>
              <a:rPr lang="en-US" dirty="0"/>
              <a:t>The @</a:t>
            </a:r>
            <a:r>
              <a:rPr lang="en-US" dirty="0" err="1"/>
              <a:t>PropertySource</a:t>
            </a:r>
            <a:r>
              <a:rPr lang="en-US" dirty="0"/>
              <a:t> annotation is used to load properties files into the Spring </a:t>
            </a:r>
            <a:r>
              <a:rPr lang="en-US" dirty="0" err="1"/>
              <a:t>ApplicationContext</a:t>
            </a:r>
            <a:r>
              <a:rPr lang="en-US" dirty="0"/>
              <a:t>, which accepts the location as the argument (more than one location can be provided). For XML, &lt;</a:t>
            </a:r>
            <a:r>
              <a:rPr lang="en-US" dirty="0" err="1"/>
              <a:t>context:property-placeholder</a:t>
            </a:r>
            <a:r>
              <a:rPr lang="en-US" dirty="0"/>
              <a:t>&gt; serves the same purpose.</a:t>
            </a:r>
          </a:p>
          <a:p>
            <a:r>
              <a:rPr lang="en-US" dirty="0"/>
              <a:t>@</a:t>
            </a:r>
            <a:r>
              <a:rPr lang="en-US" dirty="0" err="1"/>
              <a:t>ImportResource</a:t>
            </a:r>
            <a:r>
              <a:rPr lang="en-US" dirty="0"/>
              <a:t> can also be used to import configuration from XML files, which means you can use XML and Java configuration classes in a mix-and-match way, although we do not recommend doing that. Mixing XML and Java configurations will make your application harder to maintain, because you need to scan through both XML files and Java classes to search for a specific bean.</a:t>
            </a:r>
          </a:p>
          <a:p>
            <a:r>
              <a:rPr lang="en-US" dirty="0"/>
              <a:t>Besides @</a:t>
            </a:r>
            <a:r>
              <a:rPr lang="en-US" dirty="0" err="1"/>
              <a:t>ImportResource</a:t>
            </a:r>
            <a:r>
              <a:rPr lang="en-US" dirty="0"/>
              <a:t>, the @Import annotation can import other configuration classes, which means you can also have multiple Java configuration classes for various configurations (for example, one class can be dedicated to DAO beans declaration, one for the Service beans declaration, and so forth).</a:t>
            </a:r>
          </a:p>
          <a:p>
            <a:endParaRPr lang="en-US" dirty="0"/>
          </a:p>
          <a:p>
            <a:endParaRPr lang="en-US" dirty="0"/>
          </a:p>
        </p:txBody>
      </p:sp>
    </p:spTree>
    <p:extLst>
      <p:ext uri="{BB962C8B-B14F-4D97-AF65-F5344CB8AC3E}">
        <p14:creationId xmlns:p14="http://schemas.microsoft.com/office/powerpoint/2010/main" val="118853195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4497"/>
            <a:ext cx="10515600" cy="389618"/>
          </a:xfrm>
        </p:spPr>
        <p:txBody>
          <a:bodyPr>
            <a:normAutofit fontScale="90000"/>
          </a:bodyPr>
          <a:lstStyle/>
          <a:p>
            <a:endParaRPr lang="en-US" dirty="0"/>
          </a:p>
        </p:txBody>
      </p:sp>
      <p:sp>
        <p:nvSpPr>
          <p:cNvPr id="3" name="Content Placeholder 2"/>
          <p:cNvSpPr>
            <a:spLocks noGrp="1"/>
          </p:cNvSpPr>
          <p:nvPr>
            <p:ph idx="1"/>
          </p:nvPr>
        </p:nvSpPr>
        <p:spPr>
          <a:xfrm>
            <a:off x="838200" y="885371"/>
            <a:ext cx="10515600" cy="5573486"/>
          </a:xfrm>
        </p:spPr>
        <p:txBody>
          <a:bodyPr>
            <a:normAutofit fontScale="92500" lnSpcReduction="20000"/>
          </a:bodyPr>
          <a:lstStyle/>
          <a:p>
            <a:r>
              <a:rPr lang="en-US" b="1" dirty="0"/>
              <a:t>Common annotations for configuration in Java classes </a:t>
            </a:r>
            <a:r>
              <a:rPr lang="en-US" b="1" dirty="0" smtClean="0"/>
              <a:t>:</a:t>
            </a:r>
            <a:endParaRPr lang="en-US" dirty="0" smtClean="0"/>
          </a:p>
          <a:p>
            <a:r>
              <a:rPr lang="en-US" dirty="0" smtClean="0"/>
              <a:t>@</a:t>
            </a:r>
            <a:r>
              <a:rPr lang="en-US" dirty="0" err="1"/>
              <a:t>ComponentScan</a:t>
            </a:r>
            <a:r>
              <a:rPr lang="en-US" dirty="0"/>
              <a:t> defines the packages that Spring should scan for annotations for bean definitions. It's the same as the &lt;</a:t>
            </a:r>
            <a:r>
              <a:rPr lang="en-US" dirty="0" err="1"/>
              <a:t>context:component-scan</a:t>
            </a:r>
            <a:r>
              <a:rPr lang="en-US" dirty="0"/>
              <a:t>&gt; tag in the XML configuration.</a:t>
            </a:r>
          </a:p>
          <a:p>
            <a:r>
              <a:rPr lang="en-US" dirty="0"/>
              <a:t>The other annotations are quite self-explanatory. The @Lazy annotation instructs Spring to instantiate the bean only when requested (same as lazy-</a:t>
            </a:r>
            <a:r>
              <a:rPr lang="en-US" dirty="0" err="1"/>
              <a:t>init</a:t>
            </a:r>
            <a:r>
              <a:rPr lang="en-US" dirty="0"/>
              <a:t>="true" in XML), and @</a:t>
            </a:r>
            <a:r>
              <a:rPr lang="en-US" dirty="0" err="1"/>
              <a:t>DependsOn</a:t>
            </a:r>
            <a:r>
              <a:rPr lang="en-US" dirty="0"/>
              <a:t> tells Spring that a certain bean depends on some other beans, so Spring will make sure that those beans are instantiated first. The @Scope annotation is to define the bean's scope.</a:t>
            </a:r>
          </a:p>
          <a:p>
            <a:r>
              <a:rPr lang="en-US" dirty="0"/>
              <a:t>Application infrastructure services can also be defined in Java classes. For example, @</a:t>
            </a:r>
            <a:r>
              <a:rPr lang="en-US" dirty="0" err="1"/>
              <a:t>EnableTransactionManagement</a:t>
            </a:r>
            <a:r>
              <a:rPr lang="en-US" dirty="0"/>
              <a:t> defines that we will use Spring's transaction </a:t>
            </a:r>
            <a:r>
              <a:rPr lang="en-US" dirty="0" smtClean="0"/>
              <a:t>management feature</a:t>
            </a:r>
            <a:r>
              <a:rPr lang="en-US" dirty="0"/>
              <a:t>, which is discussed further in </a:t>
            </a:r>
            <a:r>
              <a:rPr lang="en-US" dirty="0">
                <a:hlinkClick r:id="rId3"/>
              </a:rPr>
              <a:t>Chapter 9</a:t>
            </a:r>
            <a:r>
              <a:rPr lang="en-US" dirty="0" smtClean="0"/>
              <a:t>.</a:t>
            </a:r>
            <a:endParaRPr lang="en-US" dirty="0"/>
          </a:p>
          <a:p>
            <a:r>
              <a:rPr lang="en-US" dirty="0"/>
              <a:t>You may also notice the @</a:t>
            </a:r>
            <a:r>
              <a:rPr lang="en-US" dirty="0" err="1"/>
              <a:t>Autowired</a:t>
            </a:r>
            <a:r>
              <a:rPr lang="en-US" dirty="0"/>
              <a:t> property of the </a:t>
            </a:r>
            <a:r>
              <a:rPr lang="en-US" dirty="0" err="1"/>
              <a:t>env</a:t>
            </a:r>
            <a:r>
              <a:rPr lang="en-US" dirty="0"/>
              <a:t> variable, which is of the Environment type. This is the Environment abstraction feature that Spring provides. We discuss it later in this chapter.</a:t>
            </a:r>
          </a:p>
          <a:p>
            <a:endParaRPr lang="en-US" dirty="0"/>
          </a:p>
          <a:p>
            <a:endParaRPr lang="en-US" dirty="0"/>
          </a:p>
        </p:txBody>
      </p:sp>
    </p:spTree>
    <p:extLst>
      <p:ext uri="{BB962C8B-B14F-4D97-AF65-F5344CB8AC3E}">
        <p14:creationId xmlns:p14="http://schemas.microsoft.com/office/powerpoint/2010/main" val="396000089"/>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b="1" dirty="0"/>
              <a:t>Java or XML Configuration?</a:t>
            </a:r>
          </a:p>
          <a:p>
            <a:r>
              <a:rPr lang="en-US" dirty="0"/>
              <a:t>As you already saw, using Java classes can achieve the same level of </a:t>
            </a:r>
            <a:r>
              <a:rPr lang="en-US" dirty="0" err="1"/>
              <a:t>ApplicationContext</a:t>
            </a:r>
            <a:r>
              <a:rPr lang="en-US" dirty="0"/>
              <a:t> configuration as XML. </a:t>
            </a:r>
            <a:endParaRPr lang="en-US" dirty="0" smtClean="0"/>
          </a:p>
          <a:p>
            <a:r>
              <a:rPr lang="en-US" dirty="0" smtClean="0"/>
              <a:t>So</a:t>
            </a:r>
            <a:r>
              <a:rPr lang="en-US" dirty="0"/>
              <a:t>, which one should you use? The consideration is quite like the one of whether to use XML or Java annotations for DI configuration. </a:t>
            </a:r>
            <a:endParaRPr lang="en-US" dirty="0" smtClean="0"/>
          </a:p>
          <a:p>
            <a:r>
              <a:rPr lang="en-US" dirty="0" smtClean="0"/>
              <a:t>Each </a:t>
            </a:r>
            <a:r>
              <a:rPr lang="en-US" dirty="0"/>
              <a:t>approach has its own pros and cons. </a:t>
            </a:r>
            <a:endParaRPr lang="en-US" dirty="0" smtClean="0"/>
          </a:p>
          <a:p>
            <a:r>
              <a:rPr lang="en-US" dirty="0" smtClean="0"/>
              <a:t>However</a:t>
            </a:r>
            <a:r>
              <a:rPr lang="en-US" dirty="0"/>
              <a:t>, the recommendation is the same; that is, when you and your team decide on the approach to use, stick to it and keep the configuration style persistent, instead of scattered around between Java class and XML files. </a:t>
            </a:r>
            <a:endParaRPr lang="en-US" dirty="0" smtClean="0"/>
          </a:p>
          <a:p>
            <a:r>
              <a:rPr lang="en-US" dirty="0" smtClean="0"/>
              <a:t>Using </a:t>
            </a:r>
            <a:r>
              <a:rPr lang="en-US" dirty="0"/>
              <a:t>one approach will make the maintenance work much easier.</a:t>
            </a:r>
          </a:p>
          <a:p>
            <a:endParaRPr lang="en-US" dirty="0"/>
          </a:p>
        </p:txBody>
      </p:sp>
    </p:spTree>
    <p:extLst>
      <p:ext uri="{BB962C8B-B14F-4D97-AF65-F5344CB8AC3E}">
        <p14:creationId xmlns:p14="http://schemas.microsoft.com/office/powerpoint/2010/main" val="413494817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Profiles</a:t>
            </a:r>
            <a:endParaRPr lang="en-US" dirty="0"/>
          </a:p>
        </p:txBody>
      </p:sp>
      <p:sp>
        <p:nvSpPr>
          <p:cNvPr id="3" name="Content Placeholder 2"/>
          <p:cNvSpPr>
            <a:spLocks noGrp="1"/>
          </p:cNvSpPr>
          <p:nvPr>
            <p:ph idx="1"/>
          </p:nvPr>
        </p:nvSpPr>
        <p:spPr>
          <a:xfrm>
            <a:off x="838200" y="1825625"/>
            <a:ext cx="10515600" cy="4633232"/>
          </a:xfrm>
        </p:spPr>
        <p:txBody>
          <a:bodyPr>
            <a:normAutofit fontScale="85000" lnSpcReduction="20000"/>
          </a:bodyPr>
          <a:lstStyle/>
          <a:p>
            <a:r>
              <a:rPr lang="en-US" dirty="0"/>
              <a:t>Another interesting feature that Spring provides is the concept of configuration profiles. </a:t>
            </a:r>
            <a:endParaRPr lang="en-US" dirty="0" smtClean="0"/>
          </a:p>
          <a:p>
            <a:r>
              <a:rPr lang="en-US" dirty="0" smtClean="0"/>
              <a:t>Basically</a:t>
            </a:r>
            <a:r>
              <a:rPr lang="en-US" dirty="0"/>
              <a:t>, a </a:t>
            </a:r>
            <a:r>
              <a:rPr lang="en-US" i="1" dirty="0"/>
              <a:t>profile</a:t>
            </a:r>
            <a:r>
              <a:rPr lang="en-US" dirty="0"/>
              <a:t> instructs Spring to configure only </a:t>
            </a:r>
            <a:r>
              <a:rPr lang="en-US" dirty="0" smtClean="0"/>
              <a:t>the </a:t>
            </a:r>
            <a:r>
              <a:rPr lang="en-US" dirty="0" err="1" smtClean="0"/>
              <a:t>ApplicationContext</a:t>
            </a:r>
            <a:r>
              <a:rPr lang="en-US" dirty="0"/>
              <a:t> that was defined when the specified profile was active. </a:t>
            </a:r>
            <a:endParaRPr lang="en-US" dirty="0" smtClean="0"/>
          </a:p>
          <a:p>
            <a:r>
              <a:rPr lang="en-US" dirty="0" smtClean="0"/>
              <a:t>In </a:t>
            </a:r>
            <a:r>
              <a:rPr lang="en-US" dirty="0"/>
              <a:t>this section, we demonstrate the usage of profiles in a simple program.</a:t>
            </a:r>
          </a:p>
          <a:p>
            <a:r>
              <a:rPr lang="en-US" b="1" dirty="0"/>
              <a:t>An Example of Using the Spring Profiles Feature</a:t>
            </a:r>
          </a:p>
          <a:p>
            <a:r>
              <a:rPr lang="en-US" dirty="0"/>
              <a:t>Let's say there is a service called </a:t>
            </a:r>
            <a:r>
              <a:rPr lang="en-US" dirty="0" err="1"/>
              <a:t>FoodProviderService</a:t>
            </a:r>
            <a:r>
              <a:rPr lang="en-US" dirty="0"/>
              <a:t> that is responsible for providing food to schools, including kindergarten and high school. </a:t>
            </a:r>
            <a:endParaRPr lang="en-US" dirty="0" smtClean="0"/>
          </a:p>
          <a:p>
            <a:r>
              <a:rPr lang="en-US" dirty="0" smtClean="0"/>
              <a:t>The </a:t>
            </a:r>
            <a:r>
              <a:rPr lang="en-US" dirty="0" err="1" smtClean="0"/>
              <a:t>FoodProviderService</a:t>
            </a:r>
            <a:r>
              <a:rPr lang="en-US" dirty="0"/>
              <a:t> interface has only one method called </a:t>
            </a:r>
            <a:r>
              <a:rPr lang="en-US" dirty="0" err="1"/>
              <a:t>provideLunchSet</a:t>
            </a:r>
            <a:r>
              <a:rPr lang="en-US" dirty="0"/>
              <a:t>(), which produces the lunch set to each student for the calling school. </a:t>
            </a:r>
            <a:endParaRPr lang="en-US" dirty="0" smtClean="0"/>
          </a:p>
          <a:p>
            <a:r>
              <a:rPr lang="en-US" dirty="0" smtClean="0"/>
              <a:t>A </a:t>
            </a:r>
            <a:r>
              <a:rPr lang="en-US" dirty="0"/>
              <a:t>lunch set is a list of Food objects, which is a very simple class that has only a name attribute. </a:t>
            </a:r>
            <a:r>
              <a:rPr lang="en-US" dirty="0">
                <a:hlinkClick r:id="rId3"/>
              </a:rPr>
              <a:t>Listing 4-49</a:t>
            </a:r>
            <a:r>
              <a:rPr lang="en-US" dirty="0"/>
              <a:t> shows the Food class</a:t>
            </a:r>
            <a:r>
              <a:rPr lang="en-US" dirty="0" smtClean="0"/>
              <a:t>.</a:t>
            </a:r>
          </a:p>
          <a:p>
            <a:r>
              <a:rPr lang="en-US" dirty="0"/>
              <a:t>C:\Raghava\Development\Spring\ProSpring\Chapter4\profiles</a:t>
            </a:r>
          </a:p>
          <a:p>
            <a:endParaRPr lang="en-US" dirty="0"/>
          </a:p>
        </p:txBody>
      </p:sp>
    </p:spTree>
    <p:extLst>
      <p:ext uri="{BB962C8B-B14F-4D97-AF65-F5344CB8AC3E}">
        <p14:creationId xmlns:p14="http://schemas.microsoft.com/office/powerpoint/2010/main" val="339083621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412"/>
            <a:ext cx="10515600" cy="317046"/>
          </a:xfrm>
        </p:spPr>
        <p:txBody>
          <a:bodyPr>
            <a:normAutofit fontScale="90000"/>
          </a:bodyPr>
          <a:lstStyle/>
          <a:p>
            <a:endParaRPr lang="en-US" dirty="0"/>
          </a:p>
        </p:txBody>
      </p:sp>
      <p:sp>
        <p:nvSpPr>
          <p:cNvPr id="3" name="Content Placeholder 2"/>
          <p:cNvSpPr>
            <a:spLocks noGrp="1"/>
          </p:cNvSpPr>
          <p:nvPr>
            <p:ph idx="1"/>
          </p:nvPr>
        </p:nvSpPr>
        <p:spPr>
          <a:xfrm>
            <a:off x="493486" y="638629"/>
            <a:ext cx="11190514" cy="5907314"/>
          </a:xfrm>
        </p:spPr>
        <p:txBody>
          <a:bodyPr>
            <a:normAutofit fontScale="85000" lnSpcReduction="20000"/>
          </a:bodyPr>
          <a:lstStyle/>
          <a:p>
            <a:r>
              <a:rPr lang="en-US" b="1" dirty="0"/>
              <a:t>Considerations for Using Profiles</a:t>
            </a:r>
          </a:p>
          <a:p>
            <a:r>
              <a:rPr lang="en-US" dirty="0"/>
              <a:t>The profiles feature in Spring creates another way for developers to manage the application's running configuration, which used to be done in build tools (for example, Maven's profile support). Build tools rely on the arguments passed into the tool to pack the correct configuration/property files into the Java archive (JAR or WAR, depending on the application type) and then deploy to the target environment. Spring's profile feature lets us as application developers define the profiles by ourselves and activate them either programmatically or by passing in the JVM argument. By using Spring's profile support, you can now use the same application archive and deploy to all environments, by passing in the correct profiles as an argument during JVM startup. For example, you can have applications with different profiles such as (dev, hibernate), (</a:t>
            </a:r>
            <a:r>
              <a:rPr lang="en-US" dirty="0" err="1"/>
              <a:t>prd</a:t>
            </a:r>
            <a:r>
              <a:rPr lang="en-US" dirty="0"/>
              <a:t>, </a:t>
            </a:r>
            <a:r>
              <a:rPr lang="en-US" dirty="0" err="1"/>
              <a:t>jdbc</a:t>
            </a:r>
            <a:r>
              <a:rPr lang="en-US" dirty="0"/>
              <a:t>), and so on, with each combination representing the running environment (development or production) and the data access library to use (Hibernate or JDBC). It brings application profile management into the programming side.</a:t>
            </a:r>
          </a:p>
          <a:p>
            <a:r>
              <a:rPr lang="en-US" dirty="0"/>
              <a:t>But this approach also has its drawbacks. For example, some may argue that putting all the configuration for different environments into application configuration files or Java classes and bundling them together will be error prone if not handled carefully (for example, the administrator may forget to set the correct JVM argument in the application server environment). Packing files for all profiles together will also make the package a bit larger than usual. Again, let the application and configuration requirements drive you to select the approach that best fits your project</a:t>
            </a:r>
            <a:r>
              <a:rPr lang="en-US" dirty="0" smtClean="0"/>
              <a:t>.</a:t>
            </a:r>
            <a:endParaRPr lang="en-US" dirty="0"/>
          </a:p>
        </p:txBody>
      </p:sp>
    </p:spTree>
    <p:extLst>
      <p:ext uri="{BB962C8B-B14F-4D97-AF65-F5344CB8AC3E}">
        <p14:creationId xmlns:p14="http://schemas.microsoft.com/office/powerpoint/2010/main" val="295229082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Environment and </a:t>
            </a:r>
            <a:r>
              <a:rPr lang="en-US" b="1" dirty="0" err="1"/>
              <a:t>PropertySource</a:t>
            </a:r>
            <a:r>
              <a:rPr lang="en-US" b="1" dirty="0"/>
              <a:t> </a:t>
            </a:r>
            <a:r>
              <a:rPr lang="en-US" b="1" dirty="0" smtClean="0"/>
              <a:t>Abstraction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a:t>To set the active profile, we need to access the Environment interface. The Environment interface is an abstraction layer that serves to encapsulate the environment of the running Spring application.</a:t>
            </a:r>
          </a:p>
          <a:p>
            <a:r>
              <a:rPr lang="en-US" dirty="0"/>
              <a:t>Besides the profile, other key pieces of information encapsulated by the Environment interface are properties. Properties are used to store the application's underlying environment configuration, such as the location of the application folder, database connection information, and so on.</a:t>
            </a:r>
          </a:p>
          <a:p>
            <a:r>
              <a:rPr lang="en-US" dirty="0"/>
              <a:t>The Environment and </a:t>
            </a:r>
            <a:r>
              <a:rPr lang="en-US" dirty="0" err="1"/>
              <a:t>PropertySource</a:t>
            </a:r>
            <a:r>
              <a:rPr lang="en-US" dirty="0"/>
              <a:t> abstraction features in Spring assist us as developers in accessing various configuration information from the running platform. Under the abstraction, all system properties, environment variables, and application properties are served by the Environment interface, which Spring populates when bootstrapping </a:t>
            </a:r>
            <a:r>
              <a:rPr lang="en-US" dirty="0" err="1"/>
              <a:t>ApplicationContext</a:t>
            </a:r>
            <a:r>
              <a:rPr lang="en-US" dirty="0"/>
              <a:t>. </a:t>
            </a:r>
            <a:r>
              <a:rPr lang="en-US" dirty="0">
                <a:hlinkClick r:id="rId3"/>
              </a:rPr>
              <a:t>Listing 4-56</a:t>
            </a:r>
            <a:r>
              <a:rPr lang="en-US" dirty="0"/>
              <a:t> shows a simple example</a:t>
            </a:r>
            <a:r>
              <a:rPr lang="en-US" dirty="0" smtClean="0"/>
              <a:t>.</a:t>
            </a:r>
            <a:endParaRPr lang="en-US" dirty="0"/>
          </a:p>
        </p:txBody>
      </p:sp>
    </p:spTree>
    <p:extLst>
      <p:ext uri="{BB962C8B-B14F-4D97-AF65-F5344CB8AC3E}">
        <p14:creationId xmlns:p14="http://schemas.microsoft.com/office/powerpoint/2010/main" val="1903759536"/>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6257" y="205468"/>
            <a:ext cx="10515600" cy="462189"/>
          </a:xfrm>
        </p:spPr>
        <p:txBody>
          <a:bodyPr>
            <a:normAutofit fontScale="90000"/>
          </a:bodyPr>
          <a:lstStyle/>
          <a:p>
            <a:pPr algn="ctr"/>
            <a:r>
              <a:rPr lang="en-US" b="1" dirty="0"/>
              <a:t>Configuration Using JSR-330 </a:t>
            </a:r>
            <a:r>
              <a:rPr lang="en-US" b="1" dirty="0" smtClean="0"/>
              <a:t>Annotations</a:t>
            </a:r>
            <a:endParaRPr lang="en-US" dirty="0"/>
          </a:p>
        </p:txBody>
      </p:sp>
      <p:sp>
        <p:nvSpPr>
          <p:cNvPr id="3" name="Content Placeholder 2"/>
          <p:cNvSpPr>
            <a:spLocks noGrp="1"/>
          </p:cNvSpPr>
          <p:nvPr>
            <p:ph idx="1"/>
          </p:nvPr>
        </p:nvSpPr>
        <p:spPr>
          <a:xfrm>
            <a:off x="304800" y="957943"/>
            <a:ext cx="11364686" cy="5776685"/>
          </a:xfrm>
        </p:spPr>
        <p:txBody>
          <a:bodyPr>
            <a:normAutofit fontScale="92500" lnSpcReduction="10000"/>
          </a:bodyPr>
          <a:lstStyle/>
          <a:p>
            <a:r>
              <a:rPr lang="en-US" dirty="0"/>
              <a:t>As we discussed in </a:t>
            </a:r>
            <a:r>
              <a:rPr lang="en-US" dirty="0">
                <a:hlinkClick r:id="rId3"/>
              </a:rPr>
              <a:t>Chapter 1</a:t>
            </a:r>
            <a:r>
              <a:rPr lang="en-US" dirty="0"/>
              <a:t>, JEE 6 provides support for JSR-330 ("Dependency Injection for Java"), which is a collection of annotations for expressing an application's DI configuration within a JEE container or other compatible </a:t>
            </a:r>
            <a:r>
              <a:rPr lang="en-US" dirty="0" err="1"/>
              <a:t>IoC</a:t>
            </a:r>
            <a:r>
              <a:rPr lang="en-US" dirty="0"/>
              <a:t> framework. </a:t>
            </a:r>
            <a:endParaRPr lang="en-US" dirty="0" smtClean="0"/>
          </a:p>
          <a:p>
            <a:r>
              <a:rPr lang="en-US" dirty="0" smtClean="0"/>
              <a:t>Spring </a:t>
            </a:r>
            <a:r>
              <a:rPr lang="en-US" dirty="0"/>
              <a:t>also supports and recognizes those annotations, so although you may not be running your application in a JEE 6 container, you can still use JSR-330 annotations within Spring. </a:t>
            </a:r>
            <a:endParaRPr lang="en-US" dirty="0" smtClean="0"/>
          </a:p>
          <a:p>
            <a:r>
              <a:rPr lang="en-US" dirty="0" smtClean="0"/>
              <a:t>Using </a:t>
            </a:r>
            <a:r>
              <a:rPr lang="en-US" dirty="0"/>
              <a:t>JSR-330 annotations can help you ease the migration to the JEE 6 container or other compatible </a:t>
            </a:r>
            <a:r>
              <a:rPr lang="en-US" dirty="0" err="1"/>
              <a:t>IoC</a:t>
            </a:r>
            <a:r>
              <a:rPr lang="en-US" dirty="0"/>
              <a:t> container (for example, Google </a:t>
            </a:r>
            <a:r>
              <a:rPr lang="en-US" dirty="0" err="1"/>
              <a:t>Guice</a:t>
            </a:r>
            <a:r>
              <a:rPr lang="en-US" dirty="0"/>
              <a:t>) away from Spring.</a:t>
            </a:r>
          </a:p>
          <a:p>
            <a:r>
              <a:rPr lang="en-US" dirty="0"/>
              <a:t>Again, let's take the message renderer and message provider as an example and implement it using JSR-330 annotations. </a:t>
            </a:r>
            <a:endParaRPr lang="en-US" dirty="0" smtClean="0"/>
          </a:p>
          <a:p>
            <a:r>
              <a:rPr lang="en-US" dirty="0" smtClean="0"/>
              <a:t>To </a:t>
            </a:r>
            <a:r>
              <a:rPr lang="en-US" dirty="0"/>
              <a:t>support JSR-330 annotations, you need to add </a:t>
            </a:r>
            <a:r>
              <a:rPr lang="en-US" dirty="0" smtClean="0"/>
              <a:t>“</a:t>
            </a:r>
            <a:r>
              <a:rPr lang="en-US" dirty="0" err="1" smtClean="0"/>
              <a:t>javax.inject</a:t>
            </a:r>
            <a:r>
              <a:rPr lang="en-US" dirty="0" smtClean="0"/>
              <a:t>” </a:t>
            </a:r>
            <a:r>
              <a:rPr lang="en-US" dirty="0"/>
              <a:t>dependency to the project, as shown in </a:t>
            </a:r>
            <a:r>
              <a:rPr lang="en-US" dirty="0" smtClean="0"/>
              <a:t>below table.</a:t>
            </a:r>
          </a:p>
          <a:p>
            <a:r>
              <a:rPr lang="en-US" dirty="0">
                <a:hlinkClick r:id="rId4"/>
              </a:rPr>
              <a:t>Listing 4-62</a:t>
            </a:r>
            <a:r>
              <a:rPr lang="en-US" dirty="0"/>
              <a:t> shows the </a:t>
            </a:r>
            <a:r>
              <a:rPr lang="en-US" dirty="0" err="1"/>
              <a:t>MessageProvider</a:t>
            </a:r>
            <a:r>
              <a:rPr lang="en-US" dirty="0"/>
              <a:t> and </a:t>
            </a:r>
            <a:r>
              <a:rPr lang="en-US" dirty="0" err="1"/>
              <a:t>ConfigurableMessageProvider</a:t>
            </a:r>
            <a:r>
              <a:rPr lang="en-US" dirty="0"/>
              <a:t> implementation.</a:t>
            </a:r>
          </a:p>
          <a:p>
            <a:endParaRPr lang="en-US" dirty="0" smtClean="0"/>
          </a:p>
          <a:p>
            <a:endParaRPr lang="en-US" dirty="0" smtClean="0"/>
          </a:p>
          <a:p>
            <a:endParaRPr lang="en-US" dirty="0"/>
          </a:p>
          <a:p>
            <a:endParaRPr lang="en-US" dirty="0"/>
          </a:p>
        </p:txBody>
      </p:sp>
    </p:spTree>
    <p:extLst>
      <p:ext uri="{BB962C8B-B14F-4D97-AF65-F5344CB8AC3E}">
        <p14:creationId xmlns:p14="http://schemas.microsoft.com/office/powerpoint/2010/main" val="343783284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469"/>
            <a:ext cx="10515600" cy="288018"/>
          </a:xfrm>
        </p:spPr>
        <p:txBody>
          <a:bodyPr>
            <a:normAutofit fontScale="90000"/>
          </a:bodyPr>
          <a:lstStyle/>
          <a:p>
            <a:endParaRPr lang="en-US" dirty="0"/>
          </a:p>
        </p:txBody>
      </p:sp>
      <p:sp>
        <p:nvSpPr>
          <p:cNvPr id="3" name="Content Placeholder 2"/>
          <p:cNvSpPr>
            <a:spLocks noGrp="1"/>
          </p:cNvSpPr>
          <p:nvPr>
            <p:ph idx="1"/>
          </p:nvPr>
        </p:nvSpPr>
        <p:spPr>
          <a:xfrm>
            <a:off x="449943" y="624114"/>
            <a:ext cx="10903857" cy="5907315"/>
          </a:xfrm>
        </p:spPr>
        <p:txBody>
          <a:bodyPr>
            <a:normAutofit fontScale="92500" lnSpcReduction="20000"/>
          </a:bodyPr>
          <a:lstStyle/>
          <a:p>
            <a:r>
              <a:rPr lang="en-US" dirty="0"/>
              <a:t>By using JSR-330, you can ease the migration into other JSR-330-compatible </a:t>
            </a:r>
            <a:r>
              <a:rPr lang="en-US" dirty="0" err="1"/>
              <a:t>IoC</a:t>
            </a:r>
            <a:r>
              <a:rPr lang="en-US" dirty="0"/>
              <a:t> containers (for example, JEE 6-compatible application servers or other DI containers such as Google </a:t>
            </a:r>
            <a:r>
              <a:rPr lang="en-US" dirty="0" err="1"/>
              <a:t>Guice</a:t>
            </a:r>
            <a:r>
              <a:rPr lang="en-US" dirty="0"/>
              <a:t>). However, Spring's annotations are much more feature rich and flexible than JSR-330 annotations. Some main differences are highlighted here:</a:t>
            </a:r>
          </a:p>
          <a:p>
            <a:r>
              <a:rPr lang="en-US" dirty="0"/>
              <a:t>When using Spring's @</a:t>
            </a:r>
            <a:r>
              <a:rPr lang="en-US" dirty="0" err="1"/>
              <a:t>Autowired</a:t>
            </a:r>
            <a:r>
              <a:rPr lang="en-US" dirty="0"/>
              <a:t> annotation, you can specify a required attribute to indicate that the DI must be fulfilled (you can also use </a:t>
            </a:r>
            <a:r>
              <a:rPr lang="en-US" dirty="0" smtClean="0"/>
              <a:t>Spring's @</a:t>
            </a:r>
            <a:r>
              <a:rPr lang="en-US" dirty="0"/>
              <a:t>Required annotation to declare this requirement), while for JSR-330's @Inject annotation, there is no such equivalent. Moreover, Spring provides </a:t>
            </a:r>
            <a:r>
              <a:rPr lang="en-US" dirty="0" smtClean="0"/>
              <a:t>the @</a:t>
            </a:r>
            <a:r>
              <a:rPr lang="en-US" dirty="0"/>
              <a:t>Qualifier annotation, which allows more fine-grained control for Spring to perform </a:t>
            </a:r>
            <a:r>
              <a:rPr lang="en-US" dirty="0" err="1"/>
              <a:t>autowiring</a:t>
            </a:r>
            <a:r>
              <a:rPr lang="en-US" dirty="0"/>
              <a:t> of dependencies based on qualifier name.</a:t>
            </a:r>
          </a:p>
          <a:p>
            <a:r>
              <a:rPr lang="en-US" dirty="0"/>
              <a:t>JSR-330 supports only singleton and </a:t>
            </a:r>
            <a:r>
              <a:rPr lang="en-US" dirty="0" err="1"/>
              <a:t>nonsingleton</a:t>
            </a:r>
            <a:r>
              <a:rPr lang="en-US" dirty="0"/>
              <a:t> bean scopes, while Spring supports more scopes, which is very useful for web applications.</a:t>
            </a:r>
          </a:p>
          <a:p>
            <a:r>
              <a:rPr lang="en-US" dirty="0"/>
              <a:t>In Spring, you can use the @Lazy annotation to instruct Spring to instantiate the bean only when requested by the application. There's no such equivalent in JSR-330</a:t>
            </a:r>
            <a:r>
              <a:rPr lang="en-US" dirty="0" smtClean="0"/>
              <a:t>.</a:t>
            </a:r>
          </a:p>
          <a:p>
            <a:r>
              <a:rPr lang="en-US" dirty="0"/>
              <a:t>Spring's annotations approach is recommended over JSR-330 annotations, because Spring's annotations are much more powerful, unless there is a requirement that your application should be </a:t>
            </a:r>
            <a:r>
              <a:rPr lang="en-US" dirty="0" err="1"/>
              <a:t>IoC</a:t>
            </a:r>
            <a:r>
              <a:rPr lang="en-US" dirty="0"/>
              <a:t> container independent.</a:t>
            </a:r>
          </a:p>
        </p:txBody>
      </p:sp>
    </p:spTree>
    <p:extLst>
      <p:ext uri="{BB962C8B-B14F-4D97-AF65-F5344CB8AC3E}">
        <p14:creationId xmlns:p14="http://schemas.microsoft.com/office/powerpoint/2010/main" val="73226085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Configuration Using </a:t>
            </a:r>
            <a:r>
              <a:rPr lang="en-US" b="1" dirty="0" smtClean="0"/>
              <a:t>Groovy</a:t>
            </a:r>
            <a:endParaRPr lang="en-US" dirty="0"/>
          </a:p>
        </p:txBody>
      </p:sp>
      <p:sp>
        <p:nvSpPr>
          <p:cNvPr id="3" name="Content Placeholder 2"/>
          <p:cNvSpPr>
            <a:spLocks noGrp="1"/>
          </p:cNvSpPr>
          <p:nvPr>
            <p:ph idx="1"/>
          </p:nvPr>
        </p:nvSpPr>
        <p:spPr/>
        <p:txBody>
          <a:bodyPr/>
          <a:lstStyle/>
          <a:p>
            <a:r>
              <a:rPr lang="en-US" dirty="0"/>
              <a:t>New to Spring Framework 4.0 is the ability to configure your bean definitions and </a:t>
            </a:r>
            <a:r>
              <a:rPr lang="en-US" dirty="0" err="1"/>
              <a:t>ApplicationContext</a:t>
            </a:r>
            <a:r>
              <a:rPr lang="en-US" dirty="0"/>
              <a:t> by using the Groovy language. This provides developers another choice in configuration to either replace or supplement XML- and/or annotation-based bean configuration. A Spring </a:t>
            </a:r>
            <a:r>
              <a:rPr lang="en-US" dirty="0" err="1"/>
              <a:t>ApplicationContext</a:t>
            </a:r>
            <a:r>
              <a:rPr lang="en-US" dirty="0"/>
              <a:t> can be created directly in a Groovy script or loaded from Java, both by way of the </a:t>
            </a:r>
            <a:r>
              <a:rPr lang="en-US" dirty="0" err="1"/>
              <a:t>GenericGroovyApplicationContext</a:t>
            </a:r>
            <a:r>
              <a:rPr lang="en-US" dirty="0"/>
              <a:t> class. </a:t>
            </a:r>
            <a:endParaRPr lang="en-US" dirty="0" smtClean="0"/>
          </a:p>
          <a:p>
            <a:r>
              <a:rPr lang="en-US" dirty="0" smtClean="0"/>
              <a:t>First </a:t>
            </a:r>
            <a:r>
              <a:rPr lang="en-US" dirty="0"/>
              <a:t>let's dive into the details by showing how to create bean definitions from an external Groovy script and loading them from Java. </a:t>
            </a:r>
            <a:r>
              <a:rPr lang="en-US" dirty="0">
                <a:hlinkClick r:id="rId3"/>
              </a:rPr>
              <a:t>Listing 4-66</a:t>
            </a:r>
            <a:r>
              <a:rPr lang="en-US" dirty="0"/>
              <a:t> shows our sample Contact POJO.</a:t>
            </a:r>
          </a:p>
          <a:p>
            <a:endParaRPr lang="en-US" dirty="0"/>
          </a:p>
        </p:txBody>
      </p:sp>
    </p:spTree>
    <p:extLst>
      <p:ext uri="{BB962C8B-B14F-4D97-AF65-F5344CB8AC3E}">
        <p14:creationId xmlns:p14="http://schemas.microsoft.com/office/powerpoint/2010/main" val="207304962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Summary</a:t>
            </a:r>
            <a:endParaRPr lang="en-US" dirty="0"/>
          </a:p>
        </p:txBody>
      </p:sp>
      <p:sp>
        <p:nvSpPr>
          <p:cNvPr id="3" name="Content Placeholder 2"/>
          <p:cNvSpPr>
            <a:spLocks noGrp="1"/>
          </p:cNvSpPr>
          <p:nvPr>
            <p:ph idx="1"/>
          </p:nvPr>
        </p:nvSpPr>
        <p:spPr/>
        <p:txBody>
          <a:bodyPr>
            <a:normAutofit fontScale="77500" lnSpcReduction="20000"/>
          </a:bodyPr>
          <a:lstStyle/>
          <a:p>
            <a:r>
              <a:rPr lang="en-US" dirty="0"/>
              <a:t>In this chapter, you saw a wide range of Spring-specific features that complement the core </a:t>
            </a:r>
            <a:r>
              <a:rPr lang="en-US" dirty="0" err="1"/>
              <a:t>IoC</a:t>
            </a:r>
            <a:r>
              <a:rPr lang="en-US" dirty="0"/>
              <a:t> capabilities. You saw how to hook into the life cycle of a bean and to make it aware of the Spring environment. We introduced </a:t>
            </a:r>
            <a:r>
              <a:rPr lang="en-US" dirty="0" err="1"/>
              <a:t>FactoryBeans</a:t>
            </a:r>
            <a:r>
              <a:rPr lang="en-US" dirty="0"/>
              <a:t> as a solution for </a:t>
            </a:r>
            <a:r>
              <a:rPr lang="en-US" dirty="0" err="1"/>
              <a:t>IoC</a:t>
            </a:r>
            <a:r>
              <a:rPr lang="en-US" dirty="0"/>
              <a:t>, enabling a wider set of classes. We also showed how you can </a:t>
            </a:r>
            <a:r>
              <a:rPr lang="en-US" dirty="0" smtClean="0"/>
              <a:t>use </a:t>
            </a:r>
            <a:r>
              <a:rPr lang="en-US" dirty="0" err="1" smtClean="0"/>
              <a:t>PropertyEditors</a:t>
            </a:r>
            <a:r>
              <a:rPr lang="en-US" dirty="0" smtClean="0"/>
              <a:t> </a:t>
            </a:r>
            <a:r>
              <a:rPr lang="en-US" dirty="0"/>
              <a:t>to simplify application configuration and to remove the need for artificial String-typed properties. Moreover, we finished with an in-depth look at some additional features offered by </a:t>
            </a:r>
            <a:r>
              <a:rPr lang="en-US" dirty="0" err="1"/>
              <a:t>ApplicationContext</a:t>
            </a:r>
            <a:r>
              <a:rPr lang="en-US" dirty="0"/>
              <a:t>, including i18n, event publication, and resource access.</a:t>
            </a:r>
          </a:p>
          <a:p>
            <a:r>
              <a:rPr lang="en-US" dirty="0"/>
              <a:t>We also covered features such as using Java classes and the new Groovy syntax instead of XML configuration, profiles support, and the environment and property source abstraction layer. Finally, we discussed using JSR-330 standard annotations in Spring.</a:t>
            </a:r>
          </a:p>
          <a:p>
            <a:r>
              <a:rPr lang="en-US" dirty="0"/>
              <a:t>So far, we have covered the main concepts of the Spring Framework and its features as a DI container as well as other services that the core Spring Framework provides. In the next chapter and onward, we discuss using Spring in specific areas such as AOP, data access, transaction support, and web application support</a:t>
            </a:r>
            <a:r>
              <a:rPr lang="en-US" dirty="0" smtClean="0"/>
              <a:t>.</a:t>
            </a:r>
            <a:endParaRPr lang="en-US" dirty="0"/>
          </a:p>
        </p:txBody>
      </p:sp>
    </p:spTree>
    <p:extLst>
      <p:ext uri="{BB962C8B-B14F-4D97-AF65-F5344CB8AC3E}">
        <p14:creationId xmlns:p14="http://schemas.microsoft.com/office/powerpoint/2010/main" val="127539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73" y="365126"/>
            <a:ext cx="10979727" cy="563130"/>
          </a:xfrm>
        </p:spPr>
        <p:txBody>
          <a:bodyPr>
            <a:noAutofit/>
          </a:bodyPr>
          <a:lstStyle/>
          <a:p>
            <a:r>
              <a:rPr lang="en-US" sz="4000" dirty="0"/>
              <a:t>Difference between constructor and setter </a:t>
            </a:r>
            <a:r>
              <a:rPr lang="en-US" sz="4000" dirty="0" smtClean="0"/>
              <a:t>injection</a:t>
            </a:r>
            <a:endParaRPr lang="en-US" sz="4000" dirty="0"/>
          </a:p>
        </p:txBody>
      </p:sp>
      <p:sp>
        <p:nvSpPr>
          <p:cNvPr id="3" name="Content Placeholder 2"/>
          <p:cNvSpPr>
            <a:spLocks noGrp="1"/>
          </p:cNvSpPr>
          <p:nvPr>
            <p:ph idx="1"/>
          </p:nvPr>
        </p:nvSpPr>
        <p:spPr>
          <a:xfrm>
            <a:off x="374072" y="1149926"/>
            <a:ext cx="11701813" cy="5570187"/>
          </a:xfrm>
        </p:spPr>
        <p:txBody>
          <a:bodyPr>
            <a:normAutofit/>
          </a:bodyPr>
          <a:lstStyle/>
          <a:p>
            <a:r>
              <a:rPr lang="en-US" dirty="0"/>
              <a:t>There are many key differences between constructor injection and setter injection</a:t>
            </a:r>
            <a:r>
              <a:rPr lang="en-US" dirty="0" smtClean="0"/>
              <a:t>.</a:t>
            </a:r>
          </a:p>
          <a:p>
            <a:r>
              <a:rPr lang="en-US" b="1" dirty="0">
                <a:solidFill>
                  <a:srgbClr val="FF0000"/>
                </a:solidFill>
              </a:rPr>
              <a:t>Partial dependency</a:t>
            </a:r>
            <a:r>
              <a:rPr lang="en-US" dirty="0"/>
              <a:t>: can be injected using </a:t>
            </a:r>
            <a:r>
              <a:rPr lang="en-US" dirty="0">
                <a:solidFill>
                  <a:srgbClr val="FF0000"/>
                </a:solidFill>
              </a:rPr>
              <a:t>setter injection </a:t>
            </a:r>
            <a:r>
              <a:rPr lang="en-US" dirty="0"/>
              <a:t>but it is not possible by constructor. Suppose there are 3 properties in a class, having 3 </a:t>
            </a:r>
            <a:r>
              <a:rPr lang="en-US" dirty="0" err="1"/>
              <a:t>arg</a:t>
            </a:r>
            <a:r>
              <a:rPr lang="en-US" dirty="0"/>
              <a:t> constructor and setters methods. In such case, if you want to pass information for only one property, it is possible by setter method only.</a:t>
            </a:r>
          </a:p>
          <a:p>
            <a:r>
              <a:rPr lang="en-US" b="1" dirty="0">
                <a:solidFill>
                  <a:srgbClr val="FF0000"/>
                </a:solidFill>
              </a:rPr>
              <a:t>Overriding</a:t>
            </a:r>
            <a:r>
              <a:rPr lang="en-US" dirty="0"/>
              <a:t>: </a:t>
            </a:r>
            <a:r>
              <a:rPr lang="en-US" dirty="0">
                <a:solidFill>
                  <a:srgbClr val="FF0000"/>
                </a:solidFill>
              </a:rPr>
              <a:t>Setter injection overrides the constructor injection</a:t>
            </a:r>
            <a:r>
              <a:rPr lang="en-US" dirty="0"/>
              <a:t>. If we use both constructor and setter injection, IOC container will use the setter injection</a:t>
            </a:r>
            <a:r>
              <a:rPr lang="en-US" dirty="0" smtClean="0"/>
              <a:t>.(</a:t>
            </a:r>
            <a:r>
              <a:rPr lang="en-US" dirty="0" smtClean="0">
                <a:solidFill>
                  <a:srgbClr val="FF0000"/>
                </a:solidFill>
              </a:rPr>
              <a:t>How to do?</a:t>
            </a:r>
            <a:r>
              <a:rPr lang="en-US" dirty="0" smtClean="0"/>
              <a:t>)</a:t>
            </a:r>
            <a:endParaRPr lang="en-US" dirty="0"/>
          </a:p>
          <a:p>
            <a:r>
              <a:rPr lang="en-US" b="1" dirty="0">
                <a:solidFill>
                  <a:srgbClr val="FF0000"/>
                </a:solidFill>
              </a:rPr>
              <a:t>Changes</a:t>
            </a:r>
            <a:r>
              <a:rPr lang="en-US" dirty="0"/>
              <a:t>: We can </a:t>
            </a:r>
            <a:r>
              <a:rPr lang="en-US" dirty="0">
                <a:solidFill>
                  <a:srgbClr val="FF0000"/>
                </a:solidFill>
              </a:rPr>
              <a:t>easily change the value by setter injection</a:t>
            </a:r>
            <a:r>
              <a:rPr lang="en-US" dirty="0"/>
              <a:t>. It doesn't create a new bean instance always like constructor. So setter injection is flexible than constructor </a:t>
            </a:r>
            <a:r>
              <a:rPr lang="en-US" dirty="0" smtClean="0"/>
              <a:t>injection.</a:t>
            </a:r>
            <a:endParaRPr lang="en-US" dirty="0"/>
          </a:p>
        </p:txBody>
      </p:sp>
    </p:spTree>
    <p:extLst>
      <p:ext uri="{BB962C8B-B14F-4D97-AF65-F5344CB8AC3E}">
        <p14:creationId xmlns:p14="http://schemas.microsoft.com/office/powerpoint/2010/main" val="3128447343"/>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Chapter 5: Introducing Spring </a:t>
            </a:r>
            <a:r>
              <a:rPr lang="en-US" b="1" dirty="0" smtClean="0"/>
              <a:t>AOP</a:t>
            </a: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72542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412"/>
            <a:ext cx="10515600" cy="592818"/>
          </a:xfrm>
        </p:spPr>
        <p:txBody>
          <a:bodyPr>
            <a:normAutofit fontScale="90000"/>
          </a:bodyPr>
          <a:lstStyle/>
          <a:p>
            <a:r>
              <a:rPr lang="en-US" dirty="0"/>
              <a:t>Setter Injection vs. Constructor Injection</a:t>
            </a:r>
          </a:p>
        </p:txBody>
      </p:sp>
      <p:sp>
        <p:nvSpPr>
          <p:cNvPr id="3" name="Content Placeholder 2"/>
          <p:cNvSpPr>
            <a:spLocks noGrp="1"/>
          </p:cNvSpPr>
          <p:nvPr>
            <p:ph idx="1"/>
          </p:nvPr>
        </p:nvSpPr>
        <p:spPr>
          <a:xfrm>
            <a:off x="275771" y="740230"/>
            <a:ext cx="11596915" cy="6008913"/>
          </a:xfrm>
        </p:spPr>
        <p:txBody>
          <a:bodyPr>
            <a:normAutofit/>
          </a:bodyPr>
          <a:lstStyle/>
          <a:p>
            <a:r>
              <a:rPr lang="en-US" sz="3200" dirty="0"/>
              <a:t>Now that we have established which method of </a:t>
            </a:r>
            <a:r>
              <a:rPr lang="en-US" sz="3200" dirty="0" err="1"/>
              <a:t>IoC</a:t>
            </a:r>
            <a:r>
              <a:rPr lang="en-US" sz="3200" dirty="0"/>
              <a:t> is preferable, you still need to choose whether to use Setter Injection or Constructor Injection. </a:t>
            </a:r>
            <a:endParaRPr lang="en-US" sz="3200" dirty="0" smtClean="0"/>
          </a:p>
          <a:p>
            <a:r>
              <a:rPr lang="en-US" sz="3200" i="1" dirty="0" smtClean="0">
                <a:solidFill>
                  <a:srgbClr val="FF0000"/>
                </a:solidFill>
              </a:rPr>
              <a:t>Constructor </a:t>
            </a:r>
            <a:r>
              <a:rPr lang="en-US" sz="3200" i="1" dirty="0">
                <a:solidFill>
                  <a:srgbClr val="FF0000"/>
                </a:solidFill>
              </a:rPr>
              <a:t>Injection</a:t>
            </a:r>
            <a:r>
              <a:rPr lang="en-US" sz="3200" dirty="0"/>
              <a:t> is particularly useful when you </a:t>
            </a:r>
            <a:r>
              <a:rPr lang="en-US" sz="3200" dirty="0">
                <a:solidFill>
                  <a:srgbClr val="FF0000"/>
                </a:solidFill>
              </a:rPr>
              <a:t>absolutely must have an instance</a:t>
            </a:r>
            <a:r>
              <a:rPr lang="en-US" sz="3200" dirty="0"/>
              <a:t> of the dependency class before your component is used. </a:t>
            </a:r>
            <a:endParaRPr lang="en-US" sz="3200" dirty="0" smtClean="0"/>
          </a:p>
          <a:p>
            <a:r>
              <a:rPr lang="en-US" sz="3200" dirty="0" smtClean="0"/>
              <a:t>Many </a:t>
            </a:r>
            <a:r>
              <a:rPr lang="en-US" sz="3200" dirty="0" smtClean="0">
                <a:solidFill>
                  <a:srgbClr val="FF0000"/>
                </a:solidFill>
              </a:rPr>
              <a:t>containers</a:t>
            </a:r>
            <a:r>
              <a:rPr lang="en-US" sz="3200" dirty="0"/>
              <a:t>, Spring included, provide a mechanism for </a:t>
            </a:r>
            <a:r>
              <a:rPr lang="en-US" sz="3200" dirty="0" smtClean="0"/>
              <a:t>when </a:t>
            </a:r>
            <a:r>
              <a:rPr lang="en-US" sz="3200" dirty="0"/>
              <a:t>you use </a:t>
            </a:r>
            <a:r>
              <a:rPr lang="en-US" sz="3200" dirty="0">
                <a:solidFill>
                  <a:srgbClr val="FF0000"/>
                </a:solidFill>
              </a:rPr>
              <a:t>Setter Injection,</a:t>
            </a:r>
            <a:r>
              <a:rPr lang="en-US" sz="3200" dirty="0"/>
              <a:t> but by using Constructor Injection, you assert the requirement for the dependency in a </a:t>
            </a:r>
            <a:r>
              <a:rPr lang="en-US" sz="3200" dirty="0">
                <a:solidFill>
                  <a:srgbClr val="FF0000"/>
                </a:solidFill>
              </a:rPr>
              <a:t>container-agnostic manner</a:t>
            </a:r>
            <a:r>
              <a:rPr lang="en-US" sz="3200" dirty="0" smtClean="0"/>
              <a:t>.</a:t>
            </a:r>
          </a:p>
          <a:p>
            <a:r>
              <a:rPr lang="en-US" sz="3200" dirty="0" smtClean="0">
                <a:solidFill>
                  <a:srgbClr val="FF0000"/>
                </a:solidFill>
              </a:rPr>
              <a:t>Constructor</a:t>
            </a:r>
            <a:r>
              <a:rPr lang="en-US" sz="3200" dirty="0" smtClean="0"/>
              <a:t> </a:t>
            </a:r>
            <a:r>
              <a:rPr lang="en-US" sz="3200" dirty="0"/>
              <a:t>Injection also helps achieve the use of </a:t>
            </a:r>
            <a:r>
              <a:rPr lang="en-US" sz="3200" dirty="0">
                <a:solidFill>
                  <a:srgbClr val="FF0000"/>
                </a:solidFill>
              </a:rPr>
              <a:t>immutable</a:t>
            </a:r>
            <a:r>
              <a:rPr lang="en-US" sz="3200" dirty="0"/>
              <a:t> objects.</a:t>
            </a:r>
          </a:p>
        </p:txBody>
      </p:sp>
    </p:spTree>
    <p:extLst>
      <p:ext uri="{BB962C8B-B14F-4D97-AF65-F5344CB8AC3E}">
        <p14:creationId xmlns:p14="http://schemas.microsoft.com/office/powerpoint/2010/main" val="4611451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6440"/>
            <a:ext cx="10515600" cy="317046"/>
          </a:xfrm>
        </p:spPr>
        <p:txBody>
          <a:bodyPr>
            <a:normAutofit fontScale="90000"/>
          </a:bodyPr>
          <a:lstStyle/>
          <a:p>
            <a:endParaRPr lang="en-US" dirty="0"/>
          </a:p>
        </p:txBody>
      </p:sp>
      <p:sp>
        <p:nvSpPr>
          <p:cNvPr id="3" name="Content Placeholder 2"/>
          <p:cNvSpPr>
            <a:spLocks noGrp="1"/>
          </p:cNvSpPr>
          <p:nvPr>
            <p:ph idx="1"/>
          </p:nvPr>
        </p:nvSpPr>
        <p:spPr>
          <a:xfrm>
            <a:off x="319313" y="624114"/>
            <a:ext cx="11640457" cy="6023429"/>
          </a:xfrm>
        </p:spPr>
        <p:txBody>
          <a:bodyPr>
            <a:normAutofit fontScale="92500" lnSpcReduction="20000"/>
          </a:bodyPr>
          <a:lstStyle/>
          <a:p>
            <a:r>
              <a:rPr lang="en-US" i="1" dirty="0">
                <a:solidFill>
                  <a:srgbClr val="FF0000"/>
                </a:solidFill>
              </a:rPr>
              <a:t>Setter Injection</a:t>
            </a:r>
            <a:r>
              <a:rPr lang="en-US" dirty="0"/>
              <a:t> is useful in a variety of cases. If the component is exposing its dependencies to the container but is happy to provide its own </a:t>
            </a:r>
            <a:r>
              <a:rPr lang="en-US" dirty="0">
                <a:solidFill>
                  <a:srgbClr val="FF0000"/>
                </a:solidFill>
              </a:rPr>
              <a:t>defaults</a:t>
            </a:r>
            <a:r>
              <a:rPr lang="en-US" dirty="0"/>
              <a:t>, Setter Injection is usually the best way to accomplish this. </a:t>
            </a:r>
            <a:endParaRPr lang="en-US" dirty="0" smtClean="0"/>
          </a:p>
          <a:p>
            <a:r>
              <a:rPr lang="en-US" dirty="0" smtClean="0"/>
              <a:t>Another </a:t>
            </a:r>
            <a:r>
              <a:rPr lang="en-US" dirty="0"/>
              <a:t>benefit of Setter Injection is that it allows </a:t>
            </a:r>
            <a:r>
              <a:rPr lang="en-US" dirty="0">
                <a:solidFill>
                  <a:srgbClr val="FF0000"/>
                </a:solidFill>
              </a:rPr>
              <a:t>dependencies to be declared on an interface</a:t>
            </a:r>
            <a:r>
              <a:rPr lang="en-US" dirty="0"/>
              <a:t>, although this is not as useful as you might first think. </a:t>
            </a:r>
            <a:endParaRPr lang="en-US" dirty="0" smtClean="0"/>
          </a:p>
          <a:p>
            <a:r>
              <a:rPr lang="en-US" dirty="0" smtClean="0"/>
              <a:t>Consider </a:t>
            </a:r>
            <a:r>
              <a:rPr lang="en-US" dirty="0"/>
              <a:t>a typical business interface with one business method, </a:t>
            </a:r>
            <a:r>
              <a:rPr lang="en-US" dirty="0" err="1">
                <a:solidFill>
                  <a:srgbClr val="FF0000"/>
                </a:solidFill>
              </a:rPr>
              <a:t>defineMeaningOfLife</a:t>
            </a:r>
            <a:r>
              <a:rPr lang="en-US" dirty="0">
                <a:solidFill>
                  <a:srgbClr val="FF0000"/>
                </a:solidFill>
              </a:rPr>
              <a:t>()</a:t>
            </a:r>
            <a:r>
              <a:rPr lang="en-US" dirty="0"/>
              <a:t>. </a:t>
            </a:r>
            <a:endParaRPr lang="en-US" dirty="0" smtClean="0"/>
          </a:p>
          <a:p>
            <a:r>
              <a:rPr lang="en-US" dirty="0" smtClean="0"/>
              <a:t>If</a:t>
            </a:r>
            <a:r>
              <a:rPr lang="en-US" dirty="0"/>
              <a:t>, in addition to this method, you define a setter for injection such as </a:t>
            </a:r>
            <a:r>
              <a:rPr lang="en-US" dirty="0" err="1">
                <a:solidFill>
                  <a:srgbClr val="FF0000"/>
                </a:solidFill>
              </a:rPr>
              <a:t>setEncylopedia</a:t>
            </a:r>
            <a:r>
              <a:rPr lang="en-US" dirty="0">
                <a:solidFill>
                  <a:srgbClr val="FF0000"/>
                </a:solidFill>
              </a:rPr>
              <a:t>(), </a:t>
            </a:r>
            <a:r>
              <a:rPr lang="en-US" dirty="0"/>
              <a:t>you are mandating that all implementations must use or at least be aware of the encyclopedia dependency. </a:t>
            </a:r>
            <a:endParaRPr lang="en-US" dirty="0" smtClean="0"/>
          </a:p>
          <a:p>
            <a:r>
              <a:rPr lang="en-US" dirty="0" smtClean="0"/>
              <a:t>However</a:t>
            </a:r>
            <a:r>
              <a:rPr lang="en-US" dirty="0"/>
              <a:t>, you </a:t>
            </a:r>
            <a:r>
              <a:rPr lang="en-US" dirty="0">
                <a:solidFill>
                  <a:srgbClr val="FF0000"/>
                </a:solidFill>
              </a:rPr>
              <a:t>don’t need to define </a:t>
            </a:r>
            <a:r>
              <a:rPr lang="en-US" dirty="0" err="1">
                <a:solidFill>
                  <a:srgbClr val="FF0000"/>
                </a:solidFill>
              </a:rPr>
              <a:t>setEncylopedia</a:t>
            </a:r>
            <a:r>
              <a:rPr lang="en-US" dirty="0">
                <a:solidFill>
                  <a:srgbClr val="FF0000"/>
                </a:solidFill>
              </a:rPr>
              <a:t>() in the business interface. </a:t>
            </a:r>
            <a:r>
              <a:rPr lang="en-US" dirty="0"/>
              <a:t>Instead, you can define the method in the classes implementing the business interface. </a:t>
            </a:r>
            <a:endParaRPr lang="en-US" dirty="0" smtClean="0"/>
          </a:p>
          <a:p>
            <a:r>
              <a:rPr lang="en-US" dirty="0" smtClean="0"/>
              <a:t>While </a:t>
            </a:r>
            <a:r>
              <a:rPr lang="en-US" dirty="0"/>
              <a:t>programming in this way, all recent </a:t>
            </a:r>
            <a:r>
              <a:rPr lang="en-US" dirty="0" err="1"/>
              <a:t>IoC</a:t>
            </a:r>
            <a:r>
              <a:rPr lang="en-US" dirty="0"/>
              <a:t> containers, </a:t>
            </a:r>
            <a:r>
              <a:rPr lang="en-US" dirty="0">
                <a:solidFill>
                  <a:srgbClr val="FF0000"/>
                </a:solidFill>
              </a:rPr>
              <a:t>Spring</a:t>
            </a:r>
            <a:r>
              <a:rPr lang="en-US" dirty="0"/>
              <a:t> included, </a:t>
            </a:r>
            <a:r>
              <a:rPr lang="en-US" dirty="0">
                <a:solidFill>
                  <a:srgbClr val="FF0000"/>
                </a:solidFill>
              </a:rPr>
              <a:t>can work with the component in terms of the business interface but still provide the dependencies of the implementing class</a:t>
            </a:r>
            <a:r>
              <a:rPr lang="en-US" dirty="0"/>
              <a:t>. An example of this may clarify this matter slightly. Consider the business interface in </a:t>
            </a:r>
            <a:r>
              <a:rPr lang="en-US" dirty="0">
                <a:hlinkClick r:id="rId2"/>
              </a:rPr>
              <a:t>Listing 3-7</a:t>
            </a:r>
            <a:r>
              <a:rPr lang="en-US" dirty="0"/>
              <a:t>.</a:t>
            </a:r>
          </a:p>
        </p:txBody>
      </p:sp>
    </p:spTree>
    <p:extLst>
      <p:ext uri="{BB962C8B-B14F-4D97-AF65-F5344CB8AC3E}">
        <p14:creationId xmlns:p14="http://schemas.microsoft.com/office/powerpoint/2010/main" val="15112466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hlinkClick r:id="rId3"/>
              </a:rPr>
              <a:t>Listing 3-7</a:t>
            </a:r>
            <a:r>
              <a:rPr lang="en-US" dirty="0"/>
              <a:t>. The Oracle Interface</a:t>
            </a:r>
          </a:p>
        </p:txBody>
      </p:sp>
      <p:pic>
        <p:nvPicPr>
          <p:cNvPr id="4" name="Content Placeholder 3"/>
          <p:cNvPicPr>
            <a:picLocks noGrp="1" noChangeAspect="1"/>
          </p:cNvPicPr>
          <p:nvPr>
            <p:ph idx="1"/>
          </p:nvPr>
        </p:nvPicPr>
        <p:blipFill>
          <a:blip r:embed="rId4"/>
          <a:stretch>
            <a:fillRect/>
          </a:stretch>
        </p:blipFill>
        <p:spPr>
          <a:xfrm>
            <a:off x="1190171" y="1690688"/>
            <a:ext cx="10058400" cy="4390798"/>
          </a:xfrm>
          <a:prstGeom prst="rect">
            <a:avLst/>
          </a:prstGeom>
        </p:spPr>
      </p:pic>
    </p:spTree>
    <p:extLst>
      <p:ext uri="{BB962C8B-B14F-4D97-AF65-F5344CB8AC3E}">
        <p14:creationId xmlns:p14="http://schemas.microsoft.com/office/powerpoint/2010/main" val="16060083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572" y="234498"/>
            <a:ext cx="10515600" cy="505732"/>
          </a:xfrm>
        </p:spPr>
        <p:txBody>
          <a:bodyPr>
            <a:normAutofit fontScale="90000"/>
          </a:bodyPr>
          <a:lstStyle/>
          <a:p>
            <a:r>
              <a:rPr lang="en-US" b="1" i="1" dirty="0">
                <a:hlinkClick r:id="rId2"/>
              </a:rPr>
              <a:t>Listing 3-8</a:t>
            </a:r>
            <a:r>
              <a:rPr lang="en-US" dirty="0"/>
              <a:t>. Implementing the Oracle Interface</a:t>
            </a:r>
          </a:p>
        </p:txBody>
      </p:sp>
      <p:pic>
        <p:nvPicPr>
          <p:cNvPr id="4" name="Content Placeholder 3"/>
          <p:cNvPicPr>
            <a:picLocks noGrp="1" noChangeAspect="1"/>
          </p:cNvPicPr>
          <p:nvPr>
            <p:ph idx="1"/>
          </p:nvPr>
        </p:nvPicPr>
        <p:blipFill>
          <a:blip r:embed="rId3"/>
          <a:stretch>
            <a:fillRect/>
          </a:stretch>
        </p:blipFill>
        <p:spPr>
          <a:xfrm>
            <a:off x="609601" y="1030514"/>
            <a:ext cx="11219542" cy="5558971"/>
          </a:xfrm>
          <a:prstGeom prst="rect">
            <a:avLst/>
          </a:prstGeom>
        </p:spPr>
      </p:pic>
    </p:spTree>
    <p:extLst>
      <p:ext uri="{BB962C8B-B14F-4D97-AF65-F5344CB8AC3E}">
        <p14:creationId xmlns:p14="http://schemas.microsoft.com/office/powerpoint/2010/main" val="28239585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57389"/>
          </a:xfrm>
        </p:spPr>
        <p:txBody>
          <a:bodyPr>
            <a:normAutofit fontScale="90000"/>
          </a:bodyPr>
          <a:lstStyle/>
          <a:p>
            <a:endParaRPr lang="en-US" dirty="0"/>
          </a:p>
        </p:txBody>
      </p:sp>
      <p:sp>
        <p:nvSpPr>
          <p:cNvPr id="3" name="Content Placeholder 2"/>
          <p:cNvSpPr>
            <a:spLocks noGrp="1"/>
          </p:cNvSpPr>
          <p:nvPr>
            <p:ph idx="1"/>
          </p:nvPr>
        </p:nvSpPr>
        <p:spPr>
          <a:xfrm>
            <a:off x="356461" y="371959"/>
            <a:ext cx="11654725" cy="6369803"/>
          </a:xfrm>
        </p:spPr>
        <p:txBody>
          <a:bodyPr>
            <a:normAutofit/>
          </a:bodyPr>
          <a:lstStyle/>
          <a:p>
            <a:r>
              <a:rPr lang="en-US" sz="3200" dirty="0"/>
              <a:t>As you can see, the </a:t>
            </a:r>
            <a:r>
              <a:rPr lang="en-US" sz="3200" dirty="0" err="1"/>
              <a:t>BookwormOracle</a:t>
            </a:r>
            <a:r>
              <a:rPr lang="en-US" sz="3200" dirty="0"/>
              <a:t> class not only implements the Oracle interface, but also defines the setter for Dependency Injection. </a:t>
            </a:r>
            <a:endParaRPr lang="en-US" sz="3200" dirty="0" smtClean="0"/>
          </a:p>
          <a:p>
            <a:r>
              <a:rPr lang="en-US" sz="3200" dirty="0" smtClean="0"/>
              <a:t>Spring </a:t>
            </a:r>
            <a:r>
              <a:rPr lang="en-US" sz="3200" dirty="0"/>
              <a:t>is more than comfortable dealing with a structure like this—there is absolutely no need to define the dependencies on the business interface. </a:t>
            </a:r>
            <a:endParaRPr lang="en-US" sz="3200" dirty="0" smtClean="0"/>
          </a:p>
          <a:p>
            <a:r>
              <a:rPr lang="en-US" sz="3200" dirty="0" smtClean="0"/>
              <a:t>The </a:t>
            </a:r>
            <a:r>
              <a:rPr lang="en-US" sz="3200" dirty="0"/>
              <a:t>ability to use interfaces to define dependencies is an often-touted benefit of Setter Injection, but in actuality, you should strive to keep setters used solely for injection out of your interfaces. </a:t>
            </a:r>
            <a:endParaRPr lang="en-US" sz="3200" dirty="0" smtClean="0"/>
          </a:p>
          <a:p>
            <a:r>
              <a:rPr lang="en-US" sz="3200" dirty="0" smtClean="0"/>
              <a:t>Unless </a:t>
            </a:r>
            <a:r>
              <a:rPr lang="en-US" sz="3200" dirty="0"/>
              <a:t>you are absolutely sure that all implementations of a particular business interface require a particular dependency, let each implementation class define its own dependencies and keep the business interface for business methods.</a:t>
            </a:r>
          </a:p>
        </p:txBody>
      </p:sp>
    </p:spTree>
    <p:extLst>
      <p:ext uri="{BB962C8B-B14F-4D97-AF65-F5344CB8AC3E}">
        <p14:creationId xmlns:p14="http://schemas.microsoft.com/office/powerpoint/2010/main" val="10315748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4498"/>
            <a:ext cx="10515600" cy="491218"/>
          </a:xfrm>
        </p:spPr>
        <p:txBody>
          <a:bodyPr>
            <a:normAutofit fontScale="90000"/>
          </a:bodyPr>
          <a:lstStyle/>
          <a:p>
            <a:endParaRPr lang="en-US" dirty="0"/>
          </a:p>
        </p:txBody>
      </p:sp>
      <p:sp>
        <p:nvSpPr>
          <p:cNvPr id="3" name="Content Placeholder 2"/>
          <p:cNvSpPr>
            <a:spLocks noGrp="1"/>
          </p:cNvSpPr>
          <p:nvPr>
            <p:ph idx="1"/>
          </p:nvPr>
        </p:nvSpPr>
        <p:spPr>
          <a:xfrm>
            <a:off x="216977" y="883402"/>
            <a:ext cx="11716718" cy="5827363"/>
          </a:xfrm>
        </p:spPr>
        <p:txBody>
          <a:bodyPr/>
          <a:lstStyle/>
          <a:p>
            <a:r>
              <a:rPr lang="en-US" dirty="0"/>
              <a:t>Although you shouldn’t always place setters for dependencies in a business interface, placing setters and getters for configuration parameters in the business interface is a good idea and makes Setter Injection a valuable tool. </a:t>
            </a:r>
            <a:endParaRPr lang="en-US" dirty="0" smtClean="0"/>
          </a:p>
          <a:p>
            <a:r>
              <a:rPr lang="en-US" dirty="0" smtClean="0"/>
              <a:t>We </a:t>
            </a:r>
            <a:r>
              <a:rPr lang="en-US" dirty="0"/>
              <a:t>consider configuration parameters to be a special case for dependencies. </a:t>
            </a:r>
            <a:endParaRPr lang="en-US" dirty="0" smtClean="0"/>
          </a:p>
          <a:p>
            <a:r>
              <a:rPr lang="en-US" dirty="0" smtClean="0"/>
              <a:t>Certainly </a:t>
            </a:r>
            <a:r>
              <a:rPr lang="en-US" dirty="0"/>
              <a:t>your components depend on the configuration data, but configuration data is significantly different from the types of dependency you have seen so far. </a:t>
            </a:r>
            <a:endParaRPr lang="en-US" dirty="0" smtClean="0"/>
          </a:p>
          <a:p>
            <a:r>
              <a:rPr lang="en-US" dirty="0" smtClean="0"/>
              <a:t>We </a:t>
            </a:r>
            <a:r>
              <a:rPr lang="en-US" dirty="0"/>
              <a:t>will discuss the differences shortly, but for now, consider the business interface shown in </a:t>
            </a:r>
            <a:r>
              <a:rPr lang="en-US" dirty="0">
                <a:hlinkClick r:id="rId2"/>
              </a:rPr>
              <a:t>Listing 3-9</a:t>
            </a:r>
            <a:r>
              <a:rPr lang="en-US" dirty="0"/>
              <a:t>.</a:t>
            </a:r>
          </a:p>
        </p:txBody>
      </p:sp>
    </p:spTree>
    <p:extLst>
      <p:ext uri="{BB962C8B-B14F-4D97-AF65-F5344CB8AC3E}">
        <p14:creationId xmlns:p14="http://schemas.microsoft.com/office/powerpoint/2010/main" val="3912121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Introducing </a:t>
            </a:r>
            <a:r>
              <a:rPr lang="en-US" b="1" dirty="0" err="1"/>
              <a:t>IoC</a:t>
            </a:r>
            <a:r>
              <a:rPr lang="en-US" b="1" dirty="0"/>
              <a:t> and DI in Spring</a:t>
            </a:r>
            <a:endParaRPr lang="en-US" dirty="0"/>
          </a:p>
        </p:txBody>
      </p:sp>
      <p:sp>
        <p:nvSpPr>
          <p:cNvPr id="3" name="Content Placeholder 2"/>
          <p:cNvSpPr>
            <a:spLocks noGrp="1"/>
          </p:cNvSpPr>
          <p:nvPr>
            <p:ph idx="1"/>
          </p:nvPr>
        </p:nvSpPr>
        <p:spPr>
          <a:xfrm>
            <a:off x="838199" y="1825625"/>
            <a:ext cx="10816771" cy="4351338"/>
          </a:xfrm>
        </p:spPr>
        <p:txBody>
          <a:bodyPr>
            <a:normAutofit lnSpcReduction="10000"/>
          </a:bodyPr>
          <a:lstStyle/>
          <a:p>
            <a:r>
              <a:rPr lang="en-US" dirty="0"/>
              <a:t>In </a:t>
            </a:r>
            <a:r>
              <a:rPr lang="en-US" dirty="0">
                <a:hlinkClick r:id="rId2"/>
              </a:rPr>
              <a:t>Chapter 2</a:t>
            </a:r>
            <a:r>
              <a:rPr lang="en-US" dirty="0"/>
              <a:t>, we </a:t>
            </a:r>
            <a:r>
              <a:rPr lang="en-US" dirty="0">
                <a:solidFill>
                  <a:srgbClr val="FF0000"/>
                </a:solidFill>
              </a:rPr>
              <a:t>covered the basic principles of Inversion of Control (</a:t>
            </a:r>
            <a:r>
              <a:rPr lang="en-US" dirty="0" err="1">
                <a:solidFill>
                  <a:srgbClr val="FF0000"/>
                </a:solidFill>
              </a:rPr>
              <a:t>IoC</a:t>
            </a:r>
            <a:r>
              <a:rPr lang="en-US" dirty="0">
                <a:solidFill>
                  <a:srgbClr val="FF0000"/>
                </a:solidFill>
              </a:rPr>
              <a:t> Dependency Injection </a:t>
            </a:r>
            <a:r>
              <a:rPr lang="en-US" dirty="0"/>
              <a:t>(DI. Practically, DI is a specialized form of </a:t>
            </a:r>
            <a:r>
              <a:rPr lang="en-US" dirty="0" err="1"/>
              <a:t>IoC</a:t>
            </a:r>
            <a:r>
              <a:rPr lang="en-US" dirty="0"/>
              <a:t>, although you will often find that the two terms are used interchangeably. In this chapter, we take a much more detailed look at </a:t>
            </a:r>
            <a:r>
              <a:rPr lang="en-US" dirty="0" err="1"/>
              <a:t>IoC</a:t>
            </a:r>
            <a:r>
              <a:rPr lang="en-US" dirty="0"/>
              <a:t> and DI, formalizing the relationship between the two concepts and looking in great detail at how Spring fits into the picture.</a:t>
            </a:r>
          </a:p>
          <a:p>
            <a:r>
              <a:rPr lang="en-US" dirty="0"/>
              <a:t>After defining both and looking at Spring's relationship with them, we will explore the concepts that are essential to Spring's implementation of DI. </a:t>
            </a:r>
            <a:r>
              <a:rPr lang="en-US" dirty="0">
                <a:solidFill>
                  <a:srgbClr val="FF0000"/>
                </a:solidFill>
              </a:rPr>
              <a:t>This chapter covers only the basics of Spring's DI implementation; we discuss more-advanced DI features in </a:t>
            </a:r>
            <a:r>
              <a:rPr lang="en-US" dirty="0">
                <a:solidFill>
                  <a:srgbClr val="FF0000"/>
                </a:solidFill>
                <a:hlinkClick r:id="rId3"/>
              </a:rPr>
              <a:t>Chapter 4</a:t>
            </a:r>
            <a:r>
              <a:rPr lang="en-US" dirty="0"/>
              <a:t>. More specifically, this chapter covers the following topics</a:t>
            </a:r>
            <a:r>
              <a:rPr lang="en-US" dirty="0" smtClean="0"/>
              <a:t>:</a:t>
            </a:r>
            <a:endParaRPr lang="en-US" dirty="0"/>
          </a:p>
        </p:txBody>
      </p:sp>
    </p:spTree>
    <p:extLst>
      <p:ext uri="{BB962C8B-B14F-4D97-AF65-F5344CB8AC3E}">
        <p14:creationId xmlns:p14="http://schemas.microsoft.com/office/powerpoint/2010/main" val="29498211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176440"/>
            <a:ext cx="10515600" cy="607332"/>
          </a:xfrm>
        </p:spPr>
        <p:txBody>
          <a:bodyPr>
            <a:normAutofit fontScale="90000"/>
          </a:bodyPr>
          <a:lstStyle/>
          <a:p>
            <a:r>
              <a:rPr lang="en-US" b="1" i="1" dirty="0">
                <a:hlinkClick r:id="rId2"/>
              </a:rPr>
              <a:t>Listing 3-9</a:t>
            </a:r>
            <a:r>
              <a:rPr lang="en-US" dirty="0"/>
              <a:t>. The </a:t>
            </a:r>
            <a:r>
              <a:rPr lang="en-US" dirty="0" err="1"/>
              <a:t>NewsletterSender</a:t>
            </a:r>
            <a:r>
              <a:rPr lang="en-US" dirty="0"/>
              <a:t> Interface</a:t>
            </a:r>
          </a:p>
        </p:txBody>
      </p:sp>
      <p:pic>
        <p:nvPicPr>
          <p:cNvPr id="4" name="Content Placeholder 3"/>
          <p:cNvPicPr>
            <a:picLocks noGrp="1" noChangeAspect="1"/>
          </p:cNvPicPr>
          <p:nvPr>
            <p:ph idx="1"/>
          </p:nvPr>
        </p:nvPicPr>
        <p:blipFill>
          <a:blip r:embed="rId3"/>
          <a:stretch>
            <a:fillRect/>
          </a:stretch>
        </p:blipFill>
        <p:spPr>
          <a:xfrm>
            <a:off x="838201" y="1030514"/>
            <a:ext cx="10787742" cy="5181599"/>
          </a:xfrm>
          <a:prstGeom prst="rect">
            <a:avLst/>
          </a:prstGeom>
        </p:spPr>
      </p:pic>
    </p:spTree>
    <p:extLst>
      <p:ext uri="{BB962C8B-B14F-4D97-AF65-F5344CB8AC3E}">
        <p14:creationId xmlns:p14="http://schemas.microsoft.com/office/powerpoint/2010/main" val="37727998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525" y="0"/>
            <a:ext cx="10515600" cy="254807"/>
          </a:xfrm>
        </p:spPr>
        <p:txBody>
          <a:bodyPr>
            <a:normAutofit fontScale="90000"/>
          </a:bodyPr>
          <a:lstStyle/>
          <a:p>
            <a:endParaRPr lang="en-US" dirty="0"/>
          </a:p>
        </p:txBody>
      </p:sp>
      <p:sp>
        <p:nvSpPr>
          <p:cNvPr id="3" name="Content Placeholder 2"/>
          <p:cNvSpPr>
            <a:spLocks noGrp="1"/>
          </p:cNvSpPr>
          <p:nvPr>
            <p:ph idx="1"/>
          </p:nvPr>
        </p:nvSpPr>
        <p:spPr>
          <a:xfrm>
            <a:off x="278969" y="254807"/>
            <a:ext cx="11778712" cy="6455959"/>
          </a:xfrm>
        </p:spPr>
        <p:txBody>
          <a:bodyPr>
            <a:normAutofit/>
          </a:bodyPr>
          <a:lstStyle/>
          <a:p>
            <a:r>
              <a:rPr lang="en-US" dirty="0"/>
              <a:t>Classes that send a set of newsletters via e-mail implement the </a:t>
            </a:r>
            <a:r>
              <a:rPr lang="en-US" dirty="0" err="1"/>
              <a:t>NewsletterSenderinterface</a:t>
            </a:r>
            <a:r>
              <a:rPr lang="en-US" dirty="0"/>
              <a:t>. The send() method is the only business method, but notice that we have defined two JavaBean properties on the interface. Why are we doing this when we just said that you shouldn’t define dependencies in the business interface? The reason is that these values, the SMTP server address and the address the e-mails are sent from, are not dependencies in the practical sense; rather, they are configuration details that affect how all implementations of the </a:t>
            </a:r>
            <a:r>
              <a:rPr lang="en-US" dirty="0" err="1"/>
              <a:t>NewsletterSender</a:t>
            </a:r>
            <a:r>
              <a:rPr lang="en-US" dirty="0"/>
              <a:t> interface function. The question here then is this: what is the difference between a configuration parameter and any other kind of dependency? In most cases, you can clearly see whether a dependency should be classified as a configuration parameter, but if you are not sure, look for the following three characteristics that point to a configuration parameter:</a:t>
            </a:r>
          </a:p>
        </p:txBody>
      </p:sp>
    </p:spTree>
    <p:extLst>
      <p:ext uri="{BB962C8B-B14F-4D97-AF65-F5344CB8AC3E}">
        <p14:creationId xmlns:p14="http://schemas.microsoft.com/office/powerpoint/2010/main" val="17934042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641"/>
            <a:ext cx="10515600" cy="192814"/>
          </a:xfrm>
        </p:spPr>
        <p:txBody>
          <a:bodyPr>
            <a:normAutofit fontScale="90000"/>
          </a:bodyPr>
          <a:lstStyle/>
          <a:p>
            <a:endParaRPr lang="en-US" dirty="0"/>
          </a:p>
        </p:txBody>
      </p:sp>
      <p:sp>
        <p:nvSpPr>
          <p:cNvPr id="3" name="Content Placeholder 2"/>
          <p:cNvSpPr>
            <a:spLocks noGrp="1"/>
          </p:cNvSpPr>
          <p:nvPr>
            <p:ph idx="1"/>
          </p:nvPr>
        </p:nvSpPr>
        <p:spPr>
          <a:xfrm>
            <a:off x="371959" y="573436"/>
            <a:ext cx="11623729" cy="6044339"/>
          </a:xfrm>
        </p:spPr>
        <p:txBody>
          <a:bodyPr>
            <a:normAutofit/>
          </a:bodyPr>
          <a:lstStyle/>
          <a:p>
            <a:r>
              <a:rPr lang="en-US" dirty="0"/>
              <a:t>Configuration parameters are passive. In the </a:t>
            </a:r>
            <a:r>
              <a:rPr lang="en-US" dirty="0" err="1"/>
              <a:t>NewsletterSender</a:t>
            </a:r>
            <a:r>
              <a:rPr lang="en-US" dirty="0"/>
              <a:t> example shown in </a:t>
            </a:r>
            <a:r>
              <a:rPr lang="en-US" dirty="0">
                <a:hlinkClick r:id="rId2"/>
              </a:rPr>
              <a:t>Listing 3-8</a:t>
            </a:r>
            <a:r>
              <a:rPr lang="en-US" dirty="0"/>
              <a:t>, the SMTP server parameter is an example of a passive dependency. Passive dependencies are not used directly to perform an action; instead, they are used internally or by another dependency to perform their actions. In the </a:t>
            </a:r>
            <a:r>
              <a:rPr lang="en-US" dirty="0" err="1"/>
              <a:t>MessageRenderer</a:t>
            </a:r>
            <a:r>
              <a:rPr lang="en-US" dirty="0"/>
              <a:t> example from </a:t>
            </a:r>
            <a:r>
              <a:rPr lang="en-US" dirty="0">
                <a:hlinkClick r:id="rId3"/>
              </a:rPr>
              <a:t>Chapter 2</a:t>
            </a:r>
            <a:r>
              <a:rPr lang="en-US" dirty="0"/>
              <a:t>, the </a:t>
            </a:r>
            <a:r>
              <a:rPr lang="en-US" dirty="0" err="1"/>
              <a:t>MessageProvider</a:t>
            </a:r>
            <a:r>
              <a:rPr lang="en-US" dirty="0"/>
              <a:t> dependency was not passive—it performed a function that was necessary for the </a:t>
            </a:r>
            <a:r>
              <a:rPr lang="en-US" dirty="0" err="1"/>
              <a:t>MessageRenderer</a:t>
            </a:r>
            <a:r>
              <a:rPr lang="en-US" dirty="0"/>
              <a:t> to complete its task.</a:t>
            </a:r>
          </a:p>
          <a:p>
            <a:r>
              <a:rPr lang="en-US" dirty="0"/>
              <a:t>Configuration parameters are usually information, not other components. By this we mean that a configuration parameter is usually some piece of information that a component needs to complete its work. Clearly, the SMTP server is a piece of information required by the </a:t>
            </a:r>
            <a:r>
              <a:rPr lang="en-US" dirty="0" err="1"/>
              <a:t>NewsletterSender</a:t>
            </a:r>
            <a:r>
              <a:rPr lang="en-US" dirty="0"/>
              <a:t>, but the </a:t>
            </a:r>
            <a:r>
              <a:rPr lang="en-US" dirty="0" err="1"/>
              <a:t>MessageProvider</a:t>
            </a:r>
            <a:r>
              <a:rPr lang="en-US" dirty="0"/>
              <a:t> is really another component that the </a:t>
            </a:r>
            <a:r>
              <a:rPr lang="en-US" dirty="0" err="1"/>
              <a:t>MessageRenderer</a:t>
            </a:r>
            <a:r>
              <a:rPr lang="en-US" dirty="0"/>
              <a:t> needs to function correctly.</a:t>
            </a:r>
          </a:p>
          <a:p>
            <a:endParaRPr lang="en-US" dirty="0"/>
          </a:p>
        </p:txBody>
      </p:sp>
    </p:spTree>
    <p:extLst>
      <p:ext uri="{BB962C8B-B14F-4D97-AF65-F5344CB8AC3E}">
        <p14:creationId xmlns:p14="http://schemas.microsoft.com/office/powerpoint/2010/main" val="29243541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147"/>
            <a:ext cx="10515600" cy="301302"/>
          </a:xfrm>
        </p:spPr>
        <p:txBody>
          <a:bodyPr>
            <a:normAutofit fontScale="90000"/>
          </a:bodyPr>
          <a:lstStyle/>
          <a:p>
            <a:endParaRPr lang="en-US" dirty="0"/>
          </a:p>
        </p:txBody>
      </p:sp>
      <p:sp>
        <p:nvSpPr>
          <p:cNvPr id="3" name="Content Placeholder 2"/>
          <p:cNvSpPr>
            <a:spLocks noGrp="1"/>
          </p:cNvSpPr>
          <p:nvPr>
            <p:ph idx="1"/>
          </p:nvPr>
        </p:nvSpPr>
        <p:spPr>
          <a:xfrm>
            <a:off x="216976" y="712922"/>
            <a:ext cx="11794210" cy="5873858"/>
          </a:xfrm>
        </p:spPr>
        <p:txBody>
          <a:bodyPr>
            <a:normAutofit lnSpcReduction="10000"/>
          </a:bodyPr>
          <a:lstStyle/>
          <a:p>
            <a:r>
              <a:rPr lang="en-US" sz="3200" dirty="0" smtClean="0"/>
              <a:t>Configuration parameters are usually simple values or collections of simple values. </a:t>
            </a:r>
            <a:endParaRPr lang="en-US" sz="3200" dirty="0" smtClean="0"/>
          </a:p>
          <a:p>
            <a:r>
              <a:rPr lang="en-US" sz="3200" dirty="0" smtClean="0"/>
              <a:t>This </a:t>
            </a:r>
            <a:r>
              <a:rPr lang="en-US" sz="3200" dirty="0" smtClean="0"/>
              <a:t>is really a by-product of the previous two points, but configuration parameters are usually simple values. </a:t>
            </a:r>
            <a:endParaRPr lang="en-US" sz="3200" dirty="0" smtClean="0"/>
          </a:p>
          <a:p>
            <a:r>
              <a:rPr lang="en-US" sz="3200" dirty="0" smtClean="0"/>
              <a:t>In </a:t>
            </a:r>
            <a:r>
              <a:rPr lang="en-US" sz="3200" dirty="0" smtClean="0"/>
              <a:t>Java this means they are a primitive (or the corresponding wrapper class) or a String or collections of these values. </a:t>
            </a:r>
            <a:endParaRPr lang="en-US" sz="3200" dirty="0" smtClean="0"/>
          </a:p>
          <a:p>
            <a:r>
              <a:rPr lang="en-US" sz="3200" dirty="0" smtClean="0"/>
              <a:t>Simple </a:t>
            </a:r>
            <a:r>
              <a:rPr lang="en-US" sz="3200" dirty="0" smtClean="0"/>
              <a:t>values are generally passive. </a:t>
            </a:r>
            <a:endParaRPr lang="en-US" sz="3200" dirty="0" smtClean="0"/>
          </a:p>
          <a:p>
            <a:r>
              <a:rPr lang="en-US" sz="3200" dirty="0" smtClean="0"/>
              <a:t>This </a:t>
            </a:r>
            <a:r>
              <a:rPr lang="en-US" sz="3200" dirty="0" smtClean="0"/>
              <a:t>means you can’t do much with a String other than manipulate the data it represents; and you almost always use these values for information purposes—for example, an </a:t>
            </a:r>
            <a:r>
              <a:rPr lang="en-US" sz="3200" dirty="0" err="1" smtClean="0"/>
              <a:t>int</a:t>
            </a:r>
            <a:r>
              <a:rPr lang="en-US" sz="3200" dirty="0" smtClean="0"/>
              <a:t> value that represents the port number that a network socket should listen on, or a String that represents the SMTP server through which an e-mail program should send messages.</a:t>
            </a:r>
          </a:p>
          <a:p>
            <a:endParaRPr lang="en-US" sz="3200" dirty="0"/>
          </a:p>
        </p:txBody>
      </p:sp>
    </p:spTree>
    <p:extLst>
      <p:ext uri="{BB962C8B-B14F-4D97-AF65-F5344CB8AC3E}">
        <p14:creationId xmlns:p14="http://schemas.microsoft.com/office/powerpoint/2010/main" val="18430485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882" y="127403"/>
            <a:ext cx="11484243" cy="6583364"/>
          </a:xfrm>
        </p:spPr>
        <p:txBody>
          <a:bodyPr>
            <a:noAutofit/>
          </a:bodyPr>
          <a:lstStyle/>
          <a:p>
            <a:r>
              <a:rPr lang="en-US" sz="3200" dirty="0"/>
              <a:t>When considering whether to define configuration options in the business interface, also consider whether the configuration parameter is applicable to all implementations of the business interface or just one. </a:t>
            </a:r>
            <a:endParaRPr lang="en-US" sz="3200" dirty="0" smtClean="0"/>
          </a:p>
          <a:p>
            <a:r>
              <a:rPr lang="en-US" sz="3200" dirty="0" smtClean="0"/>
              <a:t>For </a:t>
            </a:r>
            <a:r>
              <a:rPr lang="en-US" sz="3200" dirty="0"/>
              <a:t>instance, in the case of implementations of </a:t>
            </a:r>
            <a:r>
              <a:rPr lang="en-US" sz="3200" dirty="0" err="1"/>
              <a:t>NewsletterSender</a:t>
            </a:r>
            <a:r>
              <a:rPr lang="en-US" sz="3200" dirty="0"/>
              <a:t>, it is obvious that all implementations need to know which SMTP server to use when sending e-mails. However, we would probably choose to leave the configuration option that flags whether to send secure e-mail off the business interface, because not all e-mail APIs are capable of this, and it is correct to assume that many implementations will not take security into consideration at all</a:t>
            </a:r>
            <a:r>
              <a:rPr lang="en-US" sz="3200" dirty="0" smtClean="0"/>
              <a:t>.</a:t>
            </a:r>
          </a:p>
          <a:p>
            <a:r>
              <a:rPr lang="en-US" sz="3200" dirty="0"/>
              <a:t> </a:t>
            </a:r>
            <a:r>
              <a:rPr lang="en-US" sz="3200" b="1" dirty="0"/>
              <a:t>Note</a:t>
            </a:r>
            <a:r>
              <a:rPr lang="en-US" sz="3200" dirty="0"/>
              <a:t>  Recall that in </a:t>
            </a:r>
            <a:r>
              <a:rPr lang="en-US" sz="3200" dirty="0">
                <a:hlinkClick r:id="rId2"/>
              </a:rPr>
              <a:t>Chapter 2</a:t>
            </a:r>
            <a:r>
              <a:rPr lang="en-US" sz="3200" dirty="0"/>
              <a:t>, we chose to define the dependencies in the business purposes. This was for illustration purposes and should not be treated in any way as a best practice.</a:t>
            </a:r>
          </a:p>
        </p:txBody>
      </p:sp>
    </p:spTree>
    <p:extLst>
      <p:ext uri="{BB962C8B-B14F-4D97-AF65-F5344CB8AC3E}">
        <p14:creationId xmlns:p14="http://schemas.microsoft.com/office/powerpoint/2010/main" val="1022138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145"/>
            <a:ext cx="10515600" cy="161817"/>
          </a:xfrm>
        </p:spPr>
        <p:txBody>
          <a:bodyPr>
            <a:normAutofit fontScale="90000"/>
          </a:bodyPr>
          <a:lstStyle/>
          <a:p>
            <a:endParaRPr lang="en-US" dirty="0"/>
          </a:p>
        </p:txBody>
      </p:sp>
      <p:sp>
        <p:nvSpPr>
          <p:cNvPr id="3" name="Content Placeholder 2"/>
          <p:cNvSpPr>
            <a:spLocks noGrp="1"/>
          </p:cNvSpPr>
          <p:nvPr>
            <p:ph idx="1"/>
          </p:nvPr>
        </p:nvSpPr>
        <p:spPr>
          <a:xfrm>
            <a:off x="201479" y="542440"/>
            <a:ext cx="11747714" cy="6044339"/>
          </a:xfrm>
        </p:spPr>
        <p:txBody>
          <a:bodyPr>
            <a:normAutofit/>
          </a:bodyPr>
          <a:lstStyle/>
          <a:p>
            <a:r>
              <a:rPr lang="en-US" dirty="0"/>
              <a:t>Setter injection also allows you to swap dependencies for a different implementation on the fly without creating a new instance of the parent component. Spring’s JMX support makes this possible. Perhaps the biggest benefit of Setter Injection is that it is the least intrusive of the injection mechanisms.</a:t>
            </a:r>
          </a:p>
          <a:p>
            <a:r>
              <a:rPr lang="en-US" dirty="0"/>
              <a:t>In general, you should choose an injection type based on your use case. Setter-based injection allows dependencies to be swapped out without creating new objects and also lets your class choose appropriate defaults without the need to explicitly inject an object</a:t>
            </a:r>
            <a:r>
              <a:rPr lang="en-US" dirty="0">
                <a:solidFill>
                  <a:srgbClr val="FF0000"/>
                </a:solidFill>
              </a:rPr>
              <a:t>. Constructor injection is a good choice when you want to ensure that dependencies are being passed to a component, and when designing for immutable objects</a:t>
            </a:r>
            <a:r>
              <a:rPr lang="en-US" dirty="0"/>
              <a:t>. Do keep in mind that while constructor injection ensures that all dependencies are provided to a component, most containers provide a mechanism to ensure this as well but may incur a cost of coupling your code to the framework</a:t>
            </a:r>
            <a:r>
              <a:rPr lang="en-US" dirty="0" smtClean="0"/>
              <a:t>.</a:t>
            </a:r>
            <a:endParaRPr lang="en-US" dirty="0"/>
          </a:p>
        </p:txBody>
      </p:sp>
    </p:spTree>
    <p:extLst>
      <p:ext uri="{BB962C8B-B14F-4D97-AF65-F5344CB8AC3E}">
        <p14:creationId xmlns:p14="http://schemas.microsoft.com/office/powerpoint/2010/main" val="31759129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41" y="185905"/>
            <a:ext cx="10515600" cy="743239"/>
          </a:xfrm>
        </p:spPr>
        <p:txBody>
          <a:bodyPr/>
          <a:lstStyle/>
          <a:p>
            <a:r>
              <a:rPr lang="en-US" dirty="0" smtClean="0"/>
              <a:t>Xml and Annotation – Constructor Injection</a:t>
            </a:r>
            <a:endParaRPr lang="en-US" dirty="0"/>
          </a:p>
        </p:txBody>
      </p:sp>
      <p:pic>
        <p:nvPicPr>
          <p:cNvPr id="4" name="Content Placeholder 3"/>
          <p:cNvPicPr>
            <a:picLocks noGrp="1" noChangeAspect="1"/>
          </p:cNvPicPr>
          <p:nvPr>
            <p:ph idx="1"/>
          </p:nvPr>
        </p:nvPicPr>
        <p:blipFill>
          <a:blip r:embed="rId3"/>
          <a:stretch>
            <a:fillRect/>
          </a:stretch>
        </p:blipFill>
        <p:spPr>
          <a:xfrm>
            <a:off x="580570" y="1069383"/>
            <a:ext cx="11053543" cy="3837327"/>
          </a:xfrm>
          <a:prstGeom prst="rect">
            <a:avLst/>
          </a:prstGeom>
        </p:spPr>
      </p:pic>
      <p:pic>
        <p:nvPicPr>
          <p:cNvPr id="5" name="Picture 4"/>
          <p:cNvPicPr>
            <a:picLocks noChangeAspect="1"/>
          </p:cNvPicPr>
          <p:nvPr/>
        </p:nvPicPr>
        <p:blipFill>
          <a:blip r:embed="rId4"/>
          <a:stretch>
            <a:fillRect/>
          </a:stretch>
        </p:blipFill>
        <p:spPr>
          <a:xfrm>
            <a:off x="435428" y="5539236"/>
            <a:ext cx="11198685" cy="773691"/>
          </a:xfrm>
          <a:prstGeom prst="rect">
            <a:avLst/>
          </a:prstGeom>
        </p:spPr>
      </p:pic>
    </p:spTree>
    <p:extLst>
      <p:ext uri="{BB962C8B-B14F-4D97-AF65-F5344CB8AC3E}">
        <p14:creationId xmlns:p14="http://schemas.microsoft.com/office/powerpoint/2010/main" val="334394450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61925"/>
            <a:ext cx="10515600" cy="360589"/>
          </a:xfrm>
        </p:spPr>
        <p:txBody>
          <a:bodyPr>
            <a:normAutofit fontScale="90000"/>
          </a:bodyPr>
          <a:lstStyle/>
          <a:p>
            <a:endParaRPr lang="en-US" dirty="0"/>
          </a:p>
        </p:txBody>
      </p:sp>
      <p:pic>
        <p:nvPicPr>
          <p:cNvPr id="4" name="Content Placeholder 3"/>
          <p:cNvPicPr>
            <a:picLocks noGrp="1" noChangeAspect="1"/>
          </p:cNvPicPr>
          <p:nvPr>
            <p:ph idx="1"/>
          </p:nvPr>
        </p:nvPicPr>
        <p:blipFill>
          <a:blip r:embed="rId2"/>
          <a:stretch>
            <a:fillRect/>
          </a:stretch>
        </p:blipFill>
        <p:spPr>
          <a:xfrm>
            <a:off x="595086" y="1117600"/>
            <a:ext cx="10758713" cy="2415310"/>
          </a:xfrm>
          <a:prstGeom prst="rect">
            <a:avLst/>
          </a:prstGeom>
        </p:spPr>
      </p:pic>
      <p:pic>
        <p:nvPicPr>
          <p:cNvPr id="5" name="Picture 4"/>
          <p:cNvPicPr>
            <a:picLocks noChangeAspect="1"/>
          </p:cNvPicPr>
          <p:nvPr/>
        </p:nvPicPr>
        <p:blipFill>
          <a:blip r:embed="rId3"/>
          <a:stretch>
            <a:fillRect/>
          </a:stretch>
        </p:blipFill>
        <p:spPr>
          <a:xfrm>
            <a:off x="838199" y="4145118"/>
            <a:ext cx="9839067" cy="1326767"/>
          </a:xfrm>
          <a:prstGeom prst="rect">
            <a:avLst/>
          </a:prstGeom>
        </p:spPr>
      </p:pic>
    </p:spTree>
    <p:extLst>
      <p:ext uri="{BB962C8B-B14F-4D97-AF65-F5344CB8AC3E}">
        <p14:creationId xmlns:p14="http://schemas.microsoft.com/office/powerpoint/2010/main" val="4819436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2"/>
            <a:ext cx="10515600" cy="781095"/>
          </a:xfrm>
        </p:spPr>
        <p:txBody>
          <a:bodyPr/>
          <a:lstStyle/>
          <a:p>
            <a:r>
              <a:rPr lang="en-US" b="1" dirty="0"/>
              <a:t>Setter Injection vs. Constructor </a:t>
            </a:r>
            <a:r>
              <a:rPr lang="en-US" b="1" dirty="0" smtClean="0"/>
              <a:t>Injection</a:t>
            </a:r>
            <a:endParaRPr lang="en-US" dirty="0"/>
          </a:p>
        </p:txBody>
      </p:sp>
      <p:sp>
        <p:nvSpPr>
          <p:cNvPr id="3" name="Content Placeholder 2"/>
          <p:cNvSpPr>
            <a:spLocks noGrp="1"/>
          </p:cNvSpPr>
          <p:nvPr>
            <p:ph idx="1"/>
          </p:nvPr>
        </p:nvSpPr>
        <p:spPr>
          <a:xfrm>
            <a:off x="838200" y="1056068"/>
            <a:ext cx="10515600" cy="5120895"/>
          </a:xfrm>
        </p:spPr>
        <p:txBody>
          <a:bodyPr>
            <a:normAutofit/>
          </a:bodyPr>
          <a:lstStyle/>
          <a:p>
            <a:r>
              <a:rPr lang="en-US" dirty="0"/>
              <a:t>In general, you should choose an injection type based on your use case. </a:t>
            </a:r>
            <a:endParaRPr lang="en-US" dirty="0" smtClean="0"/>
          </a:p>
          <a:p>
            <a:r>
              <a:rPr lang="en-US" dirty="0" smtClean="0">
                <a:solidFill>
                  <a:srgbClr val="FF0000"/>
                </a:solidFill>
              </a:rPr>
              <a:t>Setter-based </a:t>
            </a:r>
            <a:r>
              <a:rPr lang="en-US" dirty="0">
                <a:solidFill>
                  <a:srgbClr val="FF0000"/>
                </a:solidFill>
              </a:rPr>
              <a:t>injection allows dependencies to be swapped out without creating new objects </a:t>
            </a:r>
            <a:r>
              <a:rPr lang="en-US" dirty="0"/>
              <a:t>and also lets your class choose appropriate defaults without the need to explicitly inject an </a:t>
            </a:r>
            <a:r>
              <a:rPr lang="en-US" dirty="0" smtClean="0"/>
              <a:t>object.</a:t>
            </a:r>
          </a:p>
          <a:p>
            <a:r>
              <a:rPr lang="en-US" dirty="0" smtClean="0">
                <a:solidFill>
                  <a:srgbClr val="FF0000"/>
                </a:solidFill>
              </a:rPr>
              <a:t>Constructor </a:t>
            </a:r>
            <a:r>
              <a:rPr lang="en-US" dirty="0">
                <a:solidFill>
                  <a:srgbClr val="FF0000"/>
                </a:solidFill>
              </a:rPr>
              <a:t>injection </a:t>
            </a:r>
            <a:r>
              <a:rPr lang="en-US" dirty="0"/>
              <a:t>is a good choice when you want </a:t>
            </a:r>
            <a:r>
              <a:rPr lang="en-US" dirty="0">
                <a:solidFill>
                  <a:srgbClr val="FF0000"/>
                </a:solidFill>
              </a:rPr>
              <a:t>to ensure that dependencies are being passed to a component</a:t>
            </a:r>
            <a:r>
              <a:rPr lang="en-US" dirty="0"/>
              <a:t>, and when designing for immutable objects. </a:t>
            </a:r>
            <a:endParaRPr lang="en-US" dirty="0" smtClean="0"/>
          </a:p>
          <a:p>
            <a:r>
              <a:rPr lang="en-US" dirty="0" smtClean="0"/>
              <a:t>Do </a:t>
            </a:r>
            <a:r>
              <a:rPr lang="en-US" dirty="0"/>
              <a:t>keep in mind that while constructor injection ensures that all </a:t>
            </a:r>
            <a:r>
              <a:rPr lang="en-US" dirty="0">
                <a:solidFill>
                  <a:srgbClr val="FF0000"/>
                </a:solidFill>
              </a:rPr>
              <a:t>dependencies</a:t>
            </a:r>
            <a:r>
              <a:rPr lang="en-US" dirty="0"/>
              <a:t> are </a:t>
            </a:r>
            <a:r>
              <a:rPr lang="en-US" dirty="0" smtClean="0"/>
              <a:t>provided </a:t>
            </a:r>
            <a:r>
              <a:rPr lang="en-US" dirty="0"/>
              <a:t>to a component, </a:t>
            </a:r>
            <a:r>
              <a:rPr lang="en-US" dirty="0" smtClean="0">
                <a:solidFill>
                  <a:srgbClr val="FF0000"/>
                </a:solidFill>
              </a:rPr>
              <a:t>most containers provide a mechanism to ensure this as well </a:t>
            </a:r>
            <a:r>
              <a:rPr lang="en-US" dirty="0" smtClean="0"/>
              <a:t>but </a:t>
            </a:r>
            <a:r>
              <a:rPr lang="en-US" dirty="0"/>
              <a:t>may incur a cost of coupling your code to the framework.</a:t>
            </a:r>
          </a:p>
        </p:txBody>
      </p:sp>
    </p:spTree>
    <p:extLst>
      <p:ext uri="{BB962C8B-B14F-4D97-AF65-F5344CB8AC3E}">
        <p14:creationId xmlns:p14="http://schemas.microsoft.com/office/powerpoint/2010/main" val="11838184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771" y="173373"/>
            <a:ext cx="10515600" cy="716700"/>
          </a:xfrm>
        </p:spPr>
        <p:txBody>
          <a:bodyPr/>
          <a:lstStyle/>
          <a:p>
            <a:pPr algn="ctr"/>
            <a:r>
              <a:rPr lang="en-US" b="1" dirty="0">
                <a:solidFill>
                  <a:srgbClr val="FF0000"/>
                </a:solidFill>
              </a:rPr>
              <a:t>Inversion of Control in </a:t>
            </a:r>
            <a:r>
              <a:rPr lang="en-US" b="1" dirty="0" smtClean="0">
                <a:solidFill>
                  <a:srgbClr val="FF0000"/>
                </a:solidFill>
              </a:rPr>
              <a:t>Spring</a:t>
            </a:r>
            <a:endParaRPr lang="en-US" dirty="0">
              <a:solidFill>
                <a:srgbClr val="FF0000"/>
              </a:solidFill>
            </a:endParaRPr>
          </a:p>
        </p:txBody>
      </p:sp>
      <p:sp>
        <p:nvSpPr>
          <p:cNvPr id="3" name="Content Placeholder 2"/>
          <p:cNvSpPr>
            <a:spLocks noGrp="1"/>
          </p:cNvSpPr>
          <p:nvPr>
            <p:ph idx="1"/>
          </p:nvPr>
        </p:nvSpPr>
        <p:spPr>
          <a:xfrm>
            <a:off x="449943" y="890074"/>
            <a:ext cx="11437257" cy="5815526"/>
          </a:xfrm>
        </p:spPr>
        <p:txBody>
          <a:bodyPr>
            <a:noAutofit/>
          </a:bodyPr>
          <a:lstStyle/>
          <a:p>
            <a:r>
              <a:rPr lang="en-US" sz="3200" dirty="0"/>
              <a:t>As we mentioned earlier, Inversion of Control is a big part of what Spring does. </a:t>
            </a:r>
            <a:endParaRPr lang="en-US" sz="3200" dirty="0" smtClean="0"/>
          </a:p>
          <a:p>
            <a:r>
              <a:rPr lang="en-US" sz="3200" dirty="0" smtClean="0"/>
              <a:t>The </a:t>
            </a:r>
            <a:r>
              <a:rPr lang="en-US" sz="3200" dirty="0">
                <a:solidFill>
                  <a:srgbClr val="FF0000"/>
                </a:solidFill>
              </a:rPr>
              <a:t>core of Spring's implementation is based on Dependency Injection, although Dependency Lookup features are provided as </a:t>
            </a:r>
            <a:r>
              <a:rPr lang="en-US" sz="3200" dirty="0" smtClean="0">
                <a:solidFill>
                  <a:srgbClr val="FF0000"/>
                </a:solidFill>
              </a:rPr>
              <a:t>well.</a:t>
            </a:r>
          </a:p>
          <a:p>
            <a:r>
              <a:rPr lang="en-US" sz="3200" dirty="0" smtClean="0"/>
              <a:t>When </a:t>
            </a:r>
            <a:r>
              <a:rPr lang="en-US" sz="3200" dirty="0"/>
              <a:t>Spring provides collaborators to a dependent object automatically, it does so using Dependency Injection. </a:t>
            </a:r>
            <a:endParaRPr lang="en-US" sz="3200" dirty="0" smtClean="0"/>
          </a:p>
          <a:p>
            <a:r>
              <a:rPr lang="en-US" sz="3200" dirty="0" smtClean="0"/>
              <a:t>In </a:t>
            </a:r>
            <a:r>
              <a:rPr lang="en-US" sz="3200" dirty="0"/>
              <a:t>a Spring-based application, it is always preferable to use </a:t>
            </a:r>
            <a:r>
              <a:rPr lang="en-US" sz="3200" dirty="0">
                <a:solidFill>
                  <a:srgbClr val="FF0000"/>
                </a:solidFill>
              </a:rPr>
              <a:t>Dependency Injection to pass collaborators to dependent objects rather than have the dependent objects obtain the collaborators via lookup</a:t>
            </a:r>
            <a:r>
              <a:rPr lang="en-US" sz="3200" dirty="0" smtClean="0">
                <a:solidFill>
                  <a:srgbClr val="FF0000"/>
                </a:solidFill>
              </a:rPr>
              <a:t>.</a:t>
            </a:r>
          </a:p>
          <a:p>
            <a:endParaRPr lang="en-US" sz="2400" dirty="0"/>
          </a:p>
        </p:txBody>
      </p:sp>
    </p:spTree>
    <p:extLst>
      <p:ext uri="{BB962C8B-B14F-4D97-AF65-F5344CB8AC3E}">
        <p14:creationId xmlns:p14="http://schemas.microsoft.com/office/powerpoint/2010/main" val="39399896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941" y="103868"/>
            <a:ext cx="10515600" cy="331561"/>
          </a:xfrm>
        </p:spPr>
        <p:txBody>
          <a:bodyPr>
            <a:normAutofit fontScale="90000"/>
          </a:bodyPr>
          <a:lstStyle/>
          <a:p>
            <a:pPr algn="ctr"/>
            <a:r>
              <a:rPr lang="en-US" dirty="0" smtClean="0"/>
              <a:t>Overview</a:t>
            </a:r>
            <a:endParaRPr lang="en-US" dirty="0"/>
          </a:p>
        </p:txBody>
      </p:sp>
      <p:sp>
        <p:nvSpPr>
          <p:cNvPr id="3" name="Content Placeholder 2"/>
          <p:cNvSpPr>
            <a:spLocks noGrp="1"/>
          </p:cNvSpPr>
          <p:nvPr>
            <p:ph idx="1"/>
          </p:nvPr>
        </p:nvSpPr>
        <p:spPr>
          <a:xfrm>
            <a:off x="145141" y="667657"/>
            <a:ext cx="11887201" cy="6081486"/>
          </a:xfrm>
        </p:spPr>
        <p:txBody>
          <a:bodyPr>
            <a:normAutofit fontScale="92500" lnSpcReduction="20000"/>
          </a:bodyPr>
          <a:lstStyle/>
          <a:p>
            <a:r>
              <a:rPr lang="en-US" i="1" dirty="0">
                <a:solidFill>
                  <a:srgbClr val="FF0000"/>
                </a:solidFill>
              </a:rPr>
              <a:t>Inversion of Control concepts</a:t>
            </a:r>
            <a:r>
              <a:rPr lang="en-US" i="1" dirty="0"/>
              <a:t>:</a:t>
            </a:r>
            <a:r>
              <a:rPr lang="en-US" dirty="0"/>
              <a:t> In this section, </a:t>
            </a:r>
            <a:r>
              <a:rPr lang="en-US" dirty="0">
                <a:solidFill>
                  <a:srgbClr val="FF0000"/>
                </a:solidFill>
              </a:rPr>
              <a:t>we discuss the various kinds of </a:t>
            </a:r>
            <a:r>
              <a:rPr lang="en-US" dirty="0" err="1">
                <a:solidFill>
                  <a:srgbClr val="FF0000"/>
                </a:solidFill>
              </a:rPr>
              <a:t>IoC</a:t>
            </a:r>
            <a:r>
              <a:rPr lang="en-US" dirty="0">
                <a:solidFill>
                  <a:srgbClr val="FF0000"/>
                </a:solidFill>
              </a:rPr>
              <a:t>, including Dependency Injection and Dependency Lookup</a:t>
            </a:r>
            <a:r>
              <a:rPr lang="en-US" dirty="0"/>
              <a:t>. This section presents the differences between the various </a:t>
            </a:r>
            <a:r>
              <a:rPr lang="en-US" dirty="0" err="1"/>
              <a:t>IoC</a:t>
            </a:r>
            <a:r>
              <a:rPr lang="en-US" dirty="0"/>
              <a:t> approaches as well as the pros and cons of each.</a:t>
            </a:r>
          </a:p>
          <a:p>
            <a:r>
              <a:rPr lang="en-US" i="1" dirty="0">
                <a:solidFill>
                  <a:srgbClr val="FF0000"/>
                </a:solidFill>
              </a:rPr>
              <a:t>Inversion of Control in Spring</a:t>
            </a:r>
            <a:r>
              <a:rPr lang="en-US" i="1" dirty="0"/>
              <a:t>:</a:t>
            </a:r>
            <a:r>
              <a:rPr lang="en-US" dirty="0"/>
              <a:t> This section looks at </a:t>
            </a:r>
            <a:r>
              <a:rPr lang="en-US" dirty="0" err="1"/>
              <a:t>IoC</a:t>
            </a:r>
            <a:r>
              <a:rPr lang="en-US" dirty="0"/>
              <a:t> capabilities </a:t>
            </a:r>
            <a:r>
              <a:rPr lang="en-US" dirty="0" smtClean="0"/>
              <a:t>available in Spring and how they are implemented. In particular, you'll see the Dependency Injection services that Spring offers, including </a:t>
            </a:r>
            <a:r>
              <a:rPr lang="en-US" dirty="0" smtClean="0">
                <a:solidFill>
                  <a:srgbClr val="FF0000"/>
                </a:solidFill>
              </a:rPr>
              <a:t>Setter, Constructor, and Method Injection</a:t>
            </a:r>
            <a:r>
              <a:rPr lang="en-US" dirty="0" smtClean="0"/>
              <a:t>.</a:t>
            </a:r>
          </a:p>
          <a:p>
            <a:r>
              <a:rPr lang="en-US" i="1" dirty="0" smtClean="0">
                <a:solidFill>
                  <a:srgbClr val="FF0000"/>
                </a:solidFill>
              </a:rPr>
              <a:t>Dependency Injection in Spring</a:t>
            </a:r>
            <a:r>
              <a:rPr lang="en-US" dirty="0" smtClean="0"/>
              <a:t> This section covers Spring's implementation of the </a:t>
            </a:r>
            <a:r>
              <a:rPr lang="en-US" dirty="0" err="1" smtClean="0"/>
              <a:t>IoC</a:t>
            </a:r>
            <a:r>
              <a:rPr lang="en-US" dirty="0" smtClean="0"/>
              <a:t> container. For bean definition and DI requirements, </a:t>
            </a:r>
            <a:r>
              <a:rPr lang="en-US" dirty="0" err="1" smtClean="0"/>
              <a:t>BeanFactory</a:t>
            </a:r>
            <a:r>
              <a:rPr lang="en-US" dirty="0" smtClean="0"/>
              <a:t> is the main interface an application interacts with. However, other than the first few, the remainder of the sample code provided in this chapter focuses on using Spring's </a:t>
            </a:r>
            <a:r>
              <a:rPr lang="en-US" dirty="0" err="1" smtClean="0">
                <a:solidFill>
                  <a:srgbClr val="FF0000"/>
                </a:solidFill>
              </a:rPr>
              <a:t>ApplicationContext</a:t>
            </a:r>
            <a:r>
              <a:rPr lang="en-US" dirty="0" smtClean="0"/>
              <a:t> interface, which </a:t>
            </a:r>
            <a:r>
              <a:rPr lang="en-US" dirty="0" smtClean="0">
                <a:solidFill>
                  <a:srgbClr val="FF0000"/>
                </a:solidFill>
              </a:rPr>
              <a:t>is an extension of </a:t>
            </a:r>
            <a:r>
              <a:rPr lang="en-US" dirty="0" err="1" smtClean="0">
                <a:solidFill>
                  <a:srgbClr val="FF0000"/>
                </a:solidFill>
              </a:rPr>
              <a:t>BeanFactory</a:t>
            </a:r>
            <a:r>
              <a:rPr lang="en-US" dirty="0" smtClean="0"/>
              <a:t> and provides much more powerful features. We cover the difference between </a:t>
            </a:r>
            <a:r>
              <a:rPr lang="en-US" dirty="0" err="1" smtClean="0"/>
              <a:t>BeanFactory</a:t>
            </a:r>
            <a:r>
              <a:rPr lang="en-US" dirty="0" smtClean="0"/>
              <a:t> and </a:t>
            </a:r>
            <a:r>
              <a:rPr lang="en-US" dirty="0" err="1" smtClean="0"/>
              <a:t>ApplicationContext</a:t>
            </a:r>
            <a:r>
              <a:rPr lang="en-US" dirty="0" smtClean="0"/>
              <a:t> in later sections.</a:t>
            </a:r>
          </a:p>
          <a:p>
            <a:r>
              <a:rPr lang="en-US" i="1" dirty="0" smtClean="0">
                <a:solidFill>
                  <a:srgbClr val="FF0000"/>
                </a:solidFill>
              </a:rPr>
              <a:t>Configuring the Spring application context</a:t>
            </a:r>
            <a:r>
              <a:rPr lang="en-US" i="1" dirty="0" smtClean="0"/>
              <a:t>:</a:t>
            </a:r>
            <a:r>
              <a:rPr lang="en-US" dirty="0" smtClean="0"/>
              <a:t> The final part of this chapter focuses on using the XML and annotation approaches for </a:t>
            </a:r>
            <a:r>
              <a:rPr lang="en-US" dirty="0" err="1" smtClean="0"/>
              <a:t>ApplicationContext</a:t>
            </a:r>
            <a:r>
              <a:rPr lang="en-US" dirty="0" smtClean="0"/>
              <a:t> configuration. Groovy and Java configuration are further discussed in </a:t>
            </a:r>
            <a:r>
              <a:rPr lang="en-US" dirty="0" smtClean="0">
                <a:hlinkClick r:id="rId3"/>
              </a:rPr>
              <a:t>Chapter 4</a:t>
            </a:r>
            <a:r>
              <a:rPr lang="en-US" dirty="0" smtClean="0"/>
              <a:t>. This section starts with a discussion of DI configuration and moves on to present additional services provided by the </a:t>
            </a:r>
            <a:r>
              <a:rPr lang="en-US" dirty="0" err="1" smtClean="0"/>
              <a:t>BeanFactory</a:t>
            </a:r>
            <a:r>
              <a:rPr lang="en-US" dirty="0" smtClean="0"/>
              <a:t> such as </a:t>
            </a:r>
            <a:r>
              <a:rPr lang="en-US" dirty="0" smtClean="0">
                <a:solidFill>
                  <a:srgbClr val="FF0000"/>
                </a:solidFill>
              </a:rPr>
              <a:t>bean inheritance, life-cycle management, and </a:t>
            </a:r>
            <a:r>
              <a:rPr lang="en-US" dirty="0" err="1" smtClean="0">
                <a:solidFill>
                  <a:srgbClr val="FF0000"/>
                </a:solidFill>
              </a:rPr>
              <a:t>autowiring</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3469217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030515" y="2032000"/>
            <a:ext cx="9971314" cy="3773714"/>
          </a:xfrm>
          <a:prstGeom prst="rect">
            <a:avLst/>
          </a:prstGeom>
        </p:spPr>
      </p:pic>
    </p:spTree>
    <p:extLst>
      <p:ext uri="{BB962C8B-B14F-4D97-AF65-F5344CB8AC3E}">
        <p14:creationId xmlns:p14="http://schemas.microsoft.com/office/powerpoint/2010/main" val="23631491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783" y="166231"/>
            <a:ext cx="10515600" cy="252223"/>
          </a:xfrm>
        </p:spPr>
        <p:txBody>
          <a:bodyPr>
            <a:normAutofit fontScale="90000"/>
          </a:bodyPr>
          <a:lstStyle/>
          <a:p>
            <a:endParaRPr lang="en-US" dirty="0"/>
          </a:p>
        </p:txBody>
      </p:sp>
      <p:sp>
        <p:nvSpPr>
          <p:cNvPr id="3" name="Content Placeholder 2"/>
          <p:cNvSpPr>
            <a:spLocks noGrp="1"/>
          </p:cNvSpPr>
          <p:nvPr>
            <p:ph idx="1"/>
          </p:nvPr>
        </p:nvSpPr>
        <p:spPr>
          <a:xfrm>
            <a:off x="170481" y="619933"/>
            <a:ext cx="11856204" cy="6056638"/>
          </a:xfrm>
        </p:spPr>
        <p:txBody>
          <a:bodyPr>
            <a:normAutofit fontScale="92500" lnSpcReduction="10000"/>
          </a:bodyPr>
          <a:lstStyle/>
          <a:p>
            <a:r>
              <a:rPr lang="en-US" dirty="0"/>
              <a:t>Although Dependency Injection is the preferred mechanism for wiring together collaborators and dependent objects</a:t>
            </a:r>
            <a:r>
              <a:rPr lang="en-US" dirty="0" smtClean="0"/>
              <a:t>, you </a:t>
            </a:r>
            <a:r>
              <a:rPr lang="en-US" dirty="0"/>
              <a:t>need Dependency Lookup to access the dependent objects. </a:t>
            </a:r>
          </a:p>
          <a:p>
            <a:r>
              <a:rPr lang="en-US" dirty="0" smtClean="0"/>
              <a:t>In </a:t>
            </a:r>
            <a:r>
              <a:rPr lang="en-US" dirty="0"/>
              <a:t>many environments, Spring cannot automatically wire up all of your application components by using Dependency Injection, </a:t>
            </a:r>
            <a:r>
              <a:rPr lang="en-US" dirty="0" smtClean="0"/>
              <a:t>and </a:t>
            </a:r>
            <a:r>
              <a:rPr lang="en-US" dirty="0">
                <a:solidFill>
                  <a:srgbClr val="FF0000"/>
                </a:solidFill>
              </a:rPr>
              <a:t>you must use Dependency Lookup to access the initial set of components. </a:t>
            </a:r>
          </a:p>
          <a:p>
            <a:r>
              <a:rPr lang="en-US" dirty="0" smtClean="0"/>
              <a:t>For </a:t>
            </a:r>
            <a:r>
              <a:rPr lang="en-US" dirty="0"/>
              <a:t>example, in stand-alone Java applications, you need to bootstrap Spring's container in the main() method and obtain the dependencies </a:t>
            </a:r>
            <a:r>
              <a:rPr lang="en-US" dirty="0" smtClean="0"/>
              <a:t>(</a:t>
            </a:r>
            <a:r>
              <a:rPr lang="en-US" dirty="0"/>
              <a:t>via the </a:t>
            </a:r>
            <a:r>
              <a:rPr lang="en-US" dirty="0" err="1"/>
              <a:t>ApplicationContext</a:t>
            </a:r>
            <a:r>
              <a:rPr lang="en-US" dirty="0"/>
              <a:t> interface) for processing programmatically</a:t>
            </a:r>
            <a:r>
              <a:rPr lang="en-US" dirty="0" smtClean="0"/>
              <a:t>.</a:t>
            </a:r>
            <a:endParaRPr lang="en-US" dirty="0"/>
          </a:p>
          <a:p>
            <a:r>
              <a:rPr lang="en-US" dirty="0" smtClean="0"/>
              <a:t>However</a:t>
            </a:r>
            <a:r>
              <a:rPr lang="en-US" dirty="0"/>
              <a:t>, when you are building web applications by using Spring's MVC support, Spring can avoid this by gluing your entire </a:t>
            </a:r>
            <a:r>
              <a:rPr lang="en-US" dirty="0" smtClean="0"/>
              <a:t>application together </a:t>
            </a:r>
            <a:r>
              <a:rPr lang="en-US" dirty="0"/>
              <a:t>automatically. </a:t>
            </a:r>
          </a:p>
          <a:p>
            <a:r>
              <a:rPr lang="en-US" dirty="0" smtClean="0"/>
              <a:t>Wherever </a:t>
            </a:r>
            <a:r>
              <a:rPr lang="en-US" dirty="0"/>
              <a:t>it is possible to use Dependency Injection with Spring, you should do so; otherwise, you can fall back on the Dependency Lookup capabilities. </a:t>
            </a:r>
            <a:endParaRPr lang="en-US" dirty="0" smtClean="0"/>
          </a:p>
          <a:p>
            <a:r>
              <a:rPr lang="en-US" dirty="0">
                <a:solidFill>
                  <a:srgbClr val="FF0000"/>
                </a:solidFill>
              </a:rPr>
              <a:t>Spring's </a:t>
            </a:r>
            <a:r>
              <a:rPr lang="en-US" dirty="0" err="1">
                <a:solidFill>
                  <a:srgbClr val="FF0000"/>
                </a:solidFill>
              </a:rPr>
              <a:t>IoC</a:t>
            </a:r>
            <a:r>
              <a:rPr lang="en-US" dirty="0">
                <a:solidFill>
                  <a:srgbClr val="FF0000"/>
                </a:solidFill>
              </a:rPr>
              <a:t> container has the ability to act as an adaptor </a:t>
            </a:r>
            <a:r>
              <a:rPr lang="en-US" dirty="0" smtClean="0">
                <a:solidFill>
                  <a:srgbClr val="FF0000"/>
                </a:solidFill>
              </a:rPr>
              <a:t>between </a:t>
            </a:r>
            <a:r>
              <a:rPr lang="en-US" dirty="0">
                <a:solidFill>
                  <a:srgbClr val="FF0000"/>
                </a:solidFill>
              </a:rPr>
              <a:t>its own Dependency Injection container and external Dependency Lookup containers</a:t>
            </a:r>
            <a:r>
              <a:rPr lang="en-US" dirty="0" smtClean="0">
                <a:solidFill>
                  <a:srgbClr val="FF0000"/>
                </a:solidFill>
              </a:rPr>
              <a:t>.</a:t>
            </a:r>
            <a:endParaRPr lang="en-US" dirty="0">
              <a:solidFill>
                <a:srgbClr val="FF0000"/>
              </a:solidFill>
            </a:endParaRPr>
          </a:p>
        </p:txBody>
      </p:sp>
    </p:spTree>
    <p:extLst>
      <p:ext uri="{BB962C8B-B14F-4D97-AF65-F5344CB8AC3E}">
        <p14:creationId xmlns:p14="http://schemas.microsoft.com/office/powerpoint/2010/main" val="39419038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3"/>
            <a:ext cx="10515600" cy="288018"/>
          </a:xfrm>
        </p:spPr>
        <p:txBody>
          <a:bodyPr>
            <a:normAutofit fontScale="90000"/>
          </a:bodyPr>
          <a:lstStyle/>
          <a:p>
            <a:endParaRPr lang="en-US" dirty="0"/>
          </a:p>
        </p:txBody>
      </p:sp>
      <p:sp>
        <p:nvSpPr>
          <p:cNvPr id="3" name="Content Placeholder 2"/>
          <p:cNvSpPr>
            <a:spLocks noGrp="1"/>
          </p:cNvSpPr>
          <p:nvPr>
            <p:ph idx="1"/>
          </p:nvPr>
        </p:nvSpPr>
        <p:spPr>
          <a:xfrm>
            <a:off x="139485" y="754743"/>
            <a:ext cx="11856203" cy="5925026"/>
          </a:xfrm>
        </p:spPr>
        <p:txBody>
          <a:bodyPr>
            <a:normAutofit/>
          </a:bodyPr>
          <a:lstStyle/>
          <a:p>
            <a:r>
              <a:rPr lang="en-US" sz="3200" dirty="0"/>
              <a:t>You will see examples of both in action during the course of this chapter, and we will point them out when they first arise.</a:t>
            </a:r>
          </a:p>
          <a:p>
            <a:r>
              <a:rPr lang="en-US" sz="3200" dirty="0"/>
              <a:t>An interesting feature of </a:t>
            </a:r>
            <a:r>
              <a:rPr lang="en-US" sz="3200" dirty="0">
                <a:solidFill>
                  <a:srgbClr val="FF0000"/>
                </a:solidFill>
              </a:rPr>
              <a:t>Spring’s </a:t>
            </a:r>
            <a:r>
              <a:rPr lang="en-US" sz="3200" dirty="0" err="1">
                <a:solidFill>
                  <a:srgbClr val="FF0000"/>
                </a:solidFill>
              </a:rPr>
              <a:t>IoC</a:t>
            </a:r>
            <a:r>
              <a:rPr lang="en-US" sz="3200" dirty="0">
                <a:solidFill>
                  <a:srgbClr val="FF0000"/>
                </a:solidFill>
              </a:rPr>
              <a:t> container </a:t>
            </a:r>
            <a:r>
              <a:rPr lang="en-US" sz="3200" dirty="0"/>
              <a:t>is that it has the ability to act as an </a:t>
            </a:r>
            <a:r>
              <a:rPr lang="en-US" sz="3200" dirty="0">
                <a:solidFill>
                  <a:srgbClr val="FF0000"/>
                </a:solidFill>
              </a:rPr>
              <a:t>adaptor</a:t>
            </a:r>
            <a:r>
              <a:rPr lang="en-US" sz="3200" dirty="0"/>
              <a:t> between its own Dependency Injection container and external Dependency Lookup containers. We discuss this feature later in this chapter.</a:t>
            </a:r>
          </a:p>
          <a:p>
            <a:r>
              <a:rPr lang="en-US" sz="3200" dirty="0"/>
              <a:t>Spring supports both Constructor and Setter Injection and bolsters the standard </a:t>
            </a:r>
            <a:r>
              <a:rPr lang="en-US" sz="3200" dirty="0" err="1"/>
              <a:t>IoC</a:t>
            </a:r>
            <a:r>
              <a:rPr lang="en-US" sz="3200" dirty="0"/>
              <a:t> feature set with a whole host of useful additions to make your life easier.</a:t>
            </a:r>
          </a:p>
          <a:p>
            <a:r>
              <a:rPr lang="en-US" sz="3200" dirty="0"/>
              <a:t>The rest of this chapter introduces the basics of Spring’s DI container, complete with plenty of examples</a:t>
            </a:r>
            <a:r>
              <a:rPr lang="en-US" sz="3200" dirty="0" smtClean="0"/>
              <a:t>.</a:t>
            </a:r>
            <a:endParaRPr lang="en-US" sz="3200" dirty="0"/>
          </a:p>
        </p:txBody>
      </p:sp>
    </p:spTree>
    <p:extLst>
      <p:ext uri="{BB962C8B-B14F-4D97-AF65-F5344CB8AC3E}">
        <p14:creationId xmlns:p14="http://schemas.microsoft.com/office/powerpoint/2010/main" val="6158839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699" y="132652"/>
            <a:ext cx="10515600" cy="688760"/>
          </a:xfrm>
        </p:spPr>
        <p:txBody>
          <a:bodyPr>
            <a:normAutofit fontScale="90000"/>
          </a:bodyPr>
          <a:lstStyle/>
          <a:p>
            <a:pPr algn="ctr"/>
            <a:r>
              <a:rPr lang="en-US" b="1" dirty="0"/>
              <a:t>Dependency Injection in Spring</a:t>
            </a:r>
            <a:endParaRPr lang="en-US" dirty="0"/>
          </a:p>
        </p:txBody>
      </p:sp>
      <p:sp>
        <p:nvSpPr>
          <p:cNvPr id="3" name="Content Placeholder 2"/>
          <p:cNvSpPr>
            <a:spLocks noGrp="1"/>
          </p:cNvSpPr>
          <p:nvPr>
            <p:ph idx="1"/>
          </p:nvPr>
        </p:nvSpPr>
        <p:spPr>
          <a:xfrm>
            <a:off x="340963" y="960895"/>
            <a:ext cx="11685722" cy="5486400"/>
          </a:xfrm>
        </p:spPr>
        <p:txBody>
          <a:bodyPr>
            <a:noAutofit/>
          </a:bodyPr>
          <a:lstStyle/>
          <a:p>
            <a:r>
              <a:rPr lang="en-US" sz="4000" dirty="0"/>
              <a:t>Spring’s support for Dependency Injection is comprehensive and, as you will see in </a:t>
            </a:r>
            <a:r>
              <a:rPr lang="en-US" sz="4000" dirty="0">
                <a:hlinkClick r:id="rId2"/>
              </a:rPr>
              <a:t>Chapter 4</a:t>
            </a:r>
            <a:r>
              <a:rPr lang="en-US" sz="4000" dirty="0"/>
              <a:t>, goes beyond the standard </a:t>
            </a:r>
            <a:r>
              <a:rPr lang="en-US" sz="4000" dirty="0" err="1"/>
              <a:t>IoC</a:t>
            </a:r>
            <a:r>
              <a:rPr lang="en-US" sz="4000" dirty="0"/>
              <a:t> feature set we have discussed so far. </a:t>
            </a:r>
            <a:endParaRPr lang="en-US" sz="4000" dirty="0" smtClean="0"/>
          </a:p>
          <a:p>
            <a:r>
              <a:rPr lang="en-US" sz="4000" dirty="0" smtClean="0"/>
              <a:t>The </a:t>
            </a:r>
            <a:r>
              <a:rPr lang="en-US" sz="4000" dirty="0"/>
              <a:t>rest of this chapter addresses the basics of Spring’s Dependency Injection container, looking at Setter, Constructor, and Method Injection, along with a detailed look at how Dependency Injection is configured in Spring.</a:t>
            </a:r>
          </a:p>
        </p:txBody>
      </p:sp>
    </p:spTree>
    <p:extLst>
      <p:ext uri="{BB962C8B-B14F-4D97-AF65-F5344CB8AC3E}">
        <p14:creationId xmlns:p14="http://schemas.microsoft.com/office/powerpoint/2010/main" val="10998799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037" y="109527"/>
            <a:ext cx="10515600" cy="520246"/>
          </a:xfrm>
        </p:spPr>
        <p:txBody>
          <a:bodyPr>
            <a:normAutofit fontScale="90000"/>
          </a:bodyPr>
          <a:lstStyle/>
          <a:p>
            <a:pPr algn="ctr"/>
            <a:r>
              <a:rPr lang="en-US" b="1" dirty="0"/>
              <a:t>Beans and </a:t>
            </a:r>
            <a:r>
              <a:rPr lang="en-US" b="1" dirty="0" err="1" smtClean="0"/>
              <a:t>BeanFactories</a:t>
            </a:r>
            <a:endParaRPr lang="en-US" dirty="0"/>
          </a:p>
        </p:txBody>
      </p:sp>
      <p:sp>
        <p:nvSpPr>
          <p:cNvPr id="3" name="Content Placeholder 2"/>
          <p:cNvSpPr>
            <a:spLocks noGrp="1"/>
          </p:cNvSpPr>
          <p:nvPr>
            <p:ph idx="1"/>
          </p:nvPr>
        </p:nvSpPr>
        <p:spPr>
          <a:xfrm>
            <a:off x="139485" y="629773"/>
            <a:ext cx="11840705" cy="6049997"/>
          </a:xfrm>
        </p:spPr>
        <p:txBody>
          <a:bodyPr>
            <a:normAutofit fontScale="92500" lnSpcReduction="10000"/>
          </a:bodyPr>
          <a:lstStyle/>
          <a:p>
            <a:r>
              <a:rPr lang="en-US" dirty="0"/>
              <a:t>The </a:t>
            </a:r>
            <a:r>
              <a:rPr lang="en-US" dirty="0">
                <a:solidFill>
                  <a:srgbClr val="FF0000"/>
                </a:solidFill>
              </a:rPr>
              <a:t>core</a:t>
            </a:r>
            <a:r>
              <a:rPr lang="en-US" dirty="0"/>
              <a:t> of Spring’s Dependency Injection container is the </a:t>
            </a:r>
            <a:r>
              <a:rPr lang="en-US" dirty="0" err="1"/>
              <a:t>BeanFactory</a:t>
            </a:r>
            <a:r>
              <a:rPr lang="en-US" dirty="0"/>
              <a:t> interface. </a:t>
            </a:r>
            <a:r>
              <a:rPr lang="en-US" dirty="0" err="1">
                <a:solidFill>
                  <a:srgbClr val="FF0000"/>
                </a:solidFill>
              </a:rPr>
              <a:t>BeanFactory</a:t>
            </a:r>
            <a:r>
              <a:rPr lang="en-US" dirty="0">
                <a:solidFill>
                  <a:srgbClr val="FF0000"/>
                </a:solidFill>
              </a:rPr>
              <a:t> is responsible for managing components, including their dependencies as well as their life cycles. </a:t>
            </a:r>
            <a:r>
              <a:rPr lang="en-US" dirty="0"/>
              <a:t>In Spring, the term </a:t>
            </a:r>
            <a:r>
              <a:rPr lang="en-US" i="1" dirty="0"/>
              <a:t>bean</a:t>
            </a:r>
            <a:r>
              <a:rPr lang="en-US" dirty="0"/>
              <a:t> is used to refer to any component managed by the container. Typically, your beans adhere, at some level, to the JavaBeans specification, but this is not required, especially if you plan to use Constructor Injection to wire your beans together</a:t>
            </a:r>
            <a:r>
              <a:rPr lang="en-US" dirty="0" smtClean="0"/>
              <a:t>.</a:t>
            </a:r>
          </a:p>
          <a:p>
            <a:r>
              <a:rPr lang="en-US" dirty="0"/>
              <a:t>If your application needs only DI support, you can interact with the Spring DI container via the </a:t>
            </a:r>
            <a:r>
              <a:rPr lang="en-US" dirty="0" err="1"/>
              <a:t>BeanFactory</a:t>
            </a:r>
            <a:r>
              <a:rPr lang="en-US" dirty="0"/>
              <a:t> interface. In this case, your application must create an instance of a class that implements the </a:t>
            </a:r>
            <a:r>
              <a:rPr lang="en-US" dirty="0" err="1"/>
              <a:t>BeanFactory</a:t>
            </a:r>
            <a:r>
              <a:rPr lang="en-US" dirty="0"/>
              <a:t> interface and configures it with bean and dependency information. After this is complete, </a:t>
            </a:r>
            <a:r>
              <a:rPr lang="en-US" dirty="0">
                <a:solidFill>
                  <a:srgbClr val="FF0000"/>
                </a:solidFill>
              </a:rPr>
              <a:t>your application can access the beans via </a:t>
            </a:r>
            <a:r>
              <a:rPr lang="en-US" dirty="0" err="1" smtClean="0">
                <a:solidFill>
                  <a:srgbClr val="FF0000"/>
                </a:solidFill>
              </a:rPr>
              <a:t>BeanFactory</a:t>
            </a:r>
            <a:r>
              <a:rPr lang="en-US" dirty="0" smtClean="0">
                <a:solidFill>
                  <a:srgbClr val="FF0000"/>
                </a:solidFill>
              </a:rPr>
              <a:t> and </a:t>
            </a:r>
            <a:r>
              <a:rPr lang="en-US" dirty="0">
                <a:solidFill>
                  <a:srgbClr val="FF0000"/>
                </a:solidFill>
              </a:rPr>
              <a:t>get on with its processing</a:t>
            </a:r>
            <a:r>
              <a:rPr lang="en-US" dirty="0"/>
              <a:t>. In some cases, all of this setup is handled automatically (for example, in a web application, </a:t>
            </a:r>
            <a:r>
              <a:rPr lang="en-US" dirty="0">
                <a:solidFill>
                  <a:srgbClr val="FF0000"/>
                </a:solidFill>
              </a:rPr>
              <a:t>Spring’s </a:t>
            </a:r>
            <a:r>
              <a:rPr lang="en-US" dirty="0" err="1">
                <a:solidFill>
                  <a:srgbClr val="FF0000"/>
                </a:solidFill>
              </a:rPr>
              <a:t>ApplicationContext</a:t>
            </a:r>
            <a:r>
              <a:rPr lang="en-US" dirty="0">
                <a:solidFill>
                  <a:srgbClr val="FF0000"/>
                </a:solidFill>
              </a:rPr>
              <a:t> will be bootstrapped by the web container during application startup via a Spring-provided </a:t>
            </a:r>
            <a:r>
              <a:rPr lang="en-US" dirty="0" err="1" smtClean="0">
                <a:solidFill>
                  <a:srgbClr val="FF0000"/>
                </a:solidFill>
              </a:rPr>
              <a:t>ContextLoaderListener</a:t>
            </a:r>
            <a:r>
              <a:rPr lang="en-US" dirty="0" smtClean="0">
                <a:solidFill>
                  <a:srgbClr val="FF0000"/>
                </a:solidFill>
              </a:rPr>
              <a:t> class </a:t>
            </a:r>
            <a:r>
              <a:rPr lang="en-US" dirty="0"/>
              <a:t>declared in the web.xml descriptor file). But in many cases, you need to code the setup yourself. All of the examples in this chapter require manual setup of the </a:t>
            </a:r>
            <a:r>
              <a:rPr lang="en-US" dirty="0" err="1" smtClean="0"/>
              <a:t>BeanFactory</a:t>
            </a:r>
            <a:r>
              <a:rPr lang="en-US" dirty="0" smtClean="0"/>
              <a:t> implementation</a:t>
            </a:r>
            <a:r>
              <a:rPr lang="en-US" dirty="0"/>
              <a:t>.</a:t>
            </a:r>
          </a:p>
        </p:txBody>
      </p:sp>
    </p:spTree>
    <p:extLst>
      <p:ext uri="{BB962C8B-B14F-4D97-AF65-F5344CB8AC3E}">
        <p14:creationId xmlns:p14="http://schemas.microsoft.com/office/powerpoint/2010/main" val="19429077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2650"/>
            <a:ext cx="10515600" cy="146319"/>
          </a:xfrm>
        </p:spPr>
        <p:txBody>
          <a:bodyPr>
            <a:normAutofit fontScale="90000"/>
          </a:bodyPr>
          <a:lstStyle/>
          <a:p>
            <a:endParaRPr lang="en-US" dirty="0"/>
          </a:p>
        </p:txBody>
      </p:sp>
      <p:sp>
        <p:nvSpPr>
          <p:cNvPr id="3" name="Content Placeholder 2"/>
          <p:cNvSpPr>
            <a:spLocks noGrp="1"/>
          </p:cNvSpPr>
          <p:nvPr>
            <p:ph idx="1"/>
          </p:nvPr>
        </p:nvSpPr>
        <p:spPr>
          <a:xfrm>
            <a:off x="139485" y="356461"/>
            <a:ext cx="11871701" cy="6455045"/>
          </a:xfrm>
        </p:spPr>
        <p:txBody>
          <a:bodyPr>
            <a:noAutofit/>
          </a:bodyPr>
          <a:lstStyle/>
          <a:p>
            <a:r>
              <a:rPr lang="en-US" sz="3200" dirty="0"/>
              <a:t>Although the </a:t>
            </a:r>
            <a:r>
              <a:rPr lang="en-US" sz="3200" dirty="0" err="1"/>
              <a:t>BeanFactory</a:t>
            </a:r>
            <a:r>
              <a:rPr lang="en-US" sz="3200" dirty="0"/>
              <a:t> can be configured programmatically, it is more common to see it configured externally using some kind of configuration file. Internally, bean configuration is represented by instances of classes that implement the </a:t>
            </a:r>
            <a:r>
              <a:rPr lang="en-US" sz="3200" dirty="0" err="1"/>
              <a:t>BeanDefinition</a:t>
            </a:r>
            <a:r>
              <a:rPr lang="en-US" sz="3200" dirty="0"/>
              <a:t> interface. The bean configuration stores information not only about a bean itself but also about the beans that it depends on. </a:t>
            </a:r>
            <a:endParaRPr lang="en-US" sz="3200" dirty="0" smtClean="0"/>
          </a:p>
          <a:p>
            <a:r>
              <a:rPr lang="en-US" sz="3200" dirty="0" smtClean="0"/>
              <a:t>For </a:t>
            </a:r>
            <a:r>
              <a:rPr lang="en-US" sz="3200" dirty="0"/>
              <a:t>any </a:t>
            </a:r>
            <a:r>
              <a:rPr lang="en-US" sz="3200" dirty="0" err="1">
                <a:solidFill>
                  <a:srgbClr val="FF0000"/>
                </a:solidFill>
              </a:rPr>
              <a:t>BeanFactory</a:t>
            </a:r>
            <a:r>
              <a:rPr lang="en-US" sz="3200" dirty="0"/>
              <a:t> implementation classes that also implement the </a:t>
            </a:r>
            <a:r>
              <a:rPr lang="en-US" sz="3200" dirty="0" err="1">
                <a:solidFill>
                  <a:srgbClr val="FF0000"/>
                </a:solidFill>
              </a:rPr>
              <a:t>BeanDefinitionReader</a:t>
            </a:r>
            <a:r>
              <a:rPr lang="en-US" sz="3200" dirty="0"/>
              <a:t> interface, </a:t>
            </a:r>
            <a:r>
              <a:rPr lang="en-US" sz="3200" dirty="0">
                <a:solidFill>
                  <a:schemeClr val="accent2"/>
                </a:solidFill>
              </a:rPr>
              <a:t>you can read the </a:t>
            </a:r>
            <a:r>
              <a:rPr lang="en-US" sz="3200" dirty="0" err="1">
                <a:solidFill>
                  <a:schemeClr val="accent2"/>
                </a:solidFill>
              </a:rPr>
              <a:t>BeanDefinition</a:t>
            </a:r>
            <a:r>
              <a:rPr lang="en-US" sz="3200" dirty="0">
                <a:solidFill>
                  <a:schemeClr val="accent2"/>
                </a:solidFill>
              </a:rPr>
              <a:t> data from a configuration file</a:t>
            </a:r>
            <a:r>
              <a:rPr lang="en-US" sz="3200" dirty="0"/>
              <a:t>, using either </a:t>
            </a:r>
            <a:r>
              <a:rPr lang="en-US" sz="3200" dirty="0" err="1"/>
              <a:t>PropertiesBeanDefinitionReader</a:t>
            </a:r>
            <a:r>
              <a:rPr lang="en-US" sz="3200" dirty="0"/>
              <a:t> or </a:t>
            </a:r>
            <a:r>
              <a:rPr lang="en-US" sz="3200" dirty="0" err="1"/>
              <a:t>XmlBeanDefinitionReader</a:t>
            </a:r>
            <a:r>
              <a:rPr lang="en-US" sz="3200" dirty="0"/>
              <a:t>. </a:t>
            </a:r>
            <a:r>
              <a:rPr lang="en-US" sz="3200" dirty="0" err="1">
                <a:solidFill>
                  <a:schemeClr val="accent2"/>
                </a:solidFill>
              </a:rPr>
              <a:t>PropertiesBeanDefinitionReader</a:t>
            </a:r>
            <a:r>
              <a:rPr lang="en-US" sz="3200" dirty="0">
                <a:solidFill>
                  <a:schemeClr val="accent2"/>
                </a:solidFill>
              </a:rPr>
              <a:t> reads the bean definition from properties files</a:t>
            </a:r>
            <a:r>
              <a:rPr lang="en-US" sz="3200" dirty="0"/>
              <a:t>, while</a:t>
            </a:r>
            <a:r>
              <a:rPr lang="en-US" sz="3200" dirty="0">
                <a:solidFill>
                  <a:schemeClr val="accent2"/>
                </a:solidFill>
              </a:rPr>
              <a:t> </a:t>
            </a:r>
            <a:r>
              <a:rPr lang="en-US" sz="3200" dirty="0" err="1">
                <a:solidFill>
                  <a:schemeClr val="accent2"/>
                </a:solidFill>
              </a:rPr>
              <a:t>XmlBeanDefinitionReader</a:t>
            </a:r>
            <a:r>
              <a:rPr lang="en-US" sz="3200" dirty="0">
                <a:solidFill>
                  <a:schemeClr val="accent2"/>
                </a:solidFill>
              </a:rPr>
              <a:t> reads from XML files</a:t>
            </a:r>
            <a:r>
              <a:rPr lang="en-US" sz="3200" dirty="0"/>
              <a:t>.</a:t>
            </a:r>
          </a:p>
        </p:txBody>
      </p:sp>
    </p:spTree>
    <p:extLst>
      <p:ext uri="{BB962C8B-B14F-4D97-AF65-F5344CB8AC3E}">
        <p14:creationId xmlns:p14="http://schemas.microsoft.com/office/powerpoint/2010/main" val="282692838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4983"/>
            <a:ext cx="12192000" cy="6858000"/>
          </a:xfrm>
        </p:spPr>
        <p:txBody>
          <a:bodyPr>
            <a:noAutofit/>
          </a:bodyPr>
          <a:lstStyle/>
          <a:p>
            <a:r>
              <a:rPr lang="en-US" sz="4000" dirty="0"/>
              <a:t>So you can identify your beans within </a:t>
            </a:r>
            <a:r>
              <a:rPr lang="en-US" sz="4000" dirty="0" err="1"/>
              <a:t>BeanFactory</a:t>
            </a:r>
            <a:r>
              <a:rPr lang="en-US" sz="4000" dirty="0"/>
              <a:t>, each bean can be </a:t>
            </a:r>
            <a:r>
              <a:rPr lang="en-US" sz="4000" dirty="0" smtClean="0"/>
              <a:t>assigned </a:t>
            </a:r>
            <a:r>
              <a:rPr lang="en-US" sz="4000" dirty="0" smtClean="0">
                <a:solidFill>
                  <a:srgbClr val="FF0000"/>
                </a:solidFill>
              </a:rPr>
              <a:t>an ID, a name, or both</a:t>
            </a:r>
            <a:r>
              <a:rPr lang="en-US" sz="4000" dirty="0" smtClean="0"/>
              <a:t>. </a:t>
            </a:r>
            <a:r>
              <a:rPr lang="en-US" sz="4000" dirty="0"/>
              <a:t>A bean can also be instantiated without any </a:t>
            </a:r>
            <a:r>
              <a:rPr lang="en-US" sz="4000" dirty="0" smtClean="0"/>
              <a:t>ID </a:t>
            </a:r>
            <a:r>
              <a:rPr lang="en-US" sz="4000" dirty="0"/>
              <a:t>or name (known as an </a:t>
            </a:r>
            <a:r>
              <a:rPr lang="en-US" sz="4000" i="1" dirty="0"/>
              <a:t>anonymous bean</a:t>
            </a:r>
            <a:r>
              <a:rPr lang="en-US" sz="4000" dirty="0"/>
              <a:t>) or as an inner bean within another bean. </a:t>
            </a:r>
            <a:endParaRPr lang="en-US" sz="4000" dirty="0" smtClean="0"/>
          </a:p>
          <a:p>
            <a:r>
              <a:rPr lang="en-US" sz="4000" dirty="0" smtClean="0"/>
              <a:t>Each </a:t>
            </a:r>
            <a:r>
              <a:rPr lang="en-US" sz="4000" dirty="0"/>
              <a:t>bean has at least one name but can have any number of names (additional names are separated by commas). </a:t>
            </a:r>
            <a:r>
              <a:rPr lang="en-US" sz="4000" dirty="0">
                <a:solidFill>
                  <a:srgbClr val="FF0000"/>
                </a:solidFill>
              </a:rPr>
              <a:t>Any names after the first are considered aliases for the same bean</a:t>
            </a:r>
            <a:r>
              <a:rPr lang="en-US" sz="4000" dirty="0"/>
              <a:t>. You use bean IDs or names to retrieve a bean from </a:t>
            </a:r>
            <a:r>
              <a:rPr lang="en-US" sz="4000" dirty="0" err="1"/>
              <a:t>BeanFactory</a:t>
            </a:r>
            <a:r>
              <a:rPr lang="en-US" sz="4000" dirty="0"/>
              <a:t> and also to establish dependency relationships—that is, bean X depends on bean Y</a:t>
            </a:r>
            <a:r>
              <a:rPr lang="en-US" sz="4000" dirty="0" smtClean="0"/>
              <a:t>. </a:t>
            </a:r>
            <a:endParaRPr lang="en-US" sz="4000" dirty="0"/>
          </a:p>
        </p:txBody>
      </p:sp>
    </p:spTree>
    <p:extLst>
      <p:ext uri="{BB962C8B-B14F-4D97-AF65-F5344CB8AC3E}">
        <p14:creationId xmlns:p14="http://schemas.microsoft.com/office/powerpoint/2010/main" val="205601460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278" y="148149"/>
            <a:ext cx="10515600" cy="626767"/>
          </a:xfrm>
        </p:spPr>
        <p:txBody>
          <a:bodyPr>
            <a:normAutofit fontScale="90000"/>
          </a:bodyPr>
          <a:lstStyle/>
          <a:p>
            <a:pPr algn="ctr"/>
            <a:r>
              <a:rPr lang="en-US" dirty="0" err="1"/>
              <a:t>BeanFactory</a:t>
            </a:r>
            <a:r>
              <a:rPr lang="en-US" dirty="0"/>
              <a:t> Implementations</a:t>
            </a:r>
          </a:p>
        </p:txBody>
      </p:sp>
      <p:sp>
        <p:nvSpPr>
          <p:cNvPr id="3" name="Content Placeholder 2"/>
          <p:cNvSpPr>
            <a:spLocks noGrp="1"/>
          </p:cNvSpPr>
          <p:nvPr>
            <p:ph idx="1"/>
          </p:nvPr>
        </p:nvSpPr>
        <p:spPr>
          <a:xfrm>
            <a:off x="325464" y="991892"/>
            <a:ext cx="11639228" cy="5734371"/>
          </a:xfrm>
        </p:spPr>
        <p:txBody>
          <a:bodyPr>
            <a:normAutofit/>
          </a:bodyPr>
          <a:lstStyle/>
          <a:p>
            <a:r>
              <a:rPr lang="en-US" sz="4000" dirty="0"/>
              <a:t>The description of the </a:t>
            </a:r>
            <a:r>
              <a:rPr lang="en-US" sz="4000" dirty="0" err="1"/>
              <a:t>BeanFactory</a:t>
            </a:r>
            <a:r>
              <a:rPr lang="en-US" sz="4000" dirty="0"/>
              <a:t> interface may appear overly complex, but in practice, this is not the case. Take a look at a simple example.</a:t>
            </a:r>
          </a:p>
          <a:p>
            <a:r>
              <a:rPr lang="en-US" sz="4000" dirty="0"/>
              <a:t>Let’s say you have an implementation that mimics an oracle that can tell you the meaning of life. </a:t>
            </a:r>
            <a:r>
              <a:rPr lang="en-US" sz="4000" dirty="0">
                <a:hlinkClick r:id="rId2"/>
              </a:rPr>
              <a:t>Listings 3-10</a:t>
            </a:r>
            <a:r>
              <a:rPr lang="en-US" sz="4000" dirty="0"/>
              <a:t> and </a:t>
            </a:r>
            <a:r>
              <a:rPr lang="en-US" sz="4000" dirty="0">
                <a:hlinkClick r:id="rId3"/>
              </a:rPr>
              <a:t>3-11</a:t>
            </a:r>
            <a:r>
              <a:rPr lang="en-US" sz="4000" dirty="0"/>
              <a:t> define the interface and a simple implementation, respectively.</a:t>
            </a:r>
          </a:p>
          <a:p>
            <a:endParaRPr lang="en-US" sz="4000" dirty="0"/>
          </a:p>
        </p:txBody>
      </p:sp>
    </p:spTree>
    <p:extLst>
      <p:ext uri="{BB962C8B-B14F-4D97-AF65-F5344CB8AC3E}">
        <p14:creationId xmlns:p14="http://schemas.microsoft.com/office/powerpoint/2010/main" val="20495348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hlinkClick r:id="rId2"/>
              </a:rPr>
              <a:t>Listing 3-10</a:t>
            </a:r>
            <a:r>
              <a:rPr lang="en-US" dirty="0"/>
              <a:t>. The Oracle Interface</a:t>
            </a:r>
          </a:p>
        </p:txBody>
      </p:sp>
      <p:pic>
        <p:nvPicPr>
          <p:cNvPr id="4" name="Content Placeholder 3"/>
          <p:cNvPicPr>
            <a:picLocks noGrp="1" noChangeAspect="1"/>
          </p:cNvPicPr>
          <p:nvPr>
            <p:ph idx="1"/>
          </p:nvPr>
        </p:nvPicPr>
        <p:blipFill>
          <a:blip r:embed="rId3"/>
          <a:stretch>
            <a:fillRect/>
          </a:stretch>
        </p:blipFill>
        <p:spPr>
          <a:xfrm>
            <a:off x="682171" y="1705203"/>
            <a:ext cx="10232572" cy="3534454"/>
          </a:xfrm>
          <a:prstGeom prst="rect">
            <a:avLst/>
          </a:prstGeom>
        </p:spPr>
      </p:pic>
    </p:spTree>
    <p:extLst>
      <p:ext uri="{BB962C8B-B14F-4D97-AF65-F5344CB8AC3E}">
        <p14:creationId xmlns:p14="http://schemas.microsoft.com/office/powerpoint/2010/main" val="286033796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hlinkClick r:id="rId3"/>
              </a:rPr>
              <a:t>Listing 3-11</a:t>
            </a:r>
            <a:r>
              <a:rPr lang="en-US" dirty="0"/>
              <a:t>. A Simple Oracle Interface Implementation</a:t>
            </a:r>
          </a:p>
        </p:txBody>
      </p:sp>
      <p:pic>
        <p:nvPicPr>
          <p:cNvPr id="4" name="Content Placeholder 3"/>
          <p:cNvPicPr>
            <a:picLocks noGrp="1" noChangeAspect="1"/>
          </p:cNvPicPr>
          <p:nvPr>
            <p:ph idx="1"/>
          </p:nvPr>
        </p:nvPicPr>
        <p:blipFill>
          <a:blip r:embed="rId4"/>
          <a:stretch>
            <a:fillRect/>
          </a:stretch>
        </p:blipFill>
        <p:spPr>
          <a:xfrm>
            <a:off x="1045029" y="2061029"/>
            <a:ext cx="10308771" cy="3686628"/>
          </a:xfrm>
          <a:prstGeom prst="rect">
            <a:avLst/>
          </a:prstGeom>
        </p:spPr>
      </p:pic>
    </p:spTree>
    <p:extLst>
      <p:ext uri="{BB962C8B-B14F-4D97-AF65-F5344CB8AC3E}">
        <p14:creationId xmlns:p14="http://schemas.microsoft.com/office/powerpoint/2010/main" val="24872693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49" y="0"/>
            <a:ext cx="11642502" cy="472002"/>
          </a:xfrm>
        </p:spPr>
        <p:txBody>
          <a:bodyPr>
            <a:normAutofit fontScale="90000"/>
          </a:bodyPr>
          <a:lstStyle/>
          <a:p>
            <a:r>
              <a:rPr lang="en-US" b="1" dirty="0" smtClean="0">
                <a:solidFill>
                  <a:srgbClr val="FF0000"/>
                </a:solidFill>
              </a:rPr>
              <a:t>Inversion of Control and Dependency Injection</a:t>
            </a:r>
            <a:endParaRPr lang="en-US" dirty="0">
              <a:solidFill>
                <a:srgbClr val="FF0000"/>
              </a:solidFill>
            </a:endParaRPr>
          </a:p>
        </p:txBody>
      </p:sp>
      <p:sp>
        <p:nvSpPr>
          <p:cNvPr id="3" name="Content Placeholder 2"/>
          <p:cNvSpPr>
            <a:spLocks noGrp="1"/>
          </p:cNvSpPr>
          <p:nvPr>
            <p:ph idx="1"/>
          </p:nvPr>
        </p:nvSpPr>
        <p:spPr>
          <a:xfrm>
            <a:off x="274749" y="643944"/>
            <a:ext cx="11642502" cy="6065949"/>
          </a:xfrm>
        </p:spPr>
        <p:txBody>
          <a:bodyPr>
            <a:normAutofit/>
          </a:bodyPr>
          <a:lstStyle/>
          <a:p>
            <a:r>
              <a:rPr lang="en-US" dirty="0" smtClean="0"/>
              <a:t>At its core, </a:t>
            </a:r>
            <a:r>
              <a:rPr lang="en-US" dirty="0" err="1" smtClean="0"/>
              <a:t>IoC</a:t>
            </a:r>
            <a:r>
              <a:rPr lang="en-US" dirty="0" smtClean="0"/>
              <a:t>, and therefore DI, aims to offer a simpler mechanism for provisioning component dependencies (often referred to as an object's </a:t>
            </a:r>
            <a:r>
              <a:rPr lang="en-US" i="1" dirty="0" smtClean="0"/>
              <a:t>collaborators)</a:t>
            </a:r>
            <a:r>
              <a:rPr lang="en-US" dirty="0" smtClean="0"/>
              <a:t> and managing these dependencies throughout their life cycles. </a:t>
            </a:r>
          </a:p>
          <a:p>
            <a:r>
              <a:rPr lang="en-US" dirty="0" smtClean="0"/>
              <a:t>A component that requires certain dependencies is often referred to as the </a:t>
            </a:r>
            <a:r>
              <a:rPr lang="en-US" i="1" dirty="0" smtClean="0"/>
              <a:t>dependent object</a:t>
            </a:r>
            <a:r>
              <a:rPr lang="en-US" dirty="0" smtClean="0"/>
              <a:t> or, in the case of </a:t>
            </a:r>
            <a:r>
              <a:rPr lang="en-US" dirty="0" err="1" smtClean="0"/>
              <a:t>IoC</a:t>
            </a:r>
            <a:r>
              <a:rPr lang="en-US" dirty="0" smtClean="0"/>
              <a:t>, the </a:t>
            </a:r>
            <a:r>
              <a:rPr lang="en-US" i="1" dirty="0" smtClean="0"/>
              <a:t>target</a:t>
            </a:r>
            <a:r>
              <a:rPr lang="en-US" dirty="0" smtClean="0"/>
              <a:t>. </a:t>
            </a:r>
          </a:p>
          <a:p>
            <a:r>
              <a:rPr lang="en-US" dirty="0" smtClean="0"/>
              <a:t>In general, </a:t>
            </a:r>
            <a:r>
              <a:rPr lang="en-US" dirty="0" err="1" smtClean="0">
                <a:solidFill>
                  <a:srgbClr val="FF0000"/>
                </a:solidFill>
              </a:rPr>
              <a:t>IoC</a:t>
            </a:r>
            <a:r>
              <a:rPr lang="en-US" dirty="0" smtClean="0">
                <a:solidFill>
                  <a:srgbClr val="FF0000"/>
                </a:solidFill>
              </a:rPr>
              <a:t> can be decomposed into two subtypes: Dependency Injection and Dependency Lookup</a:t>
            </a:r>
            <a:r>
              <a:rPr lang="en-US" dirty="0" smtClean="0"/>
              <a:t>. </a:t>
            </a:r>
          </a:p>
          <a:p>
            <a:r>
              <a:rPr lang="en-US" dirty="0" smtClean="0"/>
              <a:t>These subtypes are further decomposed into concrete implementations of the </a:t>
            </a:r>
            <a:r>
              <a:rPr lang="en-US" dirty="0" err="1" smtClean="0"/>
              <a:t>IoC</a:t>
            </a:r>
            <a:r>
              <a:rPr lang="en-US" dirty="0" smtClean="0"/>
              <a:t> services. </a:t>
            </a:r>
          </a:p>
          <a:p>
            <a:r>
              <a:rPr lang="en-US" dirty="0" smtClean="0"/>
              <a:t>From this definition, you can clearly see that when we are talking about DI, we are always talking about </a:t>
            </a:r>
            <a:r>
              <a:rPr lang="en-US" dirty="0" err="1" smtClean="0"/>
              <a:t>IoC</a:t>
            </a:r>
            <a:r>
              <a:rPr lang="en-US" dirty="0" smtClean="0"/>
              <a:t>, but when we are talking about </a:t>
            </a:r>
            <a:r>
              <a:rPr lang="en-US" dirty="0" err="1" smtClean="0"/>
              <a:t>IoC</a:t>
            </a:r>
            <a:r>
              <a:rPr lang="en-US" dirty="0" smtClean="0"/>
              <a:t>, we are not always talking about DI (for example, Dependency Lookup is also a form of </a:t>
            </a:r>
            <a:r>
              <a:rPr lang="en-US" dirty="0" err="1" smtClean="0"/>
              <a:t>IoC</a:t>
            </a:r>
            <a:r>
              <a:rPr lang="en-US" dirty="0" smtClean="0"/>
              <a:t>).</a:t>
            </a:r>
          </a:p>
        </p:txBody>
      </p:sp>
    </p:spTree>
    <p:extLst>
      <p:ext uri="{BB962C8B-B14F-4D97-AF65-F5344CB8AC3E}">
        <p14:creationId xmlns:p14="http://schemas.microsoft.com/office/powerpoint/2010/main" val="4248797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428" y="132896"/>
            <a:ext cx="10515600" cy="665389"/>
          </a:xfrm>
        </p:spPr>
        <p:txBody>
          <a:bodyPr>
            <a:normAutofit/>
          </a:bodyPr>
          <a:lstStyle/>
          <a:p>
            <a:pPr algn="ctr"/>
            <a:r>
              <a:rPr lang="en-US" sz="2800" b="1" i="1" dirty="0">
                <a:hlinkClick r:id="rId3"/>
              </a:rPr>
              <a:t>Listing 3-12</a:t>
            </a:r>
            <a:r>
              <a:rPr lang="en-US" sz="2800" dirty="0"/>
              <a:t>. Using </a:t>
            </a:r>
            <a:r>
              <a:rPr lang="en-US" sz="2800" dirty="0" err="1"/>
              <a:t>BeanFactory</a:t>
            </a:r>
            <a:endParaRPr lang="en-US" sz="2800" dirty="0"/>
          </a:p>
        </p:txBody>
      </p:sp>
      <p:pic>
        <p:nvPicPr>
          <p:cNvPr id="4" name="Content Placeholder 3"/>
          <p:cNvPicPr>
            <a:picLocks noGrp="1" noChangeAspect="1"/>
          </p:cNvPicPr>
          <p:nvPr>
            <p:ph idx="1"/>
          </p:nvPr>
        </p:nvPicPr>
        <p:blipFill>
          <a:blip r:embed="rId4"/>
          <a:stretch>
            <a:fillRect/>
          </a:stretch>
        </p:blipFill>
        <p:spPr>
          <a:xfrm>
            <a:off x="319314" y="798286"/>
            <a:ext cx="11509829" cy="5573486"/>
          </a:xfrm>
          <a:prstGeom prst="rect">
            <a:avLst/>
          </a:prstGeom>
        </p:spPr>
      </p:pic>
    </p:spTree>
    <p:extLst>
      <p:ext uri="{BB962C8B-B14F-4D97-AF65-F5344CB8AC3E}">
        <p14:creationId xmlns:p14="http://schemas.microsoft.com/office/powerpoint/2010/main" val="176784762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In </a:t>
            </a:r>
            <a:r>
              <a:rPr lang="en-US" dirty="0">
                <a:hlinkClick r:id="rId2"/>
              </a:rPr>
              <a:t>Listing 3-12</a:t>
            </a:r>
            <a:r>
              <a:rPr lang="en-US" dirty="0"/>
              <a:t>, you can see that we are using </a:t>
            </a:r>
            <a:r>
              <a:rPr lang="en-US" dirty="0" err="1"/>
              <a:t>DefaultListableBeanFactory</a:t>
            </a:r>
            <a:r>
              <a:rPr lang="en-US" dirty="0"/>
              <a:t>—one of the two main </a:t>
            </a:r>
            <a:r>
              <a:rPr lang="en-US" dirty="0" err="1"/>
              <a:t>BeanFactory</a:t>
            </a:r>
            <a:r>
              <a:rPr lang="en-US" dirty="0"/>
              <a:t> implementations supplied with Spring—and that we are reading in the </a:t>
            </a:r>
            <a:r>
              <a:rPr lang="en-US" dirty="0" err="1"/>
              <a:t>BeanDefinition</a:t>
            </a:r>
            <a:r>
              <a:rPr lang="en-US" dirty="0"/>
              <a:t> information from an XML file by using </a:t>
            </a:r>
            <a:r>
              <a:rPr lang="en-US" dirty="0" err="1"/>
              <a:t>XmlBeanDefinitionReader</a:t>
            </a:r>
            <a:r>
              <a:rPr lang="en-US" dirty="0"/>
              <a:t>. </a:t>
            </a:r>
            <a:endParaRPr lang="en-US" dirty="0" smtClean="0"/>
          </a:p>
          <a:p>
            <a:r>
              <a:rPr lang="en-US" dirty="0" smtClean="0"/>
              <a:t>Once </a:t>
            </a:r>
            <a:r>
              <a:rPr lang="en-US" dirty="0"/>
              <a:t>the </a:t>
            </a:r>
            <a:r>
              <a:rPr lang="en-US" dirty="0" err="1"/>
              <a:t>BeanFactory</a:t>
            </a:r>
            <a:r>
              <a:rPr lang="en-US" dirty="0"/>
              <a:t> implementation is created and configured, we retrieve the Oracle bean by using its name, oracle, which is configured in the XML configuration file. </a:t>
            </a:r>
            <a:endParaRPr lang="en-US" dirty="0" smtClean="0"/>
          </a:p>
          <a:p>
            <a:r>
              <a:rPr lang="en-US" dirty="0" smtClean="0">
                <a:hlinkClick r:id="rId3"/>
              </a:rPr>
              <a:t>Listing </a:t>
            </a:r>
            <a:r>
              <a:rPr lang="en-US" dirty="0">
                <a:hlinkClick r:id="rId3"/>
              </a:rPr>
              <a:t>3-13</a:t>
            </a:r>
            <a:r>
              <a:rPr lang="en-US" dirty="0"/>
              <a:t> is the content of the XML for bootstrapping Spring’s </a:t>
            </a:r>
            <a:r>
              <a:rPr lang="en-US" dirty="0" err="1"/>
              <a:t>BeanFactory</a:t>
            </a:r>
            <a:r>
              <a:rPr lang="en-US" dirty="0"/>
              <a:t> (xml-bean-factory-config.xml).</a:t>
            </a:r>
          </a:p>
          <a:p>
            <a:endParaRPr lang="en-IN" dirty="0"/>
          </a:p>
        </p:txBody>
      </p:sp>
    </p:spTree>
    <p:extLst>
      <p:ext uri="{BB962C8B-B14F-4D97-AF65-F5344CB8AC3E}">
        <p14:creationId xmlns:p14="http://schemas.microsoft.com/office/powerpoint/2010/main" val="21547513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234" y="163647"/>
            <a:ext cx="10515600" cy="347797"/>
          </a:xfrm>
        </p:spPr>
        <p:txBody>
          <a:bodyPr>
            <a:normAutofit fontScale="90000"/>
          </a:bodyPr>
          <a:lstStyle/>
          <a:p>
            <a:r>
              <a:rPr lang="en-US" b="1" i="1" dirty="0">
                <a:hlinkClick r:id="rId3"/>
              </a:rPr>
              <a:t>Listing 3-13</a:t>
            </a:r>
            <a:r>
              <a:rPr lang="en-US" dirty="0"/>
              <a:t>. Simple Spring XML Configuration</a:t>
            </a:r>
          </a:p>
        </p:txBody>
      </p:sp>
      <p:sp>
        <p:nvSpPr>
          <p:cNvPr id="4" name="Rectangle 1"/>
          <p:cNvSpPr>
            <a:spLocks noGrp="1" noChangeArrowheads="1"/>
          </p:cNvSpPr>
          <p:nvPr>
            <p:ph idx="1"/>
          </p:nvPr>
        </p:nvSpPr>
        <p:spPr bwMode="auto">
          <a:xfrm>
            <a:off x="203200" y="954536"/>
            <a:ext cx="11495314" cy="5657242"/>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3805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rgbClr val="404040"/>
                </a:solidFill>
                <a:effectLst/>
                <a:cs typeface="Courier New" panose="02070309020205020404" pitchFamily="49" charset="0"/>
              </a:rPr>
              <a:t>&lt;?xml version="1.0" encoding="UTF-8"?&gt;</a:t>
            </a:r>
            <a:r>
              <a:rPr kumimoji="0" lang="en-US" altLang="en-US" sz="3200" b="0" i="0" u="none" strike="noStrike" cap="none" normalizeH="0" baseline="0" dirty="0" smtClean="0">
                <a:ln>
                  <a:noFill/>
                </a:ln>
                <a:solidFill>
                  <a:srgbClr val="404040"/>
                </a:solidFill>
                <a:effectLst/>
              </a:rPr>
              <a:t/>
            </a:r>
            <a:br>
              <a:rPr kumimoji="0" lang="en-US" altLang="en-US" sz="3200" b="0" i="0" u="none" strike="noStrike" cap="none" normalizeH="0" baseline="0" dirty="0" smtClean="0">
                <a:ln>
                  <a:noFill/>
                </a:ln>
                <a:solidFill>
                  <a:srgbClr val="404040"/>
                </a:solidFill>
                <a:effectLst/>
              </a:rPr>
            </a:br>
            <a:r>
              <a:rPr kumimoji="0" lang="en-US" altLang="en-US" sz="3200" b="0" i="0" u="none" strike="noStrike" cap="none" normalizeH="0" baseline="0" dirty="0" smtClean="0">
                <a:ln>
                  <a:noFill/>
                </a:ln>
                <a:solidFill>
                  <a:srgbClr val="404040"/>
                </a:solidFill>
                <a:effectLst/>
              </a:rPr>
              <a:t/>
            </a:r>
            <a:br>
              <a:rPr kumimoji="0" lang="en-US" altLang="en-US" sz="3200" b="0" i="0" u="none" strike="noStrike" cap="none" normalizeH="0" baseline="0" dirty="0" smtClean="0">
                <a:ln>
                  <a:noFill/>
                </a:ln>
                <a:solidFill>
                  <a:srgbClr val="404040"/>
                </a:solidFill>
                <a:effectLst/>
              </a:rPr>
            </a:br>
            <a:r>
              <a:rPr kumimoji="0" lang="en-US" altLang="en-US" sz="3200" b="0" i="0" u="none" strike="noStrike" cap="none" normalizeH="0" baseline="0" dirty="0" smtClean="0">
                <a:ln>
                  <a:noFill/>
                </a:ln>
                <a:solidFill>
                  <a:srgbClr val="404040"/>
                </a:solidFill>
                <a:effectLst/>
                <a:cs typeface="Courier New" panose="02070309020205020404" pitchFamily="49" charset="0"/>
              </a:rPr>
              <a:t>&lt;beans </a:t>
            </a:r>
            <a:r>
              <a:rPr kumimoji="0" lang="en-US" altLang="en-US" sz="3200" b="0" i="0" u="none" strike="noStrike" cap="none" normalizeH="0" baseline="0" dirty="0" err="1" smtClean="0">
                <a:ln>
                  <a:noFill/>
                </a:ln>
                <a:solidFill>
                  <a:srgbClr val="404040"/>
                </a:solidFill>
                <a:effectLst/>
                <a:cs typeface="Courier New" panose="02070309020205020404" pitchFamily="49" charset="0"/>
              </a:rPr>
              <a:t>xmlns</a:t>
            </a:r>
            <a:r>
              <a:rPr kumimoji="0" lang="en-US" altLang="en-US" sz="3200" b="0" i="0" u="none" strike="noStrike" cap="none" normalizeH="0" baseline="0" dirty="0" smtClean="0">
                <a:ln>
                  <a:noFill/>
                </a:ln>
                <a:solidFill>
                  <a:srgbClr val="404040"/>
                </a:solidFill>
                <a:effectLst/>
                <a:cs typeface="Courier New" panose="02070309020205020404" pitchFamily="49" charset="0"/>
              </a:rPr>
              <a:t>="</a:t>
            </a:r>
            <a:r>
              <a:rPr kumimoji="0" lang="en-US" altLang="en-US" sz="3200" b="0" i="0" u="none" strike="noStrike" cap="none" normalizeH="0" baseline="0" dirty="0" smtClean="0">
                <a:ln>
                  <a:noFill/>
                </a:ln>
                <a:solidFill>
                  <a:srgbClr val="070707"/>
                </a:solidFill>
                <a:effectLst/>
                <a:cs typeface="Courier New" panose="02070309020205020404" pitchFamily="49" charset="0"/>
                <a:hlinkClick r:id="rId4"/>
              </a:rPr>
              <a:t>http://www.springframework.org/schema/beans</a:t>
            </a:r>
            <a:r>
              <a:rPr kumimoji="0" lang="en-US" altLang="en-US" sz="3200" b="0" i="0" u="none" strike="noStrike" cap="none" normalizeH="0" baseline="0" dirty="0" smtClean="0">
                <a:ln>
                  <a:noFill/>
                </a:ln>
                <a:solidFill>
                  <a:srgbClr val="404040"/>
                </a:solidFill>
                <a:effectLst/>
                <a:cs typeface="Courier New" panose="02070309020205020404" pitchFamily="49" charset="0"/>
              </a:rPr>
              <a:t>"</a:t>
            </a:r>
            <a:r>
              <a:rPr kumimoji="0" lang="en-US" altLang="en-US" sz="3200" b="0" i="0" u="none" strike="noStrike" cap="none" normalizeH="0" baseline="0" dirty="0" smtClean="0">
                <a:ln>
                  <a:noFill/>
                </a:ln>
                <a:solidFill>
                  <a:srgbClr val="404040"/>
                </a:solidFill>
                <a:effectLst/>
              </a:rPr>
              <a:t/>
            </a:r>
            <a:br>
              <a:rPr kumimoji="0" lang="en-US" altLang="en-US" sz="3200" b="0" i="0" u="none" strike="noStrike" cap="none" normalizeH="0" baseline="0" dirty="0" smtClean="0">
                <a:ln>
                  <a:noFill/>
                </a:ln>
                <a:solidFill>
                  <a:srgbClr val="404040"/>
                </a:solidFill>
                <a:effectLst/>
              </a:rPr>
            </a:br>
            <a:r>
              <a:rPr kumimoji="0" lang="en-US" altLang="en-US" sz="3200" b="0" i="0" u="none" strike="noStrike" cap="none" normalizeH="0" baseline="0" dirty="0" err="1" smtClean="0">
                <a:ln>
                  <a:noFill/>
                </a:ln>
                <a:solidFill>
                  <a:srgbClr val="404040"/>
                </a:solidFill>
                <a:effectLst/>
                <a:cs typeface="Courier New" panose="02070309020205020404" pitchFamily="49" charset="0"/>
              </a:rPr>
              <a:t>xmlns:xsi</a:t>
            </a:r>
            <a:r>
              <a:rPr kumimoji="0" lang="en-US" altLang="en-US" sz="3200" b="0" i="0" u="none" strike="noStrike" cap="none" normalizeH="0" baseline="0" dirty="0" smtClean="0">
                <a:ln>
                  <a:noFill/>
                </a:ln>
                <a:solidFill>
                  <a:srgbClr val="404040"/>
                </a:solidFill>
                <a:effectLst/>
                <a:cs typeface="Courier New" panose="02070309020205020404" pitchFamily="49" charset="0"/>
              </a:rPr>
              <a:t>="</a:t>
            </a:r>
            <a:r>
              <a:rPr kumimoji="0" lang="en-US" altLang="en-US" sz="3200" b="0" i="0" u="none" strike="noStrike" cap="none" normalizeH="0" baseline="0" dirty="0" smtClean="0">
                <a:ln>
                  <a:noFill/>
                </a:ln>
                <a:solidFill>
                  <a:srgbClr val="070707"/>
                </a:solidFill>
                <a:effectLst/>
                <a:cs typeface="Courier New" panose="02070309020205020404" pitchFamily="49" charset="0"/>
                <a:hlinkClick r:id="rId5"/>
              </a:rPr>
              <a:t>http://www.w3.org/2001/XMLSchema-instance</a:t>
            </a:r>
            <a:r>
              <a:rPr kumimoji="0" lang="en-US" altLang="en-US" sz="3200" b="0" i="0" u="none" strike="noStrike" cap="none" normalizeH="0" baseline="0" dirty="0" smtClean="0">
                <a:ln>
                  <a:noFill/>
                </a:ln>
                <a:solidFill>
                  <a:srgbClr val="404040"/>
                </a:solidFill>
                <a:effectLst/>
                <a:cs typeface="Courier New" panose="02070309020205020404" pitchFamily="49" charset="0"/>
              </a:rPr>
              <a:t>"</a:t>
            </a:r>
            <a:r>
              <a:rPr kumimoji="0" lang="en-US" altLang="en-US" sz="3200" b="0" i="0" u="none" strike="noStrike" cap="none" normalizeH="0" baseline="0" dirty="0" smtClean="0">
                <a:ln>
                  <a:noFill/>
                </a:ln>
                <a:solidFill>
                  <a:srgbClr val="404040"/>
                </a:solidFill>
                <a:effectLst/>
              </a:rPr>
              <a:t/>
            </a:r>
            <a:br>
              <a:rPr kumimoji="0" lang="en-US" altLang="en-US" sz="3200" b="0" i="0" u="none" strike="noStrike" cap="none" normalizeH="0" baseline="0" dirty="0" smtClean="0">
                <a:ln>
                  <a:noFill/>
                </a:ln>
                <a:solidFill>
                  <a:srgbClr val="404040"/>
                </a:solidFill>
                <a:effectLst/>
              </a:rPr>
            </a:br>
            <a:r>
              <a:rPr kumimoji="0" lang="en-US" altLang="en-US" sz="3200" b="0" i="0" u="none" strike="noStrike" cap="none" normalizeH="0" baseline="0" dirty="0" err="1" smtClean="0">
                <a:ln>
                  <a:noFill/>
                </a:ln>
                <a:solidFill>
                  <a:srgbClr val="404040"/>
                </a:solidFill>
                <a:effectLst/>
                <a:cs typeface="Courier New" panose="02070309020205020404" pitchFamily="49" charset="0"/>
              </a:rPr>
              <a:t>xsi:schemaLocation</a:t>
            </a:r>
            <a:r>
              <a:rPr kumimoji="0" lang="en-US" altLang="en-US" sz="3200" b="0" i="0" u="none" strike="noStrike" cap="none" normalizeH="0" baseline="0" dirty="0" smtClean="0">
                <a:ln>
                  <a:noFill/>
                </a:ln>
                <a:solidFill>
                  <a:srgbClr val="404040"/>
                </a:solidFill>
                <a:effectLst/>
                <a:cs typeface="Courier New" panose="02070309020205020404" pitchFamily="49" charset="0"/>
              </a:rPr>
              <a:t>="</a:t>
            </a:r>
            <a:r>
              <a:rPr kumimoji="0" lang="en-US" altLang="en-US" sz="3200" b="0" i="0" u="none" strike="noStrike" cap="none" normalizeH="0" baseline="0" dirty="0" smtClean="0">
                <a:ln>
                  <a:noFill/>
                </a:ln>
                <a:solidFill>
                  <a:srgbClr val="070707"/>
                </a:solidFill>
                <a:effectLst/>
                <a:cs typeface="Courier New" panose="02070309020205020404" pitchFamily="49" charset="0"/>
                <a:hlinkClick r:id="rId4"/>
              </a:rPr>
              <a:t>http://www.springframework.org/schema/beans</a:t>
            </a:r>
            <a:r>
              <a:rPr kumimoji="0" lang="en-US" altLang="en-US" sz="3200" b="0" i="0" u="none" strike="noStrike" cap="none" normalizeH="0" baseline="0" dirty="0" smtClean="0">
                <a:ln>
                  <a:noFill/>
                </a:ln>
                <a:solidFill>
                  <a:srgbClr val="404040"/>
                </a:solidFill>
                <a:effectLst/>
              </a:rPr>
              <a:t> </a:t>
            </a:r>
            <a:r>
              <a:rPr kumimoji="0" lang="en-US" altLang="en-US" sz="3200" b="0" i="0" u="none" strike="noStrike" cap="none" normalizeH="0" baseline="0" dirty="0" smtClean="0">
                <a:ln>
                  <a:noFill/>
                </a:ln>
                <a:solidFill>
                  <a:srgbClr val="070707"/>
                </a:solidFill>
                <a:effectLst/>
                <a:cs typeface="Courier New" panose="02070309020205020404" pitchFamily="49" charset="0"/>
                <a:hlinkClick r:id="rId6"/>
              </a:rPr>
              <a:t>http://www.springframework.org/schema/beans/spring-beans.xsd</a:t>
            </a:r>
            <a:r>
              <a:rPr kumimoji="0" lang="en-US" altLang="en-US" sz="3200" b="0" i="0" u="none" strike="noStrike" cap="none" normalizeH="0" baseline="0" dirty="0" smtClean="0">
                <a:ln>
                  <a:noFill/>
                </a:ln>
                <a:solidFill>
                  <a:srgbClr val="404040"/>
                </a:solidFill>
                <a:effectLst/>
                <a:cs typeface="Courier New" panose="02070309020205020404" pitchFamily="49" charset="0"/>
              </a:rPr>
              <a:t>"&gt;</a:t>
            </a:r>
            <a:r>
              <a:rPr kumimoji="0" lang="en-US" altLang="en-US" sz="3200" b="0" i="0" u="none" strike="noStrike" cap="none" normalizeH="0" baseline="0" dirty="0" smtClean="0">
                <a:ln>
                  <a:noFill/>
                </a:ln>
                <a:solidFill>
                  <a:srgbClr val="404040"/>
                </a:solidFill>
                <a:effectLst/>
              </a:rPr>
              <a:t/>
            </a:r>
            <a:br>
              <a:rPr kumimoji="0" lang="en-US" altLang="en-US" sz="3200" b="0" i="0" u="none" strike="noStrike" cap="none" normalizeH="0" baseline="0" dirty="0" smtClean="0">
                <a:ln>
                  <a:noFill/>
                </a:ln>
                <a:solidFill>
                  <a:srgbClr val="404040"/>
                </a:solidFill>
                <a:effectLst/>
              </a:rPr>
            </a:br>
            <a:r>
              <a:rPr kumimoji="0" lang="en-US" altLang="en-US" sz="3200" b="0" i="0" u="none" strike="noStrike" cap="none" normalizeH="0" baseline="0" dirty="0" smtClean="0">
                <a:ln>
                  <a:noFill/>
                </a:ln>
                <a:solidFill>
                  <a:srgbClr val="404040"/>
                </a:solidFill>
                <a:effectLst/>
              </a:rPr>
              <a:t/>
            </a:r>
            <a:br>
              <a:rPr kumimoji="0" lang="en-US" altLang="en-US" sz="3200" b="0" i="0" u="none" strike="noStrike" cap="none" normalizeH="0" baseline="0" dirty="0" smtClean="0">
                <a:ln>
                  <a:noFill/>
                </a:ln>
                <a:solidFill>
                  <a:srgbClr val="404040"/>
                </a:solidFill>
                <a:effectLst/>
              </a:rPr>
            </a:br>
            <a:r>
              <a:rPr kumimoji="0" lang="en-US" altLang="en-US" sz="3200" b="0" i="0" u="none" strike="noStrike" cap="none" normalizeH="0" baseline="0" dirty="0" smtClean="0">
                <a:ln>
                  <a:noFill/>
                </a:ln>
                <a:solidFill>
                  <a:srgbClr val="404040"/>
                </a:solidFill>
                <a:effectLst/>
              </a:rPr>
              <a:t>    </a:t>
            </a:r>
            <a:r>
              <a:rPr kumimoji="0" lang="en-US" altLang="en-US" sz="3200" b="0" i="0" u="none" strike="noStrike" cap="none" normalizeH="0" baseline="0" dirty="0" smtClean="0">
                <a:ln>
                  <a:noFill/>
                </a:ln>
                <a:solidFill>
                  <a:srgbClr val="404040"/>
                </a:solidFill>
                <a:effectLst/>
                <a:cs typeface="Courier New" panose="02070309020205020404" pitchFamily="49" charset="0"/>
              </a:rPr>
              <a:t>&lt;bean id="oracle" name="</a:t>
            </a:r>
            <a:r>
              <a:rPr kumimoji="0" lang="en-US" altLang="en-US" sz="3200" b="0" i="0" u="none" strike="noStrike" cap="none" normalizeH="0" baseline="0" dirty="0" err="1" smtClean="0">
                <a:ln>
                  <a:noFill/>
                </a:ln>
                <a:solidFill>
                  <a:srgbClr val="404040"/>
                </a:solidFill>
                <a:effectLst/>
                <a:cs typeface="Courier New" panose="02070309020205020404" pitchFamily="49" charset="0"/>
              </a:rPr>
              <a:t>wiseworm</a:t>
            </a:r>
            <a:r>
              <a:rPr kumimoji="0" lang="en-US" altLang="en-US" sz="3200" b="0" i="0" u="none" strike="noStrike" cap="none" normalizeH="0" baseline="0" dirty="0" smtClean="0">
                <a:ln>
                  <a:noFill/>
                </a:ln>
                <a:solidFill>
                  <a:srgbClr val="404040"/>
                </a:solidFill>
                <a:effectLst/>
                <a:cs typeface="Courier New" panose="02070309020205020404" pitchFamily="49" charset="0"/>
              </a:rPr>
              <a:t>" 			class="com.apress.prospring4.ch3.BookwormOracle"/&gt;</a:t>
            </a:r>
            <a:r>
              <a:rPr kumimoji="0" lang="en-US" altLang="en-US" sz="3200" b="0" i="0" u="none" strike="noStrike" cap="none" normalizeH="0" baseline="0" dirty="0" smtClean="0">
                <a:ln>
                  <a:noFill/>
                </a:ln>
                <a:solidFill>
                  <a:srgbClr val="404040"/>
                </a:solidFill>
                <a:effectLst/>
              </a:rPr>
              <a:t/>
            </a:r>
            <a:br>
              <a:rPr kumimoji="0" lang="en-US" altLang="en-US" sz="3200" b="0" i="0" u="none" strike="noStrike" cap="none" normalizeH="0" baseline="0" dirty="0" smtClean="0">
                <a:ln>
                  <a:noFill/>
                </a:ln>
                <a:solidFill>
                  <a:srgbClr val="404040"/>
                </a:solidFill>
                <a:effectLst/>
              </a:rPr>
            </a:br>
            <a:r>
              <a:rPr kumimoji="0" lang="en-US" altLang="en-US" sz="3200" b="0" i="0" u="none" strike="noStrike" cap="none" normalizeH="0" baseline="0" dirty="0" smtClean="0">
                <a:ln>
                  <a:noFill/>
                </a:ln>
                <a:solidFill>
                  <a:srgbClr val="404040"/>
                </a:solidFill>
                <a:effectLst/>
                <a:cs typeface="Courier New" panose="02070309020205020404" pitchFamily="49" charset="0"/>
              </a:rPr>
              <a:t>&lt;/beans&gt;</a:t>
            </a:r>
            <a:r>
              <a:rPr kumimoji="0" lang="en-US" altLang="en-US" sz="32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408307427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775" y="0"/>
            <a:ext cx="10515600" cy="161817"/>
          </a:xfrm>
        </p:spPr>
        <p:txBody>
          <a:bodyPr>
            <a:normAutofit fontScale="90000"/>
          </a:bodyPr>
          <a:lstStyle/>
          <a:p>
            <a:endParaRPr lang="en-US" dirty="0"/>
          </a:p>
        </p:txBody>
      </p:sp>
      <p:sp>
        <p:nvSpPr>
          <p:cNvPr id="3" name="Content Placeholder 2"/>
          <p:cNvSpPr>
            <a:spLocks noGrp="1"/>
          </p:cNvSpPr>
          <p:nvPr>
            <p:ph idx="1"/>
          </p:nvPr>
        </p:nvSpPr>
        <p:spPr>
          <a:xfrm>
            <a:off x="263471" y="371960"/>
            <a:ext cx="11794209" cy="6307810"/>
          </a:xfrm>
        </p:spPr>
        <p:txBody>
          <a:bodyPr>
            <a:normAutofit/>
          </a:bodyPr>
          <a:lstStyle/>
          <a:p>
            <a:r>
              <a:rPr lang="en-US" dirty="0"/>
              <a:t>The previous file declares a Spring bean, gives it an ID of oracle and a name of </a:t>
            </a:r>
            <a:r>
              <a:rPr lang="en-US" dirty="0" err="1"/>
              <a:t>wiseworm</a:t>
            </a:r>
            <a:r>
              <a:rPr lang="en-US" dirty="0"/>
              <a:t>, and tells Spring that the underlying implementation class is com.apress.prospring4.ch3.BookwormOracle. Don’t worry too much about the configuration at the moment; we discuss the details in later sections.</a:t>
            </a:r>
          </a:p>
          <a:p>
            <a:r>
              <a:rPr lang="en-US" dirty="0"/>
              <a:t>Having the configuration defined, run the program in </a:t>
            </a:r>
            <a:r>
              <a:rPr lang="en-US" dirty="0">
                <a:hlinkClick r:id="rId2"/>
              </a:rPr>
              <a:t>Listing 3-12</a:t>
            </a:r>
            <a:r>
              <a:rPr lang="en-US" dirty="0"/>
              <a:t>, and you will see the phrase returned by the </a:t>
            </a:r>
            <a:r>
              <a:rPr lang="en-US" dirty="0" err="1"/>
              <a:t>defineMeaningOfLife</a:t>
            </a:r>
            <a:r>
              <a:rPr lang="en-US" dirty="0"/>
              <a:t>() method in the console output.</a:t>
            </a:r>
          </a:p>
          <a:p>
            <a:r>
              <a:rPr lang="en-US" dirty="0"/>
              <a:t>In addition to </a:t>
            </a:r>
            <a:r>
              <a:rPr lang="en-US" dirty="0" err="1">
                <a:solidFill>
                  <a:srgbClr val="FF0000"/>
                </a:solidFill>
              </a:rPr>
              <a:t>XmlBeanDefinitionReader</a:t>
            </a:r>
            <a:r>
              <a:rPr lang="en-US" dirty="0"/>
              <a:t>, Spring also provides </a:t>
            </a:r>
            <a:r>
              <a:rPr lang="en-US" dirty="0" err="1">
                <a:solidFill>
                  <a:srgbClr val="FF0000"/>
                </a:solidFill>
              </a:rPr>
              <a:t>PropertiesBeanDefinitionReader</a:t>
            </a:r>
            <a:r>
              <a:rPr lang="en-US" dirty="0"/>
              <a:t>, which allows you to manage your bean configuration by using properties rather than XML. Although properties are ideal for small, simple applications, they can quickly become cumbersome when you are dealing with a large number of beans. For this reason, it is preferable to use the XML configuration format for all but the most trivial of applications</a:t>
            </a:r>
            <a:r>
              <a:rPr lang="en-US" dirty="0" smtClean="0"/>
              <a:t>.</a:t>
            </a:r>
            <a:endParaRPr lang="en-US" dirty="0"/>
          </a:p>
        </p:txBody>
      </p:sp>
    </p:spTree>
    <p:extLst>
      <p:ext uri="{BB962C8B-B14F-4D97-AF65-F5344CB8AC3E}">
        <p14:creationId xmlns:p14="http://schemas.microsoft.com/office/powerpoint/2010/main" val="385358815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4645"/>
            <a:ext cx="10515600" cy="316800"/>
          </a:xfrm>
        </p:spPr>
        <p:txBody>
          <a:bodyPr>
            <a:normAutofit fontScale="90000"/>
          </a:bodyPr>
          <a:lstStyle/>
          <a:p>
            <a:endParaRPr lang="en-US" dirty="0"/>
          </a:p>
        </p:txBody>
      </p:sp>
      <p:sp>
        <p:nvSpPr>
          <p:cNvPr id="3" name="Content Placeholder 2"/>
          <p:cNvSpPr>
            <a:spLocks noGrp="1"/>
          </p:cNvSpPr>
          <p:nvPr>
            <p:ph idx="1"/>
          </p:nvPr>
        </p:nvSpPr>
        <p:spPr>
          <a:xfrm>
            <a:off x="278969" y="774914"/>
            <a:ext cx="11778711" cy="5920353"/>
          </a:xfrm>
        </p:spPr>
        <p:txBody>
          <a:bodyPr>
            <a:normAutofit lnSpcReduction="10000"/>
          </a:bodyPr>
          <a:lstStyle/>
          <a:p>
            <a:r>
              <a:rPr lang="en-US" sz="4000" dirty="0"/>
              <a:t>Of course, you are free to define your own </a:t>
            </a:r>
            <a:r>
              <a:rPr lang="en-US" sz="4000" dirty="0" err="1">
                <a:solidFill>
                  <a:srgbClr val="FF0000"/>
                </a:solidFill>
              </a:rPr>
              <a:t>BeanFactory</a:t>
            </a:r>
            <a:r>
              <a:rPr lang="en-US" sz="4000" dirty="0"/>
              <a:t> implementations, although be aware that doing so is quite involved; you need to implement a lot more interfaces than just </a:t>
            </a:r>
            <a:r>
              <a:rPr lang="en-US" sz="4000" dirty="0" err="1">
                <a:solidFill>
                  <a:srgbClr val="FF0000"/>
                </a:solidFill>
              </a:rPr>
              <a:t>BeanFactory</a:t>
            </a:r>
            <a:r>
              <a:rPr lang="en-US" sz="4000" dirty="0"/>
              <a:t> to get the same level of functionality you have with the supplied </a:t>
            </a:r>
            <a:r>
              <a:rPr lang="en-US" sz="4000" dirty="0" err="1">
                <a:solidFill>
                  <a:srgbClr val="FF0000"/>
                </a:solidFill>
              </a:rPr>
              <a:t>BeanFactory</a:t>
            </a:r>
            <a:r>
              <a:rPr lang="en-US" sz="4000" dirty="0"/>
              <a:t> implementations. </a:t>
            </a:r>
            <a:endParaRPr lang="en-US" sz="4000" dirty="0" smtClean="0"/>
          </a:p>
          <a:p>
            <a:r>
              <a:rPr lang="en-US" sz="4000" dirty="0" smtClean="0"/>
              <a:t>If </a:t>
            </a:r>
            <a:r>
              <a:rPr lang="en-US" sz="4000" dirty="0"/>
              <a:t>all you want to do is define a new configuration mechanism, create your definition reader by developing a class that extends the </a:t>
            </a:r>
            <a:r>
              <a:rPr lang="en-US" sz="4000" dirty="0" err="1">
                <a:solidFill>
                  <a:srgbClr val="FF0000"/>
                </a:solidFill>
              </a:rPr>
              <a:t>DefaultListableBeanFactory</a:t>
            </a:r>
            <a:r>
              <a:rPr lang="en-US" sz="4000" dirty="0"/>
              <a:t> class, which has the </a:t>
            </a:r>
            <a:r>
              <a:rPr lang="en-US" sz="4000" dirty="0" err="1">
                <a:solidFill>
                  <a:srgbClr val="FF0000"/>
                </a:solidFill>
              </a:rPr>
              <a:t>BeanFactory</a:t>
            </a:r>
            <a:r>
              <a:rPr lang="en-US" sz="4000" dirty="0"/>
              <a:t> interface implemented.</a:t>
            </a:r>
          </a:p>
        </p:txBody>
      </p:sp>
    </p:spTree>
    <p:extLst>
      <p:ext uri="{BB962C8B-B14F-4D97-AF65-F5344CB8AC3E}">
        <p14:creationId xmlns:p14="http://schemas.microsoft.com/office/powerpoint/2010/main" val="400371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284" y="0"/>
            <a:ext cx="10515600" cy="534761"/>
          </a:xfrm>
        </p:spPr>
        <p:txBody>
          <a:bodyPr>
            <a:normAutofit fontScale="90000"/>
          </a:bodyPr>
          <a:lstStyle/>
          <a:p>
            <a:pPr algn="ctr"/>
            <a:r>
              <a:rPr lang="en-US" b="1" dirty="0" err="1" smtClean="0"/>
              <a:t>ApplicationContext</a:t>
            </a:r>
            <a:endParaRPr lang="en-US" dirty="0"/>
          </a:p>
        </p:txBody>
      </p:sp>
      <p:sp>
        <p:nvSpPr>
          <p:cNvPr id="3" name="Content Placeholder 2"/>
          <p:cNvSpPr>
            <a:spLocks noGrp="1"/>
          </p:cNvSpPr>
          <p:nvPr>
            <p:ph idx="1"/>
          </p:nvPr>
        </p:nvSpPr>
        <p:spPr>
          <a:xfrm>
            <a:off x="154982" y="674246"/>
            <a:ext cx="11856203" cy="6025696"/>
          </a:xfrm>
        </p:spPr>
        <p:txBody>
          <a:bodyPr>
            <a:normAutofit/>
          </a:bodyPr>
          <a:lstStyle/>
          <a:p>
            <a:r>
              <a:rPr lang="en-US" sz="3200" dirty="0"/>
              <a:t>In Spring, the </a:t>
            </a:r>
            <a:r>
              <a:rPr lang="en-US" sz="3200" dirty="0" err="1">
                <a:solidFill>
                  <a:srgbClr val="FF0000"/>
                </a:solidFill>
              </a:rPr>
              <a:t>ApplicationContext</a:t>
            </a:r>
            <a:r>
              <a:rPr lang="en-US" sz="3200" dirty="0">
                <a:solidFill>
                  <a:srgbClr val="FF0000"/>
                </a:solidFill>
              </a:rPr>
              <a:t> interface is an extension to </a:t>
            </a:r>
            <a:r>
              <a:rPr lang="en-US" sz="3200" dirty="0" err="1">
                <a:solidFill>
                  <a:srgbClr val="FF0000"/>
                </a:solidFill>
              </a:rPr>
              <a:t>BeanFactory</a:t>
            </a:r>
            <a:r>
              <a:rPr lang="en-US" sz="3200" dirty="0"/>
              <a:t>. In addition to DI services, </a:t>
            </a:r>
            <a:r>
              <a:rPr lang="en-US" sz="3200" dirty="0" err="1"/>
              <a:t>ApplicationContext</a:t>
            </a:r>
            <a:r>
              <a:rPr lang="en-US" sz="3200" dirty="0"/>
              <a:t> provides other services, such as </a:t>
            </a:r>
            <a:r>
              <a:rPr lang="en-US" sz="3200" dirty="0">
                <a:solidFill>
                  <a:srgbClr val="FF0000"/>
                </a:solidFill>
              </a:rPr>
              <a:t>transaction and AOP service, message source for internationalization (i18n), and application event handling</a:t>
            </a:r>
            <a:r>
              <a:rPr lang="en-US" sz="3200" dirty="0"/>
              <a:t>, to name a few.</a:t>
            </a:r>
          </a:p>
          <a:p>
            <a:r>
              <a:rPr lang="en-US" sz="3200" dirty="0"/>
              <a:t>In developing </a:t>
            </a:r>
            <a:r>
              <a:rPr lang="en-US" sz="3200" dirty="0" smtClean="0"/>
              <a:t>Spring-based </a:t>
            </a:r>
            <a:r>
              <a:rPr lang="en-US" sz="3200" dirty="0"/>
              <a:t>applications, it’s recommended that you interact with Spring via the </a:t>
            </a:r>
            <a:r>
              <a:rPr lang="en-US" sz="3200" dirty="0" err="1"/>
              <a:t>ApplicationContext</a:t>
            </a:r>
            <a:r>
              <a:rPr lang="en-US" sz="3200" dirty="0"/>
              <a:t> interface. Spring supports the </a:t>
            </a:r>
            <a:r>
              <a:rPr lang="en-US" sz="3200" dirty="0">
                <a:solidFill>
                  <a:srgbClr val="FF0000"/>
                </a:solidFill>
              </a:rPr>
              <a:t>bootstrapping of </a:t>
            </a:r>
            <a:r>
              <a:rPr lang="en-US" sz="3200" dirty="0" err="1">
                <a:solidFill>
                  <a:srgbClr val="FF0000"/>
                </a:solidFill>
              </a:rPr>
              <a:t>ApplicationContext</a:t>
            </a:r>
            <a:r>
              <a:rPr lang="en-US" sz="3200" dirty="0">
                <a:solidFill>
                  <a:srgbClr val="FF0000"/>
                </a:solidFill>
              </a:rPr>
              <a:t> by manual coding </a:t>
            </a:r>
            <a:r>
              <a:rPr lang="en-US" sz="3200" dirty="0"/>
              <a:t>(instantiate it manually and load the appropriate configuration) or in a </a:t>
            </a:r>
            <a:r>
              <a:rPr lang="en-US" sz="3200" dirty="0">
                <a:solidFill>
                  <a:srgbClr val="FF0000"/>
                </a:solidFill>
              </a:rPr>
              <a:t>web container environment via the </a:t>
            </a:r>
            <a:r>
              <a:rPr lang="en-US" sz="3200" dirty="0" err="1">
                <a:solidFill>
                  <a:srgbClr val="FF0000"/>
                </a:solidFill>
              </a:rPr>
              <a:t>ContextLoaderListener</a:t>
            </a:r>
            <a:r>
              <a:rPr lang="en-US" sz="3200" dirty="0"/>
              <a:t>. From this point onward, all the sample code in this book uses </a:t>
            </a:r>
            <a:r>
              <a:rPr lang="en-US" sz="3200" dirty="0" err="1"/>
              <a:t>ApplicationContext</a:t>
            </a:r>
            <a:r>
              <a:rPr lang="en-US" sz="3200" dirty="0" smtClean="0"/>
              <a:t>.</a:t>
            </a:r>
            <a:endParaRPr lang="en-US" sz="3200" dirty="0"/>
          </a:p>
        </p:txBody>
      </p:sp>
    </p:spTree>
    <p:extLst>
      <p:ext uri="{BB962C8B-B14F-4D97-AF65-F5344CB8AC3E}">
        <p14:creationId xmlns:p14="http://schemas.microsoft.com/office/powerpoint/2010/main" val="14565287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647"/>
            <a:ext cx="10515600" cy="471783"/>
          </a:xfrm>
        </p:spPr>
        <p:txBody>
          <a:bodyPr>
            <a:normAutofit fontScale="90000"/>
          </a:bodyPr>
          <a:lstStyle/>
          <a:p>
            <a:pPr algn="ctr"/>
            <a:r>
              <a:rPr lang="en-US" b="1" dirty="0"/>
              <a:t>Configuring </a:t>
            </a:r>
            <a:r>
              <a:rPr lang="en-US" b="1" dirty="0" err="1"/>
              <a:t>ApplicationContext</a:t>
            </a:r>
            <a:endParaRPr lang="en-US" dirty="0"/>
          </a:p>
        </p:txBody>
      </p:sp>
      <p:sp>
        <p:nvSpPr>
          <p:cNvPr id="3" name="Content Placeholder 2"/>
          <p:cNvSpPr>
            <a:spLocks noGrp="1"/>
          </p:cNvSpPr>
          <p:nvPr>
            <p:ph idx="1"/>
          </p:nvPr>
        </p:nvSpPr>
        <p:spPr>
          <a:xfrm>
            <a:off x="154983" y="759417"/>
            <a:ext cx="11772254" cy="5982346"/>
          </a:xfrm>
        </p:spPr>
        <p:txBody>
          <a:bodyPr>
            <a:noAutofit/>
          </a:bodyPr>
          <a:lstStyle/>
          <a:p>
            <a:r>
              <a:rPr lang="en-US" sz="4000" dirty="0"/>
              <a:t>Having discussed the basic concepts of </a:t>
            </a:r>
            <a:r>
              <a:rPr lang="en-US" sz="4000" dirty="0" err="1"/>
              <a:t>IoC</a:t>
            </a:r>
            <a:r>
              <a:rPr lang="en-US" sz="4000" dirty="0"/>
              <a:t> and DI and gone through a simple example of using Spring’s </a:t>
            </a:r>
            <a:r>
              <a:rPr lang="en-US" sz="4000" dirty="0" err="1"/>
              <a:t>BeanFactory</a:t>
            </a:r>
            <a:r>
              <a:rPr lang="en-US" sz="4000" dirty="0"/>
              <a:t> interface, let’s dive into the details on how to configure a Spring application.</a:t>
            </a:r>
          </a:p>
          <a:p>
            <a:r>
              <a:rPr lang="en-US" sz="4000" dirty="0"/>
              <a:t>In the following sections, we go through various aspects of configuring Spring applications. Specifically, we focus our attention on the </a:t>
            </a:r>
            <a:r>
              <a:rPr lang="en-US" sz="4000" dirty="0" err="1"/>
              <a:t>ApplicationContext</a:t>
            </a:r>
            <a:r>
              <a:rPr lang="en-US" sz="4000" dirty="0"/>
              <a:t> interface, which provides many more configuration options than the traditional </a:t>
            </a:r>
            <a:r>
              <a:rPr lang="en-US" sz="4000" dirty="0" err="1"/>
              <a:t>BeanFactory</a:t>
            </a:r>
            <a:r>
              <a:rPr lang="en-US" sz="4000" dirty="0"/>
              <a:t> interface.</a:t>
            </a:r>
          </a:p>
          <a:p>
            <a:endParaRPr lang="en-US" sz="4000" dirty="0"/>
          </a:p>
        </p:txBody>
      </p:sp>
    </p:spTree>
    <p:extLst>
      <p:ext uri="{BB962C8B-B14F-4D97-AF65-F5344CB8AC3E}">
        <p14:creationId xmlns:p14="http://schemas.microsoft.com/office/powerpoint/2010/main" val="9342044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6575"/>
            <a:ext cx="10515600" cy="604693"/>
          </a:xfrm>
        </p:spPr>
        <p:txBody>
          <a:bodyPr>
            <a:normAutofit fontScale="90000"/>
          </a:bodyPr>
          <a:lstStyle/>
          <a:p>
            <a:r>
              <a:rPr lang="en-US" b="1" dirty="0"/>
              <a:t>Setting Spring Configuration </a:t>
            </a:r>
            <a:r>
              <a:rPr lang="en-US" b="1" dirty="0" smtClean="0"/>
              <a:t>Options</a:t>
            </a:r>
            <a:endParaRPr lang="en-US" dirty="0"/>
          </a:p>
        </p:txBody>
      </p:sp>
      <p:sp>
        <p:nvSpPr>
          <p:cNvPr id="3" name="Content Placeholder 2"/>
          <p:cNvSpPr>
            <a:spLocks noGrp="1"/>
          </p:cNvSpPr>
          <p:nvPr>
            <p:ph idx="1"/>
          </p:nvPr>
        </p:nvSpPr>
        <p:spPr>
          <a:xfrm>
            <a:off x="360218" y="969818"/>
            <a:ext cx="11416146" cy="5749637"/>
          </a:xfrm>
        </p:spPr>
        <p:txBody>
          <a:bodyPr>
            <a:normAutofit fontScale="85000" lnSpcReduction="10000"/>
          </a:bodyPr>
          <a:lstStyle/>
          <a:p>
            <a:r>
              <a:rPr lang="en-US" dirty="0"/>
              <a:t>Originally, Spring supported defining beans either through properties or an XML file. </a:t>
            </a:r>
            <a:endParaRPr lang="en-US" dirty="0" smtClean="0"/>
          </a:p>
          <a:p>
            <a:r>
              <a:rPr lang="en-US" dirty="0" smtClean="0"/>
              <a:t>Since </a:t>
            </a:r>
            <a:r>
              <a:rPr lang="en-US" dirty="0"/>
              <a:t>the release of JDK 5 and Spring's support of Java annotations, Spring (starting from Spring 2.5) also supports using Java annotations when configuring </a:t>
            </a:r>
            <a:r>
              <a:rPr lang="en-US" dirty="0" err="1"/>
              <a:t>ApplicationContext</a:t>
            </a:r>
            <a:r>
              <a:rPr lang="en-US" dirty="0" smtClean="0"/>
              <a:t>.</a:t>
            </a:r>
          </a:p>
          <a:p>
            <a:r>
              <a:rPr lang="en-US" dirty="0"/>
              <a:t>So, which one is better, XML or annotations? There have been lots of debates on this topic, and you can find numerous discussions on the Internet (for example, try the Spring Community Forums at </a:t>
            </a:r>
            <a:r>
              <a:rPr lang="en-US" dirty="0">
                <a:hlinkClick r:id="rId2"/>
              </a:rPr>
              <a:t>http://forum.spring.io</a:t>
            </a:r>
            <a:r>
              <a:rPr lang="en-US" dirty="0" smtClean="0">
                <a:hlinkClick r:id="rId2"/>
              </a:rPr>
              <a:t>/</a:t>
            </a:r>
            <a:r>
              <a:rPr lang="en-US" dirty="0" smtClean="0"/>
              <a:t>). </a:t>
            </a:r>
            <a:r>
              <a:rPr lang="en-US" dirty="0"/>
              <a:t>There is no definite answer, and each approach has its pros and cons. </a:t>
            </a:r>
            <a:endParaRPr lang="en-US" dirty="0" smtClean="0"/>
          </a:p>
          <a:p>
            <a:r>
              <a:rPr lang="en-US" dirty="0" smtClean="0">
                <a:solidFill>
                  <a:srgbClr val="FF0000"/>
                </a:solidFill>
              </a:rPr>
              <a:t>Using </a:t>
            </a:r>
            <a:r>
              <a:rPr lang="en-US" dirty="0">
                <a:solidFill>
                  <a:srgbClr val="FF0000"/>
                </a:solidFill>
              </a:rPr>
              <a:t>an XML file can externalize all configuration from Java code, while annotations allow the developer to define and view the DI setup from within the code. </a:t>
            </a:r>
            <a:endParaRPr lang="en-US" dirty="0" smtClean="0">
              <a:solidFill>
                <a:srgbClr val="FF0000"/>
              </a:solidFill>
            </a:endParaRPr>
          </a:p>
          <a:p>
            <a:r>
              <a:rPr lang="en-US" dirty="0" smtClean="0"/>
              <a:t>Spring </a:t>
            </a:r>
            <a:r>
              <a:rPr lang="en-US" dirty="0"/>
              <a:t>also supports a mix of the two approaches in a single </a:t>
            </a:r>
            <a:r>
              <a:rPr lang="en-US" dirty="0" err="1"/>
              <a:t>ApplicationContext</a:t>
            </a:r>
            <a:r>
              <a:rPr lang="en-US" dirty="0"/>
              <a:t>. </a:t>
            </a:r>
            <a:endParaRPr lang="en-US" dirty="0" smtClean="0"/>
          </a:p>
          <a:p>
            <a:r>
              <a:rPr lang="en-US" dirty="0" smtClean="0"/>
              <a:t>One </a:t>
            </a:r>
            <a:r>
              <a:rPr lang="en-US" dirty="0"/>
              <a:t>common approach is to </a:t>
            </a:r>
            <a:r>
              <a:rPr lang="en-US" dirty="0">
                <a:solidFill>
                  <a:srgbClr val="FF0000"/>
                </a:solidFill>
              </a:rPr>
              <a:t>define the application infrastructure (for example, data source, transaction manager, JMS connection factory, or JMX) in an XML file, while defining the DI configuration (injectable beans and beans' dependencies) in annotations</a:t>
            </a:r>
            <a:r>
              <a:rPr lang="en-US" dirty="0"/>
              <a:t>. </a:t>
            </a:r>
            <a:endParaRPr lang="en-US" dirty="0" smtClean="0"/>
          </a:p>
          <a:p>
            <a:r>
              <a:rPr lang="en-US" dirty="0" smtClean="0"/>
              <a:t>However</a:t>
            </a:r>
            <a:r>
              <a:rPr lang="en-US" dirty="0"/>
              <a:t>, no matter which option you choose, stick to it and deliver the message clearly across the entire development team. </a:t>
            </a:r>
          </a:p>
        </p:txBody>
      </p:sp>
    </p:spTree>
    <p:extLst>
      <p:ext uri="{BB962C8B-B14F-4D97-AF65-F5344CB8AC3E}">
        <p14:creationId xmlns:p14="http://schemas.microsoft.com/office/powerpoint/2010/main" val="16979704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8871"/>
            <a:ext cx="10515600" cy="549275"/>
          </a:xfrm>
        </p:spPr>
        <p:txBody>
          <a:bodyPr>
            <a:normAutofit fontScale="90000"/>
          </a:bodyPr>
          <a:lstStyle/>
          <a:p>
            <a:r>
              <a:rPr lang="en-US" b="1" dirty="0"/>
              <a:t>Basic Configuration </a:t>
            </a:r>
            <a:r>
              <a:rPr lang="en-US" b="1" dirty="0" smtClean="0"/>
              <a:t>Overview</a:t>
            </a:r>
            <a:endParaRPr lang="en-US" dirty="0"/>
          </a:p>
        </p:txBody>
      </p:sp>
      <p:sp>
        <p:nvSpPr>
          <p:cNvPr id="3" name="Content Placeholder 2"/>
          <p:cNvSpPr>
            <a:spLocks noGrp="1"/>
          </p:cNvSpPr>
          <p:nvPr>
            <p:ph idx="1"/>
          </p:nvPr>
        </p:nvSpPr>
        <p:spPr>
          <a:xfrm>
            <a:off x="838200" y="914400"/>
            <a:ext cx="10515600" cy="5732059"/>
          </a:xfrm>
        </p:spPr>
        <p:txBody>
          <a:bodyPr>
            <a:noAutofit/>
          </a:bodyPr>
          <a:lstStyle/>
          <a:p>
            <a:r>
              <a:rPr lang="en-US" sz="3200" dirty="0"/>
              <a:t>For XML configuration, you need to declare the required namespace base provided by Spring that your application requires. </a:t>
            </a:r>
            <a:endParaRPr lang="en-US" sz="3200" dirty="0" smtClean="0"/>
          </a:p>
          <a:p>
            <a:r>
              <a:rPr lang="en-US" sz="3200" dirty="0" smtClean="0"/>
              <a:t>Listing </a:t>
            </a:r>
            <a:r>
              <a:rPr lang="en-US" sz="3200" dirty="0"/>
              <a:t>3-14 shows the most basic sample, which declares only the beans namespace for you to define the Spring beans. </a:t>
            </a:r>
            <a:endParaRPr lang="en-US" sz="3200" dirty="0" smtClean="0"/>
          </a:p>
          <a:p>
            <a:r>
              <a:rPr lang="en-US" sz="3200" dirty="0" smtClean="0"/>
              <a:t>We </a:t>
            </a:r>
            <a:r>
              <a:rPr lang="en-US" sz="3200" dirty="0"/>
              <a:t>refer to this configuration file as app-context-xml.xml for XML-style configuration throughout the samples</a:t>
            </a:r>
            <a:r>
              <a:rPr lang="en-US" sz="3200" dirty="0" smtClean="0"/>
              <a:t>.</a:t>
            </a:r>
          </a:p>
          <a:p>
            <a:r>
              <a:rPr lang="en-US" sz="3200" dirty="0"/>
              <a:t>Besides beans, Spring provides a large number of other namespaces for different purposes. Some examples include context for </a:t>
            </a:r>
            <a:r>
              <a:rPr lang="en-US" sz="3200" dirty="0" err="1"/>
              <a:t>ApplicationContext</a:t>
            </a:r>
            <a:r>
              <a:rPr lang="en-US" sz="3200" dirty="0"/>
              <a:t> configuration, </a:t>
            </a:r>
            <a:r>
              <a:rPr lang="en-US" sz="3200" dirty="0" err="1"/>
              <a:t>aop</a:t>
            </a:r>
            <a:r>
              <a:rPr lang="en-US" sz="3200" dirty="0"/>
              <a:t> for AOP support, and </a:t>
            </a:r>
            <a:r>
              <a:rPr lang="en-US" sz="3200" dirty="0" err="1"/>
              <a:t>tx</a:t>
            </a:r>
            <a:r>
              <a:rPr lang="en-US" sz="3200" dirty="0"/>
              <a:t> for transactional support</a:t>
            </a:r>
            <a:r>
              <a:rPr lang="en-US" sz="3200" dirty="0" smtClean="0"/>
              <a:t>.</a:t>
            </a:r>
          </a:p>
          <a:p>
            <a:endParaRPr lang="en-US" dirty="0"/>
          </a:p>
        </p:txBody>
      </p:sp>
    </p:spTree>
    <p:extLst>
      <p:ext uri="{BB962C8B-B14F-4D97-AF65-F5344CB8AC3E}">
        <p14:creationId xmlns:p14="http://schemas.microsoft.com/office/powerpoint/2010/main" val="23431098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2133600"/>
            <a:ext cx="10515600" cy="4151086"/>
          </a:xfrm>
          <a:prstGeom prst="rect">
            <a:avLst/>
          </a:prstGeom>
        </p:spPr>
      </p:pic>
    </p:spTree>
    <p:extLst>
      <p:ext uri="{BB962C8B-B14F-4D97-AF65-F5344CB8AC3E}">
        <p14:creationId xmlns:p14="http://schemas.microsoft.com/office/powerpoint/2010/main" val="23269517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321" y="184822"/>
            <a:ext cx="10515600" cy="240182"/>
          </a:xfrm>
        </p:spPr>
        <p:txBody>
          <a:bodyPr>
            <a:normAutofit fontScale="90000"/>
          </a:bodyPr>
          <a:lstStyle/>
          <a:p>
            <a:r>
              <a:rPr lang="en-US" b="1" dirty="0"/>
              <a:t>Types of Inversion of </a:t>
            </a:r>
            <a:r>
              <a:rPr lang="en-US" b="1" dirty="0" smtClean="0"/>
              <a:t>Control</a:t>
            </a:r>
            <a:endParaRPr lang="en-US" dirty="0"/>
          </a:p>
        </p:txBody>
      </p:sp>
      <p:sp>
        <p:nvSpPr>
          <p:cNvPr id="3" name="Content Placeholder 2"/>
          <p:cNvSpPr>
            <a:spLocks noGrp="1"/>
          </p:cNvSpPr>
          <p:nvPr>
            <p:ph idx="1"/>
          </p:nvPr>
        </p:nvSpPr>
        <p:spPr>
          <a:xfrm>
            <a:off x="334851" y="566671"/>
            <a:ext cx="11732654" cy="6040192"/>
          </a:xfrm>
        </p:spPr>
        <p:txBody>
          <a:bodyPr>
            <a:normAutofit/>
          </a:bodyPr>
          <a:lstStyle/>
          <a:p>
            <a:r>
              <a:rPr lang="en-US" dirty="0" smtClean="0"/>
              <a:t>There </a:t>
            </a:r>
            <a:r>
              <a:rPr lang="en-US" dirty="0"/>
              <a:t>are two types of </a:t>
            </a:r>
            <a:r>
              <a:rPr lang="en-US" dirty="0" err="1" smtClean="0"/>
              <a:t>IoC</a:t>
            </a:r>
            <a:r>
              <a:rPr lang="en-US" dirty="0" smtClean="0"/>
              <a:t>.</a:t>
            </a:r>
          </a:p>
          <a:p>
            <a:r>
              <a:rPr lang="en-US" i="1" dirty="0"/>
              <a:t>Dependency Lookup</a:t>
            </a:r>
            <a:r>
              <a:rPr lang="en-US" dirty="0"/>
              <a:t> is a much more traditional approach, and at first glance, it seems more familiar to Java programmers</a:t>
            </a:r>
            <a:r>
              <a:rPr lang="en-US" dirty="0" smtClean="0"/>
              <a:t>.</a:t>
            </a:r>
          </a:p>
          <a:p>
            <a:r>
              <a:rPr lang="en-US" i="1" dirty="0"/>
              <a:t>Dependency Injection</a:t>
            </a:r>
            <a:r>
              <a:rPr lang="en-US" dirty="0"/>
              <a:t>, although it appears counterintuitive at first, is actually much more flexible and usable than Dependency Lookup</a:t>
            </a:r>
            <a:r>
              <a:rPr lang="en-US" dirty="0" smtClean="0"/>
              <a:t>.</a:t>
            </a:r>
          </a:p>
          <a:p>
            <a:r>
              <a:rPr lang="en-US" dirty="0">
                <a:solidFill>
                  <a:srgbClr val="FF0000"/>
                </a:solidFill>
              </a:rPr>
              <a:t>With Dependency Lookup-style </a:t>
            </a:r>
            <a:r>
              <a:rPr lang="en-US" dirty="0" err="1">
                <a:solidFill>
                  <a:srgbClr val="FF0000"/>
                </a:solidFill>
              </a:rPr>
              <a:t>IoC</a:t>
            </a:r>
            <a:r>
              <a:rPr lang="en-US" dirty="0">
                <a:solidFill>
                  <a:srgbClr val="FF0000"/>
                </a:solidFill>
              </a:rPr>
              <a:t>, a component must acquire a reference to a dependency, whereas with Dependency Injection, the dependencies are injected into the component by the </a:t>
            </a:r>
            <a:r>
              <a:rPr lang="en-US" dirty="0" err="1">
                <a:solidFill>
                  <a:srgbClr val="FF0000"/>
                </a:solidFill>
              </a:rPr>
              <a:t>IoC</a:t>
            </a:r>
            <a:r>
              <a:rPr lang="en-US" dirty="0">
                <a:solidFill>
                  <a:srgbClr val="FF0000"/>
                </a:solidFill>
              </a:rPr>
              <a:t> container</a:t>
            </a:r>
            <a:r>
              <a:rPr lang="en-US" dirty="0" smtClean="0">
                <a:solidFill>
                  <a:srgbClr val="FF0000"/>
                </a:solidFill>
              </a:rPr>
              <a:t>.</a:t>
            </a:r>
          </a:p>
          <a:p>
            <a:r>
              <a:rPr lang="en-US" dirty="0"/>
              <a:t>Dependency Lookup comes in two types: </a:t>
            </a:r>
            <a:r>
              <a:rPr lang="en-US" dirty="0">
                <a:solidFill>
                  <a:srgbClr val="FF0000"/>
                </a:solidFill>
              </a:rPr>
              <a:t>Dependency Pull and Contextualized Dependency Lookup (CDL</a:t>
            </a:r>
            <a:r>
              <a:rPr lang="en-US" dirty="0" smtClean="0">
                <a:solidFill>
                  <a:srgbClr val="FF0000"/>
                </a:solidFill>
              </a:rPr>
              <a:t>)</a:t>
            </a:r>
            <a:r>
              <a:rPr lang="en-US" dirty="0" smtClean="0"/>
              <a:t>.</a:t>
            </a:r>
          </a:p>
          <a:p>
            <a:r>
              <a:rPr lang="en-US" dirty="0"/>
              <a:t>Dependency Injection also has two common flavors: Constructor and Setter Dependency Injection.</a:t>
            </a:r>
            <a:endParaRPr lang="en-US" dirty="0" smtClean="0"/>
          </a:p>
          <a:p>
            <a:endParaRPr lang="en-US" dirty="0"/>
          </a:p>
        </p:txBody>
      </p:sp>
    </p:spTree>
    <p:extLst>
      <p:ext uri="{BB962C8B-B14F-4D97-AF65-F5344CB8AC3E}">
        <p14:creationId xmlns:p14="http://schemas.microsoft.com/office/powerpoint/2010/main" val="399069013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Besides beans, Spring provides a large number of other namespaces for different purposes. Some examples include context for </a:t>
            </a:r>
            <a:r>
              <a:rPr lang="en-US" dirty="0" err="1"/>
              <a:t>ApplicationContext</a:t>
            </a:r>
            <a:r>
              <a:rPr lang="en-US" dirty="0"/>
              <a:t> configuration, </a:t>
            </a:r>
            <a:r>
              <a:rPr lang="en-US" dirty="0" err="1"/>
              <a:t>aop</a:t>
            </a:r>
            <a:r>
              <a:rPr lang="en-US" dirty="0"/>
              <a:t> for AOP support, and </a:t>
            </a:r>
            <a:r>
              <a:rPr lang="en-US" dirty="0" err="1"/>
              <a:t>tx</a:t>
            </a:r>
            <a:r>
              <a:rPr lang="en-US" dirty="0"/>
              <a:t> for transactional support. Namespaces are covered in the appropriate chapters.</a:t>
            </a:r>
          </a:p>
          <a:p>
            <a:r>
              <a:rPr lang="en-US" dirty="0"/>
              <a:t>To use Spring’s annotation support in your application, you need to declare the tags shown in </a:t>
            </a:r>
            <a:r>
              <a:rPr lang="en-US" dirty="0">
                <a:hlinkClick r:id="rId2"/>
              </a:rPr>
              <a:t>Listing 3-15</a:t>
            </a:r>
            <a:r>
              <a:rPr lang="en-US" dirty="0"/>
              <a:t> in your XML configuration. We refer to this configuration file as</a:t>
            </a:r>
            <a:r>
              <a:rPr lang="en-US" dirty="0">
                <a:solidFill>
                  <a:srgbClr val="FF0000"/>
                </a:solidFill>
              </a:rPr>
              <a:t> app-context-annotation.xml</a:t>
            </a:r>
            <a:r>
              <a:rPr lang="en-US" dirty="0"/>
              <a:t> for XML configuration with annotation support throughout the samples</a:t>
            </a:r>
            <a:r>
              <a:rPr lang="en-US" dirty="0" smtClean="0"/>
              <a:t>.</a:t>
            </a:r>
            <a:endParaRPr lang="en-US" dirty="0"/>
          </a:p>
        </p:txBody>
      </p:sp>
    </p:spTree>
    <p:extLst>
      <p:ext uri="{BB962C8B-B14F-4D97-AF65-F5344CB8AC3E}">
        <p14:creationId xmlns:p14="http://schemas.microsoft.com/office/powerpoint/2010/main" val="368695907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hlinkClick r:id="rId2"/>
              </a:rPr>
              <a:t>Listing 3-15</a:t>
            </a:r>
            <a:r>
              <a:rPr lang="en-US" dirty="0"/>
              <a:t>. Spring XML Configuration with Annotation Support</a:t>
            </a:r>
          </a:p>
        </p:txBody>
      </p:sp>
      <p:pic>
        <p:nvPicPr>
          <p:cNvPr id="4" name="Content Placeholder 3"/>
          <p:cNvPicPr>
            <a:picLocks noGrp="1" noChangeAspect="1"/>
          </p:cNvPicPr>
          <p:nvPr>
            <p:ph idx="1"/>
          </p:nvPr>
        </p:nvPicPr>
        <p:blipFill>
          <a:blip r:embed="rId3"/>
          <a:stretch>
            <a:fillRect/>
          </a:stretch>
        </p:blipFill>
        <p:spPr>
          <a:xfrm>
            <a:off x="838200" y="1690688"/>
            <a:ext cx="10990943" cy="4826226"/>
          </a:xfrm>
          <a:prstGeom prst="rect">
            <a:avLst/>
          </a:prstGeom>
        </p:spPr>
      </p:pic>
    </p:spTree>
    <p:extLst>
      <p:ext uri="{BB962C8B-B14F-4D97-AF65-F5344CB8AC3E}">
        <p14:creationId xmlns:p14="http://schemas.microsoft.com/office/powerpoint/2010/main" val="40723007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138545"/>
            <a:ext cx="11360727" cy="6497782"/>
          </a:xfrm>
        </p:spPr>
        <p:txBody>
          <a:bodyPr>
            <a:normAutofit/>
          </a:bodyPr>
          <a:lstStyle/>
          <a:p>
            <a:r>
              <a:rPr lang="en-US" sz="2400" dirty="0" smtClean="0"/>
              <a:t>The </a:t>
            </a:r>
            <a:r>
              <a:rPr lang="en-US" sz="2400" dirty="0"/>
              <a:t>&lt;</a:t>
            </a:r>
            <a:r>
              <a:rPr lang="en-US" sz="2400" dirty="0" err="1"/>
              <a:t>context:component-scan</a:t>
            </a:r>
            <a:r>
              <a:rPr lang="en-US" sz="2400" dirty="0"/>
              <a:t>&gt; tag tells Spring to scan the code for injectable beans annotated with </a:t>
            </a:r>
            <a:r>
              <a:rPr lang="en-US" sz="2400" dirty="0">
                <a:solidFill>
                  <a:srgbClr val="FF0000"/>
                </a:solidFill>
              </a:rPr>
              <a:t>@Component, @Controller, @Repository</a:t>
            </a:r>
            <a:r>
              <a:rPr lang="en-US" sz="2400" dirty="0"/>
              <a:t>, and </a:t>
            </a:r>
            <a:r>
              <a:rPr lang="en-US" sz="2400" dirty="0">
                <a:solidFill>
                  <a:srgbClr val="FF0000"/>
                </a:solidFill>
              </a:rPr>
              <a:t>@Service </a:t>
            </a:r>
            <a:r>
              <a:rPr lang="en-US" sz="2400" dirty="0"/>
              <a:t>as well as supporting the</a:t>
            </a:r>
            <a:r>
              <a:rPr lang="en-US" sz="2400" dirty="0">
                <a:solidFill>
                  <a:srgbClr val="FF0000"/>
                </a:solidFill>
              </a:rPr>
              <a:t> @</a:t>
            </a:r>
            <a:r>
              <a:rPr lang="en-US" sz="2400" dirty="0" err="1">
                <a:solidFill>
                  <a:srgbClr val="FF0000"/>
                </a:solidFill>
              </a:rPr>
              <a:t>Autowired</a:t>
            </a:r>
            <a:r>
              <a:rPr lang="en-US" sz="2400" dirty="0">
                <a:solidFill>
                  <a:srgbClr val="FF0000"/>
                </a:solidFill>
              </a:rPr>
              <a:t> </a:t>
            </a:r>
            <a:r>
              <a:rPr lang="en-US" sz="2400" dirty="0"/>
              <a:t>and </a:t>
            </a:r>
            <a:r>
              <a:rPr lang="en-US" sz="2400" dirty="0">
                <a:solidFill>
                  <a:srgbClr val="FF0000"/>
                </a:solidFill>
              </a:rPr>
              <a:t>@Inject </a:t>
            </a:r>
            <a:r>
              <a:rPr lang="en-US" sz="2400" dirty="0"/>
              <a:t>annotations under the package (and all its </a:t>
            </a:r>
            <a:r>
              <a:rPr lang="en-US" sz="2400" dirty="0" err="1"/>
              <a:t>subpackages</a:t>
            </a:r>
            <a:r>
              <a:rPr lang="en-US" sz="2400" dirty="0"/>
              <a:t>) specified. </a:t>
            </a:r>
            <a:endParaRPr lang="en-US" sz="2400" dirty="0" smtClean="0"/>
          </a:p>
          <a:p>
            <a:r>
              <a:rPr lang="en-US" sz="2400" dirty="0" smtClean="0"/>
              <a:t>In </a:t>
            </a:r>
            <a:r>
              <a:rPr lang="en-US" sz="2400" dirty="0"/>
              <a:t>the &lt;</a:t>
            </a:r>
            <a:r>
              <a:rPr lang="en-US" sz="2400" dirty="0" err="1"/>
              <a:t>context:component-scan</a:t>
            </a:r>
            <a:r>
              <a:rPr lang="en-US" sz="2400" dirty="0"/>
              <a:t>&gt; tag, multiple packages can be defined by using either a comma, a semicolon, or a space as the delimiter</a:t>
            </a:r>
            <a:r>
              <a:rPr lang="en-US" sz="2400" dirty="0" smtClean="0"/>
              <a:t>.</a:t>
            </a:r>
          </a:p>
          <a:p>
            <a:r>
              <a:rPr lang="en-US" sz="2400" dirty="0"/>
              <a:t>Moreover, the tag supports inclusion and exclusion of a components scan for more fine-grained control. For example, consider the configuration in </a:t>
            </a:r>
            <a:r>
              <a:rPr lang="en-US" sz="2400" dirty="0">
                <a:hlinkClick r:id="rId3"/>
              </a:rPr>
              <a:t>Listing 3-16</a:t>
            </a:r>
            <a:r>
              <a:rPr lang="en-US" sz="2400" dirty="0"/>
              <a:t>.</a:t>
            </a:r>
            <a:endParaRPr lang="en-US" sz="2400" dirty="0" smtClean="0"/>
          </a:p>
          <a:p>
            <a:endParaRPr lang="en-US" sz="2000" b="1" i="1" dirty="0" smtClean="0">
              <a:hlinkClick r:id="rId4"/>
            </a:endParaRPr>
          </a:p>
          <a:p>
            <a:endParaRPr lang="en-US" sz="2000" b="1" i="1" dirty="0">
              <a:hlinkClick r:id="rId4"/>
            </a:endParaRPr>
          </a:p>
          <a:p>
            <a:r>
              <a:rPr lang="en-US" sz="2000" b="1" i="1" dirty="0" smtClean="0">
                <a:hlinkClick r:id="rId4"/>
              </a:rPr>
              <a:t>Listing </a:t>
            </a:r>
            <a:r>
              <a:rPr lang="en-US" sz="2000" b="1" i="1" dirty="0">
                <a:hlinkClick r:id="rId4"/>
              </a:rPr>
              <a:t>3-16</a:t>
            </a:r>
            <a:r>
              <a:rPr lang="en-US" sz="2000" dirty="0"/>
              <a:t>. Spring XML Configuration Component Scan</a:t>
            </a:r>
            <a:endParaRPr lang="en-US" sz="2000" b="1" dirty="0" smtClean="0"/>
          </a:p>
          <a:p>
            <a:endParaRPr lang="en-US" sz="2000" dirty="0"/>
          </a:p>
        </p:txBody>
      </p:sp>
      <p:pic>
        <p:nvPicPr>
          <p:cNvPr id="6" name="Picture 5"/>
          <p:cNvPicPr>
            <a:picLocks noChangeAspect="1"/>
          </p:cNvPicPr>
          <p:nvPr/>
        </p:nvPicPr>
        <p:blipFill>
          <a:blip r:embed="rId5"/>
          <a:stretch>
            <a:fillRect/>
          </a:stretch>
        </p:blipFill>
        <p:spPr>
          <a:xfrm>
            <a:off x="489526" y="4789714"/>
            <a:ext cx="10962245" cy="1709388"/>
          </a:xfrm>
          <a:prstGeom prst="rect">
            <a:avLst/>
          </a:prstGeom>
        </p:spPr>
      </p:pic>
    </p:spTree>
    <p:extLst>
      <p:ext uri="{BB962C8B-B14F-4D97-AF65-F5344CB8AC3E}">
        <p14:creationId xmlns:p14="http://schemas.microsoft.com/office/powerpoint/2010/main" val="22373509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1140"/>
            <a:ext cx="10515600" cy="192814"/>
          </a:xfrm>
        </p:spPr>
        <p:txBody>
          <a:bodyPr>
            <a:normAutofit fontScale="90000"/>
          </a:bodyPr>
          <a:lstStyle/>
          <a:p>
            <a:endParaRPr lang="en-US" dirty="0"/>
          </a:p>
        </p:txBody>
      </p:sp>
      <p:sp>
        <p:nvSpPr>
          <p:cNvPr id="3" name="Content Placeholder 2"/>
          <p:cNvSpPr>
            <a:spLocks noGrp="1"/>
          </p:cNvSpPr>
          <p:nvPr>
            <p:ph idx="1"/>
          </p:nvPr>
        </p:nvSpPr>
        <p:spPr>
          <a:xfrm>
            <a:off x="419745" y="557938"/>
            <a:ext cx="11498452" cy="6137329"/>
          </a:xfrm>
        </p:spPr>
        <p:txBody>
          <a:bodyPr>
            <a:noAutofit/>
          </a:bodyPr>
          <a:lstStyle/>
          <a:p>
            <a:r>
              <a:rPr lang="en-US" sz="4000" dirty="0"/>
              <a:t>The previous tag tells Spring to scan the package as specified but omit the classes that were assignable to the type as specified in the expression (can be either a class or an interface). </a:t>
            </a:r>
            <a:endParaRPr lang="en-US" sz="4000" dirty="0" smtClean="0"/>
          </a:p>
          <a:p>
            <a:r>
              <a:rPr lang="en-US" sz="4000" dirty="0" smtClean="0"/>
              <a:t>Besides </a:t>
            </a:r>
            <a:r>
              <a:rPr lang="en-US" sz="4000" dirty="0"/>
              <a:t>the exclude filter, you can also use an include filter. And for the type, you can use annotation, regex, assignable, AspectJ, or custom (with your own filter class </a:t>
            </a:r>
            <a:r>
              <a:rPr lang="en-US" sz="4000" dirty="0" smtClean="0"/>
              <a:t>that implements</a:t>
            </a:r>
            <a:r>
              <a:rPr lang="en-US" sz="4000" dirty="0"/>
              <a:t> </a:t>
            </a:r>
            <a:r>
              <a:rPr lang="en-US" sz="4000" dirty="0" err="1" smtClean="0"/>
              <a:t>org.springframework.core.type.filter.TypeFilter</a:t>
            </a:r>
            <a:r>
              <a:rPr lang="en-US" sz="4000" dirty="0"/>
              <a:t>) as the filter criteria. The expression format depends on the type you </a:t>
            </a:r>
            <a:r>
              <a:rPr lang="en-US" sz="4000" dirty="0" smtClean="0"/>
              <a:t>specified.</a:t>
            </a:r>
            <a:endParaRPr lang="en-US" sz="4000" dirty="0"/>
          </a:p>
        </p:txBody>
      </p:sp>
    </p:spTree>
    <p:extLst>
      <p:ext uri="{BB962C8B-B14F-4D97-AF65-F5344CB8AC3E}">
        <p14:creationId xmlns:p14="http://schemas.microsoft.com/office/powerpoint/2010/main" val="11589970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146"/>
            <a:ext cx="10515600" cy="394292"/>
          </a:xfrm>
        </p:spPr>
        <p:txBody>
          <a:bodyPr>
            <a:normAutofit fontScale="90000"/>
          </a:bodyPr>
          <a:lstStyle/>
          <a:p>
            <a:pPr algn="ctr"/>
            <a:r>
              <a:rPr lang="en-US" dirty="0"/>
              <a:t>Declaring Spring Components</a:t>
            </a:r>
          </a:p>
        </p:txBody>
      </p:sp>
      <p:sp>
        <p:nvSpPr>
          <p:cNvPr id="3" name="Content Placeholder 2"/>
          <p:cNvSpPr>
            <a:spLocks noGrp="1"/>
          </p:cNvSpPr>
          <p:nvPr>
            <p:ph idx="1"/>
          </p:nvPr>
        </p:nvSpPr>
        <p:spPr>
          <a:xfrm>
            <a:off x="371959" y="712922"/>
            <a:ext cx="11577234" cy="5966847"/>
          </a:xfrm>
        </p:spPr>
        <p:txBody>
          <a:bodyPr>
            <a:noAutofit/>
          </a:bodyPr>
          <a:lstStyle/>
          <a:p>
            <a:r>
              <a:rPr lang="en-US" sz="4000" dirty="0"/>
              <a:t>After you develop some kind of service class and want to use it in a Spring-base application, you need to tell Spring that those beans are eligible for injection to other beans and have Spring manage them for you. Consider the sample in </a:t>
            </a:r>
            <a:r>
              <a:rPr lang="en-US" sz="4000" dirty="0">
                <a:hlinkClick r:id="rId2"/>
              </a:rPr>
              <a:t>Chapter 2</a:t>
            </a:r>
            <a:r>
              <a:rPr lang="en-US" sz="4000" dirty="0"/>
              <a:t>, where </a:t>
            </a:r>
            <a:r>
              <a:rPr lang="en-US" sz="4000" dirty="0" err="1"/>
              <a:t>MessageRenderoutputs</a:t>
            </a:r>
            <a:r>
              <a:rPr lang="en-US" sz="4000" dirty="0"/>
              <a:t> the message and depends on </a:t>
            </a:r>
            <a:r>
              <a:rPr lang="en-US" sz="4000" dirty="0" err="1"/>
              <a:t>MessageProvider</a:t>
            </a:r>
            <a:r>
              <a:rPr lang="en-US" sz="4000" dirty="0"/>
              <a:t> to provide the message to render. </a:t>
            </a:r>
            <a:r>
              <a:rPr lang="en-US" sz="4000" dirty="0">
                <a:hlinkClick r:id="rId3"/>
              </a:rPr>
              <a:t>Listing 3-17</a:t>
            </a:r>
            <a:r>
              <a:rPr lang="en-US" sz="4000" dirty="0"/>
              <a:t> recaps the interfaces and implementations of the two services.</a:t>
            </a:r>
          </a:p>
        </p:txBody>
      </p:sp>
    </p:spTree>
    <p:extLst>
      <p:ext uri="{BB962C8B-B14F-4D97-AF65-F5344CB8AC3E}">
        <p14:creationId xmlns:p14="http://schemas.microsoft.com/office/powerpoint/2010/main" val="72986469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647"/>
            <a:ext cx="10515600" cy="456285"/>
          </a:xfrm>
        </p:spPr>
        <p:txBody>
          <a:bodyPr>
            <a:normAutofit fontScale="90000"/>
          </a:bodyPr>
          <a:lstStyle/>
          <a:p>
            <a:pPr algn="ctr"/>
            <a:r>
              <a:rPr lang="da-DK" sz="3600" b="1" i="1" dirty="0">
                <a:hlinkClick r:id="rId2"/>
              </a:rPr>
              <a:t>Listing 3-17</a:t>
            </a:r>
            <a:r>
              <a:rPr lang="da-DK" sz="3600" dirty="0"/>
              <a:t>. MessageRenderer and MessageProvider</a:t>
            </a:r>
            <a:endParaRPr lang="en-US" sz="3600" dirty="0"/>
          </a:p>
        </p:txBody>
      </p:sp>
      <p:pic>
        <p:nvPicPr>
          <p:cNvPr id="4" name="Content Placeholder 3"/>
          <p:cNvPicPr>
            <a:picLocks noGrp="1" noChangeAspect="1"/>
          </p:cNvPicPr>
          <p:nvPr>
            <p:ph idx="1"/>
          </p:nvPr>
        </p:nvPicPr>
        <p:blipFill>
          <a:blip r:embed="rId3"/>
          <a:stretch>
            <a:fillRect/>
          </a:stretch>
        </p:blipFill>
        <p:spPr>
          <a:xfrm>
            <a:off x="619932" y="790415"/>
            <a:ext cx="11329261" cy="5734372"/>
          </a:xfrm>
          <a:prstGeom prst="rect">
            <a:avLst/>
          </a:prstGeom>
        </p:spPr>
      </p:pic>
    </p:spTree>
    <p:extLst>
      <p:ext uri="{BB962C8B-B14F-4D97-AF65-F5344CB8AC3E}">
        <p14:creationId xmlns:p14="http://schemas.microsoft.com/office/powerpoint/2010/main" val="133329486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118674169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121599313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685" y="76994"/>
            <a:ext cx="10515600" cy="263969"/>
          </a:xfrm>
        </p:spPr>
        <p:txBody>
          <a:bodyPr>
            <a:normAutofit fontScale="90000"/>
          </a:bodyPr>
          <a:lstStyle/>
          <a:p>
            <a:endParaRPr lang="en-US" dirty="0"/>
          </a:p>
        </p:txBody>
      </p:sp>
      <p:sp>
        <p:nvSpPr>
          <p:cNvPr id="3" name="Content Placeholder 2"/>
          <p:cNvSpPr>
            <a:spLocks noGrp="1"/>
          </p:cNvSpPr>
          <p:nvPr>
            <p:ph idx="1"/>
          </p:nvPr>
        </p:nvSpPr>
        <p:spPr>
          <a:xfrm>
            <a:off x="838200" y="511444"/>
            <a:ext cx="10515600" cy="5665519"/>
          </a:xfrm>
        </p:spPr>
        <p:txBody>
          <a:bodyPr/>
          <a:lstStyle/>
          <a:p>
            <a:r>
              <a:rPr lang="en-US" dirty="0"/>
              <a:t>To declare the beans in an XML file, on top of the basic configuration (as stated earlier in </a:t>
            </a:r>
            <a:r>
              <a:rPr lang="en-US" dirty="0">
                <a:hlinkClick r:id="rId2"/>
              </a:rPr>
              <a:t>Listing 3-14</a:t>
            </a:r>
            <a:r>
              <a:rPr lang="en-US" dirty="0"/>
              <a:t>), you add the &lt;bean&gt; tags in </a:t>
            </a:r>
            <a:r>
              <a:rPr lang="en-US" dirty="0">
                <a:hlinkClick r:id="rId3"/>
              </a:rPr>
              <a:t>Listing 3-18</a:t>
            </a:r>
            <a:r>
              <a:rPr lang="en-US" dirty="0"/>
              <a:t> to the file </a:t>
            </a:r>
            <a:r>
              <a:rPr lang="en-US" dirty="0">
                <a:solidFill>
                  <a:srgbClr val="FF0000"/>
                </a:solidFill>
              </a:rPr>
              <a:t>app-context-xml.xml</a:t>
            </a:r>
            <a:r>
              <a:rPr lang="en-US" dirty="0" smtClean="0">
                <a:solidFill>
                  <a:srgbClr val="FF0000"/>
                </a:solidFill>
              </a:rPr>
              <a:t>.</a:t>
            </a:r>
          </a:p>
          <a:p>
            <a:r>
              <a:rPr lang="en-US" b="1" i="1" dirty="0">
                <a:hlinkClick r:id="rId4"/>
              </a:rPr>
              <a:t>Listing 3-18</a:t>
            </a:r>
            <a:r>
              <a:rPr lang="en-US" dirty="0"/>
              <a:t>. Declare Spring Beans (XML</a:t>
            </a:r>
            <a:r>
              <a:rPr lang="en-US" dirty="0" smtClean="0"/>
              <a:t>)</a:t>
            </a:r>
          </a:p>
          <a:p>
            <a:endParaRPr lang="en-US" dirty="0"/>
          </a:p>
        </p:txBody>
      </p:sp>
      <p:pic>
        <p:nvPicPr>
          <p:cNvPr id="4" name="Picture 3"/>
          <p:cNvPicPr>
            <a:picLocks noChangeAspect="1"/>
          </p:cNvPicPr>
          <p:nvPr/>
        </p:nvPicPr>
        <p:blipFill>
          <a:blip r:embed="rId5"/>
          <a:stretch>
            <a:fillRect/>
          </a:stretch>
        </p:blipFill>
        <p:spPr>
          <a:xfrm>
            <a:off x="338379" y="2386740"/>
            <a:ext cx="11515241" cy="4300779"/>
          </a:xfrm>
          <a:prstGeom prst="rect">
            <a:avLst/>
          </a:prstGeom>
        </p:spPr>
      </p:pic>
    </p:spTree>
    <p:extLst>
      <p:ext uri="{BB962C8B-B14F-4D97-AF65-F5344CB8AC3E}">
        <p14:creationId xmlns:p14="http://schemas.microsoft.com/office/powerpoint/2010/main" val="259481334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273" y="39662"/>
            <a:ext cx="10515600" cy="115322"/>
          </a:xfrm>
        </p:spPr>
        <p:txBody>
          <a:bodyPr>
            <a:normAutofit fontScale="90000"/>
          </a:bodyPr>
          <a:lstStyle/>
          <a:p>
            <a:endParaRPr lang="en-US" dirty="0"/>
          </a:p>
        </p:txBody>
      </p:sp>
      <p:sp>
        <p:nvSpPr>
          <p:cNvPr id="3" name="Content Placeholder 2"/>
          <p:cNvSpPr>
            <a:spLocks noGrp="1"/>
          </p:cNvSpPr>
          <p:nvPr>
            <p:ph idx="1"/>
          </p:nvPr>
        </p:nvSpPr>
        <p:spPr>
          <a:xfrm>
            <a:off x="294466" y="294467"/>
            <a:ext cx="11763213" cy="6168326"/>
          </a:xfrm>
        </p:spPr>
        <p:txBody>
          <a:bodyPr>
            <a:noAutofit/>
          </a:bodyPr>
          <a:lstStyle/>
          <a:p>
            <a:r>
              <a:rPr lang="en-US" sz="3600" dirty="0"/>
              <a:t>The previous tags declare two beans, one with an ID of </a:t>
            </a:r>
            <a:r>
              <a:rPr lang="en-US" sz="3600" dirty="0" err="1"/>
              <a:t>messageProvider</a:t>
            </a:r>
            <a:r>
              <a:rPr lang="en-US" sz="3600" dirty="0"/>
              <a:t> with the </a:t>
            </a:r>
            <a:r>
              <a:rPr lang="en-US" sz="3600" dirty="0" err="1"/>
              <a:t>HelloWorldMessageProvider</a:t>
            </a:r>
            <a:r>
              <a:rPr lang="en-US" sz="3600" dirty="0"/>
              <a:t> implementation, and the other with an ID of </a:t>
            </a:r>
            <a:r>
              <a:rPr lang="en-US" sz="3600" dirty="0" err="1"/>
              <a:t>messageRenderer</a:t>
            </a:r>
            <a:r>
              <a:rPr lang="en-US" sz="3600" dirty="0"/>
              <a:t> with the </a:t>
            </a:r>
            <a:r>
              <a:rPr lang="en-US" sz="3600" dirty="0" err="1"/>
              <a:t>StandardOutMessageRenderer</a:t>
            </a:r>
            <a:r>
              <a:rPr lang="en-US" sz="3600" dirty="0"/>
              <a:t> implementation.</a:t>
            </a:r>
          </a:p>
          <a:p>
            <a:r>
              <a:rPr lang="en-US" sz="3600" dirty="0"/>
              <a:t>To define the Spring beans via annotation, you don’t need to modify the XML configuration file (app-context-annotation.xml) anymore; you just need to add the corresponding annotation to the service implementation classes under package com.apress.prospring4.ch3.annotation (see </a:t>
            </a:r>
            <a:r>
              <a:rPr lang="en-US" sz="3600" dirty="0">
                <a:hlinkClick r:id="rId2"/>
              </a:rPr>
              <a:t>Listing 3-19</a:t>
            </a:r>
            <a:r>
              <a:rPr lang="en-US" sz="3600" dirty="0"/>
              <a:t>).</a:t>
            </a:r>
          </a:p>
          <a:p>
            <a:endParaRPr lang="en-US" sz="3600" dirty="0"/>
          </a:p>
        </p:txBody>
      </p:sp>
    </p:spTree>
    <p:extLst>
      <p:ext uri="{BB962C8B-B14F-4D97-AF65-F5344CB8AC3E}">
        <p14:creationId xmlns:p14="http://schemas.microsoft.com/office/powerpoint/2010/main" val="2272175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457"/>
            <a:ext cx="10515600" cy="523517"/>
          </a:xfrm>
        </p:spPr>
        <p:txBody>
          <a:bodyPr>
            <a:normAutofit fontScale="90000"/>
          </a:bodyPr>
          <a:lstStyle/>
          <a:p>
            <a:pPr algn="ctr"/>
            <a:r>
              <a:rPr lang="en-US" b="1" dirty="0"/>
              <a:t>Dependency </a:t>
            </a:r>
            <a:r>
              <a:rPr lang="en-US" b="1" dirty="0" smtClean="0"/>
              <a:t>Pull</a:t>
            </a:r>
            <a:endParaRPr lang="en-US" dirty="0"/>
          </a:p>
        </p:txBody>
      </p:sp>
      <p:sp>
        <p:nvSpPr>
          <p:cNvPr id="3" name="Content Placeholder 2"/>
          <p:cNvSpPr>
            <a:spLocks noGrp="1"/>
          </p:cNvSpPr>
          <p:nvPr>
            <p:ph idx="1"/>
          </p:nvPr>
        </p:nvSpPr>
        <p:spPr>
          <a:xfrm>
            <a:off x="145143" y="901520"/>
            <a:ext cx="11756571" cy="5731509"/>
          </a:xfrm>
        </p:spPr>
        <p:txBody>
          <a:bodyPr>
            <a:noAutofit/>
          </a:bodyPr>
          <a:lstStyle/>
          <a:p>
            <a:r>
              <a:rPr lang="en-US" sz="3200" dirty="0"/>
              <a:t>To a Java developer, </a:t>
            </a:r>
            <a:r>
              <a:rPr lang="en-US" sz="3200" i="1" dirty="0"/>
              <a:t>Dependency Pull</a:t>
            </a:r>
            <a:r>
              <a:rPr lang="en-US" sz="3200" dirty="0"/>
              <a:t> is the most familiar type of </a:t>
            </a:r>
            <a:r>
              <a:rPr lang="en-US" sz="3200" dirty="0" err="1" smtClean="0"/>
              <a:t>IoC</a:t>
            </a:r>
            <a:r>
              <a:rPr lang="en-US" sz="3200" dirty="0" smtClean="0"/>
              <a:t>.</a:t>
            </a:r>
          </a:p>
          <a:p>
            <a:r>
              <a:rPr lang="en-US" sz="3200" dirty="0" smtClean="0"/>
              <a:t>In </a:t>
            </a:r>
            <a:r>
              <a:rPr lang="en-US" sz="3200" dirty="0"/>
              <a:t>Dependency Pull, dependencies are pulled from a registry as required. </a:t>
            </a:r>
            <a:endParaRPr lang="en-US" sz="3200" dirty="0" smtClean="0"/>
          </a:p>
          <a:p>
            <a:r>
              <a:rPr lang="en-US" sz="3200" dirty="0" smtClean="0"/>
              <a:t>Anyone </a:t>
            </a:r>
            <a:r>
              <a:rPr lang="en-US" sz="3200" dirty="0"/>
              <a:t>who has ever written code to access an EJB (2.1 or prior versions) has used Dependency Pull (that is, via the JNDI API to look up an EJB component). </a:t>
            </a:r>
            <a:r>
              <a:rPr lang="en-US" sz="3200" dirty="0">
                <a:hlinkClick r:id="rId2"/>
              </a:rPr>
              <a:t>Figure 3-1</a:t>
            </a:r>
            <a:r>
              <a:rPr lang="en-US" sz="3200" dirty="0"/>
              <a:t> shows the scenario of Dependency Pull via the lookup mechanism</a:t>
            </a:r>
            <a:r>
              <a:rPr lang="en-US" sz="3200" dirty="0" smtClean="0"/>
              <a:t>.</a:t>
            </a:r>
          </a:p>
          <a:p>
            <a:r>
              <a:rPr lang="en-US" sz="3200" dirty="0">
                <a:solidFill>
                  <a:srgbClr val="FF0000"/>
                </a:solidFill>
              </a:rPr>
              <a:t>Spring also offers Dependency Pull as a mechanism for retrieving the components that the framework manages; you saw this in action in </a:t>
            </a:r>
            <a:r>
              <a:rPr lang="en-US" sz="3200" dirty="0">
                <a:solidFill>
                  <a:srgbClr val="FF0000"/>
                </a:solidFill>
                <a:hlinkClick r:id="rId3"/>
              </a:rPr>
              <a:t>Chapter 2</a:t>
            </a:r>
            <a:r>
              <a:rPr lang="en-US" sz="3200" dirty="0">
                <a:solidFill>
                  <a:srgbClr val="FF0000"/>
                </a:solidFill>
              </a:rPr>
              <a:t>. </a:t>
            </a:r>
            <a:r>
              <a:rPr lang="en-US" sz="3200" dirty="0">
                <a:solidFill>
                  <a:srgbClr val="FF0000"/>
                </a:solidFill>
                <a:hlinkClick r:id="rId2"/>
              </a:rPr>
              <a:t>Listing </a:t>
            </a:r>
            <a:r>
              <a:rPr lang="en-US" sz="3200" dirty="0" smtClean="0">
                <a:solidFill>
                  <a:srgbClr val="FF0000"/>
                </a:solidFill>
                <a:hlinkClick r:id="rId2"/>
              </a:rPr>
              <a:t>3-1</a:t>
            </a:r>
            <a:r>
              <a:rPr lang="en-US" sz="3200" dirty="0" smtClean="0">
                <a:solidFill>
                  <a:srgbClr val="FF0000"/>
                </a:solidFill>
              </a:rPr>
              <a:t> shows </a:t>
            </a:r>
            <a:r>
              <a:rPr lang="en-US" sz="3200" dirty="0">
                <a:solidFill>
                  <a:srgbClr val="FF0000"/>
                </a:solidFill>
              </a:rPr>
              <a:t>a typical Dependency Pull lookup in a Spring-based application.</a:t>
            </a:r>
          </a:p>
        </p:txBody>
      </p:sp>
    </p:spTree>
    <p:extLst>
      <p:ext uri="{BB962C8B-B14F-4D97-AF65-F5344CB8AC3E}">
        <p14:creationId xmlns:p14="http://schemas.microsoft.com/office/powerpoint/2010/main" val="12822547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2652"/>
            <a:ext cx="10515600" cy="595770"/>
          </a:xfrm>
        </p:spPr>
        <p:txBody>
          <a:bodyPr>
            <a:normAutofit fontScale="90000"/>
          </a:bodyPr>
          <a:lstStyle/>
          <a:p>
            <a:r>
              <a:rPr lang="en-US" sz="4000" b="1" i="1" dirty="0">
                <a:hlinkClick r:id="rId2"/>
              </a:rPr>
              <a:t>Listing 3-19</a:t>
            </a:r>
            <a:r>
              <a:rPr lang="en-US" sz="4000" dirty="0"/>
              <a:t>. Declare Spring Beans (Annotation)</a:t>
            </a:r>
          </a:p>
        </p:txBody>
      </p:sp>
      <p:pic>
        <p:nvPicPr>
          <p:cNvPr id="4" name="Content Placeholder 3"/>
          <p:cNvPicPr>
            <a:picLocks noGrp="1" noChangeAspect="1"/>
          </p:cNvPicPr>
          <p:nvPr>
            <p:ph idx="1"/>
          </p:nvPr>
        </p:nvPicPr>
        <p:blipFill>
          <a:blip r:embed="rId3"/>
          <a:stretch>
            <a:fillRect/>
          </a:stretch>
        </p:blipFill>
        <p:spPr>
          <a:xfrm>
            <a:off x="185980" y="728422"/>
            <a:ext cx="11732217" cy="6129578"/>
          </a:xfrm>
          <a:prstGeom prst="rect">
            <a:avLst/>
          </a:prstGeom>
        </p:spPr>
      </p:pic>
    </p:spTree>
    <p:extLst>
      <p:ext uri="{BB962C8B-B14F-4D97-AF65-F5344CB8AC3E}">
        <p14:creationId xmlns:p14="http://schemas.microsoft.com/office/powerpoint/2010/main" val="34397726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49451" y="365125"/>
            <a:ext cx="11220773" cy="6376638"/>
          </a:xfrm>
          <a:prstGeom prst="rect">
            <a:avLst/>
          </a:prstGeom>
        </p:spPr>
      </p:pic>
    </p:spTree>
    <p:extLst>
      <p:ext uri="{BB962C8B-B14F-4D97-AF65-F5344CB8AC3E}">
        <p14:creationId xmlns:p14="http://schemas.microsoft.com/office/powerpoint/2010/main" val="169723455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142"/>
            <a:ext cx="10515600" cy="161817"/>
          </a:xfrm>
        </p:spPr>
        <p:txBody>
          <a:bodyPr>
            <a:normAutofit fontScale="90000"/>
          </a:bodyPr>
          <a:lstStyle/>
          <a:p>
            <a:endParaRPr lang="en-US" dirty="0"/>
          </a:p>
        </p:txBody>
      </p:sp>
      <p:sp>
        <p:nvSpPr>
          <p:cNvPr id="3" name="Content Placeholder 2"/>
          <p:cNvSpPr>
            <a:spLocks noGrp="1"/>
          </p:cNvSpPr>
          <p:nvPr>
            <p:ph idx="1"/>
          </p:nvPr>
        </p:nvSpPr>
        <p:spPr>
          <a:xfrm>
            <a:off x="123987" y="526942"/>
            <a:ext cx="11902698" cy="6106333"/>
          </a:xfrm>
        </p:spPr>
        <p:txBody>
          <a:bodyPr>
            <a:noAutofit/>
          </a:bodyPr>
          <a:lstStyle/>
          <a:p>
            <a:r>
              <a:rPr lang="en-US" sz="3600" dirty="0"/>
              <a:t>From the previous code sample, you use Spring’s @Service annotation to specify that the bean provides services that other beans may require, passing in the bean name as the parameter. When bootstrapping Spring’s </a:t>
            </a:r>
            <a:r>
              <a:rPr lang="en-US" sz="3600" dirty="0" err="1"/>
              <a:t>ApplicationContext</a:t>
            </a:r>
            <a:r>
              <a:rPr lang="en-US" sz="3600" dirty="0"/>
              <a:t> with the XML configuration in </a:t>
            </a:r>
            <a:r>
              <a:rPr lang="en-US" sz="3600" dirty="0">
                <a:hlinkClick r:id="rId2"/>
              </a:rPr>
              <a:t>Listing 3-15</a:t>
            </a:r>
            <a:r>
              <a:rPr lang="en-US" sz="3600" dirty="0"/>
              <a:t>, Spring will seek out those components and instantiate the beans with the specified names.</a:t>
            </a:r>
          </a:p>
          <a:p>
            <a:r>
              <a:rPr lang="en-US" sz="3600" dirty="0"/>
              <a:t>Using either approach doesn’t affect the way you obtain the beans from </a:t>
            </a:r>
            <a:r>
              <a:rPr lang="en-US" sz="3600" dirty="0" err="1"/>
              <a:t>ApplicationContext</a:t>
            </a:r>
            <a:r>
              <a:rPr lang="en-US" sz="3600" dirty="0"/>
              <a:t>. </a:t>
            </a:r>
            <a:r>
              <a:rPr lang="en-US" sz="3600" dirty="0">
                <a:hlinkClick r:id="rId3"/>
              </a:rPr>
              <a:t>Listing 3-20</a:t>
            </a:r>
            <a:r>
              <a:rPr lang="en-US" sz="3600" dirty="0"/>
              <a:t> shows the example code to obtain the message provider.</a:t>
            </a:r>
          </a:p>
          <a:p>
            <a:endParaRPr lang="en-US" sz="3600" dirty="0"/>
          </a:p>
        </p:txBody>
      </p:sp>
    </p:spTree>
    <p:extLst>
      <p:ext uri="{BB962C8B-B14F-4D97-AF65-F5344CB8AC3E}">
        <p14:creationId xmlns:p14="http://schemas.microsoft.com/office/powerpoint/2010/main" val="309203343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17152"/>
            <a:ext cx="10515600" cy="332299"/>
          </a:xfrm>
        </p:spPr>
        <p:txBody>
          <a:bodyPr>
            <a:normAutofit fontScale="90000"/>
          </a:bodyPr>
          <a:lstStyle/>
          <a:p>
            <a:pPr algn="ctr"/>
            <a:r>
              <a:rPr lang="en-US" b="1" i="1" dirty="0">
                <a:hlinkClick r:id="rId2"/>
              </a:rPr>
              <a:t>Listing 3-20</a:t>
            </a:r>
            <a:r>
              <a:rPr lang="en-US" dirty="0"/>
              <a:t>. Declare Spring Beans (Testing)</a:t>
            </a:r>
          </a:p>
        </p:txBody>
      </p:sp>
      <p:pic>
        <p:nvPicPr>
          <p:cNvPr id="4" name="Content Placeholder 3"/>
          <p:cNvPicPr>
            <a:picLocks noGrp="1" noChangeAspect="1"/>
          </p:cNvPicPr>
          <p:nvPr>
            <p:ph idx="1"/>
          </p:nvPr>
        </p:nvPicPr>
        <p:blipFill>
          <a:blip r:embed="rId3"/>
          <a:stretch>
            <a:fillRect/>
          </a:stretch>
        </p:blipFill>
        <p:spPr>
          <a:xfrm>
            <a:off x="123987" y="588936"/>
            <a:ext cx="11778711" cy="6269064"/>
          </a:xfrm>
          <a:prstGeom prst="rect">
            <a:avLst/>
          </a:prstGeom>
        </p:spPr>
      </p:pic>
    </p:spTree>
    <p:extLst>
      <p:ext uri="{BB962C8B-B14F-4D97-AF65-F5344CB8AC3E}">
        <p14:creationId xmlns:p14="http://schemas.microsoft.com/office/powerpoint/2010/main" val="42331216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2650"/>
            <a:ext cx="10515600" cy="161817"/>
          </a:xfrm>
        </p:spPr>
        <p:txBody>
          <a:bodyPr>
            <a:normAutofit fontScale="90000"/>
          </a:bodyPr>
          <a:lstStyle/>
          <a:p>
            <a:endParaRPr lang="en-US" dirty="0"/>
          </a:p>
        </p:txBody>
      </p:sp>
      <p:sp>
        <p:nvSpPr>
          <p:cNvPr id="3" name="Content Placeholder 2"/>
          <p:cNvSpPr>
            <a:spLocks noGrp="1"/>
          </p:cNvSpPr>
          <p:nvPr>
            <p:ph idx="1"/>
          </p:nvPr>
        </p:nvSpPr>
        <p:spPr>
          <a:xfrm>
            <a:off x="170481" y="433952"/>
            <a:ext cx="11856203" cy="6292311"/>
          </a:xfrm>
        </p:spPr>
        <p:txBody>
          <a:bodyPr>
            <a:normAutofit/>
          </a:bodyPr>
          <a:lstStyle/>
          <a:p>
            <a:r>
              <a:rPr lang="en-US" sz="3200" dirty="0"/>
              <a:t>Instead of </a:t>
            </a:r>
            <a:r>
              <a:rPr lang="en-US" sz="3200" dirty="0" err="1">
                <a:solidFill>
                  <a:srgbClr val="FF0000"/>
                </a:solidFill>
              </a:rPr>
              <a:t>DefaultListableBeanFactory</a:t>
            </a:r>
            <a:r>
              <a:rPr lang="en-US" sz="3200" dirty="0"/>
              <a:t>, an instance of </a:t>
            </a:r>
            <a:r>
              <a:rPr lang="en-US" sz="3200" dirty="0" err="1" smtClean="0">
                <a:solidFill>
                  <a:srgbClr val="FF0000"/>
                </a:solidFill>
              </a:rPr>
              <a:t>GenericXmlApplicationContext</a:t>
            </a:r>
            <a:r>
              <a:rPr lang="en-US" sz="3200" dirty="0"/>
              <a:t> is instantiated. The </a:t>
            </a:r>
            <a:r>
              <a:rPr lang="en-US" sz="3200" dirty="0" err="1" smtClean="0"/>
              <a:t>GenericXmlApplicationContext</a:t>
            </a:r>
            <a:r>
              <a:rPr lang="en-US" sz="3200" dirty="0"/>
              <a:t> class implements the </a:t>
            </a:r>
            <a:r>
              <a:rPr lang="en-US" sz="3200" dirty="0" err="1" smtClean="0">
                <a:solidFill>
                  <a:srgbClr val="FF0000"/>
                </a:solidFill>
              </a:rPr>
              <a:t>ApplicationContext</a:t>
            </a:r>
            <a:r>
              <a:rPr lang="en-US" sz="3200" dirty="0" smtClean="0">
                <a:solidFill>
                  <a:srgbClr val="FF0000"/>
                </a:solidFill>
              </a:rPr>
              <a:t> </a:t>
            </a:r>
            <a:r>
              <a:rPr lang="en-US" sz="3200" dirty="0" smtClean="0"/>
              <a:t>interface</a:t>
            </a:r>
            <a:r>
              <a:rPr lang="en-US" sz="3200" dirty="0"/>
              <a:t> and is able to bootstrap Spring’s </a:t>
            </a:r>
            <a:r>
              <a:rPr lang="en-US" sz="3200" dirty="0" err="1"/>
              <a:t>ApplicationContext</a:t>
            </a:r>
            <a:r>
              <a:rPr lang="en-US" sz="3200" dirty="0"/>
              <a:t> from the configurations defined in XML files.</a:t>
            </a:r>
          </a:p>
          <a:p>
            <a:r>
              <a:rPr lang="en-US" sz="3200" dirty="0"/>
              <a:t>You can swap the </a:t>
            </a:r>
            <a:r>
              <a:rPr lang="en-US" sz="3200" dirty="0">
                <a:solidFill>
                  <a:srgbClr val="FF0000"/>
                </a:solidFill>
              </a:rPr>
              <a:t>app-context-xml.xml</a:t>
            </a:r>
            <a:r>
              <a:rPr lang="en-US" sz="3200" dirty="0"/>
              <a:t> file with </a:t>
            </a:r>
            <a:r>
              <a:rPr lang="en-US" sz="3200" dirty="0">
                <a:solidFill>
                  <a:srgbClr val="FF0000"/>
                </a:solidFill>
              </a:rPr>
              <a:t>app-context-annotation.xml</a:t>
            </a:r>
            <a:r>
              <a:rPr lang="en-US" sz="3200" dirty="0"/>
              <a:t> in the provided source code for this chapter, and you will find that both cases produce the same result: “Hello World!” is printed.</a:t>
            </a:r>
          </a:p>
          <a:p>
            <a:r>
              <a:rPr lang="en-US" sz="3200" dirty="0">
                <a:hlinkClick r:id="rId2"/>
              </a:rPr>
              <a:t>Listing 3-21</a:t>
            </a:r>
            <a:r>
              <a:rPr lang="en-US" sz="3200" dirty="0"/>
              <a:t> (app-context-xml.xml) and </a:t>
            </a:r>
            <a:r>
              <a:rPr lang="en-US" sz="3200" dirty="0">
                <a:hlinkClick r:id="rId3"/>
              </a:rPr>
              <a:t>Listing 3-22</a:t>
            </a:r>
            <a:r>
              <a:rPr lang="en-US" sz="3200" dirty="0"/>
              <a:t> (app-context-annotation.xml) recap the configuration file content for both XML and annotation-style configuration that we have discussed so far.</a:t>
            </a:r>
          </a:p>
          <a:p>
            <a:endParaRPr lang="en-US" sz="3200" dirty="0"/>
          </a:p>
        </p:txBody>
      </p:sp>
    </p:spTree>
    <p:extLst>
      <p:ext uri="{BB962C8B-B14F-4D97-AF65-F5344CB8AC3E}">
        <p14:creationId xmlns:p14="http://schemas.microsoft.com/office/powerpoint/2010/main" val="257687574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4645"/>
            <a:ext cx="10515600" cy="285804"/>
          </a:xfrm>
        </p:spPr>
        <p:txBody>
          <a:bodyPr>
            <a:normAutofit fontScale="90000"/>
          </a:bodyPr>
          <a:lstStyle/>
          <a:p>
            <a:pPr algn="ctr"/>
            <a:r>
              <a:rPr lang="en-US" sz="3600" b="1" i="1" dirty="0">
                <a:hlinkClick r:id="rId2"/>
              </a:rPr>
              <a:t>Listing 3-21</a:t>
            </a:r>
            <a:r>
              <a:rPr lang="en-US" sz="3600" dirty="0"/>
              <a:t>. XML Configuration (app-context-xml.xml)</a:t>
            </a:r>
          </a:p>
        </p:txBody>
      </p:sp>
      <p:pic>
        <p:nvPicPr>
          <p:cNvPr id="4" name="Content Placeholder 3"/>
          <p:cNvPicPr>
            <a:picLocks noGrp="1" noChangeAspect="1"/>
          </p:cNvPicPr>
          <p:nvPr>
            <p:ph idx="1"/>
          </p:nvPr>
        </p:nvPicPr>
        <p:blipFill>
          <a:blip r:embed="rId3"/>
          <a:stretch>
            <a:fillRect/>
          </a:stretch>
        </p:blipFill>
        <p:spPr>
          <a:xfrm>
            <a:off x="139484" y="697424"/>
            <a:ext cx="11840705" cy="6160576"/>
          </a:xfrm>
          <a:prstGeom prst="rect">
            <a:avLst/>
          </a:prstGeom>
        </p:spPr>
      </p:pic>
    </p:spTree>
    <p:extLst>
      <p:ext uri="{BB962C8B-B14F-4D97-AF65-F5344CB8AC3E}">
        <p14:creationId xmlns:p14="http://schemas.microsoft.com/office/powerpoint/2010/main" val="429328282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149"/>
            <a:ext cx="10515600" cy="549275"/>
          </a:xfrm>
        </p:spPr>
        <p:txBody>
          <a:bodyPr>
            <a:normAutofit/>
          </a:bodyPr>
          <a:lstStyle/>
          <a:p>
            <a:r>
              <a:rPr lang="en-US" sz="2800" b="1" i="1" dirty="0">
                <a:hlinkClick r:id="rId2"/>
              </a:rPr>
              <a:t>Listing 3-22</a:t>
            </a:r>
            <a:r>
              <a:rPr lang="en-US" sz="2800" dirty="0"/>
              <a:t>. Annotation Configuration (app-context-annotation.xml)</a:t>
            </a:r>
          </a:p>
        </p:txBody>
      </p:sp>
      <p:pic>
        <p:nvPicPr>
          <p:cNvPr id="4" name="Content Placeholder 3"/>
          <p:cNvPicPr>
            <a:picLocks noGrp="1" noChangeAspect="1"/>
          </p:cNvPicPr>
          <p:nvPr>
            <p:ph idx="1"/>
          </p:nvPr>
        </p:nvPicPr>
        <p:blipFill>
          <a:blip r:embed="rId3"/>
          <a:stretch>
            <a:fillRect/>
          </a:stretch>
        </p:blipFill>
        <p:spPr>
          <a:xfrm>
            <a:off x="325464" y="929899"/>
            <a:ext cx="11639228" cy="5749870"/>
          </a:xfrm>
          <a:prstGeom prst="rect">
            <a:avLst/>
          </a:prstGeom>
        </p:spPr>
      </p:pic>
    </p:spTree>
    <p:extLst>
      <p:ext uri="{BB962C8B-B14F-4D97-AF65-F5344CB8AC3E}">
        <p14:creationId xmlns:p14="http://schemas.microsoft.com/office/powerpoint/2010/main" val="9619656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8149"/>
            <a:ext cx="10515600" cy="332299"/>
          </a:xfrm>
        </p:spPr>
        <p:txBody>
          <a:bodyPr>
            <a:normAutofit fontScale="90000"/>
          </a:bodyPr>
          <a:lstStyle/>
          <a:p>
            <a:pPr algn="ctr"/>
            <a:r>
              <a:rPr lang="en-US" dirty="0"/>
              <a:t>Using Setter </a:t>
            </a:r>
            <a:r>
              <a:rPr lang="en-US" dirty="0" smtClean="0"/>
              <a:t>Injection</a:t>
            </a:r>
            <a:endParaRPr lang="en-US" dirty="0"/>
          </a:p>
        </p:txBody>
      </p:sp>
      <p:sp>
        <p:nvSpPr>
          <p:cNvPr id="3" name="Content Placeholder 2"/>
          <p:cNvSpPr>
            <a:spLocks noGrp="1"/>
          </p:cNvSpPr>
          <p:nvPr>
            <p:ph idx="1"/>
          </p:nvPr>
        </p:nvSpPr>
        <p:spPr>
          <a:xfrm>
            <a:off x="154983" y="728420"/>
            <a:ext cx="11747715" cy="5780868"/>
          </a:xfrm>
        </p:spPr>
        <p:txBody>
          <a:bodyPr>
            <a:noAutofit/>
          </a:bodyPr>
          <a:lstStyle/>
          <a:p>
            <a:r>
              <a:rPr lang="en-US" sz="4000" dirty="0" smtClean="0"/>
              <a:t>To </a:t>
            </a:r>
            <a:r>
              <a:rPr lang="en-US" sz="4000" dirty="0"/>
              <a:t>configure Setter Injection by using XML configuration, you need to specify &lt;property&gt;tags under the &lt;bean&gt; tag for each &lt;property&gt; into which you want to inject a dependency. </a:t>
            </a:r>
            <a:endParaRPr lang="en-US" sz="4000" dirty="0" smtClean="0"/>
          </a:p>
          <a:p>
            <a:r>
              <a:rPr lang="en-US" sz="4000" dirty="0" smtClean="0"/>
              <a:t>For </a:t>
            </a:r>
            <a:r>
              <a:rPr lang="en-US" sz="4000" dirty="0"/>
              <a:t>example, to assign the message provider bean to the </a:t>
            </a:r>
            <a:r>
              <a:rPr lang="en-US" sz="4000" dirty="0" err="1"/>
              <a:t>messageProvider</a:t>
            </a:r>
            <a:r>
              <a:rPr lang="en-US" sz="4000" dirty="0"/>
              <a:t> property of the </a:t>
            </a:r>
            <a:r>
              <a:rPr lang="en-US" sz="4000" dirty="0" err="1"/>
              <a:t>messageRenderer</a:t>
            </a:r>
            <a:r>
              <a:rPr lang="en-US" sz="4000" dirty="0"/>
              <a:t> bean, you simply change the &lt;bean&gt; tag for the </a:t>
            </a:r>
            <a:r>
              <a:rPr lang="en-US" sz="4000" dirty="0" err="1" smtClean="0"/>
              <a:t>messageRenderer</a:t>
            </a:r>
            <a:r>
              <a:rPr lang="en-US" sz="4000" dirty="0" smtClean="0"/>
              <a:t> bean</a:t>
            </a:r>
            <a:r>
              <a:rPr lang="en-US" sz="4000" dirty="0"/>
              <a:t>, as shown in </a:t>
            </a:r>
            <a:r>
              <a:rPr lang="en-US" sz="4000" dirty="0">
                <a:hlinkClick r:id="rId2"/>
              </a:rPr>
              <a:t>Listing 3-23</a:t>
            </a:r>
            <a:r>
              <a:rPr lang="en-US" sz="4000" dirty="0"/>
              <a:t>.</a:t>
            </a:r>
          </a:p>
          <a:p>
            <a:endParaRPr lang="en-US" sz="4000" dirty="0"/>
          </a:p>
        </p:txBody>
      </p:sp>
    </p:spTree>
    <p:extLst>
      <p:ext uri="{BB962C8B-B14F-4D97-AF65-F5344CB8AC3E}">
        <p14:creationId xmlns:p14="http://schemas.microsoft.com/office/powerpoint/2010/main" val="34963578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7152"/>
            <a:ext cx="10515600" cy="425289"/>
          </a:xfrm>
        </p:spPr>
        <p:txBody>
          <a:bodyPr>
            <a:normAutofit fontScale="90000"/>
          </a:bodyPr>
          <a:lstStyle/>
          <a:p>
            <a:pPr algn="ctr"/>
            <a:r>
              <a:rPr lang="en-US" b="1" i="1" dirty="0">
                <a:hlinkClick r:id="rId2"/>
              </a:rPr>
              <a:t>Listing 3-23</a:t>
            </a:r>
            <a:r>
              <a:rPr lang="en-US" dirty="0"/>
              <a:t>. Setter Injection (XML)</a:t>
            </a:r>
          </a:p>
        </p:txBody>
      </p:sp>
      <p:pic>
        <p:nvPicPr>
          <p:cNvPr id="4" name="Content Placeholder 3"/>
          <p:cNvPicPr>
            <a:picLocks noGrp="1" noChangeAspect="1"/>
          </p:cNvPicPr>
          <p:nvPr>
            <p:ph idx="1"/>
          </p:nvPr>
        </p:nvPicPr>
        <p:blipFill>
          <a:blip r:embed="rId3"/>
          <a:stretch>
            <a:fillRect/>
          </a:stretch>
        </p:blipFill>
        <p:spPr>
          <a:xfrm>
            <a:off x="340962" y="666427"/>
            <a:ext cx="11623729" cy="5982345"/>
          </a:xfrm>
          <a:prstGeom prst="rect">
            <a:avLst/>
          </a:prstGeom>
        </p:spPr>
      </p:pic>
    </p:spTree>
    <p:extLst>
      <p:ext uri="{BB962C8B-B14F-4D97-AF65-F5344CB8AC3E}">
        <p14:creationId xmlns:p14="http://schemas.microsoft.com/office/powerpoint/2010/main" val="109389915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1139"/>
            <a:ext cx="10515600" cy="363295"/>
          </a:xfrm>
        </p:spPr>
        <p:txBody>
          <a:bodyPr>
            <a:normAutofit fontScale="90000"/>
          </a:bodyPr>
          <a:lstStyle/>
          <a:p>
            <a:endParaRPr lang="en-US" dirty="0"/>
          </a:p>
        </p:txBody>
      </p:sp>
      <p:sp>
        <p:nvSpPr>
          <p:cNvPr id="3" name="Content Placeholder 2"/>
          <p:cNvSpPr>
            <a:spLocks noGrp="1"/>
          </p:cNvSpPr>
          <p:nvPr>
            <p:ph idx="1"/>
          </p:nvPr>
        </p:nvSpPr>
        <p:spPr>
          <a:xfrm>
            <a:off x="387457" y="867905"/>
            <a:ext cx="11546237" cy="5796366"/>
          </a:xfrm>
        </p:spPr>
        <p:txBody>
          <a:bodyPr>
            <a:normAutofit/>
          </a:bodyPr>
          <a:lstStyle/>
          <a:p>
            <a:r>
              <a:rPr lang="en-US" sz="4000" dirty="0"/>
              <a:t>From this code, you can see that we are assigning the </a:t>
            </a:r>
            <a:r>
              <a:rPr lang="en-US" sz="4000" dirty="0" err="1"/>
              <a:t>messageProvider</a:t>
            </a:r>
            <a:r>
              <a:rPr lang="en-US" sz="4000" dirty="0"/>
              <a:t> bean to the </a:t>
            </a:r>
            <a:r>
              <a:rPr lang="en-US" sz="4000" dirty="0" err="1"/>
              <a:t>messageProvider</a:t>
            </a:r>
            <a:r>
              <a:rPr lang="en-US" sz="4000" dirty="0"/>
              <a:t> property. You can use the ref attribute to assign a bean reference to a property (discussed in more detail shortly).</a:t>
            </a:r>
          </a:p>
          <a:p>
            <a:r>
              <a:rPr lang="en-US" sz="4000" dirty="0"/>
              <a:t>If you are using Spring 2.5 or later and have the p namespace declared in your XML configuration file, you can declare the injection as shown in </a:t>
            </a:r>
            <a:r>
              <a:rPr lang="en-US" sz="4000" dirty="0">
                <a:hlinkClick r:id="rId2"/>
              </a:rPr>
              <a:t>Listing 3-24</a:t>
            </a:r>
            <a:r>
              <a:rPr lang="en-US" sz="4000" dirty="0"/>
              <a:t>.</a:t>
            </a:r>
          </a:p>
          <a:p>
            <a:endParaRPr lang="en-US" sz="4000" dirty="0"/>
          </a:p>
        </p:txBody>
      </p:sp>
    </p:spTree>
    <p:extLst>
      <p:ext uri="{BB962C8B-B14F-4D97-AF65-F5344CB8AC3E}">
        <p14:creationId xmlns:p14="http://schemas.microsoft.com/office/powerpoint/2010/main" val="3219886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93" y="148150"/>
            <a:ext cx="10515600" cy="580272"/>
          </a:xfrm>
        </p:spPr>
        <p:txBody>
          <a:bodyPr>
            <a:normAutofit fontScale="90000"/>
          </a:bodyPr>
          <a:lstStyle/>
          <a:p>
            <a:pPr algn="ctr"/>
            <a:r>
              <a:rPr lang="en-US" b="1" dirty="0" smtClean="0"/>
              <a:t>Dependency Pull</a:t>
            </a:r>
            <a:endParaRPr lang="en-US" dirty="0"/>
          </a:p>
        </p:txBody>
      </p:sp>
      <p:pic>
        <p:nvPicPr>
          <p:cNvPr id="4" name="Content Placeholder 3"/>
          <p:cNvPicPr>
            <a:picLocks noGrp="1" noChangeAspect="1"/>
          </p:cNvPicPr>
          <p:nvPr>
            <p:ph idx="1"/>
          </p:nvPr>
        </p:nvPicPr>
        <p:blipFill>
          <a:blip r:embed="rId2"/>
          <a:stretch>
            <a:fillRect/>
          </a:stretch>
        </p:blipFill>
        <p:spPr>
          <a:xfrm>
            <a:off x="309966" y="960895"/>
            <a:ext cx="11623729" cy="5594887"/>
          </a:xfrm>
          <a:prstGeom prst="rect">
            <a:avLst/>
          </a:prstGeom>
        </p:spPr>
      </p:pic>
    </p:spTree>
    <p:extLst>
      <p:ext uri="{BB962C8B-B14F-4D97-AF65-F5344CB8AC3E}">
        <p14:creationId xmlns:p14="http://schemas.microsoft.com/office/powerpoint/2010/main" val="250768076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648"/>
            <a:ext cx="10515600" cy="580272"/>
          </a:xfrm>
        </p:spPr>
        <p:txBody>
          <a:bodyPr>
            <a:normAutofit fontScale="90000"/>
          </a:bodyPr>
          <a:lstStyle/>
          <a:p>
            <a:pPr algn="ctr"/>
            <a:r>
              <a:rPr lang="en-US" b="1" i="1" dirty="0">
                <a:hlinkClick r:id="rId3"/>
              </a:rPr>
              <a:t>Listing 3-24</a:t>
            </a:r>
            <a:r>
              <a:rPr lang="en-US" dirty="0"/>
              <a:t>. Setter Injection (XML)</a:t>
            </a:r>
          </a:p>
        </p:txBody>
      </p:sp>
      <p:pic>
        <p:nvPicPr>
          <p:cNvPr id="4" name="Content Placeholder 3"/>
          <p:cNvPicPr>
            <a:picLocks noGrp="1" noChangeAspect="1"/>
          </p:cNvPicPr>
          <p:nvPr>
            <p:ph idx="1"/>
          </p:nvPr>
        </p:nvPicPr>
        <p:blipFill>
          <a:blip r:embed="rId4"/>
          <a:stretch>
            <a:fillRect/>
          </a:stretch>
        </p:blipFill>
        <p:spPr>
          <a:xfrm>
            <a:off x="511444" y="1022888"/>
            <a:ext cx="11189776" cy="5331417"/>
          </a:xfrm>
          <a:prstGeom prst="rect">
            <a:avLst/>
          </a:prstGeom>
        </p:spPr>
      </p:pic>
    </p:spTree>
    <p:extLst>
      <p:ext uri="{BB962C8B-B14F-4D97-AF65-F5344CB8AC3E}">
        <p14:creationId xmlns:p14="http://schemas.microsoft.com/office/powerpoint/2010/main" val="31781274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10142"/>
            <a:ext cx="10515600" cy="239309"/>
          </a:xfrm>
        </p:spPr>
        <p:txBody>
          <a:bodyPr>
            <a:normAutofit fontScale="90000"/>
          </a:bodyPr>
          <a:lstStyle/>
          <a:p>
            <a:pPr algn="ctr"/>
            <a:r>
              <a:rPr lang="en-US" b="1" i="1" dirty="0">
                <a:hlinkClick r:id="rId3"/>
              </a:rPr>
              <a:t>Listing 3-25</a:t>
            </a:r>
            <a:r>
              <a:rPr lang="en-US" dirty="0"/>
              <a:t>. Setter Injection (Annotation)</a:t>
            </a:r>
          </a:p>
        </p:txBody>
      </p:sp>
      <p:pic>
        <p:nvPicPr>
          <p:cNvPr id="4" name="Content Placeholder 3"/>
          <p:cNvPicPr>
            <a:picLocks noGrp="1" noChangeAspect="1"/>
          </p:cNvPicPr>
          <p:nvPr>
            <p:ph idx="1"/>
          </p:nvPr>
        </p:nvPicPr>
        <p:blipFill>
          <a:blip r:embed="rId4"/>
          <a:stretch>
            <a:fillRect/>
          </a:stretch>
        </p:blipFill>
        <p:spPr>
          <a:xfrm>
            <a:off x="387458" y="743919"/>
            <a:ext cx="11561735" cy="5935850"/>
          </a:xfrm>
          <a:prstGeom prst="rect">
            <a:avLst/>
          </a:prstGeom>
        </p:spPr>
      </p:pic>
    </p:spTree>
    <p:extLst>
      <p:ext uri="{BB962C8B-B14F-4D97-AF65-F5344CB8AC3E}">
        <p14:creationId xmlns:p14="http://schemas.microsoft.com/office/powerpoint/2010/main" val="17832523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1743" y="118382"/>
            <a:ext cx="10515600" cy="229961"/>
          </a:xfrm>
        </p:spPr>
        <p:txBody>
          <a:bodyPr>
            <a:normAutofit fontScale="90000"/>
          </a:bodyPr>
          <a:lstStyle/>
          <a:p>
            <a:endParaRPr lang="en-US" dirty="0"/>
          </a:p>
        </p:txBody>
      </p:sp>
      <p:sp>
        <p:nvSpPr>
          <p:cNvPr id="3" name="Content Placeholder 2"/>
          <p:cNvSpPr>
            <a:spLocks noGrp="1"/>
          </p:cNvSpPr>
          <p:nvPr>
            <p:ph idx="1"/>
          </p:nvPr>
        </p:nvSpPr>
        <p:spPr>
          <a:xfrm>
            <a:off x="259443" y="537029"/>
            <a:ext cx="11446327" cy="5693683"/>
          </a:xfrm>
        </p:spPr>
        <p:txBody>
          <a:bodyPr>
            <a:normAutofit/>
          </a:bodyPr>
          <a:lstStyle/>
          <a:p>
            <a:pPr>
              <a:lnSpc>
                <a:spcPct val="100000"/>
              </a:lnSpc>
              <a:spcBef>
                <a:spcPts val="0"/>
              </a:spcBef>
              <a:defRPr/>
            </a:pPr>
            <a:r>
              <a:rPr lang="en-US" dirty="0" smtClean="0"/>
              <a:t>Instead </a:t>
            </a:r>
            <a:r>
              <a:rPr lang="en-US" dirty="0"/>
              <a:t>of </a:t>
            </a:r>
            <a:r>
              <a:rPr lang="en-US" dirty="0">
                <a:solidFill>
                  <a:srgbClr val="FF0000"/>
                </a:solidFill>
              </a:rPr>
              <a:t>@</a:t>
            </a:r>
            <a:r>
              <a:rPr lang="en-US" dirty="0" err="1">
                <a:solidFill>
                  <a:srgbClr val="FF0000"/>
                </a:solidFill>
              </a:rPr>
              <a:t>Autowired</a:t>
            </a:r>
            <a:r>
              <a:rPr lang="en-US" dirty="0"/>
              <a:t>, you can also use </a:t>
            </a:r>
            <a:r>
              <a:rPr lang="en-US" dirty="0">
                <a:solidFill>
                  <a:srgbClr val="FF0000"/>
                </a:solidFill>
              </a:rPr>
              <a:t>@Resource(name="</a:t>
            </a:r>
            <a:r>
              <a:rPr lang="en-US" dirty="0" err="1">
                <a:solidFill>
                  <a:srgbClr val="FF0000"/>
                </a:solidFill>
              </a:rPr>
              <a:t>messageProvider</a:t>
            </a:r>
            <a:r>
              <a:rPr lang="en-US" dirty="0">
                <a:solidFill>
                  <a:srgbClr val="FF0000"/>
                </a:solidFill>
              </a:rPr>
              <a:t>")</a:t>
            </a:r>
            <a:r>
              <a:rPr lang="en-US" dirty="0"/>
              <a:t> to achieve the same result. </a:t>
            </a:r>
          </a:p>
          <a:p>
            <a:pPr>
              <a:lnSpc>
                <a:spcPct val="100000"/>
              </a:lnSpc>
              <a:spcBef>
                <a:spcPts val="0"/>
              </a:spcBef>
              <a:defRPr/>
            </a:pPr>
            <a:r>
              <a:rPr lang="en-US" dirty="0">
                <a:solidFill>
                  <a:srgbClr val="FF0000"/>
                </a:solidFill>
              </a:rPr>
              <a:t>@Resource</a:t>
            </a:r>
            <a:r>
              <a:rPr lang="en-US" dirty="0"/>
              <a:t> is one of the annotations in the JSR-250 standard that defines a common set of Java annotations for use on both JSE and JEE platforms. </a:t>
            </a:r>
          </a:p>
          <a:p>
            <a:pPr>
              <a:lnSpc>
                <a:spcPct val="100000"/>
              </a:lnSpc>
              <a:spcBef>
                <a:spcPts val="0"/>
              </a:spcBef>
              <a:defRPr/>
            </a:pPr>
            <a:r>
              <a:rPr lang="en-US" dirty="0"/>
              <a:t>Different from </a:t>
            </a:r>
            <a:r>
              <a:rPr lang="en-US" dirty="0">
                <a:solidFill>
                  <a:srgbClr val="FF0000"/>
                </a:solidFill>
              </a:rPr>
              <a:t>@</a:t>
            </a:r>
            <a:r>
              <a:rPr lang="en-US" dirty="0" err="1">
                <a:solidFill>
                  <a:srgbClr val="FF0000"/>
                </a:solidFill>
              </a:rPr>
              <a:t>Autowired</a:t>
            </a:r>
            <a:r>
              <a:rPr lang="en-US" dirty="0"/>
              <a:t>, the </a:t>
            </a:r>
            <a:r>
              <a:rPr lang="en-US" dirty="0">
                <a:solidFill>
                  <a:srgbClr val="FF0000"/>
                </a:solidFill>
              </a:rPr>
              <a:t>@</a:t>
            </a:r>
            <a:r>
              <a:rPr lang="en-US" dirty="0" smtClean="0">
                <a:solidFill>
                  <a:srgbClr val="FF0000"/>
                </a:solidFill>
              </a:rPr>
              <a:t>Resource </a:t>
            </a:r>
            <a:r>
              <a:rPr lang="en-US" dirty="0" smtClean="0"/>
              <a:t>annotation </a:t>
            </a:r>
            <a:r>
              <a:rPr lang="en-US" dirty="0"/>
              <a:t>supports the name parameter for more fine-grained DI requirements. </a:t>
            </a:r>
          </a:p>
          <a:p>
            <a:pPr>
              <a:lnSpc>
                <a:spcPct val="100000"/>
              </a:lnSpc>
              <a:spcBef>
                <a:spcPts val="0"/>
              </a:spcBef>
              <a:defRPr/>
            </a:pPr>
            <a:r>
              <a:rPr lang="en-US" dirty="0"/>
              <a:t>Additionally, Spring supports use of the </a:t>
            </a:r>
            <a:r>
              <a:rPr lang="en-US" dirty="0">
                <a:solidFill>
                  <a:srgbClr val="FF0000"/>
                </a:solidFill>
              </a:rPr>
              <a:t>@Inject</a:t>
            </a:r>
            <a:r>
              <a:rPr lang="en-US" dirty="0"/>
              <a:t> annotation introduced as part of JSR-299, "Contexts and Dependency Injection for the Java EE platform" (CDI). </a:t>
            </a:r>
          </a:p>
          <a:p>
            <a:pPr>
              <a:lnSpc>
                <a:spcPct val="100000"/>
              </a:lnSpc>
              <a:spcBef>
                <a:spcPts val="0"/>
              </a:spcBef>
              <a:defRPr/>
            </a:pPr>
            <a:r>
              <a:rPr lang="en-US" dirty="0">
                <a:solidFill>
                  <a:srgbClr val="FF0000"/>
                </a:solidFill>
              </a:rPr>
              <a:t>@Inject</a:t>
            </a:r>
            <a:r>
              <a:rPr lang="en-US" dirty="0"/>
              <a:t> is equivalent in behavior to Spring's </a:t>
            </a:r>
            <a:r>
              <a:rPr lang="en-US" dirty="0">
                <a:solidFill>
                  <a:srgbClr val="FF0000"/>
                </a:solidFill>
              </a:rPr>
              <a:t>@</a:t>
            </a:r>
            <a:r>
              <a:rPr lang="en-US" dirty="0" err="1">
                <a:solidFill>
                  <a:srgbClr val="FF0000"/>
                </a:solidFill>
              </a:rPr>
              <a:t>Autowired</a:t>
            </a:r>
            <a:r>
              <a:rPr lang="en-US" dirty="0">
                <a:solidFill>
                  <a:srgbClr val="FF0000"/>
                </a:solidFill>
              </a:rPr>
              <a:t> </a:t>
            </a:r>
            <a:r>
              <a:rPr lang="en-US" dirty="0" smtClean="0"/>
              <a:t>annotation.</a:t>
            </a:r>
          </a:p>
          <a:p>
            <a:pPr>
              <a:lnSpc>
                <a:spcPct val="100000"/>
              </a:lnSpc>
              <a:spcBef>
                <a:spcPts val="0"/>
              </a:spcBef>
              <a:defRPr/>
            </a:pPr>
            <a:r>
              <a:rPr lang="en-US" dirty="0" smtClean="0"/>
              <a:t>The</a:t>
            </a:r>
            <a:r>
              <a:rPr lang="en-US" dirty="0"/>
              <a:t> </a:t>
            </a:r>
            <a:r>
              <a:rPr lang="en-US" dirty="0">
                <a:solidFill>
                  <a:srgbClr val="00B050"/>
                </a:solidFill>
              </a:rPr>
              <a:t>@</a:t>
            </a:r>
            <a:r>
              <a:rPr lang="en-US" dirty="0" err="1">
                <a:solidFill>
                  <a:srgbClr val="00B050"/>
                </a:solidFill>
              </a:rPr>
              <a:t>Autowired</a:t>
            </a:r>
            <a:r>
              <a:rPr lang="en-US" dirty="0">
                <a:solidFill>
                  <a:srgbClr val="00B050"/>
                </a:solidFill>
              </a:rPr>
              <a:t> annotation can be applied to only one of the constructor methods. If you apply the annotation to more than one constructor method, Spring will complain during bootstrapping </a:t>
            </a:r>
            <a:r>
              <a:rPr lang="en-US" dirty="0" err="1">
                <a:solidFill>
                  <a:srgbClr val="00B050"/>
                </a:solidFill>
              </a:rPr>
              <a:t>ApplicationContext</a:t>
            </a:r>
            <a:r>
              <a:rPr lang="en-US" dirty="0"/>
              <a:t>.</a:t>
            </a:r>
          </a:p>
          <a:p>
            <a:pPr marL="0" indent="0">
              <a:buNone/>
            </a:pPr>
            <a:endParaRPr lang="en-US" dirty="0"/>
          </a:p>
          <a:p>
            <a:endParaRPr lang="en-US" dirty="0"/>
          </a:p>
        </p:txBody>
      </p:sp>
    </p:spTree>
    <p:extLst>
      <p:ext uri="{BB962C8B-B14F-4D97-AF65-F5344CB8AC3E}">
        <p14:creationId xmlns:p14="http://schemas.microsoft.com/office/powerpoint/2010/main" val="375393634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7278" y="163648"/>
            <a:ext cx="10515600" cy="626767"/>
          </a:xfrm>
        </p:spPr>
        <p:txBody>
          <a:bodyPr>
            <a:normAutofit fontScale="90000"/>
          </a:bodyPr>
          <a:lstStyle/>
          <a:p>
            <a:pPr algn="ctr"/>
            <a:r>
              <a:rPr lang="en-US" b="1" i="1" dirty="0">
                <a:hlinkClick r:id="rId2"/>
              </a:rPr>
              <a:t>Listing 3-26</a:t>
            </a:r>
            <a:r>
              <a:rPr lang="en-US" dirty="0"/>
              <a:t>. Using Setter Injection (Testing)</a:t>
            </a:r>
          </a:p>
        </p:txBody>
      </p:sp>
      <p:pic>
        <p:nvPicPr>
          <p:cNvPr id="4" name="Content Placeholder 3"/>
          <p:cNvPicPr>
            <a:picLocks noGrp="1" noChangeAspect="1"/>
          </p:cNvPicPr>
          <p:nvPr>
            <p:ph idx="1"/>
          </p:nvPr>
        </p:nvPicPr>
        <p:blipFill>
          <a:blip r:embed="rId3"/>
          <a:stretch>
            <a:fillRect/>
          </a:stretch>
        </p:blipFill>
        <p:spPr>
          <a:xfrm>
            <a:off x="340963" y="991892"/>
            <a:ext cx="11608230" cy="5687877"/>
          </a:xfrm>
          <a:prstGeom prst="rect">
            <a:avLst/>
          </a:prstGeom>
        </p:spPr>
      </p:pic>
    </p:spTree>
    <p:extLst>
      <p:ext uri="{BB962C8B-B14F-4D97-AF65-F5344CB8AC3E}">
        <p14:creationId xmlns:p14="http://schemas.microsoft.com/office/powerpoint/2010/main" val="5042031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As in the previous section, you can swap the app-context-xml.xml file with app-context-annotation.xml in the provided source code for this chapter, and you will find that both cases produce the same result: “Hello World!” is printed.</a:t>
            </a:r>
          </a:p>
        </p:txBody>
      </p:sp>
    </p:spTree>
    <p:extLst>
      <p:ext uri="{BB962C8B-B14F-4D97-AF65-F5344CB8AC3E}">
        <p14:creationId xmlns:p14="http://schemas.microsoft.com/office/powerpoint/2010/main" val="35394591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94644"/>
            <a:ext cx="10515600" cy="332299"/>
          </a:xfrm>
        </p:spPr>
        <p:txBody>
          <a:bodyPr>
            <a:normAutofit fontScale="90000"/>
          </a:bodyPr>
          <a:lstStyle/>
          <a:p>
            <a:r>
              <a:rPr lang="en-US" sz="3200" b="1" i="1" dirty="0">
                <a:hlinkClick r:id="rId2"/>
              </a:rPr>
              <a:t>Listing 3-27</a:t>
            </a:r>
            <a:r>
              <a:rPr lang="en-US" sz="3200" dirty="0"/>
              <a:t>. The </a:t>
            </a:r>
            <a:r>
              <a:rPr lang="en-US" sz="3200" dirty="0" err="1"/>
              <a:t>ConfigurableMessageProvider</a:t>
            </a:r>
            <a:r>
              <a:rPr lang="en-US" sz="3200" dirty="0"/>
              <a:t> Class (XML)</a:t>
            </a:r>
          </a:p>
        </p:txBody>
      </p:sp>
      <p:pic>
        <p:nvPicPr>
          <p:cNvPr id="4" name="Content Placeholder 3"/>
          <p:cNvPicPr>
            <a:picLocks noGrp="1" noChangeAspect="1"/>
          </p:cNvPicPr>
          <p:nvPr>
            <p:ph idx="1"/>
          </p:nvPr>
        </p:nvPicPr>
        <p:blipFill>
          <a:blip r:embed="rId3"/>
          <a:stretch>
            <a:fillRect/>
          </a:stretch>
        </p:blipFill>
        <p:spPr>
          <a:xfrm>
            <a:off x="294468" y="697424"/>
            <a:ext cx="11592731" cy="6013342"/>
          </a:xfrm>
          <a:prstGeom prst="rect">
            <a:avLst/>
          </a:prstGeom>
        </p:spPr>
      </p:pic>
    </p:spTree>
    <p:extLst>
      <p:ext uri="{BB962C8B-B14F-4D97-AF65-F5344CB8AC3E}">
        <p14:creationId xmlns:p14="http://schemas.microsoft.com/office/powerpoint/2010/main" val="12701342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As you can see, it is impossible to create an instance of </a:t>
            </a:r>
            <a:r>
              <a:rPr lang="en-US" dirty="0" err="1" smtClean="0"/>
              <a:t>ConfigurableMessageProvider</a:t>
            </a:r>
            <a:r>
              <a:rPr lang="en-US" dirty="0" smtClean="0"/>
              <a:t> without </a:t>
            </a:r>
            <a:r>
              <a:rPr lang="en-US" dirty="0"/>
              <a:t>providing a value for the message (unless you supply null). This is exactly what we want, and this class is ideally suited for use with Constructor Injection. </a:t>
            </a:r>
            <a:endParaRPr lang="en-US" dirty="0" smtClean="0"/>
          </a:p>
          <a:p>
            <a:r>
              <a:rPr lang="en-US" dirty="0" smtClean="0">
                <a:hlinkClick r:id="rId2"/>
              </a:rPr>
              <a:t>Listing </a:t>
            </a:r>
            <a:r>
              <a:rPr lang="en-US" dirty="0">
                <a:hlinkClick r:id="rId2"/>
              </a:rPr>
              <a:t>3-28</a:t>
            </a:r>
            <a:r>
              <a:rPr lang="en-US" dirty="0"/>
              <a:t> shows how you can redefine the </a:t>
            </a:r>
            <a:r>
              <a:rPr lang="en-US" dirty="0" err="1"/>
              <a:t>messageProvider</a:t>
            </a:r>
            <a:r>
              <a:rPr lang="en-US" dirty="0"/>
              <a:t> bean definition to create an instance of </a:t>
            </a:r>
            <a:r>
              <a:rPr lang="en-US" dirty="0" err="1"/>
              <a:t>ConfigurableMessageProvider</a:t>
            </a:r>
            <a:r>
              <a:rPr lang="en-US" dirty="0"/>
              <a:t>, injecting the message by using Constructor Injection.</a:t>
            </a:r>
          </a:p>
        </p:txBody>
      </p:sp>
    </p:spTree>
    <p:extLst>
      <p:ext uri="{BB962C8B-B14F-4D97-AF65-F5344CB8AC3E}">
        <p14:creationId xmlns:p14="http://schemas.microsoft.com/office/powerpoint/2010/main" val="41516496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56637"/>
            <a:ext cx="10515600" cy="440787"/>
          </a:xfrm>
        </p:spPr>
        <p:txBody>
          <a:bodyPr>
            <a:normAutofit fontScale="90000"/>
          </a:bodyPr>
          <a:lstStyle/>
          <a:p>
            <a:pPr algn="ctr"/>
            <a:r>
              <a:rPr lang="en-US" sz="4000" b="1" i="1" dirty="0">
                <a:hlinkClick r:id="rId2"/>
              </a:rPr>
              <a:t>Listing 3-28</a:t>
            </a:r>
            <a:r>
              <a:rPr lang="en-US" sz="4000" dirty="0"/>
              <a:t>. Using Constructor Injection (XML)</a:t>
            </a:r>
          </a:p>
        </p:txBody>
      </p:sp>
      <p:pic>
        <p:nvPicPr>
          <p:cNvPr id="4" name="Content Placeholder 3"/>
          <p:cNvPicPr>
            <a:picLocks noGrp="1" noChangeAspect="1"/>
          </p:cNvPicPr>
          <p:nvPr>
            <p:ph idx="1"/>
          </p:nvPr>
        </p:nvPicPr>
        <p:blipFill>
          <a:blip r:embed="rId3"/>
          <a:stretch>
            <a:fillRect/>
          </a:stretch>
        </p:blipFill>
        <p:spPr>
          <a:xfrm>
            <a:off x="557940" y="945398"/>
            <a:ext cx="11422250" cy="5780866"/>
          </a:xfrm>
          <a:prstGeom prst="rect">
            <a:avLst/>
          </a:prstGeom>
        </p:spPr>
      </p:pic>
    </p:spTree>
    <p:extLst>
      <p:ext uri="{BB962C8B-B14F-4D97-AF65-F5344CB8AC3E}">
        <p14:creationId xmlns:p14="http://schemas.microsoft.com/office/powerpoint/2010/main" val="247921148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142"/>
            <a:ext cx="10515600" cy="161817"/>
          </a:xfrm>
        </p:spPr>
        <p:txBody>
          <a:bodyPr>
            <a:normAutofit fontScale="90000"/>
          </a:bodyPr>
          <a:lstStyle/>
          <a:p>
            <a:endParaRPr lang="en-US" dirty="0"/>
          </a:p>
        </p:txBody>
      </p:sp>
      <p:sp>
        <p:nvSpPr>
          <p:cNvPr id="3" name="Content Placeholder 2"/>
          <p:cNvSpPr>
            <a:spLocks noGrp="1"/>
          </p:cNvSpPr>
          <p:nvPr>
            <p:ph idx="1"/>
          </p:nvPr>
        </p:nvSpPr>
        <p:spPr>
          <a:xfrm>
            <a:off x="154982" y="588936"/>
            <a:ext cx="12037017" cy="5920352"/>
          </a:xfrm>
        </p:spPr>
        <p:txBody>
          <a:bodyPr>
            <a:normAutofit/>
          </a:bodyPr>
          <a:lstStyle/>
          <a:p>
            <a:r>
              <a:rPr lang="en-US" dirty="0"/>
              <a:t>In this code, instead of using a </a:t>
            </a:r>
            <a:r>
              <a:rPr lang="en-US" dirty="0">
                <a:solidFill>
                  <a:srgbClr val="FF0000"/>
                </a:solidFill>
              </a:rPr>
              <a:t>&lt;property&gt;</a:t>
            </a:r>
            <a:r>
              <a:rPr lang="en-US" dirty="0"/>
              <a:t> tag, we used a </a:t>
            </a:r>
            <a:r>
              <a:rPr lang="en-US" dirty="0">
                <a:solidFill>
                  <a:srgbClr val="FF0000"/>
                </a:solidFill>
              </a:rPr>
              <a:t>&lt;constructor-</a:t>
            </a:r>
            <a:r>
              <a:rPr lang="en-US" dirty="0" err="1">
                <a:solidFill>
                  <a:srgbClr val="FF0000"/>
                </a:solidFill>
              </a:rPr>
              <a:t>arg</a:t>
            </a:r>
            <a:r>
              <a:rPr lang="en-US" dirty="0">
                <a:solidFill>
                  <a:srgbClr val="FF0000"/>
                </a:solidFill>
              </a:rPr>
              <a:t>&gt; </a:t>
            </a:r>
            <a:r>
              <a:rPr lang="en-US" dirty="0"/>
              <a:t>tag. Because we are not passing in another bean this time, just a String literal, we use the </a:t>
            </a:r>
            <a:r>
              <a:rPr lang="en-US" dirty="0" smtClean="0"/>
              <a:t>value attribute </a:t>
            </a:r>
            <a:r>
              <a:rPr lang="en-US" dirty="0"/>
              <a:t>instead of ref to specify the value for the constructor argument.</a:t>
            </a:r>
          </a:p>
          <a:p>
            <a:r>
              <a:rPr lang="en-US" dirty="0"/>
              <a:t>When you have more than one constructor argument or your class has more than one constructor, you need to give each &lt;constructor-</a:t>
            </a:r>
            <a:r>
              <a:rPr lang="en-US" dirty="0" err="1"/>
              <a:t>arg</a:t>
            </a:r>
            <a:r>
              <a:rPr lang="en-US" dirty="0"/>
              <a:t>&gt; tag an index attribute to specify the index of the argument, starting at 0, in the constructor signature. </a:t>
            </a:r>
            <a:endParaRPr lang="en-US" dirty="0" smtClean="0"/>
          </a:p>
          <a:p>
            <a:r>
              <a:rPr lang="en-US" dirty="0" smtClean="0"/>
              <a:t>It </a:t>
            </a:r>
            <a:r>
              <a:rPr lang="en-US" dirty="0"/>
              <a:t>is always best to use the index attribute whenever you are dealing with constructors that have multiple arguments, to avoid confusion between the parameters and ensure that Spring picks the correct constructor.</a:t>
            </a:r>
          </a:p>
          <a:p>
            <a:r>
              <a:rPr lang="en-US" dirty="0"/>
              <a:t>In addition to the p namespace, as of Spring 3.1, you can also use the c namespace, as shown here:</a:t>
            </a:r>
          </a:p>
          <a:p>
            <a:endParaRPr lang="en-US" dirty="0"/>
          </a:p>
        </p:txBody>
      </p:sp>
    </p:spTree>
    <p:extLst>
      <p:ext uri="{BB962C8B-B14F-4D97-AF65-F5344CB8AC3E}">
        <p14:creationId xmlns:p14="http://schemas.microsoft.com/office/powerpoint/2010/main" val="17300475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82546" y="365125"/>
            <a:ext cx="11389156" cy="6175160"/>
          </a:xfrm>
          <a:prstGeom prst="rect">
            <a:avLst/>
          </a:prstGeom>
        </p:spPr>
      </p:pic>
    </p:spTree>
    <p:extLst>
      <p:ext uri="{BB962C8B-B14F-4D97-AF65-F5344CB8AC3E}">
        <p14:creationId xmlns:p14="http://schemas.microsoft.com/office/powerpoint/2010/main" val="937757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224" y="277178"/>
            <a:ext cx="10515600" cy="361094"/>
          </a:xfrm>
        </p:spPr>
        <p:txBody>
          <a:bodyPr>
            <a:normAutofit fontScale="90000"/>
          </a:bodyPr>
          <a:lstStyle/>
          <a:p>
            <a:pPr algn="ctr"/>
            <a:r>
              <a:rPr lang="en-US" b="1" dirty="0" smtClean="0"/>
              <a:t>Dependency Pull</a:t>
            </a:r>
            <a:endParaRPr lang="en-US" dirty="0"/>
          </a:p>
        </p:txBody>
      </p:sp>
      <p:sp>
        <p:nvSpPr>
          <p:cNvPr id="5" name="Content Placeholder 4"/>
          <p:cNvSpPr>
            <a:spLocks noGrp="1"/>
          </p:cNvSpPr>
          <p:nvPr>
            <p:ph idx="1"/>
          </p:nvPr>
        </p:nvSpPr>
        <p:spPr>
          <a:xfrm>
            <a:off x="309093" y="1851382"/>
            <a:ext cx="11603865" cy="4703964"/>
          </a:xfrm>
        </p:spPr>
        <p:txBody>
          <a:bodyPr>
            <a:normAutofit/>
          </a:bodyPr>
          <a:lstStyle/>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a:p>
          <a:p>
            <a:endParaRPr lang="en-US" sz="2000" dirty="0" smtClean="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092" y="922277"/>
            <a:ext cx="11603865" cy="5633069"/>
          </a:xfrm>
          <a:prstGeom prst="rect">
            <a:avLst/>
          </a:prstGeom>
        </p:spPr>
      </p:pic>
    </p:spTree>
    <p:extLst>
      <p:ext uri="{BB962C8B-B14F-4D97-AF65-F5344CB8AC3E}">
        <p14:creationId xmlns:p14="http://schemas.microsoft.com/office/powerpoint/2010/main" val="2999330334"/>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Note</a:t>
            </a:r>
            <a:r>
              <a:rPr lang="en-US" dirty="0"/>
              <a:t>  The c namespace is not defined in an XSD file and exists only in Spring core; therefore, no XSD is declared in the </a:t>
            </a:r>
            <a:r>
              <a:rPr lang="en-US" dirty="0" err="1"/>
              <a:t>schemaLocation</a:t>
            </a:r>
            <a:r>
              <a:rPr lang="en-US" dirty="0"/>
              <a:t> attribute.</a:t>
            </a:r>
          </a:p>
          <a:p>
            <a:r>
              <a:rPr lang="en-US" dirty="0"/>
              <a:t>To use an annotation for Constructor Injection, we also use the @</a:t>
            </a:r>
            <a:r>
              <a:rPr lang="en-US" dirty="0" err="1"/>
              <a:t>Autowired</a:t>
            </a:r>
            <a:r>
              <a:rPr lang="en-US" dirty="0"/>
              <a:t> annotation in the target bean’s constructor method, as shown in </a:t>
            </a:r>
            <a:r>
              <a:rPr lang="en-US" dirty="0">
                <a:hlinkClick r:id="rId2"/>
              </a:rPr>
              <a:t>Listing 3-29</a:t>
            </a:r>
            <a:r>
              <a:rPr lang="en-US" dirty="0"/>
              <a:t>, which is an alternative option to the one using Setter Injection, as shown in </a:t>
            </a:r>
            <a:r>
              <a:rPr lang="en-US" dirty="0">
                <a:hlinkClick r:id="rId3"/>
              </a:rPr>
              <a:t>Listing 3-24</a:t>
            </a:r>
            <a:r>
              <a:rPr lang="en-US" dirty="0"/>
              <a:t>.</a:t>
            </a:r>
          </a:p>
          <a:p>
            <a:endParaRPr lang="en-US" dirty="0"/>
          </a:p>
        </p:txBody>
      </p:sp>
    </p:spTree>
    <p:extLst>
      <p:ext uri="{BB962C8B-B14F-4D97-AF65-F5344CB8AC3E}">
        <p14:creationId xmlns:p14="http://schemas.microsoft.com/office/powerpoint/2010/main" val="36257525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94644"/>
            <a:ext cx="10515600" cy="332299"/>
          </a:xfrm>
        </p:spPr>
        <p:txBody>
          <a:bodyPr>
            <a:normAutofit fontScale="90000"/>
          </a:bodyPr>
          <a:lstStyle/>
          <a:p>
            <a:r>
              <a:rPr lang="en-US" sz="3600" b="1" i="1" dirty="0">
                <a:hlinkClick r:id="rId2"/>
              </a:rPr>
              <a:t>Listing 3-29</a:t>
            </a:r>
            <a:r>
              <a:rPr lang="en-US" sz="3600" dirty="0"/>
              <a:t>. Using Constructor Injection (Annotation)</a:t>
            </a:r>
          </a:p>
        </p:txBody>
      </p:sp>
      <p:pic>
        <p:nvPicPr>
          <p:cNvPr id="4" name="Content Placeholder 3"/>
          <p:cNvPicPr>
            <a:picLocks noGrp="1" noChangeAspect="1"/>
          </p:cNvPicPr>
          <p:nvPr>
            <p:ph idx="1"/>
          </p:nvPr>
        </p:nvPicPr>
        <p:blipFill>
          <a:blip r:embed="rId3"/>
          <a:stretch>
            <a:fillRect/>
          </a:stretch>
        </p:blipFill>
        <p:spPr>
          <a:xfrm>
            <a:off x="297131" y="526943"/>
            <a:ext cx="11683059" cy="6075335"/>
          </a:xfrm>
          <a:prstGeom prst="rect">
            <a:avLst/>
          </a:prstGeom>
        </p:spPr>
      </p:pic>
    </p:spTree>
    <p:extLst>
      <p:ext uri="{BB962C8B-B14F-4D97-AF65-F5344CB8AC3E}">
        <p14:creationId xmlns:p14="http://schemas.microsoft.com/office/powerpoint/2010/main" val="39726367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648"/>
            <a:ext cx="10515600" cy="192814"/>
          </a:xfrm>
        </p:spPr>
        <p:txBody>
          <a:bodyPr>
            <a:normAutofit fontScale="90000"/>
          </a:bodyPr>
          <a:lstStyle/>
          <a:p>
            <a:endParaRPr lang="en-US" dirty="0"/>
          </a:p>
        </p:txBody>
      </p:sp>
      <p:sp>
        <p:nvSpPr>
          <p:cNvPr id="3" name="Content Placeholder 2"/>
          <p:cNvSpPr>
            <a:spLocks noGrp="1"/>
          </p:cNvSpPr>
          <p:nvPr>
            <p:ph idx="1"/>
          </p:nvPr>
        </p:nvSpPr>
        <p:spPr>
          <a:xfrm>
            <a:off x="263471" y="526942"/>
            <a:ext cx="11623729" cy="6168326"/>
          </a:xfrm>
        </p:spPr>
        <p:txBody>
          <a:bodyPr>
            <a:normAutofit/>
          </a:bodyPr>
          <a:lstStyle/>
          <a:p>
            <a:r>
              <a:rPr lang="en-US" dirty="0"/>
              <a:t>From the previous listing, you can see that we use another annotation, @Value, to define the value to be injected into the constructor. This is the way in Spring you inject values into a bean. </a:t>
            </a:r>
            <a:endParaRPr lang="en-US" dirty="0" smtClean="0"/>
          </a:p>
          <a:p>
            <a:r>
              <a:rPr lang="en-US" dirty="0" smtClean="0"/>
              <a:t>Besides </a:t>
            </a:r>
            <a:r>
              <a:rPr lang="en-US" dirty="0"/>
              <a:t>simple strings, you can also use the powerful </a:t>
            </a:r>
            <a:r>
              <a:rPr lang="en-US" dirty="0" err="1"/>
              <a:t>SpEL</a:t>
            </a:r>
            <a:r>
              <a:rPr lang="en-US" dirty="0"/>
              <a:t> for dynamic value injection (more on this later in this chapter).</a:t>
            </a:r>
          </a:p>
          <a:p>
            <a:r>
              <a:rPr lang="en-US" dirty="0"/>
              <a:t>However, hard-coding the value in the code is not a good idea, since to change it, you would need to recompile the program. </a:t>
            </a:r>
            <a:endParaRPr lang="en-US" dirty="0" smtClean="0"/>
          </a:p>
          <a:p>
            <a:r>
              <a:rPr lang="en-US" dirty="0" smtClean="0"/>
              <a:t>Even </a:t>
            </a:r>
            <a:r>
              <a:rPr lang="en-US" dirty="0"/>
              <a:t>if you choose annotation-style DI, a good practice is to externalize those values for injection. </a:t>
            </a:r>
            <a:endParaRPr lang="en-US" dirty="0" smtClean="0"/>
          </a:p>
          <a:p>
            <a:r>
              <a:rPr lang="en-US" dirty="0" smtClean="0"/>
              <a:t>To </a:t>
            </a:r>
            <a:r>
              <a:rPr lang="en-US" dirty="0"/>
              <a:t>externalize the message, let’s define the message as a Spring bean in the annotation configuration file, as in </a:t>
            </a:r>
            <a:r>
              <a:rPr lang="en-US" dirty="0">
                <a:hlinkClick r:id="rId2"/>
              </a:rPr>
              <a:t>Listing 3-30</a:t>
            </a:r>
            <a:r>
              <a:rPr lang="en-US" dirty="0"/>
              <a:t>.</a:t>
            </a:r>
          </a:p>
          <a:p>
            <a:endParaRPr lang="en-US" dirty="0"/>
          </a:p>
        </p:txBody>
      </p:sp>
    </p:spTree>
    <p:extLst>
      <p:ext uri="{BB962C8B-B14F-4D97-AF65-F5344CB8AC3E}">
        <p14:creationId xmlns:p14="http://schemas.microsoft.com/office/powerpoint/2010/main" val="106941865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456285"/>
          </a:xfrm>
        </p:spPr>
        <p:txBody>
          <a:bodyPr>
            <a:normAutofit fontScale="90000"/>
          </a:bodyPr>
          <a:lstStyle/>
          <a:p>
            <a:r>
              <a:rPr lang="en-US" sz="2800" b="1" i="1" dirty="0">
                <a:hlinkClick r:id="rId2"/>
              </a:rPr>
              <a:t>Listing 3-30</a:t>
            </a:r>
            <a:r>
              <a:rPr lang="en-US" sz="2800" dirty="0"/>
              <a:t>. Using Constructor Injection (Annotation)</a:t>
            </a:r>
          </a:p>
        </p:txBody>
      </p:sp>
      <p:sp>
        <p:nvSpPr>
          <p:cNvPr id="4" name="Rectangle 1"/>
          <p:cNvSpPr>
            <a:spLocks noGrp="1" noChangeArrowheads="1"/>
          </p:cNvSpPr>
          <p:nvPr>
            <p:ph idx="1"/>
          </p:nvPr>
        </p:nvSpPr>
        <p:spPr bwMode="auto">
          <a:xfrm>
            <a:off x="121403" y="1202841"/>
            <a:ext cx="11455831" cy="5103244"/>
          </a:xfrm>
          <a:prstGeom prst="rect">
            <a:avLst/>
          </a:prstGeom>
          <a:solidFill>
            <a:srgbClr val="FBFBF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380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04040"/>
                </a:solidFill>
                <a:effectLst/>
                <a:latin typeface="Courier New" panose="02070309020205020404" pitchFamily="49" charset="0"/>
                <a:cs typeface="Courier New" panose="02070309020205020404" pitchFamily="49" charset="0"/>
              </a:rPr>
              <a:t>&lt;?xml version="1.0" encoding="UTF-8"?&gt;</a:t>
            </a:r>
            <a:r>
              <a:rPr kumimoji="0" lang="en-US" altLang="en-US" sz="1200" b="0" i="0" u="none" strike="noStrike" cap="none" normalizeH="0" baseline="0" dirty="0" smtClean="0">
                <a:ln>
                  <a:noFill/>
                </a:ln>
                <a:solidFill>
                  <a:srgbClr val="404040"/>
                </a:solidFill>
                <a:effectLst/>
                <a:latin typeface="Courier New" panose="02070309020205020404" pitchFamily="49" charset="0"/>
              </a:rPr>
              <a:t/>
            </a:r>
            <a:br>
              <a:rPr kumimoji="0" lang="en-US" altLang="en-US" sz="1200" b="0" i="0" u="none" strike="noStrike" cap="none" normalizeH="0" baseline="0" dirty="0" smtClean="0">
                <a:ln>
                  <a:noFill/>
                </a:ln>
                <a:solidFill>
                  <a:srgbClr val="404040"/>
                </a:solidFill>
                <a:effectLst/>
                <a:latin typeface="Courier New" panose="02070309020205020404" pitchFamily="49" charset="0"/>
              </a:rPr>
            </a:br>
            <a:r>
              <a:rPr kumimoji="0" lang="en-US" altLang="en-US" sz="1200" b="0" i="0" u="none" strike="noStrike" cap="none" normalizeH="0" baseline="0" dirty="0" smtClean="0">
                <a:ln>
                  <a:noFill/>
                </a:ln>
                <a:solidFill>
                  <a:srgbClr val="404040"/>
                </a:solidFill>
                <a:effectLst/>
                <a:latin typeface="Courier New" panose="02070309020205020404" pitchFamily="49" charset="0"/>
              </a:rPr>
              <a:t/>
            </a:r>
            <a:br>
              <a:rPr kumimoji="0" lang="en-US" altLang="en-US" sz="1200" b="0" i="0" u="none" strike="noStrike" cap="none" normalizeH="0" baseline="0" dirty="0" smtClean="0">
                <a:ln>
                  <a:noFill/>
                </a:ln>
                <a:solidFill>
                  <a:srgbClr val="404040"/>
                </a:solidFill>
                <a:effectLst/>
                <a:latin typeface="Courier New" panose="02070309020205020404" pitchFamily="49" charset="0"/>
              </a:rPr>
            </a:br>
            <a:r>
              <a:rPr kumimoji="0" lang="en-US" altLang="en-US" sz="2000" b="0" i="0" u="none" strike="noStrike" cap="none" normalizeH="0" baseline="0" dirty="0" smtClean="0">
                <a:ln>
                  <a:noFill/>
                </a:ln>
                <a:solidFill>
                  <a:srgbClr val="404040"/>
                </a:solidFill>
                <a:effectLst/>
                <a:latin typeface="Courier New" panose="02070309020205020404" pitchFamily="49" charset="0"/>
                <a:cs typeface="Courier New" panose="02070309020205020404" pitchFamily="49" charset="0"/>
              </a:rPr>
              <a:t>&lt;beans </a:t>
            </a:r>
            <a:r>
              <a:rPr kumimoji="0" lang="en-US" altLang="en-US" sz="2000" b="0" i="0" u="none" strike="noStrike" cap="none" normalizeH="0" baseline="0" dirty="0" err="1" smtClean="0">
                <a:ln>
                  <a:noFill/>
                </a:ln>
                <a:solidFill>
                  <a:srgbClr val="404040"/>
                </a:solidFill>
                <a:effectLst/>
                <a:latin typeface="Courier New" panose="02070309020205020404" pitchFamily="49" charset="0"/>
                <a:cs typeface="Courier New" panose="02070309020205020404" pitchFamily="49" charset="0"/>
              </a:rPr>
              <a:t>xmlns</a:t>
            </a:r>
            <a:r>
              <a:rPr kumimoji="0" lang="en-US" altLang="en-US" sz="2000" b="0" i="0" u="none" strike="noStrike" cap="none" normalizeH="0" baseline="0" dirty="0" smtClean="0">
                <a:ln>
                  <a:noFill/>
                </a:ln>
                <a:solidFill>
                  <a:srgbClr val="40404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70707"/>
                </a:solidFill>
                <a:effectLst/>
                <a:latin typeface="Courier New" panose="02070309020205020404" pitchFamily="49" charset="0"/>
                <a:cs typeface="Courier New" panose="02070309020205020404" pitchFamily="49" charset="0"/>
                <a:hlinkClick r:id="rId3"/>
              </a:rPr>
              <a:t>http://www.springframework.org/schema/beans</a:t>
            </a:r>
            <a:r>
              <a:rPr kumimoji="0" lang="en-US" altLang="en-US" sz="2000" b="0" i="0" u="none" strike="noStrike" cap="none" normalizeH="0" baseline="0" dirty="0" smtClean="0">
                <a:ln>
                  <a:noFill/>
                </a:ln>
                <a:solidFill>
                  <a:srgbClr val="40404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404040"/>
                </a:solidFill>
                <a:effectLst/>
                <a:latin typeface="Courier New" panose="02070309020205020404" pitchFamily="49" charset="0"/>
              </a:rPr>
              <a:t/>
            </a:r>
            <a:br>
              <a:rPr kumimoji="0" lang="en-US" altLang="en-US" sz="1200" b="0" i="0" u="none" strike="noStrike" cap="none" normalizeH="0" baseline="0" dirty="0" smtClean="0">
                <a:ln>
                  <a:noFill/>
                </a:ln>
                <a:solidFill>
                  <a:srgbClr val="404040"/>
                </a:solidFill>
                <a:effectLst/>
                <a:latin typeface="Courier New" panose="02070309020205020404" pitchFamily="49" charset="0"/>
              </a:rPr>
            </a:br>
            <a:r>
              <a:rPr kumimoji="0" lang="en-US" altLang="en-US" sz="1200" b="0" i="0" u="none" strike="noStrike" cap="none" normalizeH="0" baseline="0" dirty="0" smtClean="0">
                <a:ln>
                  <a:noFill/>
                </a:ln>
                <a:solidFill>
                  <a:srgbClr val="404040"/>
                </a:solidFill>
                <a:effectLst/>
                <a:latin typeface="Courier New" panose="02070309020205020404" pitchFamily="49" charset="0"/>
              </a:rPr>
              <a:t>       </a:t>
            </a:r>
            <a:r>
              <a:rPr kumimoji="0" lang="en-US" altLang="en-US" sz="2000" b="0" i="0" u="none" strike="noStrike" cap="none" normalizeH="0" baseline="0" dirty="0" err="1" smtClean="0">
                <a:ln>
                  <a:noFill/>
                </a:ln>
                <a:solidFill>
                  <a:srgbClr val="404040"/>
                </a:solidFill>
                <a:effectLst/>
                <a:latin typeface="Courier New" panose="02070309020205020404" pitchFamily="49" charset="0"/>
                <a:cs typeface="Courier New" panose="02070309020205020404" pitchFamily="49" charset="0"/>
              </a:rPr>
              <a:t>xmlns:xsi</a:t>
            </a:r>
            <a:r>
              <a:rPr kumimoji="0" lang="en-US" altLang="en-US" sz="2000" b="0" i="0" u="none" strike="noStrike" cap="none" normalizeH="0" baseline="0" dirty="0" smtClean="0">
                <a:ln>
                  <a:noFill/>
                </a:ln>
                <a:solidFill>
                  <a:srgbClr val="40404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70707"/>
                </a:solidFill>
                <a:effectLst/>
                <a:latin typeface="Courier New" panose="02070309020205020404" pitchFamily="49" charset="0"/>
                <a:cs typeface="Courier New" panose="02070309020205020404" pitchFamily="49" charset="0"/>
                <a:hlinkClick r:id="rId4"/>
              </a:rPr>
              <a:t>http://www.w3.org/2001/XMLSchema-instance</a:t>
            </a:r>
            <a:r>
              <a:rPr kumimoji="0" lang="en-US" altLang="en-US" sz="2000" b="0" i="0" u="none" strike="noStrike" cap="none" normalizeH="0" baseline="0" dirty="0" smtClean="0">
                <a:ln>
                  <a:noFill/>
                </a:ln>
                <a:solidFill>
                  <a:srgbClr val="40404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404040"/>
                </a:solidFill>
                <a:effectLst/>
                <a:latin typeface="Courier New" panose="02070309020205020404" pitchFamily="49" charset="0"/>
              </a:rPr>
              <a:t/>
            </a:r>
            <a:br>
              <a:rPr kumimoji="0" lang="en-US" altLang="en-US" sz="1200" b="0" i="0" u="none" strike="noStrike" cap="none" normalizeH="0" baseline="0" dirty="0" smtClean="0">
                <a:ln>
                  <a:noFill/>
                </a:ln>
                <a:solidFill>
                  <a:srgbClr val="404040"/>
                </a:solidFill>
                <a:effectLst/>
                <a:latin typeface="Courier New" panose="02070309020205020404" pitchFamily="49" charset="0"/>
              </a:rPr>
            </a:br>
            <a:r>
              <a:rPr kumimoji="0" lang="en-US" altLang="en-US" sz="1200" b="0" i="0" u="none" strike="noStrike" cap="none" normalizeH="0" baseline="0" dirty="0" smtClean="0">
                <a:ln>
                  <a:noFill/>
                </a:ln>
                <a:solidFill>
                  <a:srgbClr val="404040"/>
                </a:solidFill>
                <a:effectLst/>
                <a:latin typeface="Courier New" panose="02070309020205020404" pitchFamily="49" charset="0"/>
              </a:rPr>
              <a:t>       </a:t>
            </a:r>
            <a:r>
              <a:rPr kumimoji="0" lang="en-US" altLang="en-US" sz="2000" b="0" i="0" u="none" strike="noStrike" cap="none" normalizeH="0" baseline="0" dirty="0" err="1" smtClean="0">
                <a:ln>
                  <a:noFill/>
                </a:ln>
                <a:solidFill>
                  <a:srgbClr val="404040"/>
                </a:solidFill>
                <a:effectLst/>
                <a:latin typeface="Courier New" panose="02070309020205020404" pitchFamily="49" charset="0"/>
                <a:cs typeface="Courier New" panose="02070309020205020404" pitchFamily="49" charset="0"/>
              </a:rPr>
              <a:t>xmlns:context</a:t>
            </a:r>
            <a:r>
              <a:rPr kumimoji="0" lang="en-US" altLang="en-US" sz="2000" b="0" i="0" u="none" strike="noStrike" cap="none" normalizeH="0" baseline="0" dirty="0" smtClean="0">
                <a:ln>
                  <a:noFill/>
                </a:ln>
                <a:solidFill>
                  <a:srgbClr val="40404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70707"/>
                </a:solidFill>
                <a:effectLst/>
                <a:latin typeface="Courier New" panose="02070309020205020404" pitchFamily="49" charset="0"/>
                <a:cs typeface="Courier New" panose="02070309020205020404" pitchFamily="49" charset="0"/>
                <a:hlinkClick r:id="rId5"/>
              </a:rPr>
              <a:t>http://www.springframework.org/schema/context</a:t>
            </a:r>
            <a:r>
              <a:rPr kumimoji="0" lang="en-US" altLang="en-US" sz="2000" b="0" i="0" u="none" strike="noStrike" cap="none" normalizeH="0" baseline="0" dirty="0" smtClean="0">
                <a:ln>
                  <a:noFill/>
                </a:ln>
                <a:solidFill>
                  <a:srgbClr val="40404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404040"/>
                </a:solidFill>
                <a:effectLst/>
                <a:latin typeface="Courier New" panose="02070309020205020404" pitchFamily="49" charset="0"/>
              </a:rPr>
              <a:t/>
            </a:r>
            <a:br>
              <a:rPr kumimoji="0" lang="en-US" altLang="en-US" sz="1200" b="0" i="0" u="none" strike="noStrike" cap="none" normalizeH="0" baseline="0" dirty="0" smtClean="0">
                <a:ln>
                  <a:noFill/>
                </a:ln>
                <a:solidFill>
                  <a:srgbClr val="404040"/>
                </a:solidFill>
                <a:effectLst/>
                <a:latin typeface="Courier New" panose="02070309020205020404" pitchFamily="49" charset="0"/>
              </a:rPr>
            </a:br>
            <a:r>
              <a:rPr kumimoji="0" lang="en-US" altLang="en-US" sz="1200" b="0" i="0" u="none" strike="noStrike" cap="none" normalizeH="0" baseline="0" dirty="0" smtClean="0">
                <a:ln>
                  <a:noFill/>
                </a:ln>
                <a:solidFill>
                  <a:srgbClr val="404040"/>
                </a:solidFill>
                <a:effectLst/>
                <a:latin typeface="Courier New" panose="02070309020205020404" pitchFamily="49" charset="0"/>
              </a:rPr>
              <a:t>       </a:t>
            </a:r>
            <a:r>
              <a:rPr kumimoji="0" lang="en-US" altLang="en-US" sz="2000" b="0" i="0" u="none" strike="noStrike" cap="none" normalizeH="0" baseline="0" dirty="0" err="1" smtClean="0">
                <a:ln>
                  <a:noFill/>
                </a:ln>
                <a:solidFill>
                  <a:srgbClr val="404040"/>
                </a:solidFill>
                <a:effectLst/>
                <a:latin typeface="Courier New" panose="02070309020205020404" pitchFamily="49" charset="0"/>
                <a:cs typeface="Courier New" panose="02070309020205020404" pitchFamily="49" charset="0"/>
              </a:rPr>
              <a:t>xmlns:c</a:t>
            </a:r>
            <a:r>
              <a:rPr kumimoji="0" lang="en-US" altLang="en-US" sz="2000" b="0" i="0" u="none" strike="noStrike" cap="none" normalizeH="0" baseline="0" dirty="0" smtClean="0">
                <a:ln>
                  <a:noFill/>
                </a:ln>
                <a:solidFill>
                  <a:srgbClr val="40404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70707"/>
                </a:solidFill>
                <a:effectLst/>
                <a:latin typeface="Courier New" panose="02070309020205020404" pitchFamily="49" charset="0"/>
                <a:cs typeface="Courier New" panose="02070309020205020404" pitchFamily="49" charset="0"/>
                <a:hlinkClick r:id="rId6"/>
              </a:rPr>
              <a:t>http://www.springframework.org/schema/c</a:t>
            </a:r>
            <a:r>
              <a:rPr kumimoji="0" lang="en-US" altLang="en-US" sz="2000" b="0" i="0" u="none" strike="noStrike" cap="none" normalizeH="0" baseline="0" dirty="0" smtClean="0">
                <a:ln>
                  <a:noFill/>
                </a:ln>
                <a:solidFill>
                  <a:srgbClr val="40404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404040"/>
                </a:solidFill>
                <a:effectLst/>
                <a:latin typeface="Courier New" panose="02070309020205020404" pitchFamily="49" charset="0"/>
              </a:rPr>
              <a:t/>
            </a:r>
            <a:br>
              <a:rPr kumimoji="0" lang="en-US" altLang="en-US" sz="1200" b="0" i="0" u="none" strike="noStrike" cap="none" normalizeH="0" baseline="0" dirty="0" smtClean="0">
                <a:ln>
                  <a:noFill/>
                </a:ln>
                <a:solidFill>
                  <a:srgbClr val="404040"/>
                </a:solidFill>
                <a:effectLst/>
                <a:latin typeface="Courier New" panose="02070309020205020404" pitchFamily="49" charset="0"/>
              </a:rPr>
            </a:br>
            <a:r>
              <a:rPr kumimoji="0" lang="en-US" altLang="en-US" sz="1200" b="0" i="0" u="none" strike="noStrike" cap="none" normalizeH="0" baseline="0" dirty="0" smtClean="0">
                <a:ln>
                  <a:noFill/>
                </a:ln>
                <a:solidFill>
                  <a:srgbClr val="404040"/>
                </a:solidFill>
                <a:effectLst/>
                <a:latin typeface="Courier New" panose="02070309020205020404" pitchFamily="49" charset="0"/>
              </a:rPr>
              <a:t>       </a:t>
            </a:r>
            <a:r>
              <a:rPr kumimoji="0" lang="en-US" altLang="en-US" sz="2000" b="0" i="0" u="none" strike="noStrike" cap="none" normalizeH="0" baseline="0" dirty="0" err="1" smtClean="0">
                <a:ln>
                  <a:noFill/>
                </a:ln>
                <a:solidFill>
                  <a:srgbClr val="404040"/>
                </a:solidFill>
                <a:effectLst/>
                <a:latin typeface="Courier New" panose="02070309020205020404" pitchFamily="49" charset="0"/>
                <a:cs typeface="Courier New" panose="02070309020205020404" pitchFamily="49" charset="0"/>
              </a:rPr>
              <a:t>xsi:schemaLocation</a:t>
            </a:r>
            <a:r>
              <a:rPr kumimoji="0" lang="en-US" altLang="en-US" sz="2000" b="0" i="0" u="none" strike="noStrike" cap="none" normalizeH="0" baseline="0" dirty="0" smtClean="0">
                <a:ln>
                  <a:noFill/>
                </a:ln>
                <a:solidFill>
                  <a:srgbClr val="40404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smtClean="0">
                <a:ln>
                  <a:noFill/>
                </a:ln>
                <a:solidFill>
                  <a:srgbClr val="070707"/>
                </a:solidFill>
                <a:effectLst/>
                <a:latin typeface="Courier New" panose="02070309020205020404" pitchFamily="49" charset="0"/>
                <a:cs typeface="Courier New" panose="02070309020205020404" pitchFamily="49" charset="0"/>
                <a:hlinkClick r:id="rId3"/>
              </a:rPr>
              <a:t>http://www.springframework.org/schema/beans</a:t>
            </a:r>
            <a:r>
              <a:rPr kumimoji="0" lang="en-US" altLang="en-US" sz="1200" b="0" i="0" u="none" strike="noStrike" cap="none" normalizeH="0" baseline="0" dirty="0" smtClean="0">
                <a:ln>
                  <a:noFill/>
                </a:ln>
                <a:solidFill>
                  <a:srgbClr val="404040"/>
                </a:solidFill>
                <a:effectLst/>
                <a:latin typeface="Courier New" panose="02070309020205020404" pitchFamily="49" charset="0"/>
              </a:rPr>
              <a:t/>
            </a:r>
            <a:br>
              <a:rPr kumimoji="0" lang="en-US" altLang="en-US" sz="1200" b="0" i="0" u="none" strike="noStrike" cap="none" normalizeH="0" baseline="0" dirty="0" smtClean="0">
                <a:ln>
                  <a:noFill/>
                </a:ln>
                <a:solidFill>
                  <a:srgbClr val="404040"/>
                </a:solidFill>
                <a:effectLst/>
                <a:latin typeface="Courier New" panose="02070309020205020404" pitchFamily="49" charset="0"/>
              </a:rPr>
            </a:br>
            <a:r>
              <a:rPr kumimoji="0" lang="en-US" altLang="en-US" sz="1200" b="0" i="0" u="none" strike="noStrike" cap="none" normalizeH="0" baseline="0" dirty="0" smtClean="0">
                <a:ln>
                  <a:noFill/>
                </a:ln>
                <a:solidFill>
                  <a:srgbClr val="404040"/>
                </a:solidFill>
                <a:effectLst/>
                <a:latin typeface="Courier New" panose="02070309020205020404" pitchFamily="49" charset="0"/>
              </a:rPr>
              <a:t>          </a:t>
            </a:r>
            <a:r>
              <a:rPr kumimoji="0" lang="en-US" altLang="en-US" sz="2000" b="0" i="0" u="none" strike="noStrike" cap="none" normalizeH="0" baseline="0" dirty="0" smtClean="0">
                <a:ln>
                  <a:noFill/>
                </a:ln>
                <a:solidFill>
                  <a:srgbClr val="070707"/>
                </a:solidFill>
                <a:effectLst/>
                <a:latin typeface="Courier New" panose="02070309020205020404" pitchFamily="49" charset="0"/>
                <a:cs typeface="Courier New" panose="02070309020205020404" pitchFamily="49" charset="0"/>
                <a:hlinkClick r:id="rId7"/>
              </a:rPr>
              <a:t>http://www.springframework.org/schema/beans/spring-beans.xsd</a:t>
            </a:r>
            <a:r>
              <a:rPr kumimoji="0" lang="en-US" altLang="en-US" sz="1200" b="0" i="0" u="none" strike="noStrike" cap="none" normalizeH="0" baseline="0" dirty="0" smtClean="0">
                <a:ln>
                  <a:noFill/>
                </a:ln>
                <a:solidFill>
                  <a:srgbClr val="404040"/>
                </a:solidFill>
                <a:effectLst/>
                <a:latin typeface="Courier New" panose="02070309020205020404" pitchFamily="49" charset="0"/>
              </a:rPr>
              <a:t/>
            </a:r>
            <a:br>
              <a:rPr kumimoji="0" lang="en-US" altLang="en-US" sz="1200" b="0" i="0" u="none" strike="noStrike" cap="none" normalizeH="0" baseline="0" dirty="0" smtClean="0">
                <a:ln>
                  <a:noFill/>
                </a:ln>
                <a:solidFill>
                  <a:srgbClr val="404040"/>
                </a:solidFill>
                <a:effectLst/>
                <a:latin typeface="Courier New" panose="02070309020205020404" pitchFamily="49" charset="0"/>
              </a:rPr>
            </a:br>
            <a:r>
              <a:rPr kumimoji="0" lang="en-US" altLang="en-US" sz="1200" b="0" i="0" u="none" strike="noStrike" cap="none" normalizeH="0" baseline="0" dirty="0" smtClean="0">
                <a:ln>
                  <a:noFill/>
                </a:ln>
                <a:solidFill>
                  <a:srgbClr val="404040"/>
                </a:solidFill>
                <a:effectLst/>
                <a:latin typeface="Courier New" panose="02070309020205020404" pitchFamily="49" charset="0"/>
              </a:rPr>
              <a:t>          </a:t>
            </a:r>
            <a:r>
              <a:rPr kumimoji="0" lang="en-US" altLang="en-US" sz="2000" b="0" i="0" u="none" strike="noStrike" cap="none" normalizeH="0" baseline="0" dirty="0" smtClean="0">
                <a:ln>
                  <a:noFill/>
                </a:ln>
                <a:solidFill>
                  <a:srgbClr val="070707"/>
                </a:solidFill>
                <a:effectLst/>
                <a:latin typeface="Courier New" panose="02070309020205020404" pitchFamily="49" charset="0"/>
                <a:cs typeface="Courier New" panose="02070309020205020404" pitchFamily="49" charset="0"/>
                <a:hlinkClick r:id="rId5"/>
              </a:rPr>
              <a:t>http://www.springframework.org/schema/context</a:t>
            </a:r>
            <a:r>
              <a:rPr kumimoji="0" lang="en-US" altLang="en-US" sz="1200" b="0" i="0" u="none" strike="noStrike" cap="none" normalizeH="0" baseline="0" dirty="0" smtClean="0">
                <a:ln>
                  <a:noFill/>
                </a:ln>
                <a:solidFill>
                  <a:srgbClr val="404040"/>
                </a:solidFill>
                <a:effectLst/>
                <a:latin typeface="Courier New" panose="02070309020205020404" pitchFamily="49" charset="0"/>
              </a:rPr>
              <a:t/>
            </a:r>
            <a:br>
              <a:rPr kumimoji="0" lang="en-US" altLang="en-US" sz="1200" b="0" i="0" u="none" strike="noStrike" cap="none" normalizeH="0" baseline="0" dirty="0" smtClean="0">
                <a:ln>
                  <a:noFill/>
                </a:ln>
                <a:solidFill>
                  <a:srgbClr val="404040"/>
                </a:solidFill>
                <a:effectLst/>
                <a:latin typeface="Courier New" panose="02070309020205020404" pitchFamily="49" charset="0"/>
              </a:rPr>
            </a:br>
            <a:r>
              <a:rPr kumimoji="0" lang="en-US" altLang="en-US" sz="1200" b="0" i="0" u="none" strike="noStrike" cap="none" normalizeH="0" baseline="0" dirty="0" smtClean="0">
                <a:ln>
                  <a:noFill/>
                </a:ln>
                <a:solidFill>
                  <a:srgbClr val="404040"/>
                </a:solidFill>
                <a:effectLst/>
                <a:latin typeface="Courier New" panose="02070309020205020404" pitchFamily="49" charset="0"/>
              </a:rPr>
              <a:t>          </a:t>
            </a:r>
            <a:r>
              <a:rPr kumimoji="0" lang="en-US" altLang="en-US" sz="2000" b="0" i="0" u="none" strike="noStrike" cap="none" normalizeH="0" baseline="0" dirty="0" smtClean="0">
                <a:ln>
                  <a:noFill/>
                </a:ln>
                <a:solidFill>
                  <a:srgbClr val="070707"/>
                </a:solidFill>
                <a:effectLst/>
                <a:latin typeface="Courier New" panose="02070309020205020404" pitchFamily="49" charset="0"/>
                <a:cs typeface="Courier New" panose="02070309020205020404" pitchFamily="49" charset="0"/>
                <a:hlinkClick r:id="rId8"/>
              </a:rPr>
              <a:t>http://www.springframework.org/schema/context/spring-context.xsd</a:t>
            </a:r>
            <a:r>
              <a:rPr kumimoji="0" lang="en-US" altLang="en-US" sz="2000" b="0" i="0" u="none" strike="noStrike" cap="none" normalizeH="0" baseline="0" dirty="0" smtClean="0">
                <a:ln>
                  <a:noFill/>
                </a:ln>
                <a:solidFill>
                  <a:srgbClr val="404040"/>
                </a:solidFill>
                <a:effectLst/>
                <a:latin typeface="Courier New" panose="02070309020205020404" pitchFamily="49" charset="0"/>
                <a:cs typeface="Courier New" panose="02070309020205020404" pitchFamily="49" charset="0"/>
              </a:rPr>
              <a:t>"&gt;</a:t>
            </a:r>
            <a:r>
              <a:rPr kumimoji="0" lang="en-US" altLang="en-US" sz="1200" b="0" i="0" u="none" strike="noStrike" cap="none" normalizeH="0" baseline="0" dirty="0" smtClean="0">
                <a:ln>
                  <a:noFill/>
                </a:ln>
                <a:solidFill>
                  <a:srgbClr val="404040"/>
                </a:solidFill>
                <a:effectLst/>
                <a:latin typeface="Courier New" panose="02070309020205020404" pitchFamily="49" charset="0"/>
              </a:rPr>
              <a:t/>
            </a:r>
            <a:br>
              <a:rPr kumimoji="0" lang="en-US" altLang="en-US" sz="1200" b="0" i="0" u="none" strike="noStrike" cap="none" normalizeH="0" baseline="0" dirty="0" smtClean="0">
                <a:ln>
                  <a:noFill/>
                </a:ln>
                <a:solidFill>
                  <a:srgbClr val="404040"/>
                </a:solidFill>
                <a:effectLst/>
                <a:latin typeface="Courier New" panose="02070309020205020404" pitchFamily="49" charset="0"/>
              </a:rPr>
            </a:br>
            <a:r>
              <a:rPr kumimoji="0" lang="en-US" altLang="en-US" sz="1200" b="0" i="0" u="none" strike="noStrike" cap="none" normalizeH="0" baseline="0" dirty="0" smtClean="0">
                <a:ln>
                  <a:noFill/>
                </a:ln>
                <a:solidFill>
                  <a:srgbClr val="404040"/>
                </a:solidFill>
                <a:effectLst/>
                <a:latin typeface="Courier New" panose="02070309020205020404" pitchFamily="49" charset="0"/>
              </a:rPr>
              <a:t/>
            </a:r>
            <a:br>
              <a:rPr kumimoji="0" lang="en-US" altLang="en-US" sz="1200" b="0" i="0" u="none" strike="noStrike" cap="none" normalizeH="0" baseline="0" dirty="0" smtClean="0">
                <a:ln>
                  <a:noFill/>
                </a:ln>
                <a:solidFill>
                  <a:srgbClr val="404040"/>
                </a:solidFill>
                <a:effectLst/>
                <a:latin typeface="Courier New" panose="02070309020205020404" pitchFamily="49" charset="0"/>
              </a:rPr>
            </a:br>
            <a:r>
              <a:rPr kumimoji="0" lang="en-US" altLang="en-US" sz="1200" b="0" i="0" u="none" strike="noStrike" cap="none" normalizeH="0" baseline="0" dirty="0" smtClean="0">
                <a:ln>
                  <a:noFill/>
                </a:ln>
                <a:solidFill>
                  <a:srgbClr val="404040"/>
                </a:solidFill>
                <a:effectLst/>
                <a:latin typeface="Courier New" panose="02070309020205020404" pitchFamily="49" charset="0"/>
              </a:rPr>
              <a:t>    </a:t>
            </a:r>
            <a:r>
              <a:rPr kumimoji="0" lang="en-US" altLang="en-US" sz="2000" b="0" i="0" u="none" strike="noStrike" cap="none" normalizeH="0" baseline="0" dirty="0" smtClean="0">
                <a:ln>
                  <a:noFill/>
                </a:ln>
                <a:solidFill>
                  <a:srgbClr val="404040"/>
                </a:solidFill>
                <a:effectLst/>
                <a:latin typeface="Courier New" panose="02070309020205020404" pitchFamily="49" charset="0"/>
                <a:cs typeface="Courier New" panose="02070309020205020404" pitchFamily="49" charset="0"/>
              </a:rPr>
              <a:t>&lt;</a:t>
            </a:r>
            <a:r>
              <a:rPr kumimoji="0" lang="en-US" altLang="en-US" sz="2000" b="0" i="0" u="none" strike="noStrike" cap="none" normalizeH="0" baseline="0" dirty="0" err="1" smtClean="0">
                <a:ln>
                  <a:noFill/>
                </a:ln>
                <a:solidFill>
                  <a:srgbClr val="404040"/>
                </a:solidFill>
                <a:effectLst/>
                <a:latin typeface="Courier New" panose="02070309020205020404" pitchFamily="49" charset="0"/>
                <a:cs typeface="Courier New" panose="02070309020205020404" pitchFamily="49" charset="0"/>
              </a:rPr>
              <a:t>context:component-scan</a:t>
            </a:r>
            <a:r>
              <a:rPr kumimoji="0" lang="en-US" altLang="en-US" sz="1200" b="0" i="0" u="none" strike="noStrike" cap="none" normalizeH="0" baseline="0" dirty="0" smtClean="0">
                <a:ln>
                  <a:noFill/>
                </a:ln>
                <a:solidFill>
                  <a:srgbClr val="404040"/>
                </a:solidFill>
                <a:effectLst/>
                <a:latin typeface="Courier New" panose="02070309020205020404" pitchFamily="49" charset="0"/>
              </a:rPr>
              <a:t/>
            </a:r>
            <a:br>
              <a:rPr kumimoji="0" lang="en-US" altLang="en-US" sz="1200" b="0" i="0" u="none" strike="noStrike" cap="none" normalizeH="0" baseline="0" dirty="0" smtClean="0">
                <a:ln>
                  <a:noFill/>
                </a:ln>
                <a:solidFill>
                  <a:srgbClr val="404040"/>
                </a:solidFill>
                <a:effectLst/>
                <a:latin typeface="Courier New" panose="02070309020205020404" pitchFamily="49" charset="0"/>
              </a:rPr>
            </a:br>
            <a:r>
              <a:rPr kumimoji="0" lang="en-US" altLang="en-US" sz="1200" b="0" i="0" u="none" strike="noStrike" cap="none" normalizeH="0" baseline="0" dirty="0" smtClean="0">
                <a:ln>
                  <a:noFill/>
                </a:ln>
                <a:solidFill>
                  <a:srgbClr val="404040"/>
                </a:solidFill>
                <a:effectLst/>
                <a:latin typeface="Courier New" panose="02070309020205020404" pitchFamily="49" charset="0"/>
              </a:rPr>
              <a:t>          </a:t>
            </a:r>
            <a:r>
              <a:rPr kumimoji="0" lang="en-US" altLang="en-US" sz="2000" b="0" i="0" u="none" strike="noStrike" cap="none" normalizeH="0" baseline="0" dirty="0" smtClean="0">
                <a:ln>
                  <a:noFill/>
                </a:ln>
                <a:solidFill>
                  <a:srgbClr val="404040"/>
                </a:solidFill>
                <a:effectLst/>
                <a:latin typeface="Courier New" panose="02070309020205020404" pitchFamily="49" charset="0"/>
                <a:cs typeface="Courier New" panose="02070309020205020404" pitchFamily="49" charset="0"/>
              </a:rPr>
              <a:t>base-package="com.apress.prospring4.ch3.annotation"/&gt;</a:t>
            </a:r>
            <a:r>
              <a:rPr kumimoji="0" lang="en-US" altLang="en-US" sz="1200" b="0" i="0" u="none" strike="noStrike" cap="none" normalizeH="0" baseline="0" dirty="0" smtClean="0">
                <a:ln>
                  <a:noFill/>
                </a:ln>
                <a:solidFill>
                  <a:srgbClr val="404040"/>
                </a:solidFill>
                <a:effectLst/>
                <a:latin typeface="Courier New" panose="02070309020205020404" pitchFamily="49" charset="0"/>
              </a:rPr>
              <a:t/>
            </a:r>
            <a:br>
              <a:rPr kumimoji="0" lang="en-US" altLang="en-US" sz="1200" b="0" i="0" u="none" strike="noStrike" cap="none" normalizeH="0" baseline="0" dirty="0" smtClean="0">
                <a:ln>
                  <a:noFill/>
                </a:ln>
                <a:solidFill>
                  <a:srgbClr val="404040"/>
                </a:solidFill>
                <a:effectLst/>
                <a:latin typeface="Courier New" panose="02070309020205020404" pitchFamily="49" charset="0"/>
              </a:rPr>
            </a:br>
            <a:r>
              <a:rPr kumimoji="0" lang="en-US" altLang="en-US" sz="1200" b="0" i="0" u="none" strike="noStrike" cap="none" normalizeH="0" baseline="0" dirty="0" smtClean="0">
                <a:ln>
                  <a:noFill/>
                </a:ln>
                <a:solidFill>
                  <a:srgbClr val="404040"/>
                </a:solidFill>
                <a:effectLst/>
                <a:latin typeface="Courier New" panose="02070309020205020404" pitchFamily="49" charset="0"/>
              </a:rPr>
              <a:t/>
            </a:r>
            <a:br>
              <a:rPr kumimoji="0" lang="en-US" altLang="en-US" sz="1200" b="0" i="0" u="none" strike="noStrike" cap="none" normalizeH="0" baseline="0" dirty="0" smtClean="0">
                <a:ln>
                  <a:noFill/>
                </a:ln>
                <a:solidFill>
                  <a:srgbClr val="404040"/>
                </a:solidFill>
                <a:effectLst/>
                <a:latin typeface="Courier New" panose="02070309020205020404" pitchFamily="49" charset="0"/>
              </a:rPr>
            </a:br>
            <a:r>
              <a:rPr kumimoji="0" lang="en-US" altLang="en-US" sz="1200" b="0" i="0" u="none" strike="noStrike" cap="none" normalizeH="0" baseline="0" dirty="0" smtClean="0">
                <a:ln>
                  <a:noFill/>
                </a:ln>
                <a:solidFill>
                  <a:srgbClr val="404040"/>
                </a:solidFill>
                <a:effectLst/>
                <a:latin typeface="Courier New" panose="02070309020205020404" pitchFamily="49" charset="0"/>
              </a:rPr>
              <a:t>    </a:t>
            </a:r>
            <a:r>
              <a:rPr kumimoji="0" lang="en-US" altLang="en-US" sz="2000" b="0" i="0" u="none" strike="noStrike" cap="none" normalizeH="0" baseline="0" dirty="0" smtClean="0">
                <a:ln>
                  <a:noFill/>
                </a:ln>
                <a:solidFill>
                  <a:srgbClr val="404040"/>
                </a:solidFill>
                <a:effectLst/>
                <a:latin typeface="Courier New" panose="02070309020205020404" pitchFamily="49" charset="0"/>
                <a:cs typeface="Courier New" panose="02070309020205020404" pitchFamily="49" charset="0"/>
              </a:rPr>
              <a:t>&lt;bean id="message"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404040"/>
                </a:solidFill>
                <a:latin typeface="Courier New" panose="02070309020205020404" pitchFamily="49" charset="0"/>
                <a:cs typeface="Courier New" panose="02070309020205020404" pitchFamily="49" charset="0"/>
              </a:rPr>
              <a:t> </a:t>
            </a:r>
            <a:r>
              <a:rPr lang="en-US" altLang="en-US" sz="2000" dirty="0" smtClean="0">
                <a:solidFill>
                  <a:srgbClr val="404040"/>
                </a:solidFill>
                <a:latin typeface="Courier New" panose="02070309020205020404" pitchFamily="49" charset="0"/>
                <a:cs typeface="Courier New" panose="02070309020205020404" pitchFamily="49" charset="0"/>
              </a:rPr>
              <a:t>       </a:t>
            </a:r>
            <a:r>
              <a:rPr kumimoji="0" lang="en-US" altLang="en-US" sz="2000" b="0" i="0" u="none" strike="noStrike" cap="none" normalizeH="0" baseline="0" dirty="0" smtClean="0">
                <a:ln>
                  <a:noFill/>
                </a:ln>
                <a:solidFill>
                  <a:srgbClr val="404040"/>
                </a:solidFill>
                <a:effectLst/>
                <a:latin typeface="Courier New" panose="02070309020205020404" pitchFamily="49" charset="0"/>
                <a:cs typeface="Courier New" panose="02070309020205020404" pitchFamily="49" charset="0"/>
              </a:rPr>
              <a:t>class="</a:t>
            </a:r>
            <a:r>
              <a:rPr kumimoji="0" lang="en-US" altLang="en-US" sz="2000" b="0" i="0" u="none" strike="noStrike" cap="none" normalizeH="0" baseline="0" dirty="0" err="1" smtClean="0">
                <a:ln>
                  <a:noFill/>
                </a:ln>
                <a:solidFill>
                  <a:srgbClr val="404040"/>
                </a:solidFill>
                <a:effectLst/>
                <a:latin typeface="Courier New" panose="02070309020205020404" pitchFamily="49" charset="0"/>
                <a:cs typeface="Courier New" panose="02070309020205020404" pitchFamily="49" charset="0"/>
              </a:rPr>
              <a:t>java.lang.String</a:t>
            </a:r>
            <a:r>
              <a:rPr kumimoji="0" lang="en-US" altLang="en-US" sz="2000" b="0" i="0" u="none" strike="noStrike" cap="none" normalizeH="0" baseline="0" dirty="0" smtClean="0">
                <a:ln>
                  <a:noFill/>
                </a:ln>
                <a:solidFill>
                  <a:srgbClr val="404040"/>
                </a:solidFill>
                <a:effectLst/>
                <a:latin typeface="Courier New" panose="02070309020205020404" pitchFamily="49" charset="0"/>
                <a:cs typeface="Courier New" panose="02070309020205020404" pitchFamily="49" charset="0"/>
              </a:rPr>
              <a:t>" c:_0="This is a configurable message"/&gt;</a:t>
            </a:r>
            <a:r>
              <a:rPr kumimoji="0" lang="en-US" altLang="en-US" sz="1200" b="0" i="0" u="none" strike="noStrike" cap="none" normalizeH="0" baseline="0" dirty="0" smtClean="0">
                <a:ln>
                  <a:noFill/>
                </a:ln>
                <a:solidFill>
                  <a:srgbClr val="404040"/>
                </a:solidFill>
                <a:effectLst/>
                <a:latin typeface="Courier New" panose="02070309020205020404" pitchFamily="49" charset="0"/>
              </a:rPr>
              <a:t/>
            </a:r>
            <a:br>
              <a:rPr kumimoji="0" lang="en-US" altLang="en-US" sz="1200" b="0" i="0" u="none" strike="noStrike" cap="none" normalizeH="0" baseline="0" dirty="0" smtClean="0">
                <a:ln>
                  <a:noFill/>
                </a:ln>
                <a:solidFill>
                  <a:srgbClr val="404040"/>
                </a:solidFill>
                <a:effectLst/>
                <a:latin typeface="Courier New" panose="02070309020205020404" pitchFamily="49" charset="0"/>
              </a:rPr>
            </a:br>
            <a:r>
              <a:rPr kumimoji="0" lang="en-US" altLang="en-US" sz="2000" b="0" i="0" u="none" strike="noStrike" cap="none" normalizeH="0" baseline="0" dirty="0" smtClean="0">
                <a:ln>
                  <a:noFill/>
                </a:ln>
                <a:solidFill>
                  <a:srgbClr val="404040"/>
                </a:solidFill>
                <a:effectLst/>
                <a:latin typeface="Courier New" panose="02070309020205020404" pitchFamily="49" charset="0"/>
                <a:cs typeface="Courier New" panose="02070309020205020404" pitchFamily="49" charset="0"/>
              </a:rPr>
              <a:t>&lt;/beans&gt;</a:t>
            </a:r>
            <a:r>
              <a:rPr kumimoji="0" lang="en-US" altLang="en-US" sz="1800" b="0" i="0" u="none" strike="noStrike" cap="none" normalizeH="0" baseline="0" dirty="0" smtClean="0">
                <a:ln>
                  <a:noFill/>
                </a:ln>
                <a:solidFill>
                  <a:schemeClr val="tx1"/>
                </a:solidFill>
                <a:effectLst/>
              </a:rPr>
              <a: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98694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3649"/>
            <a:ext cx="10515600" cy="270306"/>
          </a:xfrm>
        </p:spPr>
        <p:txBody>
          <a:bodyPr>
            <a:normAutofit fontScale="90000"/>
          </a:bodyPr>
          <a:lstStyle/>
          <a:p>
            <a:endParaRPr lang="en-US" dirty="0"/>
          </a:p>
        </p:txBody>
      </p:sp>
      <p:sp>
        <p:nvSpPr>
          <p:cNvPr id="3" name="Content Placeholder 2"/>
          <p:cNvSpPr>
            <a:spLocks noGrp="1"/>
          </p:cNvSpPr>
          <p:nvPr>
            <p:ph idx="1"/>
          </p:nvPr>
        </p:nvSpPr>
        <p:spPr>
          <a:xfrm>
            <a:off x="170481" y="774915"/>
            <a:ext cx="11840705" cy="5780868"/>
          </a:xfrm>
        </p:spPr>
        <p:txBody>
          <a:bodyPr>
            <a:normAutofit/>
          </a:bodyPr>
          <a:lstStyle/>
          <a:p>
            <a:r>
              <a:rPr lang="en-US" sz="3600" dirty="0"/>
              <a:t>Here we define a bean with an ID of message and type of </a:t>
            </a:r>
            <a:r>
              <a:rPr lang="en-US" sz="3600" dirty="0" err="1"/>
              <a:t>java.lang.String</a:t>
            </a:r>
            <a:r>
              <a:rPr lang="en-US" sz="3600" dirty="0"/>
              <a:t>. </a:t>
            </a:r>
            <a:endParaRPr lang="en-US" sz="3600" dirty="0" smtClean="0"/>
          </a:p>
          <a:p>
            <a:r>
              <a:rPr lang="en-US" sz="3600" dirty="0" smtClean="0"/>
              <a:t>Notice </a:t>
            </a:r>
            <a:r>
              <a:rPr lang="en-US" sz="3600" dirty="0"/>
              <a:t>that we also use the c namespace for Constructor Injection to set the string value, and _</a:t>
            </a:r>
            <a:r>
              <a:rPr lang="en-US" sz="3600" dirty="0" smtClean="0"/>
              <a:t>0 indicates </a:t>
            </a:r>
            <a:r>
              <a:rPr lang="en-US" sz="3600" dirty="0"/>
              <a:t>the index for the constructor argument.</a:t>
            </a:r>
          </a:p>
          <a:p>
            <a:r>
              <a:rPr lang="en-US" sz="3600" dirty="0"/>
              <a:t>Have the bean declared; we can take away the @Value annotation from the target bean, </a:t>
            </a:r>
            <a:r>
              <a:rPr lang="en-US" sz="3600" dirty="0"/>
              <a:t> </a:t>
            </a:r>
            <a:r>
              <a:rPr lang="en-US" sz="3600" dirty="0" smtClean="0"/>
              <a:t>                         </a:t>
            </a:r>
            <a:r>
              <a:rPr lang="en-US" sz="3600" dirty="0" smtClean="0"/>
              <a:t>as </a:t>
            </a:r>
            <a:r>
              <a:rPr lang="en-US" sz="3600" dirty="0"/>
              <a:t>in </a:t>
            </a:r>
            <a:r>
              <a:rPr lang="en-US" sz="3600" dirty="0">
                <a:hlinkClick r:id="rId2"/>
              </a:rPr>
              <a:t>Listing 3-31</a:t>
            </a:r>
            <a:r>
              <a:rPr lang="en-US" sz="3600" dirty="0"/>
              <a:t>.</a:t>
            </a:r>
          </a:p>
          <a:p>
            <a:endParaRPr lang="en-US" sz="3600" dirty="0"/>
          </a:p>
        </p:txBody>
      </p:sp>
    </p:spTree>
    <p:extLst>
      <p:ext uri="{BB962C8B-B14F-4D97-AF65-F5344CB8AC3E}">
        <p14:creationId xmlns:p14="http://schemas.microsoft.com/office/powerpoint/2010/main" val="332290746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10143"/>
            <a:ext cx="10515600" cy="518278"/>
          </a:xfrm>
        </p:spPr>
        <p:txBody>
          <a:bodyPr>
            <a:normAutofit fontScale="90000"/>
          </a:bodyPr>
          <a:lstStyle/>
          <a:p>
            <a:r>
              <a:rPr lang="en-US" sz="3600" b="1" i="1" dirty="0">
                <a:hlinkClick r:id="rId2"/>
              </a:rPr>
              <a:t>Listing 3-31</a:t>
            </a:r>
            <a:r>
              <a:rPr lang="en-US" sz="3600" dirty="0"/>
              <a:t>. Using Constructor Injection (Annotation)</a:t>
            </a:r>
          </a:p>
        </p:txBody>
      </p:sp>
      <p:pic>
        <p:nvPicPr>
          <p:cNvPr id="4" name="Content Placeholder 3"/>
          <p:cNvPicPr>
            <a:picLocks noGrp="1" noChangeAspect="1"/>
          </p:cNvPicPr>
          <p:nvPr>
            <p:ph idx="1"/>
          </p:nvPr>
        </p:nvPicPr>
        <p:blipFill>
          <a:blip r:embed="rId3"/>
          <a:stretch>
            <a:fillRect/>
          </a:stretch>
        </p:blipFill>
        <p:spPr>
          <a:xfrm>
            <a:off x="433953" y="728421"/>
            <a:ext cx="11282766" cy="5997843"/>
          </a:xfrm>
          <a:prstGeom prst="rect">
            <a:avLst/>
          </a:prstGeom>
        </p:spPr>
      </p:pic>
    </p:spTree>
    <p:extLst>
      <p:ext uri="{BB962C8B-B14F-4D97-AF65-F5344CB8AC3E}">
        <p14:creationId xmlns:p14="http://schemas.microsoft.com/office/powerpoint/2010/main" val="416418304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4644"/>
            <a:ext cx="10515600" cy="68828"/>
          </a:xfrm>
        </p:spPr>
        <p:txBody>
          <a:bodyPr>
            <a:normAutofit fontScale="90000"/>
          </a:bodyPr>
          <a:lstStyle/>
          <a:p>
            <a:endParaRPr lang="en-US"/>
          </a:p>
        </p:txBody>
      </p:sp>
      <p:sp>
        <p:nvSpPr>
          <p:cNvPr id="3" name="Content Placeholder 2"/>
          <p:cNvSpPr>
            <a:spLocks noGrp="1"/>
          </p:cNvSpPr>
          <p:nvPr>
            <p:ph idx="1"/>
          </p:nvPr>
        </p:nvSpPr>
        <p:spPr>
          <a:xfrm>
            <a:off x="371959" y="449451"/>
            <a:ext cx="11608231" cy="6183824"/>
          </a:xfrm>
        </p:spPr>
        <p:txBody>
          <a:bodyPr>
            <a:normAutofit/>
          </a:bodyPr>
          <a:lstStyle/>
          <a:p>
            <a:r>
              <a:rPr lang="en-US" sz="3200" dirty="0"/>
              <a:t>Since we declare that the message bean and its ID are the same as the name of the argument specified in the constructor, Spring will detect the annotation and inject the value into the constructor method.</a:t>
            </a:r>
          </a:p>
          <a:p>
            <a:r>
              <a:rPr lang="en-US" sz="3200" dirty="0"/>
              <a:t>Now run the test by using the code in </a:t>
            </a:r>
            <a:r>
              <a:rPr lang="en-US" sz="3200" dirty="0">
                <a:hlinkClick r:id="rId3"/>
              </a:rPr>
              <a:t>Listing 3-32</a:t>
            </a:r>
            <a:r>
              <a:rPr lang="en-US" sz="3200" dirty="0"/>
              <a:t> against both the XML </a:t>
            </a:r>
            <a:r>
              <a:rPr lang="en-US" sz="3200" dirty="0" smtClean="0"/>
              <a:t> (</a:t>
            </a:r>
            <a:r>
              <a:rPr lang="en-US" sz="3200" dirty="0"/>
              <a:t>app-context.xml.xml) </a:t>
            </a:r>
            <a:r>
              <a:rPr lang="en-US" sz="3200" dirty="0" smtClean="0"/>
              <a:t>                                                                                             and </a:t>
            </a:r>
            <a:r>
              <a:rPr lang="en-US" sz="3200" dirty="0"/>
              <a:t>annotation configurations </a:t>
            </a:r>
            <a:r>
              <a:rPr lang="en-US" sz="3200" dirty="0" smtClean="0"/>
              <a:t>(</a:t>
            </a:r>
            <a:r>
              <a:rPr lang="en-US" sz="3200" dirty="0"/>
              <a:t>app-context-annotation.xml), and the configured message will be displayed in both cases. </a:t>
            </a:r>
            <a:endParaRPr lang="en-US" sz="3200" dirty="0" smtClean="0"/>
          </a:p>
          <a:p>
            <a:r>
              <a:rPr lang="en-US" sz="3200" dirty="0" smtClean="0"/>
              <a:t>The </a:t>
            </a:r>
            <a:r>
              <a:rPr lang="en-US" sz="3200" dirty="0"/>
              <a:t>following is the sample output:</a:t>
            </a:r>
          </a:p>
          <a:p>
            <a:r>
              <a:rPr lang="en-US" sz="3200" dirty="0"/>
              <a:t>This is a configurable message</a:t>
            </a:r>
          </a:p>
          <a:p>
            <a:endParaRPr lang="en-US" sz="3200" dirty="0"/>
          </a:p>
        </p:txBody>
      </p:sp>
    </p:spTree>
    <p:extLst>
      <p:ext uri="{BB962C8B-B14F-4D97-AF65-F5344CB8AC3E}">
        <p14:creationId xmlns:p14="http://schemas.microsoft.com/office/powerpoint/2010/main" val="19225331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0"/>
            <a:ext cx="10515600" cy="456285"/>
          </a:xfrm>
        </p:spPr>
        <p:txBody>
          <a:bodyPr>
            <a:normAutofit fontScale="90000"/>
          </a:bodyPr>
          <a:lstStyle/>
          <a:p>
            <a:pPr algn="ctr"/>
            <a:r>
              <a:rPr lang="en-US" b="1" i="1" dirty="0">
                <a:hlinkClick r:id="rId2"/>
              </a:rPr>
              <a:t>Listing 3-32</a:t>
            </a:r>
            <a:r>
              <a:rPr lang="en-US" dirty="0"/>
              <a:t>. Constructor Confusion</a:t>
            </a:r>
          </a:p>
        </p:txBody>
      </p:sp>
      <p:pic>
        <p:nvPicPr>
          <p:cNvPr id="4" name="Content Placeholder 3"/>
          <p:cNvPicPr>
            <a:picLocks noGrp="1" noChangeAspect="1"/>
          </p:cNvPicPr>
          <p:nvPr>
            <p:ph idx="1"/>
          </p:nvPr>
        </p:nvPicPr>
        <p:blipFill>
          <a:blip r:embed="rId3"/>
          <a:stretch>
            <a:fillRect/>
          </a:stretch>
        </p:blipFill>
        <p:spPr>
          <a:xfrm>
            <a:off x="232475" y="456284"/>
            <a:ext cx="11825205" cy="6401715"/>
          </a:xfrm>
          <a:prstGeom prst="rect">
            <a:avLst/>
          </a:prstGeom>
        </p:spPr>
      </p:pic>
    </p:spTree>
    <p:extLst>
      <p:ext uri="{BB962C8B-B14F-4D97-AF65-F5344CB8AC3E}">
        <p14:creationId xmlns:p14="http://schemas.microsoft.com/office/powerpoint/2010/main" val="1502747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145"/>
            <a:ext cx="10515600" cy="161817"/>
          </a:xfrm>
        </p:spPr>
        <p:txBody>
          <a:bodyPr>
            <a:normAutofit fontScale="90000"/>
          </a:bodyPr>
          <a:lstStyle/>
          <a:p>
            <a:endParaRPr lang="en-US" dirty="0"/>
          </a:p>
        </p:txBody>
      </p:sp>
      <p:sp>
        <p:nvSpPr>
          <p:cNvPr id="3" name="Content Placeholder 2"/>
          <p:cNvSpPr>
            <a:spLocks noGrp="1"/>
          </p:cNvSpPr>
          <p:nvPr>
            <p:ph idx="1"/>
          </p:nvPr>
        </p:nvSpPr>
        <p:spPr>
          <a:xfrm>
            <a:off x="433953" y="480447"/>
            <a:ext cx="11468745" cy="5696516"/>
          </a:xfrm>
        </p:spPr>
        <p:txBody>
          <a:bodyPr>
            <a:normAutofit/>
          </a:bodyPr>
          <a:lstStyle/>
          <a:p>
            <a:r>
              <a:rPr lang="en-US" sz="4000" dirty="0"/>
              <a:t>In some cases, Spring finds it impossible to tell which constructor you want it to use for Constructor Injection. </a:t>
            </a:r>
            <a:endParaRPr lang="en-US" sz="4000" dirty="0" smtClean="0"/>
          </a:p>
          <a:p>
            <a:r>
              <a:rPr lang="en-US" sz="4000" dirty="0" smtClean="0"/>
              <a:t>This </a:t>
            </a:r>
            <a:r>
              <a:rPr lang="en-US" sz="4000" dirty="0"/>
              <a:t>usually arises when you have two constructors with the same number of arguments and the types used in the arguments are represented in exactly the same way. </a:t>
            </a:r>
            <a:endParaRPr lang="en-US" sz="4000" dirty="0" smtClean="0"/>
          </a:p>
          <a:p>
            <a:r>
              <a:rPr lang="en-US" sz="4000" dirty="0" smtClean="0"/>
              <a:t>Consider </a:t>
            </a:r>
            <a:r>
              <a:rPr lang="en-US" sz="4000" dirty="0"/>
              <a:t>the code in </a:t>
            </a:r>
            <a:r>
              <a:rPr lang="en-US" sz="4000" dirty="0">
                <a:hlinkClick r:id="rId2"/>
              </a:rPr>
              <a:t>Listing 3-33</a:t>
            </a:r>
            <a:r>
              <a:rPr lang="en-US" sz="4000" dirty="0"/>
              <a:t>.</a:t>
            </a:r>
          </a:p>
        </p:txBody>
      </p:sp>
    </p:spTree>
    <p:extLst>
      <p:ext uri="{BB962C8B-B14F-4D97-AF65-F5344CB8AC3E}">
        <p14:creationId xmlns:p14="http://schemas.microsoft.com/office/powerpoint/2010/main" val="330970682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17153"/>
            <a:ext cx="10515600" cy="332299"/>
          </a:xfrm>
        </p:spPr>
        <p:txBody>
          <a:bodyPr>
            <a:normAutofit fontScale="90000"/>
          </a:bodyPr>
          <a:lstStyle/>
          <a:p>
            <a:pPr algn="ctr"/>
            <a:r>
              <a:rPr lang="en-US" b="1" i="1" dirty="0">
                <a:hlinkClick r:id="rId2"/>
              </a:rPr>
              <a:t>Listing 3-33</a:t>
            </a:r>
            <a:r>
              <a:rPr lang="en-US" dirty="0"/>
              <a:t>. Constructor Confusion</a:t>
            </a:r>
          </a:p>
        </p:txBody>
      </p:sp>
      <p:pic>
        <p:nvPicPr>
          <p:cNvPr id="4" name="Content Placeholder 3"/>
          <p:cNvPicPr>
            <a:picLocks noGrp="1" noChangeAspect="1"/>
          </p:cNvPicPr>
          <p:nvPr>
            <p:ph idx="1"/>
          </p:nvPr>
        </p:nvPicPr>
        <p:blipFill>
          <a:blip r:embed="rId3"/>
          <a:stretch>
            <a:fillRect/>
          </a:stretch>
        </p:blipFill>
        <p:spPr>
          <a:xfrm>
            <a:off x="108488" y="573437"/>
            <a:ext cx="11887199" cy="5935851"/>
          </a:xfrm>
          <a:prstGeom prst="rect">
            <a:avLst/>
          </a:prstGeom>
        </p:spPr>
      </p:pic>
    </p:spTree>
    <p:extLst>
      <p:ext uri="{BB962C8B-B14F-4D97-AF65-F5344CB8AC3E}">
        <p14:creationId xmlns:p14="http://schemas.microsoft.com/office/powerpoint/2010/main" val="836591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4944</TotalTime>
  <Words>8154</Words>
  <Application>Microsoft Office PowerPoint</Application>
  <PresentationFormat>Widescreen</PresentationFormat>
  <Paragraphs>914</Paragraphs>
  <Slides>230</Slides>
  <Notes>91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230</vt:i4>
      </vt:variant>
    </vt:vector>
  </HeadingPairs>
  <TitlesOfParts>
    <vt:vector size="236" baseType="lpstr">
      <vt:lpstr>Arial</vt:lpstr>
      <vt:lpstr>Arial</vt:lpstr>
      <vt:lpstr>Calibri</vt:lpstr>
      <vt:lpstr>Calibri Light</vt:lpstr>
      <vt:lpstr>Courier New</vt:lpstr>
      <vt:lpstr>Office Theme</vt:lpstr>
      <vt:lpstr>  Pro-Spring</vt:lpstr>
      <vt:lpstr>Chapter 3 - Introducing IoC and DI in Spring </vt:lpstr>
      <vt:lpstr>Introducing IoC and DI in Spring</vt:lpstr>
      <vt:lpstr>Overview</vt:lpstr>
      <vt:lpstr>Inversion of Control and Dependency Injection</vt:lpstr>
      <vt:lpstr>Types of Inversion of Control</vt:lpstr>
      <vt:lpstr>Dependency Pull</vt:lpstr>
      <vt:lpstr>Dependency Pull</vt:lpstr>
      <vt:lpstr>Dependency Pull</vt:lpstr>
      <vt:lpstr>Contextualized Dependency Lookup</vt:lpstr>
      <vt:lpstr>PowerPoint Presentation</vt:lpstr>
      <vt:lpstr>PowerPoint Presentation</vt:lpstr>
      <vt:lpstr>PowerPoint Presentation</vt:lpstr>
      <vt:lpstr>Constructor Dependency Injection</vt:lpstr>
      <vt:lpstr>Listing 3-5. Constructor Dependency Injection</vt:lpstr>
      <vt:lpstr>Setter Dependency Injection</vt:lpstr>
      <vt:lpstr>Listing 3-6. Setter Dependency Injection</vt:lpstr>
      <vt:lpstr>Injection vs. Lookup</vt:lpstr>
      <vt:lpstr>PowerPoint Presentation</vt:lpstr>
      <vt:lpstr>PowerPoint Presentation</vt:lpstr>
      <vt:lpstr>PowerPoint Presentation</vt:lpstr>
      <vt:lpstr>PowerPoint Presentation</vt:lpstr>
      <vt:lpstr>Difference between constructor and setter injection</vt:lpstr>
      <vt:lpstr>Setter Injection vs. Constructor Injection</vt:lpstr>
      <vt:lpstr>PowerPoint Presentation</vt:lpstr>
      <vt:lpstr>Listing 3-7. The Oracle Interface</vt:lpstr>
      <vt:lpstr>Listing 3-8. Implementing the Oracle Interface</vt:lpstr>
      <vt:lpstr>PowerPoint Presentation</vt:lpstr>
      <vt:lpstr>PowerPoint Presentation</vt:lpstr>
      <vt:lpstr>Listing 3-9. The NewsletterSender Interface</vt:lpstr>
      <vt:lpstr>PowerPoint Presentation</vt:lpstr>
      <vt:lpstr>PowerPoint Presentation</vt:lpstr>
      <vt:lpstr>PowerPoint Presentation</vt:lpstr>
      <vt:lpstr>PowerPoint Presentation</vt:lpstr>
      <vt:lpstr>PowerPoint Presentation</vt:lpstr>
      <vt:lpstr>Xml and Annotation – Constructor Injection</vt:lpstr>
      <vt:lpstr>PowerPoint Presentation</vt:lpstr>
      <vt:lpstr>Setter Injection vs. Constructor Injection</vt:lpstr>
      <vt:lpstr>Inversion of Control in Spring</vt:lpstr>
      <vt:lpstr>PowerPoint Presentation</vt:lpstr>
      <vt:lpstr>PowerPoint Presentation</vt:lpstr>
      <vt:lpstr>PowerPoint Presentation</vt:lpstr>
      <vt:lpstr>Dependency Injection in Spring</vt:lpstr>
      <vt:lpstr>Beans and BeanFactories</vt:lpstr>
      <vt:lpstr>PowerPoint Presentation</vt:lpstr>
      <vt:lpstr>PowerPoint Presentation</vt:lpstr>
      <vt:lpstr>BeanFactory Implementations</vt:lpstr>
      <vt:lpstr>Listing 3-10. The Oracle Interface</vt:lpstr>
      <vt:lpstr>Listing 3-11. A Simple Oracle Interface Implementation</vt:lpstr>
      <vt:lpstr>Listing 3-12. Using BeanFactory</vt:lpstr>
      <vt:lpstr>PowerPoint Presentation</vt:lpstr>
      <vt:lpstr>Listing 3-13. Simple Spring XML Configuration</vt:lpstr>
      <vt:lpstr>PowerPoint Presentation</vt:lpstr>
      <vt:lpstr>PowerPoint Presentation</vt:lpstr>
      <vt:lpstr>ApplicationContext</vt:lpstr>
      <vt:lpstr>Configuring ApplicationContext</vt:lpstr>
      <vt:lpstr>Setting Spring Configuration Options</vt:lpstr>
      <vt:lpstr>Basic Configuration Overview</vt:lpstr>
      <vt:lpstr>PowerPoint Presentation</vt:lpstr>
      <vt:lpstr>PowerPoint Presentation</vt:lpstr>
      <vt:lpstr>Listing 3-15. Spring XML Configuration with Annotation Support</vt:lpstr>
      <vt:lpstr>PowerPoint Presentation</vt:lpstr>
      <vt:lpstr>PowerPoint Presentation</vt:lpstr>
      <vt:lpstr>Declaring Spring Components</vt:lpstr>
      <vt:lpstr>Listing 3-17. MessageRenderer and MessageProvider</vt:lpstr>
      <vt:lpstr>PowerPoint Presentation</vt:lpstr>
      <vt:lpstr>PowerPoint Presentation</vt:lpstr>
      <vt:lpstr>PowerPoint Presentation</vt:lpstr>
      <vt:lpstr>PowerPoint Presentation</vt:lpstr>
      <vt:lpstr>Listing 3-19. Declare Spring Beans (Annotation)</vt:lpstr>
      <vt:lpstr>PowerPoint Presentation</vt:lpstr>
      <vt:lpstr>PowerPoint Presentation</vt:lpstr>
      <vt:lpstr>Listing 3-20. Declare Spring Beans (Testing)</vt:lpstr>
      <vt:lpstr>PowerPoint Presentation</vt:lpstr>
      <vt:lpstr>Listing 3-21. XML Configuration (app-context-xml.xml)</vt:lpstr>
      <vt:lpstr>Listing 3-22. Annotation Configuration (app-context-annotation.xml)</vt:lpstr>
      <vt:lpstr>Using Setter Injection</vt:lpstr>
      <vt:lpstr>Listing 3-23. Setter Injection (XML)</vt:lpstr>
      <vt:lpstr>PowerPoint Presentation</vt:lpstr>
      <vt:lpstr>Listing 3-24. Setter Injection (XML)</vt:lpstr>
      <vt:lpstr>Listing 3-25. Setter Injection (Annotation)</vt:lpstr>
      <vt:lpstr>PowerPoint Presentation</vt:lpstr>
      <vt:lpstr>Listing 3-26. Using Setter Injection (Testing)</vt:lpstr>
      <vt:lpstr>PowerPoint Presentation</vt:lpstr>
      <vt:lpstr>Listing 3-27. The ConfigurableMessageProvider Class (XML)</vt:lpstr>
      <vt:lpstr>PowerPoint Presentation</vt:lpstr>
      <vt:lpstr>Listing 3-28. Using Constructor Injection (XML)</vt:lpstr>
      <vt:lpstr>PowerPoint Presentation</vt:lpstr>
      <vt:lpstr>PowerPoint Presentation</vt:lpstr>
      <vt:lpstr>PowerPoint Presentation</vt:lpstr>
      <vt:lpstr>Listing 3-29. Using Constructor Injection (Annotation)</vt:lpstr>
      <vt:lpstr>PowerPoint Presentation</vt:lpstr>
      <vt:lpstr>Listing 3-30. Using Constructor Injection (Annotation)</vt:lpstr>
      <vt:lpstr>PowerPoint Presentation</vt:lpstr>
      <vt:lpstr>Listing 3-31. Using Constructor Injection (Annotation)</vt:lpstr>
      <vt:lpstr>PowerPoint Presentation</vt:lpstr>
      <vt:lpstr>Listing 3-32. Constructor Confusion</vt:lpstr>
      <vt:lpstr>PowerPoint Presentation</vt:lpstr>
      <vt:lpstr>Listing 3-33. Constructor Confusion</vt:lpstr>
      <vt:lpstr>PowerPoint Presentation</vt:lpstr>
      <vt:lpstr>Listing 3-34. Confused Constructors</vt:lpstr>
      <vt:lpstr>PowerPoint Presentation</vt:lpstr>
      <vt:lpstr>Listing 3-35. Overcoming Constructor Confusion</vt:lpstr>
      <vt:lpstr>PowerPoint Presentation</vt:lpstr>
      <vt:lpstr>Listing 3-36. Constructor Confusion (Annotation)</vt:lpstr>
      <vt:lpstr>PowerPoint Presentation</vt:lpstr>
      <vt:lpstr>Using Injection Parameters</vt:lpstr>
      <vt:lpstr>PowerPoint Presentation</vt:lpstr>
      <vt:lpstr>Listing 3-37. Injecting Simple Values (XML)</vt:lpstr>
      <vt:lpstr>Listing 3-38. Configuring Simple Value Injection</vt:lpstr>
      <vt:lpstr>Listing 3-39. Injecting Simple Values (Annotation)</vt:lpstr>
      <vt:lpstr>PowerPoint Presentation</vt:lpstr>
      <vt:lpstr>Listing 3-40. Injecting Values by Using SpEL (XML)</vt:lpstr>
      <vt:lpstr>Listing 3-41(app-context-xml.xml)</vt:lpstr>
      <vt:lpstr>Listing 3-42. Injecting Values by Using SpEL (XML)</vt:lpstr>
      <vt:lpstr>PowerPoint Presentation</vt:lpstr>
      <vt:lpstr>PowerPoint Presentation</vt:lpstr>
      <vt:lpstr>PowerPoint Presentation</vt:lpstr>
      <vt:lpstr>Listing 3-48. Nesting GenericXmlApplicationContext</vt:lpstr>
      <vt:lpstr>Listing 3-49. The SimpleTarget Class</vt:lpstr>
      <vt:lpstr>PowerPoint Presentation</vt:lpstr>
      <vt:lpstr>PowerPoint Presentation</vt:lpstr>
      <vt:lpstr>PowerPoint Presentation</vt:lpstr>
      <vt:lpstr>PowerPoint Presentation</vt:lpstr>
      <vt:lpstr>PowerPoint Presentation</vt:lpstr>
      <vt:lpstr>Listing 3-52. Collection Injection (XML)</vt:lpstr>
      <vt:lpstr>Listing 3-52. Collection Injection (XML)(cont…)</vt:lpstr>
      <vt:lpstr>Listing 3-53. Configuring Collection Injection (XML)</vt:lpstr>
      <vt:lpstr>PowerPoint Presentation</vt:lpstr>
      <vt:lpstr>PowerPoint Presentation</vt:lpstr>
      <vt:lpstr>Listing 3-54. The ArtworkSender Interface</vt:lpstr>
      <vt:lpstr>Listing 3-55. The FtpArtworkSender Class</vt:lpstr>
      <vt:lpstr>PowerPoint Presentation</vt:lpstr>
      <vt:lpstr>Listing 3-56. Configuring Collection Injection (Annotation)</vt:lpstr>
      <vt:lpstr>Listing 3-56. Configuring Collection Injection (Annotation)(cont..)</vt:lpstr>
      <vt:lpstr>Listing 3-57. The BookwormOracle Class (Annotation)</vt:lpstr>
      <vt:lpstr>Listing 3-58. Configuring Collection Injection (Annotation) ";</vt:lpstr>
      <vt:lpstr>Listing 3-58. Configuring Collection Injection (Annotation) (cont..)</vt:lpstr>
      <vt:lpstr>PowerPoint Presentation</vt:lpstr>
      <vt:lpstr>Using Method Injection</vt:lpstr>
      <vt:lpstr>Lookup Method Injection </vt:lpstr>
      <vt:lpstr>PowerPoint Presentation</vt:lpstr>
      <vt:lpstr>PowerPoint Presentation</vt:lpstr>
      <vt:lpstr>PowerPoint Presentation</vt:lpstr>
      <vt:lpstr>PowerPoint Presentation</vt:lpstr>
      <vt:lpstr>PowerPoint Presentation</vt:lpstr>
      <vt:lpstr>PowerPoint Presentation</vt:lpstr>
      <vt:lpstr>Listing 3-65. The ReplacementTarget Class</vt:lpstr>
      <vt:lpstr>Listing 3-66. Implementing MethodReplacer</vt:lpstr>
      <vt:lpstr>Listing 3-67. Configuring Method Replacement</vt:lpstr>
      <vt:lpstr>Listing 3-68. Method Replacement in Action</vt:lpstr>
      <vt:lpstr>PowerPoint Presentation</vt:lpstr>
      <vt:lpstr>When to Use Method Replacement</vt:lpstr>
      <vt:lpstr>Understanding Bean Naming</vt:lpstr>
      <vt:lpstr>PowerPoint Presentation</vt:lpstr>
      <vt:lpstr>PowerPoint Presentation</vt:lpstr>
      <vt:lpstr>Listing 3-70. Configuring Multiple Bean Name</vt:lpstr>
      <vt:lpstr>Listing 3-71. Accessing Beans by Using Aliases</vt:lpstr>
      <vt:lpstr>Output of earlier application</vt:lpstr>
      <vt:lpstr>PowerPoint Presentation</vt:lpstr>
      <vt:lpstr>PowerPoint Presentation</vt:lpstr>
      <vt:lpstr>Understanding Bean Instantiation Mode</vt:lpstr>
      <vt:lpstr>PowerPoint Presentation</vt:lpstr>
      <vt:lpstr>PowerPoint Presentation</vt:lpstr>
      <vt:lpstr>Choosing an Instantiation Mode</vt:lpstr>
      <vt:lpstr>PowerPoint Presentation</vt:lpstr>
      <vt:lpstr>Implementing Bean Scopes</vt:lpstr>
      <vt:lpstr>Resolving Dependencies</vt:lpstr>
      <vt:lpstr>Autowiring Your Bean</vt:lpstr>
      <vt:lpstr>Modes of Autowiring</vt:lpstr>
      <vt:lpstr>PowerPoint Presentation</vt:lpstr>
      <vt:lpstr>PowerPoint Presentation</vt:lpstr>
      <vt:lpstr>PowerPoint Presentation</vt:lpstr>
      <vt:lpstr>Listing 3-76. Configuring Autowiring</vt:lpstr>
      <vt:lpstr>PowerPoint Presentation</vt:lpstr>
      <vt:lpstr>PowerPoint Presentation</vt:lpstr>
      <vt:lpstr>PowerPoint Presentation</vt:lpstr>
      <vt:lpstr>When to Use Autowiring</vt:lpstr>
      <vt:lpstr>Setting Bean Inheritance</vt:lpstr>
      <vt:lpstr>Summary</vt:lpstr>
      <vt:lpstr>Chapter 4: Spring Configuration in Detail</vt:lpstr>
      <vt:lpstr>Overview</vt:lpstr>
      <vt:lpstr>PowerPoint Presentation</vt:lpstr>
      <vt:lpstr>Bean Life-Cycle Management</vt:lpstr>
      <vt:lpstr>PowerPoint Presentation</vt:lpstr>
      <vt:lpstr>PowerPoint Presentation</vt:lpstr>
      <vt:lpstr>PowerPoint Presentation</vt:lpstr>
      <vt:lpstr>Spring beans life cycle</vt:lpstr>
      <vt:lpstr>Hooking into Bean Creation</vt:lpstr>
      <vt:lpstr>PowerPoint Presentation</vt:lpstr>
      <vt:lpstr>PowerPoint Presentation</vt:lpstr>
      <vt:lpstr>PowerPoint Presentation</vt:lpstr>
      <vt:lpstr>PowerPoint Presentation</vt:lpstr>
      <vt:lpstr>Hooking into Bean Destruction</vt:lpstr>
      <vt:lpstr>PowerPoint Presentation</vt:lpstr>
      <vt:lpstr>PowerPoint Presentation</vt:lpstr>
      <vt:lpstr>PowerPoint Presentation</vt:lpstr>
      <vt:lpstr>PowerPoint Presentation</vt:lpstr>
      <vt:lpstr>Making Your Beans "Spring Aware"</vt:lpstr>
      <vt:lpstr>PowerPoint Presentation</vt:lpstr>
      <vt:lpstr>PowerPoint Presentation</vt:lpstr>
      <vt:lpstr>Use of FactoryBeans</vt:lpstr>
      <vt:lpstr>PowerPoint Presentation</vt:lpstr>
      <vt:lpstr>PowerPoint Presentation</vt:lpstr>
      <vt:lpstr>JavaBeans PropertyEditors</vt:lpstr>
      <vt:lpstr>PowerPoint Presentation</vt:lpstr>
      <vt:lpstr>More Spring ApplicationContext Configuration</vt:lpstr>
      <vt:lpstr>In the following sections, we discuss some of the most important features in ApplicationContext besides DI.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Configuration Using Java Classes</vt:lpstr>
      <vt:lpstr>PowerPoint Presentation</vt:lpstr>
      <vt:lpstr>PowerPoint Presentation</vt:lpstr>
      <vt:lpstr>PowerPoint Presentation</vt:lpstr>
      <vt:lpstr>PowerPoint Presentation</vt:lpstr>
      <vt:lpstr>Profiles</vt:lpstr>
      <vt:lpstr>PowerPoint Presentation</vt:lpstr>
      <vt:lpstr>Environment and PropertySource Abstraction</vt:lpstr>
      <vt:lpstr>Configuration Using JSR-330 Annotations</vt:lpstr>
      <vt:lpstr>PowerPoint Presentation</vt:lpstr>
      <vt:lpstr>Configuration Using Groovy</vt:lpstr>
      <vt:lpstr>Summary</vt:lpstr>
      <vt:lpstr>Chapter 5: Introducing Spring AOP</vt:lpstr>
    </vt:vector>
  </TitlesOfParts>
  <Company>Dell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Pro-Spring</dc:title>
  <dc:creator>Raghava, Dudi Venkata - Dell Team</dc:creator>
  <cp:keywords>No Restrictions</cp:keywords>
  <cp:lastModifiedBy>Aishwarya</cp:lastModifiedBy>
  <cp:revision>791</cp:revision>
  <dcterms:created xsi:type="dcterms:W3CDTF">2016-09-19T11:40:17Z</dcterms:created>
  <dcterms:modified xsi:type="dcterms:W3CDTF">2017-04-07T17:43:54Z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5c367827-ffae-4a26-b39f-624906b765f4</vt:lpwstr>
  </property>
  <property fmtid="{D5CDD505-2E9C-101B-9397-08002B2CF9AE}" pid="3" name="Document Creator">
    <vt:lpwstr/>
  </property>
  <property fmtid="{D5CDD505-2E9C-101B-9397-08002B2CF9AE}" pid="4" name="Document Editor">
    <vt:lpwstr/>
  </property>
  <property fmtid="{D5CDD505-2E9C-101B-9397-08002B2CF9AE}" pid="5" name="titusconfig">
    <vt:lpwstr>0.6CorpGlobal</vt:lpwstr>
  </property>
  <property fmtid="{D5CDD505-2E9C-101B-9397-08002B2CF9AE}" pid="6" name="Classification">
    <vt:lpwstr>No Restrictions</vt:lpwstr>
  </property>
  <property fmtid="{D5CDD505-2E9C-101B-9397-08002B2CF9AE}" pid="7" name="Sublabels">
    <vt:lpwstr/>
  </property>
</Properties>
</file>