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17Z6dY6+UizLEgNkCKtrowZ0O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59D8B1-0820-4073-B260-87EDB67C5726}">
  <a:tblStyle styleId="{5059D8B1-0820-4073-B260-87EDB67C572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7bf6d62b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7bf6d62b1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7bf6d62b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7bf6d62b1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0"/>
          <p:cNvSpPr/>
          <p:nvPr>
            <p:ph idx="2" type="pic"/>
          </p:nvPr>
        </p:nvSpPr>
        <p:spPr>
          <a:xfrm>
            <a:off x="5183188" y="987425"/>
            <a:ext cx="6172200" cy="4873625"/>
          </a:xfrm>
          <a:prstGeom prst="rect">
            <a:avLst/>
          </a:prstGeom>
          <a:noFill/>
          <a:ln>
            <a:noFill/>
          </a:ln>
        </p:spPr>
      </p:sp>
      <p:sp>
        <p:nvSpPr>
          <p:cNvPr id="76" name="Google Shape;76;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Calibri"/>
                <a:ea typeface="Calibri"/>
                <a:cs typeface="Calibri"/>
                <a:sym typeface="Calibri"/>
              </a:defRPr>
            </a:lvl1pPr>
            <a:lvl2pPr indent="0" lvl="1" marL="0" marR="0" rtl="0" algn="r">
              <a:spcBef>
                <a:spcPts val="0"/>
              </a:spcBef>
              <a:buNone/>
              <a:defRPr b="0" sz="1200" u="none">
                <a:solidFill>
                  <a:srgbClr val="888888"/>
                </a:solidFill>
                <a:latin typeface="Calibri"/>
                <a:ea typeface="Calibri"/>
                <a:cs typeface="Calibri"/>
                <a:sym typeface="Calibri"/>
              </a:defRPr>
            </a:lvl2pPr>
            <a:lvl3pPr indent="0" lvl="2" marL="0" marR="0" rtl="0" algn="r">
              <a:spcBef>
                <a:spcPts val="0"/>
              </a:spcBef>
              <a:buNone/>
              <a:defRPr b="0" sz="1200" u="none">
                <a:solidFill>
                  <a:srgbClr val="888888"/>
                </a:solidFill>
                <a:latin typeface="Calibri"/>
                <a:ea typeface="Calibri"/>
                <a:cs typeface="Calibri"/>
                <a:sym typeface="Calibri"/>
              </a:defRPr>
            </a:lvl3pPr>
            <a:lvl4pPr indent="0" lvl="3" marL="0" marR="0" rtl="0" algn="r">
              <a:spcBef>
                <a:spcPts val="0"/>
              </a:spcBef>
              <a:buNone/>
              <a:defRPr b="0" sz="1200" u="none">
                <a:solidFill>
                  <a:srgbClr val="888888"/>
                </a:solidFill>
                <a:latin typeface="Calibri"/>
                <a:ea typeface="Calibri"/>
                <a:cs typeface="Calibri"/>
                <a:sym typeface="Calibri"/>
              </a:defRPr>
            </a:lvl4pPr>
            <a:lvl5pPr indent="0" lvl="4" marL="0" marR="0" rtl="0" algn="r">
              <a:spcBef>
                <a:spcPts val="0"/>
              </a:spcBef>
              <a:buNone/>
              <a:defRPr b="0" sz="1200" u="none">
                <a:solidFill>
                  <a:srgbClr val="888888"/>
                </a:solidFill>
                <a:latin typeface="Calibri"/>
                <a:ea typeface="Calibri"/>
                <a:cs typeface="Calibri"/>
                <a:sym typeface="Calibri"/>
              </a:defRPr>
            </a:lvl5pPr>
            <a:lvl6pPr indent="0" lvl="5" marL="0" marR="0" rtl="0" algn="r">
              <a:spcBef>
                <a:spcPts val="0"/>
              </a:spcBef>
              <a:buNone/>
              <a:defRPr b="0" sz="1200" u="none">
                <a:solidFill>
                  <a:srgbClr val="888888"/>
                </a:solidFill>
                <a:latin typeface="Calibri"/>
                <a:ea typeface="Calibri"/>
                <a:cs typeface="Calibri"/>
                <a:sym typeface="Calibri"/>
              </a:defRPr>
            </a:lvl6pPr>
            <a:lvl7pPr indent="0" lvl="6" marL="0" marR="0" rtl="0" algn="r">
              <a:spcBef>
                <a:spcPts val="0"/>
              </a:spcBef>
              <a:buNone/>
              <a:defRPr b="0" sz="1200" u="none">
                <a:solidFill>
                  <a:srgbClr val="888888"/>
                </a:solidFill>
                <a:latin typeface="Calibri"/>
                <a:ea typeface="Calibri"/>
                <a:cs typeface="Calibri"/>
                <a:sym typeface="Calibri"/>
              </a:defRPr>
            </a:lvl7pPr>
            <a:lvl8pPr indent="0" lvl="7" marL="0" marR="0" rtl="0" algn="r">
              <a:spcBef>
                <a:spcPts val="0"/>
              </a:spcBef>
              <a:buNone/>
              <a:defRPr b="0" sz="1200" u="none">
                <a:solidFill>
                  <a:srgbClr val="888888"/>
                </a:solidFill>
                <a:latin typeface="Calibri"/>
                <a:ea typeface="Calibri"/>
                <a:cs typeface="Calibri"/>
                <a:sym typeface="Calibri"/>
              </a:defRPr>
            </a:lvl8pPr>
            <a:lvl9pPr indent="0" lvl="8" marL="0" marR="0" rtl="0" algn="r">
              <a:spcBef>
                <a:spcPts val="0"/>
              </a:spcBef>
              <a:buNone/>
              <a:defRPr b="0" sz="1200" u="non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Une image contenant texte, signe&#10;&#10;Description générée automatiquement" id="97" name="Google Shape;97;p1"/>
          <p:cNvPicPr preferRelativeResize="0"/>
          <p:nvPr/>
        </p:nvPicPr>
        <p:blipFill rotWithShape="1">
          <a:blip r:embed="rId3">
            <a:alphaModFix/>
          </a:blip>
          <a:srcRect b="0" l="0" r="63802" t="9090"/>
          <a:stretch/>
        </p:blipFill>
        <p:spPr>
          <a:xfrm>
            <a:off x="3960244" y="10"/>
            <a:ext cx="8668512" cy="6857990"/>
          </a:xfrm>
          <a:prstGeom prst="rect">
            <a:avLst/>
          </a:prstGeom>
          <a:noFill/>
          <a:ln>
            <a:noFill/>
          </a:ln>
        </p:spPr>
      </p:pic>
      <p:sp>
        <p:nvSpPr>
          <p:cNvPr id="98" name="Google Shape;98;p1"/>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ph type="ctrTitle"/>
          </p:nvPr>
        </p:nvSpPr>
        <p:spPr>
          <a:xfrm>
            <a:off x="222400" y="336600"/>
            <a:ext cx="7969500" cy="2022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br>
              <a:rPr lang="fr-FR" sz="4800">
                <a:latin typeface="Times New Roman"/>
                <a:ea typeface="Times New Roman"/>
                <a:cs typeface="Times New Roman"/>
                <a:sym typeface="Times New Roman"/>
              </a:rPr>
            </a:br>
            <a:r>
              <a:rPr lang="fr-FR" sz="4800">
                <a:latin typeface="Arial"/>
                <a:ea typeface="Arial"/>
                <a:cs typeface="Arial"/>
                <a:sym typeface="Arial"/>
              </a:rPr>
              <a:t>TP PROJET :</a:t>
            </a:r>
            <a:endParaRPr sz="4800">
              <a:latin typeface="Arial"/>
              <a:ea typeface="Arial"/>
              <a:cs typeface="Arial"/>
              <a:sym typeface="Arial"/>
            </a:endParaRPr>
          </a:p>
          <a:p>
            <a:pPr indent="0" lvl="0" marL="0" rtl="0" algn="ctr">
              <a:lnSpc>
                <a:spcPct val="90000"/>
              </a:lnSpc>
              <a:spcBef>
                <a:spcPts val="0"/>
              </a:spcBef>
              <a:spcAft>
                <a:spcPts val="0"/>
              </a:spcAft>
              <a:buClr>
                <a:schemeClr val="lt1"/>
              </a:buClr>
              <a:buSzPct val="100000"/>
              <a:buFont typeface="Calibri"/>
              <a:buNone/>
            </a:pPr>
            <a:r>
              <a:rPr lang="fr-FR" sz="4800">
                <a:latin typeface="Arial"/>
                <a:ea typeface="Arial"/>
                <a:cs typeface="Arial"/>
                <a:sym typeface="Arial"/>
              </a:rPr>
              <a:t>Modélisation d’une application informatique</a:t>
            </a:r>
            <a:endParaRPr sz="4800">
              <a:latin typeface="Arial"/>
              <a:ea typeface="Arial"/>
              <a:cs typeface="Arial"/>
              <a:sym typeface="Arial"/>
            </a:endParaRPr>
          </a:p>
        </p:txBody>
      </p:sp>
      <p:sp>
        <p:nvSpPr>
          <p:cNvPr id="100" name="Google Shape;100;p1"/>
          <p:cNvSpPr txBox="1"/>
          <p:nvPr>
            <p:ph idx="1" type="subTitle"/>
          </p:nvPr>
        </p:nvSpPr>
        <p:spPr>
          <a:xfrm>
            <a:off x="477980" y="4872922"/>
            <a:ext cx="4023359" cy="1208141"/>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lt1"/>
              </a:buClr>
              <a:buSzPts val="2000"/>
              <a:buNone/>
            </a:pPr>
            <a:r>
              <a:rPr lang="fr-FR" sz="2000">
                <a:latin typeface="Arial"/>
                <a:ea typeface="Arial"/>
                <a:cs typeface="Arial"/>
                <a:sym typeface="Arial"/>
              </a:rPr>
              <a:t>Commande d'articles grâce aux points de fidélité </a:t>
            </a:r>
            <a:r>
              <a:rPr lang="fr-FR" sz="2000">
                <a:latin typeface="Arial"/>
                <a:ea typeface="Arial"/>
                <a:cs typeface="Arial"/>
                <a:sym typeface="Arial"/>
              </a:rPr>
              <a:t>(rattachée à</a:t>
            </a:r>
            <a:r>
              <a:rPr lang="fr-FR" sz="2000">
                <a:latin typeface="Arial"/>
                <a:ea typeface="Arial"/>
                <a:cs typeface="Arial"/>
                <a:sym typeface="Arial"/>
              </a:rPr>
              <a:t> une fromagerie) et gestion de stock.</a:t>
            </a:r>
            <a:endParaRPr>
              <a:latin typeface="Arial"/>
              <a:ea typeface="Arial"/>
              <a:cs typeface="Arial"/>
              <a:sym typeface="Arial"/>
            </a:endParaRPr>
          </a:p>
          <a:p>
            <a:pPr indent="0" lvl="0" marL="0" rtl="0" algn="l">
              <a:lnSpc>
                <a:spcPct val="90000"/>
              </a:lnSpc>
              <a:spcBef>
                <a:spcPts val="1000"/>
              </a:spcBef>
              <a:spcAft>
                <a:spcPts val="0"/>
              </a:spcAft>
              <a:buClr>
                <a:schemeClr val="lt1"/>
              </a:buClr>
              <a:buSzPts val="2000"/>
              <a:buNone/>
            </a:pPr>
            <a:r>
              <a:t/>
            </a:r>
            <a:endParaRPr sz="2000"/>
          </a:p>
        </p:txBody>
      </p:sp>
      <p:sp>
        <p:nvSpPr>
          <p:cNvPr id="101" name="Google Shape;101;p1"/>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 name="Google Shape;102;p1"/>
          <p:cNvSpPr txBox="1"/>
          <p:nvPr/>
        </p:nvSpPr>
        <p:spPr>
          <a:xfrm>
            <a:off x="477975" y="2727375"/>
            <a:ext cx="5463600" cy="307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lt1"/>
                </a:solidFill>
              </a:rPr>
              <a:t>Groupe 3 DATA “ Les data Intelegi ” :</a:t>
            </a:r>
            <a:endParaRPr sz="1800">
              <a:solidFill>
                <a:schemeClr val="lt1"/>
              </a:solidFill>
            </a:endParaRPr>
          </a:p>
          <a:p>
            <a:pPr indent="0" lvl="0" marL="0" rtl="0" algn="l">
              <a:spcBef>
                <a:spcPts val="0"/>
              </a:spcBef>
              <a:spcAft>
                <a:spcPts val="0"/>
              </a:spcAft>
              <a:buNone/>
            </a:pPr>
            <a:r>
              <a:rPr lang="fr-FR" sz="1800">
                <a:solidFill>
                  <a:schemeClr val="lt1"/>
                </a:solidFill>
              </a:rPr>
              <a:t>Eliott</a:t>
            </a:r>
            <a:endParaRPr sz="1800">
              <a:solidFill>
                <a:schemeClr val="lt1"/>
              </a:solidFill>
            </a:endParaRPr>
          </a:p>
          <a:p>
            <a:pPr indent="0" lvl="0" marL="0" rtl="0" algn="l">
              <a:spcBef>
                <a:spcPts val="0"/>
              </a:spcBef>
              <a:spcAft>
                <a:spcPts val="0"/>
              </a:spcAft>
              <a:buNone/>
            </a:pPr>
            <a:r>
              <a:rPr lang="fr-FR" sz="1800">
                <a:solidFill>
                  <a:schemeClr val="lt1"/>
                </a:solidFill>
              </a:rPr>
              <a:t>Mohamed</a:t>
            </a:r>
            <a:endParaRPr sz="1800">
              <a:solidFill>
                <a:schemeClr val="lt1"/>
              </a:solidFill>
            </a:endParaRPr>
          </a:p>
          <a:p>
            <a:pPr indent="0" lvl="0" marL="0" rtl="0" algn="l">
              <a:spcBef>
                <a:spcPts val="0"/>
              </a:spcBef>
              <a:spcAft>
                <a:spcPts val="0"/>
              </a:spcAft>
              <a:buNone/>
            </a:pPr>
            <a:r>
              <a:rPr lang="fr-FR" sz="1800">
                <a:solidFill>
                  <a:schemeClr val="lt1"/>
                </a:solidFill>
              </a:rPr>
              <a:t>Naoufali</a:t>
            </a:r>
            <a:endParaRPr/>
          </a:p>
          <a:p>
            <a:pPr indent="0" lvl="0" marL="0" marR="0" rtl="0" algn="l">
              <a:spcBef>
                <a:spcPts val="0"/>
              </a:spcBef>
              <a:spcAft>
                <a:spcPts val="0"/>
              </a:spcAft>
              <a:buNone/>
            </a:pPr>
            <a:r>
              <a:rPr lang="fr-FR" sz="1800">
                <a:solidFill>
                  <a:schemeClr val="lt1"/>
                </a:solidFill>
              </a:rPr>
              <a:t>Yousra</a:t>
            </a:r>
            <a:endParaRPr sz="1800">
              <a:solidFill>
                <a:schemeClr val="lt1"/>
              </a:solidFill>
            </a:endParaRPr>
          </a:p>
          <a:p>
            <a:pPr indent="0" lvl="0" marL="0" marR="0" rtl="0" algn="l">
              <a:spcBef>
                <a:spcPts val="0"/>
              </a:spcBef>
              <a:spcAft>
                <a:spcPts val="0"/>
              </a:spcAft>
              <a:buNone/>
            </a:pPr>
            <a:r>
              <a:rPr lang="fr-FR" sz="1800">
                <a:solidFill>
                  <a:schemeClr val="lt1"/>
                </a:solidFill>
              </a:rPr>
              <a:t>Session 2022-D08 TP7 Data Engineer</a:t>
            </a:r>
            <a:endParaRPr sz="1800">
              <a:solidFill>
                <a:schemeClr val="lt1"/>
              </a:solidFill>
            </a:endParaRPr>
          </a:p>
          <a:p>
            <a:pPr indent="0" lvl="0" marL="0" marR="0" rtl="0" algn="l">
              <a:spcBef>
                <a:spcPts val="0"/>
              </a:spcBef>
              <a:spcAft>
                <a:spcPts val="0"/>
              </a:spcAft>
              <a:buNone/>
            </a:pPr>
            <a:r>
              <a:t/>
            </a:r>
            <a:endParaRPr sz="1800">
              <a:solidFill>
                <a:schemeClr val="lt1"/>
              </a:solidFill>
            </a:endParaRPr>
          </a:p>
          <a:p>
            <a:pPr indent="0" lvl="0" marL="0" rtl="0" algn="l">
              <a:spcBef>
                <a:spcPts val="0"/>
              </a:spcBef>
              <a:spcAft>
                <a:spcPts val="0"/>
              </a:spcAft>
              <a:buClr>
                <a:schemeClr val="dk1"/>
              </a:buClr>
              <a:buFont typeface="Arial"/>
              <a:buNone/>
            </a:pPr>
            <a:r>
              <a:t/>
            </a:r>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3" name="Google Shape;103;p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solidFill>
                  <a:schemeClr val="dk1"/>
                </a:solidFill>
              </a:rPr>
              <a:t>‹#›</a:t>
            </a:fld>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400"/>
                                        <p:tgtEl>
                                          <p:spTgt spid="100">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400"/>
                                        <p:tgtEl>
                                          <p:spTgt spid="100">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99"/>
                                        </p:tgtEl>
                                        <p:attrNameLst>
                                          <p:attrName>style.visibility</p:attrName>
                                        </p:attrNameLst>
                                      </p:cBhvr>
                                      <p:to>
                                        <p:strVal val="visible"/>
                                      </p:to>
                                    </p:set>
                                    <p:animEffect filter="fade" transition="in">
                                      <p:cBhvr>
                                        <p:cTn dur="4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2"/>
          <p:cNvSpPr txBox="1"/>
          <p:nvPr>
            <p:ph type="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fr-FR" sz="5400">
                <a:latin typeface="Arial"/>
                <a:ea typeface="Arial"/>
                <a:cs typeface="Arial"/>
                <a:sym typeface="Arial"/>
              </a:rPr>
              <a:t>Sommaire</a:t>
            </a:r>
            <a:endParaRPr>
              <a:latin typeface="Arial"/>
              <a:ea typeface="Arial"/>
              <a:cs typeface="Arial"/>
              <a:sym typeface="Arial"/>
            </a:endParaRPr>
          </a:p>
        </p:txBody>
      </p:sp>
      <p:sp>
        <p:nvSpPr>
          <p:cNvPr id="110" name="Google Shape;110;p2"/>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
          <p:cNvSpPr txBox="1"/>
          <p:nvPr>
            <p:ph idx="1" type="body"/>
          </p:nvPr>
        </p:nvSpPr>
        <p:spPr>
          <a:xfrm>
            <a:off x="640075" y="2872900"/>
            <a:ext cx="4243500" cy="25788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1500"/>
              <a:buChar char="•"/>
            </a:pPr>
            <a:r>
              <a:rPr lang="fr-FR" sz="1500">
                <a:latin typeface="Arial"/>
                <a:ea typeface="Arial"/>
                <a:cs typeface="Arial"/>
                <a:sym typeface="Arial"/>
              </a:rPr>
              <a:t>Besoin client </a:t>
            </a:r>
            <a:r>
              <a:rPr lang="fr-FR" sz="1500">
                <a:latin typeface="Arial"/>
                <a:ea typeface="Arial"/>
                <a:cs typeface="Arial"/>
                <a:sym typeface="Arial"/>
              </a:rPr>
              <a:t>(Question client/Product Owner)</a:t>
            </a:r>
            <a:endParaRPr sz="1500">
              <a:latin typeface="Arial"/>
              <a:ea typeface="Arial"/>
              <a:cs typeface="Arial"/>
              <a:sym typeface="Arial"/>
            </a:endParaRPr>
          </a:p>
          <a:p>
            <a:pPr indent="0" lvl="0" marL="228600" rtl="0" algn="l">
              <a:lnSpc>
                <a:spcPct val="90000"/>
              </a:lnSpc>
              <a:spcBef>
                <a:spcPts val="0"/>
              </a:spcBef>
              <a:spcAft>
                <a:spcPts val="0"/>
              </a:spcAft>
              <a:buNone/>
            </a:pPr>
            <a:r>
              <a:t/>
            </a:r>
            <a:endParaRPr sz="1500">
              <a:latin typeface="Arial"/>
              <a:ea typeface="Arial"/>
              <a:cs typeface="Arial"/>
              <a:sym typeface="Arial"/>
            </a:endParaRPr>
          </a:p>
          <a:p>
            <a:pPr indent="-228600" lvl="0" marL="228600" rtl="0" algn="l">
              <a:lnSpc>
                <a:spcPct val="90000"/>
              </a:lnSpc>
              <a:spcBef>
                <a:spcPts val="0"/>
              </a:spcBef>
              <a:spcAft>
                <a:spcPts val="0"/>
              </a:spcAft>
              <a:buClr>
                <a:schemeClr val="dk1"/>
              </a:buClr>
              <a:buSzPts val="1500"/>
              <a:buChar char="•"/>
            </a:pPr>
            <a:r>
              <a:rPr lang="fr-FR" sz="1500">
                <a:latin typeface="Arial"/>
                <a:ea typeface="Arial"/>
                <a:cs typeface="Arial"/>
                <a:sym typeface="Arial"/>
              </a:rPr>
              <a:t>Schéma</a:t>
            </a:r>
            <a:r>
              <a:rPr lang="fr-FR" sz="1500">
                <a:latin typeface="Arial"/>
                <a:ea typeface="Arial"/>
                <a:cs typeface="Arial"/>
                <a:sym typeface="Arial"/>
              </a:rPr>
              <a:t> </a:t>
            </a:r>
            <a:r>
              <a:rPr lang="fr-FR" sz="1500">
                <a:latin typeface="Arial"/>
                <a:ea typeface="Arial"/>
                <a:cs typeface="Arial"/>
                <a:sym typeface="Arial"/>
              </a:rPr>
              <a:t>fonctionnel</a:t>
            </a:r>
            <a:r>
              <a:rPr lang="fr-FR" sz="1500">
                <a:latin typeface="Arial"/>
                <a:ea typeface="Arial"/>
                <a:cs typeface="Arial"/>
                <a:sym typeface="Arial"/>
              </a:rPr>
              <a:t> </a:t>
            </a:r>
            <a:r>
              <a:rPr lang="fr-FR" sz="1500">
                <a:latin typeface="Arial"/>
                <a:ea typeface="Arial"/>
                <a:cs typeface="Arial"/>
                <a:sym typeface="Arial"/>
              </a:rPr>
              <a:t>global</a:t>
            </a:r>
            <a:r>
              <a:rPr lang="fr-FR" sz="1500">
                <a:latin typeface="Arial"/>
                <a:ea typeface="Arial"/>
                <a:cs typeface="Arial"/>
                <a:sym typeface="Arial"/>
              </a:rPr>
              <a:t> (analyse de l'existant)</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1500"/>
              <a:buChar char="•"/>
            </a:pPr>
            <a:r>
              <a:rPr lang="fr-FR" sz="1500">
                <a:latin typeface="Arial"/>
                <a:ea typeface="Arial"/>
                <a:cs typeface="Arial"/>
                <a:sym typeface="Arial"/>
              </a:rPr>
              <a:t>Dictionnaire de données concernant la gestion colis</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1500"/>
              <a:buChar char="•"/>
            </a:pPr>
            <a:r>
              <a:rPr lang="fr-FR" sz="1500">
                <a:latin typeface="Arial"/>
                <a:ea typeface="Arial"/>
                <a:cs typeface="Arial"/>
                <a:sym typeface="Arial"/>
              </a:rPr>
              <a:t>Diagramme de cas d'utilisation (SI gestion colis et stock)</a:t>
            </a:r>
            <a:endParaRPr sz="1500">
              <a:latin typeface="Arial"/>
              <a:ea typeface="Arial"/>
              <a:cs typeface="Arial"/>
              <a:sym typeface="Arial"/>
            </a:endParaRPr>
          </a:p>
          <a:p>
            <a:pPr indent="-228600" lvl="0" marL="228600" rtl="0" algn="l">
              <a:lnSpc>
                <a:spcPct val="90000"/>
              </a:lnSpc>
              <a:spcBef>
                <a:spcPts val="1000"/>
              </a:spcBef>
              <a:spcAft>
                <a:spcPts val="0"/>
              </a:spcAft>
              <a:buSzPts val="1500"/>
              <a:buFont typeface="Arial"/>
              <a:buChar char="•"/>
            </a:pPr>
            <a:r>
              <a:rPr lang="fr-FR" sz="1500">
                <a:latin typeface="Arial"/>
                <a:ea typeface="Arial"/>
                <a:cs typeface="Arial"/>
                <a:sym typeface="Arial"/>
              </a:rPr>
              <a:t>Diagramme d’activité ( gestion colis)</a:t>
            </a:r>
            <a:endParaRPr sz="1500">
              <a:latin typeface="Arial"/>
              <a:ea typeface="Arial"/>
              <a:cs typeface="Arial"/>
              <a:sym typeface="Arial"/>
            </a:endParaRPr>
          </a:p>
          <a:p>
            <a:pPr indent="-228600" lvl="0" marL="228600" rtl="0" algn="l">
              <a:lnSpc>
                <a:spcPct val="90000"/>
              </a:lnSpc>
              <a:spcBef>
                <a:spcPts val="1000"/>
              </a:spcBef>
              <a:spcAft>
                <a:spcPts val="0"/>
              </a:spcAft>
              <a:buClr>
                <a:schemeClr val="dk1"/>
              </a:buClr>
              <a:buSzPts val="1500"/>
              <a:buChar char="•"/>
            </a:pPr>
            <a:r>
              <a:rPr lang="fr-FR" sz="1500">
                <a:latin typeface="Arial"/>
                <a:ea typeface="Arial"/>
                <a:cs typeface="Arial"/>
                <a:sym typeface="Arial"/>
              </a:rPr>
              <a:t>Diagramme de séquence (SI gestion colis)</a:t>
            </a:r>
            <a:endParaRPr sz="1500"/>
          </a:p>
        </p:txBody>
      </p:sp>
      <p:pic>
        <p:nvPicPr>
          <p:cNvPr descr="Une image contenant texte, signe&#10;&#10;Description générée automatiquement" id="112" name="Google Shape;112;p2"/>
          <p:cNvPicPr preferRelativeResize="0"/>
          <p:nvPr/>
        </p:nvPicPr>
        <p:blipFill rotWithShape="1">
          <a:blip r:embed="rId3">
            <a:alphaModFix/>
          </a:blip>
          <a:srcRect b="-1" l="12865" r="55539"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
        <p:nvSpPr>
          <p:cNvPr id="113" name="Google Shape;113;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solidFill>
                  <a:schemeClr val="dk1"/>
                </a:solidFill>
              </a:rPr>
              <a:t>‹#›</a:t>
            </a:fld>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3"/>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19" name="Google Shape;119;p3"/>
          <p:cNvGrpSpPr/>
          <p:nvPr/>
        </p:nvGrpSpPr>
        <p:grpSpPr>
          <a:xfrm>
            <a:off x="2614542" y="0"/>
            <a:ext cx="2436813" cy="6858001"/>
            <a:chOff x="1320800" y="0"/>
            <a:chExt cx="2436813" cy="6858001"/>
          </a:xfrm>
        </p:grpSpPr>
        <p:sp>
          <p:nvSpPr>
            <p:cNvPr id="120" name="Google Shape;120;p3"/>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1" name="Google Shape;121;p3"/>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22" name="Google Shape;122;p3"/>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23" name="Google Shape;123;p3"/>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24" name="Google Shape;124;p3"/>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25" name="Google Shape;125;p3"/>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26" name="Google Shape;126;p3"/>
          <p:cNvSpPr txBox="1"/>
          <p:nvPr>
            <p:ph type="title"/>
          </p:nvPr>
        </p:nvSpPr>
        <p:spPr>
          <a:xfrm>
            <a:off x="130450" y="592050"/>
            <a:ext cx="2996700" cy="221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fr-FR" sz="3188">
                <a:solidFill>
                  <a:srgbClr val="FFFFFF"/>
                </a:solidFill>
                <a:latin typeface="Arial"/>
                <a:ea typeface="Arial"/>
                <a:cs typeface="Arial"/>
                <a:sym typeface="Arial"/>
              </a:rPr>
              <a:t>Besoin client</a:t>
            </a:r>
            <a:endParaRPr sz="3188">
              <a:solidFill>
                <a:srgbClr val="FFFFFF"/>
              </a:solidFill>
              <a:latin typeface="Arial"/>
              <a:ea typeface="Arial"/>
              <a:cs typeface="Arial"/>
              <a:sym typeface="Arial"/>
            </a:endParaRPr>
          </a:p>
          <a:p>
            <a:pPr indent="0" lvl="0" marL="0" rtl="0" algn="ctr">
              <a:lnSpc>
                <a:spcPct val="90000"/>
              </a:lnSpc>
              <a:spcBef>
                <a:spcPts val="0"/>
              </a:spcBef>
              <a:spcAft>
                <a:spcPts val="0"/>
              </a:spcAft>
              <a:buClr>
                <a:srgbClr val="FFFFFF"/>
              </a:buClr>
              <a:buSzPts val="4000"/>
              <a:buFont typeface="Calibri"/>
              <a:buNone/>
            </a:pPr>
            <a:r>
              <a:rPr lang="fr-FR" sz="4000">
                <a:solidFill>
                  <a:srgbClr val="FFFFFF"/>
                </a:solidFill>
              </a:rPr>
              <a:t> </a:t>
            </a:r>
            <a:endParaRPr sz="4000">
              <a:solidFill>
                <a:srgbClr val="FFFFFF"/>
              </a:solidFill>
            </a:endParaRPr>
          </a:p>
          <a:p>
            <a:pPr indent="0" lvl="0" marL="0" rtl="0" algn="ctr">
              <a:lnSpc>
                <a:spcPct val="90000"/>
              </a:lnSpc>
              <a:spcBef>
                <a:spcPts val="0"/>
              </a:spcBef>
              <a:spcAft>
                <a:spcPts val="0"/>
              </a:spcAft>
              <a:buClr>
                <a:srgbClr val="FFFFFF"/>
              </a:buClr>
              <a:buSzPts val="4000"/>
              <a:buFont typeface="Calibri"/>
              <a:buNone/>
            </a:pPr>
            <a:r>
              <a:rPr lang="fr-FR" sz="1300">
                <a:solidFill>
                  <a:srgbClr val="FFFFFF"/>
                </a:solidFill>
              </a:rPr>
              <a:t>Suite à plusieurs </a:t>
            </a:r>
            <a:r>
              <a:rPr lang="fr-FR" sz="1300">
                <a:solidFill>
                  <a:srgbClr val="FFFFFF"/>
                </a:solidFill>
              </a:rPr>
              <a:t>réunions</a:t>
            </a:r>
            <a:r>
              <a:rPr lang="fr-FR" sz="1300">
                <a:solidFill>
                  <a:srgbClr val="FFFFFF"/>
                </a:solidFill>
              </a:rPr>
              <a:t> avec le Product   owner et le client, nous avons pu établir cet </a:t>
            </a:r>
            <a:r>
              <a:rPr lang="fr-FR" sz="1300">
                <a:solidFill>
                  <a:srgbClr val="FFFFFF"/>
                </a:solidFill>
              </a:rPr>
              <a:t>échange</a:t>
            </a:r>
            <a:r>
              <a:rPr lang="fr-FR" sz="1300">
                <a:solidFill>
                  <a:srgbClr val="FFFFFF"/>
                </a:solidFill>
              </a:rPr>
              <a:t> :</a:t>
            </a:r>
            <a:endParaRPr sz="1300">
              <a:solidFill>
                <a:srgbClr val="FFFFFF"/>
              </a:solidFill>
            </a:endParaRPr>
          </a:p>
        </p:txBody>
      </p:sp>
      <p:grpSp>
        <p:nvGrpSpPr>
          <p:cNvPr id="127" name="Google Shape;127;p3"/>
          <p:cNvGrpSpPr/>
          <p:nvPr/>
        </p:nvGrpSpPr>
        <p:grpSpPr>
          <a:xfrm>
            <a:off x="4854075" y="527485"/>
            <a:ext cx="6492903" cy="5403749"/>
            <a:chOff x="-3" y="566961"/>
            <a:chExt cx="6492903" cy="5403749"/>
          </a:xfrm>
        </p:grpSpPr>
        <p:sp>
          <p:nvSpPr>
            <p:cNvPr id="128" name="Google Shape;128;p3"/>
            <p:cNvSpPr/>
            <p:nvPr/>
          </p:nvSpPr>
          <p:spPr>
            <a:xfrm>
              <a:off x="0" y="566961"/>
              <a:ext cx="6492900" cy="6102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txBox="1"/>
            <p:nvPr/>
          </p:nvSpPr>
          <p:spPr>
            <a:xfrm>
              <a:off x="29784" y="596745"/>
              <a:ext cx="6433200" cy="55050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b="1" i="1" lang="fr-FR" sz="1100">
                  <a:solidFill>
                    <a:schemeClr val="lt1"/>
                  </a:solidFill>
                  <a:latin typeface="Calibri"/>
                  <a:ea typeface="Calibri"/>
                  <a:cs typeface="Calibri"/>
                  <a:sym typeface="Calibri"/>
                </a:rPr>
                <a:t>Quelle est la fonction pr</a:t>
              </a:r>
              <a:r>
                <a:rPr b="1" i="1" lang="fr-FR" sz="1100">
                  <a:solidFill>
                    <a:schemeClr val="lt1"/>
                  </a:solidFill>
                  <a:latin typeface="Calibri"/>
                  <a:ea typeface="Calibri"/>
                  <a:cs typeface="Calibri"/>
                  <a:sym typeface="Calibri"/>
                </a:rPr>
                <a:t>incipale </a:t>
              </a:r>
              <a:r>
                <a:rPr b="1" i="1" lang="fr-FR" sz="1100">
                  <a:solidFill>
                    <a:schemeClr val="lt1"/>
                  </a:solidFill>
                  <a:latin typeface="Calibri"/>
                  <a:ea typeface="Calibri"/>
                  <a:cs typeface="Calibri"/>
                  <a:sym typeface="Calibri"/>
                </a:rPr>
                <a:t>du système?</a:t>
              </a:r>
              <a:endParaRPr sz="1100">
                <a:solidFill>
                  <a:schemeClr val="lt1"/>
                </a:solidFill>
                <a:latin typeface="Calibri"/>
                <a:ea typeface="Calibri"/>
                <a:cs typeface="Calibri"/>
                <a:sym typeface="Calibri"/>
              </a:endParaRPr>
            </a:p>
          </p:txBody>
        </p:sp>
        <p:sp>
          <p:nvSpPr>
            <p:cNvPr id="130" name="Google Shape;130;p3"/>
            <p:cNvSpPr/>
            <p:nvPr/>
          </p:nvSpPr>
          <p:spPr>
            <a:xfrm>
              <a:off x="-3" y="1208748"/>
              <a:ext cx="6492900" cy="7872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txBox="1"/>
            <p:nvPr/>
          </p:nvSpPr>
          <p:spPr>
            <a:xfrm>
              <a:off x="29847" y="1207851"/>
              <a:ext cx="6433200" cy="78720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lang="fr-FR" sz="1100">
                  <a:solidFill>
                    <a:schemeClr val="lt1"/>
                  </a:solidFill>
                  <a:latin typeface="Calibri"/>
                  <a:ea typeface="Calibri"/>
                  <a:cs typeface="Calibri"/>
                  <a:sym typeface="Calibri"/>
                </a:rPr>
                <a:t>La fonction principale du client est de gérer les commandes d'objets des consommateurs.  Plus le client consomme , plus  il gagne des points de </a:t>
              </a:r>
              <a:r>
                <a:rPr lang="fr-FR" sz="1100">
                  <a:solidFill>
                    <a:schemeClr val="lt1"/>
                  </a:solidFill>
                  <a:latin typeface="Calibri"/>
                  <a:ea typeface="Calibri"/>
                  <a:cs typeface="Calibri"/>
                  <a:sym typeface="Calibri"/>
                </a:rPr>
                <a:t>fidélité</a:t>
              </a:r>
              <a:r>
                <a:rPr lang="fr-FR" sz="1100">
                  <a:solidFill>
                    <a:schemeClr val="lt1"/>
                  </a:solidFill>
                  <a:latin typeface="Calibri"/>
                  <a:ea typeface="Calibri"/>
                  <a:cs typeface="Calibri"/>
                  <a:sym typeface="Calibri"/>
                </a:rPr>
                <a:t> . A partir d’un certain nombre de points : il a la possibilité  d'avoir un article gratuit à condition que le nombre de points de  fidélité correspond à</a:t>
              </a:r>
              <a:r>
                <a:rPr lang="fr-FR" sz="1100">
                  <a:solidFill>
                    <a:schemeClr val="lt1"/>
                  </a:solidFill>
                  <a:latin typeface="Calibri"/>
                  <a:ea typeface="Calibri"/>
                  <a:cs typeface="Calibri"/>
                  <a:sym typeface="Calibri"/>
                </a:rPr>
                <a:t> cet article </a:t>
              </a:r>
              <a:r>
                <a:rPr lang="fr-FR" sz="1100">
                  <a:solidFill>
                    <a:schemeClr val="lt1"/>
                  </a:solidFill>
                  <a:latin typeface="Calibri"/>
                  <a:ea typeface="Calibri"/>
                  <a:cs typeface="Calibri"/>
                  <a:sym typeface="Calibri"/>
                </a:rPr>
                <a:t>ou en complétant par un chèque pour l'acquérir.</a:t>
              </a:r>
              <a:endParaRPr sz="1100">
                <a:solidFill>
                  <a:schemeClr val="lt1"/>
                </a:solidFill>
                <a:latin typeface="Calibri"/>
                <a:ea typeface="Calibri"/>
                <a:cs typeface="Calibri"/>
                <a:sym typeface="Calibri"/>
              </a:endParaRPr>
            </a:p>
          </p:txBody>
        </p:sp>
        <p:sp>
          <p:nvSpPr>
            <p:cNvPr id="132" name="Google Shape;132;p3"/>
            <p:cNvSpPr/>
            <p:nvPr/>
          </p:nvSpPr>
          <p:spPr>
            <a:xfrm>
              <a:off x="-3" y="2025753"/>
              <a:ext cx="6492900" cy="435000"/>
            </a:xfrm>
            <a:prstGeom prst="roundRect">
              <a:avLst>
                <a:gd fmla="val 16667"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txBox="1"/>
            <p:nvPr/>
          </p:nvSpPr>
          <p:spPr>
            <a:xfrm>
              <a:off x="29772" y="2105347"/>
              <a:ext cx="6433200" cy="32550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b="1" i="1" lang="fr-FR" sz="1100">
                  <a:solidFill>
                    <a:schemeClr val="lt1"/>
                  </a:solidFill>
                  <a:latin typeface="Calibri"/>
                  <a:ea typeface="Calibri"/>
                  <a:cs typeface="Calibri"/>
                  <a:sym typeface="Calibri"/>
                </a:rPr>
                <a:t>Comment est géré le système de commande</a:t>
              </a:r>
              <a:r>
                <a:rPr lang="fr-FR" sz="1100">
                  <a:solidFill>
                    <a:schemeClr val="lt1"/>
                  </a:solidFill>
                  <a:latin typeface="Calibri"/>
                  <a:ea typeface="Calibri"/>
                  <a:cs typeface="Calibri"/>
                  <a:sym typeface="Calibri"/>
                </a:rPr>
                <a:t> ?</a:t>
              </a:r>
              <a:endParaRPr sz="1100">
                <a:solidFill>
                  <a:schemeClr val="lt1"/>
                </a:solidFill>
                <a:latin typeface="Calibri"/>
                <a:ea typeface="Calibri"/>
                <a:cs typeface="Calibri"/>
                <a:sym typeface="Calibri"/>
              </a:endParaRPr>
            </a:p>
          </p:txBody>
        </p:sp>
        <p:sp>
          <p:nvSpPr>
            <p:cNvPr id="134" name="Google Shape;134;p3"/>
            <p:cNvSpPr/>
            <p:nvPr/>
          </p:nvSpPr>
          <p:spPr>
            <a:xfrm>
              <a:off x="0" y="2492357"/>
              <a:ext cx="6492900" cy="6102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txBox="1"/>
            <p:nvPr/>
          </p:nvSpPr>
          <p:spPr>
            <a:xfrm>
              <a:off x="29784" y="2522141"/>
              <a:ext cx="6433200" cy="55050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lang="fr-FR" sz="1100">
                  <a:solidFill>
                    <a:schemeClr val="lt1"/>
                  </a:solidFill>
                  <a:latin typeface="Calibri"/>
                  <a:ea typeface="Calibri"/>
                  <a:cs typeface="Calibri"/>
                  <a:sym typeface="Calibri"/>
                </a:rPr>
                <a:t>Chaque commande est associée à un consommateur, il faut pouvoir </a:t>
              </a:r>
              <a:r>
                <a:rPr lang="fr-FR" sz="1100">
                  <a:solidFill>
                    <a:schemeClr val="lt1"/>
                  </a:solidFill>
                  <a:latin typeface="Calibri"/>
                  <a:ea typeface="Calibri"/>
                  <a:cs typeface="Calibri"/>
                  <a:sym typeface="Calibri"/>
                </a:rPr>
                <a:t>gérer</a:t>
              </a:r>
              <a:r>
                <a:rPr lang="fr-FR" sz="1100">
                  <a:solidFill>
                    <a:schemeClr val="lt1"/>
                  </a:solidFill>
                  <a:latin typeface="Calibri"/>
                  <a:ea typeface="Calibri"/>
                  <a:cs typeface="Calibri"/>
                  <a:sym typeface="Calibri"/>
                </a:rPr>
                <a:t> la liste des </a:t>
              </a:r>
              <a:r>
                <a:rPr lang="fr-FR" sz="1100">
                  <a:solidFill>
                    <a:schemeClr val="lt1"/>
                  </a:solidFill>
                  <a:latin typeface="Calibri"/>
                  <a:ea typeface="Calibri"/>
                  <a:cs typeface="Calibri"/>
                  <a:sym typeface="Calibri"/>
                </a:rPr>
                <a:t>consommateurs</a:t>
              </a:r>
              <a:r>
                <a:rPr lang="fr-FR" sz="1100">
                  <a:solidFill>
                    <a:schemeClr val="lt1"/>
                  </a:solidFill>
                  <a:latin typeface="Calibri"/>
                  <a:ea typeface="Calibri"/>
                  <a:cs typeface="Calibri"/>
                  <a:sym typeface="Calibri"/>
                </a:rPr>
                <a:t> connue ou inconnue  avec </a:t>
              </a:r>
              <a:r>
                <a:rPr lang="fr-FR" sz="1100">
                  <a:solidFill>
                    <a:schemeClr val="lt1"/>
                  </a:solidFill>
                  <a:latin typeface="Calibri"/>
                  <a:ea typeface="Calibri"/>
                  <a:cs typeface="Calibri"/>
                  <a:sym typeface="Calibri"/>
                </a:rPr>
                <a:t>leur désignations:  nom,</a:t>
              </a:r>
              <a:r>
                <a:rPr lang="fr-FR" sz="1100">
                  <a:solidFill>
                    <a:schemeClr val="lt1"/>
                  </a:solidFill>
                  <a:latin typeface="Calibri"/>
                  <a:ea typeface="Calibri"/>
                  <a:cs typeface="Calibri"/>
                  <a:sym typeface="Calibri"/>
                </a:rPr>
                <a:t> prénom, adresse ,tel etc.. </a:t>
              </a:r>
              <a:endParaRPr sz="1100">
                <a:solidFill>
                  <a:schemeClr val="lt1"/>
                </a:solidFill>
                <a:highlight>
                  <a:srgbClr val="888888"/>
                </a:highlight>
                <a:latin typeface="Calibri"/>
                <a:ea typeface="Calibri"/>
                <a:cs typeface="Calibri"/>
                <a:sym typeface="Calibri"/>
              </a:endParaRPr>
            </a:p>
          </p:txBody>
        </p:sp>
        <p:sp>
          <p:nvSpPr>
            <p:cNvPr id="136" name="Google Shape;136;p3"/>
            <p:cNvSpPr/>
            <p:nvPr/>
          </p:nvSpPr>
          <p:spPr>
            <a:xfrm>
              <a:off x="0" y="3102475"/>
              <a:ext cx="6492900" cy="182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txBox="1"/>
            <p:nvPr/>
          </p:nvSpPr>
          <p:spPr>
            <a:xfrm>
              <a:off x="-3" y="3102477"/>
              <a:ext cx="6492900" cy="325500"/>
            </a:xfrm>
            <a:prstGeom prst="rect">
              <a:avLst/>
            </a:prstGeom>
            <a:noFill/>
            <a:ln>
              <a:noFill/>
            </a:ln>
          </p:spPr>
          <p:txBody>
            <a:bodyPr anchorCtr="0" anchor="t" bIns="13950" lIns="206125" spcFirstLastPara="1" rIns="78225" wrap="square" tIns="13950">
              <a:noAutofit/>
            </a:bodyPr>
            <a:lstStyle/>
            <a:p>
              <a:pPr indent="0" lvl="0" marL="0" marR="0" rtl="0" algn="l">
                <a:lnSpc>
                  <a:spcPct val="90000"/>
                </a:lnSpc>
                <a:spcBef>
                  <a:spcPts val="0"/>
                </a:spcBef>
                <a:spcAft>
                  <a:spcPts val="0"/>
                </a:spcAft>
                <a:buNone/>
              </a:pPr>
              <a:r>
                <a:rPr b="1" i="1" lang="fr-FR" sz="1100">
                  <a:solidFill>
                    <a:schemeClr val="lt1"/>
                  </a:solidFill>
                  <a:latin typeface="Calibri"/>
                  <a:ea typeface="Calibri"/>
                  <a:cs typeface="Calibri"/>
                  <a:sym typeface="Calibri"/>
                </a:rPr>
                <a:t>Quelles sont les contraintes liées aux commandes ?</a:t>
              </a:r>
              <a:endParaRPr b="0" i="0" sz="900" u="none" cap="none" strike="noStrike">
                <a:solidFill>
                  <a:schemeClr val="dk1"/>
                </a:solidFill>
                <a:latin typeface="Calibri"/>
                <a:ea typeface="Calibri"/>
                <a:cs typeface="Calibri"/>
                <a:sym typeface="Calibri"/>
              </a:endParaRPr>
            </a:p>
          </p:txBody>
        </p:sp>
        <p:sp>
          <p:nvSpPr>
            <p:cNvPr id="138" name="Google Shape;138;p3"/>
            <p:cNvSpPr/>
            <p:nvPr/>
          </p:nvSpPr>
          <p:spPr>
            <a:xfrm>
              <a:off x="0" y="3284635"/>
              <a:ext cx="6492900" cy="6102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29859" y="3314407"/>
              <a:ext cx="6433200" cy="55050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lang="fr-FR" sz="1100">
                  <a:solidFill>
                    <a:schemeClr val="lt1"/>
                  </a:solidFill>
                  <a:latin typeface="Calibri"/>
                  <a:ea typeface="Calibri"/>
                  <a:cs typeface="Calibri"/>
                  <a:sym typeface="Calibri"/>
                </a:rPr>
                <a:t>Chaque commande est soumise à une gestion de colis (poids, timbre, etc..)</a:t>
              </a:r>
              <a:endParaRPr sz="1100">
                <a:solidFill>
                  <a:schemeClr val="lt1"/>
                </a:solidFill>
                <a:latin typeface="Calibri"/>
                <a:ea typeface="Calibri"/>
                <a:cs typeface="Calibri"/>
                <a:sym typeface="Calibri"/>
              </a:endParaRPr>
            </a:p>
          </p:txBody>
        </p:sp>
        <p:sp>
          <p:nvSpPr>
            <p:cNvPr id="140" name="Google Shape;140;p3"/>
            <p:cNvSpPr/>
            <p:nvPr/>
          </p:nvSpPr>
          <p:spPr>
            <a:xfrm>
              <a:off x="0" y="3894753"/>
              <a:ext cx="6492900" cy="182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txBox="1"/>
            <p:nvPr/>
          </p:nvSpPr>
          <p:spPr>
            <a:xfrm>
              <a:off x="0" y="3894753"/>
              <a:ext cx="6492900" cy="182100"/>
            </a:xfrm>
            <a:prstGeom prst="rect">
              <a:avLst/>
            </a:prstGeom>
            <a:noFill/>
            <a:ln>
              <a:noFill/>
            </a:ln>
          </p:spPr>
          <p:txBody>
            <a:bodyPr anchorCtr="0" anchor="t" bIns="13950" lIns="206125" spcFirstLastPara="1" rIns="78225" wrap="square" tIns="13950">
              <a:noAutofit/>
            </a:bodyPr>
            <a:lstStyle/>
            <a:p>
              <a:pPr indent="0" lvl="0" marL="0" marR="0" rtl="0" algn="l">
                <a:lnSpc>
                  <a:spcPct val="90000"/>
                </a:lnSpc>
                <a:spcBef>
                  <a:spcPts val="0"/>
                </a:spcBef>
                <a:spcAft>
                  <a:spcPts val="0"/>
                </a:spcAft>
                <a:buNone/>
              </a:pPr>
              <a:r>
                <a:rPr b="1" i="1" lang="fr-FR" sz="1100">
                  <a:solidFill>
                    <a:schemeClr val="lt1"/>
                  </a:solidFill>
                  <a:latin typeface="Calibri"/>
                  <a:ea typeface="Calibri"/>
                  <a:cs typeface="Calibri"/>
                  <a:sym typeface="Calibri"/>
                </a:rPr>
                <a:t>Quelles sont les demandes clients liées aux objets ?</a:t>
              </a:r>
              <a:endParaRPr b="0" i="0" sz="900" u="none" cap="none" strike="noStrike">
                <a:solidFill>
                  <a:schemeClr val="dk1"/>
                </a:solidFill>
                <a:latin typeface="Calibri"/>
                <a:ea typeface="Calibri"/>
                <a:cs typeface="Calibri"/>
                <a:sym typeface="Calibri"/>
              </a:endParaRPr>
            </a:p>
          </p:txBody>
        </p:sp>
        <p:sp>
          <p:nvSpPr>
            <p:cNvPr id="142" name="Google Shape;142;p3"/>
            <p:cNvSpPr/>
            <p:nvPr/>
          </p:nvSpPr>
          <p:spPr>
            <a:xfrm>
              <a:off x="0" y="4076913"/>
              <a:ext cx="6492900" cy="6102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29784" y="4106697"/>
              <a:ext cx="6433200" cy="55050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lang="fr-FR" sz="1100">
                  <a:solidFill>
                    <a:schemeClr val="lt1"/>
                  </a:solidFill>
                  <a:latin typeface="Calibri"/>
                  <a:ea typeface="Calibri"/>
                  <a:cs typeface="Calibri"/>
                  <a:sym typeface="Calibri"/>
                </a:rPr>
                <a:t>Le client doit également gérer son stock afin d'avoir un suivi des articles disponibles et d'en informer le consommateur de la fromagerie. Le stock est </a:t>
              </a:r>
              <a:r>
                <a:rPr lang="fr-FR" sz="1100">
                  <a:solidFill>
                    <a:schemeClr val="lt1"/>
                  </a:solidFill>
                  <a:latin typeface="Calibri"/>
                  <a:ea typeface="Calibri"/>
                  <a:cs typeface="Calibri"/>
                  <a:sym typeface="Calibri"/>
                </a:rPr>
                <a:t>vérifié</a:t>
              </a:r>
              <a:r>
                <a:rPr lang="fr-FR" sz="1100">
                  <a:solidFill>
                    <a:schemeClr val="lt1"/>
                  </a:solidFill>
                  <a:latin typeface="Calibri"/>
                  <a:ea typeface="Calibri"/>
                  <a:cs typeface="Calibri"/>
                  <a:sym typeface="Calibri"/>
                </a:rPr>
                <a:t> par un inventaire comptable périodique où on affecte à chaque objet un nombre de points de fidélité.</a:t>
              </a:r>
              <a:endParaRPr sz="1100">
                <a:solidFill>
                  <a:schemeClr val="lt1"/>
                </a:solidFill>
                <a:latin typeface="Calibri"/>
                <a:ea typeface="Calibri"/>
                <a:cs typeface="Calibri"/>
                <a:sym typeface="Calibri"/>
              </a:endParaRPr>
            </a:p>
          </p:txBody>
        </p:sp>
        <p:sp>
          <p:nvSpPr>
            <p:cNvPr id="144" name="Google Shape;144;p3"/>
            <p:cNvSpPr/>
            <p:nvPr/>
          </p:nvSpPr>
          <p:spPr>
            <a:xfrm>
              <a:off x="0" y="4718712"/>
              <a:ext cx="6492900" cy="610200"/>
            </a:xfrm>
            <a:prstGeom prst="roundRect">
              <a:avLst>
                <a:gd fmla="val 16667"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txBox="1"/>
            <p:nvPr/>
          </p:nvSpPr>
          <p:spPr>
            <a:xfrm>
              <a:off x="29784" y="4748496"/>
              <a:ext cx="6433200" cy="55050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b="1" i="1" lang="fr-FR" sz="1100">
                  <a:solidFill>
                    <a:schemeClr val="lt1"/>
                  </a:solidFill>
                  <a:latin typeface="Calibri"/>
                  <a:ea typeface="Calibri"/>
                  <a:cs typeface="Calibri"/>
                  <a:sym typeface="Calibri"/>
                </a:rPr>
                <a:t>Sur quel système est actuellement déployé  cette  gestion de colis et de  stock ? </a:t>
              </a:r>
              <a:endParaRPr sz="1100">
                <a:solidFill>
                  <a:schemeClr val="lt1"/>
                </a:solidFill>
                <a:highlight>
                  <a:srgbClr val="7F7F7F"/>
                </a:highlight>
                <a:latin typeface="Calibri"/>
                <a:ea typeface="Calibri"/>
                <a:cs typeface="Calibri"/>
                <a:sym typeface="Calibri"/>
              </a:endParaRPr>
            </a:p>
          </p:txBody>
        </p:sp>
        <p:sp>
          <p:nvSpPr>
            <p:cNvPr id="146" name="Google Shape;146;p3"/>
            <p:cNvSpPr/>
            <p:nvPr/>
          </p:nvSpPr>
          <p:spPr>
            <a:xfrm>
              <a:off x="0" y="5360510"/>
              <a:ext cx="6492900" cy="61020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txBox="1"/>
            <p:nvPr/>
          </p:nvSpPr>
          <p:spPr>
            <a:xfrm>
              <a:off x="29784" y="5390294"/>
              <a:ext cx="6433200" cy="550500"/>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Clr>
                  <a:schemeClr val="lt1"/>
                </a:buClr>
                <a:buSzPts val="1100"/>
                <a:buFont typeface="Calibri"/>
                <a:buNone/>
              </a:pPr>
              <a:r>
                <a:rPr lang="fr-FR" sz="1100">
                  <a:solidFill>
                    <a:schemeClr val="lt1"/>
                  </a:solidFill>
                  <a:latin typeface="Calibri"/>
                  <a:ea typeface="Calibri"/>
                  <a:cs typeface="Calibri"/>
                  <a:sym typeface="Calibri"/>
                </a:rPr>
                <a:t>Le système est </a:t>
              </a:r>
              <a:r>
                <a:rPr lang="fr-FR" sz="1100">
                  <a:solidFill>
                    <a:schemeClr val="lt1"/>
                  </a:solidFill>
                  <a:latin typeface="Calibri"/>
                  <a:ea typeface="Calibri"/>
                  <a:cs typeface="Calibri"/>
                  <a:sym typeface="Calibri"/>
                </a:rPr>
                <a:t>actuellement basé sur Access avec des bases de données </a:t>
              </a:r>
              <a:r>
                <a:rPr lang="fr-FR" sz="1100">
                  <a:solidFill>
                    <a:schemeClr val="lt1"/>
                  </a:solidFill>
                  <a:latin typeface="Calibri"/>
                  <a:ea typeface="Calibri"/>
                  <a:cs typeface="Calibri"/>
                  <a:sym typeface="Calibri"/>
                </a:rPr>
                <a:t>relationnelles.Les</a:t>
              </a:r>
              <a:r>
                <a:rPr lang="fr-FR" sz="1100">
                  <a:solidFill>
                    <a:schemeClr val="lt1"/>
                  </a:solidFill>
                  <a:latin typeface="Calibri"/>
                  <a:ea typeface="Calibri"/>
                  <a:cs typeface="Calibri"/>
                  <a:sym typeface="Calibri"/>
                </a:rPr>
                <a:t> différentes mises à jour sont faites manuellement par des intervenants extérieurs (operateur saisie  ,opérateur stock ,direction ou admin)</a:t>
              </a:r>
              <a:endParaRPr sz="1100">
                <a:solidFill>
                  <a:schemeClr val="lt1"/>
                </a:solidFill>
                <a:latin typeface="Calibri"/>
                <a:ea typeface="Calibri"/>
                <a:cs typeface="Calibri"/>
                <a:sym typeface="Calibri"/>
              </a:endParaRPr>
            </a:p>
          </p:txBody>
        </p:sp>
      </p:grpSp>
      <p:sp>
        <p:nvSpPr>
          <p:cNvPr id="148" name="Google Shape;148;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b="1" lang="fr-FR">
                <a:solidFill>
                  <a:schemeClr val="dk1"/>
                </a:solidFill>
              </a:rPr>
              <a:t>‹#›</a:t>
            </a:fld>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4"/>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54" name="Google Shape;154;p4"/>
          <p:cNvGrpSpPr/>
          <p:nvPr/>
        </p:nvGrpSpPr>
        <p:grpSpPr>
          <a:xfrm>
            <a:off x="3315292" y="0"/>
            <a:ext cx="2436813" cy="6858001"/>
            <a:chOff x="1320800" y="0"/>
            <a:chExt cx="2436813" cy="6858001"/>
          </a:xfrm>
        </p:grpSpPr>
        <p:sp>
          <p:nvSpPr>
            <p:cNvPr id="155" name="Google Shape;155;p4"/>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56" name="Google Shape;156;p4"/>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57" name="Google Shape;157;p4"/>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58" name="Google Shape;158;p4"/>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59" name="Google Shape;159;p4"/>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60" name="Google Shape;160;p4"/>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pic>
        <p:nvPicPr>
          <p:cNvPr id="161" name="Google Shape;161;p4"/>
          <p:cNvPicPr preferRelativeResize="0"/>
          <p:nvPr>
            <p:ph idx="1" type="body"/>
          </p:nvPr>
        </p:nvPicPr>
        <p:blipFill rotWithShape="1">
          <a:blip r:embed="rId3">
            <a:alphaModFix/>
          </a:blip>
          <a:srcRect b="0" l="0" r="0" t="0"/>
          <a:stretch/>
        </p:blipFill>
        <p:spPr>
          <a:xfrm>
            <a:off x="4527300" y="1569850"/>
            <a:ext cx="7664700" cy="4203300"/>
          </a:xfrm>
          <a:prstGeom prst="rect">
            <a:avLst/>
          </a:prstGeom>
          <a:noFill/>
          <a:ln>
            <a:noFill/>
          </a:ln>
        </p:spPr>
      </p:pic>
      <p:sp>
        <p:nvSpPr>
          <p:cNvPr id="162" name="Google Shape;162;p4"/>
          <p:cNvSpPr txBox="1"/>
          <p:nvPr>
            <p:ph type="title"/>
          </p:nvPr>
        </p:nvSpPr>
        <p:spPr>
          <a:xfrm>
            <a:off x="123600" y="525075"/>
            <a:ext cx="4403700" cy="2210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fr-FR" sz="3000">
                <a:solidFill>
                  <a:schemeClr val="lt1"/>
                </a:solidFill>
                <a:latin typeface="Arial"/>
                <a:ea typeface="Arial"/>
                <a:cs typeface="Arial"/>
                <a:sym typeface="Arial"/>
              </a:rPr>
              <a:t>Schéma fonctionnel global</a:t>
            </a:r>
            <a:endParaRPr sz="3000">
              <a:solidFill>
                <a:schemeClr val="lt1"/>
              </a:solidFill>
              <a:latin typeface="Arial"/>
              <a:ea typeface="Arial"/>
              <a:cs typeface="Arial"/>
              <a:sym typeface="Arial"/>
            </a:endParaRPr>
          </a:p>
          <a:p>
            <a:pPr indent="0" lvl="0" marL="0" rtl="0" algn="ctr">
              <a:lnSpc>
                <a:spcPct val="90000"/>
              </a:lnSpc>
              <a:spcBef>
                <a:spcPts val="0"/>
              </a:spcBef>
              <a:spcAft>
                <a:spcPts val="0"/>
              </a:spcAft>
              <a:buClr>
                <a:srgbClr val="FFFFFF"/>
              </a:buClr>
              <a:buSzPts val="4000"/>
              <a:buFont typeface="Calibri"/>
              <a:buNone/>
            </a:pPr>
            <a:r>
              <a:rPr lang="fr-FR" sz="4000">
                <a:solidFill>
                  <a:srgbClr val="FFFFFF"/>
                </a:solidFill>
              </a:rPr>
              <a:t> </a:t>
            </a:r>
            <a:endParaRPr sz="4000">
              <a:solidFill>
                <a:srgbClr val="FFFFFF"/>
              </a:solidFill>
            </a:endParaRPr>
          </a:p>
          <a:p>
            <a:pPr indent="0" lvl="0" marL="0" rtl="0" algn="l">
              <a:lnSpc>
                <a:spcPct val="90000"/>
              </a:lnSpc>
              <a:spcBef>
                <a:spcPts val="0"/>
              </a:spcBef>
              <a:spcAft>
                <a:spcPts val="0"/>
              </a:spcAft>
              <a:buClr>
                <a:srgbClr val="FFFFFF"/>
              </a:buClr>
              <a:buSzPts val="4000"/>
              <a:buFont typeface="Calibri"/>
              <a:buNone/>
            </a:pPr>
            <a:r>
              <a:rPr lang="fr-FR" sz="1400">
                <a:solidFill>
                  <a:srgbClr val="FFFFFF"/>
                </a:solidFill>
              </a:rPr>
              <a:t>Voici une représentation générale du système.</a:t>
            </a:r>
            <a:endParaRPr sz="1400">
              <a:solidFill>
                <a:srgbClr val="FFFFFF"/>
              </a:solidFill>
            </a:endParaRPr>
          </a:p>
        </p:txBody>
      </p:sp>
      <p:sp>
        <p:nvSpPr>
          <p:cNvPr id="163" name="Google Shape;163;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solidFill>
                  <a:schemeClr val="dk1"/>
                </a:solidFill>
              </a:rPr>
              <a:t>‹#›</a:t>
            </a:fld>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5"/>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69" name="Google Shape;169;p5"/>
          <p:cNvGrpSpPr/>
          <p:nvPr/>
        </p:nvGrpSpPr>
        <p:grpSpPr>
          <a:xfrm>
            <a:off x="3315292" y="0"/>
            <a:ext cx="2436813" cy="6858001"/>
            <a:chOff x="1320800" y="0"/>
            <a:chExt cx="2436813" cy="6858001"/>
          </a:xfrm>
        </p:grpSpPr>
        <p:sp>
          <p:nvSpPr>
            <p:cNvPr id="170" name="Google Shape;170;p5"/>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71" name="Google Shape;171;p5"/>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72" name="Google Shape;172;p5"/>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73" name="Google Shape;173;p5"/>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74" name="Google Shape;174;p5"/>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75" name="Google Shape;175;p5"/>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graphicFrame>
        <p:nvGraphicFramePr>
          <p:cNvPr id="176" name="Google Shape;176;p5"/>
          <p:cNvGraphicFramePr/>
          <p:nvPr/>
        </p:nvGraphicFramePr>
        <p:xfrm>
          <a:off x="5404184" y="60158"/>
          <a:ext cx="3000000" cy="3000000"/>
        </p:xfrm>
        <a:graphic>
          <a:graphicData uri="http://schemas.openxmlformats.org/drawingml/2006/table">
            <a:tbl>
              <a:tblPr bandRow="1" firstRow="1">
                <a:solidFill>
                  <a:schemeClr val="lt1"/>
                </a:solidFill>
                <a:tableStyleId>{5059D8B1-0820-4073-B260-87EDB67C5726}</a:tableStyleId>
              </a:tblPr>
              <a:tblGrid>
                <a:gridCol w="1266675"/>
                <a:gridCol w="3111925"/>
                <a:gridCol w="670725"/>
                <a:gridCol w="497025"/>
                <a:gridCol w="964375"/>
              </a:tblGrid>
              <a:tr h="205475">
                <a:tc>
                  <a:txBody>
                    <a:bodyPr/>
                    <a:lstStyle/>
                    <a:p>
                      <a:pPr indent="0" lvl="0" marL="0" marR="0" rtl="0" algn="ctr">
                        <a:spcBef>
                          <a:spcPts val="0"/>
                        </a:spcBef>
                        <a:spcAft>
                          <a:spcPts val="0"/>
                        </a:spcAft>
                        <a:buNone/>
                      </a:pPr>
                      <a:r>
                        <a:rPr b="0" lang="fr-FR" sz="1100" u="none" cap="none" strike="noStrike">
                          <a:solidFill>
                            <a:schemeClr val="lt1"/>
                          </a:solidFill>
                        </a:rPr>
                        <a:t>code mnémonique</a:t>
                      </a:r>
                      <a:endParaRPr b="0" i="0" sz="1100" u="none" cap="none" strike="noStrike">
                        <a:solidFill>
                          <a:schemeClr val="lt1"/>
                        </a:solidFill>
                        <a:latin typeface="Calibri"/>
                        <a:ea typeface="Calibri"/>
                        <a:cs typeface="Calibri"/>
                        <a:sym typeface="Calibri"/>
                      </a:endParaRPr>
                    </a:p>
                  </a:txBody>
                  <a:tcPr marT="21525" marB="21525" marR="1550" marL="27975" anchor="ctr">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b="0" lang="fr-FR" sz="1100" u="none" cap="none" strike="noStrike">
                          <a:solidFill>
                            <a:schemeClr val="lt1"/>
                          </a:solidFill>
                        </a:rPr>
                        <a:t>Désignation</a:t>
                      </a:r>
                      <a:endParaRPr b="0" i="0" sz="1100" u="none" cap="none" strike="noStrike">
                        <a:solidFill>
                          <a:schemeClr val="lt1"/>
                        </a:solidFill>
                        <a:latin typeface="Calibri"/>
                        <a:ea typeface="Calibri"/>
                        <a:cs typeface="Calibri"/>
                        <a:sym typeface="Calibri"/>
                      </a:endParaRPr>
                    </a:p>
                  </a:txBody>
                  <a:tcPr marT="21525" marB="21525" marR="1550" marL="2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b="0" lang="fr-FR" sz="1100" u="none" cap="none" strike="noStrike">
                          <a:solidFill>
                            <a:schemeClr val="lt1"/>
                          </a:solidFill>
                        </a:rPr>
                        <a:t>Type</a:t>
                      </a:r>
                      <a:endParaRPr b="0" i="0" sz="1100" u="none" cap="none" strike="noStrike">
                        <a:solidFill>
                          <a:schemeClr val="lt1"/>
                        </a:solidFill>
                        <a:latin typeface="Calibri"/>
                        <a:ea typeface="Calibri"/>
                        <a:cs typeface="Calibri"/>
                        <a:sym typeface="Calibri"/>
                      </a:endParaRPr>
                    </a:p>
                  </a:txBody>
                  <a:tcPr marT="21525" marB="21525" marR="1550" marL="2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b="0" lang="fr-FR" sz="1100" u="none" cap="none" strike="noStrike">
                          <a:solidFill>
                            <a:schemeClr val="lt1"/>
                          </a:solidFill>
                        </a:rPr>
                        <a:t>taille</a:t>
                      </a:r>
                      <a:endParaRPr b="0" i="0" sz="1100" u="none" cap="none" strike="noStrike">
                        <a:solidFill>
                          <a:schemeClr val="lt1"/>
                        </a:solidFill>
                        <a:latin typeface="Calibri"/>
                        <a:ea typeface="Calibri"/>
                        <a:cs typeface="Calibri"/>
                        <a:sym typeface="Calibri"/>
                      </a:endParaRPr>
                    </a:p>
                  </a:txBody>
                  <a:tcPr marT="21525" marB="21525" marR="1550" marL="2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marR="0" rtl="0" algn="ctr">
                        <a:spcBef>
                          <a:spcPts val="0"/>
                        </a:spcBef>
                        <a:spcAft>
                          <a:spcPts val="0"/>
                        </a:spcAft>
                        <a:buNone/>
                      </a:pPr>
                      <a:r>
                        <a:rPr b="0" lang="fr-FR" sz="1100" u="none" cap="none" strike="noStrike">
                          <a:solidFill>
                            <a:schemeClr val="lt1"/>
                          </a:solidFill>
                        </a:rPr>
                        <a:t>Commentaire</a:t>
                      </a:r>
                      <a:endParaRPr b="0" i="0" sz="1100" u="none" cap="none" strike="noStrike">
                        <a:solidFill>
                          <a:schemeClr val="lt1"/>
                        </a:solidFill>
                        <a:latin typeface="Calibri"/>
                        <a:ea typeface="Calibri"/>
                        <a:cs typeface="Calibri"/>
                        <a:sym typeface="Calibri"/>
                      </a:endParaRPr>
                    </a:p>
                  </a:txBody>
                  <a:tcPr marT="21525" marB="21525" marR="1550" marL="279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codeclient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identification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Int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genrecli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genre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nomcli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nom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prenomcli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prenom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adresscli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adresse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codepostalecli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code  postale residance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10550">
                <a:tc>
                  <a:txBody>
                    <a:bodyPr/>
                    <a:lstStyle/>
                    <a:p>
                      <a:pPr indent="0" lvl="0" marL="0" marR="0" rtl="0" algn="l">
                        <a:spcBef>
                          <a:spcPts val="0"/>
                        </a:spcBef>
                        <a:spcAft>
                          <a:spcPts val="0"/>
                        </a:spcAft>
                        <a:buNone/>
                      </a:pPr>
                      <a:r>
                        <a:rPr lang="fr-FR" sz="1100" u="none" cap="none" strike="noStrike">
                          <a:solidFill>
                            <a:schemeClr val="dk1"/>
                          </a:solidFill>
                        </a:rPr>
                        <a:t>villecli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ville residant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telephonecli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telephone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emailcli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email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newlettercli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abonement client au info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boolean</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portablecli</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portable 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departement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departement ou se trouve la commune</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octet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codepostale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codepostale de la commune</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Int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poids</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poid du colis a envoyer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float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prix</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prix du contionement (en fonction du clois a envoyer)</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float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libelle</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libelle du conditionement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idcondit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identifiant conditionement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string</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codeobjet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identification object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int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libell_objet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nom de l'object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taille_objet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dimansion de l'objet(pour le conditionement)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prix_unitaire_objet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prix d l'objet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poid_objet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poid de l'objet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indispo</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disponibiliter de l'objet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point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point attribuer a l'objet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cdecommande</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identifiant de la commande</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datecommande</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date de la commande</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Date</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timbreclient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rPr lang="fr-FR" sz="1100" u="none" cap="none" strike="noStrike">
                          <a:solidFill>
                            <a:schemeClr val="dk1"/>
                          </a:solidFill>
                        </a:rPr>
                        <a:t>nbrColis</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fr-FR" sz="1100" u="none" cap="none" strike="noStrike">
                          <a:solidFill>
                            <a:schemeClr val="dk1"/>
                          </a:solidFill>
                        </a:rPr>
                        <a:t>nombre de colis</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r h="205475">
                <a:tc>
                  <a:txBody>
                    <a:bodyPr/>
                    <a:lstStyle/>
                    <a:p>
                      <a:pPr indent="0" lvl="0" marL="0" marR="0" rtl="0" algn="l">
                        <a:spcBef>
                          <a:spcPts val="0"/>
                        </a:spcBef>
                        <a:spcAft>
                          <a:spcPts val="0"/>
                        </a:spcAft>
                        <a:buNone/>
                      </a:pPr>
                      <a:r>
                        <a:rPr lang="fr-FR" sz="1100" u="none" cap="none" strike="noStrike">
                          <a:solidFill>
                            <a:schemeClr val="dk1"/>
                          </a:solidFill>
                        </a:rPr>
                        <a:t>chequeClient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rPr lang="fr-FR" sz="1100" u="none" cap="none" strike="noStrike">
                          <a:solidFill>
                            <a:schemeClr val="dk1"/>
                          </a:solidFill>
                        </a:rPr>
                        <a:t>cheque client lier a l a commande(si point insufissant)</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F7F7F"/>
                      </a:solidFill>
                      <a:prstDash val="solid"/>
                      <a:round/>
                      <a:headEnd len="sm" w="sm" type="none"/>
                      <a:tailEnd len="sm" w="sm" type="none"/>
                    </a:lnB>
                  </a:tcPr>
                </a:tc>
              </a:tr>
              <a:tr h="205475">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t/>
                      </a:r>
                      <a:endParaRPr b="0" i="0" sz="1100" u="none" cap="none" strike="noStrike">
                        <a:solidFill>
                          <a:schemeClr val="dk1"/>
                        </a:solidFill>
                        <a:latin typeface="Calibri"/>
                        <a:ea typeface="Calibri"/>
                        <a:cs typeface="Calibri"/>
                        <a:sym typeface="Calibri"/>
                      </a:endParaRPr>
                    </a:p>
                  </a:txBody>
                  <a:tcPr marT="21525" marB="21525" marR="1550" marL="27975" anchor="b">
                    <a:lnL cap="flat" cmpd="sng" w="1905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8D8D8"/>
                    </a:solidFill>
                  </a:tcPr>
                </a:tc>
              </a:tr>
            </a:tbl>
          </a:graphicData>
        </a:graphic>
      </p:graphicFrame>
      <p:sp>
        <p:nvSpPr>
          <p:cNvPr id="177" name="Google Shape;177;p5"/>
          <p:cNvSpPr txBox="1"/>
          <p:nvPr/>
        </p:nvSpPr>
        <p:spPr>
          <a:xfrm>
            <a:off x="86700" y="615500"/>
            <a:ext cx="4230300" cy="126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lt1"/>
              </a:buClr>
              <a:buSzPts val="2800"/>
              <a:buFont typeface="Calibri"/>
              <a:buNone/>
            </a:pPr>
            <a:r>
              <a:rPr lang="fr-FR" sz="2600">
                <a:solidFill>
                  <a:schemeClr val="lt1"/>
                </a:solidFill>
              </a:rPr>
              <a:t>Dictionnaire de données</a:t>
            </a:r>
            <a:endParaRPr sz="2600">
              <a:solidFill>
                <a:schemeClr val="lt1"/>
              </a:solidFill>
            </a:endParaRPr>
          </a:p>
          <a:p>
            <a:pPr indent="0" lvl="0" marL="0" rtl="0" algn="l">
              <a:lnSpc>
                <a:spcPct val="90000"/>
              </a:lnSpc>
              <a:spcBef>
                <a:spcPts val="0"/>
              </a:spcBef>
              <a:spcAft>
                <a:spcPts val="0"/>
              </a:spcAft>
              <a:buNone/>
            </a:pPr>
            <a:r>
              <a:rPr lang="fr-FR" sz="2600">
                <a:solidFill>
                  <a:schemeClr val="lt1"/>
                </a:solidFill>
              </a:rPr>
              <a:t>concernant </a:t>
            </a:r>
            <a:endParaRPr sz="2600">
              <a:solidFill>
                <a:schemeClr val="lt1"/>
              </a:solidFill>
            </a:endParaRPr>
          </a:p>
          <a:p>
            <a:pPr indent="0" lvl="0" marL="0" rtl="0" algn="l">
              <a:lnSpc>
                <a:spcPct val="90000"/>
              </a:lnSpc>
              <a:spcBef>
                <a:spcPts val="0"/>
              </a:spcBef>
              <a:spcAft>
                <a:spcPts val="0"/>
              </a:spcAft>
              <a:buClr>
                <a:schemeClr val="lt1"/>
              </a:buClr>
              <a:buSzPts val="2800"/>
              <a:buFont typeface="Calibri"/>
              <a:buNone/>
            </a:pPr>
            <a:r>
              <a:rPr lang="fr-FR" sz="2600">
                <a:solidFill>
                  <a:schemeClr val="lt1"/>
                </a:solidFill>
              </a:rPr>
              <a:t>la gestion colis</a:t>
            </a:r>
            <a:endParaRPr>
              <a:latin typeface="Calibri"/>
              <a:ea typeface="Calibri"/>
              <a:cs typeface="Calibri"/>
              <a:sym typeface="Calibri"/>
            </a:endParaRPr>
          </a:p>
        </p:txBody>
      </p:sp>
      <p:sp>
        <p:nvSpPr>
          <p:cNvPr id="178" name="Google Shape;178;p5"/>
          <p:cNvSpPr txBox="1"/>
          <p:nvPr/>
        </p:nvSpPr>
        <p:spPr>
          <a:xfrm>
            <a:off x="1151925" y="3321850"/>
            <a:ext cx="20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a:solidFill>
                  <a:srgbClr val="FF0000"/>
                </a:solidFill>
                <a:latin typeface="Calibri"/>
                <a:ea typeface="Calibri"/>
                <a:cs typeface="Calibri"/>
                <a:sym typeface="Calibri"/>
              </a:rPr>
              <a:t>tableau à changer !</a:t>
            </a:r>
            <a:endParaRPr>
              <a:solidFill>
                <a:srgbClr val="FF0000"/>
              </a:solidFill>
              <a:latin typeface="Calibri"/>
              <a:ea typeface="Calibri"/>
              <a:cs typeface="Calibri"/>
              <a:sym typeface="Calibri"/>
            </a:endParaRPr>
          </a:p>
        </p:txBody>
      </p:sp>
      <p:sp>
        <p:nvSpPr>
          <p:cNvPr id="179" name="Google Shape;179;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solidFill>
                  <a:schemeClr val="dk1"/>
                </a:solidFill>
              </a:rPr>
              <a:t>‹#›</a:t>
            </a:fld>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g17bf6d62b1b_0_1"/>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185" name="Google Shape;185;g17bf6d62b1b_0_1"/>
          <p:cNvGrpSpPr/>
          <p:nvPr/>
        </p:nvGrpSpPr>
        <p:grpSpPr>
          <a:xfrm>
            <a:off x="3315292" y="0"/>
            <a:ext cx="2436813" cy="6858001"/>
            <a:chOff x="1320800" y="0"/>
            <a:chExt cx="2436813" cy="6858001"/>
          </a:xfrm>
        </p:grpSpPr>
        <p:sp>
          <p:nvSpPr>
            <p:cNvPr id="186" name="Google Shape;186;g17bf6d62b1b_0_1"/>
            <p:cNvSpPr/>
            <p:nvPr/>
          </p:nvSpPr>
          <p:spPr>
            <a:xfrm>
              <a:off x="1627188" y="0"/>
              <a:ext cx="1122362"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87" name="Google Shape;187;g17bf6d62b1b_0_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88" name="Google Shape;188;g17bf6d62b1b_0_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89" name="Google Shape;189;g17bf6d62b1b_0_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190" name="Google Shape;190;g17bf6d62b1b_0_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191" name="Google Shape;191;g17bf6d62b1b_0_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192" name="Google Shape;192;g17bf6d62b1b_0_1"/>
          <p:cNvSpPr txBox="1"/>
          <p:nvPr/>
        </p:nvSpPr>
        <p:spPr>
          <a:xfrm>
            <a:off x="86700" y="615500"/>
            <a:ext cx="4230300" cy="126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lt1"/>
              </a:buClr>
              <a:buSzPts val="2800"/>
              <a:buFont typeface="Calibri"/>
              <a:buNone/>
            </a:pPr>
            <a:r>
              <a:rPr lang="fr-FR" sz="2600">
                <a:solidFill>
                  <a:schemeClr val="lt1"/>
                </a:solidFill>
              </a:rPr>
              <a:t>Diagramme de cas d’utilisations</a:t>
            </a:r>
            <a:endParaRPr sz="2600">
              <a:solidFill>
                <a:schemeClr val="lt1"/>
              </a:solidFill>
            </a:endParaRPr>
          </a:p>
          <a:p>
            <a:pPr indent="0" lvl="0" marL="0" rtl="0" algn="l">
              <a:lnSpc>
                <a:spcPct val="90000"/>
              </a:lnSpc>
              <a:spcBef>
                <a:spcPts val="0"/>
              </a:spcBef>
              <a:spcAft>
                <a:spcPts val="0"/>
              </a:spcAft>
              <a:buClr>
                <a:schemeClr val="lt1"/>
              </a:buClr>
              <a:buSzPts val="2800"/>
              <a:buFont typeface="Calibri"/>
              <a:buNone/>
            </a:pPr>
            <a:r>
              <a:rPr lang="fr-FR" sz="2600">
                <a:solidFill>
                  <a:schemeClr val="lt1"/>
                </a:solidFill>
              </a:rPr>
              <a:t>(SI gestion colis et stock)</a:t>
            </a:r>
            <a:endParaRPr sz="2600"/>
          </a:p>
        </p:txBody>
      </p:sp>
      <p:pic>
        <p:nvPicPr>
          <p:cNvPr id="193" name="Google Shape;193;g17bf6d62b1b_0_1"/>
          <p:cNvPicPr preferRelativeResize="0"/>
          <p:nvPr>
            <p:ph idx="1" type="body"/>
          </p:nvPr>
        </p:nvPicPr>
        <p:blipFill rotWithShape="1">
          <a:blip r:embed="rId3">
            <a:alphaModFix/>
          </a:blip>
          <a:srcRect b="0" l="0" r="0" t="0"/>
          <a:stretch/>
        </p:blipFill>
        <p:spPr>
          <a:xfrm>
            <a:off x="4936965" y="348791"/>
            <a:ext cx="6561600" cy="5929800"/>
          </a:xfrm>
          <a:prstGeom prst="rect">
            <a:avLst/>
          </a:prstGeom>
          <a:noFill/>
          <a:ln>
            <a:noFill/>
          </a:ln>
        </p:spPr>
      </p:pic>
      <p:sp>
        <p:nvSpPr>
          <p:cNvPr id="194" name="Google Shape;194;g17bf6d62b1b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solidFill>
                  <a:schemeClr val="dk1"/>
                </a:solidFill>
              </a:rPr>
              <a:t>‹#›</a:t>
            </a:fld>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7"/>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00" name="Google Shape;200;p7"/>
          <p:cNvGrpSpPr/>
          <p:nvPr/>
        </p:nvGrpSpPr>
        <p:grpSpPr>
          <a:xfrm>
            <a:off x="3315292" y="0"/>
            <a:ext cx="2436813" cy="6858001"/>
            <a:chOff x="1320800" y="0"/>
            <a:chExt cx="2436813" cy="6858001"/>
          </a:xfrm>
        </p:grpSpPr>
        <p:sp>
          <p:nvSpPr>
            <p:cNvPr id="201" name="Google Shape;201;p7"/>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202" name="Google Shape;202;p7"/>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203" name="Google Shape;203;p7"/>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204" name="Google Shape;204;p7"/>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205" name="Google Shape;205;p7"/>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206" name="Google Shape;206;p7"/>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07" name="Google Shape;207;p7"/>
          <p:cNvSpPr txBox="1"/>
          <p:nvPr>
            <p:ph type="title"/>
          </p:nvPr>
        </p:nvSpPr>
        <p:spPr>
          <a:xfrm>
            <a:off x="234055" y="1724859"/>
            <a:ext cx="2770200" cy="2909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b="1" i="1" lang="fr-FR" sz="1400">
                <a:solidFill>
                  <a:schemeClr val="lt1"/>
                </a:solidFill>
              </a:rPr>
              <a:t>Quel est le déroulement d 'une commande objet et celui pour </a:t>
            </a:r>
            <a:r>
              <a:rPr b="1" i="1" lang="fr-FR" sz="1400">
                <a:solidFill>
                  <a:schemeClr val="lt1"/>
                </a:solidFill>
              </a:rPr>
              <a:t>gérer</a:t>
            </a:r>
            <a:r>
              <a:rPr b="1" i="1" lang="fr-FR" sz="1400">
                <a:solidFill>
                  <a:schemeClr val="lt1"/>
                </a:solidFill>
              </a:rPr>
              <a:t> les stocks ?</a:t>
            </a:r>
            <a:br>
              <a:rPr lang="fr-FR"/>
            </a:br>
            <a:br>
              <a:rPr b="1" i="1" lang="fr-FR" sz="1400"/>
            </a:br>
            <a:r>
              <a:rPr lang="fr-FR" sz="1400">
                <a:solidFill>
                  <a:schemeClr val="lt1"/>
                </a:solidFill>
              </a:rPr>
              <a:t>Démonstration et mise en situation par le client du système de gestion colis en simulant une commande client pour un article ou des articles avec les points associés et saisie des divers élément (nom, prénom, nombre articles, </a:t>
            </a:r>
            <a:r>
              <a:rPr lang="fr-FR" sz="1400">
                <a:solidFill>
                  <a:schemeClr val="lt1"/>
                </a:solidFill>
              </a:rPr>
              <a:t>chèque</a:t>
            </a:r>
            <a:r>
              <a:rPr lang="fr-FR" sz="1400">
                <a:solidFill>
                  <a:schemeClr val="lt1"/>
                </a:solidFill>
              </a:rPr>
              <a:t> , etc...)</a:t>
            </a:r>
            <a:br>
              <a:rPr lang="fr-FR" sz="1400">
                <a:solidFill>
                  <a:schemeClr val="lt1"/>
                </a:solidFill>
              </a:rPr>
            </a:br>
            <a:br>
              <a:rPr lang="fr-FR" sz="1400">
                <a:solidFill>
                  <a:schemeClr val="lt1"/>
                </a:solidFill>
              </a:rPr>
            </a:br>
            <a:endParaRPr>
              <a:solidFill>
                <a:schemeClr val="lt1"/>
              </a:solidFill>
            </a:endParaRPr>
          </a:p>
        </p:txBody>
      </p:sp>
      <p:pic>
        <p:nvPicPr>
          <p:cNvPr id="208" name="Google Shape;208;p7"/>
          <p:cNvPicPr preferRelativeResize="0"/>
          <p:nvPr>
            <p:ph idx="1" type="body"/>
          </p:nvPr>
        </p:nvPicPr>
        <p:blipFill rotWithShape="1">
          <a:blip r:embed="rId3">
            <a:alphaModFix/>
          </a:blip>
          <a:srcRect b="0" l="0" r="0" t="0"/>
          <a:stretch/>
        </p:blipFill>
        <p:spPr>
          <a:xfrm>
            <a:off x="5679455" y="401983"/>
            <a:ext cx="5496900" cy="5855400"/>
          </a:xfrm>
          <a:prstGeom prst="rect">
            <a:avLst/>
          </a:prstGeom>
          <a:noFill/>
          <a:ln>
            <a:noFill/>
          </a:ln>
        </p:spPr>
      </p:pic>
      <p:sp>
        <p:nvSpPr>
          <p:cNvPr id="209" name="Google Shape;209;p7"/>
          <p:cNvSpPr txBox="1"/>
          <p:nvPr/>
        </p:nvSpPr>
        <p:spPr>
          <a:xfrm>
            <a:off x="86700" y="562700"/>
            <a:ext cx="4230300" cy="90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lt1"/>
              </a:buClr>
              <a:buSzPts val="2800"/>
              <a:buFont typeface="Calibri"/>
              <a:buNone/>
            </a:pPr>
            <a:r>
              <a:rPr lang="fr-FR" sz="2600">
                <a:solidFill>
                  <a:schemeClr val="lt1"/>
                </a:solidFill>
              </a:rPr>
              <a:t>Diagramme d’activité</a:t>
            </a:r>
            <a:endParaRPr sz="2600">
              <a:solidFill>
                <a:schemeClr val="lt1"/>
              </a:solidFill>
            </a:endParaRPr>
          </a:p>
          <a:p>
            <a:pPr indent="0" lvl="0" marL="0" rtl="0" algn="l">
              <a:lnSpc>
                <a:spcPct val="90000"/>
              </a:lnSpc>
              <a:spcBef>
                <a:spcPts val="0"/>
              </a:spcBef>
              <a:spcAft>
                <a:spcPts val="0"/>
              </a:spcAft>
              <a:buClr>
                <a:schemeClr val="lt1"/>
              </a:buClr>
              <a:buSzPts val="2800"/>
              <a:buFont typeface="Calibri"/>
              <a:buNone/>
            </a:pPr>
            <a:r>
              <a:rPr lang="fr-FR" sz="2600">
                <a:solidFill>
                  <a:schemeClr val="lt1"/>
                </a:solidFill>
              </a:rPr>
              <a:t>(gestion colis)</a:t>
            </a:r>
            <a:endParaRPr sz="2600"/>
          </a:p>
        </p:txBody>
      </p:sp>
      <p:sp>
        <p:nvSpPr>
          <p:cNvPr id="210" name="Google Shape;210;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solidFill>
                  <a:schemeClr val="dk1"/>
                </a:solidFill>
              </a:rPr>
              <a:t>‹#›</a:t>
            </a:fld>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pic>
        <p:nvPicPr>
          <p:cNvPr id="215" name="Google Shape;215;g17bf6d62b1b_0_16"/>
          <p:cNvPicPr preferRelativeResize="0"/>
          <p:nvPr>
            <p:ph idx="1" type="body"/>
          </p:nvPr>
        </p:nvPicPr>
        <p:blipFill rotWithShape="1">
          <a:blip r:embed="rId3">
            <a:alphaModFix/>
          </a:blip>
          <a:srcRect b="0" l="0" r="0" t="0"/>
          <a:stretch/>
        </p:blipFill>
        <p:spPr>
          <a:xfrm>
            <a:off x="4526650" y="258900"/>
            <a:ext cx="7608900" cy="6468300"/>
          </a:xfrm>
          <a:prstGeom prst="rect">
            <a:avLst/>
          </a:prstGeom>
          <a:noFill/>
          <a:ln>
            <a:noFill/>
          </a:ln>
        </p:spPr>
      </p:pic>
      <p:sp>
        <p:nvSpPr>
          <p:cNvPr id="216" name="Google Shape;216;g17bf6d62b1b_0_16"/>
          <p:cNvSpPr/>
          <p:nvPr/>
        </p:nvSpPr>
        <p:spPr>
          <a:xfrm flipH="1" rot="10800000">
            <a:off x="-1" y="-1"/>
            <a:ext cx="4403709" cy="6858001"/>
          </a:xfrm>
          <a:custGeom>
            <a:rect b="b" l="l" r="r" t="t"/>
            <a:pathLst>
              <a:path extrusionOk="0" h="6858001" w="4403709">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17" name="Google Shape;217;g17bf6d62b1b_0_16"/>
          <p:cNvGrpSpPr/>
          <p:nvPr/>
        </p:nvGrpSpPr>
        <p:grpSpPr>
          <a:xfrm>
            <a:off x="3315292" y="0"/>
            <a:ext cx="2436813" cy="6858001"/>
            <a:chOff x="1320800" y="0"/>
            <a:chExt cx="2436813" cy="6858001"/>
          </a:xfrm>
        </p:grpSpPr>
        <p:sp>
          <p:nvSpPr>
            <p:cNvPr id="218" name="Google Shape;218;g17bf6d62b1b_0_16"/>
            <p:cNvSpPr/>
            <p:nvPr/>
          </p:nvSpPr>
          <p:spPr>
            <a:xfrm>
              <a:off x="1627188" y="0"/>
              <a:ext cx="1122362"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219" name="Google Shape;219;g17bf6d62b1b_0_16"/>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220" name="Google Shape;220;g17bf6d62b1b_0_16"/>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221" name="Google Shape;221;g17bf6d62b1b_0_16"/>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1F3864"/>
            </a:solidFill>
            <a:ln>
              <a:noFill/>
            </a:ln>
          </p:spPr>
        </p:sp>
        <p:sp>
          <p:nvSpPr>
            <p:cNvPr id="222" name="Google Shape;222;g17bf6d62b1b_0_16"/>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2F5496"/>
            </a:solidFill>
            <a:ln>
              <a:noFill/>
            </a:ln>
          </p:spPr>
        </p:sp>
        <p:sp>
          <p:nvSpPr>
            <p:cNvPr id="223" name="Google Shape;223;g17bf6d62b1b_0_16"/>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24" name="Google Shape;224;g17bf6d62b1b_0_16"/>
          <p:cNvSpPr txBox="1"/>
          <p:nvPr>
            <p:ph type="title"/>
          </p:nvPr>
        </p:nvSpPr>
        <p:spPr>
          <a:xfrm>
            <a:off x="247450" y="2113300"/>
            <a:ext cx="2940600" cy="1731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400"/>
              <a:buFont typeface="Calibri"/>
              <a:buNone/>
            </a:pPr>
            <a:r>
              <a:rPr lang="fr-FR" sz="1350">
                <a:solidFill>
                  <a:schemeClr val="lt1"/>
                </a:solidFill>
              </a:rPr>
              <a:t>Décomposition de la démonstration client en mettant des points d'arrêt sur chaque phase d'action en fonction du temps</a:t>
            </a:r>
            <a:br>
              <a:rPr lang="fr-FR" sz="1400">
                <a:solidFill>
                  <a:schemeClr val="lt1"/>
                </a:solidFill>
              </a:rPr>
            </a:br>
            <a:endParaRPr>
              <a:solidFill>
                <a:schemeClr val="lt1"/>
              </a:solidFill>
            </a:endParaRPr>
          </a:p>
        </p:txBody>
      </p:sp>
      <p:sp>
        <p:nvSpPr>
          <p:cNvPr id="225" name="Google Shape;225;g17bf6d62b1b_0_16"/>
          <p:cNvSpPr txBox="1"/>
          <p:nvPr/>
        </p:nvSpPr>
        <p:spPr>
          <a:xfrm>
            <a:off x="86700" y="562700"/>
            <a:ext cx="4230300" cy="90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lt1"/>
              </a:buClr>
              <a:buSzPts val="2800"/>
              <a:buFont typeface="Calibri"/>
              <a:buNone/>
            </a:pPr>
            <a:r>
              <a:rPr lang="fr-FR" sz="2600">
                <a:solidFill>
                  <a:schemeClr val="lt1"/>
                </a:solidFill>
              </a:rPr>
              <a:t>Diagramme de séquence</a:t>
            </a:r>
            <a:endParaRPr sz="2600">
              <a:solidFill>
                <a:schemeClr val="lt1"/>
              </a:solidFill>
            </a:endParaRPr>
          </a:p>
          <a:p>
            <a:pPr indent="0" lvl="0" marL="0" rtl="0" algn="l">
              <a:lnSpc>
                <a:spcPct val="90000"/>
              </a:lnSpc>
              <a:spcBef>
                <a:spcPts val="0"/>
              </a:spcBef>
              <a:spcAft>
                <a:spcPts val="0"/>
              </a:spcAft>
              <a:buClr>
                <a:schemeClr val="lt1"/>
              </a:buClr>
              <a:buSzPts val="2800"/>
              <a:buFont typeface="Calibri"/>
              <a:buNone/>
            </a:pPr>
            <a:r>
              <a:rPr lang="fr-FR" sz="2600">
                <a:solidFill>
                  <a:schemeClr val="lt1"/>
                </a:solidFill>
              </a:rPr>
              <a:t>(gestion colis)</a:t>
            </a:r>
            <a:endParaRPr sz="2600"/>
          </a:p>
        </p:txBody>
      </p:sp>
      <p:sp>
        <p:nvSpPr>
          <p:cNvPr id="226" name="Google Shape;226;g17bf6d62b1b_0_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solidFill>
                  <a:schemeClr val="dk1"/>
                </a:solidFill>
              </a:rPr>
              <a:t>‹#›</a:t>
            </a:fld>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2022-10-30T09:41:43Z</dcterms:created>
</cp:coreProperties>
</file>