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3.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2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301" r:id="rId5"/>
    <p:sldId id="268" r:id="rId6"/>
    <p:sldId id="311" r:id="rId7"/>
    <p:sldId id="308" r:id="rId8"/>
    <p:sldId id="282" r:id="rId9"/>
    <p:sldId id="302" r:id="rId10"/>
    <p:sldId id="303" r:id="rId11"/>
    <p:sldId id="304" r:id="rId12"/>
    <p:sldId id="305" r:id="rId13"/>
    <p:sldId id="306" r:id="rId14"/>
    <p:sldId id="307" r:id="rId15"/>
    <p:sldId id="309" r:id="rId16"/>
    <p:sldId id="310" r:id="rId17"/>
    <p:sldId id="313" r:id="rId18"/>
    <p:sldId id="312" r:id="rId19"/>
    <p:sldId id="314" r:id="rId20"/>
    <p:sldId id="315" r:id="rId21"/>
    <p:sldId id="318" r:id="rId22"/>
    <p:sldId id="319" r:id="rId23"/>
    <p:sldId id="317" r:id="rId24"/>
    <p:sldId id="321" r:id="rId25"/>
    <p:sldId id="322" r:id="rId26"/>
    <p:sldId id="320" r:id="rId27"/>
    <p:sldId id="323" r:id="rId28"/>
    <p:sldId id="316" r:id="rId29"/>
    <p:sldId id="324" r:id="rId30"/>
    <p:sldId id="325" r:id="rId31"/>
    <p:sldId id="326" r:id="rId32"/>
    <p:sldId id="327" r:id="rId33"/>
    <p:sldId id="328" r:id="rId34"/>
    <p:sldId id="331" r:id="rId35"/>
    <p:sldId id="332" r:id="rId36"/>
    <p:sldId id="334" r:id="rId37"/>
    <p:sldId id="333" r:id="rId38"/>
    <p:sldId id="277" r:id="rId39"/>
    <p:sldId id="25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pixabay.com/DE/users"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ohne Bild">
    <p:spTree>
      <p:nvGrpSpPr>
        <p:cNvPr id="1" name=""/>
        <p:cNvGrpSpPr/>
        <p:nvPr/>
      </p:nvGrpSpPr>
      <p:grpSpPr>
        <a:xfrm>
          <a:off x="0" y="0"/>
          <a:ext cx="0" cy="0"/>
          <a:chOff x="0" y="0"/>
          <a:chExt cx="0" cy="0"/>
        </a:xfrm>
      </p:grpSpPr>
      <p:grpSp>
        <p:nvGrpSpPr>
          <p:cNvPr id="16" name="Gruppieren 15"/>
          <p:cNvGrpSpPr/>
          <p:nvPr userDrawn="1"/>
        </p:nvGrpSpPr>
        <p:grpSpPr>
          <a:xfrm>
            <a:off x="0" y="6083955"/>
            <a:ext cx="12192000" cy="792064"/>
            <a:chOff x="0" y="6083955"/>
            <a:chExt cx="12192000" cy="792064"/>
          </a:xfrm>
        </p:grpSpPr>
        <p:sp>
          <p:nvSpPr>
            <p:cNvPr id="14" name="Freihandform 13"/>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4" name="Datumsplatzhalter 3"/>
          <p:cNvSpPr>
            <a:spLocks noGrp="1"/>
          </p:cNvSpPr>
          <p:nvPr>
            <p:ph type="dt" sz="half" idx="10"/>
          </p:nvPr>
        </p:nvSpPr>
        <p:spPr/>
        <p:txBody>
          <a:bodyPr/>
          <a:lstStyle/>
          <a:p>
            <a:fld id="{2683B5D4-1447-4674-AF43-D7F554FE08B3}" type="datetime1">
              <a:rPr lang="de-DE" smtClean="0"/>
              <a:t>04.07.2022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sp>
        <p:nvSpPr>
          <p:cNvPr id="12" name="Title 1"/>
          <p:cNvSpPr>
            <a:spLocks noGrp="1"/>
          </p:cNvSpPr>
          <p:nvPr>
            <p:ph type="ctrTitle" hasCustomPrompt="1"/>
          </p:nvPr>
        </p:nvSpPr>
        <p:spPr>
          <a:xfrm>
            <a:off x="1782038" y="556181"/>
            <a:ext cx="8625153" cy="3590305"/>
          </a:xfrm>
        </p:spPr>
        <p:txBody>
          <a:bodyPr wrap="square" anchor="b" anchorCtr="1">
            <a:normAutofit/>
          </a:bodyPr>
          <a:lstStyle>
            <a:lvl1pPr algn="ctr">
              <a:defRPr sz="6000" baseline="0"/>
            </a:lvl1pPr>
          </a:lstStyle>
          <a:p>
            <a:r>
              <a:rPr lang="de-DE" dirty="0"/>
              <a:t>Lernmodul oder Titel der</a:t>
            </a:r>
            <a:br>
              <a:rPr lang="de-DE" dirty="0"/>
            </a:br>
            <a:r>
              <a:rPr lang="de-DE" dirty="0"/>
              <a:t>Präsentation</a:t>
            </a:r>
            <a:endParaRPr lang="en-US" dirty="0"/>
          </a:p>
        </p:txBody>
      </p:sp>
      <p:sp>
        <p:nvSpPr>
          <p:cNvPr id="13" name="Subtitle 2"/>
          <p:cNvSpPr>
            <a:spLocks noGrp="1"/>
          </p:cNvSpPr>
          <p:nvPr>
            <p:ph type="subTitle" idx="1" hasCustomPrompt="1"/>
          </p:nvPr>
        </p:nvSpPr>
        <p:spPr>
          <a:xfrm>
            <a:off x="1783013" y="4146486"/>
            <a:ext cx="8624170" cy="70059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Untertitel</a:t>
            </a:r>
            <a:endParaRPr lang="en-US" dirty="0"/>
          </a:p>
        </p:txBody>
      </p:sp>
      <p:pic>
        <p:nvPicPr>
          <p:cNvPr id="17"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28993526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32">
          <p15:clr>
            <a:srgbClr val="000000"/>
          </p15:clr>
        </p15:guide>
        <p15:guide id="2" orient="horz" pos="3861">
          <p15:clr>
            <a:srgbClr val="000000"/>
          </p15:clr>
        </p15:guide>
        <p15:guide id="3" pos="7469">
          <p15:clr>
            <a:srgbClr val="000000"/>
          </p15:clr>
        </p15:guide>
        <p15:guide id="4" pos="211">
          <p15:clr>
            <a:srgbClr val="00000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folie_mit_Bild">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03DF2EA-616A-4F49-A635-283653D9B8E0}"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7181851"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7181851" cy="3602037"/>
          </a:xfrm>
        </p:spPr>
        <p:txBody>
          <a:bodyPr/>
          <a:lstStyle>
            <a:lvl1pPr>
              <a:defRPr sz="2400"/>
            </a:lvl1pPr>
          </a:lstStyle>
          <a:p>
            <a:pPr lvl="0"/>
            <a:r>
              <a:rPr lang="de-DE" dirty="0" smtClean="0"/>
              <a:t>Formatvorlagen des Textmasters bearbeiten</a:t>
            </a:r>
          </a:p>
        </p:txBody>
      </p:sp>
      <p:sp>
        <p:nvSpPr>
          <p:cNvPr id="12" name="Bildplatzhalter 11"/>
          <p:cNvSpPr>
            <a:spLocks noGrp="1"/>
          </p:cNvSpPr>
          <p:nvPr>
            <p:ph type="pic" sz="quarter" idx="15"/>
          </p:nvPr>
        </p:nvSpPr>
        <p:spPr>
          <a:xfrm>
            <a:off x="7552150" y="549275"/>
            <a:ext cx="4628738" cy="2606040"/>
          </a:xfrm>
        </p:spPr>
        <p:txBody>
          <a:bodyPr/>
          <a:lstStyle/>
          <a:p>
            <a:endParaRPr lang="de-DE" dirty="0"/>
          </a:p>
        </p:txBody>
      </p:sp>
      <p:sp>
        <p:nvSpPr>
          <p:cNvPr id="14" name="Bildplatzhalter 11"/>
          <p:cNvSpPr>
            <a:spLocks noGrp="1"/>
          </p:cNvSpPr>
          <p:nvPr>
            <p:ph type="pic" sz="quarter" idx="16"/>
          </p:nvPr>
        </p:nvSpPr>
        <p:spPr>
          <a:xfrm>
            <a:off x="7552150" y="3439042"/>
            <a:ext cx="4628738" cy="2606040"/>
          </a:xfrm>
        </p:spPr>
        <p:txBody>
          <a:bodyPr/>
          <a:lstStyle/>
          <a:p>
            <a:endParaRPr lang="de-DE" dirty="0"/>
          </a:p>
        </p:txBody>
      </p:sp>
    </p:spTree>
    <p:extLst>
      <p:ext uri="{BB962C8B-B14F-4D97-AF65-F5344CB8AC3E}">
        <p14:creationId xmlns:p14="http://schemas.microsoft.com/office/powerpoint/2010/main" val="5688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mit_Bild_quer">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a:xfrm>
            <a:off x="0" y="1"/>
            <a:ext cx="12192000" cy="2709884"/>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2729922"/>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371A257-B4BD-49B9-8C71-F79D07B630C8}"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3440846"/>
            <a:ext cx="7181851" cy="712054"/>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4152899"/>
            <a:ext cx="11495089" cy="2159021"/>
          </a:xfrm>
        </p:spPr>
        <p:txBody>
          <a:bodyPr numCol="2" spcCol="0">
            <a:normAutofit/>
          </a:bodyPr>
          <a:lstStyle>
            <a:lvl1pPr>
              <a:defRPr sz="2400"/>
            </a:lvl1pPr>
            <a:lvl2pPr>
              <a:defRPr/>
            </a:lvl2pPr>
            <a:lvl4pPr>
              <a:defRPr/>
            </a:lvl4pPr>
          </a:lstStyle>
          <a:p>
            <a:pPr lvl="0"/>
            <a:r>
              <a:rPr lang="de-DE" dirty="0" smtClean="0"/>
              <a:t>Formatvorlagen des Textmasters bearbeiten</a:t>
            </a:r>
          </a:p>
        </p:txBody>
      </p:sp>
    </p:spTree>
    <p:extLst>
      <p:ext uri="{BB962C8B-B14F-4D97-AF65-F5344CB8AC3E}">
        <p14:creationId xmlns:p14="http://schemas.microsoft.com/office/powerpoint/2010/main" val="361032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bildungsseite_Vollbild">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25890B50-E583-4F9A-9F5C-F8632A40B7F9}" type="datetime1">
              <a:rPr lang="de-DE" smtClean="0"/>
              <a:t>04.07.2022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354862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bildungsseite_mit_Erklärung">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E865C805-59C9-447E-AC16-D3DD7FBB636D}" type="datetime1">
              <a:rPr lang="de-DE" smtClean="0"/>
              <a:t>04.07.2022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Textplatzhalter 9"/>
          <p:cNvSpPr>
            <a:spLocks noGrp="1"/>
          </p:cNvSpPr>
          <p:nvPr>
            <p:ph type="body" sz="quarter" idx="14"/>
          </p:nvPr>
        </p:nvSpPr>
        <p:spPr>
          <a:xfrm>
            <a:off x="334963" y="4895850"/>
            <a:ext cx="11522075" cy="692150"/>
          </a:xfrm>
        </p:spPr>
        <p:txBody>
          <a:bodyPr>
            <a:normAutofit/>
          </a:bodyPr>
          <a:lstStyle>
            <a:lvl1pPr marL="0" indent="0">
              <a:buNone/>
              <a:defRPr sz="2200" i="1"/>
            </a:lvl1pPr>
          </a:lstStyle>
          <a:p>
            <a:pPr lvl="0"/>
            <a:r>
              <a:rPr lang="de-DE" dirty="0" smtClean="0"/>
              <a:t>Formatvorlagen des Textmasters bearbeiten</a:t>
            </a:r>
          </a:p>
        </p:txBody>
      </p:sp>
    </p:spTree>
    <p:extLst>
      <p:ext uri="{BB962C8B-B14F-4D97-AF65-F5344CB8AC3E}">
        <p14:creationId xmlns:p14="http://schemas.microsoft.com/office/powerpoint/2010/main" val="54502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43143C5F-7DED-4B57-9F55-B801BE6EA299}" type="datetime1">
              <a:rPr lang="de-DE" smtClean="0"/>
              <a:t>04.07.2022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Bildplatzhalter 10"/>
          <p:cNvSpPr>
            <a:spLocks noGrp="1"/>
          </p:cNvSpPr>
          <p:nvPr>
            <p:ph type="pic" sz="quarter" idx="14" hasCustomPrompt="1"/>
          </p:nvPr>
        </p:nvSpPr>
        <p:spPr>
          <a:xfrm>
            <a:off x="6096000"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43288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5D1B84DE-ED62-4170-B17A-A12B89CD8221}" type="datetime1">
              <a:rPr lang="de-DE" smtClean="0"/>
              <a:t>04.07.2022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0" name="Bildplatzhalter 10"/>
          <p:cNvSpPr>
            <a:spLocks noGrp="1"/>
          </p:cNvSpPr>
          <p:nvPr>
            <p:ph type="pic" sz="quarter" idx="14" hasCustomPrompt="1"/>
          </p:nvPr>
        </p:nvSpPr>
        <p:spPr>
          <a:xfrm>
            <a:off x="6096000"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2" name="Textplatzhalter 11"/>
          <p:cNvSpPr>
            <a:spLocks noGrp="1"/>
          </p:cNvSpPr>
          <p:nvPr>
            <p:ph type="body" sz="quarter" idx="15"/>
          </p:nvPr>
        </p:nvSpPr>
        <p:spPr>
          <a:xfrm>
            <a:off x="334963"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
        <p:nvSpPr>
          <p:cNvPr id="13" name="Textplatzhalter 11"/>
          <p:cNvSpPr>
            <a:spLocks noGrp="1"/>
          </p:cNvSpPr>
          <p:nvPr>
            <p:ph type="body" sz="quarter" idx="16"/>
          </p:nvPr>
        </p:nvSpPr>
        <p:spPr>
          <a:xfrm>
            <a:off x="6095999"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Tree>
    <p:extLst>
      <p:ext uri="{BB962C8B-B14F-4D97-AF65-F5344CB8AC3E}">
        <p14:creationId xmlns:p14="http://schemas.microsoft.com/office/powerpoint/2010/main" val="126866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itat_Weiß">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8ADFA7FF-7089-4E48-98BE-85BF99ED458D}"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1249363"/>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487680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Tree>
    <p:extLst>
      <p:ext uri="{BB962C8B-B14F-4D97-AF65-F5344CB8AC3E}">
        <p14:creationId xmlns:p14="http://schemas.microsoft.com/office/powerpoint/2010/main" val="77423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itat_Blau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sp>
        <p:nvSpPr>
          <p:cNvPr id="5" name="Datumsplatzhalter 4"/>
          <p:cNvSpPr>
            <a:spLocks noGrp="1"/>
          </p:cNvSpPr>
          <p:nvPr>
            <p:ph type="dt" sz="half" idx="10"/>
          </p:nvPr>
        </p:nvSpPr>
        <p:spPr/>
        <p:txBody>
          <a:bodyPr/>
          <a:lstStyle/>
          <a:p>
            <a:fld id="{E59FF18C-A25A-4E85-BD71-DA8789E0546F}"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2738438"/>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560705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
        <p:nvSpPr>
          <p:cNvPr id="3" name="Bildplatzhalter 2"/>
          <p:cNvSpPr>
            <a:spLocks noGrp="1"/>
          </p:cNvSpPr>
          <p:nvPr>
            <p:ph type="pic" sz="quarter" idx="15" hasCustomPrompt="1"/>
          </p:nvPr>
        </p:nvSpPr>
        <p:spPr>
          <a:xfrm>
            <a:off x="0" y="0"/>
            <a:ext cx="12180888" cy="350996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101838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ahl_mit_Erklärung">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0B5D481-2576-4099-B2C9-258619686BD9}"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2713703"/>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149626"/>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Tree>
    <p:extLst>
      <p:ext uri="{BB962C8B-B14F-4D97-AF65-F5344CB8AC3E}">
        <p14:creationId xmlns:p14="http://schemas.microsoft.com/office/powerpoint/2010/main" val="3352173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ahl_Erklärung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B675D297-4DC4-46BE-A465-23DDBFC4C257}"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3447128"/>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883051"/>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
        <p:nvSpPr>
          <p:cNvPr id="3" name="Bildplatzhalter 2"/>
          <p:cNvSpPr>
            <a:spLocks noGrp="1"/>
          </p:cNvSpPr>
          <p:nvPr>
            <p:ph type="pic" sz="quarter" idx="15" hasCustomPrompt="1"/>
          </p:nvPr>
        </p:nvSpPr>
        <p:spPr>
          <a:xfrm>
            <a:off x="0" y="0"/>
            <a:ext cx="12192000" cy="39322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265492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mit 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2B21F94E-F092-4943-BFCD-C473A8B2BCE8}" type="datetime1">
              <a:rPr lang="de-DE" smtClean="0"/>
              <a:t>04.07.2022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sp>
        <p:nvSpPr>
          <p:cNvPr id="10" name="Titel"/>
          <p:cNvSpPr>
            <a:spLocks noGrp="1"/>
          </p:cNvSpPr>
          <p:nvPr>
            <p:ph type="ctrTitle"/>
          </p:nvPr>
        </p:nvSpPr>
        <p:spPr>
          <a:xfrm>
            <a:off x="1819747" y="3424238"/>
            <a:ext cx="8555524" cy="2158673"/>
          </a:xfrm>
        </p:spPr>
        <p:txBody>
          <a:bodyPr>
            <a:normAutofit/>
          </a:bodyPr>
          <a:lstStyle>
            <a:lvl1pPr algn="ctr">
              <a:defRPr/>
            </a:lvl1pPr>
          </a:lstStyle>
          <a:p>
            <a:pPr algn="ctr"/>
            <a:r>
              <a:rPr lang="de-DE" sz="5000" dirty="0">
                <a:solidFill>
                  <a:schemeClr val="tx1"/>
                </a:solidFill>
                <a:latin typeface="+mj-lt"/>
              </a:rPr>
              <a:t>Titel des Videos oder Lernmoduls</a:t>
            </a:r>
          </a:p>
        </p:txBody>
      </p:sp>
      <p:sp>
        <p:nvSpPr>
          <p:cNvPr id="11" name="Untertitel"/>
          <p:cNvSpPr>
            <a:spLocks noGrp="1"/>
          </p:cNvSpPr>
          <p:nvPr>
            <p:ph type="subTitle" idx="1" hasCustomPrompt="1"/>
          </p:nvPr>
        </p:nvSpPr>
        <p:spPr>
          <a:xfrm>
            <a:off x="1819747" y="5584494"/>
            <a:ext cx="8555524" cy="725823"/>
          </a:xfrm>
        </p:spPr>
        <p:txBody>
          <a:bodyPr/>
          <a:lstStyle>
            <a:lvl1pPr marL="0" indent="0" algn="ctr">
              <a:buNone/>
              <a:defRPr/>
            </a:lvl1pPr>
          </a:lstStyle>
          <a:p>
            <a:pPr algn="ctr"/>
            <a:r>
              <a:rPr lang="de-DE" dirty="0" smtClean="0">
                <a:solidFill>
                  <a:schemeClr val="tx1"/>
                </a:solidFill>
                <a:latin typeface="+mn-lt"/>
              </a:rPr>
              <a:t>Untertitel</a:t>
            </a:r>
            <a:endParaRPr lang="de-DE" dirty="0">
              <a:solidFill>
                <a:schemeClr val="tx1"/>
              </a:solidFill>
              <a:latin typeface="+mn-lt"/>
            </a:endParaRPr>
          </a:p>
        </p:txBody>
      </p:sp>
      <p:sp>
        <p:nvSpPr>
          <p:cNvPr id="13" name="Bildplatzhalter 12"/>
          <p:cNvSpPr>
            <a:spLocks noGrp="1"/>
          </p:cNvSpPr>
          <p:nvPr>
            <p:ph type="pic" sz="quarter" idx="13" hasCustomPrompt="1"/>
          </p:nvPr>
        </p:nvSpPr>
        <p:spPr>
          <a:xfrm>
            <a:off x="0" y="0"/>
            <a:ext cx="12192000" cy="4186238"/>
          </a:xfrm>
        </p:spPr>
        <p:txBody>
          <a:bodyPr/>
          <a:lstStyle>
            <a:lvl1pPr>
              <a:defRPr/>
            </a:lvl1pPr>
          </a:lstStyle>
          <a:p>
            <a:r>
              <a:rPr lang="de-DE" dirty="0" smtClean="0"/>
              <a:t>Bild durch klick auf das Symbol hinzufügen und in den Hintergrund verschieben.</a:t>
            </a:r>
            <a:endParaRPr lang="de-DE" dirty="0"/>
          </a:p>
        </p:txBody>
      </p:sp>
    </p:spTree>
    <p:extLst>
      <p:ext uri="{BB962C8B-B14F-4D97-AF65-F5344CB8AC3E}">
        <p14:creationId xmlns:p14="http://schemas.microsoft.com/office/powerpoint/2010/main" val="4022750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pic>
        <p:nvPicPr>
          <p:cNvPr id="23" name="Grafik 22"/>
          <p:cNvPicPr>
            <a:picLocks noChangeAspect="1"/>
          </p:cNvPicPr>
          <p:nvPr userDrawn="1"/>
        </p:nvPicPr>
        <p:blipFill>
          <a:blip r:embed="rId2"/>
          <a:stretch>
            <a:fillRect/>
          </a:stretch>
        </p:blipFill>
        <p:spPr>
          <a:xfrm>
            <a:off x="-529" y="6070354"/>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7EBD2F8-3758-4848-936D-B687B1995CF5}"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0" name="T: Erläuterung"/>
          <p:cNvSpPr>
            <a:spLocks noGrp="1"/>
          </p:cNvSpPr>
          <p:nvPr>
            <p:ph type="body" sz="quarter" idx="13" hasCustomPrompt="1"/>
          </p:nvPr>
        </p:nvSpPr>
        <p:spPr>
          <a:xfrm>
            <a:off x="362422" y="1295857"/>
            <a:ext cx="11494616" cy="685344"/>
          </a:xfrm>
        </p:spPr>
        <p:txBody>
          <a:bodyPr>
            <a:noAutofit/>
          </a:bodyPr>
          <a:lstStyle>
            <a:lvl1pPr marL="0" indent="0">
              <a:buNone/>
              <a:defRPr sz="2400" i="1"/>
            </a:lvl1pPr>
          </a:lstStyle>
          <a:p>
            <a:r>
              <a:rPr lang="de-DE" dirty="0"/>
              <a:t>Hier ist Platz für einen erklärenden Text. Um ein anderes Diagramm anzulegen, klicken Sie mit </a:t>
            </a:r>
            <a:r>
              <a:rPr lang="de-DE" b="1" dirty="0"/>
              <a:t>Rechtsklick</a:t>
            </a:r>
            <a:r>
              <a:rPr lang="de-DE" dirty="0"/>
              <a:t> auf das Diagramm und wählen </a:t>
            </a:r>
            <a:r>
              <a:rPr lang="de-DE" b="1" dirty="0"/>
              <a:t>Diagrammtyp</a:t>
            </a:r>
            <a:r>
              <a:rPr lang="de-DE" dirty="0"/>
              <a:t> ändern.</a:t>
            </a:r>
          </a:p>
        </p:txBody>
      </p:sp>
      <p:sp>
        <p:nvSpPr>
          <p:cNvPr id="12" name="Titel 17"/>
          <p:cNvSpPr>
            <a:spLocks noGrp="1"/>
          </p:cNvSpPr>
          <p:nvPr>
            <p:ph type="title" hasCustomPrompt="1"/>
          </p:nvPr>
        </p:nvSpPr>
        <p:spPr>
          <a:xfrm>
            <a:off x="347893" y="549275"/>
            <a:ext cx="7173784" cy="700405"/>
          </a:xfrm>
        </p:spPr>
        <p:txBody>
          <a:bodyPr anchor="t" anchorCtr="0"/>
          <a:lstStyle>
            <a:lvl1pPr>
              <a:defRPr/>
            </a:lvl1pPr>
          </a:lstStyle>
          <a:p>
            <a:r>
              <a:rPr lang="de-DE" dirty="0" smtClean="0"/>
              <a:t>Diagramm</a:t>
            </a:r>
            <a:endParaRPr lang="de-DE" dirty="0"/>
          </a:p>
        </p:txBody>
      </p:sp>
      <p:sp>
        <p:nvSpPr>
          <p:cNvPr id="8" name="Textplatzhalter 7"/>
          <p:cNvSpPr>
            <a:spLocks noGrp="1"/>
          </p:cNvSpPr>
          <p:nvPr>
            <p:ph type="body" sz="quarter" idx="14" hasCustomPrompt="1"/>
          </p:nvPr>
        </p:nvSpPr>
        <p:spPr>
          <a:xfrm>
            <a:off x="8259762" y="2743199"/>
            <a:ext cx="3597275" cy="3527981"/>
          </a:xfrm>
        </p:spPr>
        <p:txBody>
          <a:bodyPr>
            <a:normAutofit/>
          </a:bodyPr>
          <a:lstStyle>
            <a:lvl1pPr>
              <a:defRPr sz="2200" baseline="0"/>
            </a:lvl1pPr>
          </a:lstStyle>
          <a:p>
            <a:pPr lvl="0"/>
            <a:r>
              <a:rPr lang="de-DE" dirty="0" smtClean="0"/>
              <a:t>Hier können zusätzliche Informationen aufgelistet werden</a:t>
            </a:r>
            <a:endParaRPr lang="de-DE" dirty="0"/>
          </a:p>
        </p:txBody>
      </p:sp>
    </p:spTree>
    <p:extLst>
      <p:ext uri="{BB962C8B-B14F-4D97-AF65-F5344CB8AC3E}">
        <p14:creationId xmlns:p14="http://schemas.microsoft.com/office/powerpoint/2010/main" val="1848640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ellenfoli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394404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ellenfolie_klassisch">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133911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lauf Zeitstrahl">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09A41F59-D1B4-47FC-9829-347B78D65809}"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911045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ochen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75A80F1E-E73D-4A41-9363-48042CF4C8E0}"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1643273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nats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719393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1484210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ufgabenblatt">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6B1CE842-6F89-4182-A9D8-84E9C2148958}"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2732088"/>
            <a:ext cx="7934325" cy="3576637"/>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6" name="Textplatzhalter 44"/>
          <p:cNvSpPr>
            <a:spLocks noGrp="1"/>
          </p:cNvSpPr>
          <p:nvPr>
            <p:ph type="body" sz="quarter" idx="16" hasCustomPrompt="1"/>
          </p:nvPr>
        </p:nvSpPr>
        <p:spPr>
          <a:xfrm>
            <a:off x="334963" y="1270000"/>
            <a:ext cx="5757862" cy="741363"/>
          </a:xfrm>
        </p:spPr>
        <p:txBody>
          <a:bodyPr>
            <a:noAutofit/>
          </a:bodyPr>
          <a:lstStyle>
            <a:lvl1pPr marL="0" indent="0">
              <a:buNone/>
              <a:defRPr sz="4800" b="1" baseline="0"/>
            </a:lvl1pPr>
          </a:lstStyle>
          <a:p>
            <a:pPr lvl="0"/>
            <a:r>
              <a:rPr lang="de-DE" dirty="0" smtClean="0"/>
              <a:t>Titel der Aufgabe</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3129659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ufgabenblatt_Fortsetzung">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C1E2B63B-BC06-4DE2-AB38-48B65140DEE2}"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1277304"/>
            <a:ext cx="7197407" cy="5031421"/>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2366713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ssourc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AD7474C8-E081-47A0-8148-238CC5CD1BDE}"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2" name="T:1 Beschreibung"/>
          <p:cNvSpPr>
            <a:spLocks noGrp="1"/>
          </p:cNvSpPr>
          <p:nvPr>
            <p:ph type="body" sz="quarter" idx="14"/>
          </p:nvPr>
        </p:nvSpPr>
        <p:spPr>
          <a:xfrm>
            <a:off x="1115702" y="2718606"/>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3" name="T:1"/>
          <p:cNvSpPr>
            <a:spLocks noGrp="1"/>
          </p:cNvSpPr>
          <p:nvPr>
            <p:ph type="body" sz="quarter" idx="15"/>
          </p:nvPr>
        </p:nvSpPr>
        <p:spPr>
          <a:xfrm>
            <a:off x="1115701" y="2011014"/>
            <a:ext cx="4248150" cy="707592"/>
          </a:xfrm>
          <a:noFill/>
        </p:spPr>
        <p:txBody>
          <a:bodyPr>
            <a:normAutofit fontScale="92500" lnSpcReduction="10000"/>
          </a:bodyPr>
          <a:lstStyle>
            <a:lvl1pPr marL="0" indent="0">
              <a:buNone/>
              <a:defRPr b="1"/>
            </a:lvl1pPr>
          </a:lstStyle>
          <a:p>
            <a:r>
              <a:rPr lang="de-DE" dirty="0"/>
              <a:t>Ressource 1</a:t>
            </a:r>
          </a:p>
          <a:p>
            <a:endParaRPr lang="de-DE" dirty="0"/>
          </a:p>
        </p:txBody>
      </p:sp>
      <p:sp>
        <p:nvSpPr>
          <p:cNvPr id="14" name="T:1 Beschreibung"/>
          <p:cNvSpPr>
            <a:spLocks noGrp="1"/>
          </p:cNvSpPr>
          <p:nvPr>
            <p:ph type="body" sz="quarter" idx="16"/>
          </p:nvPr>
        </p:nvSpPr>
        <p:spPr>
          <a:xfrm>
            <a:off x="1115702"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5" name="T:1"/>
          <p:cNvSpPr>
            <a:spLocks noGrp="1"/>
          </p:cNvSpPr>
          <p:nvPr>
            <p:ph type="body" sz="quarter" idx="17" hasCustomPrompt="1"/>
          </p:nvPr>
        </p:nvSpPr>
        <p:spPr>
          <a:xfrm>
            <a:off x="1115701" y="4171370"/>
            <a:ext cx="4248150" cy="707592"/>
          </a:xfrm>
          <a:noFill/>
        </p:spPr>
        <p:txBody>
          <a:bodyPr>
            <a:normAutofit fontScale="92500" lnSpcReduction="10000"/>
          </a:bodyPr>
          <a:lstStyle>
            <a:lvl1pPr marL="0" indent="0">
              <a:buNone/>
              <a:defRPr b="1"/>
            </a:lvl1pPr>
          </a:lstStyle>
          <a:p>
            <a:r>
              <a:rPr lang="de-DE" dirty="0"/>
              <a:t>Ressource </a:t>
            </a:r>
            <a:r>
              <a:rPr lang="de-DE" dirty="0" smtClean="0"/>
              <a:t>3</a:t>
            </a:r>
            <a:endParaRPr lang="de-DE" dirty="0"/>
          </a:p>
          <a:p>
            <a:endParaRPr lang="de-DE" dirty="0"/>
          </a:p>
        </p:txBody>
      </p:sp>
      <p:sp>
        <p:nvSpPr>
          <p:cNvPr id="16" name="T:1 Beschreibung"/>
          <p:cNvSpPr>
            <a:spLocks noGrp="1"/>
          </p:cNvSpPr>
          <p:nvPr>
            <p:ph type="body" sz="quarter" idx="18"/>
          </p:nvPr>
        </p:nvSpPr>
        <p:spPr>
          <a:xfrm>
            <a:off x="6144591"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7" name="T:1"/>
          <p:cNvSpPr>
            <a:spLocks noGrp="1"/>
          </p:cNvSpPr>
          <p:nvPr>
            <p:ph type="body" sz="quarter" idx="19" hasCustomPrompt="1"/>
          </p:nvPr>
        </p:nvSpPr>
        <p:spPr>
          <a:xfrm>
            <a:off x="6144590" y="4171370"/>
            <a:ext cx="4248150" cy="707592"/>
          </a:xfrm>
          <a:noFill/>
        </p:spPr>
        <p:txBody>
          <a:bodyPr>
            <a:normAutofit fontScale="92500" lnSpcReduction="10000"/>
          </a:bodyPr>
          <a:lstStyle>
            <a:lvl1pPr marL="0" indent="0">
              <a:buNone/>
              <a:defRPr b="1"/>
            </a:lvl1pPr>
          </a:lstStyle>
          <a:p>
            <a:r>
              <a:rPr lang="de-DE" dirty="0"/>
              <a:t>Ressource </a:t>
            </a:r>
            <a:r>
              <a:rPr lang="de-DE" dirty="0" smtClean="0"/>
              <a:t>4</a:t>
            </a:r>
            <a:endParaRPr lang="de-DE" dirty="0"/>
          </a:p>
          <a:p>
            <a:endParaRPr lang="de-DE" dirty="0"/>
          </a:p>
        </p:txBody>
      </p:sp>
      <p:sp>
        <p:nvSpPr>
          <p:cNvPr id="18" name="T:1 Beschreibung"/>
          <p:cNvSpPr>
            <a:spLocks noGrp="1"/>
          </p:cNvSpPr>
          <p:nvPr>
            <p:ph type="body" sz="quarter" idx="20"/>
          </p:nvPr>
        </p:nvSpPr>
        <p:spPr>
          <a:xfrm>
            <a:off x="6144591" y="2718808"/>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9" name="T:1"/>
          <p:cNvSpPr>
            <a:spLocks noGrp="1"/>
          </p:cNvSpPr>
          <p:nvPr>
            <p:ph type="body" sz="quarter" idx="21" hasCustomPrompt="1"/>
          </p:nvPr>
        </p:nvSpPr>
        <p:spPr>
          <a:xfrm>
            <a:off x="6144590" y="2011216"/>
            <a:ext cx="4248150" cy="707592"/>
          </a:xfrm>
          <a:noFill/>
        </p:spPr>
        <p:txBody>
          <a:bodyPr>
            <a:normAutofit fontScale="92500" lnSpcReduction="10000"/>
          </a:bodyPr>
          <a:lstStyle>
            <a:lvl1pPr marL="0" indent="0">
              <a:buNone/>
              <a:defRPr b="1"/>
            </a:lvl1pPr>
          </a:lstStyle>
          <a:p>
            <a:r>
              <a:rPr lang="de-DE" dirty="0"/>
              <a:t>Ressource </a:t>
            </a:r>
            <a:r>
              <a:rPr lang="de-DE" dirty="0" smtClean="0"/>
              <a:t>2</a:t>
            </a:r>
            <a:endParaRPr lang="de-DE" dirty="0"/>
          </a:p>
          <a:p>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Ressourcen</a:t>
            </a:r>
            <a:endParaRPr lang="de-DE" dirty="0"/>
          </a:p>
        </p:txBody>
      </p:sp>
    </p:spTree>
    <p:extLst>
      <p:ext uri="{BB962C8B-B14F-4D97-AF65-F5344CB8AC3E}">
        <p14:creationId xmlns:p14="http://schemas.microsoft.com/office/powerpoint/2010/main" val="38377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menübersicht">
    <p:spTree>
      <p:nvGrpSpPr>
        <p:cNvPr id="1" name=""/>
        <p:cNvGrpSpPr/>
        <p:nvPr/>
      </p:nvGrpSpPr>
      <p:grpSpPr>
        <a:xfrm>
          <a:off x="0" y="0"/>
          <a:ext cx="0" cy="0"/>
          <a:chOff x="0" y="0"/>
          <a:chExt cx="0" cy="0"/>
        </a:xfrm>
      </p:grpSpPr>
      <p:grpSp>
        <p:nvGrpSpPr>
          <p:cNvPr id="7" name="Gruppieren 6"/>
          <p:cNvGrpSpPr/>
          <p:nvPr userDrawn="1"/>
        </p:nvGrpSpPr>
        <p:grpSpPr>
          <a:xfrm>
            <a:off x="-908" y="1229964"/>
            <a:ext cx="12193814" cy="5668603"/>
            <a:chOff x="-908" y="6783671"/>
            <a:chExt cx="12193814" cy="5668603"/>
          </a:xfrm>
        </p:grpSpPr>
        <p:sp>
          <p:nvSpPr>
            <p:cNvPr id="8" name="Freihandform 7"/>
            <p:cNvSpPr/>
            <p:nvPr userDrawn="1"/>
          </p:nvSpPr>
          <p:spPr>
            <a:xfrm>
              <a:off x="-908" y="6783671"/>
              <a:ext cx="12193814" cy="5668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814" h="5668603">
                  <a:moveTo>
                    <a:pt x="908" y="0"/>
                  </a:moveTo>
                  <a:lnTo>
                    <a:pt x="3455177" y="0"/>
                  </a:lnTo>
                  <a:lnTo>
                    <a:pt x="3825998" y="351771"/>
                  </a:lnTo>
                  <a:lnTo>
                    <a:pt x="4196818" y="0"/>
                  </a:lnTo>
                  <a:lnTo>
                    <a:pt x="12192908" y="0"/>
                  </a:lnTo>
                  <a:cubicBezTo>
                    <a:pt x="12189766" y="1886392"/>
                    <a:pt x="12196049" y="3782211"/>
                    <a:pt x="12192907" y="5668603"/>
                  </a:cubicBezTo>
                  <a:lnTo>
                    <a:pt x="908" y="5630895"/>
                  </a:lnTo>
                  <a:cubicBezTo>
                    <a:pt x="4050" y="3515117"/>
                    <a:pt x="-2234" y="2115778"/>
                    <a:pt x="9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83671"/>
              <a:ext cx="12192000" cy="409956"/>
            </a:xfrm>
            <a:prstGeom prst="rect">
              <a:avLst/>
            </a:prstGeom>
          </p:spPr>
        </p:pic>
      </p:grpSp>
      <p:sp>
        <p:nvSpPr>
          <p:cNvPr id="4" name="Datumsplatzhalter 3"/>
          <p:cNvSpPr>
            <a:spLocks noGrp="1"/>
          </p:cNvSpPr>
          <p:nvPr>
            <p:ph type="dt" sz="half" idx="10"/>
          </p:nvPr>
        </p:nvSpPr>
        <p:spPr/>
        <p:txBody>
          <a:bodyPr/>
          <a:lstStyle/>
          <a:p>
            <a:fld id="{CA52A6E7-51B3-4CF0-8F47-DAACA7061ACA}" type="datetime1">
              <a:rPr lang="de-DE" smtClean="0"/>
              <a:t>04.07.2022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33" name="Textplatzhalter 32"/>
          <p:cNvSpPr>
            <a:spLocks noGrp="1"/>
          </p:cNvSpPr>
          <p:nvPr>
            <p:ph type="body" sz="quarter" idx="13" hasCustomPrompt="1"/>
          </p:nvPr>
        </p:nvSpPr>
        <p:spPr>
          <a:xfrm>
            <a:off x="352995" y="2002314"/>
            <a:ext cx="2149475" cy="706356"/>
          </a:xfrm>
        </p:spPr>
        <p:txBody>
          <a:bodyPr>
            <a:normAutofit/>
          </a:bodyPr>
          <a:lstStyle>
            <a:lvl1pPr marL="0" indent="0" algn="ctr">
              <a:buNone/>
              <a:defRPr sz="4800" b="1">
                <a:solidFill>
                  <a:schemeClr val="accent2"/>
                </a:solidFill>
              </a:defRPr>
            </a:lvl1pPr>
          </a:lstStyle>
          <a:p>
            <a:pPr lvl="0"/>
            <a:r>
              <a:rPr lang="de-DE" dirty="0" smtClean="0"/>
              <a:t>01</a:t>
            </a:r>
            <a:endParaRPr lang="de-DE" dirty="0"/>
          </a:p>
        </p:txBody>
      </p:sp>
      <p:sp>
        <p:nvSpPr>
          <p:cNvPr id="34" name="Textplatzhalter 32"/>
          <p:cNvSpPr>
            <a:spLocks noGrp="1"/>
          </p:cNvSpPr>
          <p:nvPr>
            <p:ph type="body" sz="quarter" idx="14" hasCustomPrompt="1"/>
          </p:nvPr>
        </p:nvSpPr>
        <p:spPr>
          <a:xfrm>
            <a:off x="352995" y="2721925"/>
            <a:ext cx="2149475" cy="706356"/>
          </a:xfrm>
        </p:spPr>
        <p:txBody>
          <a:bodyPr>
            <a:normAutofit/>
          </a:bodyPr>
          <a:lstStyle>
            <a:lvl1pPr marL="0" indent="0" algn="ctr">
              <a:buNone/>
              <a:defRPr sz="2400" b="1">
                <a:solidFill>
                  <a:schemeClr val="tx1"/>
                </a:solidFill>
              </a:defRPr>
            </a:lvl1pPr>
          </a:lstStyle>
          <a:p>
            <a:pPr lvl="0"/>
            <a:r>
              <a:rPr lang="de-DE" dirty="0" smtClean="0"/>
              <a:t>Das erste Thema/Tag</a:t>
            </a:r>
            <a:endParaRPr lang="de-DE" dirty="0"/>
          </a:p>
        </p:txBody>
      </p:sp>
      <p:sp>
        <p:nvSpPr>
          <p:cNvPr id="35" name="Textplatzhalter 32"/>
          <p:cNvSpPr>
            <a:spLocks noGrp="1"/>
          </p:cNvSpPr>
          <p:nvPr>
            <p:ph type="body" sz="quarter" idx="15" hasCustomPrompt="1"/>
          </p:nvPr>
        </p:nvSpPr>
        <p:spPr>
          <a:xfrm>
            <a:off x="35299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1.1 </a:t>
            </a:r>
            <a:br>
              <a:rPr lang="de-DE" dirty="0" smtClean="0"/>
            </a:br>
            <a:r>
              <a:rPr lang="de-DE" dirty="0" smtClean="0"/>
              <a:t>Oder das Thema untergliedert werden</a:t>
            </a:r>
            <a:endParaRPr lang="de-DE" dirty="0"/>
          </a:p>
        </p:txBody>
      </p:sp>
      <p:sp>
        <p:nvSpPr>
          <p:cNvPr id="45" name="Textplatzhalter 32"/>
          <p:cNvSpPr>
            <a:spLocks noGrp="1"/>
          </p:cNvSpPr>
          <p:nvPr>
            <p:ph type="body" sz="quarter" idx="16" hasCustomPrompt="1"/>
          </p:nvPr>
        </p:nvSpPr>
        <p:spPr>
          <a:xfrm>
            <a:off x="2502470" y="2002314"/>
            <a:ext cx="2149475" cy="706356"/>
          </a:xfrm>
        </p:spPr>
        <p:txBody>
          <a:bodyPr>
            <a:normAutofit/>
          </a:bodyPr>
          <a:lstStyle>
            <a:lvl1pPr marL="0" indent="0" algn="ctr">
              <a:buNone/>
              <a:defRPr sz="4800" b="1">
                <a:solidFill>
                  <a:schemeClr val="accent2"/>
                </a:solidFill>
              </a:defRPr>
            </a:lvl1pPr>
          </a:lstStyle>
          <a:p>
            <a:pPr lvl="0"/>
            <a:r>
              <a:rPr lang="de-DE" dirty="0" smtClean="0"/>
              <a:t>02</a:t>
            </a:r>
            <a:endParaRPr lang="de-DE" dirty="0"/>
          </a:p>
        </p:txBody>
      </p:sp>
      <p:sp>
        <p:nvSpPr>
          <p:cNvPr id="46" name="Textplatzhalter 32"/>
          <p:cNvSpPr>
            <a:spLocks noGrp="1"/>
          </p:cNvSpPr>
          <p:nvPr>
            <p:ph type="body" sz="quarter" idx="17" hasCustomPrompt="1"/>
          </p:nvPr>
        </p:nvSpPr>
        <p:spPr>
          <a:xfrm>
            <a:off x="2502470" y="2721925"/>
            <a:ext cx="2149475" cy="706356"/>
          </a:xfrm>
        </p:spPr>
        <p:txBody>
          <a:bodyPr>
            <a:normAutofit/>
          </a:bodyPr>
          <a:lstStyle>
            <a:lvl1pPr marL="0" indent="0" algn="ctr">
              <a:buNone/>
              <a:defRPr sz="2400" b="1">
                <a:solidFill>
                  <a:schemeClr val="tx1"/>
                </a:solidFill>
              </a:defRPr>
            </a:lvl1pPr>
          </a:lstStyle>
          <a:p>
            <a:pPr lvl="0"/>
            <a:r>
              <a:rPr lang="de-DE" dirty="0" smtClean="0"/>
              <a:t>Das zweite Thema/Tag</a:t>
            </a:r>
            <a:endParaRPr lang="de-DE" dirty="0"/>
          </a:p>
        </p:txBody>
      </p:sp>
      <p:sp>
        <p:nvSpPr>
          <p:cNvPr id="47" name="Textplatzhalter 32"/>
          <p:cNvSpPr>
            <a:spLocks noGrp="1"/>
          </p:cNvSpPr>
          <p:nvPr>
            <p:ph type="body" sz="quarter" idx="18" hasCustomPrompt="1"/>
          </p:nvPr>
        </p:nvSpPr>
        <p:spPr>
          <a:xfrm>
            <a:off x="250247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2.1 </a:t>
            </a:r>
            <a:br>
              <a:rPr lang="de-DE" dirty="0" smtClean="0"/>
            </a:br>
            <a:r>
              <a:rPr lang="de-DE" dirty="0" smtClean="0"/>
              <a:t>Oder das Thema untergliedert werden</a:t>
            </a:r>
            <a:endParaRPr lang="de-DE" dirty="0"/>
          </a:p>
        </p:txBody>
      </p:sp>
      <p:sp>
        <p:nvSpPr>
          <p:cNvPr id="48" name="Textplatzhalter 32"/>
          <p:cNvSpPr>
            <a:spLocks noGrp="1"/>
          </p:cNvSpPr>
          <p:nvPr>
            <p:ph type="body" sz="quarter" idx="19" hasCustomPrompt="1"/>
          </p:nvPr>
        </p:nvSpPr>
        <p:spPr>
          <a:xfrm>
            <a:off x="4651945" y="2002314"/>
            <a:ext cx="2149475" cy="706356"/>
          </a:xfrm>
        </p:spPr>
        <p:txBody>
          <a:bodyPr>
            <a:normAutofit/>
          </a:bodyPr>
          <a:lstStyle>
            <a:lvl1pPr marL="0" indent="0" algn="ctr">
              <a:buNone/>
              <a:defRPr sz="4800" b="1">
                <a:solidFill>
                  <a:schemeClr val="accent2"/>
                </a:solidFill>
              </a:defRPr>
            </a:lvl1pPr>
          </a:lstStyle>
          <a:p>
            <a:pPr lvl="0"/>
            <a:r>
              <a:rPr lang="de-DE" dirty="0" smtClean="0"/>
              <a:t>03</a:t>
            </a:r>
            <a:endParaRPr lang="de-DE" dirty="0"/>
          </a:p>
        </p:txBody>
      </p:sp>
      <p:sp>
        <p:nvSpPr>
          <p:cNvPr id="49" name="Textplatzhalter 32"/>
          <p:cNvSpPr>
            <a:spLocks noGrp="1"/>
          </p:cNvSpPr>
          <p:nvPr>
            <p:ph type="body" sz="quarter" idx="20" hasCustomPrompt="1"/>
          </p:nvPr>
        </p:nvSpPr>
        <p:spPr>
          <a:xfrm>
            <a:off x="4651945" y="2721925"/>
            <a:ext cx="2149475" cy="706356"/>
          </a:xfrm>
        </p:spPr>
        <p:txBody>
          <a:bodyPr>
            <a:normAutofit/>
          </a:bodyPr>
          <a:lstStyle>
            <a:lvl1pPr marL="0" indent="0" algn="ctr">
              <a:buNone/>
              <a:defRPr sz="2400" b="1">
                <a:solidFill>
                  <a:schemeClr val="tx1"/>
                </a:solidFill>
              </a:defRPr>
            </a:lvl1pPr>
          </a:lstStyle>
          <a:p>
            <a:pPr lvl="0"/>
            <a:r>
              <a:rPr lang="de-DE" dirty="0" smtClean="0"/>
              <a:t>Das dritte Thema/Tag</a:t>
            </a:r>
            <a:endParaRPr lang="de-DE" dirty="0"/>
          </a:p>
        </p:txBody>
      </p:sp>
      <p:sp>
        <p:nvSpPr>
          <p:cNvPr id="50" name="Textplatzhalter 32"/>
          <p:cNvSpPr>
            <a:spLocks noGrp="1"/>
          </p:cNvSpPr>
          <p:nvPr>
            <p:ph type="body" sz="quarter" idx="21" hasCustomPrompt="1"/>
          </p:nvPr>
        </p:nvSpPr>
        <p:spPr>
          <a:xfrm>
            <a:off x="465194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3.1 </a:t>
            </a:r>
            <a:br>
              <a:rPr lang="de-DE" dirty="0" smtClean="0"/>
            </a:br>
            <a:r>
              <a:rPr lang="de-DE" dirty="0" smtClean="0"/>
              <a:t>Oder das Thema untergliedert werden</a:t>
            </a:r>
          </a:p>
        </p:txBody>
      </p:sp>
      <p:sp>
        <p:nvSpPr>
          <p:cNvPr id="51" name="Textplatzhalter 32"/>
          <p:cNvSpPr>
            <a:spLocks noGrp="1"/>
          </p:cNvSpPr>
          <p:nvPr>
            <p:ph type="body" sz="quarter" idx="22" hasCustomPrompt="1"/>
          </p:nvPr>
        </p:nvSpPr>
        <p:spPr>
          <a:xfrm>
            <a:off x="6801420" y="2002314"/>
            <a:ext cx="2149475" cy="706356"/>
          </a:xfrm>
        </p:spPr>
        <p:txBody>
          <a:bodyPr>
            <a:normAutofit/>
          </a:bodyPr>
          <a:lstStyle>
            <a:lvl1pPr marL="0" indent="0" algn="ctr">
              <a:buNone/>
              <a:defRPr sz="4800" b="1">
                <a:solidFill>
                  <a:schemeClr val="accent2"/>
                </a:solidFill>
              </a:defRPr>
            </a:lvl1pPr>
          </a:lstStyle>
          <a:p>
            <a:pPr lvl="0"/>
            <a:r>
              <a:rPr lang="de-DE" dirty="0" smtClean="0"/>
              <a:t>04</a:t>
            </a:r>
            <a:endParaRPr lang="de-DE" dirty="0"/>
          </a:p>
        </p:txBody>
      </p:sp>
      <p:sp>
        <p:nvSpPr>
          <p:cNvPr id="52" name="Textplatzhalter 32"/>
          <p:cNvSpPr>
            <a:spLocks noGrp="1"/>
          </p:cNvSpPr>
          <p:nvPr>
            <p:ph type="body" sz="quarter" idx="23" hasCustomPrompt="1"/>
          </p:nvPr>
        </p:nvSpPr>
        <p:spPr>
          <a:xfrm>
            <a:off x="6801420" y="2721925"/>
            <a:ext cx="2149475" cy="706356"/>
          </a:xfrm>
        </p:spPr>
        <p:txBody>
          <a:bodyPr>
            <a:normAutofit/>
          </a:bodyPr>
          <a:lstStyle>
            <a:lvl1pPr marL="0" indent="0" algn="ctr">
              <a:buNone/>
              <a:defRPr sz="2400" b="1">
                <a:solidFill>
                  <a:schemeClr val="tx1"/>
                </a:solidFill>
              </a:defRPr>
            </a:lvl1pPr>
          </a:lstStyle>
          <a:p>
            <a:pPr lvl="0"/>
            <a:r>
              <a:rPr lang="de-DE" dirty="0" smtClean="0"/>
              <a:t>Das vierte Thema/Tag</a:t>
            </a:r>
            <a:endParaRPr lang="de-DE" dirty="0"/>
          </a:p>
        </p:txBody>
      </p:sp>
      <p:sp>
        <p:nvSpPr>
          <p:cNvPr id="53" name="Textplatzhalter 32"/>
          <p:cNvSpPr>
            <a:spLocks noGrp="1"/>
          </p:cNvSpPr>
          <p:nvPr>
            <p:ph type="body" sz="quarter" idx="24" hasCustomPrompt="1"/>
          </p:nvPr>
        </p:nvSpPr>
        <p:spPr>
          <a:xfrm>
            <a:off x="680142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4.1 </a:t>
            </a:r>
            <a:br>
              <a:rPr lang="de-DE" dirty="0" smtClean="0"/>
            </a:br>
            <a:r>
              <a:rPr lang="de-DE" dirty="0" smtClean="0"/>
              <a:t>Oder das Thema untergliedert werden</a:t>
            </a:r>
            <a:endParaRPr lang="de-DE" dirty="0"/>
          </a:p>
        </p:txBody>
      </p:sp>
      <p:sp>
        <p:nvSpPr>
          <p:cNvPr id="60" name="Textplatzhalter 32"/>
          <p:cNvSpPr>
            <a:spLocks noGrp="1"/>
          </p:cNvSpPr>
          <p:nvPr>
            <p:ph type="body" sz="quarter" idx="25" hasCustomPrompt="1"/>
          </p:nvPr>
        </p:nvSpPr>
        <p:spPr>
          <a:xfrm>
            <a:off x="8969749" y="2002314"/>
            <a:ext cx="2149475" cy="706356"/>
          </a:xfrm>
        </p:spPr>
        <p:txBody>
          <a:bodyPr>
            <a:normAutofit/>
          </a:bodyPr>
          <a:lstStyle>
            <a:lvl1pPr marL="0" indent="0" algn="ctr">
              <a:buNone/>
              <a:defRPr sz="4800" b="1">
                <a:solidFill>
                  <a:schemeClr val="accent2"/>
                </a:solidFill>
              </a:defRPr>
            </a:lvl1pPr>
          </a:lstStyle>
          <a:p>
            <a:pPr lvl="0"/>
            <a:r>
              <a:rPr lang="de-DE" dirty="0" smtClean="0"/>
              <a:t>05</a:t>
            </a:r>
            <a:endParaRPr lang="de-DE" dirty="0"/>
          </a:p>
        </p:txBody>
      </p:sp>
      <p:sp>
        <p:nvSpPr>
          <p:cNvPr id="61" name="Textplatzhalter 32"/>
          <p:cNvSpPr>
            <a:spLocks noGrp="1"/>
          </p:cNvSpPr>
          <p:nvPr>
            <p:ph type="body" sz="quarter" idx="26" hasCustomPrompt="1"/>
          </p:nvPr>
        </p:nvSpPr>
        <p:spPr>
          <a:xfrm>
            <a:off x="8969749" y="2721925"/>
            <a:ext cx="2149475" cy="706356"/>
          </a:xfrm>
        </p:spPr>
        <p:txBody>
          <a:bodyPr>
            <a:normAutofit/>
          </a:bodyPr>
          <a:lstStyle>
            <a:lvl1pPr marL="0" indent="0" algn="ctr">
              <a:buNone/>
              <a:defRPr sz="2400" b="1">
                <a:solidFill>
                  <a:schemeClr val="tx1"/>
                </a:solidFill>
              </a:defRPr>
            </a:lvl1pPr>
          </a:lstStyle>
          <a:p>
            <a:pPr lvl="0"/>
            <a:r>
              <a:rPr lang="de-DE" dirty="0" smtClean="0"/>
              <a:t>Das fünfte Thema/Tag</a:t>
            </a:r>
            <a:endParaRPr lang="de-DE" dirty="0"/>
          </a:p>
        </p:txBody>
      </p:sp>
      <p:sp>
        <p:nvSpPr>
          <p:cNvPr id="62" name="Textplatzhalter 32"/>
          <p:cNvSpPr>
            <a:spLocks noGrp="1"/>
          </p:cNvSpPr>
          <p:nvPr>
            <p:ph type="body" sz="quarter" idx="27" hasCustomPrompt="1"/>
          </p:nvPr>
        </p:nvSpPr>
        <p:spPr>
          <a:xfrm>
            <a:off x="8969749"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5.1 </a:t>
            </a:r>
            <a:br>
              <a:rPr lang="de-DE" dirty="0" smtClean="0"/>
            </a:br>
            <a:r>
              <a:rPr lang="de-DE" dirty="0" smtClean="0"/>
              <a:t>Oder das Thema untergliedert werden</a:t>
            </a:r>
            <a:endParaRPr lang="de-DE" dirty="0"/>
          </a:p>
        </p:txBody>
      </p:sp>
      <p:sp>
        <p:nvSpPr>
          <p:cNvPr id="63" name="Titel 62"/>
          <p:cNvSpPr>
            <a:spLocks noGrp="1"/>
          </p:cNvSpPr>
          <p:nvPr>
            <p:ph type="title" hasCustomPrompt="1"/>
          </p:nvPr>
        </p:nvSpPr>
        <p:spPr>
          <a:xfrm>
            <a:off x="352995" y="556221"/>
            <a:ext cx="5010857" cy="673743"/>
          </a:xfrm>
        </p:spPr>
        <p:txBody>
          <a:bodyPr anchor="t" anchorCtr="0"/>
          <a:lstStyle>
            <a:lvl1pPr>
              <a:defRPr/>
            </a:lvl1pPr>
          </a:lstStyle>
          <a:p>
            <a:r>
              <a:rPr lang="de-DE" dirty="0" smtClean="0"/>
              <a:t>Themenübersicht</a:t>
            </a:r>
            <a:endParaRPr lang="de-DE" dirty="0"/>
          </a:p>
        </p:txBody>
      </p:sp>
    </p:spTree>
    <p:extLst>
      <p:ext uri="{BB962C8B-B14F-4D97-AF65-F5344CB8AC3E}">
        <p14:creationId xmlns:p14="http://schemas.microsoft.com/office/powerpoint/2010/main" val="14567726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ll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1F0E6A95-0BE1-48C9-B3C7-390BA69C50FE}"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Quellen</a:t>
            </a:r>
            <a:endParaRPr lang="de-DE" dirty="0"/>
          </a:p>
        </p:txBody>
      </p:sp>
      <p:sp>
        <p:nvSpPr>
          <p:cNvPr id="21" name="T: Quellentext"/>
          <p:cNvSpPr>
            <a:spLocks noGrp="1"/>
          </p:cNvSpPr>
          <p:nvPr>
            <p:ph type="body" sz="quarter" idx="13" hasCustomPrompt="1"/>
          </p:nvPr>
        </p:nvSpPr>
        <p:spPr>
          <a:xfrm>
            <a:off x="345452" y="1992398"/>
            <a:ext cx="5018400" cy="4316326"/>
          </a:xfrm>
        </p:spPr>
        <p:txBody>
          <a:bodyPr>
            <a:normAutofit/>
          </a:bodyPr>
          <a:lstStyle>
            <a:lvl1pPr marL="71438" indent="-71438">
              <a:buNone/>
              <a:defRPr sz="1600"/>
            </a:lvl1pPr>
          </a:lstStyle>
          <a:p>
            <a:pPr marL="72000" indent="-468000">
              <a:spcAft>
                <a:spcPts val="600"/>
              </a:spcAft>
            </a:pPr>
            <a:r>
              <a:rPr lang="de-DE" baseline="30000" dirty="0" smtClean="0"/>
              <a:t>1</a:t>
            </a:r>
            <a:r>
              <a:rPr lang="de-DE" dirty="0" smtClean="0"/>
              <a:t> </a:t>
            </a:r>
            <a:r>
              <a:rPr lang="de-DE" dirty="0"/>
              <a:t>Name, Vorname (Erscheinungsjahr): Titel. Untertitel, Erscheinungsort.</a:t>
            </a:r>
          </a:p>
          <a:p>
            <a:pPr marL="72000" indent="-468000">
              <a:spcAft>
                <a:spcPts val="600"/>
              </a:spcAft>
            </a:pPr>
            <a:r>
              <a:rPr lang="de-DE" baseline="30000" dirty="0"/>
              <a:t>2</a:t>
            </a:r>
            <a:r>
              <a:rPr lang="de-DE" dirty="0"/>
              <a:t> Name, Vorname (Erscheinungsjahr): Titel. Untertitel, Erscheinungsort</a:t>
            </a:r>
            <a:r>
              <a:rPr lang="de-DE" dirty="0" smtClean="0"/>
              <a:t>.</a:t>
            </a:r>
            <a:endParaRPr lang="de-DE" u="sng" dirty="0">
              <a:solidFill>
                <a:schemeClr val="tx2"/>
              </a:solidFill>
            </a:endParaRPr>
          </a:p>
        </p:txBody>
      </p:sp>
      <p:sp>
        <p:nvSpPr>
          <p:cNvPr id="4" name="Textplatzhalter 3"/>
          <p:cNvSpPr>
            <a:spLocks noGrp="1"/>
          </p:cNvSpPr>
          <p:nvPr>
            <p:ph type="body" sz="quarter" idx="14" hasCustomPrompt="1"/>
          </p:nvPr>
        </p:nvSpPr>
        <p:spPr>
          <a:xfrm>
            <a:off x="334963" y="1268498"/>
            <a:ext cx="5029200" cy="723900"/>
          </a:xfrm>
        </p:spPr>
        <p:txBody>
          <a:bodyPr/>
          <a:lstStyle>
            <a:lvl1pPr marL="0" indent="0">
              <a:buNone/>
              <a:defRPr/>
            </a:lvl1pPr>
          </a:lstStyle>
          <a:p>
            <a:pPr lvl="0"/>
            <a:r>
              <a:rPr lang="de-DE" dirty="0" smtClean="0"/>
              <a:t>Buchquelle</a:t>
            </a:r>
            <a:endParaRPr lang="de-DE" dirty="0"/>
          </a:p>
        </p:txBody>
      </p:sp>
      <p:sp>
        <p:nvSpPr>
          <p:cNvPr id="10" name="T: Quellentext"/>
          <p:cNvSpPr>
            <a:spLocks noGrp="1"/>
          </p:cNvSpPr>
          <p:nvPr>
            <p:ph type="body" sz="quarter" idx="15" hasCustomPrompt="1"/>
          </p:nvPr>
        </p:nvSpPr>
        <p:spPr>
          <a:xfrm>
            <a:off x="6115424" y="1992398"/>
            <a:ext cx="5018400" cy="4077214"/>
          </a:xfrm>
        </p:spPr>
        <p:txBody>
          <a:bodyPr>
            <a:norm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de-DE" baseline="30000" dirty="0" smtClean="0"/>
              <a:t>1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r>
              <a:rPr lang="de-DE" baseline="30000" dirty="0" smtClean="0"/>
              <a:t>2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endParaRPr lang="de-DE" dirty="0"/>
          </a:p>
        </p:txBody>
      </p:sp>
      <p:sp>
        <p:nvSpPr>
          <p:cNvPr id="11" name="Textplatzhalter 3"/>
          <p:cNvSpPr>
            <a:spLocks noGrp="1"/>
          </p:cNvSpPr>
          <p:nvPr>
            <p:ph type="body" sz="quarter" idx="16" hasCustomPrompt="1"/>
          </p:nvPr>
        </p:nvSpPr>
        <p:spPr>
          <a:xfrm>
            <a:off x="6104935" y="1268498"/>
            <a:ext cx="5029200" cy="723900"/>
          </a:xfrm>
        </p:spPr>
        <p:txBody>
          <a:bodyPr/>
          <a:lstStyle>
            <a:lvl1pPr marL="0" indent="0">
              <a:buNone/>
              <a:defRPr/>
            </a:lvl1pPr>
          </a:lstStyle>
          <a:p>
            <a:pPr lvl="0"/>
            <a:r>
              <a:rPr lang="de-DE" dirty="0" smtClean="0"/>
              <a:t>Abbildungen</a:t>
            </a:r>
            <a:endParaRPr lang="de-DE" dirty="0"/>
          </a:p>
        </p:txBody>
      </p:sp>
    </p:spTree>
    <p:extLst>
      <p:ext uri="{BB962C8B-B14F-4D97-AF65-F5344CB8AC3E}">
        <p14:creationId xmlns:p14="http://schemas.microsoft.com/office/powerpoint/2010/main" val="374136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grpSp>
        <p:nvGrpSpPr>
          <p:cNvPr id="6" name="Gruppieren 5"/>
          <p:cNvGrpSpPr/>
          <p:nvPr userDrawn="1"/>
        </p:nvGrpSpPr>
        <p:grpSpPr>
          <a:xfrm>
            <a:off x="-13606" y="532132"/>
            <a:ext cx="12205606" cy="6351728"/>
            <a:chOff x="-13606" y="532132"/>
            <a:chExt cx="12205606" cy="6351728"/>
          </a:xfrm>
        </p:grpSpPr>
        <p:sp>
          <p:nvSpPr>
            <p:cNvPr id="7" name="Freihandform 6"/>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3" name="Datumsplatzhalter 2"/>
          <p:cNvSpPr>
            <a:spLocks noGrp="1"/>
          </p:cNvSpPr>
          <p:nvPr>
            <p:ph type="dt" sz="half" idx="10"/>
          </p:nvPr>
        </p:nvSpPr>
        <p:spPr/>
        <p:txBody>
          <a:bodyPr/>
          <a:lstStyle/>
          <a:p>
            <a:fld id="{EA1F796F-474B-49D8-80F8-F810CDE790FA}"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0" name="Textplatzhalter 12"/>
          <p:cNvSpPr>
            <a:spLocks noGrp="1"/>
          </p:cNvSpPr>
          <p:nvPr>
            <p:ph type="body" sz="quarter" idx="13" hasCustomPrompt="1"/>
          </p:nvPr>
        </p:nvSpPr>
        <p:spPr>
          <a:xfrm>
            <a:off x="1736725" y="2709863"/>
            <a:ext cx="8686800" cy="1455737"/>
          </a:xfrm>
        </p:spPr>
        <p:txBody>
          <a:bodyPr>
            <a:noAutofit/>
          </a:bodyPr>
          <a:lstStyle>
            <a:lvl1pPr marL="0" indent="0" algn="ctr">
              <a:buNone/>
              <a:defRPr sz="7200" b="1" baseline="0">
                <a:solidFill>
                  <a:schemeClr val="accent2"/>
                </a:solidFill>
              </a:defRPr>
            </a:lvl1pPr>
          </a:lstStyle>
          <a:p>
            <a:pPr lvl="0"/>
            <a:r>
              <a:rPr lang="de-DE" dirty="0" smtClean="0"/>
              <a:t>VIELEN DANK!</a:t>
            </a:r>
            <a:endParaRPr lang="de-DE" dirty="0"/>
          </a:p>
        </p:txBody>
      </p:sp>
    </p:spTree>
    <p:extLst>
      <p:ext uri="{BB962C8B-B14F-4D97-AF65-F5344CB8AC3E}">
        <p14:creationId xmlns:p14="http://schemas.microsoft.com/office/powerpoint/2010/main" val="35068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pool">
    <p:spTree>
      <p:nvGrpSpPr>
        <p:cNvPr id="1" name=""/>
        <p:cNvGrpSpPr/>
        <p:nvPr/>
      </p:nvGrpSpPr>
      <p:grpSpPr>
        <a:xfrm>
          <a:off x="0" y="0"/>
          <a:ext cx="0" cy="0"/>
          <a:chOff x="0" y="0"/>
          <a:chExt cx="0" cy="0"/>
        </a:xfrm>
      </p:grpSpPr>
      <p:sp>
        <p:nvSpPr>
          <p:cNvPr id="11" name="Rechteck 10"/>
          <p:cNvSpPr/>
          <p:nvPr userDrawn="1"/>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grpSp>
        <p:nvGrpSpPr>
          <p:cNvPr id="7" name="Gruppieren 6"/>
          <p:cNvGrpSpPr/>
          <p:nvPr userDrawn="1"/>
        </p:nvGrpSpPr>
        <p:grpSpPr>
          <a:xfrm>
            <a:off x="0" y="6083955"/>
            <a:ext cx="12192000" cy="792064"/>
            <a:chOff x="0" y="6083955"/>
            <a:chExt cx="12192000" cy="792064"/>
          </a:xfrm>
        </p:grpSpPr>
        <p:sp>
          <p:nvSpPr>
            <p:cNvPr id="8" name="Freihandform 7"/>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46458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rnziel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D68AE64B-F625-4BED-967E-AC8D2D6E44A7}"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5" name="Textplatzhalter 13"/>
          <p:cNvSpPr>
            <a:spLocks noGrp="1"/>
          </p:cNvSpPr>
          <p:nvPr>
            <p:ph type="body" sz="quarter" idx="14" hasCustomPrompt="1"/>
          </p:nvPr>
        </p:nvSpPr>
        <p:spPr>
          <a:xfrm>
            <a:off x="3949046" y="4147541"/>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6" name="Textplatzhalter 13"/>
          <p:cNvSpPr>
            <a:spLocks noGrp="1"/>
          </p:cNvSpPr>
          <p:nvPr>
            <p:ph type="body" sz="quarter" idx="15" hasCustomPrompt="1"/>
          </p:nvPr>
        </p:nvSpPr>
        <p:spPr>
          <a:xfrm>
            <a:off x="6107898" y="558360"/>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7" name="Textplatzhalter 13"/>
          <p:cNvSpPr>
            <a:spLocks noGrp="1"/>
          </p:cNvSpPr>
          <p:nvPr>
            <p:ph type="body" sz="quarter" idx="16" hasCustomPrompt="1"/>
          </p:nvPr>
        </p:nvSpPr>
        <p:spPr>
          <a:xfrm>
            <a:off x="8266750" y="2696566"/>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691320"/>
          </a:xfrm>
        </p:spPr>
        <p:txBody>
          <a:bodyPr anchor="t" anchorCtr="0"/>
          <a:lstStyle>
            <a:lvl1pPr>
              <a:defRPr/>
            </a:lvl1pPr>
          </a:lstStyle>
          <a:p>
            <a:r>
              <a:rPr lang="de-DE" dirty="0" smtClean="0"/>
              <a:t>Lernziele</a:t>
            </a:r>
            <a:endParaRPr lang="de-DE" dirty="0"/>
          </a:p>
        </p:txBody>
      </p:sp>
    </p:spTree>
    <p:extLst>
      <p:ext uri="{BB962C8B-B14F-4D97-AF65-F5344CB8AC3E}">
        <p14:creationId xmlns:p14="http://schemas.microsoft.com/office/powerpoint/2010/main" val="26284083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rnziele_mit_Bild">
    <p:spTree>
      <p:nvGrpSpPr>
        <p:cNvPr id="1" name=""/>
        <p:cNvGrpSpPr/>
        <p:nvPr/>
      </p:nvGrpSpPr>
      <p:grpSpPr>
        <a:xfrm>
          <a:off x="0" y="0"/>
          <a:ext cx="0" cy="0"/>
          <a:chOff x="0" y="0"/>
          <a:chExt cx="0" cy="0"/>
        </a:xfrm>
      </p:grpSpPr>
      <p:sp>
        <p:nvSpPr>
          <p:cNvPr id="3" name="Bildplatzhalter 2"/>
          <p:cNvSpPr>
            <a:spLocks noGrp="1"/>
          </p:cNvSpPr>
          <p:nvPr>
            <p:ph type="pic" sz="quarter" idx="17" hasCustomPrompt="1"/>
          </p:nvPr>
        </p:nvSpPr>
        <p:spPr>
          <a:xfrm>
            <a:off x="0" y="1263650"/>
            <a:ext cx="12192000" cy="53784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487523B2-4D63-4A9B-9A7C-462B7722D6B8}" type="datetime1">
              <a:rPr lang="de-DE" smtClean="0"/>
              <a:t>04.07.2022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1132328"/>
          </a:xfrm>
        </p:spPr>
        <p:txBody>
          <a:bodyPr anchor="t" anchorCtr="0"/>
          <a:lstStyle>
            <a:lvl1pPr>
              <a:defRPr/>
            </a:lvl1pPr>
          </a:lstStyle>
          <a:p>
            <a:r>
              <a:rPr lang="de-DE" dirty="0" smtClean="0"/>
              <a:t>Lernziele</a:t>
            </a:r>
            <a:endParaRPr lang="de-DE" dirty="0"/>
          </a:p>
        </p:txBody>
      </p:sp>
      <p:sp>
        <p:nvSpPr>
          <p:cNvPr id="19" name="Textplatzhalter 13"/>
          <p:cNvSpPr>
            <a:spLocks noGrp="1"/>
          </p:cNvSpPr>
          <p:nvPr>
            <p:ph type="body" sz="quarter" idx="18" hasCustomPrompt="1"/>
          </p:nvPr>
        </p:nvSpPr>
        <p:spPr>
          <a:xfrm>
            <a:off x="3949046" y="3430588"/>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0" name="Textplatzhalter 13"/>
          <p:cNvSpPr>
            <a:spLocks noGrp="1"/>
          </p:cNvSpPr>
          <p:nvPr>
            <p:ph type="body" sz="quarter" idx="19" hasCustomPrompt="1"/>
          </p:nvPr>
        </p:nvSpPr>
        <p:spPr>
          <a:xfrm>
            <a:off x="6842404" y="1979612"/>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1" name="Textplatzhalter 13"/>
          <p:cNvSpPr>
            <a:spLocks noGrp="1"/>
          </p:cNvSpPr>
          <p:nvPr>
            <p:ph type="body" sz="quarter" idx="20" hasCustomPrompt="1"/>
          </p:nvPr>
        </p:nvSpPr>
        <p:spPr>
          <a:xfrm>
            <a:off x="8249124" y="4135877"/>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Tree>
    <p:extLst>
      <p:ext uri="{BB962C8B-B14F-4D97-AF65-F5344CB8AC3E}">
        <p14:creationId xmlns:p14="http://schemas.microsoft.com/office/powerpoint/2010/main" val="79210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emenabschnitt">
    <p:spTree>
      <p:nvGrpSpPr>
        <p:cNvPr id="1" name=""/>
        <p:cNvGrpSpPr/>
        <p:nvPr/>
      </p:nvGrpSpPr>
      <p:grpSpPr>
        <a:xfrm>
          <a:off x="0" y="0"/>
          <a:ext cx="0" cy="0"/>
          <a:chOff x="0" y="0"/>
          <a:chExt cx="0" cy="0"/>
        </a:xfrm>
      </p:grpSpPr>
      <p:grpSp>
        <p:nvGrpSpPr>
          <p:cNvPr id="18" name="Gruppieren 17"/>
          <p:cNvGrpSpPr/>
          <p:nvPr userDrawn="1"/>
        </p:nvGrpSpPr>
        <p:grpSpPr>
          <a:xfrm>
            <a:off x="-13606" y="532132"/>
            <a:ext cx="12205606" cy="6351728"/>
            <a:chOff x="-13606" y="532132"/>
            <a:chExt cx="12205606" cy="6351728"/>
          </a:xfrm>
        </p:grpSpPr>
        <p:sp>
          <p:nvSpPr>
            <p:cNvPr id="10" name="Freihandform 9"/>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7" name="Datumsplatzhalter 6"/>
          <p:cNvSpPr>
            <a:spLocks noGrp="1"/>
          </p:cNvSpPr>
          <p:nvPr>
            <p:ph type="dt" sz="half" idx="10"/>
          </p:nvPr>
        </p:nvSpPr>
        <p:spPr/>
        <p:txBody>
          <a:bodyPr/>
          <a:lstStyle/>
          <a:p>
            <a:fld id="{DD314261-164A-4255-B9B6-AF93A144F92A}" type="datetime1">
              <a:rPr lang="de-DE" smtClean="0"/>
              <a:t>04.07.2022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‹Nr.›</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1809"/>
            <a:ext cx="5751512" cy="707704"/>
          </a:xfrm>
        </p:spPr>
        <p:txBody>
          <a:bodyPr/>
          <a:lstStyle>
            <a:lvl1pPr marL="0" indent="0">
              <a:buNone/>
              <a:defRPr sz="4800" b="1"/>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09513"/>
            <a:ext cx="5751512" cy="711867"/>
          </a:xfrm>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2000250"/>
            <a:ext cx="1219200" cy="1123950"/>
          </a:xfrm>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40871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emenabschnitt_mit Bild">
    <p:spTree>
      <p:nvGrpSpPr>
        <p:cNvPr id="1" name=""/>
        <p:cNvGrpSpPr/>
        <p:nvPr/>
      </p:nvGrpSpPr>
      <p:grpSpPr>
        <a:xfrm>
          <a:off x="0" y="0"/>
          <a:ext cx="0" cy="0"/>
          <a:chOff x="0" y="0"/>
          <a:chExt cx="0" cy="0"/>
        </a:xfrm>
      </p:grpSpPr>
      <p:sp>
        <p:nvSpPr>
          <p:cNvPr id="6" name="Rechteck 5"/>
          <p:cNvSpPr/>
          <p:nvPr userDrawn="1"/>
        </p:nvSpPr>
        <p:spPr>
          <a:xfrm>
            <a:off x="8983980" y="0"/>
            <a:ext cx="3208020" cy="6311900"/>
          </a:xfrm>
          <a:prstGeom prst="rect">
            <a:avLst/>
          </a:prstGeom>
          <a:solidFill>
            <a:schemeClr val="bg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Bildplatzhalter 3"/>
          <p:cNvSpPr>
            <a:spLocks noGrp="1"/>
          </p:cNvSpPr>
          <p:nvPr>
            <p:ph type="pic" sz="quarter" idx="16" hasCustomPrompt="1"/>
          </p:nvPr>
        </p:nvSpPr>
        <p:spPr>
          <a:xfrm>
            <a:off x="0" y="561951"/>
            <a:ext cx="11140904" cy="6069471"/>
          </a:xfrm>
        </p:spPr>
        <p:txBody>
          <a:bodyPr/>
          <a:lstStyle/>
          <a:p>
            <a:r>
              <a:rPr lang="de-DE" dirty="0" smtClean="0"/>
              <a:t>Bild durch klick auf das Symbol hinzufügen und in den Hintergrund verschieben.</a:t>
            </a:r>
          </a:p>
          <a:p>
            <a:endParaRPr lang="de-DE" dirty="0" smtClean="0"/>
          </a:p>
          <a:p>
            <a:endParaRPr lang="de-DE" dirty="0"/>
          </a:p>
        </p:txBody>
      </p:sp>
      <p:grpSp>
        <p:nvGrpSpPr>
          <p:cNvPr id="18" name="Gruppieren 17"/>
          <p:cNvGrpSpPr/>
          <p:nvPr userDrawn="1"/>
        </p:nvGrpSpPr>
        <p:grpSpPr>
          <a:xfrm>
            <a:off x="0" y="6083955"/>
            <a:ext cx="12192000" cy="792064"/>
            <a:chOff x="0" y="6083955"/>
            <a:chExt cx="12192000" cy="792064"/>
          </a:xfrm>
        </p:grpSpPr>
        <p:sp>
          <p:nvSpPr>
            <p:cNvPr id="19" name="Freihandform 1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7" name="Datumsplatzhalter 6"/>
          <p:cNvSpPr>
            <a:spLocks noGrp="1"/>
          </p:cNvSpPr>
          <p:nvPr>
            <p:ph type="dt" sz="half" idx="10"/>
          </p:nvPr>
        </p:nvSpPr>
        <p:spPr/>
        <p:txBody>
          <a:bodyPr/>
          <a:lstStyle/>
          <a:p>
            <a:fld id="{C9BAFDB5-3D8D-466A-9849-BDB04F0B17F7}" type="datetime1">
              <a:rPr lang="de-DE" smtClean="0"/>
              <a:t>04.07.2022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‹Nr.›</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6889"/>
            <a:ext cx="5751512" cy="707704"/>
          </a:xfrm>
          <a:solidFill>
            <a:srgbClr val="FFFFFF"/>
          </a:solidFill>
          <a:ln w="63500">
            <a:noFill/>
          </a:ln>
        </p:spPr>
        <p:txBody>
          <a:bodyPr/>
          <a:lstStyle>
            <a:lvl1pPr marL="0" indent="0">
              <a:buNone/>
              <a:defRPr sz="4800"/>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14593"/>
            <a:ext cx="5751512" cy="711867"/>
          </a:xfrm>
          <a:solidFill>
            <a:srgbClr val="FFFFFF"/>
          </a:solidFill>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1997710"/>
            <a:ext cx="1219200" cy="1123950"/>
          </a:xfrm>
          <a:solidFill>
            <a:srgbClr val="FFFFFF"/>
          </a:solidFill>
          <a:ln w="63500">
            <a:solidFill>
              <a:schemeClr val="tx1"/>
            </a:solidFill>
          </a:ln>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2786703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foli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EE6B0DF4-9D6B-4CDB-97A0-C9570C62FA77}"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11495753" cy="3602037"/>
          </a:xfrm>
        </p:spPr>
        <p:txBody>
          <a:bodyPr>
            <a:normAutofit/>
          </a:bodyPr>
          <a:lstStyle>
            <a:lvl1pPr>
              <a:defRPr sz="2400"/>
            </a:lvl1pPr>
          </a:lstStyle>
          <a:p>
            <a:pPr lvl="0"/>
            <a:r>
              <a:rPr lang="de-DE" dirty="0" smtClean="0"/>
              <a:t>Formatvorlagen des Textmasters bearbeiten</a:t>
            </a:r>
          </a:p>
        </p:txBody>
      </p:sp>
    </p:spTree>
    <p:extLst>
      <p:ext uri="{BB962C8B-B14F-4D97-AF65-F5344CB8AC3E}">
        <p14:creationId xmlns:p14="http://schemas.microsoft.com/office/powerpoint/2010/main" val="120893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folie_Zwei_Spalt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49B7AE18-FA3D-4C6C-87A7-F7D224EBB6B4}" type="datetime1">
              <a:rPr lang="de-DE" smtClean="0"/>
              <a:t>04.07.2022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51" y="2706688"/>
            <a:ext cx="5001902" cy="2881312"/>
          </a:xfrm>
        </p:spPr>
        <p:txBody>
          <a:bodyPr>
            <a:normAutofit/>
          </a:bodyPr>
          <a:lstStyle>
            <a:lvl1pPr>
              <a:defRPr sz="2400"/>
            </a:lvl1pPr>
          </a:lstStyle>
          <a:p>
            <a:pPr lvl="0"/>
            <a:r>
              <a:rPr lang="de-DE" dirty="0" smtClean="0"/>
              <a:t>Formatvorlagen des Textmasters bearbeiten</a:t>
            </a:r>
          </a:p>
        </p:txBody>
      </p:sp>
      <p:sp>
        <p:nvSpPr>
          <p:cNvPr id="12" name="Textplatzhalter 12"/>
          <p:cNvSpPr>
            <a:spLocks noGrp="1"/>
          </p:cNvSpPr>
          <p:nvPr>
            <p:ph type="body" sz="quarter" idx="15"/>
          </p:nvPr>
        </p:nvSpPr>
        <p:spPr>
          <a:xfrm>
            <a:off x="6810375" y="2706688"/>
            <a:ext cx="5047328" cy="2916138"/>
          </a:xfrm>
        </p:spPr>
        <p:txBody>
          <a:bodyPr>
            <a:normAutofit/>
          </a:bodyPr>
          <a:lstStyle>
            <a:lvl1pPr>
              <a:defRPr sz="2400"/>
            </a:lvl1pPr>
            <a:lvl2pPr>
              <a:defRPr sz="2200"/>
            </a:lvl2pPr>
            <a:lvl3pPr>
              <a:defRPr sz="2200"/>
            </a:lvl3pPr>
            <a:lvl4pPr>
              <a:defRPr sz="2200"/>
            </a:lvl4pPr>
            <a:lvl5pPr>
              <a:defRPr sz="2200"/>
            </a:lvl5pPr>
          </a:lstStyle>
          <a:p>
            <a:pPr lvl="0"/>
            <a:r>
              <a:rPr lang="de-DE" dirty="0" smtClean="0"/>
              <a:t>Formatvorlagen des Textmasters bearbeiten</a:t>
            </a:r>
          </a:p>
        </p:txBody>
      </p:sp>
      <p:sp>
        <p:nvSpPr>
          <p:cNvPr id="14" name="Textplatzhalter 13"/>
          <p:cNvSpPr>
            <a:spLocks noGrp="1"/>
          </p:cNvSpPr>
          <p:nvPr>
            <p:ph type="body" sz="quarter" idx="16" hasCustomPrompt="1"/>
          </p:nvPr>
        </p:nvSpPr>
        <p:spPr>
          <a:xfrm>
            <a:off x="6810374" y="1981200"/>
            <a:ext cx="5046664" cy="725488"/>
          </a:xfrm>
        </p:spPr>
        <p:txBody>
          <a:bodyPr/>
          <a:lstStyle>
            <a:lvl1pPr marL="0" indent="0">
              <a:buNone/>
              <a:defRPr sz="2200" b="1" baseline="0"/>
            </a:lvl1pPr>
          </a:lstStyle>
          <a:p>
            <a:pPr lvl="0"/>
            <a:r>
              <a:rPr lang="de-DE" dirty="0" smtClean="0"/>
              <a:t>Optional kann hier eine zweite Überschrift eingefügt werden.</a:t>
            </a:r>
            <a:endParaRPr lang="de-DE" dirty="0"/>
          </a:p>
        </p:txBody>
      </p:sp>
      <p:sp>
        <p:nvSpPr>
          <p:cNvPr id="15" name="Textplatzhalter 13"/>
          <p:cNvSpPr>
            <a:spLocks noGrp="1"/>
          </p:cNvSpPr>
          <p:nvPr>
            <p:ph type="body" sz="quarter" idx="17" hasCustomPrompt="1"/>
          </p:nvPr>
        </p:nvSpPr>
        <p:spPr>
          <a:xfrm>
            <a:off x="336445" y="1992314"/>
            <a:ext cx="5027407" cy="714373"/>
          </a:xfrm>
        </p:spPr>
        <p:txBody>
          <a:bodyPr/>
          <a:lstStyle>
            <a:lvl1pPr marL="0" indent="0">
              <a:buNone/>
              <a:defRPr sz="2200" b="1" baseline="0"/>
            </a:lvl1pPr>
          </a:lstStyle>
          <a:p>
            <a:pPr lvl="0"/>
            <a:r>
              <a:rPr lang="de-DE" dirty="0" smtClean="0"/>
              <a:t>Optional kann hier eine zweite Überschrift eingefügt werden.</a:t>
            </a:r>
            <a:endParaRPr lang="de-DE" dirty="0"/>
          </a:p>
        </p:txBody>
      </p:sp>
    </p:spTree>
    <p:extLst>
      <p:ext uri="{BB962C8B-B14F-4D97-AF65-F5344CB8AC3E}">
        <p14:creationId xmlns:p14="http://schemas.microsoft.com/office/powerpoint/2010/main" val="351065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949046" y="6311900"/>
            <a:ext cx="1414806" cy="409575"/>
          </a:xfrm>
          <a:prstGeom prst="rect">
            <a:avLst/>
          </a:prstGeom>
        </p:spPr>
        <p:txBody>
          <a:bodyPr vert="horz" lIns="91440" tIns="45720" rIns="91440" bIns="45720" rtlCol="0" anchor="ctr"/>
          <a:lstStyle>
            <a:lvl1pPr algn="l">
              <a:defRPr sz="1200">
                <a:solidFill>
                  <a:schemeClr val="tx1">
                    <a:tint val="75000"/>
                  </a:schemeClr>
                </a:solidFill>
              </a:defRPr>
            </a:lvl1pPr>
          </a:lstStyle>
          <a:p>
            <a:fld id="{531AF126-75A8-4461-AC2D-D5AEDEB06E31}" type="datetime1">
              <a:rPr lang="de-DE" smtClean="0"/>
              <a:t>04.07.2022</a:t>
            </a:fld>
            <a:endParaRPr lang="de-DE" dirty="0"/>
          </a:p>
        </p:txBody>
      </p:sp>
      <p:sp>
        <p:nvSpPr>
          <p:cNvPr id="5" name="Fußzeilenplatzhalter 4"/>
          <p:cNvSpPr>
            <a:spLocks noGrp="1"/>
          </p:cNvSpPr>
          <p:nvPr>
            <p:ph type="ftr" sz="quarter" idx="3"/>
          </p:nvPr>
        </p:nvSpPr>
        <p:spPr>
          <a:xfrm>
            <a:off x="5363852" y="6311900"/>
            <a:ext cx="4326902" cy="4095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smtClean="0"/>
              <a:t>Präsentationsthema</a:t>
            </a:r>
            <a:endParaRPr lang="de-DE" dirty="0"/>
          </a:p>
        </p:txBody>
      </p:sp>
      <p:sp>
        <p:nvSpPr>
          <p:cNvPr id="6" name="Foliennummernplatzhalter 5"/>
          <p:cNvSpPr>
            <a:spLocks noGrp="1"/>
          </p:cNvSpPr>
          <p:nvPr>
            <p:ph type="sldNum" sz="quarter" idx="4"/>
          </p:nvPr>
        </p:nvSpPr>
        <p:spPr>
          <a:xfrm>
            <a:off x="9690754" y="6311900"/>
            <a:ext cx="1663045" cy="409575"/>
          </a:xfrm>
          <a:prstGeom prst="rect">
            <a:avLst/>
          </a:prstGeom>
        </p:spPr>
        <p:txBody>
          <a:bodyPr vert="horz" lIns="91440" tIns="45720" rIns="91440" bIns="45720" rtlCol="0" anchor="ctr"/>
          <a:lstStyle>
            <a:lvl1pPr algn="r">
              <a:defRPr sz="1200">
                <a:solidFill>
                  <a:schemeClr val="tx1">
                    <a:tint val="75000"/>
                  </a:schemeClr>
                </a:solidFill>
              </a:defRPr>
            </a:lvl1pPr>
          </a:lstStyle>
          <a:p>
            <a:fld id="{220551C3-A462-45EE-8D4B-53AADAADD6D4}" type="slidenum">
              <a:rPr lang="de-DE" smtClean="0"/>
              <a:t>‹Nr.›</a:t>
            </a:fld>
            <a:endParaRPr lang="de-DE" dirty="0"/>
          </a:p>
        </p:txBody>
      </p:sp>
    </p:spTree>
    <p:extLst>
      <p:ext uri="{BB962C8B-B14F-4D97-AF65-F5344CB8AC3E}">
        <p14:creationId xmlns:p14="http://schemas.microsoft.com/office/powerpoint/2010/main" val="3721707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15:clr>
            <a:srgbClr val="000000"/>
          </p15:clr>
        </p15:guide>
        <p15:guide id="2" pos="211">
          <p15:clr>
            <a:srgbClr val="000000"/>
          </p15:clr>
        </p15:guide>
        <p15:guide id="3" orient="horz" pos="4320">
          <p15:clr>
            <a:srgbClr val="000000"/>
          </p15:clr>
        </p15:guide>
        <p15:guide id="4" orient="horz" pos="3974">
          <p15:clr>
            <a:srgbClr val="000000"/>
          </p15:clr>
        </p15:guide>
        <p15:guide id="5" pos="7673">
          <p15:clr>
            <a:srgbClr val="000000"/>
          </p15:clr>
        </p15:guide>
        <p15:guide id="6" pos="7469">
          <p15:clr>
            <a:srgbClr val="000000"/>
          </p15:clr>
        </p15:guide>
        <p15:guide id="7" orient="horz">
          <p15:clr>
            <a:srgbClr val="000000"/>
          </p15:clr>
        </p15:guide>
        <p15:guide id="8" orient="horz" pos="346">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p:cNvGrpSpPr/>
          <p:nvPr/>
        </p:nvGrpSpPr>
        <p:grpSpPr>
          <a:xfrm>
            <a:off x="0" y="2716918"/>
            <a:ext cx="12201054" cy="4142572"/>
            <a:chOff x="0" y="2716065"/>
            <a:chExt cx="12201054" cy="4142572"/>
          </a:xfrm>
        </p:grpSpPr>
        <p:sp>
          <p:nvSpPr>
            <p:cNvPr id="8" name="Freihandform 7"/>
            <p:cNvSpPr/>
            <p:nvPr/>
          </p:nvSpPr>
          <p:spPr>
            <a:xfrm>
              <a:off x="0" y="2760670"/>
              <a:ext cx="12201054" cy="4097967"/>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757238 h 4125127"/>
                <a:gd name="connsiteX7" fmla="*/ 0 w 12201054"/>
                <a:gd name="connsiteY7" fmla="*/ 0 h 4125127"/>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4097967 h 4125127"/>
                <a:gd name="connsiteX7" fmla="*/ 0 w 12201054"/>
                <a:gd name="connsiteY7" fmla="*/ 0 h 4125127"/>
                <a:gd name="connsiteX0" fmla="*/ 0 w 12201054"/>
                <a:gd name="connsiteY0" fmla="*/ 0 h 4097967"/>
                <a:gd name="connsiteX1" fmla="*/ 3454269 w 12201054"/>
                <a:gd name="connsiteY1" fmla="*/ 0 h 4097967"/>
                <a:gd name="connsiteX2" fmla="*/ 3825090 w 12201054"/>
                <a:gd name="connsiteY2" fmla="*/ 351771 h 4097967"/>
                <a:gd name="connsiteX3" fmla="*/ 4195910 w 12201054"/>
                <a:gd name="connsiteY3" fmla="*/ 0 h 4097967"/>
                <a:gd name="connsiteX4" fmla="*/ 12192000 w 12201054"/>
                <a:gd name="connsiteY4" fmla="*/ 0 h 4097967"/>
                <a:gd name="connsiteX5" fmla="*/ 12201054 w 12201054"/>
                <a:gd name="connsiteY5" fmla="*/ 4097966 h 4097967"/>
                <a:gd name="connsiteX6" fmla="*/ 0 w 12201054"/>
                <a:gd name="connsiteY6" fmla="*/ 4097967 h 4097967"/>
                <a:gd name="connsiteX7" fmla="*/ 0 w 12201054"/>
                <a:gd name="connsiteY7" fmla="*/ 0 h 409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1054" h="4097967">
                  <a:moveTo>
                    <a:pt x="0" y="0"/>
                  </a:moveTo>
                  <a:lnTo>
                    <a:pt x="3454269" y="0"/>
                  </a:lnTo>
                  <a:lnTo>
                    <a:pt x="3825090" y="351771"/>
                  </a:lnTo>
                  <a:lnTo>
                    <a:pt x="4195910" y="0"/>
                  </a:lnTo>
                  <a:lnTo>
                    <a:pt x="12192000" y="0"/>
                  </a:lnTo>
                  <a:lnTo>
                    <a:pt x="12201054" y="4097966"/>
                  </a:lnTo>
                  <a:lnTo>
                    <a:pt x="0" y="409796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D2E8F4"/>
                </a:solidFill>
                <a:effectLst/>
                <a:uLnTx/>
                <a:uFillTx/>
                <a:latin typeface="Calibri" panose="020F0502020204030204"/>
                <a:ea typeface="+mn-ea"/>
                <a:cs typeface="+mn-cs"/>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16065"/>
              <a:ext cx="12192000" cy="409956"/>
            </a:xfrm>
            <a:prstGeom prst="rect">
              <a:avLst/>
            </a:prstGeom>
          </p:spPr>
        </p:pic>
      </p:gr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Titel 4"/>
          <p:cNvSpPr>
            <a:spLocks noGrp="1"/>
          </p:cNvSpPr>
          <p:nvPr>
            <p:ph type="ctrTitle"/>
          </p:nvPr>
        </p:nvSpPr>
        <p:spPr>
          <a:xfrm>
            <a:off x="0" y="3424238"/>
            <a:ext cx="12192000" cy="2158673"/>
          </a:xfrm>
        </p:spPr>
        <p:txBody>
          <a:bodyPr>
            <a:normAutofit/>
          </a:bodyPr>
          <a:lstStyle/>
          <a:p>
            <a:r>
              <a:rPr lang="de-DE" sz="7200" b="1" dirty="0" smtClean="0">
                <a:latin typeface="Source Sans Pro" panose="020B0503030403020204" pitchFamily="34" charset="0"/>
              </a:rPr>
              <a:t>Datenbanken und SQL</a:t>
            </a:r>
            <a:endParaRPr lang="de-DE" sz="7200" b="1" dirty="0">
              <a:latin typeface="Source Sans Pro" panose="020B0503030403020204" pitchFamily="34" charset="0"/>
            </a:endParaRPr>
          </a:p>
        </p:txBody>
      </p:sp>
      <p:sp>
        <p:nvSpPr>
          <p:cNvPr id="6" name="Untertitel 5"/>
          <p:cNvSpPr>
            <a:spLocks noGrp="1"/>
          </p:cNvSpPr>
          <p:nvPr>
            <p:ph type="subTitle" idx="1"/>
          </p:nvPr>
        </p:nvSpPr>
        <p:spPr/>
        <p:txBody>
          <a:bodyPr/>
          <a:lstStyle/>
          <a:p>
            <a:pPr algn="ctr"/>
            <a:r>
              <a:rPr lang="de-DE" dirty="0" smtClean="0">
                <a:latin typeface="Source Sans Pro" panose="020B0503030403020204" pitchFamily="34" charset="0"/>
              </a:rPr>
              <a:t>(Woche 2 - Tag 1)</a:t>
            </a:r>
            <a:endParaRPr lang="de-DE" dirty="0">
              <a:latin typeface="Source Sans Pro" panose="020B0503030403020204" pitchFamily="34" charset="0"/>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Grafik 20" descr="Bücher">
            <a:extLst>
              <a:ext uri="{FF2B5EF4-FFF2-40B4-BE49-F238E27FC236}">
                <a16:creationId xmlns:a16="http://schemas.microsoft.com/office/drawing/2014/main" id="{43D00B49-42D5-4163-8350-6A7AE38C9954}"/>
              </a:ext>
            </a:extLst>
          </p:cNvPr>
          <p:cNvSpPr/>
          <p:nvPr/>
        </p:nvSpPr>
        <p:spPr>
          <a:xfrm>
            <a:off x="352641" y="4810506"/>
            <a:ext cx="821809" cy="766829"/>
          </a:xfrm>
          <a:custGeom>
            <a:avLst/>
            <a:gdLst>
              <a:gd name="connsiteX0" fmla="*/ 578750 w 578750"/>
              <a:gd name="connsiteY0" fmla="*/ 190200 h 540031"/>
              <a:gd name="connsiteX1" fmla="*/ 543428 w 578750"/>
              <a:gd name="connsiteY1" fmla="*/ 177293 h 540031"/>
              <a:gd name="connsiteX2" fmla="*/ 543428 w 578750"/>
              <a:gd name="connsiteY2" fmla="*/ 103251 h 540031"/>
              <a:gd name="connsiteX3" fmla="*/ 578750 w 578750"/>
              <a:gd name="connsiteY3" fmla="*/ 88307 h 540031"/>
              <a:gd name="connsiteX4" fmla="*/ 339642 w 578750"/>
              <a:gd name="connsiteY4" fmla="*/ 0 h 540031"/>
              <a:gd name="connsiteX5" fmla="*/ 48908 w 578750"/>
              <a:gd name="connsiteY5" fmla="*/ 101893 h 540031"/>
              <a:gd name="connsiteX6" fmla="*/ 20379 w 578750"/>
              <a:gd name="connsiteY6" fmla="*/ 183407 h 540031"/>
              <a:gd name="connsiteX7" fmla="*/ 23775 w 578750"/>
              <a:gd name="connsiteY7" fmla="*/ 213295 h 540031"/>
              <a:gd name="connsiteX8" fmla="*/ 0 w 578750"/>
              <a:gd name="connsiteY8" fmla="*/ 292092 h 540031"/>
              <a:gd name="connsiteX9" fmla="*/ 20379 w 578750"/>
              <a:gd name="connsiteY9" fmla="*/ 351190 h 540031"/>
              <a:gd name="connsiteX10" fmla="*/ 19020 w 578750"/>
              <a:gd name="connsiteY10" fmla="*/ 393985 h 540031"/>
              <a:gd name="connsiteX11" fmla="*/ 54343 w 578750"/>
              <a:gd name="connsiteY11" fmla="*/ 461913 h 540031"/>
              <a:gd name="connsiteX12" fmla="*/ 243184 w 578750"/>
              <a:gd name="connsiteY12" fmla="*/ 540031 h 540031"/>
              <a:gd name="connsiteX13" fmla="*/ 577392 w 578750"/>
              <a:gd name="connsiteY13" fmla="*/ 401457 h 540031"/>
              <a:gd name="connsiteX14" fmla="*/ 542069 w 578750"/>
              <a:gd name="connsiteY14" fmla="*/ 388551 h 540031"/>
              <a:gd name="connsiteX15" fmla="*/ 542069 w 578750"/>
              <a:gd name="connsiteY15" fmla="*/ 313829 h 540031"/>
              <a:gd name="connsiteX16" fmla="*/ 577392 w 578750"/>
              <a:gd name="connsiteY16" fmla="*/ 298885 h 540031"/>
              <a:gd name="connsiteX17" fmla="*/ 523049 w 578750"/>
              <a:gd name="connsiteY17" fmla="*/ 278507 h 540031"/>
              <a:gd name="connsiteX18" fmla="*/ 523049 w 578750"/>
              <a:gd name="connsiteY18" fmla="*/ 213295 h 540031"/>
              <a:gd name="connsiteX19" fmla="*/ 578750 w 578750"/>
              <a:gd name="connsiteY19" fmla="*/ 190200 h 540031"/>
              <a:gd name="connsiteX20" fmla="*/ 57060 w 578750"/>
              <a:gd name="connsiteY20" fmla="*/ 149443 h 540031"/>
              <a:gd name="connsiteX21" fmla="*/ 245901 w 578750"/>
              <a:gd name="connsiteY21" fmla="*/ 223485 h 540031"/>
              <a:gd name="connsiteX22" fmla="*/ 516935 w 578750"/>
              <a:gd name="connsiteY22" fmla="*/ 114120 h 540031"/>
              <a:gd name="connsiteX23" fmla="*/ 516935 w 578750"/>
              <a:gd name="connsiteY23" fmla="*/ 172538 h 540031"/>
              <a:gd name="connsiteX24" fmla="*/ 245901 w 578750"/>
              <a:gd name="connsiteY24" fmla="*/ 285299 h 540031"/>
              <a:gd name="connsiteX25" fmla="*/ 57060 w 578750"/>
              <a:gd name="connsiteY25" fmla="*/ 210578 h 540031"/>
              <a:gd name="connsiteX26" fmla="*/ 57060 w 578750"/>
              <a:gd name="connsiteY26" fmla="*/ 149443 h 540031"/>
              <a:gd name="connsiteX27" fmla="*/ 515577 w 578750"/>
              <a:gd name="connsiteY27" fmla="*/ 383796 h 540031"/>
              <a:gd name="connsiteX28" fmla="*/ 244542 w 578750"/>
              <a:gd name="connsiteY28" fmla="*/ 495878 h 540031"/>
              <a:gd name="connsiteX29" fmla="*/ 55022 w 578750"/>
              <a:gd name="connsiteY29" fmla="*/ 421156 h 540031"/>
              <a:gd name="connsiteX30" fmla="*/ 55022 w 578750"/>
              <a:gd name="connsiteY30" fmla="*/ 368172 h 540031"/>
              <a:gd name="connsiteX31" fmla="*/ 224164 w 578750"/>
              <a:gd name="connsiteY31" fmla="*/ 437459 h 540031"/>
              <a:gd name="connsiteX32" fmla="*/ 516256 w 578750"/>
              <a:gd name="connsiteY32" fmla="*/ 321981 h 540031"/>
              <a:gd name="connsiteX33" fmla="*/ 515577 w 578750"/>
              <a:gd name="connsiteY33" fmla="*/ 383796 h 540031"/>
              <a:gd name="connsiteX34" fmla="*/ 496557 w 578750"/>
              <a:gd name="connsiteY34" fmla="*/ 281903 h 540031"/>
              <a:gd name="connsiteX35" fmla="*/ 225522 w 578750"/>
              <a:gd name="connsiteY35" fmla="*/ 393985 h 540031"/>
              <a:gd name="connsiteX36" fmla="*/ 36681 w 578750"/>
              <a:gd name="connsiteY36" fmla="*/ 319264 h 540031"/>
              <a:gd name="connsiteX37" fmla="*/ 36681 w 578750"/>
              <a:gd name="connsiteY37" fmla="*/ 258128 h 540031"/>
              <a:gd name="connsiteX38" fmla="*/ 230957 w 578750"/>
              <a:gd name="connsiteY38" fmla="*/ 335567 h 540031"/>
              <a:gd name="connsiteX39" fmla="*/ 497236 w 578750"/>
              <a:gd name="connsiteY39" fmla="*/ 224164 h 540031"/>
              <a:gd name="connsiteX40" fmla="*/ 497236 w 578750"/>
              <a:gd name="connsiteY40" fmla="*/ 281903 h 54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8750" h="540031">
                <a:moveTo>
                  <a:pt x="578750" y="190200"/>
                </a:moveTo>
                <a:lnTo>
                  <a:pt x="543428" y="177293"/>
                </a:lnTo>
                <a:lnTo>
                  <a:pt x="543428" y="103251"/>
                </a:lnTo>
                <a:lnTo>
                  <a:pt x="578750" y="88307"/>
                </a:lnTo>
                <a:lnTo>
                  <a:pt x="339642" y="0"/>
                </a:lnTo>
                <a:lnTo>
                  <a:pt x="48908" y="101893"/>
                </a:lnTo>
                <a:cubicBezTo>
                  <a:pt x="21058" y="115478"/>
                  <a:pt x="20379" y="152839"/>
                  <a:pt x="20379" y="183407"/>
                </a:cubicBezTo>
                <a:cubicBezTo>
                  <a:pt x="20379" y="193596"/>
                  <a:pt x="21737" y="203785"/>
                  <a:pt x="23775" y="213295"/>
                </a:cubicBezTo>
                <a:cubicBezTo>
                  <a:pt x="679" y="228240"/>
                  <a:pt x="0" y="262883"/>
                  <a:pt x="0" y="292092"/>
                </a:cubicBezTo>
                <a:cubicBezTo>
                  <a:pt x="0" y="315867"/>
                  <a:pt x="5434" y="337604"/>
                  <a:pt x="20379" y="351190"/>
                </a:cubicBezTo>
                <a:cubicBezTo>
                  <a:pt x="16982" y="362738"/>
                  <a:pt x="19020" y="377003"/>
                  <a:pt x="19020" y="393985"/>
                </a:cubicBezTo>
                <a:cubicBezTo>
                  <a:pt x="19020" y="424553"/>
                  <a:pt x="27171" y="452403"/>
                  <a:pt x="54343" y="461913"/>
                </a:cubicBezTo>
                <a:lnTo>
                  <a:pt x="243184" y="540031"/>
                </a:lnTo>
                <a:lnTo>
                  <a:pt x="577392" y="401457"/>
                </a:lnTo>
                <a:lnTo>
                  <a:pt x="542069" y="388551"/>
                </a:lnTo>
                <a:lnTo>
                  <a:pt x="542069" y="313829"/>
                </a:lnTo>
                <a:lnTo>
                  <a:pt x="577392" y="298885"/>
                </a:lnTo>
                <a:lnTo>
                  <a:pt x="523049" y="278507"/>
                </a:lnTo>
                <a:lnTo>
                  <a:pt x="523049" y="213295"/>
                </a:lnTo>
                <a:lnTo>
                  <a:pt x="578750" y="190200"/>
                </a:lnTo>
                <a:close/>
                <a:moveTo>
                  <a:pt x="57060" y="149443"/>
                </a:moveTo>
                <a:lnTo>
                  <a:pt x="245901" y="223485"/>
                </a:lnTo>
                <a:lnTo>
                  <a:pt x="516935" y="114120"/>
                </a:lnTo>
                <a:lnTo>
                  <a:pt x="516935" y="172538"/>
                </a:lnTo>
                <a:lnTo>
                  <a:pt x="245901" y="285299"/>
                </a:lnTo>
                <a:lnTo>
                  <a:pt x="57060" y="210578"/>
                </a:lnTo>
                <a:lnTo>
                  <a:pt x="57060" y="149443"/>
                </a:lnTo>
                <a:close/>
                <a:moveTo>
                  <a:pt x="515577" y="383796"/>
                </a:moveTo>
                <a:lnTo>
                  <a:pt x="244542" y="495878"/>
                </a:lnTo>
                <a:lnTo>
                  <a:pt x="55022" y="421156"/>
                </a:lnTo>
                <a:lnTo>
                  <a:pt x="55022" y="368172"/>
                </a:lnTo>
                <a:lnTo>
                  <a:pt x="224164" y="437459"/>
                </a:lnTo>
                <a:lnTo>
                  <a:pt x="516256" y="321981"/>
                </a:lnTo>
                <a:lnTo>
                  <a:pt x="515577" y="383796"/>
                </a:lnTo>
                <a:close/>
                <a:moveTo>
                  <a:pt x="496557" y="281903"/>
                </a:moveTo>
                <a:lnTo>
                  <a:pt x="225522" y="393985"/>
                </a:lnTo>
                <a:lnTo>
                  <a:pt x="36681" y="319264"/>
                </a:lnTo>
                <a:lnTo>
                  <a:pt x="36681" y="258128"/>
                </a:lnTo>
                <a:lnTo>
                  <a:pt x="230957" y="335567"/>
                </a:lnTo>
                <a:lnTo>
                  <a:pt x="497236" y="224164"/>
                </a:lnTo>
                <a:lnTo>
                  <a:pt x="497236" y="281903"/>
                </a:lnTo>
                <a:close/>
              </a:path>
            </a:pathLst>
          </a:custGeom>
          <a:solidFill>
            <a:srgbClr val="0071B2"/>
          </a:solidFill>
          <a:ln w="67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Bildplatzhalter 12"/>
          <p:cNvSpPr>
            <a:spLocks noGrp="1"/>
          </p:cNvSpPr>
          <p:nvPr>
            <p:ph type="pic" sz="quarter" idx="13"/>
          </p:nvPr>
        </p:nvSpPr>
        <p:spPr/>
      </p:sp>
    </p:spTree>
    <p:extLst>
      <p:ext uri="{BB962C8B-B14F-4D97-AF65-F5344CB8AC3E}">
        <p14:creationId xmlns:p14="http://schemas.microsoft.com/office/powerpoint/2010/main" val="1675049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2" name="Rechteck 1"/>
          <p:cNvSpPr/>
          <p:nvPr/>
        </p:nvSpPr>
        <p:spPr>
          <a:xfrm>
            <a:off x="591180" y="1381824"/>
            <a:ext cx="4106487" cy="55884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Einem Kunden, der sich auf der Website von „Geld_her“ einloggt, wird automatisch eine </a:t>
            </a:r>
            <a:r>
              <a:rPr lang="de-DE" sz="1200" b="1" dirty="0" smtClean="0">
                <a:solidFill>
                  <a:schemeClr val="accent2"/>
                </a:solidFill>
              </a:rPr>
              <a:t>Abrechnung_ID</a:t>
            </a:r>
            <a:r>
              <a:rPr lang="de-DE" sz="1200" dirty="0" smtClean="0">
                <a:solidFill>
                  <a:schemeClr val="accent2"/>
                </a:solidFill>
              </a:rPr>
              <a:t> zugewiesen. (unabhängig davon, ob er etwas kauft)</a:t>
            </a:r>
            <a:endParaRPr lang="de-DE" sz="1200" dirty="0">
              <a:solidFill>
                <a:schemeClr val="accent2"/>
              </a:solidFill>
            </a:endParaRPr>
          </a:p>
        </p:txBody>
      </p:sp>
      <p:cxnSp>
        <p:nvCxnSpPr>
          <p:cNvPr id="6" name="Gerade Verbindung mit Pfeil 5"/>
          <p:cNvCxnSpPr/>
          <p:nvPr/>
        </p:nvCxnSpPr>
        <p:spPr>
          <a:xfrm>
            <a:off x="2644424" y="2011680"/>
            <a:ext cx="597540" cy="4322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8913787" y="3486575"/>
            <a:ext cx="268022" cy="276999"/>
          </a:xfrm>
          <a:prstGeom prst="rect">
            <a:avLst/>
          </a:prstGeom>
          <a:noFill/>
        </p:spPr>
        <p:txBody>
          <a:bodyPr wrap="none" rtlCol="0">
            <a:spAutoFit/>
          </a:bodyPr>
          <a:lstStyle/>
          <a:p>
            <a:r>
              <a:rPr lang="de-DE" sz="1200" b="1" dirty="0"/>
              <a:t>n</a:t>
            </a:r>
          </a:p>
        </p:txBody>
      </p:sp>
    </p:spTree>
    <p:extLst>
      <p:ext uri="{BB962C8B-B14F-4D97-AF65-F5344CB8AC3E}">
        <p14:creationId xmlns:p14="http://schemas.microsoft.com/office/powerpoint/2010/main" val="3404812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2" name="Rechteck 1"/>
          <p:cNvSpPr/>
          <p:nvPr/>
        </p:nvSpPr>
        <p:spPr>
          <a:xfrm>
            <a:off x="207818" y="1199421"/>
            <a:ext cx="11679381" cy="87758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Für alle angebotenen Produkte kann durch das </a:t>
            </a:r>
            <a:r>
              <a:rPr lang="de-DE" sz="1200" b="1" dirty="0" smtClean="0">
                <a:solidFill>
                  <a:schemeClr val="accent2"/>
                </a:solidFill>
              </a:rPr>
              <a:t>Anklicken eines „Kaufbuttons“ </a:t>
            </a:r>
            <a:r>
              <a:rPr lang="de-DE" sz="1200" dirty="0" smtClean="0">
                <a:solidFill>
                  <a:schemeClr val="accent2"/>
                </a:solidFill>
              </a:rPr>
              <a:t>erreicht werden, dass dieses der aktuellen Abrechnung_ID des Kunden zugeordnet wird.</a:t>
            </a:r>
          </a:p>
          <a:p>
            <a:pPr algn="ctr"/>
            <a:endParaRPr lang="de-DE" sz="1200" dirty="0">
              <a:solidFill>
                <a:schemeClr val="accent2"/>
              </a:solidFill>
            </a:endParaRPr>
          </a:p>
          <a:p>
            <a:pPr algn="ctr"/>
            <a:r>
              <a:rPr lang="de-DE" sz="1200" dirty="0" smtClean="0">
                <a:solidFill>
                  <a:schemeClr val="accent2"/>
                </a:solidFill>
              </a:rPr>
              <a:t>Jeder Datensatz der Hilfstabelle „Abrechnung_Produkt“ entspricht also dem </a:t>
            </a:r>
            <a:r>
              <a:rPr lang="de-DE" sz="1200" b="1" dirty="0" smtClean="0">
                <a:solidFill>
                  <a:schemeClr val="accent2"/>
                </a:solidFill>
              </a:rPr>
              <a:t>Einkauf</a:t>
            </a:r>
            <a:r>
              <a:rPr lang="de-DE" sz="1200" dirty="0" smtClean="0">
                <a:solidFill>
                  <a:schemeClr val="accent2"/>
                </a:solidFill>
              </a:rPr>
              <a:t> eines konkreten </a:t>
            </a:r>
            <a:r>
              <a:rPr lang="de-DE" sz="1200" b="1" dirty="0" smtClean="0">
                <a:solidFill>
                  <a:schemeClr val="accent2"/>
                </a:solidFill>
              </a:rPr>
              <a:t>Produkt-EXEMPLARS</a:t>
            </a:r>
            <a:r>
              <a:rPr lang="de-DE" sz="1200" dirty="0" smtClean="0">
                <a:solidFill>
                  <a:schemeClr val="accent2"/>
                </a:solidFill>
              </a:rPr>
              <a:t>.</a:t>
            </a:r>
          </a:p>
          <a:p>
            <a:pPr algn="ctr"/>
            <a:r>
              <a:rPr lang="de-DE" sz="1200" dirty="0" smtClean="0">
                <a:solidFill>
                  <a:schemeClr val="accent2"/>
                </a:solidFill>
              </a:rPr>
              <a:t>Falls auf der </a:t>
            </a:r>
            <a:r>
              <a:rPr lang="de-DE" sz="1200" b="1" dirty="0" smtClean="0">
                <a:solidFill>
                  <a:schemeClr val="accent2"/>
                </a:solidFill>
              </a:rPr>
              <a:t>selben Abrechnung </a:t>
            </a:r>
            <a:r>
              <a:rPr lang="de-DE" sz="1200" dirty="0" smtClean="0">
                <a:solidFill>
                  <a:schemeClr val="accent2"/>
                </a:solidFill>
              </a:rPr>
              <a:t>mehrfach Exemplare des </a:t>
            </a:r>
            <a:r>
              <a:rPr lang="de-DE" sz="1200" b="1" dirty="0" smtClean="0">
                <a:solidFill>
                  <a:schemeClr val="accent2"/>
                </a:solidFill>
              </a:rPr>
              <a:t>selben Produkt-TYPS </a:t>
            </a:r>
            <a:r>
              <a:rPr lang="de-DE" sz="1200" dirty="0" smtClean="0">
                <a:solidFill>
                  <a:schemeClr val="accent2"/>
                </a:solidFill>
              </a:rPr>
              <a:t>eingekauft wurden, so werden entsprechend auch </a:t>
            </a:r>
            <a:r>
              <a:rPr lang="de-DE" sz="1200" b="1" dirty="0" smtClean="0">
                <a:solidFill>
                  <a:schemeClr val="accent2"/>
                </a:solidFill>
              </a:rPr>
              <a:t>mehrere Datensätze </a:t>
            </a:r>
            <a:r>
              <a:rPr lang="de-DE" sz="1200" dirty="0" smtClean="0">
                <a:solidFill>
                  <a:schemeClr val="accent2"/>
                </a:solidFill>
              </a:rPr>
              <a:t>in der Hilfstabelle eingepflegt.</a:t>
            </a:r>
            <a:endParaRPr lang="de-DE" sz="1200" dirty="0">
              <a:solidFill>
                <a:schemeClr val="accent2"/>
              </a:solidFill>
            </a:endParaRPr>
          </a:p>
        </p:txBody>
      </p:sp>
      <p:cxnSp>
        <p:nvCxnSpPr>
          <p:cNvPr id="6" name="Gerade Verbindung mit Pfeil 5"/>
          <p:cNvCxnSpPr/>
          <p:nvPr/>
        </p:nvCxnSpPr>
        <p:spPr>
          <a:xfrm>
            <a:off x="5678353" y="2136371"/>
            <a:ext cx="414876" cy="2743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8913787" y="3486575"/>
            <a:ext cx="268022" cy="276999"/>
          </a:xfrm>
          <a:prstGeom prst="rect">
            <a:avLst/>
          </a:prstGeom>
          <a:noFill/>
        </p:spPr>
        <p:txBody>
          <a:bodyPr wrap="none" rtlCol="0">
            <a:spAutoFit/>
          </a:bodyPr>
          <a:lstStyle/>
          <a:p>
            <a:r>
              <a:rPr lang="de-DE" sz="1200" b="1" dirty="0"/>
              <a:t>n</a:t>
            </a:r>
          </a:p>
        </p:txBody>
      </p:sp>
    </p:spTree>
    <p:extLst>
      <p:ext uri="{BB962C8B-B14F-4D97-AF65-F5344CB8AC3E}">
        <p14:creationId xmlns:p14="http://schemas.microsoft.com/office/powerpoint/2010/main" val="4109748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51" name="Textfeld 50"/>
          <p:cNvSpPr txBox="1"/>
          <p:nvPr/>
        </p:nvSpPr>
        <p:spPr>
          <a:xfrm>
            <a:off x="8913787" y="3486575"/>
            <a:ext cx="268022" cy="276999"/>
          </a:xfrm>
          <a:prstGeom prst="rect">
            <a:avLst/>
          </a:prstGeom>
          <a:noFill/>
        </p:spPr>
        <p:txBody>
          <a:bodyPr wrap="none" rtlCol="0">
            <a:spAutoFit/>
          </a:bodyPr>
          <a:lstStyle/>
          <a:p>
            <a:r>
              <a:rPr lang="de-DE" sz="1200" b="1" dirty="0"/>
              <a:t>n</a:t>
            </a:r>
          </a:p>
        </p:txBody>
      </p:sp>
      <p:sp>
        <p:nvSpPr>
          <p:cNvPr id="2" name="Rechteck 1"/>
          <p:cNvSpPr/>
          <p:nvPr/>
        </p:nvSpPr>
        <p:spPr>
          <a:xfrm>
            <a:off x="9715800" y="5038709"/>
            <a:ext cx="2247094" cy="100417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Die Tabelle „</a:t>
            </a:r>
            <a:r>
              <a:rPr lang="de-DE" sz="1200" dirty="0">
                <a:solidFill>
                  <a:schemeClr val="accent2"/>
                </a:solidFill>
              </a:rPr>
              <a:t>P</a:t>
            </a:r>
            <a:r>
              <a:rPr lang="de-DE" sz="1200" dirty="0" smtClean="0">
                <a:solidFill>
                  <a:schemeClr val="accent2"/>
                </a:solidFill>
              </a:rPr>
              <a:t>rodukt“ listet alle</a:t>
            </a:r>
          </a:p>
          <a:p>
            <a:pPr algn="ctr"/>
            <a:r>
              <a:rPr lang="de-DE" sz="1200" dirty="0" smtClean="0">
                <a:solidFill>
                  <a:schemeClr val="accent2"/>
                </a:solidFill>
              </a:rPr>
              <a:t>von „Geld_her“ angebotenen</a:t>
            </a:r>
          </a:p>
          <a:p>
            <a:pPr algn="ctr"/>
            <a:r>
              <a:rPr lang="de-DE" sz="1200" b="1" dirty="0" smtClean="0">
                <a:solidFill>
                  <a:schemeClr val="accent2"/>
                </a:solidFill>
              </a:rPr>
              <a:t>Produkt-TYPEN</a:t>
            </a:r>
            <a:r>
              <a:rPr lang="de-DE" sz="1200" dirty="0" smtClean="0">
                <a:solidFill>
                  <a:schemeClr val="accent2"/>
                </a:solidFill>
              </a:rPr>
              <a:t> auf.</a:t>
            </a:r>
          </a:p>
          <a:p>
            <a:pPr algn="ctr"/>
            <a:r>
              <a:rPr lang="de-DE" sz="1200" dirty="0" smtClean="0">
                <a:solidFill>
                  <a:schemeClr val="accent2"/>
                </a:solidFill>
              </a:rPr>
              <a:t>Alle Produkt-Typen besitzen</a:t>
            </a:r>
          </a:p>
          <a:p>
            <a:pPr algn="ctr"/>
            <a:r>
              <a:rPr lang="de-DE" sz="1200" dirty="0" smtClean="0">
                <a:solidFill>
                  <a:schemeClr val="accent2"/>
                </a:solidFill>
              </a:rPr>
              <a:t>Einen </a:t>
            </a:r>
            <a:r>
              <a:rPr lang="de-DE" sz="1200" b="1" dirty="0" smtClean="0">
                <a:solidFill>
                  <a:schemeClr val="accent2"/>
                </a:solidFill>
              </a:rPr>
              <a:t>eindeutigen</a:t>
            </a:r>
            <a:r>
              <a:rPr lang="de-DE" sz="1200" dirty="0" smtClean="0">
                <a:solidFill>
                  <a:schemeClr val="accent2"/>
                </a:solidFill>
              </a:rPr>
              <a:t> Hersteller.</a:t>
            </a:r>
            <a:endParaRPr lang="de-DE" sz="1200" dirty="0">
              <a:solidFill>
                <a:schemeClr val="accent2"/>
              </a:solidFill>
            </a:endParaRPr>
          </a:p>
        </p:txBody>
      </p:sp>
      <p:cxnSp>
        <p:nvCxnSpPr>
          <p:cNvPr id="6" name="Gerade Verbindung mit Pfeil 5"/>
          <p:cNvCxnSpPr/>
          <p:nvPr/>
        </p:nvCxnSpPr>
        <p:spPr>
          <a:xfrm flipH="1" flipV="1">
            <a:off x="8465638" y="5130783"/>
            <a:ext cx="1160500" cy="17372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flipH="1" flipV="1">
            <a:off x="9557656" y="4645060"/>
            <a:ext cx="284613" cy="3395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862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51" name="Textfeld 50"/>
          <p:cNvSpPr txBox="1"/>
          <p:nvPr/>
        </p:nvSpPr>
        <p:spPr>
          <a:xfrm>
            <a:off x="8913787" y="3486575"/>
            <a:ext cx="268022" cy="276999"/>
          </a:xfrm>
          <a:prstGeom prst="rect">
            <a:avLst/>
          </a:prstGeom>
          <a:noFill/>
        </p:spPr>
        <p:txBody>
          <a:bodyPr wrap="none" rtlCol="0">
            <a:spAutoFit/>
          </a:bodyPr>
          <a:lstStyle/>
          <a:p>
            <a:r>
              <a:rPr lang="de-DE" sz="1200" b="1" dirty="0"/>
              <a:t>n</a:t>
            </a:r>
          </a:p>
        </p:txBody>
      </p:sp>
      <p:sp>
        <p:nvSpPr>
          <p:cNvPr id="2" name="Rechteck 1"/>
          <p:cNvSpPr/>
          <p:nvPr/>
        </p:nvSpPr>
        <p:spPr>
          <a:xfrm>
            <a:off x="3759003" y="5822949"/>
            <a:ext cx="4715977" cy="76237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Um in diesem Beispiel auch eine </a:t>
            </a:r>
            <a:r>
              <a:rPr lang="de-DE" sz="1200" b="1" dirty="0" smtClean="0">
                <a:solidFill>
                  <a:schemeClr val="accent2"/>
                </a:solidFill>
              </a:rPr>
              <a:t>1:1-Beziehung</a:t>
            </a:r>
            <a:r>
              <a:rPr lang="de-DE" sz="1200" dirty="0" smtClean="0">
                <a:solidFill>
                  <a:schemeClr val="accent2"/>
                </a:solidFill>
              </a:rPr>
              <a:t> einführen zu können,</a:t>
            </a:r>
          </a:p>
          <a:p>
            <a:pPr algn="ctr"/>
            <a:r>
              <a:rPr lang="de-DE" sz="1200" dirty="0" smtClean="0">
                <a:solidFill>
                  <a:schemeClr val="accent2"/>
                </a:solidFill>
              </a:rPr>
              <a:t>legen wir fest, dass jeder Hersteller mit einer </a:t>
            </a:r>
            <a:r>
              <a:rPr lang="de-DE" sz="1200" u="sng" dirty="0" smtClean="0">
                <a:solidFill>
                  <a:schemeClr val="accent2"/>
                </a:solidFill>
              </a:rPr>
              <a:t>eindeutigen</a:t>
            </a:r>
            <a:r>
              <a:rPr lang="de-DE" sz="1200" dirty="0" smtClean="0">
                <a:solidFill>
                  <a:schemeClr val="accent2"/>
                </a:solidFill>
              </a:rPr>
              <a:t> Spedition</a:t>
            </a:r>
          </a:p>
          <a:p>
            <a:pPr algn="ctr"/>
            <a:r>
              <a:rPr lang="de-DE" sz="1200" dirty="0" smtClean="0">
                <a:solidFill>
                  <a:schemeClr val="accent2"/>
                </a:solidFill>
              </a:rPr>
              <a:t>und jede Spedition mit einem </a:t>
            </a:r>
            <a:r>
              <a:rPr lang="de-DE" sz="1200" u="sng" dirty="0" smtClean="0">
                <a:solidFill>
                  <a:schemeClr val="accent2"/>
                </a:solidFill>
              </a:rPr>
              <a:t>eindeutigen</a:t>
            </a:r>
            <a:r>
              <a:rPr lang="de-DE" sz="1200" dirty="0" smtClean="0">
                <a:solidFill>
                  <a:schemeClr val="accent2"/>
                </a:solidFill>
              </a:rPr>
              <a:t> Hersteller zusammenarbeitet.</a:t>
            </a:r>
            <a:endParaRPr lang="de-DE" sz="1200" dirty="0">
              <a:solidFill>
                <a:schemeClr val="accent2"/>
              </a:solidFill>
            </a:endParaRPr>
          </a:p>
        </p:txBody>
      </p:sp>
      <p:cxnSp>
        <p:nvCxnSpPr>
          <p:cNvPr id="6" name="Gerade Verbindung mit Pfeil 5"/>
          <p:cNvCxnSpPr/>
          <p:nvPr/>
        </p:nvCxnSpPr>
        <p:spPr>
          <a:xfrm flipH="1" flipV="1">
            <a:off x="6098247" y="5132841"/>
            <a:ext cx="11061" cy="61633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387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51" name="Textfeld 50"/>
          <p:cNvSpPr txBox="1"/>
          <p:nvPr/>
        </p:nvSpPr>
        <p:spPr>
          <a:xfrm>
            <a:off x="8913787" y="3486575"/>
            <a:ext cx="268022" cy="276999"/>
          </a:xfrm>
          <a:prstGeom prst="rect">
            <a:avLst/>
          </a:prstGeom>
          <a:noFill/>
        </p:spPr>
        <p:txBody>
          <a:bodyPr wrap="none" rtlCol="0">
            <a:spAutoFit/>
          </a:bodyPr>
          <a:lstStyle/>
          <a:p>
            <a:r>
              <a:rPr lang="de-DE" sz="1200" b="1" dirty="0"/>
              <a:t>n</a:t>
            </a:r>
          </a:p>
        </p:txBody>
      </p:sp>
      <p:sp>
        <p:nvSpPr>
          <p:cNvPr id="2" name="Rechteck 1"/>
          <p:cNvSpPr/>
          <p:nvPr/>
        </p:nvSpPr>
        <p:spPr>
          <a:xfrm>
            <a:off x="227341" y="4809141"/>
            <a:ext cx="2840962" cy="8699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Falls ein Kunde bei „Geld_her“ ein Produkt bestellt, so wird der Hersteller informiert, der wiederum seine </a:t>
            </a:r>
            <a:r>
              <a:rPr lang="de-DE" sz="1200" b="1" dirty="0" smtClean="0">
                <a:solidFill>
                  <a:schemeClr val="accent2"/>
                </a:solidFill>
              </a:rPr>
              <a:t>Spedition</a:t>
            </a:r>
            <a:r>
              <a:rPr lang="de-DE" sz="1200" dirty="0" smtClean="0">
                <a:solidFill>
                  <a:schemeClr val="accent2"/>
                </a:solidFill>
              </a:rPr>
              <a:t> beauftragt, die </a:t>
            </a:r>
            <a:r>
              <a:rPr lang="de-DE" sz="1200" b="1" dirty="0" smtClean="0">
                <a:solidFill>
                  <a:schemeClr val="accent2"/>
                </a:solidFill>
              </a:rPr>
              <a:t>Ware an den Kunden auszuliefern</a:t>
            </a:r>
            <a:r>
              <a:rPr lang="de-DE" sz="1200" dirty="0" smtClean="0">
                <a:solidFill>
                  <a:schemeClr val="accent2"/>
                </a:solidFill>
              </a:rPr>
              <a:t>.</a:t>
            </a:r>
            <a:endParaRPr lang="de-DE" sz="1200" dirty="0">
              <a:solidFill>
                <a:schemeClr val="accent2"/>
              </a:solidFill>
            </a:endParaRPr>
          </a:p>
        </p:txBody>
      </p:sp>
      <p:cxnSp>
        <p:nvCxnSpPr>
          <p:cNvPr id="6" name="Gerade Verbindung mit Pfeil 5"/>
          <p:cNvCxnSpPr/>
          <p:nvPr/>
        </p:nvCxnSpPr>
        <p:spPr>
          <a:xfrm flipV="1">
            <a:off x="3147502" y="4713168"/>
            <a:ext cx="615673" cy="1480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412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6709508" cy="707704"/>
          </a:xfrm>
        </p:spPr>
        <p:txBody>
          <a:bodyPr>
            <a:noAutofit/>
          </a:bodyPr>
          <a:lstStyle/>
          <a:p>
            <a:r>
              <a:rPr lang="de-DE" sz="6600" dirty="0" smtClean="0">
                <a:latin typeface="Source Sans Pro" panose="020B0503030403020204" pitchFamily="34" charset="0"/>
              </a:rPr>
              <a:t>DDL </a:t>
            </a:r>
            <a:r>
              <a:rPr lang="de-DE" sz="3200" dirty="0" smtClean="0">
                <a:latin typeface="Source Sans Pro" panose="020B0503030403020204" pitchFamily="34" charset="0"/>
              </a:rPr>
              <a:t>(Data Definition Language)</a:t>
            </a:r>
            <a:endParaRPr lang="de-DE" sz="3200" dirty="0">
              <a:latin typeface="Source Sans Pro" panose="020B0503030403020204" pitchFamily="34" charset="0"/>
            </a:endParaRPr>
          </a:p>
          <a:p>
            <a:endParaRPr lang="de-DE" sz="6600" dirty="0">
              <a:latin typeface="Source Sans Pro" panose="020B0503030403020204" pitchFamily="34" charset="0"/>
            </a:endParaRPr>
          </a:p>
        </p:txBody>
      </p:sp>
    </p:spTree>
    <p:extLst>
      <p:ext uri="{BB962C8B-B14F-4D97-AF65-F5344CB8AC3E}">
        <p14:creationId xmlns:p14="http://schemas.microsoft.com/office/powerpoint/2010/main" val="105163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fontScale="90000"/>
          </a:bodyPr>
          <a:lstStyle/>
          <a:p>
            <a:r>
              <a:rPr lang="de-DE" dirty="0" smtClean="0">
                <a:solidFill>
                  <a:schemeClr val="accent2"/>
                </a:solidFill>
                <a:latin typeface="Source Sans Pro" panose="020B0503030403020204" pitchFamily="34" charset="0"/>
              </a:rPr>
              <a:t>CREATE</a:t>
            </a:r>
            <a:r>
              <a:rPr lang="de-DE" dirty="0" smtClean="0">
                <a:latin typeface="Source Sans Pro" panose="020B0503030403020204" pitchFamily="34" charset="0"/>
              </a:rPr>
              <a:t> </a:t>
            </a:r>
            <a:r>
              <a:rPr lang="de-DE" sz="2700" dirty="0" smtClean="0">
                <a:latin typeface="Source Sans Pro" panose="020B0503030403020204" pitchFamily="34" charset="0"/>
              </a:rPr>
              <a:t>[DROP] </a:t>
            </a:r>
            <a:r>
              <a:rPr lang="de-DE" dirty="0" smtClean="0">
                <a:solidFill>
                  <a:schemeClr val="accent2"/>
                </a:solidFill>
                <a:latin typeface="Source Sans Pro" panose="020B0503030403020204" pitchFamily="34" charset="0"/>
              </a:rPr>
              <a:t>DATABASE</a:t>
            </a:r>
            <a:r>
              <a:rPr lang="de-DE" dirty="0" smtClean="0">
                <a:latin typeface="Source Sans Pro" panose="020B0503030403020204" pitchFamily="34" charset="0"/>
              </a:rPr>
              <a:t> </a:t>
            </a:r>
            <a:r>
              <a:rPr lang="de-DE" b="0" dirty="0" smtClean="0">
                <a:latin typeface="Source Sans Pro" panose="020B0503030403020204" pitchFamily="34" charset="0"/>
              </a:rPr>
              <a:t>Datenbank_Name</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36572" y="1883207"/>
            <a:ext cx="10810054" cy="23698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die (noch leere) Datenbank „</a:t>
            </a:r>
            <a:r>
              <a:rPr lang="de-DE" sz="2000" dirty="0">
                <a:solidFill>
                  <a:srgbClr val="0071B2"/>
                </a:solidFill>
                <a:latin typeface="Source Sans Pro" panose="020B0503030403020204" pitchFamily="34" charset="0"/>
              </a:rPr>
              <a:t>G</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eld_her“ zu erzeugen,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den folgenden Befehl:</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DATABASE </a:t>
            </a:r>
            <a:r>
              <a:rPr lang="de-DE" sz="2800" dirty="0">
                <a:solidFill>
                  <a:srgbClr val="0071B2"/>
                </a:solidFill>
                <a:latin typeface="Source Sans Pro" panose="020B0503030403020204" pitchFamily="34" charset="0"/>
              </a:rPr>
              <a:t>G</a:t>
            </a:r>
            <a:r>
              <a:rPr lang="de-DE" sz="2800" baseline="0" dirty="0" smtClean="0">
                <a:solidFill>
                  <a:srgbClr val="0071B2"/>
                </a:solidFill>
                <a:latin typeface="Source Sans Pro" panose="020B0503030403020204" pitchFamily="34" charset="0"/>
              </a:rPr>
              <a:t>eld_her</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eine bestehende Datenbank zu löschen </a:t>
            </a:r>
            <a:r>
              <a:rPr kumimoji="0" lang="de-DE" sz="12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(in unserem Fall die Datenbank „</a:t>
            </a:r>
            <a:r>
              <a:rPr lang="de-DE" sz="1200" dirty="0">
                <a:solidFill>
                  <a:srgbClr val="0071B2"/>
                </a:solidFill>
                <a:latin typeface="Source Sans Pro" panose="020B0503030403020204" pitchFamily="34" charset="0"/>
              </a:rPr>
              <a:t>G</a:t>
            </a:r>
            <a:r>
              <a:rPr kumimoji="0" lang="de-DE" sz="12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eld_her“), </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verwenden wir den Befehl:</a:t>
            </a:r>
          </a:p>
          <a:p>
            <a:pPr marR="0" lvl="0" algn="l" defTabSz="914400" rtl="0" eaLnBrk="1" fontAlgn="auto" latinLnBrk="0" hangingPunct="1">
              <a:lnSpc>
                <a:spcPct val="100000"/>
              </a:lnSpc>
              <a:spcBef>
                <a:spcPts val="0"/>
              </a:spcBef>
              <a:spcAft>
                <a:spcPts val="0"/>
              </a:spcAft>
              <a:buClrTx/>
              <a:buSzTx/>
              <a:tabLst/>
              <a:defRPr/>
            </a:pPr>
            <a:endParaRPr lang="de-DE" sz="800" dirty="0">
              <a:solidFill>
                <a:srgbClr val="0071B2"/>
              </a:solidFill>
              <a:latin typeface="Source Sans Pro" panose="020B0503030403020204" pitchFamily="34" charset="0"/>
            </a:endParaRPr>
          </a:p>
          <a:p>
            <a:pPr lvl="0">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lang="de-DE" sz="2800" b="1" dirty="0" smtClean="0">
                <a:solidFill>
                  <a:srgbClr val="0071B2"/>
                </a:solidFill>
                <a:latin typeface="Source Sans Pro" panose="020B0503030403020204" pitchFamily="34" charset="0"/>
              </a:rPr>
              <a:t>DROP </a:t>
            </a:r>
            <a:r>
              <a:rPr lang="de-DE" sz="2800" b="1" dirty="0">
                <a:solidFill>
                  <a:srgbClr val="0071B2"/>
                </a:solidFill>
                <a:latin typeface="Source Sans Pro" panose="020B0503030403020204" pitchFamily="34" charset="0"/>
              </a:rPr>
              <a:t>DATABASE </a:t>
            </a:r>
            <a:r>
              <a:rPr lang="de-DE" sz="2800" dirty="0" smtClean="0">
                <a:solidFill>
                  <a:srgbClr val="0071B2"/>
                </a:solidFill>
                <a:latin typeface="Source Sans Pro" panose="020B0503030403020204" pitchFamily="34" charset="0"/>
              </a:rPr>
              <a:t>Geld_her</a:t>
            </a:r>
            <a:r>
              <a:rPr lang="de-DE" sz="2800" b="1" dirty="0" smtClean="0">
                <a:solidFill>
                  <a:srgbClr val="0071B2"/>
                </a:solidFill>
                <a:latin typeface="Source Sans Pro" panose="020B0503030403020204" pitchFamily="34" charset="0"/>
              </a:rPr>
              <a:t>;</a:t>
            </a: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74538" y="4430683"/>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solidFill>
                  <a:schemeClr val="accent2"/>
                </a:solidFill>
              </a:rPr>
              <a:t>Hinweis</a:t>
            </a:r>
            <a:r>
              <a:rPr lang="de-DE" sz="2400" dirty="0" smtClean="0">
                <a:solidFill>
                  <a:schemeClr val="accent2"/>
                </a:solidFill>
              </a:rPr>
              <a:t>:</a:t>
            </a:r>
          </a:p>
          <a:p>
            <a:pPr algn="ctr"/>
            <a:r>
              <a:rPr lang="de-DE" sz="1600" dirty="0" smtClean="0">
                <a:solidFill>
                  <a:schemeClr val="tx1"/>
                </a:solidFill>
              </a:rPr>
              <a:t>Falls wir einen </a:t>
            </a:r>
            <a:r>
              <a:rPr lang="de-DE" sz="1600" b="1" dirty="0" smtClean="0">
                <a:solidFill>
                  <a:schemeClr val="tx1"/>
                </a:solidFill>
              </a:rPr>
              <a:t>einzigen</a:t>
            </a:r>
            <a:r>
              <a:rPr lang="de-DE" sz="1600" dirty="0" smtClean="0">
                <a:solidFill>
                  <a:schemeClr val="tx1"/>
                </a:solidFill>
              </a:rPr>
              <a:t> Befehl absenden, so könnten wir auf das abschließende Semikolon </a:t>
            </a:r>
            <a:r>
              <a:rPr lang="de-DE" sz="1600" u="sng" dirty="0" smtClean="0">
                <a:solidFill>
                  <a:schemeClr val="tx1"/>
                </a:solidFill>
              </a:rPr>
              <a:t>verzichten</a:t>
            </a:r>
            <a:r>
              <a:rPr lang="de-DE" sz="1600" dirty="0" smtClean="0">
                <a:solidFill>
                  <a:schemeClr val="tx1"/>
                </a:solidFill>
              </a:rPr>
              <a:t>.</a:t>
            </a:r>
          </a:p>
          <a:p>
            <a:pPr algn="ctr"/>
            <a:r>
              <a:rPr lang="de-DE" sz="1600" dirty="0" smtClean="0">
                <a:solidFill>
                  <a:schemeClr val="tx1"/>
                </a:solidFill>
              </a:rPr>
              <a:t>Falls hingegen (gleichzeitig)</a:t>
            </a:r>
            <a:r>
              <a:rPr lang="de-DE" sz="1600" b="1" dirty="0" smtClean="0">
                <a:solidFill>
                  <a:schemeClr val="tx1"/>
                </a:solidFill>
              </a:rPr>
              <a:t> mehrere </a:t>
            </a:r>
            <a:r>
              <a:rPr lang="de-DE" sz="1600" dirty="0" smtClean="0">
                <a:solidFill>
                  <a:schemeClr val="tx1"/>
                </a:solidFill>
              </a:rPr>
              <a:t>Befehle abgesendet werden sollen, so ist das Semikolon (nach jedem Befehl) </a:t>
            </a:r>
            <a:r>
              <a:rPr lang="de-DE" sz="1600" u="sng" dirty="0" smtClean="0">
                <a:solidFill>
                  <a:schemeClr val="tx1"/>
                </a:solidFill>
              </a:rPr>
              <a:t>verpflichtend</a:t>
            </a:r>
            <a:r>
              <a:rPr lang="de-DE" sz="1600" dirty="0" smtClean="0">
                <a:solidFill>
                  <a:schemeClr val="tx1"/>
                </a:solidFill>
              </a:rPr>
              <a:t>.</a:t>
            </a:r>
          </a:p>
          <a:p>
            <a:pPr algn="ctr"/>
            <a:endParaRPr lang="de-DE" sz="1600" dirty="0">
              <a:solidFill>
                <a:schemeClr val="tx1"/>
              </a:solidFill>
            </a:endParaRPr>
          </a:p>
          <a:p>
            <a:pPr algn="ctr"/>
            <a:r>
              <a:rPr lang="de-DE" sz="1600" dirty="0" smtClean="0">
                <a:solidFill>
                  <a:schemeClr val="tx1"/>
                </a:solidFill>
              </a:rPr>
              <a:t>Wir werden allerdings aus didaktischen Gründen </a:t>
            </a:r>
            <a:r>
              <a:rPr lang="de-DE" sz="1600" b="1" dirty="0" smtClean="0">
                <a:solidFill>
                  <a:schemeClr val="tx1"/>
                </a:solidFill>
              </a:rPr>
              <a:t>stets</a:t>
            </a:r>
            <a:r>
              <a:rPr lang="de-DE" sz="1600" dirty="0" smtClean="0">
                <a:solidFill>
                  <a:schemeClr val="tx1"/>
                </a:solidFill>
              </a:rPr>
              <a:t> ein Semikolon setzen (und empfehlen dies auch für die IHK-Abschlussprüfung).</a:t>
            </a:r>
          </a:p>
          <a:p>
            <a:pPr algn="ctr"/>
            <a:endParaRPr lang="de-DE" sz="1200" dirty="0">
              <a:solidFill>
                <a:schemeClr val="tx1"/>
              </a:solidFill>
            </a:endParaRPr>
          </a:p>
        </p:txBody>
      </p:sp>
    </p:spTree>
    <p:extLst>
      <p:ext uri="{BB962C8B-B14F-4D97-AF65-F5344CB8AC3E}">
        <p14:creationId xmlns:p14="http://schemas.microsoft.com/office/powerpoint/2010/main" val="131247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solidFill>
                  <a:schemeClr val="accent2"/>
                </a:solidFill>
                <a:latin typeface="Source Sans Pro" panose="020B0503030403020204" pitchFamily="34" charset="0"/>
              </a:rPr>
              <a:t>USE </a:t>
            </a:r>
            <a:r>
              <a:rPr lang="de-DE" b="0" dirty="0" smtClean="0">
                <a:latin typeface="Source Sans Pro" panose="020B0503030403020204" pitchFamily="34" charset="0"/>
              </a:rPr>
              <a:t>Datenbank_Name</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36572" y="1883207"/>
            <a:ext cx="10976308" cy="18158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Wenn wir mit der Datenbank „</a:t>
            </a:r>
            <a:r>
              <a:rPr lang="de-DE" sz="2000" dirty="0">
                <a:solidFill>
                  <a:srgbClr val="0071B2"/>
                </a:solidFill>
                <a:latin typeface="Source Sans Pro" panose="020B0503030403020204" pitchFamily="34" charset="0"/>
              </a:rPr>
              <a:t>G</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eld_her“ arbeiten wollen, wird es günstig sein, dies anzukündigen:</a:t>
            </a:r>
            <a:endPar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USE </a:t>
            </a:r>
            <a:r>
              <a:rPr lang="de-DE" sz="2800" dirty="0" smtClean="0">
                <a:solidFill>
                  <a:srgbClr val="0071B2"/>
                </a:solidFill>
                <a:latin typeface="Source Sans Pro" panose="020B0503030403020204" pitchFamily="34" charset="0"/>
              </a:rPr>
              <a:t>G</a:t>
            </a:r>
            <a:r>
              <a:rPr lang="de-DE" sz="2800" baseline="0" dirty="0" smtClean="0">
                <a:solidFill>
                  <a:srgbClr val="0071B2"/>
                </a:solidFill>
                <a:latin typeface="Source Sans Pro" panose="020B0503030403020204" pitchFamily="34" charset="0"/>
              </a:rPr>
              <a:t>eld_her</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Allerdings wird dies nicht unbedingt nötig sein – siehe folgende Folie:</a:t>
            </a: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58061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solidFill>
                  <a:schemeClr val="accent2"/>
                </a:solidFill>
                <a:latin typeface="Source Sans Pro" panose="020B0503030403020204" pitchFamily="34" charset="0"/>
              </a:rPr>
              <a:t>CREATE</a:t>
            </a:r>
            <a:r>
              <a:rPr lang="de-DE" dirty="0" smtClean="0">
                <a:latin typeface="Source Sans Pro" panose="020B0503030403020204" pitchFamily="34" charset="0"/>
              </a:rPr>
              <a:t> </a:t>
            </a:r>
            <a:r>
              <a:rPr lang="de-DE" dirty="0" smtClean="0">
                <a:solidFill>
                  <a:schemeClr val="accent2"/>
                </a:solidFill>
                <a:latin typeface="Source Sans Pro" panose="020B0503030403020204" pitchFamily="34" charset="0"/>
              </a:rPr>
              <a:t>TABLE</a:t>
            </a:r>
            <a:r>
              <a:rPr lang="de-DE" dirty="0" smtClean="0">
                <a:latin typeface="Source Sans Pro" panose="020B0503030403020204" pitchFamily="34" charset="0"/>
              </a:rPr>
              <a:t> </a:t>
            </a:r>
            <a:r>
              <a:rPr lang="de-DE" b="0" dirty="0" smtClean="0">
                <a:latin typeface="Source Sans Pro" panose="020B0503030403020204" pitchFamily="34" charset="0"/>
              </a:rPr>
              <a:t>Tabellen_Name</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0810054" cy="32316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die Tabelle „Kunde“ zu erzeugen,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den folgenden Befehl:</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r>
              <a:rPr lang="de-DE" sz="2800" baseline="0" dirty="0">
                <a:solidFill>
                  <a:srgbClr val="0071B2"/>
                </a:solidFill>
                <a:latin typeface="Source Sans Pro" panose="020B0503030403020204" pitchFamily="34" charset="0"/>
              </a:rPr>
              <a:t>	</a:t>
            </a:r>
            <a:r>
              <a:rPr lang="de-DE" sz="2800"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06311" y="4313775"/>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Der obige Befehl funktioniert nur, falls zuvor mittels </a:t>
            </a:r>
            <a:r>
              <a:rPr lang="de-DE" sz="2000" b="1" dirty="0" smtClean="0">
                <a:solidFill>
                  <a:schemeClr val="tx1"/>
                </a:solidFill>
              </a:rPr>
              <a:t>USE </a:t>
            </a:r>
            <a:r>
              <a:rPr lang="de-DE" sz="2000" dirty="0" smtClean="0">
                <a:solidFill>
                  <a:schemeClr val="tx1"/>
                </a:solidFill>
              </a:rPr>
              <a:t>Geld_her</a:t>
            </a:r>
            <a:r>
              <a:rPr lang="de-DE" sz="2000" b="1" dirty="0" smtClean="0">
                <a:solidFill>
                  <a:schemeClr val="tx1"/>
                </a:solidFill>
              </a:rPr>
              <a:t> </a:t>
            </a:r>
            <a:r>
              <a:rPr lang="de-DE" sz="1600" dirty="0" smtClean="0">
                <a:solidFill>
                  <a:schemeClr val="tx1"/>
                </a:solidFill>
              </a:rPr>
              <a:t>diese Datenbank ausgewählt wurde.</a:t>
            </a:r>
          </a:p>
          <a:p>
            <a:pPr algn="ctr"/>
            <a:r>
              <a:rPr lang="de-DE" sz="1600" dirty="0" smtClean="0">
                <a:solidFill>
                  <a:schemeClr val="tx1"/>
                </a:solidFill>
              </a:rPr>
              <a:t>Würde man hingegen auf </a:t>
            </a:r>
            <a:r>
              <a:rPr lang="de-DE" sz="1600" b="1" dirty="0" smtClean="0">
                <a:solidFill>
                  <a:schemeClr val="tx1"/>
                </a:solidFill>
              </a:rPr>
              <a:t>USE</a:t>
            </a:r>
            <a:r>
              <a:rPr lang="de-DE" sz="1600" dirty="0" smtClean="0">
                <a:solidFill>
                  <a:schemeClr val="tx1"/>
                </a:solidFill>
              </a:rPr>
              <a:t> verzichten wollen, so müsste man zur Erstellung der Tabelle „Kunde“ den folgenden Code verwenden:</a:t>
            </a:r>
          </a:p>
          <a:p>
            <a:pPr algn="ctr"/>
            <a:endParaRPr lang="de-DE" sz="1600" dirty="0">
              <a:solidFill>
                <a:schemeClr val="tx1"/>
              </a:solidFill>
            </a:endParaRPr>
          </a:p>
          <a:p>
            <a:pPr algn="ctr"/>
            <a:r>
              <a:rPr lang="de-DE" sz="1600" b="1" dirty="0" smtClean="0">
                <a:solidFill>
                  <a:schemeClr val="tx1"/>
                </a:solidFill>
              </a:rPr>
              <a:t>CREATE TABLE </a:t>
            </a:r>
            <a:r>
              <a:rPr lang="de-DE" sz="1600" dirty="0" smtClean="0">
                <a:solidFill>
                  <a:schemeClr val="accent2"/>
                </a:solidFill>
              </a:rPr>
              <a:t>Geld_her.Kunde</a:t>
            </a:r>
            <a:r>
              <a:rPr lang="de-DE" sz="1600" dirty="0" smtClean="0">
                <a:solidFill>
                  <a:schemeClr val="tx1"/>
                </a:solidFill>
              </a:rPr>
              <a:t>(…);</a:t>
            </a:r>
          </a:p>
          <a:p>
            <a:pPr algn="ctr"/>
            <a:endParaRPr lang="de-DE" sz="1200" dirty="0">
              <a:solidFill>
                <a:schemeClr val="tx1"/>
              </a:solidFill>
            </a:endParaRPr>
          </a:p>
        </p:txBody>
      </p:sp>
      <p:sp>
        <p:nvSpPr>
          <p:cNvPr id="3" name="Geschweifte Klammer rechts 2"/>
          <p:cNvSpPr/>
          <p:nvPr/>
        </p:nvSpPr>
        <p:spPr>
          <a:xfrm>
            <a:off x="2946400" y="2937164"/>
            <a:ext cx="203200" cy="692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p:cNvSpPr txBox="1"/>
          <p:nvPr/>
        </p:nvSpPr>
        <p:spPr>
          <a:xfrm>
            <a:off x="3149600" y="3129638"/>
            <a:ext cx="1535100" cy="307777"/>
          </a:xfrm>
          <a:prstGeom prst="rect">
            <a:avLst/>
          </a:prstGeom>
          <a:noFill/>
        </p:spPr>
        <p:txBody>
          <a:bodyPr wrap="none" rtlCol="0">
            <a:spAutoFit/>
          </a:bodyPr>
          <a:lstStyle/>
          <a:p>
            <a:r>
              <a:rPr lang="de-DE" sz="1400" dirty="0"/>
              <a:t>h</a:t>
            </a:r>
            <a:r>
              <a:rPr lang="de-DE" sz="1400" dirty="0" smtClean="0"/>
              <a:t>ierzu gleich mehr</a:t>
            </a:r>
            <a:endParaRPr lang="de-DE" sz="1400" dirty="0"/>
          </a:p>
        </p:txBody>
      </p:sp>
    </p:spTree>
    <p:extLst>
      <p:ext uri="{BB962C8B-B14F-4D97-AF65-F5344CB8AC3E}">
        <p14:creationId xmlns:p14="http://schemas.microsoft.com/office/powerpoint/2010/main" val="39815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solidFill>
                  <a:schemeClr val="accent2"/>
                </a:solidFill>
                <a:latin typeface="Source Sans Pro" panose="020B0503030403020204" pitchFamily="34" charset="0"/>
              </a:rPr>
              <a:t>DROP</a:t>
            </a:r>
            <a:r>
              <a:rPr lang="de-DE" dirty="0" smtClean="0">
                <a:latin typeface="Source Sans Pro" panose="020B0503030403020204" pitchFamily="34" charset="0"/>
              </a:rPr>
              <a:t> </a:t>
            </a:r>
            <a:r>
              <a:rPr lang="de-DE" dirty="0" smtClean="0">
                <a:solidFill>
                  <a:schemeClr val="accent2"/>
                </a:solidFill>
                <a:latin typeface="Source Sans Pro" panose="020B0503030403020204" pitchFamily="34" charset="0"/>
              </a:rPr>
              <a:t>TABLE</a:t>
            </a:r>
            <a:r>
              <a:rPr lang="de-DE" dirty="0" smtClean="0">
                <a:latin typeface="Source Sans Pro" panose="020B0503030403020204" pitchFamily="34" charset="0"/>
              </a:rPr>
              <a:t> </a:t>
            </a:r>
            <a:r>
              <a:rPr lang="de-DE" b="0" dirty="0" smtClean="0">
                <a:latin typeface="Source Sans Pro" panose="020B0503030403020204" pitchFamily="34" charset="0"/>
              </a:rPr>
              <a:t>Tabellen_Name</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28260" y="1796561"/>
            <a:ext cx="10810054" cy="107721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die Tabelle „Kunde“ zu löschen,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den folgenden Befehl:</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DROP TABLE </a:t>
            </a:r>
            <a:r>
              <a:rPr lang="de-DE" sz="2800" dirty="0" smtClean="0">
                <a:solidFill>
                  <a:srgbClr val="0071B2"/>
                </a:solidFill>
                <a:latin typeface="Source Sans Pro" panose="020B0503030403020204" pitchFamily="34" charset="0"/>
              </a:rPr>
              <a:t>Kunde</a:t>
            </a:r>
            <a:r>
              <a:rPr lang="de-DE" sz="2800" b="1" dirty="0" smtClean="0">
                <a:solidFill>
                  <a:srgbClr val="0071B2"/>
                </a:solidFill>
                <a:latin typeface="Source Sans Pro" panose="020B0503030403020204" pitchFamily="34" charset="0"/>
              </a:rPr>
              <a:t>;</a:t>
            </a:r>
            <a:r>
              <a:rPr lang="de-DE" sz="2800" b="1" baseline="0" dirty="0" smtClean="0">
                <a:solidFill>
                  <a:srgbClr val="0071B2"/>
                </a:solidFill>
                <a:latin typeface="Source Sans Pro" panose="020B0503030403020204" pitchFamily="34" charset="0"/>
              </a:rPr>
              <a:t>	</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9" name="Rechteck 8"/>
          <p:cNvSpPr/>
          <p:nvPr/>
        </p:nvSpPr>
        <p:spPr>
          <a:xfrm>
            <a:off x="172813" y="4305462"/>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Das Löschen einer Tabelle ist gelegentlich </a:t>
            </a:r>
            <a:r>
              <a:rPr lang="de-DE" sz="1600" b="1" dirty="0" smtClean="0">
                <a:solidFill>
                  <a:schemeClr val="tx1"/>
                </a:solidFill>
              </a:rPr>
              <a:t>nicht unproblematisch </a:t>
            </a:r>
            <a:r>
              <a:rPr lang="de-DE" sz="1600" dirty="0" smtClean="0">
                <a:solidFill>
                  <a:schemeClr val="tx1"/>
                </a:solidFill>
              </a:rPr>
              <a:t>(und wäre es auch bei der Tabelle „Kunde“).</a:t>
            </a:r>
          </a:p>
          <a:p>
            <a:pPr algn="ctr"/>
            <a:r>
              <a:rPr lang="de-DE" sz="1600" dirty="0" smtClean="0">
                <a:solidFill>
                  <a:schemeClr val="tx1"/>
                </a:solidFill>
              </a:rPr>
              <a:t>Wir werden uns mit diesem Sachverhalt am Ende dieser Vorlesung näher befassen, und hierbei die Begriffe</a:t>
            </a:r>
          </a:p>
          <a:p>
            <a:pPr algn="ctr"/>
            <a:r>
              <a:rPr lang="de-DE" sz="2000" b="1" dirty="0" smtClean="0">
                <a:solidFill>
                  <a:schemeClr val="accent2"/>
                </a:solidFill>
              </a:rPr>
              <a:t>„Fremdschlüsselüberprüfung“ </a:t>
            </a:r>
            <a:r>
              <a:rPr lang="de-DE" sz="1600" dirty="0" smtClean="0">
                <a:solidFill>
                  <a:schemeClr val="tx1"/>
                </a:solidFill>
              </a:rPr>
              <a:t>und </a:t>
            </a:r>
            <a:r>
              <a:rPr lang="de-DE" sz="2000" b="1" dirty="0" smtClean="0">
                <a:solidFill>
                  <a:schemeClr val="accent2"/>
                </a:solidFill>
              </a:rPr>
              <a:t>„Referentielle Integrität“ </a:t>
            </a:r>
            <a:r>
              <a:rPr lang="de-DE" sz="1600" dirty="0" smtClean="0">
                <a:solidFill>
                  <a:schemeClr val="tx1"/>
                </a:solidFill>
              </a:rPr>
              <a:t>kennen lernen.</a:t>
            </a:r>
          </a:p>
          <a:p>
            <a:pPr algn="ctr"/>
            <a:endParaRPr lang="de-DE" sz="1200" dirty="0">
              <a:solidFill>
                <a:schemeClr val="tx1"/>
              </a:solidFill>
            </a:endParaRPr>
          </a:p>
        </p:txBody>
      </p:sp>
    </p:spTree>
    <p:extLst>
      <p:ext uri="{BB962C8B-B14F-4D97-AF65-F5344CB8AC3E}">
        <p14:creationId xmlns:p14="http://schemas.microsoft.com/office/powerpoint/2010/main" val="296705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Agenda</a:t>
            </a:r>
            <a:endParaRPr lang="de-DE"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939339" y="833477"/>
            <a:ext cx="10713719" cy="5478423"/>
          </a:xfrm>
          <a:prstGeom prst="rect">
            <a:avLst/>
          </a:prstGeom>
          <a:noFill/>
        </p:spPr>
        <p:txBody>
          <a:bodyPr wrap="square" rtlCol="0">
            <a:spAutoFit/>
          </a:bodyPr>
          <a:lstStyle/>
          <a:p>
            <a:endParaRPr lang="de-DE" b="1" dirty="0" smtClean="0">
              <a:latin typeface="Source Sans Pro" panose="020B0503030403020204" pitchFamily="34" charset="0"/>
            </a:endParaRPr>
          </a:p>
          <a:p>
            <a:r>
              <a:rPr lang="de-DE" sz="2400" b="1" dirty="0" smtClean="0">
                <a:latin typeface="Source Sans Pro" panose="020B0503030403020204" pitchFamily="34" charset="0"/>
              </a:rPr>
              <a:t>Physischer Datenbankentwurf</a:t>
            </a:r>
          </a:p>
          <a:p>
            <a:endParaRPr lang="de-DE" sz="800" b="1" dirty="0">
              <a:latin typeface="Source Sans Pro" panose="020B0503030403020204" pitchFamily="34" charset="0"/>
            </a:endParaRPr>
          </a:p>
          <a:p>
            <a:pPr marL="742950" lvl="1" indent="-285750">
              <a:buFont typeface="Arial" panose="020B0604020202020204" pitchFamily="34" charset="0"/>
              <a:buChar char="•"/>
            </a:pPr>
            <a:r>
              <a:rPr lang="de-DE" sz="2000" dirty="0" smtClean="0">
                <a:latin typeface="Source Sans Pro" panose="020B0503030403020204" pitchFamily="34" charset="0"/>
              </a:rPr>
              <a:t>Einführung</a:t>
            </a:r>
            <a:endParaRPr lang="de-DE" sz="800" dirty="0" smtClean="0">
              <a:latin typeface="Source Sans Pro" panose="020B0503030403020204" pitchFamily="34" charset="0"/>
            </a:endParaRPr>
          </a:p>
          <a:p>
            <a:pPr marL="1085850" lvl="2" indent="-171450">
              <a:buFont typeface="Courier New" panose="02070309020205020404" pitchFamily="49" charset="0"/>
              <a:buChar char="o"/>
            </a:pPr>
            <a:r>
              <a:rPr lang="de-DE" sz="1600" dirty="0" smtClean="0">
                <a:solidFill>
                  <a:srgbClr val="0071B2"/>
                </a:solidFill>
                <a:latin typeface="Source Sans Pro" panose="020B0503030403020204" pitchFamily="34" charset="0"/>
              </a:rPr>
              <a:t>Physischer Datenbankentwurf</a:t>
            </a:r>
            <a:endParaRPr lang="de-DE" sz="1600" dirty="0">
              <a:solidFill>
                <a:srgbClr val="0071B2"/>
              </a:solidFill>
              <a:latin typeface="Source Sans Pro" panose="020B0503030403020204" pitchFamily="34" charset="0"/>
            </a:endParaRPr>
          </a:p>
          <a:p>
            <a:pPr marL="1085850" lvl="2" indent="-171450">
              <a:buFont typeface="Courier New" panose="02070309020205020404" pitchFamily="49" charset="0"/>
              <a:buChar char="o"/>
            </a:pPr>
            <a:r>
              <a:rPr lang="de-DE" sz="1600" dirty="0" smtClean="0">
                <a:solidFill>
                  <a:srgbClr val="0071B2"/>
                </a:solidFill>
                <a:latin typeface="Source Sans Pro" panose="020B0503030403020204" pitchFamily="34" charset="0"/>
              </a:rPr>
              <a:t>Datenbanksprache</a:t>
            </a:r>
          </a:p>
          <a:p>
            <a:pPr marL="1085850" lvl="2" indent="-171450">
              <a:buFont typeface="Courier New" panose="02070309020205020404" pitchFamily="49" charset="0"/>
              <a:buChar char="o"/>
            </a:pPr>
            <a:r>
              <a:rPr lang="de-DE" sz="1600" dirty="0" smtClean="0">
                <a:solidFill>
                  <a:srgbClr val="0071B2"/>
                </a:solidFill>
                <a:latin typeface="Source Sans Pro" panose="020B0503030403020204" pitchFamily="34" charset="0"/>
              </a:rPr>
              <a:t>Konventionen</a:t>
            </a:r>
          </a:p>
          <a:p>
            <a:pPr marL="1085850" lvl="2" indent="-171450">
              <a:buFont typeface="Courier New" panose="02070309020205020404" pitchFamily="49" charset="0"/>
              <a:buChar char="o"/>
            </a:pPr>
            <a:r>
              <a:rPr lang="de-DE" sz="1600" dirty="0" smtClean="0">
                <a:solidFill>
                  <a:srgbClr val="0071B2"/>
                </a:solidFill>
                <a:latin typeface="Source Sans Pro" panose="020B0503030403020204" pitchFamily="34" charset="0"/>
              </a:rPr>
              <a:t>Exemplarisches RDB-Schema</a:t>
            </a:r>
            <a:endParaRPr lang="de-DE" sz="1600" dirty="0">
              <a:solidFill>
                <a:srgbClr val="0071B2"/>
              </a:solidFill>
              <a:latin typeface="Source Sans Pro" panose="020B0503030403020204" pitchFamily="34" charset="0"/>
            </a:endParaRPr>
          </a:p>
          <a:p>
            <a:pPr lvl="2"/>
            <a:endParaRPr lang="de-DE" sz="800" dirty="0" smtClean="0">
              <a:latin typeface="Source Sans Pro" panose="020B0503030403020204" pitchFamily="34" charset="0"/>
            </a:endParaRPr>
          </a:p>
          <a:p>
            <a:pPr marL="742950" lvl="1" indent="-285750">
              <a:buFont typeface="Arial" panose="020B0604020202020204" pitchFamily="34" charset="0"/>
              <a:buChar char="•"/>
            </a:pPr>
            <a:r>
              <a:rPr lang="de-DE" sz="2000" dirty="0" smtClean="0">
                <a:latin typeface="Source Sans Pro" panose="020B0503030403020204" pitchFamily="34" charset="0"/>
              </a:rPr>
              <a:t>Data Definition Language</a:t>
            </a:r>
          </a:p>
          <a:p>
            <a:pPr marL="1200150" lvl="2" indent="-285750">
              <a:buFont typeface="Courier New" panose="02070309020205020404" pitchFamily="49" charset="0"/>
              <a:buChar char="o"/>
            </a:pPr>
            <a:r>
              <a:rPr lang="de-DE" sz="1600" dirty="0" smtClean="0">
                <a:latin typeface="Source Sans Pro" panose="020B0503030403020204" pitchFamily="34" charset="0"/>
              </a:rPr>
              <a:t>CREATE/DROP DATABASE</a:t>
            </a:r>
          </a:p>
          <a:p>
            <a:pPr marL="1200150" lvl="2" indent="-285750">
              <a:buFont typeface="Courier New" panose="02070309020205020404" pitchFamily="49" charset="0"/>
              <a:buChar char="o"/>
            </a:pPr>
            <a:r>
              <a:rPr lang="de-DE" sz="1600" dirty="0" smtClean="0">
                <a:latin typeface="Source Sans Pro" panose="020B0503030403020204" pitchFamily="34" charset="0"/>
              </a:rPr>
              <a:t>USE DATABASE</a:t>
            </a:r>
          </a:p>
          <a:p>
            <a:pPr marL="1200150" lvl="2" indent="-285750">
              <a:buFont typeface="Courier New" panose="02070309020205020404" pitchFamily="49" charset="0"/>
              <a:buChar char="o"/>
            </a:pPr>
            <a:r>
              <a:rPr lang="de-DE" sz="1600" dirty="0" smtClean="0">
                <a:latin typeface="Source Sans Pro" panose="020B0503030403020204" pitchFamily="34" charset="0"/>
              </a:rPr>
              <a:t>CREATE/DROP TABLE</a:t>
            </a:r>
          </a:p>
          <a:p>
            <a:pPr marL="1543050" lvl="3" indent="-171450">
              <a:buFont typeface="Wingdings" panose="05000000000000000000" pitchFamily="2" charset="2"/>
              <a:buChar char="§"/>
            </a:pPr>
            <a:r>
              <a:rPr lang="de-DE" sz="1400" dirty="0" smtClean="0">
                <a:latin typeface="Source Sans Pro" panose="020B0503030403020204" pitchFamily="34" charset="0"/>
              </a:rPr>
              <a:t>Allgemeine Syntax</a:t>
            </a:r>
            <a:endParaRPr lang="de-DE" sz="1400" dirty="0">
              <a:latin typeface="Source Sans Pro" panose="020B0503030403020204" pitchFamily="34" charset="0"/>
            </a:endParaRPr>
          </a:p>
          <a:p>
            <a:pPr marL="1543050" lvl="3" indent="-171450">
              <a:buFont typeface="Wingdings" panose="05000000000000000000" pitchFamily="2" charset="2"/>
              <a:buChar char="§"/>
            </a:pPr>
            <a:r>
              <a:rPr lang="de-DE" sz="1400" dirty="0" smtClean="0">
                <a:latin typeface="Source Sans Pro" panose="020B0503030403020204" pitchFamily="34" charset="0"/>
              </a:rPr>
              <a:t>Typ</a:t>
            </a:r>
          </a:p>
          <a:p>
            <a:pPr marL="1543050" lvl="3" indent="-171450">
              <a:buFont typeface="Wingdings" panose="05000000000000000000" pitchFamily="2" charset="2"/>
              <a:buChar char="§"/>
            </a:pPr>
            <a:r>
              <a:rPr lang="de-DE" sz="1400" dirty="0" smtClean="0">
                <a:latin typeface="Source Sans Pro" panose="020B0503030403020204" pitchFamily="34" charset="0"/>
              </a:rPr>
              <a:t>Constraint</a:t>
            </a:r>
          </a:p>
          <a:p>
            <a:pPr marL="2000250" lvl="4" indent="-171450">
              <a:buFont typeface="Wingdings" panose="05000000000000000000" pitchFamily="2" charset="2"/>
              <a:buChar char="Ø"/>
            </a:pPr>
            <a:r>
              <a:rPr lang="de-DE" sz="1200" dirty="0" smtClean="0">
                <a:latin typeface="Source Sans Pro" panose="020B0503030403020204" pitchFamily="34" charset="0"/>
              </a:rPr>
              <a:t> (NOT) NULL</a:t>
            </a:r>
          </a:p>
          <a:p>
            <a:pPr marL="2000250" lvl="4" indent="-171450">
              <a:buFont typeface="Wingdings" panose="05000000000000000000" pitchFamily="2" charset="2"/>
              <a:buChar char="Ø"/>
            </a:pPr>
            <a:r>
              <a:rPr lang="de-DE" sz="1200" dirty="0" smtClean="0">
                <a:latin typeface="Source Sans Pro" panose="020B0503030403020204" pitchFamily="34" charset="0"/>
              </a:rPr>
              <a:t>AUTO_INCREMENT</a:t>
            </a:r>
            <a:endParaRPr lang="de-DE" sz="1200" dirty="0">
              <a:latin typeface="Source Sans Pro" panose="020B0503030403020204" pitchFamily="34" charset="0"/>
            </a:endParaRPr>
          </a:p>
          <a:p>
            <a:pPr marL="1543050" lvl="3" indent="-171450">
              <a:buFont typeface="Wingdings" panose="05000000000000000000" pitchFamily="2" charset="2"/>
              <a:buChar char="§"/>
            </a:pPr>
            <a:r>
              <a:rPr lang="de-DE" sz="1400" dirty="0" smtClean="0">
                <a:latin typeface="Source Sans Pro" panose="020B0503030403020204" pitchFamily="34" charset="0"/>
              </a:rPr>
              <a:t>Schlüssel</a:t>
            </a:r>
            <a:endParaRPr lang="de-DE" sz="800" dirty="0" smtClean="0">
              <a:latin typeface="Source Sans Pro" panose="020B0503030403020204" pitchFamily="34" charset="0"/>
            </a:endParaRPr>
          </a:p>
          <a:p>
            <a:pPr marL="2000250" lvl="4" indent="-171450">
              <a:buFont typeface="Wingdings" panose="05000000000000000000" pitchFamily="2" charset="2"/>
              <a:buChar char="Ø"/>
            </a:pPr>
            <a:r>
              <a:rPr lang="de-DE" sz="1200" dirty="0" smtClean="0">
                <a:latin typeface="Source Sans Pro" panose="020B0503030403020204" pitchFamily="34" charset="0"/>
              </a:rPr>
              <a:t>PRIMARY KEY</a:t>
            </a:r>
            <a:endParaRPr lang="de-DE" sz="1200" dirty="0">
              <a:latin typeface="Source Sans Pro" panose="020B0503030403020204" pitchFamily="34" charset="0"/>
            </a:endParaRPr>
          </a:p>
          <a:p>
            <a:pPr marL="2000250" lvl="4" indent="-171450">
              <a:buFont typeface="Wingdings" panose="05000000000000000000" pitchFamily="2" charset="2"/>
              <a:buChar char="Ø"/>
            </a:pPr>
            <a:r>
              <a:rPr lang="de-DE" sz="1200" dirty="0" smtClean="0">
                <a:latin typeface="Source Sans Pro" panose="020B0503030403020204" pitchFamily="34" charset="0"/>
              </a:rPr>
              <a:t>FOREIGN KEY</a:t>
            </a:r>
            <a:endParaRPr lang="de-DE" sz="800" dirty="0">
              <a:latin typeface="Source Sans Pro" panose="020B0503030403020204" pitchFamily="34" charset="0"/>
            </a:endParaRPr>
          </a:p>
          <a:p>
            <a:pPr marL="1200150" lvl="2" indent="-285750">
              <a:buFont typeface="Courier New" panose="02070309020205020404" pitchFamily="49" charset="0"/>
              <a:buChar char="o"/>
            </a:pPr>
            <a:r>
              <a:rPr lang="de-DE" sz="1600" dirty="0" smtClean="0">
                <a:solidFill>
                  <a:srgbClr val="0071B2"/>
                </a:solidFill>
                <a:latin typeface="Source Sans Pro" panose="020B0503030403020204" pitchFamily="34" charset="0"/>
              </a:rPr>
              <a:t>Fremdschlüsselüberprüfung und Referentielle Integrität</a:t>
            </a:r>
            <a:endParaRPr lang="de-DE" sz="1600" dirty="0">
              <a:solidFill>
                <a:srgbClr val="0071B2"/>
              </a:solidFill>
              <a:latin typeface="Source Sans Pro" panose="020B0503030403020204" pitchFamily="34" charset="0"/>
            </a:endParaRPr>
          </a:p>
          <a:p>
            <a:pPr lvl="2"/>
            <a:endParaRPr lang="de-DE" sz="800" dirty="0" smtClean="0"/>
          </a:p>
        </p:txBody>
      </p:sp>
    </p:spTree>
    <p:extLst>
      <p:ext uri="{BB962C8B-B14F-4D97-AF65-F5344CB8AC3E}">
        <p14:creationId xmlns:p14="http://schemas.microsoft.com/office/powerpoint/2010/main" val="40922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fontScale="90000"/>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Attribut </a:t>
            </a:r>
            <a:r>
              <a:rPr lang="de-DE" b="0" dirty="0" smtClean="0">
                <a:solidFill>
                  <a:schemeClr val="accent2">
                    <a:lumMod val="50000"/>
                  </a:schemeClr>
                </a:solidFill>
                <a:latin typeface="Source Sans Pro" panose="020B0503030403020204" pitchFamily="34" charset="0"/>
              </a:rPr>
              <a:t>Typ</a:t>
            </a:r>
            <a:r>
              <a:rPr lang="de-DE" b="0" dirty="0" smtClean="0">
                <a:solidFill>
                  <a:schemeClr val="accent2"/>
                </a:solidFill>
                <a:latin typeface="Source Sans Pro" panose="020B0503030403020204" pitchFamily="34" charset="0"/>
              </a:rPr>
              <a:t> </a:t>
            </a:r>
            <a:r>
              <a:rPr lang="de-DE" b="0" dirty="0" smtClean="0">
                <a:solidFill>
                  <a:schemeClr val="tx1">
                    <a:lumMod val="40000"/>
                    <a:lumOff val="60000"/>
                  </a:schemeClr>
                </a:solidFill>
                <a:latin typeface="Source Sans Pro" panose="020B0503030403020204" pitchFamily="34" charset="0"/>
              </a:rPr>
              <a:t>Constraint</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193899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solidFill>
                  <a:schemeClr val="accent2"/>
                </a:solidFill>
                <a:latin typeface="Source Sans Pro" panose="020B0503030403020204" pitchFamily="34" charset="0"/>
              </a:rPr>
              <a:t>Kunde_ID</a:t>
            </a:r>
            <a:r>
              <a:rPr lang="de-DE" sz="2800" dirty="0" smtClean="0">
                <a:solidFill>
                  <a:srgbClr val="0071B2"/>
                </a:solidFill>
                <a:latin typeface="Source Sans Pro" panose="020B0503030403020204" pitchFamily="34" charset="0"/>
              </a:rPr>
              <a:t> </a:t>
            </a:r>
            <a:r>
              <a:rPr lang="de-DE" sz="2800" b="1" dirty="0" smtClean="0">
                <a:solidFill>
                  <a:schemeClr val="accent2">
                    <a:lumMod val="50000"/>
                  </a:schemeClr>
                </a:solidFill>
                <a:latin typeface="Source Sans Pro" panose="020B0503030403020204" pitchFamily="34" charset="0"/>
              </a:rPr>
              <a:t>INT(11) </a:t>
            </a:r>
            <a:r>
              <a:rPr lang="de-DE" sz="2800" b="1" dirty="0" smtClean="0">
                <a:solidFill>
                  <a:schemeClr val="tx1">
                    <a:lumMod val="40000"/>
                    <a:lumOff val="60000"/>
                  </a:schemeClr>
                </a:solidFill>
                <a:latin typeface="Source Sans Pro" panose="020B0503030403020204" pitchFamily="34" charset="0"/>
              </a:rPr>
              <a:t>AUTO_INCREMENT</a:t>
            </a:r>
            <a:r>
              <a:rPr lang="de-DE" sz="2800" b="1" dirty="0" smtClean="0">
                <a:solidFill>
                  <a:srgbClr val="0071B2"/>
                </a:solidFill>
                <a:latin typeface="Source Sans Pro" panose="020B0503030403020204" pitchFamily="34" charset="0"/>
              </a:rPr>
              <a:t>,</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344663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Ganze Zahl</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193899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a:t>
            </a:r>
            <a:r>
              <a:rPr lang="de-DE" sz="2800" dirty="0" smtClean="0">
                <a:solidFill>
                  <a:srgbClr val="0071B2"/>
                </a:solidFill>
                <a:latin typeface="Source Sans Pro" panose="020B0503030403020204" pitchFamily="34" charset="0"/>
              </a:rPr>
              <a:t> </a:t>
            </a:r>
            <a:r>
              <a:rPr lang="de-DE" sz="2800" b="1" dirty="0" smtClean="0">
                <a:solidFill>
                  <a:schemeClr val="accent2"/>
                </a:solidFill>
                <a:latin typeface="Source Sans Pro" panose="020B0503030403020204" pitchFamily="34" charset="0"/>
              </a:rPr>
              <a:t>INT(11) </a:t>
            </a:r>
            <a:r>
              <a:rPr lang="de-DE" sz="2800" b="1" dirty="0" smtClean="0">
                <a:latin typeface="Source Sans Pro" panose="020B0503030403020204" pitchFamily="34" charset="0"/>
              </a:rPr>
              <a:t>AUTO_INCREMENT</a:t>
            </a:r>
            <a:r>
              <a:rPr lang="de-DE" sz="2800" b="1" dirty="0" smtClean="0">
                <a:solidFill>
                  <a:srgbClr val="0071B2"/>
                </a:solidFill>
                <a:latin typeface="Source Sans Pro" panose="020B0503030403020204" pitchFamily="34" charset="0"/>
              </a:rPr>
              <a:t>,</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64500" y="4322088"/>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chemeClr val="tx1"/>
                </a:solidFill>
              </a:rPr>
              <a:t>Die zulässigen Integerwerte liegen wie üblich zwischen </a:t>
            </a:r>
            <a:r>
              <a:rPr lang="de-DE" sz="2400" dirty="0" smtClean="0">
                <a:solidFill>
                  <a:schemeClr val="accent2"/>
                </a:solidFill>
              </a:rPr>
              <a:t>-2</a:t>
            </a:r>
            <a:r>
              <a:rPr lang="de-DE" sz="2400" baseline="30000" dirty="0" smtClean="0">
                <a:solidFill>
                  <a:schemeClr val="accent2"/>
                </a:solidFill>
              </a:rPr>
              <a:t>31</a:t>
            </a:r>
            <a:r>
              <a:rPr lang="de-DE" sz="2400" dirty="0" smtClean="0">
                <a:solidFill>
                  <a:schemeClr val="accent2"/>
                </a:solidFill>
              </a:rPr>
              <a:t> </a:t>
            </a:r>
            <a:r>
              <a:rPr lang="de-DE" sz="1200" dirty="0" smtClean="0">
                <a:solidFill>
                  <a:schemeClr val="tx1"/>
                </a:solidFill>
              </a:rPr>
              <a:t>(= -2.147.483.648) </a:t>
            </a:r>
            <a:r>
              <a:rPr lang="de-DE" sz="2400" dirty="0" smtClean="0">
                <a:solidFill>
                  <a:schemeClr val="tx1"/>
                </a:solidFill>
              </a:rPr>
              <a:t>und </a:t>
            </a:r>
            <a:r>
              <a:rPr lang="de-DE" sz="2400" dirty="0" smtClean="0">
                <a:solidFill>
                  <a:schemeClr val="accent2"/>
                </a:solidFill>
              </a:rPr>
              <a:t>2</a:t>
            </a:r>
            <a:r>
              <a:rPr lang="de-DE" sz="2400" baseline="30000" dirty="0" smtClean="0">
                <a:solidFill>
                  <a:schemeClr val="accent2"/>
                </a:solidFill>
              </a:rPr>
              <a:t>31</a:t>
            </a:r>
            <a:r>
              <a:rPr lang="de-DE" sz="2400" dirty="0" smtClean="0">
                <a:solidFill>
                  <a:schemeClr val="accent2"/>
                </a:solidFill>
              </a:rPr>
              <a:t>-1</a:t>
            </a:r>
            <a:r>
              <a:rPr lang="de-DE" sz="2400" dirty="0" smtClean="0">
                <a:solidFill>
                  <a:schemeClr val="tx1"/>
                </a:solidFill>
              </a:rPr>
              <a:t> </a:t>
            </a:r>
            <a:r>
              <a:rPr lang="de-DE" sz="1200" dirty="0">
                <a:solidFill>
                  <a:schemeClr val="tx1"/>
                </a:solidFill>
              </a:rPr>
              <a:t>(= </a:t>
            </a:r>
            <a:r>
              <a:rPr lang="de-DE" sz="1200" dirty="0" smtClean="0">
                <a:solidFill>
                  <a:schemeClr val="tx1"/>
                </a:solidFill>
              </a:rPr>
              <a:t>2.147.483.647)</a:t>
            </a:r>
            <a:r>
              <a:rPr lang="de-DE" sz="2400" dirty="0" smtClean="0">
                <a:solidFill>
                  <a:schemeClr val="tx1"/>
                </a:solidFill>
              </a:rPr>
              <a:t> </a:t>
            </a:r>
          </a:p>
          <a:p>
            <a:pPr algn="ctr"/>
            <a:r>
              <a:rPr lang="de-DE" sz="2000" dirty="0" smtClean="0">
                <a:solidFill>
                  <a:schemeClr val="tx1"/>
                </a:solidFill>
              </a:rPr>
              <a:t>Der Parameter in der Klammer bestimmt die </a:t>
            </a:r>
            <a:r>
              <a:rPr lang="de-DE" sz="2000" b="1" dirty="0" smtClean="0">
                <a:solidFill>
                  <a:schemeClr val="tx1"/>
                </a:solidFill>
              </a:rPr>
              <a:t>Breite der Spaltenausgabe</a:t>
            </a:r>
            <a:r>
              <a:rPr lang="de-DE" sz="2000" dirty="0" smtClean="0">
                <a:solidFill>
                  <a:schemeClr val="tx1"/>
                </a:solidFill>
              </a:rPr>
              <a:t>.</a:t>
            </a:r>
          </a:p>
          <a:p>
            <a:pPr algn="ctr"/>
            <a:r>
              <a:rPr lang="de-DE" sz="2000" dirty="0" smtClean="0">
                <a:solidFill>
                  <a:schemeClr val="tx1"/>
                </a:solidFill>
              </a:rPr>
              <a:t>Wir wählen „11“, um die maximal 10-stellige Zahl zuzüglich 1 Vorzeichen darstellen zu können.</a:t>
            </a:r>
            <a:endParaRPr lang="de-DE" sz="2000" dirty="0">
              <a:solidFill>
                <a:schemeClr val="tx1"/>
              </a:solidFill>
            </a:endParaRPr>
          </a:p>
        </p:txBody>
      </p:sp>
    </p:spTree>
    <p:extLst>
      <p:ext uri="{BB962C8B-B14F-4D97-AF65-F5344CB8AC3E}">
        <p14:creationId xmlns:p14="http://schemas.microsoft.com/office/powerpoint/2010/main" val="42674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0933190"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Automatisches Hochzählen</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193899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a:t>
            </a:r>
            <a:r>
              <a:rPr lang="de-DE" sz="2800" dirty="0" smtClean="0">
                <a:solidFill>
                  <a:srgbClr val="0071B2"/>
                </a:solidFill>
                <a:latin typeface="Source Sans Pro" panose="020B0503030403020204" pitchFamily="34" charset="0"/>
              </a:rPr>
              <a:t> </a:t>
            </a:r>
            <a:r>
              <a:rPr lang="de-DE" sz="2800" b="1" dirty="0" smtClean="0">
                <a:latin typeface="Source Sans Pro" panose="020B0503030403020204" pitchFamily="34" charset="0"/>
              </a:rPr>
              <a:t>INT(11) </a:t>
            </a:r>
            <a:r>
              <a:rPr lang="de-DE" sz="2800" b="1" dirty="0" smtClean="0">
                <a:solidFill>
                  <a:schemeClr val="accent2"/>
                </a:solidFill>
                <a:latin typeface="Source Sans Pro" panose="020B0503030403020204" pitchFamily="34" charset="0"/>
              </a:rPr>
              <a:t>AUTO_INCREMENT</a:t>
            </a:r>
            <a:r>
              <a:rPr lang="de-DE" sz="2800" b="1" dirty="0" smtClean="0">
                <a:solidFill>
                  <a:srgbClr val="0071B2"/>
                </a:solidFill>
                <a:latin typeface="Source Sans Pro" panose="020B0503030403020204" pitchFamily="34" charset="0"/>
              </a:rPr>
              <a:t>,</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47875" y="4330400"/>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chemeClr val="tx1"/>
                </a:solidFill>
              </a:rPr>
              <a:t>Der Constraint </a:t>
            </a:r>
            <a:r>
              <a:rPr lang="de-DE" sz="2400" dirty="0" smtClean="0">
                <a:solidFill>
                  <a:schemeClr val="accent2"/>
                </a:solidFill>
              </a:rPr>
              <a:t>„AUTO_INCREMENT“ </a:t>
            </a:r>
            <a:r>
              <a:rPr lang="de-DE" sz="2400" dirty="0" smtClean="0">
                <a:solidFill>
                  <a:schemeClr val="tx1"/>
                </a:solidFill>
              </a:rPr>
              <a:t>sorgt dafür, dass der </a:t>
            </a:r>
            <a:r>
              <a:rPr lang="de-DE" sz="2400" b="1" dirty="0" smtClean="0">
                <a:solidFill>
                  <a:schemeClr val="tx1"/>
                </a:solidFill>
              </a:rPr>
              <a:t>Primärschlüsselwert</a:t>
            </a:r>
            <a:r>
              <a:rPr lang="de-DE" sz="2400" dirty="0" smtClean="0">
                <a:solidFill>
                  <a:schemeClr val="tx1"/>
                </a:solidFill>
              </a:rPr>
              <a:t> </a:t>
            </a:r>
            <a:r>
              <a:rPr lang="de-DE" dirty="0" smtClean="0">
                <a:solidFill>
                  <a:schemeClr val="tx1"/>
                </a:solidFill>
              </a:rPr>
              <a:t>(beginnend bei 1) </a:t>
            </a:r>
            <a:r>
              <a:rPr lang="de-DE" sz="2400" dirty="0" smtClean="0">
                <a:solidFill>
                  <a:schemeClr val="tx1"/>
                </a:solidFill>
              </a:rPr>
              <a:t>mit jedem neuen Datensatz automatisch hochgezählt wird.</a:t>
            </a:r>
          </a:p>
          <a:p>
            <a:pPr algn="ctr"/>
            <a:endParaRPr lang="de-DE" sz="800" dirty="0" smtClean="0">
              <a:solidFill>
                <a:schemeClr val="tx1"/>
              </a:solidFill>
            </a:endParaRPr>
          </a:p>
          <a:p>
            <a:pPr algn="ctr"/>
            <a:r>
              <a:rPr lang="de-DE" dirty="0" smtClean="0">
                <a:solidFill>
                  <a:schemeClr val="tx1"/>
                </a:solidFill>
              </a:rPr>
              <a:t>Bei MySQL (bzw. MariaDB) kann der Primärschlüsselwert aber auch trotz dieses Constraints noch händisch gesetzt werden. Dies ist allerdings nicht bei jedem SQL-Dialekt der Fall.</a:t>
            </a:r>
            <a:endParaRPr lang="de-DE" dirty="0">
              <a:solidFill>
                <a:schemeClr val="tx1"/>
              </a:solidFill>
            </a:endParaRPr>
          </a:p>
        </p:txBody>
      </p:sp>
    </p:spTree>
    <p:extLst>
      <p:ext uri="{BB962C8B-B14F-4D97-AF65-F5344CB8AC3E}">
        <p14:creationId xmlns:p14="http://schemas.microsoft.com/office/powerpoint/2010/main" val="37305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fontScale="90000"/>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Attribut </a:t>
            </a:r>
            <a:r>
              <a:rPr lang="de-DE" b="0" dirty="0" smtClean="0">
                <a:solidFill>
                  <a:schemeClr val="accent2">
                    <a:lumMod val="50000"/>
                  </a:schemeClr>
                </a:solidFill>
                <a:latin typeface="Source Sans Pro" panose="020B0503030403020204" pitchFamily="34" charset="0"/>
              </a:rPr>
              <a:t>Typ</a:t>
            </a:r>
            <a:r>
              <a:rPr lang="de-DE" b="0" dirty="0" smtClean="0">
                <a:solidFill>
                  <a:schemeClr val="accent2"/>
                </a:solidFill>
                <a:latin typeface="Source Sans Pro" panose="020B0503030403020204" pitchFamily="34" charset="0"/>
              </a:rPr>
              <a:t> </a:t>
            </a:r>
            <a:r>
              <a:rPr lang="de-DE" b="0" dirty="0" smtClean="0">
                <a:solidFill>
                  <a:schemeClr val="tx1">
                    <a:lumMod val="40000"/>
                    <a:lumOff val="60000"/>
                  </a:schemeClr>
                </a:solidFill>
                <a:latin typeface="Source Sans Pro" panose="020B0503030403020204" pitchFamily="34" charset="0"/>
              </a:rPr>
              <a:t>Constraint</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23698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solidFill>
                  <a:srgbClr val="0071B2"/>
                </a:solidFill>
                <a:latin typeface="Source Sans Pro" panose="020B0503030403020204" pitchFamily="34" charset="0"/>
              </a:rPr>
              <a:t>	</a:t>
            </a:r>
            <a:r>
              <a:rPr lang="de-DE" sz="2800" baseline="0" dirty="0" smtClean="0">
                <a:solidFill>
                  <a:srgbClr val="0071B2"/>
                </a:solidFill>
                <a:latin typeface="Source Sans Pro" panose="020B0503030403020204" pitchFamily="34" charset="0"/>
              </a:rPr>
              <a:t>	</a:t>
            </a:r>
            <a:r>
              <a:rPr lang="de-DE" sz="2800" dirty="0">
                <a:solidFill>
                  <a:schemeClr val="accent2"/>
                </a:solidFill>
                <a:latin typeface="Source Sans Pro" panose="020B0503030403020204" pitchFamily="34" charset="0"/>
              </a:rPr>
              <a:t>V</a:t>
            </a:r>
            <a:r>
              <a:rPr lang="de-DE" sz="2800" baseline="0" dirty="0" smtClean="0">
                <a:solidFill>
                  <a:schemeClr val="accent2"/>
                </a:solidFill>
                <a:latin typeface="Source Sans Pro" panose="020B0503030403020204" pitchFamily="34" charset="0"/>
              </a:rPr>
              <a:t>orname</a:t>
            </a:r>
            <a:r>
              <a:rPr lang="de-DE" sz="2800" baseline="0" dirty="0" smtClean="0">
                <a:solidFill>
                  <a:srgbClr val="0071B2"/>
                </a:solidFill>
                <a:latin typeface="Source Sans Pro" panose="020B0503030403020204" pitchFamily="34" charset="0"/>
              </a:rPr>
              <a:t> </a:t>
            </a:r>
            <a:r>
              <a:rPr lang="de-DE" sz="2800" b="1" baseline="0" dirty="0" smtClean="0">
                <a:solidFill>
                  <a:schemeClr val="accent2">
                    <a:lumMod val="50000"/>
                  </a:schemeClr>
                </a:solidFill>
                <a:latin typeface="Source Sans Pro" panose="020B0503030403020204" pitchFamily="34" charset="0"/>
              </a:rPr>
              <a:t>VARCHAR(255) </a:t>
            </a:r>
            <a:r>
              <a:rPr lang="de-DE" sz="2800" b="1" baseline="0" dirty="0" smtClean="0">
                <a:solidFill>
                  <a:schemeClr val="accent1">
                    <a:lumMod val="40000"/>
                    <a:lumOff val="60000"/>
                  </a:schemeClr>
                </a:solidFill>
                <a:latin typeface="Source Sans Pro" panose="020B0503030403020204" pitchFamily="34" charset="0"/>
              </a:rPr>
              <a:t>NULL</a:t>
            </a:r>
            <a:r>
              <a:rPr lang="de-DE" sz="2800" b="1" baseline="0" dirty="0" smtClean="0">
                <a:solidFill>
                  <a:srgbClr val="0071B2"/>
                </a:solidFill>
                <a:latin typeface="Source Sans Pro" panose="020B0503030403020204" pitchFamily="34" charset="0"/>
              </a:rPr>
              <a:t>,</a:t>
            </a:r>
            <a:r>
              <a:rPr lang="de-DE" sz="2800" dirty="0" smtClean="0">
                <a:solidFill>
                  <a:schemeClr val="accent2"/>
                </a:solidFill>
                <a:latin typeface="Source Sans Pro" panose="020B0503030403020204" pitchFamily="34" charset="0"/>
              </a:rPr>
              <a:t>		</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470937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Text</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23698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solidFill>
                  <a:srgbClr val="0071B2"/>
                </a:solidFill>
                <a:latin typeface="Source Sans Pro" panose="020B0503030403020204" pitchFamily="34" charset="0"/>
              </a:rPr>
              <a:t>	</a:t>
            </a:r>
            <a:r>
              <a:rPr lang="de-DE" sz="2800" baseline="0" dirty="0" smtClean="0">
                <a:solidFill>
                  <a:srgbClr val="0071B2"/>
                </a:solidFill>
                <a:latin typeface="Source Sans Pro" panose="020B0503030403020204" pitchFamily="34" charset="0"/>
              </a:rPr>
              <a:t>	</a:t>
            </a:r>
            <a:r>
              <a:rPr lang="de-DE" sz="2800" dirty="0">
                <a:latin typeface="Source Sans Pro" panose="020B0503030403020204" pitchFamily="34" charset="0"/>
              </a:rPr>
              <a:t>V</a:t>
            </a:r>
            <a:r>
              <a:rPr lang="de-DE" sz="2800" baseline="0" dirty="0" smtClean="0">
                <a:latin typeface="Source Sans Pro" panose="020B0503030403020204" pitchFamily="34" charset="0"/>
              </a:rPr>
              <a:t>orname </a:t>
            </a:r>
            <a:r>
              <a:rPr lang="de-DE" sz="2800" b="1" baseline="0" dirty="0" smtClean="0">
                <a:solidFill>
                  <a:schemeClr val="accent2"/>
                </a:solidFill>
                <a:latin typeface="Source Sans Pro" panose="020B0503030403020204" pitchFamily="34" charset="0"/>
              </a:rPr>
              <a:t>VARCHAR(255) </a:t>
            </a:r>
            <a:r>
              <a:rPr lang="de-DE" sz="2800" b="1" baseline="0" dirty="0" smtClean="0">
                <a:latin typeface="Source Sans Pro" panose="020B0503030403020204" pitchFamily="34" charset="0"/>
              </a:rPr>
              <a:t>NULL,</a:t>
            </a:r>
            <a:r>
              <a:rPr lang="de-DE" sz="2800" dirty="0" smtClean="0">
                <a:solidFill>
                  <a:schemeClr val="accent2"/>
                </a:solidFill>
                <a:latin typeface="Source Sans Pro" panose="020B0503030403020204" pitchFamily="34" charset="0"/>
              </a:rPr>
              <a:t>		</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64500" y="4322088"/>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chemeClr val="tx1"/>
                </a:solidFill>
              </a:rPr>
              <a:t>Attribute vom Typ </a:t>
            </a:r>
            <a:r>
              <a:rPr lang="de-DE" sz="2400" dirty="0" smtClean="0">
                <a:solidFill>
                  <a:schemeClr val="accent2"/>
                </a:solidFill>
              </a:rPr>
              <a:t>VARCHAR</a:t>
            </a:r>
            <a:r>
              <a:rPr lang="de-DE" sz="2400" dirty="0" smtClean="0">
                <a:solidFill>
                  <a:schemeClr val="tx1"/>
                </a:solidFill>
              </a:rPr>
              <a:t> können </a:t>
            </a:r>
            <a:r>
              <a:rPr lang="de-DE" sz="2400" b="1" dirty="0" smtClean="0">
                <a:solidFill>
                  <a:schemeClr val="tx1"/>
                </a:solidFill>
              </a:rPr>
              <a:t>Texte</a:t>
            </a:r>
            <a:r>
              <a:rPr lang="de-DE" sz="2400" dirty="0" smtClean="0">
                <a:solidFill>
                  <a:schemeClr val="tx1"/>
                </a:solidFill>
              </a:rPr>
              <a:t> abspeichern.</a:t>
            </a:r>
          </a:p>
          <a:p>
            <a:pPr algn="ctr"/>
            <a:r>
              <a:rPr lang="de-DE" sz="2000" dirty="0">
                <a:solidFill>
                  <a:schemeClr val="tx1"/>
                </a:solidFill>
              </a:rPr>
              <a:t>Der Parameter in der Klammer bestimmt die </a:t>
            </a:r>
            <a:r>
              <a:rPr lang="de-DE" sz="2000" dirty="0" smtClean="0">
                <a:solidFill>
                  <a:schemeClr val="tx1"/>
                </a:solidFill>
              </a:rPr>
              <a:t>Anzahl der </a:t>
            </a:r>
            <a:r>
              <a:rPr lang="de-DE" sz="2000" b="1" dirty="0" smtClean="0">
                <a:solidFill>
                  <a:schemeClr val="tx1"/>
                </a:solidFill>
              </a:rPr>
              <a:t>maximal speicherbaren Zeichen</a:t>
            </a:r>
            <a:r>
              <a:rPr lang="de-DE" sz="2000" dirty="0" smtClean="0">
                <a:solidFill>
                  <a:schemeClr val="tx1"/>
                </a:solidFill>
              </a:rPr>
              <a:t>.</a:t>
            </a:r>
          </a:p>
          <a:p>
            <a:pPr algn="ctr"/>
            <a:endParaRPr lang="de-DE" sz="800" dirty="0">
              <a:solidFill>
                <a:schemeClr val="tx1"/>
              </a:solidFill>
            </a:endParaRPr>
          </a:p>
          <a:p>
            <a:pPr algn="ctr"/>
            <a:r>
              <a:rPr lang="de-DE" sz="2000" dirty="0" smtClean="0">
                <a:solidFill>
                  <a:schemeClr val="tx1"/>
                </a:solidFill>
              </a:rPr>
              <a:t>Früher war ein Wert größer 255 nicht zulässig. Dies änderte sich mittlerweile bei vielen Dialekten. Um allerdings möglichst kompatibel zu sein, werden wir diesen (ehemaligen) Maximalwert nicht überschreiten.</a:t>
            </a:r>
            <a:endParaRPr lang="de-DE" sz="2000" dirty="0">
              <a:solidFill>
                <a:schemeClr val="tx1"/>
              </a:solidFill>
            </a:endParaRPr>
          </a:p>
        </p:txBody>
      </p:sp>
    </p:spTree>
    <p:extLst>
      <p:ext uri="{BB962C8B-B14F-4D97-AF65-F5344CB8AC3E}">
        <p14:creationId xmlns:p14="http://schemas.microsoft.com/office/powerpoint/2010/main" val="43039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„leere“ Attributwerte</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236988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solidFill>
                  <a:srgbClr val="0071B2"/>
                </a:solidFill>
                <a:latin typeface="Source Sans Pro" panose="020B0503030403020204" pitchFamily="34" charset="0"/>
              </a:rPr>
              <a:t>	</a:t>
            </a:r>
            <a:r>
              <a:rPr lang="de-DE" sz="2800" baseline="0" dirty="0" smtClean="0">
                <a:solidFill>
                  <a:srgbClr val="0071B2"/>
                </a:solidFill>
                <a:latin typeface="Source Sans Pro" panose="020B0503030403020204" pitchFamily="34" charset="0"/>
              </a:rPr>
              <a:t>	</a:t>
            </a:r>
            <a:r>
              <a:rPr lang="de-DE" sz="2800" dirty="0">
                <a:latin typeface="Source Sans Pro" panose="020B0503030403020204" pitchFamily="34" charset="0"/>
              </a:rPr>
              <a:t>V</a:t>
            </a:r>
            <a:r>
              <a:rPr lang="de-DE" sz="2800" baseline="0" dirty="0" smtClean="0">
                <a:latin typeface="Source Sans Pro" panose="020B0503030403020204" pitchFamily="34" charset="0"/>
              </a:rPr>
              <a:t>orname </a:t>
            </a:r>
            <a:r>
              <a:rPr lang="de-DE" sz="2800" b="1" baseline="0" dirty="0" smtClean="0">
                <a:latin typeface="Source Sans Pro" panose="020B0503030403020204" pitchFamily="34" charset="0"/>
              </a:rPr>
              <a:t>VARCHAR(255) </a:t>
            </a:r>
            <a:r>
              <a:rPr lang="de-DE" sz="2800" b="1" baseline="0" dirty="0" smtClean="0">
                <a:solidFill>
                  <a:schemeClr val="accent2"/>
                </a:solidFill>
                <a:latin typeface="Source Sans Pro" panose="020B0503030403020204" pitchFamily="34" charset="0"/>
              </a:rPr>
              <a:t>NULL</a:t>
            </a:r>
            <a:r>
              <a:rPr lang="de-DE" sz="2800" b="1" baseline="0" dirty="0" smtClean="0">
                <a:latin typeface="Source Sans Pro" panose="020B0503030403020204" pitchFamily="34" charset="0"/>
              </a:rPr>
              <a:t>,</a:t>
            </a:r>
            <a:r>
              <a:rPr lang="de-DE" sz="2800" dirty="0" smtClean="0">
                <a:solidFill>
                  <a:schemeClr val="accent2"/>
                </a:solidFill>
                <a:latin typeface="Source Sans Pro" panose="020B0503030403020204" pitchFamily="34" charset="0"/>
              </a:rPr>
              <a:t>		</a:t>
            </a: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64500" y="4322088"/>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chemeClr val="tx1"/>
                </a:solidFill>
              </a:rPr>
              <a:t>Falls Datensätze abgespeichert werden dürfen, bei denen bestimmte Attribut-Werte </a:t>
            </a:r>
            <a:r>
              <a:rPr lang="de-DE" sz="2400" b="1" dirty="0" smtClean="0">
                <a:solidFill>
                  <a:schemeClr val="tx1"/>
                </a:solidFill>
              </a:rPr>
              <a:t>undefiniert</a:t>
            </a:r>
            <a:r>
              <a:rPr lang="de-DE" sz="2400" dirty="0" smtClean="0">
                <a:solidFill>
                  <a:schemeClr val="tx1"/>
                </a:solidFill>
              </a:rPr>
              <a:t> bleiben, so kann dies durch den Constraint </a:t>
            </a:r>
            <a:r>
              <a:rPr lang="de-DE" sz="2400" dirty="0" smtClean="0">
                <a:solidFill>
                  <a:schemeClr val="accent2"/>
                </a:solidFill>
              </a:rPr>
              <a:t>NULL</a:t>
            </a:r>
            <a:r>
              <a:rPr lang="de-DE" sz="2400" dirty="0" smtClean="0">
                <a:solidFill>
                  <a:schemeClr val="tx1"/>
                </a:solidFill>
              </a:rPr>
              <a:t> explizit mitgeteilt werden.</a:t>
            </a:r>
          </a:p>
          <a:p>
            <a:pPr algn="ctr"/>
            <a:endParaRPr lang="de-DE" sz="800" dirty="0" smtClean="0">
              <a:solidFill>
                <a:schemeClr val="tx1"/>
              </a:solidFill>
            </a:endParaRPr>
          </a:p>
          <a:p>
            <a:pPr algn="ctr"/>
            <a:r>
              <a:rPr lang="de-DE" dirty="0" smtClean="0">
                <a:solidFill>
                  <a:schemeClr val="tx1"/>
                </a:solidFill>
              </a:rPr>
              <a:t>(Dies ist allerdings üblicherweise ohnehin die Default-Einstellung)</a:t>
            </a:r>
            <a:endParaRPr lang="de-DE" dirty="0">
              <a:solidFill>
                <a:schemeClr val="tx1"/>
              </a:solidFill>
            </a:endParaRPr>
          </a:p>
        </p:txBody>
      </p:sp>
    </p:spTree>
    <p:extLst>
      <p:ext uri="{BB962C8B-B14F-4D97-AF65-F5344CB8AC3E}">
        <p14:creationId xmlns:p14="http://schemas.microsoft.com/office/powerpoint/2010/main" val="188217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fontScale="90000"/>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Attribut </a:t>
            </a:r>
            <a:r>
              <a:rPr lang="de-DE" b="0" dirty="0" smtClean="0">
                <a:solidFill>
                  <a:schemeClr val="accent2">
                    <a:lumMod val="50000"/>
                  </a:schemeClr>
                </a:solidFill>
                <a:latin typeface="Source Sans Pro" panose="020B0503030403020204" pitchFamily="34" charset="0"/>
              </a:rPr>
              <a:t>Typ</a:t>
            </a:r>
            <a:r>
              <a:rPr lang="de-DE" b="0" dirty="0" smtClean="0">
                <a:solidFill>
                  <a:schemeClr val="accent2"/>
                </a:solidFill>
                <a:latin typeface="Source Sans Pro" panose="020B0503030403020204" pitchFamily="34" charset="0"/>
              </a:rPr>
              <a:t> </a:t>
            </a:r>
            <a:r>
              <a:rPr lang="de-DE" b="0" dirty="0" smtClean="0">
                <a:solidFill>
                  <a:schemeClr val="tx1">
                    <a:lumMod val="40000"/>
                    <a:lumOff val="60000"/>
                  </a:schemeClr>
                </a:solidFill>
                <a:latin typeface="Source Sans Pro" panose="020B0503030403020204" pitchFamily="34" charset="0"/>
              </a:rPr>
              <a:t>Constraint</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366254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a:latin typeface="Source Sans Pro" panose="020B0503030403020204" pitchFamily="34" charset="0"/>
              </a:rPr>
              <a:t>V</a:t>
            </a:r>
            <a:r>
              <a:rPr lang="de-DE" sz="2800" baseline="0" dirty="0" smtClean="0">
                <a:latin typeface="Source Sans Pro" panose="020B0503030403020204" pitchFamily="34" charset="0"/>
              </a:rPr>
              <a:t>orname </a:t>
            </a:r>
            <a:r>
              <a:rPr lang="de-DE" sz="2800" b="1" baseline="0" dirty="0" smtClean="0">
                <a:latin typeface="Source Sans Pro" panose="020B0503030403020204" pitchFamily="34" charset="0"/>
              </a:rPr>
              <a:t>VARCHAR(255) NULL,</a:t>
            </a:r>
          </a:p>
          <a:p>
            <a:pPr>
              <a:defRPr/>
            </a:pPr>
            <a:r>
              <a:rPr lang="de-DE" sz="2800" dirty="0" smtClean="0">
                <a:solidFill>
                  <a:schemeClr val="accent2"/>
                </a:solidFill>
                <a:latin typeface="Source Sans Pro" panose="020B0503030403020204" pitchFamily="34" charset="0"/>
              </a:rPr>
              <a:t>		Nachname</a:t>
            </a:r>
            <a:r>
              <a:rPr lang="de-DE" sz="2800" dirty="0" smtClean="0">
                <a:solidFill>
                  <a:srgbClr val="0071B2"/>
                </a:solidFill>
                <a:latin typeface="Source Sans Pro" panose="020B0503030403020204" pitchFamily="34" charset="0"/>
              </a:rPr>
              <a:t> </a:t>
            </a:r>
            <a:r>
              <a:rPr lang="de-DE" sz="2800" b="1" dirty="0">
                <a:solidFill>
                  <a:schemeClr val="accent2">
                    <a:lumMod val="50000"/>
                  </a:schemeClr>
                </a:solidFill>
                <a:latin typeface="Source Sans Pro" panose="020B0503030403020204" pitchFamily="34" charset="0"/>
              </a:rPr>
              <a:t>VARCHAR(255) </a:t>
            </a:r>
            <a:r>
              <a:rPr lang="de-DE" sz="2800" b="1" dirty="0" smtClean="0">
                <a:solidFill>
                  <a:schemeClr val="accent1">
                    <a:lumMod val="40000"/>
                    <a:lumOff val="60000"/>
                  </a:schemeClr>
                </a:solidFill>
                <a:latin typeface="Source Sans Pro" panose="020B0503030403020204" pitchFamily="34" charset="0"/>
              </a:rPr>
              <a:t>NOT NULL</a:t>
            </a:r>
            <a:r>
              <a:rPr lang="de-DE" sz="2800" b="1" dirty="0">
                <a:solidFill>
                  <a:srgbClr val="0071B2"/>
                </a:solidFill>
                <a:latin typeface="Source Sans Pro" panose="020B0503030403020204" pitchFamily="34" charset="0"/>
              </a:rPr>
              <a:t>,</a:t>
            </a:r>
          </a:p>
          <a:p>
            <a:pPr>
              <a:defRPr/>
            </a:pPr>
            <a:r>
              <a:rPr lang="de-DE" sz="2800" dirty="0" smtClean="0">
                <a:solidFill>
                  <a:schemeClr val="accent2"/>
                </a:solidFill>
                <a:latin typeface="Source Sans Pro" panose="020B0503030403020204" pitchFamily="34" charset="0"/>
              </a:rPr>
              <a:t>		Email</a:t>
            </a:r>
            <a:r>
              <a:rPr lang="de-DE" sz="2800" dirty="0" smtClean="0">
                <a:solidFill>
                  <a:srgbClr val="0071B2"/>
                </a:solidFill>
                <a:latin typeface="Source Sans Pro" panose="020B0503030403020204" pitchFamily="34" charset="0"/>
              </a:rPr>
              <a:t> </a:t>
            </a:r>
            <a:r>
              <a:rPr lang="de-DE" sz="2800" b="1" dirty="0">
                <a:solidFill>
                  <a:schemeClr val="accent2">
                    <a:lumMod val="50000"/>
                  </a:schemeClr>
                </a:solidFill>
                <a:latin typeface="Source Sans Pro" panose="020B0503030403020204" pitchFamily="34" charset="0"/>
              </a:rPr>
              <a:t>VARCHAR(255) </a:t>
            </a:r>
            <a:r>
              <a:rPr lang="de-DE" sz="2800" b="1" dirty="0" smtClean="0">
                <a:solidFill>
                  <a:schemeClr val="accent1">
                    <a:lumMod val="40000"/>
                    <a:lumOff val="60000"/>
                  </a:schemeClr>
                </a:solidFill>
                <a:latin typeface="Source Sans Pro" panose="020B0503030403020204" pitchFamily="34" charset="0"/>
              </a:rPr>
              <a:t>NOT NULL</a:t>
            </a:r>
            <a:r>
              <a:rPr lang="de-DE" sz="2800" b="1" dirty="0" smtClean="0">
                <a:solidFill>
                  <a:srgbClr val="0071B2"/>
                </a:solidFill>
                <a:latin typeface="Source Sans Pro" panose="020B0503030403020204" pitchFamily="34" charset="0"/>
              </a:rPr>
              <a:t>,</a:t>
            </a:r>
          </a:p>
          <a:p>
            <a:pPr>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2085229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0225620" cy="720725"/>
          </a:xfrm>
        </p:spPr>
        <p:txBody>
          <a:bodyPr>
            <a:normAutofit fontScale="90000"/>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a:t>
            </a:r>
            <a:r>
              <a:rPr lang="de-DE" dirty="0" smtClean="0">
                <a:solidFill>
                  <a:schemeClr val="accent2"/>
                </a:solidFill>
                <a:latin typeface="Source Sans Pro" panose="020B0503030403020204" pitchFamily="34" charset="0"/>
              </a:rPr>
              <a:t>nicht</a:t>
            </a:r>
            <a:r>
              <a:rPr lang="de-DE" b="0" dirty="0" smtClean="0">
                <a:solidFill>
                  <a:schemeClr val="accent2"/>
                </a:solidFill>
                <a:latin typeface="Source Sans Pro" panose="020B0503030403020204" pitchFamily="34" charset="0"/>
              </a:rPr>
              <a:t>-leere</a:t>
            </a:r>
            <a:r>
              <a:rPr lang="de-DE" b="0" dirty="0">
                <a:solidFill>
                  <a:schemeClr val="accent2"/>
                </a:solidFill>
                <a:latin typeface="Source Sans Pro" panose="020B0503030403020204" pitchFamily="34" charset="0"/>
              </a:rPr>
              <a:t>“ Attributwerte</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366254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Kunde_ID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a:latin typeface="Source Sans Pro" panose="020B0503030403020204" pitchFamily="34" charset="0"/>
              </a:rPr>
              <a:t>V</a:t>
            </a:r>
            <a:r>
              <a:rPr lang="de-DE" sz="2800" baseline="0" dirty="0" smtClean="0">
                <a:latin typeface="Source Sans Pro" panose="020B0503030403020204" pitchFamily="34" charset="0"/>
              </a:rPr>
              <a:t>orname </a:t>
            </a:r>
            <a:r>
              <a:rPr lang="de-DE" sz="2800" b="1" baseline="0" dirty="0" smtClean="0">
                <a:latin typeface="Source Sans Pro" panose="020B0503030403020204" pitchFamily="34" charset="0"/>
              </a:rPr>
              <a:t>VARCHAR(255) NULL,</a:t>
            </a:r>
          </a:p>
          <a:p>
            <a:pPr>
              <a:defRPr/>
            </a:pPr>
            <a:r>
              <a:rPr lang="de-DE" sz="2800" dirty="0" smtClean="0">
                <a:solidFill>
                  <a:schemeClr val="accent2"/>
                </a:solidFill>
                <a:latin typeface="Source Sans Pro" panose="020B0503030403020204" pitchFamily="34" charset="0"/>
              </a:rPr>
              <a:t>		</a:t>
            </a:r>
            <a:r>
              <a:rPr lang="de-DE" sz="2800" dirty="0" smtClean="0">
                <a:latin typeface="Source Sans Pro" panose="020B0503030403020204" pitchFamily="34" charset="0"/>
              </a:rPr>
              <a:t>Nachname </a:t>
            </a:r>
            <a:r>
              <a:rPr lang="de-DE" sz="2800" b="1" dirty="0">
                <a:latin typeface="Source Sans Pro" panose="020B0503030403020204" pitchFamily="34" charset="0"/>
              </a:rPr>
              <a:t>VARCHAR(255) </a:t>
            </a:r>
            <a:r>
              <a:rPr lang="de-DE" sz="2800" b="1" dirty="0" smtClean="0">
                <a:solidFill>
                  <a:schemeClr val="accent2"/>
                </a:solidFill>
                <a:latin typeface="Source Sans Pro" panose="020B0503030403020204" pitchFamily="34" charset="0"/>
              </a:rPr>
              <a:t>NOT NULL</a:t>
            </a:r>
            <a:r>
              <a:rPr lang="de-DE" sz="2800" b="1" dirty="0">
                <a:solidFill>
                  <a:srgbClr val="0071B2"/>
                </a:solidFill>
                <a:latin typeface="Source Sans Pro" panose="020B0503030403020204" pitchFamily="34" charset="0"/>
              </a:rPr>
              <a:t>,</a:t>
            </a:r>
          </a:p>
          <a:p>
            <a:pPr>
              <a:defRPr/>
            </a:pPr>
            <a:r>
              <a:rPr lang="de-DE" sz="2800" dirty="0" smtClean="0">
                <a:solidFill>
                  <a:schemeClr val="accent2"/>
                </a:solidFill>
                <a:latin typeface="Source Sans Pro" panose="020B0503030403020204" pitchFamily="34" charset="0"/>
              </a:rPr>
              <a:t>		</a:t>
            </a:r>
            <a:r>
              <a:rPr lang="de-DE" sz="2800" dirty="0" smtClean="0">
                <a:latin typeface="Source Sans Pro" panose="020B0503030403020204" pitchFamily="34" charset="0"/>
              </a:rPr>
              <a:t>Email </a:t>
            </a:r>
            <a:r>
              <a:rPr lang="de-DE" sz="2800" b="1" dirty="0">
                <a:latin typeface="Source Sans Pro" panose="020B0503030403020204" pitchFamily="34" charset="0"/>
              </a:rPr>
              <a:t>VARCHAR(255) </a:t>
            </a:r>
            <a:r>
              <a:rPr lang="de-DE" sz="2800" b="1" dirty="0" smtClean="0">
                <a:solidFill>
                  <a:schemeClr val="accent2"/>
                </a:solidFill>
                <a:latin typeface="Source Sans Pro" panose="020B0503030403020204" pitchFamily="34" charset="0"/>
              </a:rPr>
              <a:t>NOT NULL</a:t>
            </a:r>
            <a:r>
              <a:rPr lang="de-DE" sz="2800" b="1" dirty="0" smtClean="0">
                <a:solidFill>
                  <a:srgbClr val="0071B2"/>
                </a:solidFill>
                <a:latin typeface="Source Sans Pro" panose="020B0503030403020204" pitchFamily="34" charset="0"/>
              </a:rPr>
              <a:t>,</a:t>
            </a:r>
          </a:p>
          <a:p>
            <a:pPr>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55169" y="4622057"/>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chemeClr val="tx1"/>
                </a:solidFill>
              </a:rPr>
              <a:t>Falls bestimmte Attribut-Werte </a:t>
            </a:r>
            <a:r>
              <a:rPr lang="de-DE" sz="2400" b="1" u="sng" dirty="0" smtClean="0">
                <a:solidFill>
                  <a:schemeClr val="tx1"/>
                </a:solidFill>
              </a:rPr>
              <a:t>nicht</a:t>
            </a:r>
            <a:r>
              <a:rPr lang="de-DE" sz="2400" b="1" dirty="0" smtClean="0">
                <a:solidFill>
                  <a:schemeClr val="tx1"/>
                </a:solidFill>
              </a:rPr>
              <a:t> undefiniert</a:t>
            </a:r>
            <a:r>
              <a:rPr lang="de-DE" sz="2400" dirty="0" smtClean="0">
                <a:solidFill>
                  <a:schemeClr val="tx1"/>
                </a:solidFill>
              </a:rPr>
              <a:t> bleiben dürfen,</a:t>
            </a:r>
          </a:p>
          <a:p>
            <a:pPr algn="ctr"/>
            <a:r>
              <a:rPr lang="de-DE" sz="2400" dirty="0" smtClean="0">
                <a:solidFill>
                  <a:schemeClr val="tx1"/>
                </a:solidFill>
              </a:rPr>
              <a:t>so muss dies durch den Constraint </a:t>
            </a:r>
            <a:r>
              <a:rPr lang="de-DE" sz="2400" dirty="0" smtClean="0">
                <a:solidFill>
                  <a:schemeClr val="accent2"/>
                </a:solidFill>
              </a:rPr>
              <a:t>NOT</a:t>
            </a:r>
            <a:r>
              <a:rPr lang="de-DE" sz="2400" dirty="0" smtClean="0">
                <a:solidFill>
                  <a:schemeClr val="tx1"/>
                </a:solidFill>
              </a:rPr>
              <a:t> </a:t>
            </a:r>
            <a:r>
              <a:rPr lang="de-DE" sz="2400" dirty="0" smtClean="0">
                <a:solidFill>
                  <a:schemeClr val="accent2"/>
                </a:solidFill>
              </a:rPr>
              <a:t>NULL</a:t>
            </a:r>
            <a:r>
              <a:rPr lang="de-DE" sz="2400" dirty="0" smtClean="0">
                <a:solidFill>
                  <a:schemeClr val="tx1"/>
                </a:solidFill>
              </a:rPr>
              <a:t> explizit mitgeteilt werden.</a:t>
            </a:r>
          </a:p>
          <a:p>
            <a:pPr algn="ctr"/>
            <a:endParaRPr lang="de-DE" sz="800" dirty="0" smtClean="0">
              <a:solidFill>
                <a:schemeClr val="tx1"/>
              </a:solidFill>
            </a:endParaRPr>
          </a:p>
          <a:p>
            <a:pPr algn="ctr"/>
            <a:r>
              <a:rPr lang="de-DE" dirty="0" smtClean="0">
                <a:solidFill>
                  <a:schemeClr val="tx1"/>
                </a:solidFill>
              </a:rPr>
              <a:t>Dieser Constraint wird allerdings nur im </a:t>
            </a:r>
            <a:r>
              <a:rPr lang="de-DE" b="1" dirty="0" smtClean="0">
                <a:solidFill>
                  <a:schemeClr val="tx1"/>
                </a:solidFill>
              </a:rPr>
              <a:t>„Strict Mode“ </a:t>
            </a:r>
            <a:r>
              <a:rPr lang="de-DE" dirty="0">
                <a:solidFill>
                  <a:schemeClr val="tx1"/>
                </a:solidFill>
              </a:rPr>
              <a:t>b</a:t>
            </a:r>
            <a:r>
              <a:rPr lang="de-DE" dirty="0" smtClean="0">
                <a:solidFill>
                  <a:schemeClr val="tx1"/>
                </a:solidFill>
              </a:rPr>
              <a:t>erücksichtigt. </a:t>
            </a:r>
          </a:p>
          <a:p>
            <a:pPr algn="ctr"/>
            <a:r>
              <a:rPr lang="de-DE" dirty="0" smtClean="0">
                <a:solidFill>
                  <a:schemeClr val="tx1"/>
                </a:solidFill>
              </a:rPr>
              <a:t>Wie dieser in MariaDB geändert werden kann, zeigen wir am Ende der Vorlesung.</a:t>
            </a:r>
            <a:endParaRPr lang="de-DE" dirty="0">
              <a:solidFill>
                <a:schemeClr val="tx1"/>
              </a:solidFill>
            </a:endParaRPr>
          </a:p>
        </p:txBody>
      </p:sp>
    </p:spTree>
    <p:extLst>
      <p:ext uri="{BB962C8B-B14F-4D97-AF65-F5344CB8AC3E}">
        <p14:creationId xmlns:p14="http://schemas.microsoft.com/office/powerpoint/2010/main" val="131960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PRIMARY KEY</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452431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Kunde</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solidFill>
                  <a:schemeClr val="accent3">
                    <a:lumMod val="75000"/>
                  </a:schemeClr>
                </a:solidFill>
                <a:latin typeface="Source Sans Pro" panose="020B0503030403020204" pitchFamily="34" charset="0"/>
              </a:rPr>
              <a:t>Kunde_ID</a:t>
            </a:r>
            <a:r>
              <a:rPr lang="de-DE" sz="2800" dirty="0" smtClean="0">
                <a:latin typeface="Source Sans Pro" panose="020B0503030403020204" pitchFamily="34" charset="0"/>
              </a:rPr>
              <a:t>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a:latin typeface="Source Sans Pro" panose="020B0503030403020204" pitchFamily="34" charset="0"/>
              </a:rPr>
              <a:t>V</a:t>
            </a:r>
            <a:r>
              <a:rPr lang="de-DE" sz="2800" baseline="0" dirty="0" smtClean="0">
                <a:latin typeface="Source Sans Pro" panose="020B0503030403020204" pitchFamily="34" charset="0"/>
              </a:rPr>
              <a:t>orname </a:t>
            </a:r>
            <a:r>
              <a:rPr lang="de-DE" sz="2800" b="1" baseline="0" dirty="0" smtClean="0">
                <a:latin typeface="Source Sans Pro" panose="020B0503030403020204" pitchFamily="34" charset="0"/>
              </a:rPr>
              <a:t>VARCHAR(255) NULL,</a:t>
            </a:r>
          </a:p>
          <a:p>
            <a:pPr>
              <a:defRPr/>
            </a:pPr>
            <a:r>
              <a:rPr lang="de-DE" sz="2800" dirty="0" smtClean="0">
                <a:latin typeface="Source Sans Pro" panose="020B0503030403020204" pitchFamily="34" charset="0"/>
              </a:rPr>
              <a:t>		Nachname </a:t>
            </a:r>
            <a:r>
              <a:rPr lang="de-DE" sz="2800" b="1" dirty="0">
                <a:latin typeface="Source Sans Pro" panose="020B0503030403020204" pitchFamily="34" charset="0"/>
              </a:rPr>
              <a:t>VARCHAR(255) </a:t>
            </a:r>
            <a:r>
              <a:rPr lang="de-DE" sz="2800" b="1" dirty="0" smtClean="0">
                <a:latin typeface="Source Sans Pro" panose="020B0503030403020204" pitchFamily="34" charset="0"/>
              </a:rPr>
              <a:t>NOT NULL</a:t>
            </a:r>
            <a:r>
              <a:rPr lang="de-DE" sz="2800" b="1" dirty="0">
                <a:latin typeface="Source Sans Pro" panose="020B0503030403020204" pitchFamily="34" charset="0"/>
              </a:rPr>
              <a:t>,</a:t>
            </a:r>
          </a:p>
          <a:p>
            <a:pPr>
              <a:defRPr/>
            </a:pPr>
            <a:r>
              <a:rPr lang="de-DE" sz="2800" dirty="0" smtClean="0">
                <a:latin typeface="Source Sans Pro" panose="020B0503030403020204" pitchFamily="34" charset="0"/>
              </a:rPr>
              <a:t>		Email </a:t>
            </a:r>
            <a:r>
              <a:rPr lang="de-DE" sz="2800" b="1" dirty="0">
                <a:latin typeface="Source Sans Pro" panose="020B0503030403020204" pitchFamily="34" charset="0"/>
              </a:rPr>
              <a:t>VARCHAR(255) </a:t>
            </a:r>
            <a:r>
              <a:rPr lang="de-DE" sz="2800" b="1" dirty="0" smtClean="0">
                <a:latin typeface="Source Sans Pro" panose="020B0503030403020204" pitchFamily="34" charset="0"/>
              </a:rPr>
              <a:t>NOT NULL,</a:t>
            </a:r>
          </a:p>
          <a:p>
            <a:pPr>
              <a:defRPr/>
            </a:pPr>
            <a:r>
              <a:rPr lang="de-DE" sz="2800" b="1" baseline="0" dirty="0" smtClean="0">
                <a:solidFill>
                  <a:srgbClr val="0071B2"/>
                </a:solidFill>
                <a:latin typeface="Source Sans Pro" panose="020B0503030403020204" pitchFamily="34" charset="0"/>
              </a:rPr>
              <a:t>		</a:t>
            </a:r>
            <a:r>
              <a:rPr lang="de-DE" sz="2800" b="1" baseline="0" dirty="0" smtClean="0">
                <a:solidFill>
                  <a:schemeClr val="accent2"/>
                </a:solidFill>
                <a:latin typeface="Source Sans Pro" panose="020B0503030403020204" pitchFamily="34" charset="0"/>
              </a:rPr>
              <a:t>PRIMARY KEY(</a:t>
            </a:r>
            <a:r>
              <a:rPr lang="de-DE" sz="2800" dirty="0" smtClean="0">
                <a:solidFill>
                  <a:schemeClr val="accent3">
                    <a:lumMod val="75000"/>
                  </a:schemeClr>
                </a:solidFill>
                <a:latin typeface="Source Sans Pro" panose="020B0503030403020204" pitchFamily="34" charset="0"/>
              </a:rPr>
              <a:t>Kunde_ID</a:t>
            </a:r>
            <a:r>
              <a:rPr lang="de-DE" sz="2800" b="1" baseline="0" dirty="0" smtClean="0">
                <a:solidFill>
                  <a:schemeClr val="accent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r>
              <a:rPr lang="de-DE" sz="2800" b="1"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2773869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Kalenderdatum</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409342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Abrechnung</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Abrechnung_ID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smtClean="0">
                <a:latin typeface="Source Sans Pro" panose="020B0503030403020204" pitchFamily="34" charset="0"/>
              </a:rPr>
              <a:t>Kunde_ID</a:t>
            </a:r>
            <a:r>
              <a:rPr lang="de-DE" sz="2800" baseline="0" dirty="0" smtClean="0">
                <a:latin typeface="Source Sans Pro" panose="020B0503030403020204" pitchFamily="34" charset="0"/>
              </a:rPr>
              <a:t> </a:t>
            </a:r>
            <a:r>
              <a:rPr lang="de-DE" sz="2800" b="1" baseline="0" dirty="0" smtClean="0">
                <a:latin typeface="Source Sans Pro" panose="020B0503030403020204" pitchFamily="34" charset="0"/>
              </a:rPr>
              <a:t>INT(11) NULL,</a:t>
            </a:r>
          </a:p>
          <a:p>
            <a:pPr>
              <a:defRPr/>
            </a:pPr>
            <a:r>
              <a:rPr lang="de-DE" sz="2800" dirty="0" smtClean="0">
                <a:latin typeface="Source Sans Pro" panose="020B0503030403020204" pitchFamily="34" charset="0"/>
              </a:rPr>
              <a:t>		Datum </a:t>
            </a:r>
            <a:r>
              <a:rPr lang="de-DE" sz="2800" b="1" dirty="0" smtClean="0">
                <a:solidFill>
                  <a:schemeClr val="accent2"/>
                </a:solidFill>
                <a:latin typeface="Source Sans Pro" panose="020B0503030403020204" pitchFamily="34" charset="0"/>
              </a:rPr>
              <a:t>DATE</a:t>
            </a:r>
            <a:r>
              <a:rPr lang="de-DE" sz="2800" b="1" dirty="0" smtClean="0">
                <a:latin typeface="Source Sans Pro" panose="020B0503030403020204" pitchFamily="34" charset="0"/>
              </a:rPr>
              <a:t>,</a:t>
            </a:r>
          </a:p>
          <a:p>
            <a:pPr>
              <a:defRPr/>
            </a:pPr>
            <a:r>
              <a:rPr lang="de-DE" sz="2800" b="1" baseline="0" dirty="0" smtClean="0">
                <a:solidFill>
                  <a:srgbClr val="0071B2"/>
                </a:solidFill>
                <a:latin typeface="Source Sans Pro" panose="020B0503030403020204" pitchFamily="34" charset="0"/>
              </a:rPr>
              <a:t>		</a:t>
            </a:r>
            <a:r>
              <a:rPr lang="de-DE" sz="2800" b="1" baseline="0" dirty="0" smtClean="0">
                <a:latin typeface="Source Sans Pro" panose="020B0503030403020204" pitchFamily="34" charset="0"/>
              </a:rPr>
              <a:t>PRIMARY KEY(</a:t>
            </a:r>
            <a:r>
              <a:rPr lang="de-DE" sz="2800" dirty="0" smtClean="0">
                <a:latin typeface="Source Sans Pro" panose="020B0503030403020204" pitchFamily="34" charset="0"/>
              </a:rPr>
              <a:t>Abrechnung_ID</a:t>
            </a:r>
            <a:r>
              <a:rPr lang="de-DE" sz="2800" b="1" baseline="0" dirty="0" smtClean="0">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r>
              <a:rPr lang="de-DE" sz="2800" b="1"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422282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6709508" cy="707704"/>
          </a:xfrm>
        </p:spPr>
        <p:txBody>
          <a:bodyPr>
            <a:noAutofit/>
          </a:bodyPr>
          <a:lstStyle/>
          <a:p>
            <a:r>
              <a:rPr lang="de-DE" sz="6600" dirty="0" smtClean="0">
                <a:latin typeface="Source Sans Pro" panose="020B0503030403020204" pitchFamily="34" charset="0"/>
              </a:rPr>
              <a:t>Einführung</a:t>
            </a:r>
            <a:endParaRPr lang="de-DE" sz="6600" dirty="0">
              <a:latin typeface="Source Sans Pro" panose="020B0503030403020204" pitchFamily="34" charset="0"/>
            </a:endParaRPr>
          </a:p>
        </p:txBody>
      </p:sp>
    </p:spTree>
    <p:extLst>
      <p:ext uri="{BB962C8B-B14F-4D97-AF65-F5344CB8AC3E}">
        <p14:creationId xmlns:p14="http://schemas.microsoft.com/office/powerpoint/2010/main" val="937596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Kommazahl</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53197" y="1226566"/>
            <a:ext cx="11042810" cy="452431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 der Tabelle „Kunde“ auch</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Produkt</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Produkt_ID </a:t>
            </a:r>
            <a:r>
              <a:rPr lang="de-DE" sz="2800" b="1" dirty="0" smtClean="0">
                <a:latin typeface="Source Sans Pro" panose="020B0503030403020204" pitchFamily="34" charset="0"/>
              </a:rPr>
              <a:t>INT(11) AUTO_INCREMENT,</a:t>
            </a:r>
          </a:p>
          <a:p>
            <a:pPr lvl="0">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smtClean="0">
                <a:latin typeface="Source Sans Pro" panose="020B0503030403020204" pitchFamily="34" charset="0"/>
              </a:rPr>
              <a:t>Hersteller_ID</a:t>
            </a:r>
            <a:r>
              <a:rPr lang="de-DE" sz="2800" baseline="0" dirty="0" smtClean="0">
                <a:latin typeface="Source Sans Pro" panose="020B0503030403020204" pitchFamily="34" charset="0"/>
              </a:rPr>
              <a:t> </a:t>
            </a:r>
            <a:r>
              <a:rPr lang="de-DE" sz="2800" b="1" dirty="0">
                <a:latin typeface="Source Sans Pro" panose="020B0503030403020204" pitchFamily="34" charset="0"/>
              </a:rPr>
              <a:t>INT(11) </a:t>
            </a:r>
            <a:r>
              <a:rPr lang="de-DE" sz="2800" b="1" dirty="0" smtClean="0">
                <a:latin typeface="Source Sans Pro" panose="020B0503030403020204" pitchFamily="34" charset="0"/>
              </a:rPr>
              <a:t>NOT </a:t>
            </a:r>
            <a:r>
              <a:rPr lang="de-DE" sz="2800" b="1" baseline="0" dirty="0" smtClean="0">
                <a:latin typeface="Source Sans Pro" panose="020B0503030403020204" pitchFamily="34" charset="0"/>
              </a:rPr>
              <a:t>NULL,</a:t>
            </a:r>
          </a:p>
          <a:p>
            <a:pPr>
              <a:defRPr/>
            </a:pPr>
            <a:r>
              <a:rPr lang="de-DE" sz="2800" dirty="0" smtClean="0">
                <a:latin typeface="Source Sans Pro" panose="020B0503030403020204" pitchFamily="34" charset="0"/>
              </a:rPr>
              <a:t>		Produkt_Name </a:t>
            </a:r>
            <a:r>
              <a:rPr lang="de-DE" sz="2800" b="1" dirty="0">
                <a:latin typeface="Source Sans Pro" panose="020B0503030403020204" pitchFamily="34" charset="0"/>
              </a:rPr>
              <a:t>VARCHAR(255) NOT NULL</a:t>
            </a:r>
            <a:r>
              <a:rPr lang="de-DE" sz="2800" b="1" dirty="0" smtClean="0">
                <a:latin typeface="Source Sans Pro" panose="020B0503030403020204" pitchFamily="34" charset="0"/>
              </a:rPr>
              <a:t>,</a:t>
            </a:r>
          </a:p>
          <a:p>
            <a:pPr>
              <a:defRPr/>
            </a:pPr>
            <a:r>
              <a:rPr lang="de-DE" sz="2800" dirty="0" smtClean="0">
                <a:latin typeface="Source Sans Pro" panose="020B0503030403020204" pitchFamily="34" charset="0"/>
              </a:rPr>
              <a:t>		Euro_Preis </a:t>
            </a:r>
            <a:r>
              <a:rPr lang="de-DE" sz="2800" b="1" dirty="0" smtClean="0">
                <a:solidFill>
                  <a:schemeClr val="accent2"/>
                </a:solidFill>
                <a:latin typeface="Source Sans Pro" panose="020B0503030403020204" pitchFamily="34" charset="0"/>
              </a:rPr>
              <a:t>FLOAT(7,2) </a:t>
            </a:r>
            <a:r>
              <a:rPr lang="de-DE" sz="2800" b="1" dirty="0" smtClean="0">
                <a:latin typeface="Source Sans Pro" panose="020B0503030403020204" pitchFamily="34" charset="0"/>
              </a:rPr>
              <a:t>NOT </a:t>
            </a:r>
            <a:r>
              <a:rPr lang="de-DE" sz="2800" b="1" dirty="0">
                <a:latin typeface="Source Sans Pro" panose="020B0503030403020204" pitchFamily="34" charset="0"/>
              </a:rPr>
              <a:t>NULL</a:t>
            </a:r>
            <a:r>
              <a:rPr lang="de-DE" sz="2800" b="1" dirty="0" smtClean="0">
                <a:latin typeface="Source Sans Pro" panose="020B0503030403020204" pitchFamily="34" charset="0"/>
              </a:rPr>
              <a:t>,</a:t>
            </a:r>
          </a:p>
          <a:p>
            <a:pPr>
              <a:defRPr/>
            </a:pPr>
            <a:r>
              <a:rPr lang="de-DE" sz="2800" b="1" baseline="0" dirty="0" smtClean="0">
                <a:solidFill>
                  <a:srgbClr val="0071B2"/>
                </a:solidFill>
                <a:latin typeface="Source Sans Pro" panose="020B0503030403020204" pitchFamily="34" charset="0"/>
              </a:rPr>
              <a:t>		</a:t>
            </a:r>
            <a:r>
              <a:rPr lang="de-DE" sz="2800" b="1" baseline="0" dirty="0" smtClean="0">
                <a:latin typeface="Source Sans Pro" panose="020B0503030403020204" pitchFamily="34" charset="0"/>
              </a:rPr>
              <a:t>PRIMARY KEY(</a:t>
            </a:r>
            <a:r>
              <a:rPr lang="de-DE" sz="2800" dirty="0" smtClean="0">
                <a:latin typeface="Source Sans Pro" panose="020B0503030403020204" pitchFamily="34" charset="0"/>
              </a:rPr>
              <a:t>Produkt_ID</a:t>
            </a:r>
            <a:r>
              <a:rPr lang="de-DE" sz="2800" b="1" baseline="0" dirty="0" smtClean="0">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r>
              <a:rPr lang="de-DE" sz="2800" b="1"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55169" y="5264677"/>
            <a:ext cx="11870575" cy="97240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Für Kommazahlen können wir den Typ </a:t>
            </a:r>
            <a:r>
              <a:rPr lang="de-DE" sz="1600" dirty="0" smtClean="0">
                <a:solidFill>
                  <a:schemeClr val="accent2"/>
                </a:solidFill>
              </a:rPr>
              <a:t>FLOAT</a:t>
            </a:r>
            <a:r>
              <a:rPr lang="de-DE" sz="1600" dirty="0" smtClean="0">
                <a:solidFill>
                  <a:schemeClr val="tx1"/>
                </a:solidFill>
              </a:rPr>
              <a:t> verwenden.</a:t>
            </a:r>
          </a:p>
          <a:p>
            <a:pPr algn="ctr"/>
            <a:r>
              <a:rPr lang="de-DE" sz="1600" dirty="0" smtClean="0">
                <a:solidFill>
                  <a:schemeClr val="tx1"/>
                </a:solidFill>
              </a:rPr>
              <a:t>Der </a:t>
            </a:r>
            <a:r>
              <a:rPr lang="de-DE" sz="1600" dirty="0" smtClean="0">
                <a:solidFill>
                  <a:schemeClr val="accent2"/>
                </a:solidFill>
              </a:rPr>
              <a:t>erste</a:t>
            </a:r>
            <a:r>
              <a:rPr lang="de-DE" sz="1600" dirty="0" smtClean="0">
                <a:solidFill>
                  <a:schemeClr val="tx1"/>
                </a:solidFill>
              </a:rPr>
              <a:t> Parameter spricht die </a:t>
            </a:r>
            <a:r>
              <a:rPr lang="de-DE" sz="1600" b="1" dirty="0" smtClean="0">
                <a:solidFill>
                  <a:schemeClr val="tx1"/>
                </a:solidFill>
              </a:rPr>
              <a:t>maximal zulässige Gesamtzahl aller Ziffern </a:t>
            </a:r>
            <a:r>
              <a:rPr lang="de-DE" sz="1600" dirty="0" smtClean="0">
                <a:solidFill>
                  <a:schemeClr val="tx1"/>
                </a:solidFill>
              </a:rPr>
              <a:t>an.</a:t>
            </a:r>
          </a:p>
          <a:p>
            <a:pPr lvl="0" algn="ctr"/>
            <a:r>
              <a:rPr lang="de-DE" sz="1600" dirty="0">
                <a:solidFill>
                  <a:srgbClr val="0071B2"/>
                </a:solidFill>
              </a:rPr>
              <a:t>Der </a:t>
            </a:r>
            <a:r>
              <a:rPr lang="de-DE" sz="1600" dirty="0" smtClean="0">
                <a:solidFill>
                  <a:srgbClr val="FE5000"/>
                </a:solidFill>
              </a:rPr>
              <a:t>zweite</a:t>
            </a:r>
            <a:r>
              <a:rPr lang="de-DE" sz="1600" dirty="0" smtClean="0">
                <a:solidFill>
                  <a:srgbClr val="0071B2"/>
                </a:solidFill>
              </a:rPr>
              <a:t> </a:t>
            </a:r>
            <a:r>
              <a:rPr lang="de-DE" sz="1600" dirty="0">
                <a:solidFill>
                  <a:srgbClr val="0071B2"/>
                </a:solidFill>
              </a:rPr>
              <a:t>Parameter </a:t>
            </a:r>
            <a:r>
              <a:rPr lang="de-DE" sz="1600" dirty="0" smtClean="0">
                <a:solidFill>
                  <a:srgbClr val="0071B2"/>
                </a:solidFill>
              </a:rPr>
              <a:t>gibt </a:t>
            </a:r>
            <a:r>
              <a:rPr lang="de-DE" sz="1600" dirty="0">
                <a:solidFill>
                  <a:srgbClr val="0071B2"/>
                </a:solidFill>
              </a:rPr>
              <a:t>die </a:t>
            </a:r>
            <a:r>
              <a:rPr lang="de-DE" sz="1600" b="1" dirty="0" smtClean="0">
                <a:solidFill>
                  <a:srgbClr val="0071B2"/>
                </a:solidFill>
              </a:rPr>
              <a:t>Anzahl der Nachkommastellen </a:t>
            </a:r>
            <a:r>
              <a:rPr lang="de-DE" sz="1600" dirty="0" smtClean="0">
                <a:solidFill>
                  <a:srgbClr val="0071B2"/>
                </a:solidFill>
              </a:rPr>
              <a:t>an.</a:t>
            </a:r>
            <a:endParaRPr lang="de-DE" sz="1600" dirty="0">
              <a:solidFill>
                <a:srgbClr val="0071B2"/>
              </a:solidFill>
            </a:endParaRPr>
          </a:p>
        </p:txBody>
      </p:sp>
    </p:spTree>
    <p:extLst>
      <p:ext uri="{BB962C8B-B14F-4D97-AF65-F5344CB8AC3E}">
        <p14:creationId xmlns:p14="http://schemas.microsoft.com/office/powerpoint/2010/main" val="208475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CREATE TABLE -&gt; </a:t>
            </a:r>
            <a:r>
              <a:rPr lang="de-DE" b="0" dirty="0" smtClean="0">
                <a:solidFill>
                  <a:schemeClr val="accent2"/>
                </a:solidFill>
                <a:latin typeface="Source Sans Pro" panose="020B0503030403020204" pitchFamily="34" charset="0"/>
              </a:rPr>
              <a:t>Fremdschlüssel</a:t>
            </a:r>
            <a:endParaRPr lang="de-DE" sz="2000" b="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636572" y="1422489"/>
            <a:ext cx="11042810" cy="452431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Um (z.B.) in der Tabelle „Kunde“ auch</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alle Attribute einzutragen</a:t>
            </a:r>
            <a:r>
              <a:rPr kumimoji="0" lang="de-DE" sz="2000" b="0" i="0" u="none" strike="noStrike" kern="1200" cap="none" spc="0" normalizeH="0" baseline="0" noProof="0" dirty="0" smtClean="0">
                <a:ln>
                  <a:noFill/>
                </a:ln>
                <a:solidFill>
                  <a:srgbClr val="FFFFFF"/>
                </a:solidFill>
                <a:effectLst/>
                <a:uLnTx/>
                <a:uFillTx/>
                <a:latin typeface="Source Sans Pro" panose="020B0503030403020204" pitchFamily="34" charset="0"/>
                <a:ea typeface="+mn-ea"/>
                <a:cs typeface="+mn-cs"/>
              </a:rPr>
              <a:t>, verwenden</a:t>
            </a:r>
            <a:r>
              <a:rPr kumimoji="0" lang="de-DE" sz="2000" b="0" i="0" u="none" strike="noStrike" kern="1200" cap="none" spc="0" normalizeH="0" noProof="0" dirty="0" smtClean="0">
                <a:ln>
                  <a:noFill/>
                </a:ln>
                <a:solidFill>
                  <a:srgbClr val="FFFFFF"/>
                </a:solidFill>
                <a:effectLst/>
                <a:uLnTx/>
                <a:uFillTx/>
                <a:latin typeface="Source Sans Pro" panose="020B0503030403020204" pitchFamily="34" charset="0"/>
                <a:ea typeface="+mn-ea"/>
                <a:cs typeface="+mn-cs"/>
              </a:rPr>
              <a:t> wir die folgende Syntax:</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2000" baseline="0" dirty="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CREATE TABLE </a:t>
            </a:r>
            <a:r>
              <a:rPr lang="de-DE" sz="2800" dirty="0" smtClean="0">
                <a:solidFill>
                  <a:srgbClr val="0071B2"/>
                </a:solidFill>
                <a:latin typeface="Source Sans Pro" panose="020B0503030403020204" pitchFamily="34" charset="0"/>
              </a:rPr>
              <a:t>Abrechnung</a:t>
            </a:r>
          </a:p>
          <a:p>
            <a:pPr marR="0" lvl="0" algn="l" defTabSz="914400" rtl="0" eaLnBrk="1" fontAlgn="auto" latinLnBrk="0" hangingPunct="1">
              <a:lnSpc>
                <a:spcPct val="100000"/>
              </a:lnSpc>
              <a:spcBef>
                <a:spcPts val="0"/>
              </a:spcBef>
              <a:spcAft>
                <a:spcPts val="0"/>
              </a:spcAft>
              <a:buClrTx/>
              <a:buSzTx/>
              <a:tabLst/>
              <a:defRPr/>
            </a:pPr>
            <a:r>
              <a:rPr lang="de-DE" sz="2800" b="1" baseline="0" dirty="0" smtClean="0">
                <a:solidFill>
                  <a:srgbClr val="0071B2"/>
                </a:solidFill>
                <a:latin typeface="Source Sans Pro" panose="020B0503030403020204" pitchFamily="34" charset="0"/>
              </a:rPr>
              <a:t>	(</a:t>
            </a:r>
          </a:p>
          <a:p>
            <a:pPr marR="0" lvl="0" algn="l" defTabSz="914400" rtl="0" eaLnBrk="1" fontAlgn="auto" latinLnBrk="0" hangingPunct="1">
              <a:lnSpc>
                <a:spcPct val="100000"/>
              </a:lnSpc>
              <a:spcBef>
                <a:spcPts val="0"/>
              </a:spcBef>
              <a:spcAft>
                <a:spcPts val="0"/>
              </a:spcAft>
              <a:buClrTx/>
              <a:buSzTx/>
              <a:tabLst/>
              <a:defRPr/>
            </a:pPr>
            <a:r>
              <a:rPr lang="de-DE" sz="2800" b="1" dirty="0">
                <a:solidFill>
                  <a:srgbClr val="0071B2"/>
                </a:solidFill>
                <a:latin typeface="Source Sans Pro" panose="020B0503030403020204" pitchFamily="34" charset="0"/>
              </a:rPr>
              <a:t>	</a:t>
            </a:r>
            <a:r>
              <a:rPr lang="de-DE" sz="2800" b="1" dirty="0" smtClean="0">
                <a:solidFill>
                  <a:srgbClr val="0071B2"/>
                </a:solidFill>
                <a:latin typeface="Source Sans Pro" panose="020B0503030403020204" pitchFamily="34" charset="0"/>
              </a:rPr>
              <a:t>	</a:t>
            </a:r>
            <a:r>
              <a:rPr lang="de-DE" sz="2800" dirty="0" smtClean="0">
                <a:latin typeface="Source Sans Pro" panose="020B0503030403020204" pitchFamily="34" charset="0"/>
              </a:rPr>
              <a:t>Abrechnung_ID </a:t>
            </a:r>
            <a:r>
              <a:rPr lang="de-DE" sz="2800" b="1" dirty="0" smtClean="0">
                <a:latin typeface="Source Sans Pro" panose="020B0503030403020204" pitchFamily="34" charset="0"/>
              </a:rPr>
              <a:t>INT(11) AUTO_INCREMENT,</a:t>
            </a:r>
          </a:p>
          <a:p>
            <a:pPr marR="0" lvl="0" algn="l" defTabSz="914400" rtl="0" eaLnBrk="1" fontAlgn="auto" latinLnBrk="0" hangingPunct="1">
              <a:lnSpc>
                <a:spcPct val="100000"/>
              </a:lnSpc>
              <a:spcBef>
                <a:spcPts val="0"/>
              </a:spcBef>
              <a:spcAft>
                <a:spcPts val="0"/>
              </a:spcAft>
              <a:buClrTx/>
              <a:buSzTx/>
              <a:tabLst/>
              <a:defRPr/>
            </a:pPr>
            <a:r>
              <a:rPr lang="de-DE" sz="2800" baseline="0" dirty="0">
                <a:latin typeface="Source Sans Pro" panose="020B0503030403020204" pitchFamily="34" charset="0"/>
              </a:rPr>
              <a:t>	</a:t>
            </a:r>
            <a:r>
              <a:rPr lang="de-DE" sz="2800" baseline="0" dirty="0" smtClean="0">
                <a:latin typeface="Source Sans Pro" panose="020B0503030403020204" pitchFamily="34" charset="0"/>
              </a:rPr>
              <a:t>	</a:t>
            </a:r>
            <a:r>
              <a:rPr lang="de-DE" sz="2800" dirty="0" smtClean="0">
                <a:solidFill>
                  <a:schemeClr val="accent3">
                    <a:lumMod val="75000"/>
                  </a:schemeClr>
                </a:solidFill>
                <a:latin typeface="Source Sans Pro" panose="020B0503030403020204" pitchFamily="34" charset="0"/>
              </a:rPr>
              <a:t>Kunde_ID</a:t>
            </a:r>
            <a:r>
              <a:rPr lang="de-DE" sz="2800" baseline="0" dirty="0" smtClean="0">
                <a:latin typeface="Source Sans Pro" panose="020B0503030403020204" pitchFamily="34" charset="0"/>
              </a:rPr>
              <a:t> </a:t>
            </a:r>
            <a:r>
              <a:rPr lang="de-DE" sz="2800" b="1" baseline="0" dirty="0" smtClean="0">
                <a:latin typeface="Source Sans Pro" panose="020B0503030403020204" pitchFamily="34" charset="0"/>
              </a:rPr>
              <a:t>INT(11) NULL,</a:t>
            </a:r>
          </a:p>
          <a:p>
            <a:pPr>
              <a:defRPr/>
            </a:pPr>
            <a:r>
              <a:rPr lang="de-DE" sz="2800" dirty="0" smtClean="0">
                <a:latin typeface="Source Sans Pro" panose="020B0503030403020204" pitchFamily="34" charset="0"/>
              </a:rPr>
              <a:t>		Datum </a:t>
            </a:r>
            <a:r>
              <a:rPr lang="de-DE" sz="2800" b="1" dirty="0" smtClean="0">
                <a:latin typeface="Source Sans Pro" panose="020B0503030403020204" pitchFamily="34" charset="0"/>
              </a:rPr>
              <a:t>DATE,</a:t>
            </a:r>
          </a:p>
          <a:p>
            <a:pPr>
              <a:defRPr/>
            </a:pPr>
            <a:r>
              <a:rPr lang="de-DE" sz="2800" b="1" baseline="0" dirty="0" smtClean="0">
                <a:solidFill>
                  <a:srgbClr val="0071B2"/>
                </a:solidFill>
                <a:latin typeface="Source Sans Pro" panose="020B0503030403020204" pitchFamily="34" charset="0"/>
              </a:rPr>
              <a:t>		</a:t>
            </a:r>
            <a:r>
              <a:rPr lang="de-DE" sz="2800" b="1" baseline="0" dirty="0" smtClean="0">
                <a:latin typeface="Source Sans Pro" panose="020B0503030403020204" pitchFamily="34" charset="0"/>
              </a:rPr>
              <a:t>PRIMARY KEY(</a:t>
            </a:r>
            <a:r>
              <a:rPr lang="de-DE" sz="2800" dirty="0" smtClean="0">
                <a:latin typeface="Source Sans Pro" panose="020B0503030403020204" pitchFamily="34" charset="0"/>
              </a:rPr>
              <a:t>Abrechnung_ID</a:t>
            </a:r>
            <a:r>
              <a:rPr lang="de-DE" sz="2800" b="1" baseline="0" dirty="0" smtClean="0">
                <a:latin typeface="Source Sans Pro" panose="020B0503030403020204" pitchFamily="34" charset="0"/>
              </a:rPr>
              <a:t>)</a:t>
            </a:r>
            <a:r>
              <a:rPr lang="de-DE" sz="2800" b="1" dirty="0">
                <a:latin typeface="Source Sans Pro" panose="020B0503030403020204" pitchFamily="34" charset="0"/>
              </a:rPr>
              <a:t> ,</a:t>
            </a:r>
          </a:p>
          <a:p>
            <a:pPr>
              <a:defRPr/>
            </a:pPr>
            <a:r>
              <a:rPr lang="de-DE" sz="2800" b="1" dirty="0" smtClean="0">
                <a:latin typeface="Source Sans Pro" panose="020B0503030403020204" pitchFamily="34" charset="0"/>
              </a:rPr>
              <a:t>		</a:t>
            </a:r>
            <a:r>
              <a:rPr lang="de-DE" sz="2800" b="1" dirty="0" smtClean="0">
                <a:solidFill>
                  <a:schemeClr val="accent2"/>
                </a:solidFill>
                <a:latin typeface="Source Sans Pro" panose="020B0503030403020204" pitchFamily="34" charset="0"/>
              </a:rPr>
              <a:t>FOREIGN KEY(</a:t>
            </a:r>
            <a:r>
              <a:rPr lang="de-DE" sz="2800" dirty="0" smtClean="0">
                <a:solidFill>
                  <a:schemeClr val="accent3">
                    <a:lumMod val="75000"/>
                  </a:schemeClr>
                </a:solidFill>
                <a:latin typeface="Source Sans Pro" panose="020B0503030403020204" pitchFamily="34" charset="0"/>
              </a:rPr>
              <a:t>Kunde_ID</a:t>
            </a:r>
            <a:r>
              <a:rPr lang="de-DE" sz="2800" b="1" dirty="0" smtClean="0">
                <a:solidFill>
                  <a:schemeClr val="accent2"/>
                </a:solidFill>
                <a:latin typeface="Source Sans Pro" panose="020B0503030403020204" pitchFamily="34" charset="0"/>
              </a:rPr>
              <a:t>) REFERENCES </a:t>
            </a:r>
            <a:r>
              <a:rPr lang="de-DE" sz="2800" dirty="0" smtClean="0">
                <a:latin typeface="Source Sans Pro" panose="020B0503030403020204" pitchFamily="34" charset="0"/>
              </a:rPr>
              <a:t>Kunde</a:t>
            </a:r>
            <a:r>
              <a:rPr lang="de-DE" sz="2800" b="1" dirty="0" smtClean="0">
                <a:solidFill>
                  <a:schemeClr val="accent2"/>
                </a:solidFill>
                <a:latin typeface="Source Sans Pro" panose="020B0503030403020204" pitchFamily="34" charset="0"/>
              </a:rPr>
              <a:t>(</a:t>
            </a:r>
            <a:r>
              <a:rPr lang="de-DE" sz="2800" dirty="0" smtClean="0">
                <a:latin typeface="Source Sans Pro" panose="020B0503030403020204" pitchFamily="34" charset="0"/>
              </a:rPr>
              <a:t>Kunde_ID</a:t>
            </a:r>
            <a:r>
              <a:rPr lang="de-DE" sz="2800" b="1" dirty="0" smtClean="0">
                <a:solidFill>
                  <a:schemeClr val="accent2"/>
                </a:solidFill>
                <a:latin typeface="Source Sans Pro" panose="020B0503030403020204" pitchFamily="34" charset="0"/>
              </a:rPr>
              <a:t>)</a:t>
            </a:r>
            <a:endParaRPr lang="de-DE" sz="2800" b="1" baseline="0" dirty="0" smtClean="0">
              <a:solidFill>
                <a:schemeClr val="accent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r>
              <a:rPr lang="de-DE" sz="2800" b="1"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8264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276779" y="350089"/>
            <a:ext cx="11666094" cy="720725"/>
          </a:xfrm>
        </p:spPr>
        <p:txBody>
          <a:bodyPr>
            <a:noAutofit/>
          </a:bodyPr>
          <a:lstStyle/>
          <a:p>
            <a:r>
              <a:rPr lang="de-DE" sz="3600" dirty="0" smtClean="0">
                <a:solidFill>
                  <a:schemeClr val="accent2"/>
                </a:solidFill>
                <a:latin typeface="Source Sans Pro" panose="020B0503030403020204" pitchFamily="34" charset="0"/>
              </a:rPr>
              <a:t>Fremdschlüsselüberprüfung</a:t>
            </a:r>
            <a:r>
              <a:rPr lang="de-DE" sz="3600" dirty="0" smtClean="0">
                <a:latin typeface="Source Sans Pro" panose="020B0503030403020204" pitchFamily="34" charset="0"/>
              </a:rPr>
              <a:t> und </a:t>
            </a:r>
            <a:r>
              <a:rPr lang="de-DE" sz="3600" dirty="0" smtClean="0">
                <a:solidFill>
                  <a:schemeClr val="accent2"/>
                </a:solidFill>
                <a:latin typeface="Source Sans Pro" panose="020B0503030403020204" pitchFamily="34" charset="0"/>
              </a:rPr>
              <a:t>Referentielle Integrität </a:t>
            </a:r>
            <a:endParaRPr lang="de-DE" sz="36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36571" y="1883207"/>
            <a:ext cx="11221132" cy="255454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Wir haben nun erste Beispiele kennen gelernt, bei denen wir die </a:t>
            </a:r>
            <a:r>
              <a:rPr kumimoji="0" lang="de-DE" sz="20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Beziehung zwischen</a:t>
            </a:r>
            <a:r>
              <a:rPr kumimoji="0" lang="de-DE" sz="20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Tabellen </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berücksichtigen müssen. Aktuell gilt dies in folgenden Punkten:</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800100" lvl="1" indent="-342900">
              <a:buFont typeface="Wingdings" panose="05000000000000000000" pitchFamily="2" charset="2"/>
              <a:buChar char="Ø"/>
            </a:pPr>
            <a:r>
              <a:rPr lang="de-DE" sz="1600" baseline="0" dirty="0" smtClean="0">
                <a:solidFill>
                  <a:srgbClr val="0071B2"/>
                </a:solidFill>
                <a:latin typeface="Source Sans Pro" panose="020B0503030403020204" pitchFamily="34" charset="0"/>
              </a:rPr>
              <a:t>Wir können </a:t>
            </a:r>
            <a:r>
              <a:rPr lang="de-DE" sz="1600" b="1" baseline="0" dirty="0" smtClean="0">
                <a:solidFill>
                  <a:srgbClr val="0071B2"/>
                </a:solidFill>
                <a:latin typeface="Source Sans Pro" panose="020B0503030403020204" pitchFamily="34" charset="0"/>
              </a:rPr>
              <a:t>Tabellen mit Fremdschlüsseln erst dann erstellen</a:t>
            </a:r>
            <a:r>
              <a:rPr lang="de-DE" sz="1600" baseline="0" dirty="0" smtClean="0">
                <a:solidFill>
                  <a:srgbClr val="0071B2"/>
                </a:solidFill>
                <a:latin typeface="Source Sans Pro" panose="020B0503030403020204" pitchFamily="34" charset="0"/>
              </a:rPr>
              <a:t>, wenn bereits all jene Tabellen eingeführt worden sind, auf die sich der</a:t>
            </a:r>
            <a:r>
              <a:rPr lang="de-DE" sz="1600" dirty="0" smtClean="0">
                <a:solidFill>
                  <a:srgbClr val="0071B2"/>
                </a:solidFill>
                <a:latin typeface="Source Sans Pro" panose="020B0503030403020204" pitchFamily="34" charset="0"/>
              </a:rPr>
              <a:t> (oder </a:t>
            </a:r>
            <a:r>
              <a:rPr lang="de-DE" sz="1600" baseline="0" dirty="0" smtClean="0">
                <a:solidFill>
                  <a:srgbClr val="0071B2"/>
                </a:solidFill>
                <a:latin typeface="Source Sans Pro" panose="020B0503030403020204" pitchFamily="34" charset="0"/>
              </a:rPr>
              <a:t>die) Fremdschlüssel beziehen (bzw.: </a:t>
            </a:r>
            <a:r>
              <a:rPr lang="de-DE" sz="1600" i="1" baseline="0" dirty="0" smtClean="0">
                <a:solidFill>
                  <a:srgbClr val="0071B2"/>
                </a:solidFill>
                <a:latin typeface="Source Sans Pro" panose="020B0503030403020204" pitchFamily="34" charset="0"/>
              </a:rPr>
              <a:t>„auf die sie referenzieren“</a:t>
            </a:r>
            <a:r>
              <a:rPr lang="de-DE" sz="1600" baseline="0" dirty="0" smtClean="0">
                <a:solidFill>
                  <a:srgbClr val="0071B2"/>
                </a:solidFill>
                <a:latin typeface="Source Sans Pro" panose="020B0503030403020204" pitchFamily="34" charset="0"/>
              </a:rPr>
              <a:t>).</a:t>
            </a:r>
          </a:p>
          <a:p>
            <a:pPr marL="800100" lvl="1" indent="-342900">
              <a:buFont typeface="Wingdings" panose="05000000000000000000" pitchFamily="2" charset="2"/>
              <a:buChar char="Ø"/>
            </a:pP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rPr>
              <a:t>Wir können eine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rPr>
              <a:t>Tabelle „T“ in einem Schema „S“ nur dann löschen</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rPr>
              <a:t>, wenn es keine anderen Tabellen in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rPr>
              <a:t>S</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rPr>
              <a:t> gibt, die sich (mittels Fremdschlüssel) auf die Tabelle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rPr>
              <a:t>T</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rPr>
              <a:t> beziehen. </a:t>
            </a:r>
            <a:endPar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Verstöße gegen diese Punkte verletzen die </a:t>
            </a:r>
            <a:r>
              <a:rPr kumimoji="0" lang="de-DE" sz="20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„Referentielle Integrität“</a:t>
            </a:r>
            <a:r>
              <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Sie werden uns vom Compiler mittels </a:t>
            </a:r>
            <a:r>
              <a:rPr kumimoji="0" lang="de-DE" sz="20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„Fremdschlüsselüberprüfung“</a:t>
            </a:r>
            <a:r>
              <a:rPr kumimoji="0" lang="de-DE" sz="20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aufgezeigt.</a:t>
            </a:r>
            <a:endParaRPr kumimoji="0" lang="de-DE" sz="20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15808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MariaDB -&gt; </a:t>
            </a:r>
            <a:r>
              <a:rPr lang="de-DE" dirty="0" smtClean="0">
                <a:solidFill>
                  <a:schemeClr val="accent2"/>
                </a:solidFill>
                <a:latin typeface="Source Sans Pro" panose="020B0503030403020204" pitchFamily="34" charset="0"/>
              </a:rPr>
              <a:t>STRICT MODE</a:t>
            </a:r>
            <a:endParaRPr lang="de-DE" sz="200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pic>
        <p:nvPicPr>
          <p:cNvPr id="2" name="Grafik 1"/>
          <p:cNvPicPr>
            <a:picLocks noChangeAspect="1"/>
          </p:cNvPicPr>
          <p:nvPr/>
        </p:nvPicPr>
        <p:blipFill>
          <a:blip r:embed="rId2"/>
          <a:stretch>
            <a:fillRect/>
          </a:stretch>
        </p:blipFill>
        <p:spPr>
          <a:xfrm>
            <a:off x="3028690" y="1379813"/>
            <a:ext cx="6334125" cy="4124325"/>
          </a:xfrm>
          <a:prstGeom prst="rect">
            <a:avLst/>
          </a:prstGeom>
          <a:effectLst>
            <a:innerShdw blurRad="114300">
              <a:prstClr val="black"/>
            </a:innerShdw>
          </a:effectLst>
        </p:spPr>
      </p:pic>
      <p:sp>
        <p:nvSpPr>
          <p:cNvPr id="3" name="Rechteck 2"/>
          <p:cNvSpPr/>
          <p:nvPr/>
        </p:nvSpPr>
        <p:spPr>
          <a:xfrm>
            <a:off x="7207135" y="2610196"/>
            <a:ext cx="565265" cy="1995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8" name="Gerade Verbindung mit Pfeil 7"/>
          <p:cNvCxnSpPr/>
          <p:nvPr/>
        </p:nvCxnSpPr>
        <p:spPr>
          <a:xfrm flipH="1">
            <a:off x="7647709" y="1329986"/>
            <a:ext cx="573579" cy="12236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7996844" y="953948"/>
            <a:ext cx="2964979" cy="369332"/>
          </a:xfrm>
          <a:prstGeom prst="rect">
            <a:avLst/>
          </a:prstGeom>
          <a:noFill/>
        </p:spPr>
        <p:txBody>
          <a:bodyPr wrap="none" rtlCol="0">
            <a:spAutoFit/>
          </a:bodyPr>
          <a:lstStyle/>
          <a:p>
            <a:r>
              <a:rPr lang="de-DE" b="1" dirty="0" smtClean="0">
                <a:solidFill>
                  <a:srgbClr val="FF0000"/>
                </a:solidFill>
              </a:rPr>
              <a:t>Klicken</a:t>
            </a:r>
            <a:r>
              <a:rPr lang="de-DE" dirty="0" smtClean="0">
                <a:solidFill>
                  <a:srgbClr val="FF0000"/>
                </a:solidFill>
              </a:rPr>
              <a:t> Sie bitte zunächst hier</a:t>
            </a:r>
            <a:endParaRPr lang="de-DE" dirty="0">
              <a:solidFill>
                <a:srgbClr val="FF0000"/>
              </a:solidFill>
            </a:endParaRPr>
          </a:p>
        </p:txBody>
      </p:sp>
    </p:spTree>
    <p:extLst>
      <p:ext uri="{BB962C8B-B14F-4D97-AF65-F5344CB8AC3E}">
        <p14:creationId xmlns:p14="http://schemas.microsoft.com/office/powerpoint/2010/main" val="209271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MariaDB -&gt; </a:t>
            </a:r>
            <a:r>
              <a:rPr lang="de-DE" dirty="0" smtClean="0">
                <a:solidFill>
                  <a:schemeClr val="accent2"/>
                </a:solidFill>
                <a:latin typeface="Source Sans Pro" panose="020B0503030403020204" pitchFamily="34" charset="0"/>
              </a:rPr>
              <a:t>STRICT MODE</a:t>
            </a:r>
            <a:endParaRPr lang="de-DE" sz="200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pic>
        <p:nvPicPr>
          <p:cNvPr id="2" name="Grafik 1"/>
          <p:cNvPicPr>
            <a:picLocks noChangeAspect="1"/>
          </p:cNvPicPr>
          <p:nvPr/>
        </p:nvPicPr>
        <p:blipFill>
          <a:blip r:embed="rId2"/>
          <a:stretch>
            <a:fillRect/>
          </a:stretch>
        </p:blipFill>
        <p:spPr>
          <a:xfrm>
            <a:off x="3028690" y="1379813"/>
            <a:ext cx="6334125" cy="4124325"/>
          </a:xfrm>
          <a:prstGeom prst="rect">
            <a:avLst/>
          </a:prstGeom>
          <a:effectLst>
            <a:innerShdw blurRad="114300">
              <a:prstClr val="black"/>
            </a:innerShdw>
          </a:effectLst>
        </p:spPr>
      </p:pic>
      <p:sp>
        <p:nvSpPr>
          <p:cNvPr id="8" name="Textfeld 7"/>
          <p:cNvSpPr txBox="1"/>
          <p:nvPr/>
        </p:nvSpPr>
        <p:spPr>
          <a:xfrm>
            <a:off x="8422586" y="933687"/>
            <a:ext cx="3342005" cy="369332"/>
          </a:xfrm>
          <a:prstGeom prst="rect">
            <a:avLst/>
          </a:prstGeom>
          <a:noFill/>
        </p:spPr>
        <p:txBody>
          <a:bodyPr wrap="none" rtlCol="0">
            <a:spAutoFit/>
          </a:bodyPr>
          <a:lstStyle/>
          <a:p>
            <a:r>
              <a:rPr lang="de-DE" b="1" dirty="0" smtClean="0">
                <a:solidFill>
                  <a:srgbClr val="FF0000"/>
                </a:solidFill>
              </a:rPr>
              <a:t>Wählen</a:t>
            </a:r>
            <a:r>
              <a:rPr lang="de-DE" dirty="0" smtClean="0">
                <a:solidFill>
                  <a:srgbClr val="FF0000"/>
                </a:solidFill>
              </a:rPr>
              <a:t> Sie anschließend „my.ini“</a:t>
            </a:r>
            <a:endParaRPr lang="de-DE" dirty="0">
              <a:solidFill>
                <a:srgbClr val="FF0000"/>
              </a:solidFill>
            </a:endParaRPr>
          </a:p>
        </p:txBody>
      </p:sp>
      <p:pic>
        <p:nvPicPr>
          <p:cNvPr id="12" name="Grafik 11"/>
          <p:cNvPicPr>
            <a:picLocks noChangeAspect="1"/>
          </p:cNvPicPr>
          <p:nvPr/>
        </p:nvPicPr>
        <p:blipFill>
          <a:blip r:embed="rId3"/>
          <a:stretch>
            <a:fillRect/>
          </a:stretch>
        </p:blipFill>
        <p:spPr>
          <a:xfrm>
            <a:off x="7191634" y="2435629"/>
            <a:ext cx="1876425" cy="939338"/>
          </a:xfrm>
          <a:prstGeom prst="rect">
            <a:avLst/>
          </a:prstGeom>
        </p:spPr>
      </p:pic>
      <p:cxnSp>
        <p:nvCxnSpPr>
          <p:cNvPr id="7" name="Gerade Verbindung mit Pfeil 6"/>
          <p:cNvCxnSpPr/>
          <p:nvPr/>
        </p:nvCxnSpPr>
        <p:spPr>
          <a:xfrm flipH="1">
            <a:off x="8055033" y="1303019"/>
            <a:ext cx="748499" cy="14484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3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a:blip r:embed="rId2"/>
          <a:stretch>
            <a:fillRect/>
          </a:stretch>
        </p:blipFill>
        <p:spPr>
          <a:xfrm>
            <a:off x="3859703" y="2359862"/>
            <a:ext cx="4705350" cy="2105025"/>
          </a:xfrm>
          <a:prstGeom prst="rect">
            <a:avLst/>
          </a:prstGeom>
          <a:effectLst>
            <a:innerShdw blurRad="114300">
              <a:prstClr val="black"/>
            </a:innerShdw>
          </a:effectLst>
        </p:spPr>
      </p:pic>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MariaDB -&gt; </a:t>
            </a:r>
            <a:r>
              <a:rPr lang="de-DE" dirty="0" smtClean="0">
                <a:solidFill>
                  <a:schemeClr val="accent2"/>
                </a:solidFill>
                <a:latin typeface="Source Sans Pro" panose="020B0503030403020204" pitchFamily="34" charset="0"/>
              </a:rPr>
              <a:t>STRICT MODE</a:t>
            </a:r>
            <a:endParaRPr lang="de-DE" sz="200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9" name="Ellipse 8"/>
          <p:cNvSpPr/>
          <p:nvPr/>
        </p:nvSpPr>
        <p:spPr>
          <a:xfrm>
            <a:off x="3773636" y="2951019"/>
            <a:ext cx="1590216" cy="2826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feld 11"/>
          <p:cNvSpPr txBox="1"/>
          <p:nvPr/>
        </p:nvSpPr>
        <p:spPr>
          <a:xfrm>
            <a:off x="884017" y="1875980"/>
            <a:ext cx="3684727" cy="369332"/>
          </a:xfrm>
          <a:prstGeom prst="rect">
            <a:avLst/>
          </a:prstGeom>
          <a:noFill/>
        </p:spPr>
        <p:txBody>
          <a:bodyPr wrap="none" rtlCol="0">
            <a:spAutoFit/>
          </a:bodyPr>
          <a:lstStyle/>
          <a:p>
            <a:r>
              <a:rPr lang="de-DE" b="1" dirty="0" smtClean="0">
                <a:solidFill>
                  <a:srgbClr val="FF0000"/>
                </a:solidFill>
              </a:rPr>
              <a:t>Suchen Sie bitte folgenden Abschnitt</a:t>
            </a:r>
            <a:endParaRPr lang="de-DE" dirty="0">
              <a:solidFill>
                <a:srgbClr val="FF0000"/>
              </a:solidFill>
            </a:endParaRPr>
          </a:p>
        </p:txBody>
      </p:sp>
      <p:cxnSp>
        <p:nvCxnSpPr>
          <p:cNvPr id="13" name="Gerade Verbindung mit Pfeil 12"/>
          <p:cNvCxnSpPr/>
          <p:nvPr/>
        </p:nvCxnSpPr>
        <p:spPr>
          <a:xfrm>
            <a:off x="3013170" y="2245312"/>
            <a:ext cx="760466" cy="705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422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a:blip r:embed="rId2"/>
          <a:stretch>
            <a:fillRect/>
          </a:stretch>
        </p:blipFill>
        <p:spPr>
          <a:xfrm>
            <a:off x="3859703" y="2359862"/>
            <a:ext cx="4705350" cy="2105025"/>
          </a:xfrm>
          <a:prstGeom prst="rect">
            <a:avLst/>
          </a:prstGeom>
          <a:effectLst>
            <a:innerShdw blurRad="114300">
              <a:prstClr val="black"/>
            </a:innerShdw>
          </a:effectLst>
        </p:spPr>
      </p:pic>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MariaDB -&gt; </a:t>
            </a:r>
            <a:r>
              <a:rPr lang="de-DE" dirty="0" smtClean="0">
                <a:solidFill>
                  <a:schemeClr val="accent2"/>
                </a:solidFill>
                <a:latin typeface="Source Sans Pro" panose="020B0503030403020204" pitchFamily="34" charset="0"/>
              </a:rPr>
              <a:t>STRICT MODE</a:t>
            </a:r>
            <a:endParaRPr lang="de-DE" sz="200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0" name="Textfeld 9"/>
          <p:cNvSpPr txBox="1"/>
          <p:nvPr/>
        </p:nvSpPr>
        <p:spPr>
          <a:xfrm>
            <a:off x="3269770" y="4892961"/>
            <a:ext cx="8000738" cy="369332"/>
          </a:xfrm>
          <a:prstGeom prst="rect">
            <a:avLst/>
          </a:prstGeom>
          <a:noFill/>
        </p:spPr>
        <p:txBody>
          <a:bodyPr wrap="square" rtlCol="0">
            <a:spAutoFit/>
          </a:bodyPr>
          <a:lstStyle/>
          <a:p>
            <a:r>
              <a:rPr lang="de-DE" dirty="0" smtClean="0">
                <a:solidFill>
                  <a:srgbClr val="FF0000"/>
                </a:solidFill>
              </a:rPr>
              <a:t>Ersetzen Sie bitte den Code </a:t>
            </a:r>
            <a:r>
              <a:rPr lang="de-DE" b="1" dirty="0" smtClean="0">
                <a:solidFill>
                  <a:srgbClr val="FF0000"/>
                </a:solidFill>
              </a:rPr>
              <a:t>„NO_ENGINE_SUBSTITUTION“ </a:t>
            </a:r>
            <a:r>
              <a:rPr lang="de-DE" dirty="0" smtClean="0">
                <a:solidFill>
                  <a:srgbClr val="FF0000"/>
                </a:solidFill>
              </a:rPr>
              <a:t>durch …</a:t>
            </a:r>
            <a:endParaRPr lang="de-DE" dirty="0">
              <a:solidFill>
                <a:srgbClr val="FF0000"/>
              </a:solidFill>
            </a:endParaRPr>
          </a:p>
        </p:txBody>
      </p:sp>
      <p:sp>
        <p:nvSpPr>
          <p:cNvPr id="16" name="Rechteck 15"/>
          <p:cNvSpPr/>
          <p:nvPr/>
        </p:nvSpPr>
        <p:spPr>
          <a:xfrm>
            <a:off x="6791497" y="4048298"/>
            <a:ext cx="1695797" cy="18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5" name="Gerade Verbindung mit Pfeil 14"/>
          <p:cNvCxnSpPr/>
          <p:nvPr/>
        </p:nvCxnSpPr>
        <p:spPr>
          <a:xfrm flipV="1">
            <a:off x="6708372" y="4297680"/>
            <a:ext cx="382384" cy="5952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068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a:bodyPr>
          <a:lstStyle/>
          <a:p>
            <a:r>
              <a:rPr lang="de-DE" dirty="0" smtClean="0">
                <a:latin typeface="Source Sans Pro" panose="020B0503030403020204" pitchFamily="34" charset="0"/>
              </a:rPr>
              <a:t>MariaDB -&gt; </a:t>
            </a:r>
            <a:r>
              <a:rPr lang="de-DE" dirty="0" smtClean="0">
                <a:solidFill>
                  <a:schemeClr val="accent2"/>
                </a:solidFill>
                <a:latin typeface="Source Sans Pro" panose="020B0503030403020204" pitchFamily="34" charset="0"/>
              </a:rPr>
              <a:t>STRICT MODE</a:t>
            </a:r>
            <a:endParaRPr lang="de-DE" sz="2000" i="1" dirty="0">
              <a:solidFill>
                <a:schemeClr val="tx1">
                  <a:lumMod val="40000"/>
                  <a:lumOff val="60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pic>
        <p:nvPicPr>
          <p:cNvPr id="8" name="Grafik 7"/>
          <p:cNvPicPr>
            <a:picLocks noChangeAspect="1"/>
          </p:cNvPicPr>
          <p:nvPr/>
        </p:nvPicPr>
        <p:blipFill>
          <a:blip r:embed="rId2"/>
          <a:stretch>
            <a:fillRect/>
          </a:stretch>
        </p:blipFill>
        <p:spPr>
          <a:xfrm>
            <a:off x="3859703" y="2359862"/>
            <a:ext cx="4705350" cy="2105025"/>
          </a:xfrm>
          <a:prstGeom prst="rect">
            <a:avLst/>
          </a:prstGeom>
          <a:effectLst>
            <a:innerShdw blurRad="114300">
              <a:prstClr val="black"/>
            </a:innerShdw>
          </a:effectLst>
        </p:spPr>
      </p:pic>
      <p:sp>
        <p:nvSpPr>
          <p:cNvPr id="10" name="Rechteck 9"/>
          <p:cNvSpPr/>
          <p:nvPr/>
        </p:nvSpPr>
        <p:spPr>
          <a:xfrm>
            <a:off x="6785327" y="4028382"/>
            <a:ext cx="1685341" cy="17456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p:cNvSpPr/>
          <p:nvPr/>
        </p:nvSpPr>
        <p:spPr>
          <a:xfrm>
            <a:off x="6678204" y="4008466"/>
            <a:ext cx="1899586" cy="244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FF0000"/>
                </a:solidFill>
              </a:rPr>
              <a:t>STRICT_TRANS_TABLES</a:t>
            </a:r>
            <a:endParaRPr lang="de-DE" sz="1400" dirty="0">
              <a:solidFill>
                <a:srgbClr val="FF0000"/>
              </a:solidFill>
            </a:endParaRPr>
          </a:p>
        </p:txBody>
      </p:sp>
    </p:spTree>
    <p:extLst>
      <p:ext uri="{BB962C8B-B14F-4D97-AF65-F5344CB8AC3E}">
        <p14:creationId xmlns:p14="http://schemas.microsoft.com/office/powerpoint/2010/main" val="492515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0" y="383340"/>
            <a:ext cx="10693505" cy="720725"/>
          </a:xfrm>
        </p:spPr>
        <p:txBody>
          <a:bodyPr>
            <a:normAutofit fontScale="90000"/>
          </a:bodyPr>
          <a:lstStyle/>
          <a:p>
            <a:r>
              <a:rPr lang="de-DE" dirty="0">
                <a:latin typeface="Source Sans Pro" panose="020B0503030403020204" pitchFamily="34" charset="0"/>
              </a:rPr>
              <a:t>Gemeinsame </a:t>
            </a:r>
            <a:r>
              <a:rPr lang="de-DE" dirty="0" smtClean="0">
                <a:latin typeface="Source Sans Pro" panose="020B0503030403020204" pitchFamily="34" charset="0"/>
              </a:rPr>
              <a:t>Übung </a:t>
            </a:r>
            <a:r>
              <a:rPr lang="de-DE" sz="2700" dirty="0" smtClean="0">
                <a:latin typeface="Source Sans Pro" panose="020B0503030403020204" pitchFamily="34" charset="0"/>
              </a:rPr>
              <a:t>(„Live-Coding“) </a:t>
            </a:r>
            <a:r>
              <a:rPr lang="de-DE" dirty="0" smtClean="0">
                <a:latin typeface="Source Sans Pro" panose="020B0503030403020204" pitchFamily="34" charset="0"/>
              </a:rPr>
              <a:t>-&gt; </a:t>
            </a:r>
            <a:r>
              <a:rPr lang="de-DE" dirty="0" smtClean="0">
                <a:solidFill>
                  <a:schemeClr val="accent2"/>
                </a:solidFill>
                <a:latin typeface="Source Sans Pro" panose="020B0503030403020204" pitchFamily="34" charset="0"/>
              </a:rPr>
              <a:t>A_02_01_01</a:t>
            </a:r>
            <a:endParaRPr lang="de-DE" sz="18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a:xfrm>
            <a:off x="548562" y="1104065"/>
            <a:ext cx="11495754" cy="714373"/>
          </a:xfrm>
        </p:spPr>
        <p:txBody>
          <a:bodyPr/>
          <a:lstStyle/>
          <a:p>
            <a:endParaRPr lang="de-DE" dirty="0"/>
          </a:p>
          <a:p>
            <a:endParaRPr lang="de-DE" dirty="0"/>
          </a:p>
        </p:txBody>
      </p:sp>
      <p:pic>
        <p:nvPicPr>
          <p:cNvPr id="2" name="Grafik 1"/>
          <p:cNvPicPr>
            <a:picLocks noChangeAspect="1"/>
          </p:cNvPicPr>
          <p:nvPr/>
        </p:nvPicPr>
        <p:blipFill>
          <a:blip r:embed="rId2"/>
          <a:stretch>
            <a:fillRect/>
          </a:stretch>
        </p:blipFill>
        <p:spPr>
          <a:xfrm>
            <a:off x="2692430" y="1276149"/>
            <a:ext cx="6149864" cy="4321378"/>
          </a:xfrm>
          <a:prstGeom prst="rect">
            <a:avLst/>
          </a:prstGeom>
          <a:effectLst>
            <a:innerShdw blurRad="114300">
              <a:prstClr val="black"/>
            </a:innerShdw>
          </a:effectLst>
        </p:spPr>
      </p:pic>
    </p:spTree>
    <p:extLst>
      <p:ext uri="{BB962C8B-B14F-4D97-AF65-F5344CB8AC3E}">
        <p14:creationId xmlns:p14="http://schemas.microsoft.com/office/powerpoint/2010/main" val="1623619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7" name="Textplatzhalter 6"/>
          <p:cNvSpPr>
            <a:spLocks noGrp="1"/>
          </p:cNvSpPr>
          <p:nvPr>
            <p:ph type="body" sz="quarter" idx="13"/>
          </p:nvPr>
        </p:nvSpPr>
        <p:spPr>
          <a:xfrm>
            <a:off x="1664955" y="2344103"/>
            <a:ext cx="8686800" cy="1455737"/>
          </a:xfrm>
        </p:spPr>
        <p:txBody>
          <a:bodyPr/>
          <a:lstStyle/>
          <a:p>
            <a:r>
              <a:rPr lang="de-DE" dirty="0" smtClean="0">
                <a:latin typeface="Source Sans Pro" panose="020B0503030403020204" pitchFamily="34" charset="0"/>
              </a:rPr>
              <a:t>Vielen Dank für Ihre Aufmerksamkeit!</a:t>
            </a:r>
            <a:endParaRPr lang="de-DE" dirty="0">
              <a:latin typeface="Source Sans Pro" panose="020B0503030403020204" pitchFamily="34" charset="0"/>
            </a:endParaRPr>
          </a:p>
        </p:txBody>
      </p:sp>
      <p:grpSp>
        <p:nvGrpSpPr>
          <p:cNvPr id="8" name="Grafik 127" descr="Gruppenerfolg">
            <a:extLst>
              <a:ext uri="{FF2B5EF4-FFF2-40B4-BE49-F238E27FC236}">
                <a16:creationId xmlns:a16="http://schemas.microsoft.com/office/drawing/2014/main" id="{B1AEA3CB-529A-43D3-BF54-B3A291B5B89A}"/>
              </a:ext>
            </a:extLst>
          </p:cNvPr>
          <p:cNvGrpSpPr/>
          <p:nvPr/>
        </p:nvGrpSpPr>
        <p:grpSpPr>
          <a:xfrm>
            <a:off x="5773243" y="4981866"/>
            <a:ext cx="1656909" cy="1118841"/>
            <a:chOff x="6764943" y="3423412"/>
            <a:chExt cx="619669" cy="418437"/>
          </a:xfrm>
          <a:solidFill>
            <a:srgbClr val="0071B2"/>
          </a:solidFill>
        </p:grpSpPr>
        <p:sp>
          <p:nvSpPr>
            <p:cNvPr id="9" name="Freihandform: Form 179">
              <a:extLst>
                <a:ext uri="{FF2B5EF4-FFF2-40B4-BE49-F238E27FC236}">
                  <a16:creationId xmlns:a16="http://schemas.microsoft.com/office/drawing/2014/main" id="{83C0AB4F-B2FF-48B2-8B01-EEAE4874DA4F}"/>
                </a:ext>
              </a:extLst>
            </p:cNvPr>
            <p:cNvSpPr/>
            <p:nvPr/>
          </p:nvSpPr>
          <p:spPr>
            <a:xfrm>
              <a:off x="72594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0" name="Freihandform: Form 180">
              <a:extLst>
                <a:ext uri="{FF2B5EF4-FFF2-40B4-BE49-F238E27FC236}">
                  <a16:creationId xmlns:a16="http://schemas.microsoft.com/office/drawing/2014/main" id="{0397E236-998B-4584-8060-2EAAEEB496B8}"/>
                </a:ext>
              </a:extLst>
            </p:cNvPr>
            <p:cNvSpPr/>
            <p:nvPr/>
          </p:nvSpPr>
          <p:spPr>
            <a:xfrm>
              <a:off x="7111582"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1" name="Freihandform: Form 181">
              <a:extLst>
                <a:ext uri="{FF2B5EF4-FFF2-40B4-BE49-F238E27FC236}">
                  <a16:creationId xmlns:a16="http://schemas.microsoft.com/office/drawing/2014/main" id="{16928ED2-C07E-4785-8197-7CC30C3379AD}"/>
                </a:ext>
              </a:extLst>
            </p:cNvPr>
            <p:cNvSpPr/>
            <p:nvPr/>
          </p:nvSpPr>
          <p:spPr>
            <a:xfrm>
              <a:off x="6963749"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2" name="Freihandform: Form 182">
              <a:extLst>
                <a:ext uri="{FF2B5EF4-FFF2-40B4-BE49-F238E27FC236}">
                  <a16:creationId xmlns:a16="http://schemas.microsoft.com/office/drawing/2014/main" id="{EAFD5657-18FA-4723-A9AE-B61E45511EAB}"/>
                </a:ext>
              </a:extLst>
            </p:cNvPr>
            <p:cNvSpPr/>
            <p:nvPr/>
          </p:nvSpPr>
          <p:spPr>
            <a:xfrm>
              <a:off x="68159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Freihandform: Form 183">
              <a:extLst>
                <a:ext uri="{FF2B5EF4-FFF2-40B4-BE49-F238E27FC236}">
                  <a16:creationId xmlns:a16="http://schemas.microsoft.com/office/drawing/2014/main" id="{93F96C60-0AEE-4A75-8162-D9D7D87FD848}"/>
                </a:ext>
              </a:extLst>
            </p:cNvPr>
            <p:cNvSpPr/>
            <p:nvPr/>
          </p:nvSpPr>
          <p:spPr>
            <a:xfrm>
              <a:off x="6764943" y="3423412"/>
              <a:ext cx="619669" cy="418437"/>
            </a:xfrm>
            <a:custGeom>
              <a:avLst/>
              <a:gdLst>
                <a:gd name="connsiteX0" fmla="*/ 609633 w 619669"/>
                <a:gd name="connsiteY0" fmla="*/ 882 h 418437"/>
                <a:gd name="connsiteX1" fmla="*/ 590709 w 619669"/>
                <a:gd name="connsiteY1" fmla="*/ 9769 h 418437"/>
                <a:gd name="connsiteX2" fmla="*/ 590562 w 619669"/>
                <a:gd name="connsiteY2" fmla="*/ 10196 h 418437"/>
                <a:gd name="connsiteX3" fmla="*/ 562991 w 619669"/>
                <a:gd name="connsiteY3" fmla="*/ 91504 h 418437"/>
                <a:gd name="connsiteX4" fmla="*/ 531429 w 619669"/>
                <a:gd name="connsiteY4" fmla="*/ 85812 h 418437"/>
                <a:gd name="connsiteX5" fmla="*/ 499497 w 619669"/>
                <a:gd name="connsiteY5" fmla="*/ 91578 h 418437"/>
                <a:gd name="connsiteX6" fmla="*/ 472296 w 619669"/>
                <a:gd name="connsiteY6" fmla="*/ 10196 h 418437"/>
                <a:gd name="connsiteX7" fmla="*/ 452235 w 619669"/>
                <a:gd name="connsiteY7" fmla="*/ 1280 h 418437"/>
                <a:gd name="connsiteX8" fmla="*/ 443320 w 619669"/>
                <a:gd name="connsiteY8" fmla="*/ 10196 h 418437"/>
                <a:gd name="connsiteX9" fmla="*/ 415749 w 619669"/>
                <a:gd name="connsiteY9" fmla="*/ 91504 h 418437"/>
                <a:gd name="connsiteX10" fmla="*/ 383596 w 619669"/>
                <a:gd name="connsiteY10" fmla="*/ 85812 h 418437"/>
                <a:gd name="connsiteX11" fmla="*/ 351664 w 619669"/>
                <a:gd name="connsiteY11" fmla="*/ 91504 h 418437"/>
                <a:gd name="connsiteX12" fmla="*/ 324462 w 619669"/>
                <a:gd name="connsiteY12" fmla="*/ 10196 h 418437"/>
                <a:gd name="connsiteX13" fmla="*/ 304402 w 619669"/>
                <a:gd name="connsiteY13" fmla="*/ 1280 h 418437"/>
                <a:gd name="connsiteX14" fmla="*/ 295487 w 619669"/>
                <a:gd name="connsiteY14" fmla="*/ 10196 h 418437"/>
                <a:gd name="connsiteX15" fmla="*/ 267990 w 619669"/>
                <a:gd name="connsiteY15" fmla="*/ 91504 h 418437"/>
                <a:gd name="connsiteX16" fmla="*/ 235762 w 619669"/>
                <a:gd name="connsiteY16" fmla="*/ 85812 h 418437"/>
                <a:gd name="connsiteX17" fmla="*/ 203830 w 619669"/>
                <a:gd name="connsiteY17" fmla="*/ 91578 h 418437"/>
                <a:gd name="connsiteX18" fmla="*/ 176629 w 619669"/>
                <a:gd name="connsiteY18" fmla="*/ 10196 h 418437"/>
                <a:gd name="connsiteX19" fmla="*/ 156569 w 619669"/>
                <a:gd name="connsiteY19" fmla="*/ 1280 h 418437"/>
                <a:gd name="connsiteX20" fmla="*/ 147654 w 619669"/>
                <a:gd name="connsiteY20" fmla="*/ 10196 h 418437"/>
                <a:gd name="connsiteX21" fmla="*/ 120083 w 619669"/>
                <a:gd name="connsiteY21" fmla="*/ 91504 h 418437"/>
                <a:gd name="connsiteX22" fmla="*/ 87929 w 619669"/>
                <a:gd name="connsiteY22" fmla="*/ 85812 h 418437"/>
                <a:gd name="connsiteX23" fmla="*/ 55997 w 619669"/>
                <a:gd name="connsiteY23" fmla="*/ 91578 h 418437"/>
                <a:gd name="connsiteX24" fmla="*/ 28796 w 619669"/>
                <a:gd name="connsiteY24" fmla="*/ 10196 h 418437"/>
                <a:gd name="connsiteX25" fmla="*/ 10058 w 619669"/>
                <a:gd name="connsiteY25" fmla="*/ 919 h 418437"/>
                <a:gd name="connsiteX26" fmla="*/ 781 w 619669"/>
                <a:gd name="connsiteY26" fmla="*/ 19657 h 418437"/>
                <a:gd name="connsiteX27" fmla="*/ 37296 w 619669"/>
                <a:gd name="connsiteY27" fmla="*/ 127501 h 418437"/>
                <a:gd name="connsiteX28" fmla="*/ 50971 w 619669"/>
                <a:gd name="connsiteY28" fmla="*/ 137554 h 418437"/>
                <a:gd name="connsiteX29" fmla="*/ 50971 w 619669"/>
                <a:gd name="connsiteY29" fmla="*/ 181904 h 418437"/>
                <a:gd name="connsiteX30" fmla="*/ 28796 w 619669"/>
                <a:gd name="connsiteY30" fmla="*/ 292779 h 418437"/>
                <a:gd name="connsiteX31" fmla="*/ 50971 w 619669"/>
                <a:gd name="connsiteY31" fmla="*/ 292779 h 418437"/>
                <a:gd name="connsiteX32" fmla="*/ 50971 w 619669"/>
                <a:gd name="connsiteY32" fmla="*/ 418438 h 418437"/>
                <a:gd name="connsiteX33" fmla="*/ 80537 w 619669"/>
                <a:gd name="connsiteY33" fmla="*/ 418438 h 418437"/>
                <a:gd name="connsiteX34" fmla="*/ 80537 w 619669"/>
                <a:gd name="connsiteY34" fmla="*/ 292779 h 418437"/>
                <a:gd name="connsiteX35" fmla="*/ 95321 w 619669"/>
                <a:gd name="connsiteY35" fmla="*/ 292779 h 418437"/>
                <a:gd name="connsiteX36" fmla="*/ 95321 w 619669"/>
                <a:gd name="connsiteY36" fmla="*/ 418438 h 418437"/>
                <a:gd name="connsiteX37" fmla="*/ 124887 w 619669"/>
                <a:gd name="connsiteY37" fmla="*/ 418438 h 418437"/>
                <a:gd name="connsiteX38" fmla="*/ 124887 w 619669"/>
                <a:gd name="connsiteY38" fmla="*/ 292779 h 418437"/>
                <a:gd name="connsiteX39" fmla="*/ 147062 w 619669"/>
                <a:gd name="connsiteY39" fmla="*/ 292779 h 418437"/>
                <a:gd name="connsiteX40" fmla="*/ 124887 w 619669"/>
                <a:gd name="connsiteY40" fmla="*/ 181904 h 418437"/>
                <a:gd name="connsiteX41" fmla="*/ 124887 w 619669"/>
                <a:gd name="connsiteY41" fmla="*/ 137554 h 418437"/>
                <a:gd name="connsiteX42" fmla="*/ 138858 w 619669"/>
                <a:gd name="connsiteY42" fmla="*/ 127501 h 418437"/>
                <a:gd name="connsiteX43" fmla="*/ 161846 w 619669"/>
                <a:gd name="connsiteY43" fmla="*/ 59646 h 418437"/>
                <a:gd name="connsiteX44" fmla="*/ 184834 w 619669"/>
                <a:gd name="connsiteY44" fmla="*/ 127501 h 418437"/>
                <a:gd name="connsiteX45" fmla="*/ 198804 w 619669"/>
                <a:gd name="connsiteY45" fmla="*/ 137554 h 418437"/>
                <a:gd name="connsiteX46" fmla="*/ 198804 w 619669"/>
                <a:gd name="connsiteY46" fmla="*/ 418438 h 418437"/>
                <a:gd name="connsiteX47" fmla="*/ 228371 w 619669"/>
                <a:gd name="connsiteY47" fmla="*/ 418438 h 418437"/>
                <a:gd name="connsiteX48" fmla="*/ 228371 w 619669"/>
                <a:gd name="connsiteY48" fmla="*/ 248429 h 418437"/>
                <a:gd name="connsiteX49" fmla="*/ 243154 w 619669"/>
                <a:gd name="connsiteY49" fmla="*/ 248429 h 418437"/>
                <a:gd name="connsiteX50" fmla="*/ 243154 w 619669"/>
                <a:gd name="connsiteY50" fmla="*/ 418438 h 418437"/>
                <a:gd name="connsiteX51" fmla="*/ 272721 w 619669"/>
                <a:gd name="connsiteY51" fmla="*/ 418438 h 418437"/>
                <a:gd name="connsiteX52" fmla="*/ 272721 w 619669"/>
                <a:gd name="connsiteY52" fmla="*/ 137554 h 418437"/>
                <a:gd name="connsiteX53" fmla="*/ 286691 w 619669"/>
                <a:gd name="connsiteY53" fmla="*/ 127501 h 418437"/>
                <a:gd name="connsiteX54" fmla="*/ 309679 w 619669"/>
                <a:gd name="connsiteY54" fmla="*/ 59646 h 418437"/>
                <a:gd name="connsiteX55" fmla="*/ 332667 w 619669"/>
                <a:gd name="connsiteY55" fmla="*/ 127501 h 418437"/>
                <a:gd name="connsiteX56" fmla="*/ 346637 w 619669"/>
                <a:gd name="connsiteY56" fmla="*/ 137554 h 418437"/>
                <a:gd name="connsiteX57" fmla="*/ 346637 w 619669"/>
                <a:gd name="connsiteY57" fmla="*/ 181904 h 418437"/>
                <a:gd name="connsiteX58" fmla="*/ 324462 w 619669"/>
                <a:gd name="connsiteY58" fmla="*/ 292779 h 418437"/>
                <a:gd name="connsiteX59" fmla="*/ 346637 w 619669"/>
                <a:gd name="connsiteY59" fmla="*/ 292779 h 418437"/>
                <a:gd name="connsiteX60" fmla="*/ 346637 w 619669"/>
                <a:gd name="connsiteY60" fmla="*/ 418438 h 418437"/>
                <a:gd name="connsiteX61" fmla="*/ 376204 w 619669"/>
                <a:gd name="connsiteY61" fmla="*/ 418438 h 418437"/>
                <a:gd name="connsiteX62" fmla="*/ 376204 w 619669"/>
                <a:gd name="connsiteY62" fmla="*/ 292779 h 418437"/>
                <a:gd name="connsiteX63" fmla="*/ 390987 w 619669"/>
                <a:gd name="connsiteY63" fmla="*/ 292779 h 418437"/>
                <a:gd name="connsiteX64" fmla="*/ 390987 w 619669"/>
                <a:gd name="connsiteY64" fmla="*/ 418438 h 418437"/>
                <a:gd name="connsiteX65" fmla="*/ 420554 w 619669"/>
                <a:gd name="connsiteY65" fmla="*/ 418438 h 418437"/>
                <a:gd name="connsiteX66" fmla="*/ 420554 w 619669"/>
                <a:gd name="connsiteY66" fmla="*/ 292779 h 418437"/>
                <a:gd name="connsiteX67" fmla="*/ 442729 w 619669"/>
                <a:gd name="connsiteY67" fmla="*/ 292779 h 418437"/>
                <a:gd name="connsiteX68" fmla="*/ 420554 w 619669"/>
                <a:gd name="connsiteY68" fmla="*/ 181904 h 418437"/>
                <a:gd name="connsiteX69" fmla="*/ 420554 w 619669"/>
                <a:gd name="connsiteY69" fmla="*/ 137554 h 418437"/>
                <a:gd name="connsiteX70" fmla="*/ 434524 w 619669"/>
                <a:gd name="connsiteY70" fmla="*/ 127501 h 418437"/>
                <a:gd name="connsiteX71" fmla="*/ 457512 w 619669"/>
                <a:gd name="connsiteY71" fmla="*/ 59646 h 418437"/>
                <a:gd name="connsiteX72" fmla="*/ 480500 w 619669"/>
                <a:gd name="connsiteY72" fmla="*/ 127501 h 418437"/>
                <a:gd name="connsiteX73" fmla="*/ 494471 w 619669"/>
                <a:gd name="connsiteY73" fmla="*/ 137554 h 418437"/>
                <a:gd name="connsiteX74" fmla="*/ 494471 w 619669"/>
                <a:gd name="connsiteY74" fmla="*/ 418438 h 418437"/>
                <a:gd name="connsiteX75" fmla="*/ 524037 w 619669"/>
                <a:gd name="connsiteY75" fmla="*/ 418438 h 418437"/>
                <a:gd name="connsiteX76" fmla="*/ 524037 w 619669"/>
                <a:gd name="connsiteY76" fmla="*/ 248429 h 418437"/>
                <a:gd name="connsiteX77" fmla="*/ 538821 w 619669"/>
                <a:gd name="connsiteY77" fmla="*/ 248429 h 418437"/>
                <a:gd name="connsiteX78" fmla="*/ 538821 w 619669"/>
                <a:gd name="connsiteY78" fmla="*/ 418438 h 418437"/>
                <a:gd name="connsiteX79" fmla="*/ 568387 w 619669"/>
                <a:gd name="connsiteY79" fmla="*/ 418438 h 418437"/>
                <a:gd name="connsiteX80" fmla="*/ 568387 w 619669"/>
                <a:gd name="connsiteY80" fmla="*/ 137554 h 418437"/>
                <a:gd name="connsiteX81" fmla="*/ 582358 w 619669"/>
                <a:gd name="connsiteY81" fmla="*/ 127501 h 418437"/>
                <a:gd name="connsiteX82" fmla="*/ 618873 w 619669"/>
                <a:gd name="connsiteY82" fmla="*/ 19657 h 418437"/>
                <a:gd name="connsiteX83" fmla="*/ 609657 w 619669"/>
                <a:gd name="connsiteY83" fmla="*/ 890 h 418437"/>
                <a:gd name="connsiteX84" fmla="*/ 609633 w 619669"/>
                <a:gd name="connsiteY84" fmla="*/ 882 h 4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669" h="418437">
                  <a:moveTo>
                    <a:pt x="609633" y="882"/>
                  </a:moveTo>
                  <a:cubicBezTo>
                    <a:pt x="601953" y="-1890"/>
                    <a:pt x="593481" y="2089"/>
                    <a:pt x="590709" y="9769"/>
                  </a:cubicBezTo>
                  <a:cubicBezTo>
                    <a:pt x="590658" y="9910"/>
                    <a:pt x="590609" y="10053"/>
                    <a:pt x="590562" y="10196"/>
                  </a:cubicBezTo>
                  <a:lnTo>
                    <a:pt x="562991" y="91504"/>
                  </a:lnTo>
                  <a:cubicBezTo>
                    <a:pt x="552806" y="88074"/>
                    <a:pt x="542171" y="86156"/>
                    <a:pt x="531429" y="85812"/>
                  </a:cubicBezTo>
                  <a:cubicBezTo>
                    <a:pt x="520558" y="86140"/>
                    <a:pt x="509796" y="88082"/>
                    <a:pt x="499497" y="91578"/>
                  </a:cubicBezTo>
                  <a:lnTo>
                    <a:pt x="472296" y="10196"/>
                  </a:lnTo>
                  <a:cubicBezTo>
                    <a:pt x="469218" y="2194"/>
                    <a:pt x="460237" y="-1797"/>
                    <a:pt x="452235" y="1280"/>
                  </a:cubicBezTo>
                  <a:cubicBezTo>
                    <a:pt x="448136" y="2857"/>
                    <a:pt x="444897" y="6097"/>
                    <a:pt x="443320" y="10196"/>
                  </a:cubicBezTo>
                  <a:lnTo>
                    <a:pt x="415749" y="91504"/>
                  </a:lnTo>
                  <a:cubicBezTo>
                    <a:pt x="405376" y="88010"/>
                    <a:pt x="394538" y="86092"/>
                    <a:pt x="383596" y="85812"/>
                  </a:cubicBezTo>
                  <a:cubicBezTo>
                    <a:pt x="372731" y="86148"/>
                    <a:pt x="361974" y="88065"/>
                    <a:pt x="351664" y="91504"/>
                  </a:cubicBezTo>
                  <a:lnTo>
                    <a:pt x="324462" y="10196"/>
                  </a:lnTo>
                  <a:cubicBezTo>
                    <a:pt x="321384" y="2194"/>
                    <a:pt x="312404" y="-1797"/>
                    <a:pt x="304402" y="1280"/>
                  </a:cubicBezTo>
                  <a:cubicBezTo>
                    <a:pt x="300303" y="2857"/>
                    <a:pt x="297064" y="6097"/>
                    <a:pt x="295487" y="10196"/>
                  </a:cubicBezTo>
                  <a:lnTo>
                    <a:pt x="267990" y="91504"/>
                  </a:lnTo>
                  <a:cubicBezTo>
                    <a:pt x="257582" y="88047"/>
                    <a:pt x="246725" y="86129"/>
                    <a:pt x="235762" y="85812"/>
                  </a:cubicBezTo>
                  <a:cubicBezTo>
                    <a:pt x="224891" y="86140"/>
                    <a:pt x="214129" y="88082"/>
                    <a:pt x="203830" y="91578"/>
                  </a:cubicBezTo>
                  <a:lnTo>
                    <a:pt x="176629" y="10196"/>
                  </a:lnTo>
                  <a:cubicBezTo>
                    <a:pt x="173551" y="2194"/>
                    <a:pt x="164570" y="-1797"/>
                    <a:pt x="156569" y="1280"/>
                  </a:cubicBezTo>
                  <a:cubicBezTo>
                    <a:pt x="152469" y="2857"/>
                    <a:pt x="149230" y="6097"/>
                    <a:pt x="147654" y="10196"/>
                  </a:cubicBezTo>
                  <a:lnTo>
                    <a:pt x="120083" y="91504"/>
                  </a:lnTo>
                  <a:cubicBezTo>
                    <a:pt x="109702" y="88042"/>
                    <a:pt x="98868" y="86124"/>
                    <a:pt x="87929" y="85812"/>
                  </a:cubicBezTo>
                  <a:cubicBezTo>
                    <a:pt x="77058" y="86140"/>
                    <a:pt x="66296" y="88082"/>
                    <a:pt x="55997" y="91578"/>
                  </a:cubicBezTo>
                  <a:lnTo>
                    <a:pt x="28796" y="10196"/>
                  </a:lnTo>
                  <a:cubicBezTo>
                    <a:pt x="26183" y="2459"/>
                    <a:pt x="17794" y="-1694"/>
                    <a:pt x="10058" y="919"/>
                  </a:cubicBezTo>
                  <a:cubicBezTo>
                    <a:pt x="2322" y="3532"/>
                    <a:pt x="-1831" y="11921"/>
                    <a:pt x="781" y="19657"/>
                  </a:cubicBezTo>
                  <a:lnTo>
                    <a:pt x="37296" y="127501"/>
                  </a:lnTo>
                  <a:cubicBezTo>
                    <a:pt x="39285" y="133396"/>
                    <a:pt x="44751" y="137414"/>
                    <a:pt x="50971" y="137554"/>
                  </a:cubicBezTo>
                  <a:lnTo>
                    <a:pt x="50971" y="181904"/>
                  </a:lnTo>
                  <a:lnTo>
                    <a:pt x="28796" y="292779"/>
                  </a:lnTo>
                  <a:lnTo>
                    <a:pt x="50971" y="292779"/>
                  </a:lnTo>
                  <a:lnTo>
                    <a:pt x="50971" y="418438"/>
                  </a:lnTo>
                  <a:lnTo>
                    <a:pt x="80537" y="418438"/>
                  </a:lnTo>
                  <a:lnTo>
                    <a:pt x="80537" y="292779"/>
                  </a:lnTo>
                  <a:lnTo>
                    <a:pt x="95321" y="292779"/>
                  </a:lnTo>
                  <a:lnTo>
                    <a:pt x="95321" y="418438"/>
                  </a:lnTo>
                  <a:lnTo>
                    <a:pt x="124887" y="418438"/>
                  </a:lnTo>
                  <a:lnTo>
                    <a:pt x="124887" y="292779"/>
                  </a:lnTo>
                  <a:lnTo>
                    <a:pt x="147062" y="292779"/>
                  </a:lnTo>
                  <a:lnTo>
                    <a:pt x="124887" y="181904"/>
                  </a:lnTo>
                  <a:lnTo>
                    <a:pt x="124887" y="137554"/>
                  </a:lnTo>
                  <a:cubicBezTo>
                    <a:pt x="131216" y="137539"/>
                    <a:pt x="136832" y="133497"/>
                    <a:pt x="138858" y="127501"/>
                  </a:cubicBezTo>
                  <a:lnTo>
                    <a:pt x="161846" y="59646"/>
                  </a:lnTo>
                  <a:lnTo>
                    <a:pt x="184834" y="127501"/>
                  </a:lnTo>
                  <a:cubicBezTo>
                    <a:pt x="186859" y="133497"/>
                    <a:pt x="192475" y="137539"/>
                    <a:pt x="198804" y="137554"/>
                  </a:cubicBezTo>
                  <a:lnTo>
                    <a:pt x="198804" y="418438"/>
                  </a:lnTo>
                  <a:lnTo>
                    <a:pt x="228371" y="418438"/>
                  </a:lnTo>
                  <a:lnTo>
                    <a:pt x="228371" y="248429"/>
                  </a:lnTo>
                  <a:lnTo>
                    <a:pt x="243154" y="248429"/>
                  </a:lnTo>
                  <a:lnTo>
                    <a:pt x="243154" y="418438"/>
                  </a:lnTo>
                  <a:lnTo>
                    <a:pt x="272721" y="418438"/>
                  </a:lnTo>
                  <a:lnTo>
                    <a:pt x="272721" y="137554"/>
                  </a:lnTo>
                  <a:cubicBezTo>
                    <a:pt x="279049" y="137539"/>
                    <a:pt x="284666" y="133497"/>
                    <a:pt x="286691" y="127501"/>
                  </a:cubicBezTo>
                  <a:lnTo>
                    <a:pt x="309679" y="59646"/>
                  </a:lnTo>
                  <a:lnTo>
                    <a:pt x="332667" y="127501"/>
                  </a:lnTo>
                  <a:cubicBezTo>
                    <a:pt x="334692" y="133497"/>
                    <a:pt x="340309" y="137539"/>
                    <a:pt x="346637" y="137554"/>
                  </a:cubicBezTo>
                  <a:lnTo>
                    <a:pt x="346637" y="181904"/>
                  </a:lnTo>
                  <a:lnTo>
                    <a:pt x="324462" y="292779"/>
                  </a:lnTo>
                  <a:lnTo>
                    <a:pt x="346637" y="292779"/>
                  </a:lnTo>
                  <a:lnTo>
                    <a:pt x="346637" y="418438"/>
                  </a:lnTo>
                  <a:lnTo>
                    <a:pt x="376204" y="418438"/>
                  </a:lnTo>
                  <a:lnTo>
                    <a:pt x="376204" y="292779"/>
                  </a:lnTo>
                  <a:lnTo>
                    <a:pt x="390987" y="292779"/>
                  </a:lnTo>
                  <a:lnTo>
                    <a:pt x="390987" y="418438"/>
                  </a:lnTo>
                  <a:lnTo>
                    <a:pt x="420554" y="418438"/>
                  </a:lnTo>
                  <a:lnTo>
                    <a:pt x="420554" y="292779"/>
                  </a:lnTo>
                  <a:lnTo>
                    <a:pt x="442729" y="292779"/>
                  </a:lnTo>
                  <a:lnTo>
                    <a:pt x="420554" y="181904"/>
                  </a:lnTo>
                  <a:lnTo>
                    <a:pt x="420554" y="137554"/>
                  </a:lnTo>
                  <a:cubicBezTo>
                    <a:pt x="426883" y="137539"/>
                    <a:pt x="432499" y="133497"/>
                    <a:pt x="434524" y="127501"/>
                  </a:cubicBezTo>
                  <a:lnTo>
                    <a:pt x="457512" y="59646"/>
                  </a:lnTo>
                  <a:lnTo>
                    <a:pt x="480500" y="127501"/>
                  </a:lnTo>
                  <a:cubicBezTo>
                    <a:pt x="482526" y="133497"/>
                    <a:pt x="488142" y="137539"/>
                    <a:pt x="494471" y="137554"/>
                  </a:cubicBezTo>
                  <a:lnTo>
                    <a:pt x="494471" y="418438"/>
                  </a:lnTo>
                  <a:lnTo>
                    <a:pt x="524037" y="418438"/>
                  </a:lnTo>
                  <a:lnTo>
                    <a:pt x="524037" y="248429"/>
                  </a:lnTo>
                  <a:lnTo>
                    <a:pt x="538821" y="248429"/>
                  </a:lnTo>
                  <a:lnTo>
                    <a:pt x="538821" y="418438"/>
                  </a:lnTo>
                  <a:lnTo>
                    <a:pt x="568387" y="418438"/>
                  </a:lnTo>
                  <a:lnTo>
                    <a:pt x="568387" y="137554"/>
                  </a:lnTo>
                  <a:cubicBezTo>
                    <a:pt x="574716" y="137539"/>
                    <a:pt x="580332" y="133497"/>
                    <a:pt x="582358" y="127501"/>
                  </a:cubicBezTo>
                  <a:lnTo>
                    <a:pt x="618873" y="19657"/>
                  </a:lnTo>
                  <a:cubicBezTo>
                    <a:pt x="621510" y="11930"/>
                    <a:pt x="617385" y="3528"/>
                    <a:pt x="609657" y="890"/>
                  </a:cubicBezTo>
                  <a:cubicBezTo>
                    <a:pt x="609649" y="888"/>
                    <a:pt x="609641" y="885"/>
                    <a:pt x="609633" y="882"/>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grpSp>
        <p:nvGrpSpPr>
          <p:cNvPr id="14" name="Grafik 123" descr="Tanz">
            <a:extLst>
              <a:ext uri="{FF2B5EF4-FFF2-40B4-BE49-F238E27FC236}">
                <a16:creationId xmlns:a16="http://schemas.microsoft.com/office/drawing/2014/main" id="{932FF9FF-EC66-4A78-90EC-3B58422E57F4}"/>
              </a:ext>
            </a:extLst>
          </p:cNvPr>
          <p:cNvGrpSpPr/>
          <p:nvPr/>
        </p:nvGrpSpPr>
        <p:grpSpPr>
          <a:xfrm>
            <a:off x="3922031" y="4598358"/>
            <a:ext cx="1713537" cy="1713542"/>
            <a:chOff x="7330175" y="1952410"/>
            <a:chExt cx="709600" cy="709601"/>
          </a:xfrm>
          <a:solidFill>
            <a:srgbClr val="0071B2"/>
          </a:solidFill>
        </p:grpSpPr>
        <p:sp>
          <p:nvSpPr>
            <p:cNvPr id="15" name="Freihandform: Form 167">
              <a:extLst>
                <a:ext uri="{FF2B5EF4-FFF2-40B4-BE49-F238E27FC236}">
                  <a16:creationId xmlns:a16="http://schemas.microsoft.com/office/drawing/2014/main" id="{C7969F9B-BA19-4283-B040-70BD9C33E7F0}"/>
                </a:ext>
              </a:extLst>
            </p:cNvPr>
            <p:cNvSpPr/>
            <p:nvPr/>
          </p:nvSpPr>
          <p:spPr>
            <a:xfrm>
              <a:off x="7526793" y="2110591"/>
              <a:ext cx="88700" cy="88700"/>
            </a:xfrm>
            <a:custGeom>
              <a:avLst/>
              <a:gdLst>
                <a:gd name="connsiteX0" fmla="*/ 88700 w 88700"/>
                <a:gd name="connsiteY0" fmla="*/ 44350 h 88700"/>
                <a:gd name="connsiteX1" fmla="*/ 44350 w 88700"/>
                <a:gd name="connsiteY1" fmla="*/ 88700 h 88700"/>
                <a:gd name="connsiteX2" fmla="*/ 0 w 88700"/>
                <a:gd name="connsiteY2" fmla="*/ 44350 h 88700"/>
                <a:gd name="connsiteX3" fmla="*/ 44350 w 88700"/>
                <a:gd name="connsiteY3" fmla="*/ 0 h 88700"/>
                <a:gd name="connsiteX4" fmla="*/ 88700 w 88700"/>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0"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6" name="Freihandform: Form 168">
              <a:extLst>
                <a:ext uri="{FF2B5EF4-FFF2-40B4-BE49-F238E27FC236}">
                  <a16:creationId xmlns:a16="http://schemas.microsoft.com/office/drawing/2014/main" id="{D192D223-F842-4D48-AD54-4DD9E1C580C2}"/>
                </a:ext>
              </a:extLst>
            </p:cNvPr>
            <p:cNvSpPr/>
            <p:nvPr/>
          </p:nvSpPr>
          <p:spPr>
            <a:xfrm>
              <a:off x="7755935" y="2036675"/>
              <a:ext cx="88699" cy="88700"/>
            </a:xfrm>
            <a:custGeom>
              <a:avLst/>
              <a:gdLst>
                <a:gd name="connsiteX0" fmla="*/ 88700 w 88699"/>
                <a:gd name="connsiteY0" fmla="*/ 44350 h 88700"/>
                <a:gd name="connsiteX1" fmla="*/ 44350 w 88699"/>
                <a:gd name="connsiteY1" fmla="*/ 88700 h 88700"/>
                <a:gd name="connsiteX2" fmla="*/ 0 w 88699"/>
                <a:gd name="connsiteY2" fmla="*/ 44350 h 88700"/>
                <a:gd name="connsiteX3" fmla="*/ 44350 w 88699"/>
                <a:gd name="connsiteY3" fmla="*/ 0 h 88700"/>
                <a:gd name="connsiteX4" fmla="*/ 88700 w 88699"/>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99"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7" name="Freihandform: Form 169">
              <a:extLst>
                <a:ext uri="{FF2B5EF4-FFF2-40B4-BE49-F238E27FC236}">
                  <a16:creationId xmlns:a16="http://schemas.microsoft.com/office/drawing/2014/main" id="{5C5E3C07-4813-43D9-8C45-70AEF952ACBB}"/>
                </a:ext>
              </a:extLst>
            </p:cNvPr>
            <p:cNvSpPr/>
            <p:nvPr/>
          </p:nvSpPr>
          <p:spPr>
            <a:xfrm>
              <a:off x="7658365" y="2118722"/>
              <a:ext cx="355539" cy="371801"/>
            </a:xfrm>
            <a:custGeom>
              <a:avLst/>
              <a:gdLst>
                <a:gd name="connsiteX0" fmla="*/ 348887 w 355539"/>
                <a:gd name="connsiteY0" fmla="*/ 6653 h 371801"/>
                <a:gd name="connsiteX1" fmla="*/ 317842 w 355539"/>
                <a:gd name="connsiteY1" fmla="*/ 6653 h 371801"/>
                <a:gd name="connsiteX2" fmla="*/ 286797 w 355539"/>
                <a:gd name="connsiteY2" fmla="*/ 37698 h 371801"/>
                <a:gd name="connsiteX3" fmla="*/ 242447 w 355539"/>
                <a:gd name="connsiteY3" fmla="*/ 5174 h 371801"/>
                <a:gd name="connsiteX4" fmla="*/ 223228 w 355539"/>
                <a:gd name="connsiteY4" fmla="*/ 2217 h 371801"/>
                <a:gd name="connsiteX5" fmla="*/ 119745 w 355539"/>
                <a:gd name="connsiteY5" fmla="*/ 31784 h 371801"/>
                <a:gd name="connsiteX6" fmla="*/ 110875 w 355539"/>
                <a:gd name="connsiteY6" fmla="*/ 37698 h 371801"/>
                <a:gd name="connsiteX7" fmla="*/ 72438 w 355539"/>
                <a:gd name="connsiteY7" fmla="*/ 76134 h 371801"/>
                <a:gd name="connsiteX8" fmla="*/ 22175 w 355539"/>
                <a:gd name="connsiteY8" fmla="*/ 76134 h 371801"/>
                <a:gd name="connsiteX9" fmla="*/ 0 w 355539"/>
                <a:gd name="connsiteY9" fmla="*/ 98309 h 371801"/>
                <a:gd name="connsiteX10" fmla="*/ 22175 w 355539"/>
                <a:gd name="connsiteY10" fmla="*/ 120484 h 371801"/>
                <a:gd name="connsiteX11" fmla="*/ 81308 w 355539"/>
                <a:gd name="connsiteY11" fmla="*/ 120484 h 371801"/>
                <a:gd name="connsiteX12" fmla="*/ 97570 w 355539"/>
                <a:gd name="connsiteY12" fmla="*/ 114571 h 371801"/>
                <a:gd name="connsiteX13" fmla="*/ 137485 w 355539"/>
                <a:gd name="connsiteY13" fmla="*/ 74656 h 371801"/>
                <a:gd name="connsiteX14" fmla="*/ 168530 w 355539"/>
                <a:gd name="connsiteY14" fmla="*/ 166313 h 371801"/>
                <a:gd name="connsiteX15" fmla="*/ 99048 w 355539"/>
                <a:gd name="connsiteY15" fmla="*/ 212141 h 371801"/>
                <a:gd name="connsiteX16" fmla="*/ 88700 w 355539"/>
                <a:gd name="connsiteY16" fmla="*/ 234316 h 371801"/>
                <a:gd name="connsiteX17" fmla="*/ 103483 w 355539"/>
                <a:gd name="connsiteY17" fmla="*/ 337800 h 371801"/>
                <a:gd name="connsiteX18" fmla="*/ 125658 w 355539"/>
                <a:gd name="connsiteY18" fmla="*/ 357018 h 371801"/>
                <a:gd name="connsiteX19" fmla="*/ 128615 w 355539"/>
                <a:gd name="connsiteY19" fmla="*/ 357018 h 371801"/>
                <a:gd name="connsiteX20" fmla="*/ 147833 w 355539"/>
                <a:gd name="connsiteY20" fmla="*/ 331886 h 371801"/>
                <a:gd name="connsiteX21" fmla="*/ 134528 w 355539"/>
                <a:gd name="connsiteY21" fmla="*/ 241708 h 371801"/>
                <a:gd name="connsiteX22" fmla="*/ 195140 w 355539"/>
                <a:gd name="connsiteY22" fmla="*/ 201793 h 371801"/>
                <a:gd name="connsiteX23" fmla="*/ 178878 w 355539"/>
                <a:gd name="connsiteY23" fmla="*/ 237273 h 371801"/>
                <a:gd name="connsiteX24" fmla="*/ 177400 w 355539"/>
                <a:gd name="connsiteY24" fmla="*/ 249100 h 371801"/>
                <a:gd name="connsiteX25" fmla="*/ 192183 w 355539"/>
                <a:gd name="connsiteY25" fmla="*/ 352583 h 371801"/>
                <a:gd name="connsiteX26" fmla="*/ 214358 w 355539"/>
                <a:gd name="connsiteY26" fmla="*/ 371801 h 371801"/>
                <a:gd name="connsiteX27" fmla="*/ 217315 w 355539"/>
                <a:gd name="connsiteY27" fmla="*/ 371801 h 371801"/>
                <a:gd name="connsiteX28" fmla="*/ 236533 w 355539"/>
                <a:gd name="connsiteY28" fmla="*/ 346670 h 371801"/>
                <a:gd name="connsiteX29" fmla="*/ 223228 w 355539"/>
                <a:gd name="connsiteY29" fmla="*/ 247621 h 371801"/>
                <a:gd name="connsiteX30" fmla="*/ 257230 w 355539"/>
                <a:gd name="connsiteY30" fmla="*/ 170748 h 371801"/>
                <a:gd name="connsiteX31" fmla="*/ 260187 w 355539"/>
                <a:gd name="connsiteY31" fmla="*/ 155964 h 371801"/>
                <a:gd name="connsiteX32" fmla="*/ 257230 w 355539"/>
                <a:gd name="connsiteY32" fmla="*/ 141181 h 371801"/>
                <a:gd name="connsiteX33" fmla="*/ 233577 w 355539"/>
                <a:gd name="connsiteY33" fmla="*/ 52481 h 371801"/>
                <a:gd name="connsiteX34" fmla="*/ 274970 w 355539"/>
                <a:gd name="connsiteY34" fmla="*/ 83526 h 371801"/>
                <a:gd name="connsiteX35" fmla="*/ 304537 w 355539"/>
                <a:gd name="connsiteY35" fmla="*/ 82048 h 371801"/>
                <a:gd name="connsiteX36" fmla="*/ 348887 w 355539"/>
                <a:gd name="connsiteY36" fmla="*/ 37698 h 371801"/>
                <a:gd name="connsiteX37" fmla="*/ 348887 w 355539"/>
                <a:gd name="connsiteY37" fmla="*/ 6653 h 37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539" h="371801">
                  <a:moveTo>
                    <a:pt x="348887" y="6653"/>
                  </a:moveTo>
                  <a:cubicBezTo>
                    <a:pt x="340017" y="-2218"/>
                    <a:pt x="326712" y="-2218"/>
                    <a:pt x="317842" y="6653"/>
                  </a:cubicBezTo>
                  <a:lnTo>
                    <a:pt x="286797" y="37698"/>
                  </a:lnTo>
                  <a:lnTo>
                    <a:pt x="242447" y="5174"/>
                  </a:lnTo>
                  <a:cubicBezTo>
                    <a:pt x="236533" y="739"/>
                    <a:pt x="229142" y="-739"/>
                    <a:pt x="223228" y="2217"/>
                  </a:cubicBezTo>
                  <a:lnTo>
                    <a:pt x="119745" y="31784"/>
                  </a:lnTo>
                  <a:cubicBezTo>
                    <a:pt x="116788" y="33263"/>
                    <a:pt x="112353" y="34741"/>
                    <a:pt x="110875" y="37698"/>
                  </a:cubicBezTo>
                  <a:lnTo>
                    <a:pt x="72438" y="76134"/>
                  </a:lnTo>
                  <a:lnTo>
                    <a:pt x="22175" y="76134"/>
                  </a:lnTo>
                  <a:cubicBezTo>
                    <a:pt x="10348" y="76134"/>
                    <a:pt x="0" y="86483"/>
                    <a:pt x="0" y="98309"/>
                  </a:cubicBezTo>
                  <a:cubicBezTo>
                    <a:pt x="0" y="110136"/>
                    <a:pt x="10348" y="120484"/>
                    <a:pt x="22175" y="120484"/>
                  </a:cubicBezTo>
                  <a:lnTo>
                    <a:pt x="81308" y="120484"/>
                  </a:lnTo>
                  <a:cubicBezTo>
                    <a:pt x="87222" y="120484"/>
                    <a:pt x="93135" y="117528"/>
                    <a:pt x="97570" y="114571"/>
                  </a:cubicBezTo>
                  <a:lnTo>
                    <a:pt x="137485" y="74656"/>
                  </a:lnTo>
                  <a:lnTo>
                    <a:pt x="168530" y="166313"/>
                  </a:lnTo>
                  <a:lnTo>
                    <a:pt x="99048" y="212141"/>
                  </a:lnTo>
                  <a:cubicBezTo>
                    <a:pt x="91657" y="216576"/>
                    <a:pt x="88700" y="225446"/>
                    <a:pt x="88700" y="234316"/>
                  </a:cubicBezTo>
                  <a:lnTo>
                    <a:pt x="103483" y="337800"/>
                  </a:lnTo>
                  <a:cubicBezTo>
                    <a:pt x="104962" y="348148"/>
                    <a:pt x="113832" y="357018"/>
                    <a:pt x="125658" y="357018"/>
                  </a:cubicBezTo>
                  <a:cubicBezTo>
                    <a:pt x="127137" y="357018"/>
                    <a:pt x="127137" y="357018"/>
                    <a:pt x="128615" y="357018"/>
                  </a:cubicBezTo>
                  <a:cubicBezTo>
                    <a:pt x="140442" y="355540"/>
                    <a:pt x="149312" y="343713"/>
                    <a:pt x="147833" y="331886"/>
                  </a:cubicBezTo>
                  <a:lnTo>
                    <a:pt x="134528" y="241708"/>
                  </a:lnTo>
                  <a:lnTo>
                    <a:pt x="195140" y="201793"/>
                  </a:lnTo>
                  <a:lnTo>
                    <a:pt x="178878" y="237273"/>
                  </a:lnTo>
                  <a:cubicBezTo>
                    <a:pt x="177400" y="241708"/>
                    <a:pt x="175922" y="244665"/>
                    <a:pt x="177400" y="249100"/>
                  </a:cubicBezTo>
                  <a:lnTo>
                    <a:pt x="192183" y="352583"/>
                  </a:lnTo>
                  <a:cubicBezTo>
                    <a:pt x="193662" y="362931"/>
                    <a:pt x="202532" y="371801"/>
                    <a:pt x="214358" y="371801"/>
                  </a:cubicBezTo>
                  <a:cubicBezTo>
                    <a:pt x="215837" y="371801"/>
                    <a:pt x="215837" y="371801"/>
                    <a:pt x="217315" y="371801"/>
                  </a:cubicBezTo>
                  <a:cubicBezTo>
                    <a:pt x="229142" y="370323"/>
                    <a:pt x="238012" y="358496"/>
                    <a:pt x="236533" y="346670"/>
                  </a:cubicBezTo>
                  <a:lnTo>
                    <a:pt x="223228" y="247621"/>
                  </a:lnTo>
                  <a:lnTo>
                    <a:pt x="257230" y="170748"/>
                  </a:lnTo>
                  <a:cubicBezTo>
                    <a:pt x="257230" y="170748"/>
                    <a:pt x="260187" y="160399"/>
                    <a:pt x="260187" y="155964"/>
                  </a:cubicBezTo>
                  <a:cubicBezTo>
                    <a:pt x="260187" y="150051"/>
                    <a:pt x="257230" y="141181"/>
                    <a:pt x="257230" y="141181"/>
                  </a:cubicBezTo>
                  <a:lnTo>
                    <a:pt x="233577" y="52481"/>
                  </a:lnTo>
                  <a:lnTo>
                    <a:pt x="274970" y="83526"/>
                  </a:lnTo>
                  <a:cubicBezTo>
                    <a:pt x="283840" y="89439"/>
                    <a:pt x="295667" y="89439"/>
                    <a:pt x="304537" y="82048"/>
                  </a:cubicBezTo>
                  <a:lnTo>
                    <a:pt x="348887" y="37698"/>
                  </a:lnTo>
                  <a:cubicBezTo>
                    <a:pt x="357757" y="28828"/>
                    <a:pt x="357757" y="15523"/>
                    <a:pt x="348887" y="6653"/>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8" name="Freihandform: Form 170">
              <a:extLst>
                <a:ext uri="{FF2B5EF4-FFF2-40B4-BE49-F238E27FC236}">
                  <a16:creationId xmlns:a16="http://schemas.microsoft.com/office/drawing/2014/main" id="{11D6A333-8BE1-4F5D-9010-B9F176D9B6C8}"/>
                </a:ext>
              </a:extLst>
            </p:cNvPr>
            <p:cNvSpPr/>
            <p:nvPr/>
          </p:nvSpPr>
          <p:spPr>
            <a:xfrm>
              <a:off x="7356193" y="2192845"/>
              <a:ext cx="355042" cy="384900"/>
            </a:xfrm>
            <a:custGeom>
              <a:avLst/>
              <a:gdLst>
                <a:gd name="connsiteX0" fmla="*/ 352435 w 355042"/>
                <a:gd name="connsiteY0" fmla="*/ 86277 h 384900"/>
                <a:gd name="connsiteX1" fmla="*/ 322868 w 355042"/>
                <a:gd name="connsiteY1" fmla="*/ 75928 h 384900"/>
                <a:gd name="connsiteX2" fmla="*/ 281475 w 355042"/>
                <a:gd name="connsiteY2" fmla="*/ 96625 h 384900"/>
                <a:gd name="connsiteX3" fmla="*/ 247473 w 355042"/>
                <a:gd name="connsiteY3" fmla="*/ 40448 h 384900"/>
                <a:gd name="connsiteX4" fmla="*/ 234168 w 355042"/>
                <a:gd name="connsiteY4" fmla="*/ 30100 h 384900"/>
                <a:gd name="connsiteX5" fmla="*/ 130685 w 355042"/>
                <a:gd name="connsiteY5" fmla="*/ 533 h 384900"/>
                <a:gd name="connsiteX6" fmla="*/ 108510 w 355042"/>
                <a:gd name="connsiteY6" fmla="*/ 6447 h 384900"/>
                <a:gd name="connsiteX7" fmla="*/ 67116 w 355042"/>
                <a:gd name="connsiteY7" fmla="*/ 47840 h 384900"/>
                <a:gd name="connsiteX8" fmla="*/ 37550 w 355042"/>
                <a:gd name="connsiteY8" fmla="*/ 9403 h 384900"/>
                <a:gd name="connsiteX9" fmla="*/ 7983 w 355042"/>
                <a:gd name="connsiteY9" fmla="*/ 3490 h 384900"/>
                <a:gd name="connsiteX10" fmla="*/ 3548 w 355042"/>
                <a:gd name="connsiteY10" fmla="*/ 34535 h 384900"/>
                <a:gd name="connsiteX11" fmla="*/ 47898 w 355042"/>
                <a:gd name="connsiteY11" fmla="*/ 93668 h 384900"/>
                <a:gd name="connsiteX12" fmla="*/ 64160 w 355042"/>
                <a:gd name="connsiteY12" fmla="*/ 102538 h 384900"/>
                <a:gd name="connsiteX13" fmla="*/ 81900 w 355042"/>
                <a:gd name="connsiteY13" fmla="*/ 96625 h 384900"/>
                <a:gd name="connsiteX14" fmla="*/ 124771 w 355042"/>
                <a:gd name="connsiteY14" fmla="*/ 53753 h 384900"/>
                <a:gd name="connsiteX15" fmla="*/ 98161 w 355042"/>
                <a:gd name="connsiteY15" fmla="*/ 154280 h 384900"/>
                <a:gd name="connsiteX16" fmla="*/ 95205 w 355042"/>
                <a:gd name="connsiteY16" fmla="*/ 169063 h 384900"/>
                <a:gd name="connsiteX17" fmla="*/ 104075 w 355042"/>
                <a:gd name="connsiteY17" fmla="*/ 194195 h 384900"/>
                <a:gd name="connsiteX18" fmla="*/ 145468 w 355042"/>
                <a:gd name="connsiteY18" fmla="*/ 260720 h 384900"/>
                <a:gd name="connsiteX19" fmla="*/ 118858 w 355042"/>
                <a:gd name="connsiteY19" fmla="*/ 355334 h 384900"/>
                <a:gd name="connsiteX20" fmla="*/ 133641 w 355042"/>
                <a:gd name="connsiteY20" fmla="*/ 383422 h 384900"/>
                <a:gd name="connsiteX21" fmla="*/ 139555 w 355042"/>
                <a:gd name="connsiteY21" fmla="*/ 384900 h 384900"/>
                <a:gd name="connsiteX22" fmla="*/ 160251 w 355042"/>
                <a:gd name="connsiteY22" fmla="*/ 368639 h 384900"/>
                <a:gd name="connsiteX23" fmla="*/ 189818 w 355042"/>
                <a:gd name="connsiteY23" fmla="*/ 265155 h 384900"/>
                <a:gd name="connsiteX24" fmla="*/ 186861 w 355042"/>
                <a:gd name="connsiteY24" fmla="*/ 247415 h 384900"/>
                <a:gd name="connsiteX25" fmla="*/ 161730 w 355042"/>
                <a:gd name="connsiteY25" fmla="*/ 207500 h 384900"/>
                <a:gd name="connsiteX26" fmla="*/ 220863 w 355042"/>
                <a:gd name="connsiteY26" fmla="*/ 242980 h 384900"/>
                <a:gd name="connsiteX27" fmla="*/ 220863 w 355042"/>
                <a:gd name="connsiteY27" fmla="*/ 349420 h 384900"/>
                <a:gd name="connsiteX28" fmla="*/ 243038 w 355042"/>
                <a:gd name="connsiteY28" fmla="*/ 371595 h 384900"/>
                <a:gd name="connsiteX29" fmla="*/ 265213 w 355042"/>
                <a:gd name="connsiteY29" fmla="*/ 349420 h 384900"/>
                <a:gd name="connsiteX30" fmla="*/ 265213 w 355042"/>
                <a:gd name="connsiteY30" fmla="*/ 231154 h 384900"/>
                <a:gd name="connsiteX31" fmla="*/ 254865 w 355042"/>
                <a:gd name="connsiteY31" fmla="*/ 211935 h 384900"/>
                <a:gd name="connsiteX32" fmla="*/ 191296 w 355042"/>
                <a:gd name="connsiteY32" fmla="*/ 173498 h 384900"/>
                <a:gd name="connsiteX33" fmla="*/ 219385 w 355042"/>
                <a:gd name="connsiteY33" fmla="*/ 81842 h 384900"/>
                <a:gd name="connsiteX34" fmla="*/ 253386 w 355042"/>
                <a:gd name="connsiteY34" fmla="*/ 138018 h 384900"/>
                <a:gd name="connsiteX35" fmla="*/ 272605 w 355042"/>
                <a:gd name="connsiteY35" fmla="*/ 148367 h 384900"/>
                <a:gd name="connsiteX36" fmla="*/ 282953 w 355042"/>
                <a:gd name="connsiteY36" fmla="*/ 145410 h 384900"/>
                <a:gd name="connsiteX37" fmla="*/ 342086 w 355042"/>
                <a:gd name="connsiteY37" fmla="*/ 115843 h 384900"/>
                <a:gd name="connsiteX38" fmla="*/ 352435 w 355042"/>
                <a:gd name="connsiteY38" fmla="*/ 86277 h 38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042" h="384900">
                  <a:moveTo>
                    <a:pt x="352435" y="86277"/>
                  </a:moveTo>
                  <a:cubicBezTo>
                    <a:pt x="346521" y="75928"/>
                    <a:pt x="333216" y="71493"/>
                    <a:pt x="322868" y="75928"/>
                  </a:cubicBezTo>
                  <a:lnTo>
                    <a:pt x="281475" y="96625"/>
                  </a:lnTo>
                  <a:lnTo>
                    <a:pt x="247473" y="40448"/>
                  </a:lnTo>
                  <a:cubicBezTo>
                    <a:pt x="244516" y="36013"/>
                    <a:pt x="240081" y="31578"/>
                    <a:pt x="234168" y="30100"/>
                  </a:cubicBezTo>
                  <a:lnTo>
                    <a:pt x="130685" y="533"/>
                  </a:lnTo>
                  <a:cubicBezTo>
                    <a:pt x="123293" y="-945"/>
                    <a:pt x="114423" y="533"/>
                    <a:pt x="108510" y="6447"/>
                  </a:cubicBezTo>
                  <a:lnTo>
                    <a:pt x="67116" y="47840"/>
                  </a:lnTo>
                  <a:lnTo>
                    <a:pt x="37550" y="9403"/>
                  </a:lnTo>
                  <a:cubicBezTo>
                    <a:pt x="33115" y="-945"/>
                    <a:pt x="18331" y="-2423"/>
                    <a:pt x="7983" y="3490"/>
                  </a:cubicBezTo>
                  <a:cubicBezTo>
                    <a:pt x="-887" y="10882"/>
                    <a:pt x="-2365" y="25665"/>
                    <a:pt x="3548" y="34535"/>
                  </a:cubicBezTo>
                  <a:lnTo>
                    <a:pt x="47898" y="93668"/>
                  </a:lnTo>
                  <a:cubicBezTo>
                    <a:pt x="52333" y="98103"/>
                    <a:pt x="58246" y="102538"/>
                    <a:pt x="64160" y="102538"/>
                  </a:cubicBezTo>
                  <a:cubicBezTo>
                    <a:pt x="70073" y="102538"/>
                    <a:pt x="77465" y="101060"/>
                    <a:pt x="81900" y="96625"/>
                  </a:cubicBezTo>
                  <a:lnTo>
                    <a:pt x="124771" y="53753"/>
                  </a:lnTo>
                  <a:lnTo>
                    <a:pt x="98161" y="154280"/>
                  </a:lnTo>
                  <a:cubicBezTo>
                    <a:pt x="96683" y="158715"/>
                    <a:pt x="95205" y="164628"/>
                    <a:pt x="95205" y="169063"/>
                  </a:cubicBezTo>
                  <a:cubicBezTo>
                    <a:pt x="95205" y="177933"/>
                    <a:pt x="98161" y="186803"/>
                    <a:pt x="104075" y="194195"/>
                  </a:cubicBezTo>
                  <a:lnTo>
                    <a:pt x="145468" y="260720"/>
                  </a:lnTo>
                  <a:lnTo>
                    <a:pt x="118858" y="355334"/>
                  </a:lnTo>
                  <a:cubicBezTo>
                    <a:pt x="115901" y="367160"/>
                    <a:pt x="121815" y="378987"/>
                    <a:pt x="133641" y="383422"/>
                  </a:cubicBezTo>
                  <a:cubicBezTo>
                    <a:pt x="135120" y="383422"/>
                    <a:pt x="138076" y="384900"/>
                    <a:pt x="139555" y="384900"/>
                  </a:cubicBezTo>
                  <a:cubicBezTo>
                    <a:pt x="149903" y="384900"/>
                    <a:pt x="158773" y="378987"/>
                    <a:pt x="160251" y="368639"/>
                  </a:cubicBezTo>
                  <a:lnTo>
                    <a:pt x="189818" y="265155"/>
                  </a:lnTo>
                  <a:cubicBezTo>
                    <a:pt x="191296" y="259242"/>
                    <a:pt x="191296" y="251850"/>
                    <a:pt x="186861" y="247415"/>
                  </a:cubicBezTo>
                  <a:lnTo>
                    <a:pt x="161730" y="207500"/>
                  </a:lnTo>
                  <a:lnTo>
                    <a:pt x="220863" y="242980"/>
                  </a:lnTo>
                  <a:lnTo>
                    <a:pt x="220863" y="349420"/>
                  </a:lnTo>
                  <a:cubicBezTo>
                    <a:pt x="220863" y="361247"/>
                    <a:pt x="231211" y="371595"/>
                    <a:pt x="243038" y="371595"/>
                  </a:cubicBezTo>
                  <a:cubicBezTo>
                    <a:pt x="254865" y="371595"/>
                    <a:pt x="265213" y="361247"/>
                    <a:pt x="265213" y="349420"/>
                  </a:cubicBezTo>
                  <a:lnTo>
                    <a:pt x="265213" y="231154"/>
                  </a:lnTo>
                  <a:cubicBezTo>
                    <a:pt x="265213" y="223762"/>
                    <a:pt x="260778" y="216370"/>
                    <a:pt x="254865" y="211935"/>
                  </a:cubicBezTo>
                  <a:lnTo>
                    <a:pt x="191296" y="173498"/>
                  </a:lnTo>
                  <a:lnTo>
                    <a:pt x="219385" y="81842"/>
                  </a:lnTo>
                  <a:lnTo>
                    <a:pt x="253386" y="138018"/>
                  </a:lnTo>
                  <a:cubicBezTo>
                    <a:pt x="257821" y="145410"/>
                    <a:pt x="265213" y="148367"/>
                    <a:pt x="272605" y="148367"/>
                  </a:cubicBezTo>
                  <a:cubicBezTo>
                    <a:pt x="275561" y="148367"/>
                    <a:pt x="279996" y="146888"/>
                    <a:pt x="282953" y="145410"/>
                  </a:cubicBezTo>
                  <a:lnTo>
                    <a:pt x="342086" y="115843"/>
                  </a:lnTo>
                  <a:cubicBezTo>
                    <a:pt x="353913" y="109930"/>
                    <a:pt x="358348" y="96625"/>
                    <a:pt x="352435" y="86277"/>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8838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11516464" cy="720725"/>
          </a:xfrm>
        </p:spPr>
        <p:txBody>
          <a:bodyPr>
            <a:normAutofit fontScale="90000"/>
          </a:bodyPr>
          <a:lstStyle/>
          <a:p>
            <a:r>
              <a:rPr lang="de-DE" sz="2700" dirty="0" smtClean="0">
                <a:latin typeface="Source Sans Pro" panose="020B0503030403020204" pitchFamily="34" charset="0"/>
              </a:rPr>
              <a:t>Konzeptioneller -&gt; Logischer -&gt; </a:t>
            </a:r>
            <a:r>
              <a:rPr lang="de-DE" dirty="0" smtClean="0">
                <a:solidFill>
                  <a:schemeClr val="accent2"/>
                </a:solidFill>
                <a:latin typeface="Source Sans Pro" panose="020B0503030403020204" pitchFamily="34" charset="0"/>
              </a:rPr>
              <a:t>Physischer </a:t>
            </a:r>
            <a:r>
              <a:rPr lang="de-DE" dirty="0" smtClean="0">
                <a:latin typeface="Source Sans Pro" panose="020B0503030403020204" pitchFamily="34" charset="0"/>
              </a:rPr>
              <a:t>Datenbankentwurf</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736322" y="1849819"/>
            <a:ext cx="10327917" cy="3293209"/>
          </a:xfrm>
          <a:prstGeom prst="rect">
            <a:avLst/>
          </a:prstGeom>
          <a:noFill/>
        </p:spPr>
        <p:txBody>
          <a:bodyPr wrap="square" rtlCol="0">
            <a:spAutoFit/>
          </a:bodyPr>
          <a:lstStyle/>
          <a:p>
            <a:pPr marL="342900" lvl="0" indent="-342900">
              <a:buFont typeface="Arial" panose="020B0604020202020204" pitchFamily="34" charset="0"/>
              <a:buChar char="•"/>
              <a:defRPr/>
            </a:pPr>
            <a:r>
              <a:rPr lang="de-DE" sz="2400" dirty="0" smtClean="0">
                <a:solidFill>
                  <a:srgbClr val="0071B2"/>
                </a:solidFill>
                <a:latin typeface="Source Sans Pro" panose="020B0503030403020204" pitchFamily="34" charset="0"/>
              </a:rPr>
              <a:t>Im Prozess des Datenbankentwurfs haben wir in der </a:t>
            </a:r>
            <a:r>
              <a:rPr lang="de-DE" sz="2400" b="1" dirty="0" smtClean="0">
                <a:solidFill>
                  <a:srgbClr val="0071B2"/>
                </a:solidFill>
                <a:latin typeface="Source Sans Pro" panose="020B0503030403020204" pitchFamily="34" charset="0"/>
              </a:rPr>
              <a:t>konzeptionellen</a:t>
            </a:r>
            <a:r>
              <a:rPr lang="de-DE" sz="2400" dirty="0" smtClean="0">
                <a:solidFill>
                  <a:srgbClr val="0071B2"/>
                </a:solidFill>
                <a:latin typeface="Source Sans Pro" panose="020B0503030403020204" pitchFamily="34" charset="0"/>
              </a:rPr>
              <a:t> Phase ER-Modelle entworfen, um alle für die zu erstellende Datenbank </a:t>
            </a:r>
            <a:r>
              <a:rPr lang="de-DE" sz="2400" dirty="0">
                <a:solidFill>
                  <a:srgbClr val="0071B2"/>
                </a:solidFill>
                <a:latin typeface="Source Sans Pro" panose="020B0503030403020204" pitchFamily="34" charset="0"/>
              </a:rPr>
              <a:t>relevanten Informationen </a:t>
            </a:r>
            <a:r>
              <a:rPr lang="de-DE" sz="2400" dirty="0" smtClean="0">
                <a:solidFill>
                  <a:srgbClr val="0071B2"/>
                </a:solidFill>
                <a:latin typeface="Source Sans Pro" panose="020B0503030403020204" pitchFamily="34" charset="0"/>
              </a:rPr>
              <a:t>in einem (groben) „Bau-Plan“ zusammenzufassen.</a:t>
            </a:r>
          </a:p>
          <a:p>
            <a:pPr lvl="0">
              <a:defRPr/>
            </a:pPr>
            <a:endParaRPr lang="de-DE" sz="800" dirty="0" smtClean="0">
              <a:solidFill>
                <a:srgbClr val="0071B2"/>
              </a:solidFill>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Beim Übergang zum </a:t>
            </a:r>
            <a:r>
              <a:rPr kumimoji="0" lang="de-DE" sz="24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logischen</a:t>
            </a: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Datenbankentwurf verfeinerten wir diesen Plan, setzten dabei die Anforderungen der 3. </a:t>
            </a:r>
            <a:r>
              <a:rPr lang="de-DE" sz="2400" dirty="0" smtClean="0">
                <a:solidFill>
                  <a:srgbClr val="0071B2"/>
                </a:solidFill>
                <a:latin typeface="Source Sans Pro" panose="020B0503030403020204" pitchFamily="34" charset="0"/>
              </a:rPr>
              <a:t>N</a:t>
            </a: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ormalform um und stellten die entsprechenden Ergebnisse mittels eines RDB-Schemas dar.</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smtClean="0">
                <a:solidFill>
                  <a:srgbClr val="0071B2"/>
                </a:solidFill>
                <a:latin typeface="Source Sans Pro" panose="020B0503030403020204" pitchFamily="34" charset="0"/>
              </a:rPr>
              <a:t>Dieses Schema werden wir nun auf dem Rechner implementieren und den entsprechenden Vorgang als </a:t>
            </a:r>
            <a:r>
              <a:rPr lang="de-DE" sz="2400" b="1" dirty="0" smtClean="0">
                <a:solidFill>
                  <a:srgbClr val="0071B2"/>
                </a:solidFill>
                <a:latin typeface="Source Sans Pro" panose="020B0503030403020204" pitchFamily="34" charset="0"/>
              </a:rPr>
              <a:t>„Physischen Datenbankentwurf“ </a:t>
            </a:r>
            <a:r>
              <a:rPr lang="de-DE" sz="2400" dirty="0" smtClean="0">
                <a:solidFill>
                  <a:srgbClr val="0071B2"/>
                </a:solidFill>
                <a:latin typeface="Source Sans Pro" panose="020B0503030403020204" pitchFamily="34" charset="0"/>
              </a:rPr>
              <a:t>bezeichnen. </a:t>
            </a:r>
            <a:endPar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9351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normAutofit/>
          </a:bodyPr>
          <a:lstStyle/>
          <a:p>
            <a:r>
              <a:rPr lang="de-DE" dirty="0" smtClean="0">
                <a:latin typeface="Source Sans Pro" panose="020B0503030403020204" pitchFamily="34" charset="0"/>
              </a:rPr>
              <a:t>Datenbanksprache </a:t>
            </a:r>
            <a:r>
              <a:rPr lang="de-DE" dirty="0" smtClean="0">
                <a:solidFill>
                  <a:schemeClr val="accent2"/>
                </a:solidFill>
                <a:latin typeface="Source Sans Pro" panose="020B0503030403020204" pitchFamily="34" charset="0"/>
              </a:rPr>
              <a:t>SQL</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36572" y="1883207"/>
            <a:ext cx="10810054" cy="3046988"/>
          </a:xfrm>
          <a:prstGeom prst="rect">
            <a:avLst/>
          </a:prstGeom>
          <a:noFill/>
        </p:spPr>
        <p:txBody>
          <a:bodyPr wrap="square" rtlCol="0">
            <a:spAutoFit/>
          </a:bodyPr>
          <a:lstStyle/>
          <a:p>
            <a:pPr marL="342900" indent="-342900">
              <a:buFont typeface="Arial" panose="020B0604020202020204" pitchFamily="34" charset="0"/>
              <a:buChar char="•"/>
            </a:pPr>
            <a:r>
              <a:rPr lang="de-DE" sz="2400" dirty="0" smtClean="0">
                <a:latin typeface="Source Sans Pro" panose="020B0503030403020204" pitchFamily="34" charset="0"/>
              </a:rPr>
              <a:t>Die Implementierung wird uns mit Hilfe der Datenbanksprache </a:t>
            </a:r>
            <a:r>
              <a:rPr lang="de-DE" sz="2400" b="1" dirty="0" smtClean="0">
                <a:latin typeface="Source Sans Pro" panose="020B0503030403020204" pitchFamily="34" charset="0"/>
              </a:rPr>
              <a:t>SQL</a:t>
            </a:r>
            <a:r>
              <a:rPr lang="de-DE" sz="2400" dirty="0" smtClean="0">
                <a:latin typeface="Source Sans Pro" panose="020B0503030403020204" pitchFamily="34" charset="0"/>
              </a:rPr>
              <a:t> gelingen.</a:t>
            </a:r>
          </a:p>
          <a:p>
            <a:pPr marL="342900" indent="-342900">
              <a:buFont typeface="Arial" panose="020B0604020202020204" pitchFamily="34" charset="0"/>
              <a:buChar char="•"/>
            </a:pPr>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SQL (</a:t>
            </a:r>
            <a:r>
              <a:rPr lang="de-DE" sz="2400" smtClean="0">
                <a:latin typeface="Source Sans Pro" panose="020B0503030403020204" pitchFamily="34" charset="0"/>
              </a:rPr>
              <a:t>Structured </a:t>
            </a:r>
            <a:r>
              <a:rPr lang="de-DE" sz="2400" smtClean="0">
                <a:latin typeface="Source Sans Pro" panose="020B0503030403020204" pitchFamily="34" charset="0"/>
              </a:rPr>
              <a:t>Query </a:t>
            </a:r>
            <a:r>
              <a:rPr lang="de-DE" sz="2400" dirty="0" smtClean="0">
                <a:latin typeface="Source Sans Pro" panose="020B0503030403020204" pitchFamily="34" charset="0"/>
              </a:rPr>
              <a:t>Language) ist allerdings genau genommen eine ganze „Sprachfamilie“ von der wir uns nur mit dem Dialekt </a:t>
            </a:r>
            <a:r>
              <a:rPr lang="de-DE" sz="2400" b="1" dirty="0" smtClean="0">
                <a:latin typeface="Source Sans Pro" panose="020B0503030403020204" pitchFamily="34" charset="0"/>
              </a:rPr>
              <a:t>„MySQL“ </a:t>
            </a:r>
            <a:r>
              <a:rPr lang="de-DE" sz="2400" dirty="0" smtClean="0">
                <a:latin typeface="Source Sans Pro" panose="020B0503030403020204" pitchFamily="34" charset="0"/>
              </a:rPr>
              <a:t>befassen werden. </a:t>
            </a:r>
          </a:p>
          <a:p>
            <a:pPr marL="342900" indent="-342900">
              <a:buFont typeface="Arial" panose="020B0604020202020204" pitchFamily="34" charset="0"/>
              <a:buChar char="•"/>
            </a:pPr>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Und auch dies trifft mittlerweile nur noch eingeschränkt zu, denn nach der nicht unumstrittenen Übernahme von MySQL durch Oracle, lautet die </a:t>
            </a:r>
            <a:r>
              <a:rPr lang="de-DE" sz="1600" dirty="0" smtClean="0">
                <a:latin typeface="Source Sans Pro" panose="020B0503030403020204" pitchFamily="34" charset="0"/>
              </a:rPr>
              <a:t>(allerdings „baugleiche“) </a:t>
            </a:r>
            <a:r>
              <a:rPr lang="de-DE" sz="2400" dirty="0" smtClean="0">
                <a:latin typeface="Source Sans Pro" panose="020B0503030403020204" pitchFamily="34" charset="0"/>
              </a:rPr>
              <a:t>freie Version zu MySQL nun </a:t>
            </a:r>
            <a:r>
              <a:rPr lang="de-DE" sz="2400" b="1" dirty="0" smtClean="0">
                <a:latin typeface="Source Sans Pro" panose="020B0503030403020204" pitchFamily="34" charset="0"/>
              </a:rPr>
              <a:t>MariaDB</a:t>
            </a:r>
            <a:r>
              <a:rPr lang="de-DE" sz="2400" dirty="0" smtClean="0">
                <a:latin typeface="Source Sans Pro" panose="020B0503030403020204" pitchFamily="34" charset="0"/>
              </a:rPr>
              <a:t>.</a:t>
            </a:r>
          </a:p>
          <a:p>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„Umgangssprachlich“ wird allerdings weiterhin von „MySQL“ gesprochen.</a:t>
            </a:r>
          </a:p>
        </p:txBody>
      </p:sp>
    </p:spTree>
    <p:extLst>
      <p:ext uri="{BB962C8B-B14F-4D97-AF65-F5344CB8AC3E}">
        <p14:creationId xmlns:p14="http://schemas.microsoft.com/office/powerpoint/2010/main" val="335707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normAutofit/>
          </a:bodyPr>
          <a:lstStyle/>
          <a:p>
            <a:r>
              <a:rPr lang="de-DE" dirty="0" smtClean="0">
                <a:latin typeface="Source Sans Pro" panose="020B0503030403020204" pitchFamily="34" charset="0"/>
              </a:rPr>
              <a:t>SQL -&gt; </a:t>
            </a:r>
            <a:r>
              <a:rPr lang="de-DE" dirty="0" smtClean="0">
                <a:solidFill>
                  <a:schemeClr val="accent2"/>
                </a:solidFill>
                <a:latin typeface="Source Sans Pro" panose="020B0503030403020204" pitchFamily="34" charset="0"/>
              </a:rPr>
              <a:t>Konventionen</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11635" y="1271590"/>
            <a:ext cx="10444292" cy="4493538"/>
          </a:xfrm>
          <a:prstGeom prst="rect">
            <a:avLst/>
          </a:prstGeom>
          <a:noFill/>
        </p:spPr>
        <p:txBody>
          <a:bodyPr wrap="square" rtlCol="0">
            <a:spAutoFit/>
          </a:bodyPr>
          <a:lstStyle/>
          <a:p>
            <a:pPr marL="342900" indent="-342900">
              <a:buFont typeface="Arial" panose="020B0604020202020204" pitchFamily="34" charset="0"/>
              <a:buChar char="•"/>
            </a:pPr>
            <a:r>
              <a:rPr lang="de-DE" sz="2400" dirty="0" smtClean="0">
                <a:latin typeface="Source Sans Pro" panose="020B0503030403020204" pitchFamily="34" charset="0"/>
              </a:rPr>
              <a:t>Allgemein anerkannte Konventionen wird man kaum ausmachen können, allenfalls ist nahezu „unumstritten“, dass alle SQL-Anweisungen durchgehend mit </a:t>
            </a:r>
            <a:r>
              <a:rPr lang="de-DE" sz="2400" b="1" dirty="0" smtClean="0">
                <a:latin typeface="Source Sans Pro" panose="020B0503030403020204" pitchFamily="34" charset="0"/>
              </a:rPr>
              <a:t>GROSSBUCHSTABEN</a:t>
            </a:r>
            <a:r>
              <a:rPr lang="de-DE" sz="2400" dirty="0" smtClean="0">
                <a:latin typeface="Source Sans Pro" panose="020B0503030403020204" pitchFamily="34" charset="0"/>
              </a:rPr>
              <a:t> notiert werden.</a:t>
            </a:r>
          </a:p>
          <a:p>
            <a:pPr marL="342900" indent="-342900">
              <a:buFont typeface="Arial" panose="020B0604020202020204" pitchFamily="34" charset="0"/>
              <a:buChar char="•"/>
            </a:pPr>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Dies ist aber nicht verpflichtend, denn SQL ist </a:t>
            </a:r>
            <a:r>
              <a:rPr lang="de-DE" sz="2400" b="1" u="sng" dirty="0" smtClean="0">
                <a:latin typeface="Source Sans Pro" panose="020B0503030403020204" pitchFamily="34" charset="0"/>
              </a:rPr>
              <a:t>nicht</a:t>
            </a:r>
            <a:r>
              <a:rPr lang="de-DE" sz="2400" b="1" dirty="0" smtClean="0">
                <a:latin typeface="Source Sans Pro" panose="020B0503030403020204" pitchFamily="34" charset="0"/>
              </a:rPr>
              <a:t> case</a:t>
            </a:r>
            <a:r>
              <a:rPr lang="de-DE" sz="2400" b="1" dirty="0">
                <a:latin typeface="Source Sans Pro" panose="020B0503030403020204" pitchFamily="34" charset="0"/>
              </a:rPr>
              <a:t> </a:t>
            </a:r>
            <a:r>
              <a:rPr lang="de-DE" sz="2400" b="1" dirty="0" smtClean="0">
                <a:latin typeface="Source Sans Pro" panose="020B0503030403020204" pitchFamily="34" charset="0"/>
              </a:rPr>
              <a:t>sensitive</a:t>
            </a:r>
            <a:r>
              <a:rPr lang="de-DE" sz="2400" dirty="0" smtClean="0">
                <a:latin typeface="Source Sans Pro" panose="020B0503030403020204" pitchFamily="34" charset="0"/>
              </a:rPr>
              <a:t>, daher wird (intern) nicht zwischen Groß und Kleinbuchstaben unterschieden.</a:t>
            </a:r>
          </a:p>
          <a:p>
            <a:pPr marL="342900" indent="-342900">
              <a:buFont typeface="Arial" panose="020B0604020202020204" pitchFamily="34" charset="0"/>
              <a:buChar char="•"/>
            </a:pPr>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Zumindest aber gilt: Das konsequente Einhalten von Konventionen innerhalb einer Datenbank erleichtert es, mit dieser zu arbeiten. Für unseren Unterricht wollen wir uns daher selbst die folgenden Regeln auferlegen:</a:t>
            </a:r>
          </a:p>
          <a:p>
            <a:endParaRPr lang="de-DE" sz="800" dirty="0" smtClean="0">
              <a:latin typeface="Source Sans Pro" panose="020B0503030403020204" pitchFamily="34" charset="0"/>
            </a:endParaRPr>
          </a:p>
          <a:p>
            <a:pPr marL="1257300" lvl="2" indent="-342900">
              <a:buFont typeface="Wingdings" panose="05000000000000000000" pitchFamily="2" charset="2"/>
              <a:buChar char="Ø"/>
            </a:pPr>
            <a:r>
              <a:rPr lang="de-DE" sz="1400" dirty="0" smtClean="0">
                <a:latin typeface="Source Sans Pro" panose="020B0503030403020204" pitchFamily="34" charset="0"/>
              </a:rPr>
              <a:t>Alle Tabellen erhalten einen Namen im </a:t>
            </a:r>
            <a:r>
              <a:rPr lang="de-DE" sz="1400" dirty="0">
                <a:latin typeface="Source Sans Pro" panose="020B0503030403020204" pitchFamily="34" charset="0"/>
              </a:rPr>
              <a:t>S</a:t>
            </a:r>
            <a:r>
              <a:rPr lang="de-DE" sz="1400" dirty="0" smtClean="0">
                <a:latin typeface="Source Sans Pro" panose="020B0503030403020204" pitchFamily="34" charset="0"/>
              </a:rPr>
              <a:t>ingular (Einzahl).</a:t>
            </a:r>
          </a:p>
          <a:p>
            <a:pPr marL="1257300" lvl="2" indent="-342900">
              <a:buFont typeface="Wingdings" panose="05000000000000000000" pitchFamily="2" charset="2"/>
              <a:buChar char="Ø"/>
            </a:pPr>
            <a:r>
              <a:rPr lang="de-DE" sz="1400" dirty="0" smtClean="0">
                <a:latin typeface="Source Sans Pro" panose="020B0503030403020204" pitchFamily="34" charset="0"/>
              </a:rPr>
              <a:t>Alle </a:t>
            </a:r>
            <a:r>
              <a:rPr lang="de-DE" sz="1400" dirty="0">
                <a:latin typeface="Source Sans Pro" panose="020B0503030403020204" pitchFamily="34" charset="0"/>
              </a:rPr>
              <a:t>P</a:t>
            </a:r>
            <a:r>
              <a:rPr lang="de-DE" sz="1400" dirty="0" smtClean="0">
                <a:latin typeface="Source Sans Pro" panose="020B0503030403020204" pitchFamily="34" charset="0"/>
              </a:rPr>
              <a:t>rimärschlüssel erhalten den Tabellennamen + „_ID“.</a:t>
            </a:r>
          </a:p>
          <a:p>
            <a:pPr marL="1257300" lvl="2" indent="-342900">
              <a:buFont typeface="Wingdings" panose="05000000000000000000" pitchFamily="2" charset="2"/>
              <a:buChar char="Ø"/>
            </a:pPr>
            <a:r>
              <a:rPr lang="de-DE" sz="1400" dirty="0" smtClean="0">
                <a:latin typeface="Source Sans Pro" panose="020B0503030403020204" pitchFamily="34" charset="0"/>
              </a:rPr>
              <a:t>Alle Fremdschlüssel erhalten (sofern möglich) den identischen Namen jenes Primärschlüssel, auf den sie sich beziehen.</a:t>
            </a:r>
          </a:p>
          <a:p>
            <a:pPr marL="1257300" lvl="2" indent="-342900">
              <a:buFont typeface="Wingdings" panose="05000000000000000000" pitchFamily="2" charset="2"/>
              <a:buChar char="Ø"/>
            </a:pPr>
            <a:r>
              <a:rPr lang="de-DE" sz="1400" dirty="0" smtClean="0">
                <a:latin typeface="Source Sans Pro" panose="020B0503030403020204" pitchFamily="34" charset="0"/>
              </a:rPr>
              <a:t>Zwei Nichtschlüssel-Attribute aus unterschiedlichen Tabellen besitzen stets einen unterschiedlichen Namen.</a:t>
            </a:r>
          </a:p>
          <a:p>
            <a:pPr marL="1257300" lvl="2" indent="-342900">
              <a:buFont typeface="Wingdings" panose="05000000000000000000" pitchFamily="2" charset="2"/>
              <a:buChar char="Ø"/>
            </a:pPr>
            <a:r>
              <a:rPr lang="de-DE" sz="1400" dirty="0" smtClean="0">
                <a:latin typeface="Source Sans Pro" panose="020B0503030403020204" pitchFamily="34" charset="0"/>
              </a:rPr>
              <a:t>Alle Namen </a:t>
            </a:r>
            <a:r>
              <a:rPr lang="de-DE" sz="1100" dirty="0" smtClean="0">
                <a:latin typeface="Source Sans Pro" panose="020B0503030403020204" pitchFamily="34" charset="0"/>
              </a:rPr>
              <a:t>(Datenbank, Tabelle, Attribut) </a:t>
            </a:r>
            <a:r>
              <a:rPr lang="de-DE" sz="1400" dirty="0" smtClean="0">
                <a:latin typeface="Source Sans Pro" panose="020B0503030403020204" pitchFamily="34" charset="0"/>
              </a:rPr>
              <a:t>sollten nur aus Buchstaben des englischen Alphabets </a:t>
            </a:r>
            <a:r>
              <a:rPr lang="de-DE" sz="1100" dirty="0" smtClean="0">
                <a:latin typeface="Source Sans Pro" panose="020B0503030403020204" pitchFamily="34" charset="0"/>
              </a:rPr>
              <a:t>(und/oder Unterstrich) </a:t>
            </a:r>
            <a:r>
              <a:rPr lang="de-DE" sz="1400" dirty="0" smtClean="0">
                <a:latin typeface="Source Sans Pro" panose="020B0503030403020204" pitchFamily="34" charset="0"/>
              </a:rPr>
              <a:t>bestehen. </a:t>
            </a:r>
          </a:p>
        </p:txBody>
      </p:sp>
    </p:spTree>
    <p:extLst>
      <p:ext uri="{BB962C8B-B14F-4D97-AF65-F5344CB8AC3E}">
        <p14:creationId xmlns:p14="http://schemas.microsoft.com/office/powerpoint/2010/main" val="32320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9671040" cy="720725"/>
          </a:xfrm>
        </p:spPr>
        <p:txBody>
          <a:bodyPr>
            <a:normAutofit/>
          </a:bodyPr>
          <a:lstStyle/>
          <a:p>
            <a:r>
              <a:rPr lang="de-DE" dirty="0" smtClean="0">
                <a:solidFill>
                  <a:schemeClr val="accent2"/>
                </a:solidFill>
                <a:latin typeface="Source Sans Pro" panose="020B0503030403020204" pitchFamily="34" charset="0"/>
              </a:rPr>
              <a:t>Exemplarisches</a:t>
            </a:r>
            <a:r>
              <a:rPr lang="de-DE" dirty="0" smtClean="0">
                <a:latin typeface="Source Sans Pro" panose="020B0503030403020204" pitchFamily="34" charset="0"/>
              </a:rPr>
              <a:t> RDB-Schema</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636572" y="1883207"/>
            <a:ext cx="10843304" cy="3293209"/>
          </a:xfrm>
          <a:prstGeom prst="rect">
            <a:avLst/>
          </a:prstGeom>
          <a:noFill/>
        </p:spPr>
        <p:txBody>
          <a:bodyPr wrap="square" rtlCol="0">
            <a:spAutoFit/>
          </a:bodyPr>
          <a:lstStyle/>
          <a:p>
            <a:pPr marL="342900" indent="-342900">
              <a:buFont typeface="Arial" panose="020B0604020202020204" pitchFamily="34" charset="0"/>
              <a:buChar char="•"/>
            </a:pPr>
            <a:r>
              <a:rPr lang="de-DE" sz="2400" dirty="0" smtClean="0">
                <a:latin typeface="Source Sans Pro" panose="020B0503030403020204" pitchFamily="34" charset="0"/>
              </a:rPr>
              <a:t>Wir haben uns nicht umsonst die gesamte erste Woche dieses Bausteins mit dem </a:t>
            </a:r>
            <a:r>
              <a:rPr lang="de-DE" sz="2400" b="1" dirty="0" smtClean="0">
                <a:latin typeface="Source Sans Pro" panose="020B0503030403020204" pitchFamily="34" charset="0"/>
              </a:rPr>
              <a:t>theoretischen Entwurf </a:t>
            </a:r>
            <a:r>
              <a:rPr lang="de-DE" sz="2400" dirty="0" smtClean="0">
                <a:latin typeface="Source Sans Pro" panose="020B0503030403020204" pitchFamily="34" charset="0"/>
              </a:rPr>
              <a:t>von Datenbanken befasst, denn tatsächlich wird sich herausstellen, dass SQL-Befehle üblicherweise  </a:t>
            </a:r>
            <a:r>
              <a:rPr lang="de-DE" sz="2400" b="1" dirty="0" smtClean="0">
                <a:latin typeface="Source Sans Pro" panose="020B0503030403020204" pitchFamily="34" charset="0"/>
              </a:rPr>
              <a:t>nicht ohne detaillierte Kenntnis </a:t>
            </a:r>
            <a:r>
              <a:rPr lang="de-DE" sz="2400" dirty="0" smtClean="0">
                <a:latin typeface="Source Sans Pro" panose="020B0503030403020204" pitchFamily="34" charset="0"/>
              </a:rPr>
              <a:t>der zu Grunde liegenden Datenbank</a:t>
            </a:r>
            <a:r>
              <a:rPr lang="de-DE" sz="2400" b="1" dirty="0" smtClean="0">
                <a:latin typeface="Source Sans Pro" panose="020B0503030403020204" pitchFamily="34" charset="0"/>
              </a:rPr>
              <a:t> </a:t>
            </a:r>
            <a:r>
              <a:rPr lang="de-DE" sz="2400" dirty="0" smtClean="0">
                <a:latin typeface="Source Sans Pro" panose="020B0503030403020204" pitchFamily="34" charset="0"/>
              </a:rPr>
              <a:t>gelingen.</a:t>
            </a:r>
          </a:p>
          <a:p>
            <a:endParaRPr lang="de-DE" sz="800" dirty="0" smtClean="0">
              <a:latin typeface="Source Sans Pro" panose="020B0503030403020204" pitchFamily="34" charset="0"/>
            </a:endParaRPr>
          </a:p>
          <a:p>
            <a:pPr marL="342900" indent="-342900">
              <a:buFont typeface="Arial" panose="020B0604020202020204" pitchFamily="34" charset="0"/>
              <a:buChar char="•"/>
            </a:pPr>
            <a:r>
              <a:rPr lang="de-DE" sz="2400" dirty="0" smtClean="0">
                <a:latin typeface="Source Sans Pro" panose="020B0503030403020204" pitchFamily="34" charset="0"/>
              </a:rPr>
              <a:t>Um uns dennoch auf das Erlernen von SQL konzentrieren zu können, werden wir im Anschluss ein </a:t>
            </a:r>
            <a:r>
              <a:rPr lang="de-DE" sz="2400" b="1" dirty="0" smtClean="0">
                <a:latin typeface="Source Sans Pro" panose="020B0503030403020204" pitchFamily="34" charset="0"/>
              </a:rPr>
              <a:t>exemplarisches RDB-Schema </a:t>
            </a:r>
            <a:r>
              <a:rPr lang="de-DE" sz="2400" dirty="0" smtClean="0">
                <a:latin typeface="Source Sans Pro" panose="020B0503030403020204" pitchFamily="34" charset="0"/>
              </a:rPr>
              <a:t>einführen, mit dessen Hilfe wir uns bei den kommenden Inhalten nicht regelmäßig in immer wieder neue Schemata einarbeiten müssen.</a:t>
            </a:r>
          </a:p>
        </p:txBody>
      </p:sp>
    </p:spTree>
    <p:extLst>
      <p:ext uri="{BB962C8B-B14F-4D97-AF65-F5344CB8AC3E}">
        <p14:creationId xmlns:p14="http://schemas.microsoft.com/office/powerpoint/2010/main" val="23789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smtClean="0">
                <a:solidFill>
                  <a:schemeClr val="accent2"/>
                </a:solidFill>
                <a:latin typeface="Source Sans Pro" panose="020B0503030403020204" pitchFamily="34" charset="0"/>
              </a:rPr>
              <a:t>„</a:t>
            </a:r>
            <a:r>
              <a:rPr lang="de-DE" dirty="0">
                <a:solidFill>
                  <a:schemeClr val="accent2"/>
                </a:solidFill>
                <a:latin typeface="Source Sans Pro" panose="020B0503030403020204" pitchFamily="34" charset="0"/>
              </a:rPr>
              <a:t>G</a:t>
            </a:r>
            <a:r>
              <a:rPr lang="de-DE" dirty="0" smtClean="0">
                <a:solidFill>
                  <a:schemeClr val="accent2"/>
                </a:solidFill>
                <a:latin typeface="Source Sans Pro" panose="020B0503030403020204" pitchFamily="34" charset="0"/>
              </a:rPr>
              <a:t>eld_her“</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52" name="Textfeld 51"/>
          <p:cNvSpPr txBox="1"/>
          <p:nvPr/>
        </p:nvSpPr>
        <p:spPr>
          <a:xfrm>
            <a:off x="8913787" y="3486575"/>
            <a:ext cx="268022" cy="276999"/>
          </a:xfrm>
          <a:prstGeom prst="rect">
            <a:avLst/>
          </a:prstGeom>
          <a:noFill/>
        </p:spPr>
        <p:txBody>
          <a:bodyPr wrap="none" rtlCol="0">
            <a:spAutoFit/>
          </a:bodyPr>
          <a:lstStyle/>
          <a:p>
            <a:r>
              <a:rPr lang="de-DE" sz="1200" b="1" dirty="0"/>
              <a:t>n</a:t>
            </a:r>
          </a:p>
        </p:txBody>
      </p:sp>
      <p:cxnSp>
        <p:nvCxnSpPr>
          <p:cNvPr id="54" name="Gerader Verbinder 53"/>
          <p:cNvCxnSpPr/>
          <p:nvPr/>
        </p:nvCxnSpPr>
        <p:spPr>
          <a:xfrm flipV="1">
            <a:off x="5455292" y="1509886"/>
            <a:ext cx="1261392" cy="8085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6953051" y="1507204"/>
            <a:ext cx="2159413" cy="1216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Textfeld 59"/>
          <p:cNvSpPr txBox="1"/>
          <p:nvPr/>
        </p:nvSpPr>
        <p:spPr>
          <a:xfrm>
            <a:off x="6613131" y="1261096"/>
            <a:ext cx="1225116" cy="276999"/>
          </a:xfrm>
          <a:prstGeom prst="rect">
            <a:avLst/>
          </a:prstGeom>
          <a:noFill/>
        </p:spPr>
        <p:txBody>
          <a:bodyPr wrap="square" rtlCol="0">
            <a:spAutoFit/>
          </a:bodyPr>
          <a:lstStyle/>
          <a:p>
            <a:r>
              <a:rPr lang="de-DE" sz="1200" b="1" dirty="0"/>
              <a:t>m</a:t>
            </a:r>
            <a:r>
              <a:rPr lang="de-DE" sz="1200" b="1" dirty="0" smtClean="0"/>
              <a:t>:n-Beziehung</a:t>
            </a:r>
            <a:endParaRPr lang="de-DE" sz="1200" b="1" dirty="0"/>
          </a:p>
        </p:txBody>
      </p:sp>
    </p:spTree>
    <p:extLst>
      <p:ext uri="{BB962C8B-B14F-4D97-AF65-F5344CB8AC3E}">
        <p14:creationId xmlns:p14="http://schemas.microsoft.com/office/powerpoint/2010/main" val="1043152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501418" cy="720725"/>
          </a:xfrm>
        </p:spPr>
        <p:txBody>
          <a:bodyPr>
            <a:normAutofit/>
          </a:bodyPr>
          <a:lstStyle/>
          <a:p>
            <a:r>
              <a:rPr lang="de-DE" dirty="0" smtClean="0">
                <a:latin typeface="Source Sans Pro" panose="020B0503030403020204" pitchFamily="34" charset="0"/>
              </a:rPr>
              <a:t>RDB-Schema „</a:t>
            </a:r>
            <a:r>
              <a:rPr lang="de-DE" dirty="0">
                <a:latin typeface="Source Sans Pro" panose="020B0503030403020204" pitchFamily="34" charset="0"/>
              </a:rPr>
              <a:t>G</a:t>
            </a:r>
            <a:r>
              <a:rPr lang="de-DE" dirty="0" smtClean="0">
                <a:latin typeface="Source Sans Pro" panose="020B0503030403020204" pitchFamily="34" charset="0"/>
              </a:rPr>
              <a:t>eld_her“</a:t>
            </a:r>
            <a:endParaRPr lang="de-DE" sz="20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graphicFrame>
        <p:nvGraphicFramePr>
          <p:cNvPr id="7" name="Tabelle 6"/>
          <p:cNvGraphicFramePr>
            <a:graphicFrameLocks noGrp="1"/>
          </p:cNvGraphicFramePr>
          <p:nvPr>
            <p:extLst>
              <p:ext uri="{D42A27DB-BD31-4B8C-83A1-F6EECF244321}">
                <p14:modId xmlns:p14="http://schemas.microsoft.com/office/powerpoint/2010/main" val="863527195"/>
              </p:ext>
            </p:extLst>
          </p:nvPr>
        </p:nvGraphicFramePr>
        <p:xfrm>
          <a:off x="1076037" y="2646184"/>
          <a:ext cx="1568387" cy="1849120"/>
        </p:xfrm>
        <a:graphic>
          <a:graphicData uri="http://schemas.openxmlformats.org/drawingml/2006/table">
            <a:tbl>
              <a:tblPr firstRow="1" bandRow="1">
                <a:tableStyleId>{5C22544A-7EE6-4342-B048-85BDC9FD1C3A}</a:tableStyleId>
              </a:tblPr>
              <a:tblGrid>
                <a:gridCol w="1568387">
                  <a:extLst>
                    <a:ext uri="{9D8B030D-6E8A-4147-A177-3AD203B41FA5}">
                      <a16:colId xmlns:a16="http://schemas.microsoft.com/office/drawing/2014/main" val="3285371019"/>
                    </a:ext>
                  </a:extLst>
                </a:gridCol>
              </a:tblGrid>
              <a:tr h="303920">
                <a:tc>
                  <a:txBody>
                    <a:bodyPr/>
                    <a:lstStyle/>
                    <a:p>
                      <a:r>
                        <a:rPr lang="de-DE" dirty="0" smtClean="0"/>
                        <a:t>Kunde</a:t>
                      </a:r>
                      <a:endParaRPr lang="de-DE" dirty="0"/>
                    </a:p>
                  </a:txBody>
                  <a:tcPr/>
                </a:tc>
                <a:extLst>
                  <a:ext uri="{0D108BD9-81ED-4DB2-BD59-A6C34878D82A}">
                    <a16:rowId xmlns:a16="http://schemas.microsoft.com/office/drawing/2014/main" val="1569573071"/>
                  </a:ext>
                </a:extLst>
              </a:tr>
              <a:tr h="370840">
                <a:tc>
                  <a:txBody>
                    <a:bodyPr/>
                    <a:lstStyle/>
                    <a:p>
                      <a:r>
                        <a:rPr lang="de-DE" dirty="0" smtClean="0"/>
                        <a:t>Kunde_ID (PK)</a:t>
                      </a:r>
                      <a:endParaRPr lang="de-DE" dirty="0"/>
                    </a:p>
                  </a:txBody>
                  <a:tcPr/>
                </a:tc>
                <a:extLst>
                  <a:ext uri="{0D108BD9-81ED-4DB2-BD59-A6C34878D82A}">
                    <a16:rowId xmlns:a16="http://schemas.microsoft.com/office/drawing/2014/main" val="4112759841"/>
                  </a:ext>
                </a:extLst>
              </a:tr>
              <a:tr h="370840">
                <a:tc>
                  <a:txBody>
                    <a:bodyPr/>
                    <a:lstStyle/>
                    <a:p>
                      <a:r>
                        <a:rPr lang="de-DE" dirty="0" smtClean="0"/>
                        <a:t>Vorname</a:t>
                      </a:r>
                      <a:endParaRPr lang="de-DE" dirty="0"/>
                    </a:p>
                  </a:txBody>
                  <a:tcPr/>
                </a:tc>
                <a:extLst>
                  <a:ext uri="{0D108BD9-81ED-4DB2-BD59-A6C34878D82A}">
                    <a16:rowId xmlns:a16="http://schemas.microsoft.com/office/drawing/2014/main" val="157835741"/>
                  </a:ext>
                </a:extLst>
              </a:tr>
              <a:tr h="370840">
                <a:tc>
                  <a:txBody>
                    <a:bodyPr/>
                    <a:lstStyle/>
                    <a:p>
                      <a:r>
                        <a:rPr lang="de-DE" dirty="0" smtClean="0"/>
                        <a:t>Nachname</a:t>
                      </a:r>
                      <a:endParaRPr lang="de-DE" dirty="0"/>
                    </a:p>
                  </a:txBody>
                  <a:tcPr/>
                </a:tc>
                <a:extLst>
                  <a:ext uri="{0D108BD9-81ED-4DB2-BD59-A6C34878D82A}">
                    <a16:rowId xmlns:a16="http://schemas.microsoft.com/office/drawing/2014/main" val="2602167953"/>
                  </a:ext>
                </a:extLst>
              </a:tr>
              <a:tr h="370840">
                <a:tc>
                  <a:txBody>
                    <a:bodyPr/>
                    <a:lstStyle/>
                    <a:p>
                      <a:r>
                        <a:rPr lang="de-DE" dirty="0" smtClean="0"/>
                        <a:t>Email</a:t>
                      </a:r>
                      <a:endParaRPr lang="de-DE" dirty="0"/>
                    </a:p>
                  </a:txBody>
                  <a:tcPr/>
                </a:tc>
                <a:extLst>
                  <a:ext uri="{0D108BD9-81ED-4DB2-BD59-A6C34878D82A}">
                    <a16:rowId xmlns:a16="http://schemas.microsoft.com/office/drawing/2014/main" val="1908608649"/>
                  </a:ext>
                </a:extLst>
              </a:tr>
            </a:tbl>
          </a:graphicData>
        </a:graphic>
      </p:graphicFrame>
      <p:graphicFrame>
        <p:nvGraphicFramePr>
          <p:cNvPr id="22" name="Tabelle 21"/>
          <p:cNvGraphicFramePr>
            <a:graphicFrameLocks noGrp="1"/>
          </p:cNvGraphicFramePr>
          <p:nvPr>
            <p:extLst>
              <p:ext uri="{D42A27DB-BD31-4B8C-83A1-F6EECF244321}">
                <p14:modId xmlns:p14="http://schemas.microsoft.com/office/powerpoint/2010/main" val="4063500057"/>
              </p:ext>
            </p:extLst>
          </p:nvPr>
        </p:nvGraphicFramePr>
        <p:xfrm>
          <a:off x="3348171" y="2318448"/>
          <a:ext cx="2107121" cy="1483360"/>
        </p:xfrm>
        <a:graphic>
          <a:graphicData uri="http://schemas.openxmlformats.org/drawingml/2006/table">
            <a:tbl>
              <a:tblPr firstRow="1" bandRow="1">
                <a:tableStyleId>{5C22544A-7EE6-4342-B048-85BDC9FD1C3A}</a:tableStyleId>
              </a:tblPr>
              <a:tblGrid>
                <a:gridCol w="2107121">
                  <a:extLst>
                    <a:ext uri="{9D8B030D-6E8A-4147-A177-3AD203B41FA5}">
                      <a16:colId xmlns:a16="http://schemas.microsoft.com/office/drawing/2014/main" val="1260454079"/>
                    </a:ext>
                  </a:extLst>
                </a:gridCol>
              </a:tblGrid>
              <a:tr h="370840">
                <a:tc>
                  <a:txBody>
                    <a:bodyPr/>
                    <a:lstStyle/>
                    <a:p>
                      <a:r>
                        <a:rPr lang="de-DE" dirty="0" smtClean="0"/>
                        <a:t>Abrechnung</a:t>
                      </a:r>
                      <a:endParaRPr lang="de-DE" dirty="0"/>
                    </a:p>
                  </a:txBody>
                  <a:tcPr/>
                </a:tc>
                <a:extLst>
                  <a:ext uri="{0D108BD9-81ED-4DB2-BD59-A6C34878D82A}">
                    <a16:rowId xmlns:a16="http://schemas.microsoft.com/office/drawing/2014/main" val="3197540223"/>
                  </a:ext>
                </a:extLst>
              </a:tr>
              <a:tr h="370840">
                <a:tc>
                  <a:txBody>
                    <a:bodyPr/>
                    <a:lstStyle/>
                    <a:p>
                      <a:r>
                        <a:rPr lang="de-DE" dirty="0" smtClean="0"/>
                        <a:t>Abrechnung_ID (PK)</a:t>
                      </a:r>
                      <a:endParaRPr lang="de-DE" dirty="0"/>
                    </a:p>
                  </a:txBody>
                  <a:tcPr/>
                </a:tc>
                <a:extLst>
                  <a:ext uri="{0D108BD9-81ED-4DB2-BD59-A6C34878D82A}">
                    <a16:rowId xmlns:a16="http://schemas.microsoft.com/office/drawing/2014/main" val="997142379"/>
                  </a:ext>
                </a:extLst>
              </a:tr>
              <a:tr h="370840">
                <a:tc>
                  <a:txBody>
                    <a:bodyPr/>
                    <a:lstStyle/>
                    <a:p>
                      <a:r>
                        <a:rPr lang="de-DE" dirty="0" smtClean="0"/>
                        <a:t>Kunde_ID (FK)</a:t>
                      </a:r>
                      <a:endParaRPr lang="de-DE" dirty="0"/>
                    </a:p>
                  </a:txBody>
                  <a:tcPr/>
                </a:tc>
                <a:extLst>
                  <a:ext uri="{0D108BD9-81ED-4DB2-BD59-A6C34878D82A}">
                    <a16:rowId xmlns:a16="http://schemas.microsoft.com/office/drawing/2014/main" val="3634614257"/>
                  </a:ext>
                </a:extLst>
              </a:tr>
              <a:tr h="370840">
                <a:tc>
                  <a:txBody>
                    <a:bodyPr/>
                    <a:lstStyle/>
                    <a:p>
                      <a:r>
                        <a:rPr lang="de-DE" dirty="0" smtClean="0"/>
                        <a:t>Datum</a:t>
                      </a:r>
                      <a:endParaRPr lang="de-DE" dirty="0"/>
                    </a:p>
                  </a:txBody>
                  <a:tcPr/>
                </a:tc>
                <a:extLst>
                  <a:ext uri="{0D108BD9-81ED-4DB2-BD59-A6C34878D82A}">
                    <a16:rowId xmlns:a16="http://schemas.microsoft.com/office/drawing/2014/main" val="2137356290"/>
                  </a:ext>
                </a:extLst>
              </a:tr>
            </a:tbl>
          </a:graphicData>
        </a:graphic>
      </p:graphicFrame>
      <p:cxnSp>
        <p:nvCxnSpPr>
          <p:cNvPr id="24" name="Gerader Verbinder 23"/>
          <p:cNvCxnSpPr/>
          <p:nvPr/>
        </p:nvCxnSpPr>
        <p:spPr>
          <a:xfrm>
            <a:off x="2644424" y="3186512"/>
            <a:ext cx="703747" cy="831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Tabelle 25"/>
          <p:cNvGraphicFramePr>
            <a:graphicFrameLocks noGrp="1"/>
          </p:cNvGraphicFramePr>
          <p:nvPr>
            <p:extLst>
              <p:ext uri="{D42A27DB-BD31-4B8C-83A1-F6EECF244321}">
                <p14:modId xmlns:p14="http://schemas.microsoft.com/office/powerpoint/2010/main" val="3014354235"/>
              </p:ext>
            </p:extLst>
          </p:nvPr>
        </p:nvGraphicFramePr>
        <p:xfrm>
          <a:off x="6159039" y="2340308"/>
          <a:ext cx="2249678" cy="1112520"/>
        </p:xfrm>
        <a:graphic>
          <a:graphicData uri="http://schemas.openxmlformats.org/drawingml/2006/table">
            <a:tbl>
              <a:tblPr firstRow="1" bandRow="1">
                <a:tableStyleId>{5C22544A-7EE6-4342-B048-85BDC9FD1C3A}</a:tableStyleId>
              </a:tblPr>
              <a:tblGrid>
                <a:gridCol w="2249678">
                  <a:extLst>
                    <a:ext uri="{9D8B030D-6E8A-4147-A177-3AD203B41FA5}">
                      <a16:colId xmlns:a16="http://schemas.microsoft.com/office/drawing/2014/main" val="3761375194"/>
                    </a:ext>
                  </a:extLst>
                </a:gridCol>
              </a:tblGrid>
              <a:tr h="370840">
                <a:tc>
                  <a:txBody>
                    <a:bodyPr/>
                    <a:lstStyle/>
                    <a:p>
                      <a:r>
                        <a:rPr lang="de-DE" dirty="0" smtClean="0"/>
                        <a:t>Abrechnung_Produkt</a:t>
                      </a:r>
                      <a:endParaRPr lang="de-DE" dirty="0"/>
                    </a:p>
                  </a:txBody>
                  <a:tcPr/>
                </a:tc>
                <a:extLst>
                  <a:ext uri="{0D108BD9-81ED-4DB2-BD59-A6C34878D82A}">
                    <a16:rowId xmlns:a16="http://schemas.microsoft.com/office/drawing/2014/main" val="354845910"/>
                  </a:ext>
                </a:extLst>
              </a:tr>
              <a:tr h="370840">
                <a:tc>
                  <a:txBody>
                    <a:bodyPr/>
                    <a:lstStyle/>
                    <a:p>
                      <a:r>
                        <a:rPr lang="de-DE" dirty="0" smtClean="0"/>
                        <a:t>Abrechnung_ID (FK)</a:t>
                      </a:r>
                      <a:endParaRPr lang="de-DE" dirty="0"/>
                    </a:p>
                  </a:txBody>
                  <a:tcPr/>
                </a:tc>
                <a:extLst>
                  <a:ext uri="{0D108BD9-81ED-4DB2-BD59-A6C34878D82A}">
                    <a16:rowId xmlns:a16="http://schemas.microsoft.com/office/drawing/2014/main" val="2957070967"/>
                  </a:ext>
                </a:extLst>
              </a:tr>
              <a:tr h="370840">
                <a:tc>
                  <a:txBody>
                    <a:bodyPr/>
                    <a:lstStyle/>
                    <a:p>
                      <a:r>
                        <a:rPr lang="de-DE" dirty="0" smtClean="0"/>
                        <a:t>Produkt_ID (FK)</a:t>
                      </a:r>
                      <a:endParaRPr lang="de-DE" dirty="0"/>
                    </a:p>
                  </a:txBody>
                  <a:tcPr/>
                </a:tc>
                <a:extLst>
                  <a:ext uri="{0D108BD9-81ED-4DB2-BD59-A6C34878D82A}">
                    <a16:rowId xmlns:a16="http://schemas.microsoft.com/office/drawing/2014/main" val="969120518"/>
                  </a:ext>
                </a:extLst>
              </a:tr>
            </a:tbl>
          </a:graphicData>
        </a:graphic>
      </p:graphicFrame>
      <p:graphicFrame>
        <p:nvGraphicFramePr>
          <p:cNvPr id="28" name="Tabelle 27"/>
          <p:cNvGraphicFramePr>
            <a:graphicFrameLocks noGrp="1"/>
          </p:cNvGraphicFramePr>
          <p:nvPr>
            <p:extLst>
              <p:ext uri="{D42A27DB-BD31-4B8C-83A1-F6EECF244321}">
                <p14:modId xmlns:p14="http://schemas.microsoft.com/office/powerpoint/2010/main" val="3222761569"/>
              </p:ext>
            </p:extLst>
          </p:nvPr>
        </p:nvGraphicFramePr>
        <p:xfrm>
          <a:off x="9112464" y="2715919"/>
          <a:ext cx="1869377" cy="1854200"/>
        </p:xfrm>
        <a:graphic>
          <a:graphicData uri="http://schemas.openxmlformats.org/drawingml/2006/table">
            <a:tbl>
              <a:tblPr firstRow="1" bandRow="1">
                <a:tableStyleId>{5C22544A-7EE6-4342-B048-85BDC9FD1C3A}</a:tableStyleId>
              </a:tblPr>
              <a:tblGrid>
                <a:gridCol w="1869377">
                  <a:extLst>
                    <a:ext uri="{9D8B030D-6E8A-4147-A177-3AD203B41FA5}">
                      <a16:colId xmlns:a16="http://schemas.microsoft.com/office/drawing/2014/main" val="1352408661"/>
                    </a:ext>
                  </a:extLst>
                </a:gridCol>
              </a:tblGrid>
              <a:tr h="370840">
                <a:tc>
                  <a:txBody>
                    <a:bodyPr/>
                    <a:lstStyle/>
                    <a:p>
                      <a:r>
                        <a:rPr lang="de-DE" dirty="0" smtClean="0"/>
                        <a:t>Produkt</a:t>
                      </a:r>
                      <a:endParaRPr lang="de-DE" dirty="0"/>
                    </a:p>
                  </a:txBody>
                  <a:tcPr/>
                </a:tc>
                <a:extLst>
                  <a:ext uri="{0D108BD9-81ED-4DB2-BD59-A6C34878D82A}">
                    <a16:rowId xmlns:a16="http://schemas.microsoft.com/office/drawing/2014/main" val="65948543"/>
                  </a:ext>
                </a:extLst>
              </a:tr>
              <a:tr h="370840">
                <a:tc>
                  <a:txBody>
                    <a:bodyPr/>
                    <a:lstStyle/>
                    <a:p>
                      <a:r>
                        <a:rPr lang="de-DE" dirty="0" smtClean="0"/>
                        <a:t>Produkt_ID (PK)</a:t>
                      </a:r>
                      <a:endParaRPr lang="de-DE" dirty="0"/>
                    </a:p>
                  </a:txBody>
                  <a:tcPr/>
                </a:tc>
                <a:extLst>
                  <a:ext uri="{0D108BD9-81ED-4DB2-BD59-A6C34878D82A}">
                    <a16:rowId xmlns:a16="http://schemas.microsoft.com/office/drawing/2014/main" val="1496931445"/>
                  </a:ext>
                </a:extLst>
              </a:tr>
              <a:tr h="370840">
                <a:tc>
                  <a:txBody>
                    <a:bodyPr/>
                    <a:lstStyle/>
                    <a:p>
                      <a:r>
                        <a:rPr lang="de-DE" dirty="0" smtClean="0"/>
                        <a:t>Hersteller_ID (FK)</a:t>
                      </a:r>
                      <a:endParaRPr lang="de-DE" dirty="0"/>
                    </a:p>
                  </a:txBody>
                  <a:tcPr/>
                </a:tc>
                <a:extLst>
                  <a:ext uri="{0D108BD9-81ED-4DB2-BD59-A6C34878D82A}">
                    <a16:rowId xmlns:a16="http://schemas.microsoft.com/office/drawing/2014/main" val="1767662631"/>
                  </a:ext>
                </a:extLst>
              </a:tr>
              <a:tr h="370840">
                <a:tc>
                  <a:txBody>
                    <a:bodyPr/>
                    <a:lstStyle/>
                    <a:p>
                      <a:r>
                        <a:rPr lang="de-DE" dirty="0" smtClean="0"/>
                        <a:t>Produkt_Name</a:t>
                      </a:r>
                      <a:endParaRPr lang="de-DE" dirty="0"/>
                    </a:p>
                  </a:txBody>
                  <a:tcPr/>
                </a:tc>
                <a:extLst>
                  <a:ext uri="{0D108BD9-81ED-4DB2-BD59-A6C34878D82A}">
                    <a16:rowId xmlns:a16="http://schemas.microsoft.com/office/drawing/2014/main" val="217545311"/>
                  </a:ext>
                </a:extLst>
              </a:tr>
              <a:tr h="370840">
                <a:tc>
                  <a:txBody>
                    <a:bodyPr/>
                    <a:lstStyle/>
                    <a:p>
                      <a:r>
                        <a:rPr lang="de-DE" dirty="0" smtClean="0"/>
                        <a:t>Euro_Preis</a:t>
                      </a:r>
                      <a:endParaRPr lang="de-DE" dirty="0"/>
                    </a:p>
                  </a:txBody>
                  <a:tcPr/>
                </a:tc>
                <a:extLst>
                  <a:ext uri="{0D108BD9-81ED-4DB2-BD59-A6C34878D82A}">
                    <a16:rowId xmlns:a16="http://schemas.microsoft.com/office/drawing/2014/main" val="33854757"/>
                  </a:ext>
                </a:extLst>
              </a:tr>
            </a:tbl>
          </a:graphicData>
        </a:graphic>
      </p:graphicFrame>
      <p:graphicFrame>
        <p:nvGraphicFramePr>
          <p:cNvPr id="30" name="Tabelle 29"/>
          <p:cNvGraphicFramePr>
            <a:graphicFrameLocks noGrp="1"/>
          </p:cNvGraphicFramePr>
          <p:nvPr>
            <p:extLst>
              <p:ext uri="{D42A27DB-BD31-4B8C-83A1-F6EECF244321}">
                <p14:modId xmlns:p14="http://schemas.microsoft.com/office/powerpoint/2010/main" val="3574175095"/>
              </p:ext>
            </p:extLst>
          </p:nvPr>
        </p:nvGraphicFramePr>
        <p:xfrm>
          <a:off x="6454370" y="4119571"/>
          <a:ext cx="1882077" cy="148336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Hersteller</a:t>
                      </a:r>
                      <a:endParaRPr lang="de-DE" dirty="0"/>
                    </a:p>
                  </a:txBody>
                  <a:tcPr/>
                </a:tc>
                <a:extLst>
                  <a:ext uri="{0D108BD9-81ED-4DB2-BD59-A6C34878D82A}">
                    <a16:rowId xmlns:a16="http://schemas.microsoft.com/office/drawing/2014/main" val="1409203120"/>
                  </a:ext>
                </a:extLst>
              </a:tr>
              <a:tr h="370840">
                <a:tc>
                  <a:txBody>
                    <a:bodyPr/>
                    <a:lstStyle/>
                    <a:p>
                      <a:r>
                        <a:rPr lang="de-DE" dirty="0" smtClean="0"/>
                        <a:t>Hersteller_ID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Spedition_ID (FK)</a:t>
                      </a:r>
                      <a:endParaRPr lang="de-DE" dirty="0"/>
                    </a:p>
                  </a:txBody>
                  <a:tcPr/>
                </a:tc>
                <a:extLst>
                  <a:ext uri="{0D108BD9-81ED-4DB2-BD59-A6C34878D82A}">
                    <a16:rowId xmlns:a16="http://schemas.microsoft.com/office/drawing/2014/main" val="31867979"/>
                  </a:ext>
                </a:extLst>
              </a:tr>
              <a:tr h="370840">
                <a:tc>
                  <a:txBody>
                    <a:bodyPr/>
                    <a:lstStyle/>
                    <a:p>
                      <a:r>
                        <a:rPr lang="de-DE" dirty="0" smtClean="0"/>
                        <a:t>Hersteller_Name</a:t>
                      </a:r>
                      <a:endParaRPr lang="de-DE" dirty="0"/>
                    </a:p>
                  </a:txBody>
                  <a:tcPr/>
                </a:tc>
                <a:extLst>
                  <a:ext uri="{0D108BD9-81ED-4DB2-BD59-A6C34878D82A}">
                    <a16:rowId xmlns:a16="http://schemas.microsoft.com/office/drawing/2014/main" val="1107144342"/>
                  </a:ext>
                </a:extLst>
              </a:tr>
            </a:tbl>
          </a:graphicData>
        </a:graphic>
      </p:graphicFrame>
      <p:graphicFrame>
        <p:nvGraphicFramePr>
          <p:cNvPr id="31" name="Tabelle 30"/>
          <p:cNvGraphicFramePr>
            <a:graphicFrameLocks noGrp="1"/>
          </p:cNvGraphicFramePr>
          <p:nvPr>
            <p:extLst>
              <p:ext uri="{D42A27DB-BD31-4B8C-83A1-F6EECF244321}">
                <p14:modId xmlns:p14="http://schemas.microsoft.com/office/powerpoint/2010/main" val="2770926689"/>
              </p:ext>
            </p:extLst>
          </p:nvPr>
        </p:nvGraphicFramePr>
        <p:xfrm>
          <a:off x="3865633" y="4495304"/>
          <a:ext cx="1882077" cy="1112520"/>
        </p:xfrm>
        <a:graphic>
          <a:graphicData uri="http://schemas.openxmlformats.org/drawingml/2006/table">
            <a:tbl>
              <a:tblPr firstRow="1" bandRow="1">
                <a:tableStyleId>{5C22544A-7EE6-4342-B048-85BDC9FD1C3A}</a:tableStyleId>
              </a:tblPr>
              <a:tblGrid>
                <a:gridCol w="1882077">
                  <a:extLst>
                    <a:ext uri="{9D8B030D-6E8A-4147-A177-3AD203B41FA5}">
                      <a16:colId xmlns:a16="http://schemas.microsoft.com/office/drawing/2014/main" val="115265994"/>
                    </a:ext>
                  </a:extLst>
                </a:gridCol>
              </a:tblGrid>
              <a:tr h="370840">
                <a:tc>
                  <a:txBody>
                    <a:bodyPr/>
                    <a:lstStyle/>
                    <a:p>
                      <a:r>
                        <a:rPr lang="de-DE" dirty="0" smtClean="0"/>
                        <a:t>Spedition</a:t>
                      </a:r>
                      <a:endParaRPr lang="de-DE" dirty="0"/>
                    </a:p>
                  </a:txBody>
                  <a:tcPr/>
                </a:tc>
                <a:extLst>
                  <a:ext uri="{0D108BD9-81ED-4DB2-BD59-A6C34878D82A}">
                    <a16:rowId xmlns:a16="http://schemas.microsoft.com/office/drawing/2014/main" val="1409203120"/>
                  </a:ext>
                </a:extLst>
              </a:tr>
              <a:tr h="370840">
                <a:tc>
                  <a:txBody>
                    <a:bodyPr/>
                    <a:lstStyle/>
                    <a:p>
                      <a:r>
                        <a:rPr lang="de-DE" dirty="0" smtClean="0"/>
                        <a:t>Spedition_ID (PK)</a:t>
                      </a:r>
                      <a:endParaRPr lang="de-DE" dirty="0"/>
                    </a:p>
                  </a:txBody>
                  <a:tcPr/>
                </a:tc>
                <a:extLst>
                  <a:ext uri="{0D108BD9-81ED-4DB2-BD59-A6C34878D82A}">
                    <a16:rowId xmlns:a16="http://schemas.microsoft.com/office/drawing/2014/main" val="3037171650"/>
                  </a:ext>
                </a:extLst>
              </a:tr>
              <a:tr h="370840">
                <a:tc>
                  <a:txBody>
                    <a:bodyPr/>
                    <a:lstStyle/>
                    <a:p>
                      <a:r>
                        <a:rPr lang="de-DE" dirty="0" smtClean="0"/>
                        <a:t>Spedition_Name</a:t>
                      </a:r>
                      <a:endParaRPr lang="de-DE" dirty="0"/>
                    </a:p>
                  </a:txBody>
                  <a:tcPr/>
                </a:tc>
                <a:extLst>
                  <a:ext uri="{0D108BD9-81ED-4DB2-BD59-A6C34878D82A}">
                    <a16:rowId xmlns:a16="http://schemas.microsoft.com/office/drawing/2014/main" val="1107144342"/>
                  </a:ext>
                </a:extLst>
              </a:tr>
            </a:tbl>
          </a:graphicData>
        </a:graphic>
      </p:graphicFrame>
      <p:cxnSp>
        <p:nvCxnSpPr>
          <p:cNvPr id="34" name="Gerader Verbinder 33"/>
          <p:cNvCxnSpPr>
            <a:endCxn id="28" idx="1"/>
          </p:cNvCxnSpPr>
          <p:nvPr/>
        </p:nvCxnSpPr>
        <p:spPr>
          <a:xfrm flipV="1">
            <a:off x="8336447" y="3643019"/>
            <a:ext cx="776017" cy="100379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2565342" y="2971387"/>
            <a:ext cx="263214" cy="276999"/>
          </a:xfrm>
          <a:prstGeom prst="rect">
            <a:avLst/>
          </a:prstGeom>
          <a:noFill/>
        </p:spPr>
        <p:txBody>
          <a:bodyPr wrap="none" rtlCol="0">
            <a:spAutoFit/>
          </a:bodyPr>
          <a:lstStyle/>
          <a:p>
            <a:r>
              <a:rPr lang="de-DE" sz="1200" b="1" dirty="0" smtClean="0"/>
              <a:t>1</a:t>
            </a:r>
            <a:endParaRPr lang="de-DE" sz="1200" b="1" dirty="0"/>
          </a:p>
        </p:txBody>
      </p:sp>
      <p:sp>
        <p:nvSpPr>
          <p:cNvPr id="37" name="Textfeld 36"/>
          <p:cNvSpPr txBox="1"/>
          <p:nvPr/>
        </p:nvSpPr>
        <p:spPr>
          <a:xfrm>
            <a:off x="3147502" y="2971386"/>
            <a:ext cx="268022" cy="276999"/>
          </a:xfrm>
          <a:prstGeom prst="rect">
            <a:avLst/>
          </a:prstGeom>
          <a:noFill/>
        </p:spPr>
        <p:txBody>
          <a:bodyPr wrap="none" rtlCol="0">
            <a:spAutoFit/>
          </a:bodyPr>
          <a:lstStyle/>
          <a:p>
            <a:r>
              <a:rPr lang="de-DE" sz="1200" b="1" dirty="0"/>
              <a:t>n</a:t>
            </a:r>
          </a:p>
        </p:txBody>
      </p:sp>
      <p:cxnSp>
        <p:nvCxnSpPr>
          <p:cNvPr id="38" name="Gerader Verbinder 37"/>
          <p:cNvCxnSpPr/>
          <p:nvPr/>
        </p:nvCxnSpPr>
        <p:spPr>
          <a:xfrm>
            <a:off x="5461157" y="2909512"/>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5382075" y="2694387"/>
            <a:ext cx="263214" cy="276999"/>
          </a:xfrm>
          <a:prstGeom prst="rect">
            <a:avLst/>
          </a:prstGeom>
          <a:noFill/>
        </p:spPr>
        <p:txBody>
          <a:bodyPr wrap="none" rtlCol="0">
            <a:spAutoFit/>
          </a:bodyPr>
          <a:lstStyle/>
          <a:p>
            <a:r>
              <a:rPr lang="de-DE" sz="1200" b="1" dirty="0" smtClean="0"/>
              <a:t>1</a:t>
            </a:r>
            <a:endParaRPr lang="de-DE" sz="1200" b="1" dirty="0"/>
          </a:p>
        </p:txBody>
      </p:sp>
      <p:sp>
        <p:nvSpPr>
          <p:cNvPr id="40" name="Textfeld 39"/>
          <p:cNvSpPr txBox="1"/>
          <p:nvPr/>
        </p:nvSpPr>
        <p:spPr>
          <a:xfrm>
            <a:off x="5964235" y="2694386"/>
            <a:ext cx="268022" cy="276999"/>
          </a:xfrm>
          <a:prstGeom prst="rect">
            <a:avLst/>
          </a:prstGeom>
          <a:noFill/>
        </p:spPr>
        <p:txBody>
          <a:bodyPr wrap="none" rtlCol="0">
            <a:spAutoFit/>
          </a:bodyPr>
          <a:lstStyle/>
          <a:p>
            <a:r>
              <a:rPr lang="de-DE" sz="1200" b="1" dirty="0"/>
              <a:t>n</a:t>
            </a:r>
          </a:p>
        </p:txBody>
      </p:sp>
      <p:cxnSp>
        <p:nvCxnSpPr>
          <p:cNvPr id="44" name="Gerader Verbinder 43"/>
          <p:cNvCxnSpPr/>
          <p:nvPr/>
        </p:nvCxnSpPr>
        <p:spPr>
          <a:xfrm>
            <a:off x="8410709" y="3263137"/>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8331627" y="3048012"/>
            <a:ext cx="268022" cy="276999"/>
          </a:xfrm>
          <a:prstGeom prst="rect">
            <a:avLst/>
          </a:prstGeom>
          <a:noFill/>
        </p:spPr>
        <p:txBody>
          <a:bodyPr wrap="none" rtlCol="0">
            <a:spAutoFit/>
          </a:bodyPr>
          <a:lstStyle/>
          <a:p>
            <a:r>
              <a:rPr lang="de-DE" sz="1200" b="1" dirty="0"/>
              <a:t>n</a:t>
            </a:r>
          </a:p>
        </p:txBody>
      </p:sp>
      <p:sp>
        <p:nvSpPr>
          <p:cNvPr id="46" name="Textfeld 45"/>
          <p:cNvSpPr txBox="1"/>
          <p:nvPr/>
        </p:nvSpPr>
        <p:spPr>
          <a:xfrm>
            <a:off x="8913787" y="3048011"/>
            <a:ext cx="263214" cy="276999"/>
          </a:xfrm>
          <a:prstGeom prst="rect">
            <a:avLst/>
          </a:prstGeom>
          <a:noFill/>
        </p:spPr>
        <p:txBody>
          <a:bodyPr wrap="none" rtlCol="0">
            <a:spAutoFit/>
          </a:bodyPr>
          <a:lstStyle/>
          <a:p>
            <a:r>
              <a:rPr lang="de-DE" sz="1200" b="1" dirty="0" smtClean="0"/>
              <a:t>1</a:t>
            </a:r>
            <a:endParaRPr lang="de-DE" sz="1200" b="1" dirty="0"/>
          </a:p>
        </p:txBody>
      </p:sp>
      <p:cxnSp>
        <p:nvCxnSpPr>
          <p:cNvPr id="47" name="Gerader Verbinder 46"/>
          <p:cNvCxnSpPr/>
          <p:nvPr/>
        </p:nvCxnSpPr>
        <p:spPr>
          <a:xfrm>
            <a:off x="5757435" y="5061210"/>
            <a:ext cx="703747" cy="83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5678353" y="4846085"/>
            <a:ext cx="263214" cy="276999"/>
          </a:xfrm>
          <a:prstGeom prst="rect">
            <a:avLst/>
          </a:prstGeom>
          <a:noFill/>
        </p:spPr>
        <p:txBody>
          <a:bodyPr wrap="none" rtlCol="0">
            <a:spAutoFit/>
          </a:bodyPr>
          <a:lstStyle/>
          <a:p>
            <a:r>
              <a:rPr lang="de-DE" sz="1200" b="1" dirty="0" smtClean="0"/>
              <a:t>1</a:t>
            </a:r>
            <a:endParaRPr lang="de-DE" sz="1200" b="1" dirty="0"/>
          </a:p>
        </p:txBody>
      </p:sp>
      <p:sp>
        <p:nvSpPr>
          <p:cNvPr id="49" name="Textfeld 48"/>
          <p:cNvSpPr txBox="1"/>
          <p:nvPr/>
        </p:nvSpPr>
        <p:spPr>
          <a:xfrm>
            <a:off x="6260513" y="4846084"/>
            <a:ext cx="263214" cy="276999"/>
          </a:xfrm>
          <a:prstGeom prst="rect">
            <a:avLst/>
          </a:prstGeom>
          <a:noFill/>
        </p:spPr>
        <p:txBody>
          <a:bodyPr wrap="none" rtlCol="0">
            <a:spAutoFit/>
          </a:bodyPr>
          <a:lstStyle/>
          <a:p>
            <a:r>
              <a:rPr lang="de-DE" sz="1200" b="1" dirty="0" smtClean="0"/>
              <a:t>1</a:t>
            </a:r>
            <a:endParaRPr lang="de-DE" sz="1200" b="1" dirty="0"/>
          </a:p>
        </p:txBody>
      </p:sp>
      <p:sp>
        <p:nvSpPr>
          <p:cNvPr id="50" name="Textfeld 49"/>
          <p:cNvSpPr txBox="1"/>
          <p:nvPr/>
        </p:nvSpPr>
        <p:spPr>
          <a:xfrm>
            <a:off x="8277110" y="4550571"/>
            <a:ext cx="263214" cy="276999"/>
          </a:xfrm>
          <a:prstGeom prst="rect">
            <a:avLst/>
          </a:prstGeom>
          <a:noFill/>
        </p:spPr>
        <p:txBody>
          <a:bodyPr wrap="none" rtlCol="0">
            <a:spAutoFit/>
          </a:bodyPr>
          <a:lstStyle/>
          <a:p>
            <a:r>
              <a:rPr lang="de-DE" sz="1200" b="1" dirty="0" smtClean="0"/>
              <a:t>1</a:t>
            </a:r>
            <a:endParaRPr lang="de-DE" sz="1200" b="1" dirty="0"/>
          </a:p>
        </p:txBody>
      </p:sp>
      <p:sp>
        <p:nvSpPr>
          <p:cNvPr id="2" name="Rechteck 1"/>
          <p:cNvSpPr/>
          <p:nvPr/>
        </p:nvSpPr>
        <p:spPr>
          <a:xfrm>
            <a:off x="591180" y="1381824"/>
            <a:ext cx="4106487" cy="51740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accent2"/>
                </a:solidFill>
              </a:rPr>
              <a:t>Jeder, der sich beim Online-Händler „</a:t>
            </a:r>
            <a:r>
              <a:rPr lang="de-DE" sz="1200" dirty="0">
                <a:solidFill>
                  <a:schemeClr val="accent2"/>
                </a:solidFill>
              </a:rPr>
              <a:t>G</a:t>
            </a:r>
            <a:r>
              <a:rPr lang="de-DE" sz="1200" dirty="0" smtClean="0">
                <a:solidFill>
                  <a:schemeClr val="accent2"/>
                </a:solidFill>
              </a:rPr>
              <a:t>eld_her“ registriert, wird dadurch zum </a:t>
            </a:r>
            <a:r>
              <a:rPr lang="de-DE" sz="1200" b="1" dirty="0" smtClean="0">
                <a:solidFill>
                  <a:schemeClr val="accent2"/>
                </a:solidFill>
              </a:rPr>
              <a:t>„Kunden“ </a:t>
            </a:r>
            <a:r>
              <a:rPr lang="de-DE" sz="1200" dirty="0" smtClean="0">
                <a:solidFill>
                  <a:schemeClr val="accent2"/>
                </a:solidFill>
              </a:rPr>
              <a:t>und in der Datenbank eingepflegt.</a:t>
            </a:r>
            <a:endParaRPr lang="de-DE" sz="1200" dirty="0">
              <a:solidFill>
                <a:schemeClr val="accent2"/>
              </a:solidFill>
            </a:endParaRPr>
          </a:p>
        </p:txBody>
      </p:sp>
      <p:cxnSp>
        <p:nvCxnSpPr>
          <p:cNvPr id="6" name="Gerade Verbindung mit Pfeil 5"/>
          <p:cNvCxnSpPr/>
          <p:nvPr/>
        </p:nvCxnSpPr>
        <p:spPr>
          <a:xfrm flipH="1">
            <a:off x="1928553" y="1994228"/>
            <a:ext cx="307572" cy="54115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8913787" y="3486575"/>
            <a:ext cx="268022" cy="276999"/>
          </a:xfrm>
          <a:prstGeom prst="rect">
            <a:avLst/>
          </a:prstGeom>
          <a:noFill/>
        </p:spPr>
        <p:txBody>
          <a:bodyPr wrap="none" rtlCol="0">
            <a:spAutoFit/>
          </a:bodyPr>
          <a:lstStyle/>
          <a:p>
            <a:r>
              <a:rPr lang="de-DE" sz="1200" b="1" dirty="0"/>
              <a:t>n</a:t>
            </a:r>
          </a:p>
        </p:txBody>
      </p:sp>
    </p:spTree>
    <p:extLst>
      <p:ext uri="{BB962C8B-B14F-4D97-AF65-F5344CB8AC3E}">
        <p14:creationId xmlns:p14="http://schemas.microsoft.com/office/powerpoint/2010/main" val="13068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a:themeElements>
    <a:clrScheme name="WBS_Folienvorlage">
      <a:dk1>
        <a:srgbClr val="0071B2"/>
      </a:dk1>
      <a:lt1>
        <a:srgbClr val="D2E8F4"/>
      </a:lt1>
      <a:dk2>
        <a:srgbClr val="B2B2B2"/>
      </a:dk2>
      <a:lt2>
        <a:srgbClr val="EEEEEE"/>
      </a:lt2>
      <a:accent1>
        <a:srgbClr val="0071B2"/>
      </a:accent1>
      <a:accent2>
        <a:srgbClr val="FE5000"/>
      </a:accent2>
      <a:accent3>
        <a:srgbClr val="D2E8F4"/>
      </a:accent3>
      <a:accent4>
        <a:srgbClr val="EEEEEE"/>
      </a:accent4>
      <a:accent5>
        <a:srgbClr val="D9D9D9"/>
      </a:accent5>
      <a:accent6>
        <a:srgbClr val="B2B2B2"/>
      </a:accent6>
      <a:hlink>
        <a:srgbClr val="FE5000"/>
      </a:hlink>
      <a:folHlink>
        <a:srgbClr val="C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4" ma:contentTypeDescription="Ein neues Dokument erstellen." ma:contentTypeScope="" ma:versionID="6ff1d702476644d2b6a4a1979c6f4fde">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6227e1a780d42de2f2b811f76f3da7e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8F0C1554-8058-4B2A-B324-D7E90DC29885}"/>
</file>

<file path=customXml/itemProps2.xml><?xml version="1.0" encoding="utf-8"?>
<ds:datastoreItem xmlns:ds="http://schemas.openxmlformats.org/officeDocument/2006/customXml" ds:itemID="{338F61D0-AA7B-4240-A468-E193BD7A340C}"/>
</file>

<file path=customXml/itemProps3.xml><?xml version="1.0" encoding="utf-8"?>
<ds:datastoreItem xmlns:ds="http://schemas.openxmlformats.org/officeDocument/2006/customXml" ds:itemID="{838B8FCF-2531-46AE-A305-837E100EA262}"/>
</file>

<file path=docProps/app.xml><?xml version="1.0" encoding="utf-8"?>
<Properties xmlns="http://schemas.openxmlformats.org/officeDocument/2006/extended-properties" xmlns:vt="http://schemas.openxmlformats.org/officeDocument/2006/docPropsVTypes">
  <TotalTime>0</TotalTime>
  <Words>2290</Words>
  <Application>Microsoft Office PowerPoint</Application>
  <PresentationFormat>Breitbild</PresentationFormat>
  <Paragraphs>573</Paragraphs>
  <Slides>39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39</vt:i4>
      </vt:variant>
    </vt:vector>
  </HeadingPairs>
  <TitlesOfParts>
    <vt:vector size="45" baseType="lpstr">
      <vt:lpstr>Arial</vt:lpstr>
      <vt:lpstr>Calibri</vt:lpstr>
      <vt:lpstr>Courier New</vt:lpstr>
      <vt:lpstr>Source Sans Pro</vt:lpstr>
      <vt:lpstr>Wingdings</vt:lpstr>
      <vt:lpstr>1_Office</vt:lpstr>
      <vt:lpstr>Datenbanken und SQL</vt:lpstr>
      <vt:lpstr>Agenda</vt:lpstr>
      <vt:lpstr>PowerPoint-Präsentation</vt:lpstr>
      <vt:lpstr>Konzeptioneller -&gt; Logischer -&gt; Physischer Datenbankentwurf</vt:lpstr>
      <vt:lpstr>Datenbanksprache SQL</vt:lpstr>
      <vt:lpstr>SQL -&gt; Konventionen</vt:lpstr>
      <vt:lpstr>Exemplarisches RDB-Schema</vt:lpstr>
      <vt:lpstr>RDB-Schema „Geld_her“</vt:lpstr>
      <vt:lpstr>RDB-Schema „Geld_her“</vt:lpstr>
      <vt:lpstr>RDB-Schema „Geld_her“</vt:lpstr>
      <vt:lpstr>RDB-Schema „Geld_her“</vt:lpstr>
      <vt:lpstr>RDB-Schema „Geld_her“</vt:lpstr>
      <vt:lpstr>RDB-Schema „Geld_her“</vt:lpstr>
      <vt:lpstr>RDB-Schema „Geld_her“</vt:lpstr>
      <vt:lpstr>PowerPoint-Präsentation</vt:lpstr>
      <vt:lpstr>CREATE [DROP] DATABASE Datenbank_Name</vt:lpstr>
      <vt:lpstr>USE Datenbank_Name</vt:lpstr>
      <vt:lpstr>CREATE TABLE Tabellen_Name</vt:lpstr>
      <vt:lpstr>DROP TABLE Tabellen_Name</vt:lpstr>
      <vt:lpstr>CREATE TABLE -&gt; Attribut Typ Constraint</vt:lpstr>
      <vt:lpstr>CREATE TABLE -&gt; Ganze Zahl</vt:lpstr>
      <vt:lpstr>CREATE TABLE -&gt; Automatisches Hochzählen</vt:lpstr>
      <vt:lpstr>CREATE TABLE -&gt; Attribut Typ Constraint</vt:lpstr>
      <vt:lpstr>CREATE TABLE -&gt; Text</vt:lpstr>
      <vt:lpstr>CREATE TABLE -&gt; „leere“ Attributwerte</vt:lpstr>
      <vt:lpstr>CREATE TABLE -&gt; Attribut Typ Constraint</vt:lpstr>
      <vt:lpstr>CREATE TABLE -&gt; „nicht-leere“ Attributwerte</vt:lpstr>
      <vt:lpstr>CREATE TABLE -&gt; PRIMARY KEY</vt:lpstr>
      <vt:lpstr>CREATE TABLE -&gt; Kalenderdatum</vt:lpstr>
      <vt:lpstr>CREATE TABLE -&gt; Kommazahl</vt:lpstr>
      <vt:lpstr>CREATE TABLE -&gt; Fremdschlüssel</vt:lpstr>
      <vt:lpstr>Fremdschlüsselüberprüfung und Referentielle Integrität </vt:lpstr>
      <vt:lpstr>MariaDB -&gt; STRICT MODE</vt:lpstr>
      <vt:lpstr>MariaDB -&gt; STRICT MODE</vt:lpstr>
      <vt:lpstr>MariaDB -&gt; STRICT MODE</vt:lpstr>
      <vt:lpstr>MariaDB -&gt; STRICT MODE</vt:lpstr>
      <vt:lpstr>MariaDB -&gt; STRICT MODE</vt:lpstr>
      <vt:lpstr>Gemeinsame Übung („Live-Coding“) -&gt; A_02_01_01</vt:lpstr>
      <vt:lpstr>PowerPoint-Präsentation</vt:lpstr>
    </vt:vector>
  </TitlesOfParts>
  <Company>WBS TRAINING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Datenbanken und SQL</dc:title>
  <dc:creator>Max Muster01</dc:creator>
  <cp:lastModifiedBy>Max Muster01</cp:lastModifiedBy>
  <cp:revision>328</cp:revision>
  <dcterms:created xsi:type="dcterms:W3CDTF">2022-02-01T13:48:14Z</dcterms:created>
  <dcterms:modified xsi:type="dcterms:W3CDTF">2022-07-04T13:33:59Z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