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8" r:id="rId2"/>
    <p:sldId id="268" r:id="rId3"/>
    <p:sldId id="269" r:id="rId4"/>
    <p:sldId id="270" r:id="rId5"/>
    <p:sldId id="271" r:id="rId6"/>
    <p:sldId id="272" r:id="rId7"/>
    <p:sldId id="259" r:id="rId8"/>
    <p:sldId id="261" r:id="rId9"/>
    <p:sldId id="260" r:id="rId10"/>
    <p:sldId id="262" r:id="rId11"/>
    <p:sldId id="263" r:id="rId12"/>
    <p:sldId id="264" r:id="rId13"/>
    <p:sldId id="265" r:id="rId14"/>
    <p:sldId id="267"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48" autoAdjust="0"/>
  </p:normalViewPr>
  <p:slideViewPr>
    <p:cSldViewPr snapToGrid="0">
      <p:cViewPr varScale="1">
        <p:scale>
          <a:sx n="98" d="100"/>
          <a:sy n="98" d="100"/>
        </p:scale>
        <p:origin x="10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8A6BF9-15A3-449C-A41A-F00F283642E9}" type="datetimeFigureOut">
              <a:rPr kumimoji="1" lang="ja-JP" altLang="en-US" smtClean="0"/>
              <a:t>2025/8/13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19B565-DFDE-4FF2-A9F8-255737BA0402}" type="slidenum">
              <a:rPr kumimoji="1" lang="ja-JP" altLang="en-US" smtClean="0"/>
              <a:t>‹#›</a:t>
            </a:fld>
            <a:endParaRPr kumimoji="1" lang="ja-JP" altLang="en-US"/>
          </a:p>
        </p:txBody>
      </p:sp>
    </p:spTree>
    <p:extLst>
      <p:ext uri="{BB962C8B-B14F-4D97-AF65-F5344CB8AC3E}">
        <p14:creationId xmlns:p14="http://schemas.microsoft.com/office/powerpoint/2010/main" val="104594851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81E701E0-F338-6B5C-B6D1-19181F2E7CC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C79755E-2F2A-1EA0-E19D-AA243AECA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32244003-0ADB-2894-5880-2EE78CBDDF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カスタマーサービス部のメンバーがお客様からの問い合わせをもとにキャンセルを行う</a:t>
            </a:r>
            <a:endParaRPr dirty="0"/>
          </a:p>
        </p:txBody>
      </p:sp>
    </p:spTree>
    <p:extLst>
      <p:ext uri="{BB962C8B-B14F-4D97-AF65-F5344CB8AC3E}">
        <p14:creationId xmlns:p14="http://schemas.microsoft.com/office/powerpoint/2010/main" val="19200034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BB1AE36-FC4C-6325-966F-DFCCE7EBBCF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4418949-B707-A336-336E-EFD30F4611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AF179A4-3C3E-7423-12BC-560D3A95C0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顧客が決済を完了した後で自動的に出荷データが物流システムに連携される</a:t>
            </a:r>
            <a:endParaRPr lang="en-US" altLang="ja-JP" dirty="0"/>
          </a:p>
          <a:p>
            <a:pPr marL="0" lvl="0" indent="0" algn="l" rtl="0">
              <a:spcBef>
                <a:spcPts val="0"/>
              </a:spcBef>
              <a:spcAft>
                <a:spcPts val="0"/>
              </a:spcAft>
              <a:buNone/>
            </a:pPr>
            <a:r>
              <a:rPr lang="ja-JP" altLang="en-US" dirty="0"/>
              <a:t>顧客のマイページに受け取り状況が反映される</a:t>
            </a:r>
            <a:endParaRPr dirty="0"/>
          </a:p>
        </p:txBody>
      </p:sp>
    </p:spTree>
    <p:extLst>
      <p:ext uri="{BB962C8B-B14F-4D97-AF65-F5344CB8AC3E}">
        <p14:creationId xmlns:p14="http://schemas.microsoft.com/office/powerpoint/2010/main" val="17917737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30DF32C-BEDC-90A4-FECB-9A144CFF2D90}"/>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74D93A-DF16-3E53-2413-6D4C116F10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EB4B9CDD-0B3B-ADEE-B2EF-0AF00E07B1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EC</a:t>
            </a:r>
            <a:r>
              <a:rPr lang="ja-JP" altLang="en-US" dirty="0"/>
              <a:t>画面上には日次連携された在庫数を表示　朝</a:t>
            </a:r>
            <a:r>
              <a:rPr lang="en-US" altLang="ja-JP" dirty="0"/>
              <a:t>8</a:t>
            </a:r>
            <a:r>
              <a:rPr lang="ja-JP" altLang="en-US" dirty="0"/>
              <a:t>時に連携されたものを夕方に表示しても朝の状況が表示される</a:t>
            </a:r>
            <a:endParaRPr lang="en-US" altLang="ja-JP" dirty="0"/>
          </a:p>
          <a:p>
            <a:pPr marL="0" lvl="0" indent="0" algn="l" rtl="0">
              <a:spcBef>
                <a:spcPts val="0"/>
              </a:spcBef>
              <a:spcAft>
                <a:spcPts val="0"/>
              </a:spcAft>
              <a:buNone/>
            </a:pPr>
            <a:r>
              <a:rPr lang="ja-JP" altLang="en-US" dirty="0"/>
              <a:t>注文確定前に在庫がないとクレームになる</a:t>
            </a:r>
            <a:endParaRPr lang="en-US" altLang="ja-JP" dirty="0"/>
          </a:p>
          <a:p>
            <a:pPr marL="0" lvl="0" indent="0" algn="l" rtl="0">
              <a:spcBef>
                <a:spcPts val="0"/>
              </a:spcBef>
              <a:spcAft>
                <a:spcPts val="0"/>
              </a:spcAft>
              <a:buNone/>
            </a:pPr>
            <a:r>
              <a:rPr lang="ja-JP" altLang="en-US" dirty="0"/>
              <a:t>注文確定前に在庫数確認</a:t>
            </a:r>
            <a:r>
              <a:rPr lang="en-US" altLang="ja-JP" dirty="0"/>
              <a:t>API</a:t>
            </a:r>
            <a:r>
              <a:rPr lang="ja-JP" altLang="en-US" dirty="0"/>
              <a:t>でチェックし、あれば注文できる　なければ注文できない</a:t>
            </a:r>
            <a:endParaRPr lang="en-US" altLang="ja-JP" dirty="0"/>
          </a:p>
          <a:p>
            <a:pPr marL="0" lvl="0" indent="0" algn="l" rtl="0">
              <a:spcBef>
                <a:spcPts val="0"/>
              </a:spcBef>
              <a:spcAft>
                <a:spcPts val="0"/>
              </a:spcAft>
              <a:buNone/>
            </a:pPr>
            <a:r>
              <a:rPr lang="ja-JP" altLang="en-US" dirty="0"/>
              <a:t>カスタマーサービス部メンバーの在庫確認も可能　商品単位で確認もできる。バッチを使用して全体的な在庫数も確認できる</a:t>
            </a:r>
            <a:endParaRPr lang="en-US" altLang="ja-JP" dirty="0"/>
          </a:p>
          <a:p>
            <a:pPr marL="0" lvl="0" indent="0" algn="l" rtl="0">
              <a:spcBef>
                <a:spcPts val="0"/>
              </a:spcBef>
              <a:spcAft>
                <a:spcPts val="0"/>
              </a:spcAft>
              <a:buNone/>
            </a:pPr>
            <a:r>
              <a:rPr lang="ja-JP" altLang="en-US" dirty="0"/>
              <a:t>販売管理システムのバッチは日次での運用になる</a:t>
            </a:r>
            <a:endParaRPr dirty="0"/>
          </a:p>
        </p:txBody>
      </p:sp>
    </p:spTree>
    <p:extLst>
      <p:ext uri="{BB962C8B-B14F-4D97-AF65-F5344CB8AC3E}">
        <p14:creationId xmlns:p14="http://schemas.microsoft.com/office/powerpoint/2010/main" val="25338141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B45F18BC-DAAF-3B33-21CB-BB79199D35A4}"/>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8327F05A-63A8-6FC6-CA6D-31A1FF3B22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176C257C-6CE8-508D-2A05-52086522C6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5042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F9903DB-7A6E-51C8-9B9D-DBF8E0E587E6}"/>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6B13B6E-C16E-88FD-0D7F-47EE3BC23C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6BF356A-B4CF-250A-77DA-1E5765709B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コールセンター側にカスタマーサービスメンバーがいる</a:t>
            </a:r>
            <a:endParaRPr lang="en-US" altLang="ja-JP" dirty="0"/>
          </a:p>
          <a:p>
            <a:pPr marL="0" lvl="0" indent="0" algn="l" rtl="0">
              <a:spcBef>
                <a:spcPts val="0"/>
              </a:spcBef>
              <a:spcAft>
                <a:spcPts val="0"/>
              </a:spcAft>
              <a:buNone/>
            </a:pPr>
            <a:r>
              <a:rPr lang="ja-JP" altLang="en-US" dirty="0"/>
              <a:t>問い合わせをいただいて</a:t>
            </a:r>
            <a:r>
              <a:rPr lang="en-US" altLang="ja-JP" dirty="0"/>
              <a:t>EC</a:t>
            </a:r>
            <a:r>
              <a:rPr lang="ja-JP" altLang="en-US" dirty="0"/>
              <a:t>サイトの管理画面からお客様の情報を確認</a:t>
            </a:r>
            <a:endParaRPr dirty="0"/>
          </a:p>
        </p:txBody>
      </p:sp>
    </p:spTree>
    <p:extLst>
      <p:ext uri="{BB962C8B-B14F-4D97-AF65-F5344CB8AC3E}">
        <p14:creationId xmlns:p14="http://schemas.microsoft.com/office/powerpoint/2010/main" val="3104321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ACF6B85-C75C-7D02-476E-8D602319DDC1}"/>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FB0887E-759D-99E9-4C72-D394D3B2F5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0B35B9F-0C8D-F700-9FB8-5E8AB802A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15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2CED1569-1803-3677-C652-70E3135F22DE}"/>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15B341AC-1EAB-3B1D-5E0B-DF3A7E72BA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2DC1241C-48F1-4197-6A81-D11DC4D10A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1354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06623518-6017-007F-E92C-FE32D702906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F0BCB-2D5B-1B21-5046-15BA5C8073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58681868-EF34-0B80-E6D0-8A3323D06B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356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D174E223-B956-53E8-9E94-27D19D3A2DA9}"/>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CB3E7CE4-0866-5D85-ECC9-1600E0CAB9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B0A3029C-F956-7EA2-44F8-C00B5AA38B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2836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5DA07E0-7AAD-312B-785B-68CAE03F11CB}"/>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2C018D73-57AC-4D68-0A5C-43C256F24F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64F65F16-731E-9234-EF68-671ED41CE3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7565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79e641c04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33AA2557-0635-E52C-0317-EDACF3BF78B8}"/>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F3B2335E-9F82-D974-7899-787159FAA3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F4443DC7-4FBA-24E8-5DD9-78CC5226D7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3861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a:extLst>
            <a:ext uri="{FF2B5EF4-FFF2-40B4-BE49-F238E27FC236}">
              <a16:creationId xmlns:a16="http://schemas.microsoft.com/office/drawing/2014/main" id="{9F3129FA-B0DC-239E-002C-25AF7B039DDF}"/>
            </a:ext>
          </a:extLst>
        </p:cNvPr>
        <p:cNvGrpSpPr/>
        <p:nvPr/>
      </p:nvGrpSpPr>
      <p:grpSpPr>
        <a:xfrm>
          <a:off x="0" y="0"/>
          <a:ext cx="0" cy="0"/>
          <a:chOff x="0" y="0"/>
          <a:chExt cx="0" cy="0"/>
        </a:xfrm>
      </p:grpSpPr>
      <p:sp>
        <p:nvSpPr>
          <p:cNvPr id="57" name="Google Shape;57;g279e641c04c_0_13:notes">
            <a:extLst>
              <a:ext uri="{FF2B5EF4-FFF2-40B4-BE49-F238E27FC236}">
                <a16:creationId xmlns:a16="http://schemas.microsoft.com/office/drawing/2014/main" id="{E1EEEF42-EC35-47BC-36D6-B4AA7BB644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79e641c04c_0_13:notes">
            <a:extLst>
              <a:ext uri="{FF2B5EF4-FFF2-40B4-BE49-F238E27FC236}">
                <a16:creationId xmlns:a16="http://schemas.microsoft.com/office/drawing/2014/main" id="{A56C2734-356F-8B7F-552F-FCC586D8B2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dirty="0"/>
              <a:t>会員登録者も自分のユーザー情報を登録、修正できる</a:t>
            </a:r>
            <a:endParaRPr lang="en-US" altLang="ja-JP" dirty="0"/>
          </a:p>
          <a:p>
            <a:pPr marL="0" lvl="0" indent="0" algn="l" rtl="0">
              <a:spcBef>
                <a:spcPts val="0"/>
              </a:spcBef>
              <a:spcAft>
                <a:spcPts val="0"/>
              </a:spcAft>
              <a:buNone/>
            </a:pPr>
            <a:r>
              <a:rPr lang="ja-JP" altLang="en-US" dirty="0"/>
              <a:t>退会</a:t>
            </a:r>
            <a:endParaRPr lang="en-US" altLang="ja-JP" dirty="0"/>
          </a:p>
          <a:p>
            <a:pPr marL="0" lvl="0" indent="0" algn="l" rtl="0">
              <a:spcBef>
                <a:spcPts val="0"/>
              </a:spcBef>
              <a:spcAft>
                <a:spcPts val="0"/>
              </a:spcAft>
              <a:buNone/>
            </a:pPr>
            <a:r>
              <a:rPr lang="ja-JP" altLang="en-US" dirty="0"/>
              <a:t>退会者の情報は一定期間残す</a:t>
            </a:r>
            <a:endParaRPr dirty="0"/>
          </a:p>
        </p:txBody>
      </p:sp>
    </p:spTree>
    <p:extLst>
      <p:ext uri="{BB962C8B-B14F-4D97-AF65-F5344CB8AC3E}">
        <p14:creationId xmlns:p14="http://schemas.microsoft.com/office/powerpoint/2010/main" val="2318981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49283-5445-7BC3-C313-91DFEE5A682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A59BB81-23A1-984C-6C0F-64EDCD7B0F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1997C3F-AE03-9000-79B9-1192304D9DA4}"/>
              </a:ext>
            </a:extLst>
          </p:cNvPr>
          <p:cNvSpPr>
            <a:spLocks noGrp="1"/>
          </p:cNvSpPr>
          <p:nvPr>
            <p:ph type="dt" sz="half" idx="10"/>
          </p:nvPr>
        </p:nvSpPr>
        <p:spPr/>
        <p:txBody>
          <a:bodyPr/>
          <a:lstStyle/>
          <a:p>
            <a:fld id="{DB3CAC94-1EB8-4832-9DAA-FF99BFEB6A5A}"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96CB753E-FA6E-2B5F-C065-54556CDA11C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F4E3DA-98A2-B12B-7C7D-ED51F83C35DC}"/>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23491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CE034C-3763-C26C-0873-B593D21CD70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AA11C5C-C1BE-2BAF-C28F-5B42A7B588C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45FDCF-5856-BABE-834C-4D8DC8F2437E}"/>
              </a:ext>
            </a:extLst>
          </p:cNvPr>
          <p:cNvSpPr>
            <a:spLocks noGrp="1"/>
          </p:cNvSpPr>
          <p:nvPr>
            <p:ph type="dt" sz="half" idx="10"/>
          </p:nvPr>
        </p:nvSpPr>
        <p:spPr/>
        <p:txBody>
          <a:bodyPr/>
          <a:lstStyle/>
          <a:p>
            <a:fld id="{A292A096-2BC8-45B1-97DF-4946EA87EC7E}"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622ABDC7-F1F6-B531-DAE6-5D469E1E27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BF1EB2-8864-7DEF-2B8F-663C0339FE21}"/>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94422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D060E7C-136A-32AB-09A6-D5FA1E61F74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614D4A9-2884-255A-A09A-979095C406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A0BA67A-8E1C-6B53-E0D1-C8AEC611F7A3}"/>
              </a:ext>
            </a:extLst>
          </p:cNvPr>
          <p:cNvSpPr>
            <a:spLocks noGrp="1"/>
          </p:cNvSpPr>
          <p:nvPr>
            <p:ph type="dt" sz="half" idx="10"/>
          </p:nvPr>
        </p:nvSpPr>
        <p:spPr/>
        <p:txBody>
          <a:bodyPr/>
          <a:lstStyle/>
          <a:p>
            <a:fld id="{07359060-838C-4FF8-91C9-179C2A9F4660}"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78BB02A2-37BF-7DD6-3C76-8845D9EE898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EA6597-F6FA-7325-D235-EE5D2129A7B6}"/>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66236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49163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8E29A3-A4D0-6B87-3728-E9E16BEA95D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C9B46C-D33C-DF39-8A3B-7983196A252E}"/>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195136-5EA8-530B-3F78-5E5AE871E98D}"/>
              </a:ext>
            </a:extLst>
          </p:cNvPr>
          <p:cNvSpPr>
            <a:spLocks noGrp="1"/>
          </p:cNvSpPr>
          <p:nvPr>
            <p:ph type="dt" sz="half" idx="10"/>
          </p:nvPr>
        </p:nvSpPr>
        <p:spPr/>
        <p:txBody>
          <a:bodyPr/>
          <a:lstStyle/>
          <a:p>
            <a:fld id="{7074688A-D71F-444A-B206-3891B1749085}"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91522881-D3FD-EC90-C932-DEBA8F487C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AD56CF2-9960-304C-6364-EBEB157E688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19755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991BB-B031-8D32-951C-C987390E3D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3E45D5D-A94B-35D6-914F-D419F655D1E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AFAF8B4-7413-C75F-E2E8-67FB2D3D2264}"/>
              </a:ext>
            </a:extLst>
          </p:cNvPr>
          <p:cNvSpPr>
            <a:spLocks noGrp="1"/>
          </p:cNvSpPr>
          <p:nvPr>
            <p:ph type="dt" sz="half" idx="10"/>
          </p:nvPr>
        </p:nvSpPr>
        <p:spPr/>
        <p:txBody>
          <a:bodyPr/>
          <a:lstStyle/>
          <a:p>
            <a:fld id="{B87A608D-9524-4860-83E7-B7A5A5C0851A}"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312783C5-DB2F-89EC-747B-A61E27C73D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8DDFB5-5857-9086-50FB-AA53B6DC1F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2673376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85BEC7-2988-8FDB-73DB-1195B9F759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696FEDE-9D42-CB2C-7B5E-E5D30456115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90C84FEA-FF70-D7AD-86BD-7690E0AF238E}"/>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A37F7F-5217-0723-5BE5-1875AF91C863}"/>
              </a:ext>
            </a:extLst>
          </p:cNvPr>
          <p:cNvSpPr>
            <a:spLocks noGrp="1"/>
          </p:cNvSpPr>
          <p:nvPr>
            <p:ph type="dt" sz="half" idx="10"/>
          </p:nvPr>
        </p:nvSpPr>
        <p:spPr/>
        <p:txBody>
          <a:bodyPr/>
          <a:lstStyle/>
          <a:p>
            <a:fld id="{3F77DCAA-3795-4533-9668-1BAD648B4EE0}" type="datetime1">
              <a:rPr kumimoji="1" lang="ja-JP" altLang="en-US" smtClean="0"/>
              <a:t>2025/8/13</a:t>
            </a:fld>
            <a:endParaRPr kumimoji="1" lang="ja-JP" altLang="en-US"/>
          </a:p>
        </p:txBody>
      </p:sp>
      <p:sp>
        <p:nvSpPr>
          <p:cNvPr id="6" name="フッター プレースホルダー 5">
            <a:extLst>
              <a:ext uri="{FF2B5EF4-FFF2-40B4-BE49-F238E27FC236}">
                <a16:creationId xmlns:a16="http://schemas.microsoft.com/office/drawing/2014/main" id="{DC8C40E2-9E4E-6AAA-1E0C-EFB6E0294F0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7E28774-2FE4-FF4E-E0D2-D5BEA43D836E}"/>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390338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F4BAD3-C8DA-A44B-A92E-5D2E40C42A8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2E4BD1-D989-804A-4E1E-D0176E1D4A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98F9151-94C0-5408-352C-128AD5090685}"/>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2E01B0C-B37D-962B-2CAC-EDE5583A06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9242BCF-2B89-B875-0889-CE2F0EB92BA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5E6DA65-F6F6-651F-A697-AE8A00956CFE}"/>
              </a:ext>
            </a:extLst>
          </p:cNvPr>
          <p:cNvSpPr>
            <a:spLocks noGrp="1"/>
          </p:cNvSpPr>
          <p:nvPr>
            <p:ph type="dt" sz="half" idx="10"/>
          </p:nvPr>
        </p:nvSpPr>
        <p:spPr/>
        <p:txBody>
          <a:bodyPr/>
          <a:lstStyle/>
          <a:p>
            <a:fld id="{FD25E9F3-D79C-4567-9340-37ABF4CEE46E}" type="datetime1">
              <a:rPr kumimoji="1" lang="ja-JP" altLang="en-US" smtClean="0"/>
              <a:t>2025/8/13</a:t>
            </a:fld>
            <a:endParaRPr kumimoji="1" lang="ja-JP" altLang="en-US"/>
          </a:p>
        </p:txBody>
      </p:sp>
      <p:sp>
        <p:nvSpPr>
          <p:cNvPr id="8" name="フッター プレースホルダー 7">
            <a:extLst>
              <a:ext uri="{FF2B5EF4-FFF2-40B4-BE49-F238E27FC236}">
                <a16:creationId xmlns:a16="http://schemas.microsoft.com/office/drawing/2014/main" id="{EDC5F659-0755-62E7-288A-21AEE2D3C0E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00F2CBD-7FC8-9B68-5EE4-44075DE0524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342244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C0E6AB-5062-246B-7237-A949CB8251A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7A391E1-2A9E-4466-0638-ECE8EF254129}"/>
              </a:ext>
            </a:extLst>
          </p:cNvPr>
          <p:cNvSpPr>
            <a:spLocks noGrp="1"/>
          </p:cNvSpPr>
          <p:nvPr>
            <p:ph type="dt" sz="half" idx="10"/>
          </p:nvPr>
        </p:nvSpPr>
        <p:spPr/>
        <p:txBody>
          <a:bodyPr/>
          <a:lstStyle/>
          <a:p>
            <a:fld id="{A8580C29-5371-40B3-8CA9-9F8C8590908C}" type="datetime1">
              <a:rPr kumimoji="1" lang="ja-JP" altLang="en-US" smtClean="0"/>
              <a:t>2025/8/13</a:t>
            </a:fld>
            <a:endParaRPr kumimoji="1" lang="ja-JP" altLang="en-US"/>
          </a:p>
        </p:txBody>
      </p:sp>
      <p:sp>
        <p:nvSpPr>
          <p:cNvPr id="4" name="フッター プレースホルダー 3">
            <a:extLst>
              <a:ext uri="{FF2B5EF4-FFF2-40B4-BE49-F238E27FC236}">
                <a16:creationId xmlns:a16="http://schemas.microsoft.com/office/drawing/2014/main" id="{DEDD5550-2FC8-523F-16A3-2D3D5B686A3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52173BF-95D1-3F97-8F1B-2D3FEE0C7EB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3295097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FB8FFDF-4713-5275-FD8A-138052315C4C}"/>
              </a:ext>
            </a:extLst>
          </p:cNvPr>
          <p:cNvSpPr>
            <a:spLocks noGrp="1"/>
          </p:cNvSpPr>
          <p:nvPr>
            <p:ph type="dt" sz="half" idx="10"/>
          </p:nvPr>
        </p:nvSpPr>
        <p:spPr/>
        <p:txBody>
          <a:bodyPr/>
          <a:lstStyle/>
          <a:p>
            <a:fld id="{9FCF4369-F6CF-4224-B0D3-0294AC4509D3}" type="datetime1">
              <a:rPr kumimoji="1" lang="ja-JP" altLang="en-US" smtClean="0"/>
              <a:t>2025/8/13</a:t>
            </a:fld>
            <a:endParaRPr kumimoji="1" lang="ja-JP" altLang="en-US"/>
          </a:p>
        </p:txBody>
      </p:sp>
      <p:sp>
        <p:nvSpPr>
          <p:cNvPr id="3" name="フッター プレースホルダー 2">
            <a:extLst>
              <a:ext uri="{FF2B5EF4-FFF2-40B4-BE49-F238E27FC236}">
                <a16:creationId xmlns:a16="http://schemas.microsoft.com/office/drawing/2014/main" id="{1432108D-B3D5-2B24-8A21-976DE92F9C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F096CA5-73AA-104A-2625-B6A75E745CCB}"/>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039698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12E0E-E116-5F36-C43F-053564D47C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CDA8971-3067-DB2F-645F-19F5CC9C24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5A416AB-0B6D-72CC-CC6E-1627CF52AB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1304BE-CF55-F419-CF87-F79C5B315536}"/>
              </a:ext>
            </a:extLst>
          </p:cNvPr>
          <p:cNvSpPr>
            <a:spLocks noGrp="1"/>
          </p:cNvSpPr>
          <p:nvPr>
            <p:ph type="dt" sz="half" idx="10"/>
          </p:nvPr>
        </p:nvSpPr>
        <p:spPr/>
        <p:txBody>
          <a:bodyPr/>
          <a:lstStyle/>
          <a:p>
            <a:fld id="{9300ACCC-9F6F-4046-907E-9F3C240EF2C7}" type="datetime1">
              <a:rPr kumimoji="1" lang="ja-JP" altLang="en-US" smtClean="0"/>
              <a:t>2025/8/13</a:t>
            </a:fld>
            <a:endParaRPr kumimoji="1" lang="ja-JP" altLang="en-US"/>
          </a:p>
        </p:txBody>
      </p:sp>
      <p:sp>
        <p:nvSpPr>
          <p:cNvPr id="6" name="フッター プレースホルダー 5">
            <a:extLst>
              <a:ext uri="{FF2B5EF4-FFF2-40B4-BE49-F238E27FC236}">
                <a16:creationId xmlns:a16="http://schemas.microsoft.com/office/drawing/2014/main" id="{BEF18559-37EE-3876-EFD2-E45A426CB4A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5D4C9B5-314C-6BDD-EB4F-524F0E887DD5}"/>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128304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38432A-4D44-CD34-76FA-7CC39DCA91F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D257B1-18E6-7F0C-AF10-1367477BF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C03681F-530B-4D40-2F75-24CB642FEE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2EACE22-24E9-8038-B514-92F891E26255}"/>
              </a:ext>
            </a:extLst>
          </p:cNvPr>
          <p:cNvSpPr>
            <a:spLocks noGrp="1"/>
          </p:cNvSpPr>
          <p:nvPr>
            <p:ph type="dt" sz="half" idx="10"/>
          </p:nvPr>
        </p:nvSpPr>
        <p:spPr/>
        <p:txBody>
          <a:bodyPr/>
          <a:lstStyle/>
          <a:p>
            <a:fld id="{B32287E4-D116-4AEF-95E3-62709895B2C5}" type="datetime1">
              <a:rPr kumimoji="1" lang="ja-JP" altLang="en-US" smtClean="0"/>
              <a:t>2025/8/13</a:t>
            </a:fld>
            <a:endParaRPr kumimoji="1" lang="ja-JP" altLang="en-US"/>
          </a:p>
        </p:txBody>
      </p:sp>
      <p:sp>
        <p:nvSpPr>
          <p:cNvPr id="6" name="フッター プレースホルダー 5">
            <a:extLst>
              <a:ext uri="{FF2B5EF4-FFF2-40B4-BE49-F238E27FC236}">
                <a16:creationId xmlns:a16="http://schemas.microsoft.com/office/drawing/2014/main" id="{C1ED915D-76AB-79A0-E7CC-C4E798670C4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FD53D84-07E0-2AF0-824F-34E161E0C7F4}"/>
              </a:ext>
            </a:extLst>
          </p:cNvPr>
          <p:cNvSpPr>
            <a:spLocks noGrp="1"/>
          </p:cNvSpPr>
          <p:nvPr>
            <p:ph type="sldNum" sz="quarter" idx="12"/>
          </p:nvPr>
        </p:nvSpPr>
        <p:spPr/>
        <p:txBody>
          <a:body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996212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B846806-3B8F-7D31-B59A-9AA37DFB4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493B93-C2A6-51CE-606A-040E133F61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C34C87-87F2-F984-2298-1EB536C16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C422995-662A-44F6-8C1F-8544F236AEC9}" type="datetime1">
              <a:rPr kumimoji="1" lang="ja-JP" altLang="en-US" smtClean="0"/>
              <a:t>2025/8/13</a:t>
            </a:fld>
            <a:endParaRPr kumimoji="1" lang="ja-JP" altLang="en-US"/>
          </a:p>
        </p:txBody>
      </p:sp>
      <p:sp>
        <p:nvSpPr>
          <p:cNvPr id="5" name="フッター プレースホルダー 4">
            <a:extLst>
              <a:ext uri="{FF2B5EF4-FFF2-40B4-BE49-F238E27FC236}">
                <a16:creationId xmlns:a16="http://schemas.microsoft.com/office/drawing/2014/main" id="{A2F5D2C8-1096-4077-5D36-0BCFA4F4F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DC3AD7C-19BE-087E-69FD-479AB07DEA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389F70-D76F-477A-915C-60F29B4BE15B}" type="slidenum">
              <a:rPr kumimoji="1" lang="ja-JP" altLang="en-US" smtClean="0"/>
              <a:t>‹#›</a:t>
            </a:fld>
            <a:endParaRPr kumimoji="1" lang="ja-JP" altLang="en-US"/>
          </a:p>
        </p:txBody>
      </p:sp>
    </p:spTree>
    <p:extLst>
      <p:ext uri="{BB962C8B-B14F-4D97-AF65-F5344CB8AC3E}">
        <p14:creationId xmlns:p14="http://schemas.microsoft.com/office/powerpoint/2010/main" val="52373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2.svg"/><Relationship Id="rId4" Type="http://schemas.openxmlformats.org/officeDocument/2006/relationships/image" Target="../media/image6.svg"/><Relationship Id="rId9" Type="http://schemas.openxmlformats.org/officeDocument/2006/relationships/image" Target="../media/image1.png"/></Relationships>
</file>

<file path=ppt/slides/_rels/slide1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1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4.svg"/><Relationship Id="rId4" Type="http://schemas.openxmlformats.org/officeDocument/2006/relationships/image" Target="../media/image2.svg"/><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11" y="2073421"/>
            <a:ext cx="11360800" cy="2736800"/>
          </a:xfrm>
          <a:prstGeom prst="rect">
            <a:avLst/>
          </a:prstGeom>
        </p:spPr>
        <p:txBody>
          <a:bodyPr spcFirstLastPara="1" vert="horz" wrap="square" lIns="121900" tIns="121900" rIns="121900" bIns="121900" rtlCol="0" anchor="ctr" anchorCtr="0">
            <a:normAutofit/>
          </a:bodyPr>
          <a:lstStyle/>
          <a:p>
            <a:pPr>
              <a:spcBef>
                <a:spcPts val="0"/>
              </a:spcBef>
            </a:pPr>
            <a:r>
              <a:rPr lang="ja-JP" altLang="en-US" sz="4000" dirty="0"/>
              <a:t>別紙</a:t>
            </a:r>
            <a:r>
              <a:rPr lang="en-US" altLang="ja-JP" sz="4000" dirty="0"/>
              <a:t>1</a:t>
            </a:r>
            <a:endParaRPr sz="4000" dirty="0"/>
          </a:p>
          <a:p>
            <a:pPr>
              <a:spcBef>
                <a:spcPts val="0"/>
              </a:spcBef>
            </a:pPr>
            <a:r>
              <a:rPr lang="ja-JP" altLang="en-US" sz="4000" dirty="0"/>
              <a:t>サイト利用者の業務概要図</a:t>
            </a:r>
            <a:endParaRPr sz="4000" dirty="0"/>
          </a:p>
        </p:txBody>
      </p:sp>
      <p:sp>
        <p:nvSpPr>
          <p:cNvPr id="2" name="スライド番号プレースホルダー 1">
            <a:extLst>
              <a:ext uri="{FF2B5EF4-FFF2-40B4-BE49-F238E27FC236}">
                <a16:creationId xmlns:a16="http://schemas.microsoft.com/office/drawing/2014/main" id="{DE393611-4AC1-9297-301C-F0CA281357FF}"/>
              </a:ext>
            </a:extLst>
          </p:cNvPr>
          <p:cNvSpPr>
            <a:spLocks noGrp="1"/>
          </p:cNvSpPr>
          <p:nvPr>
            <p:ph type="sldNum" sz="quarter" idx="12"/>
          </p:nvPr>
        </p:nvSpPr>
        <p:spPr/>
        <p:txBody>
          <a:bodyPr/>
          <a:lstStyle/>
          <a:p>
            <a:fld id="{58389F70-D76F-477A-915C-60F29B4BE15B}" type="slidenum">
              <a:rPr kumimoji="1" lang="ja-JP" altLang="en-US" smtClean="0"/>
              <a:t>1</a:t>
            </a:fld>
            <a:endParaRPr kumimoji="1" lang="ja-JP"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CF5213D3-A0E4-E6C8-E3A3-B3322CDA609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8569BF0-D482-5611-E2D1-12CC3335C6C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受注管理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A751C919-5E7A-9052-7B32-5D1D66960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43864" y="4945438"/>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BEE6739-4E08-23B4-13C6-7BA83EEA76A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88236" y="4675855"/>
            <a:ext cx="2068944" cy="2068944"/>
          </a:xfrm>
          <a:prstGeom prst="rect">
            <a:avLst/>
          </a:prstGeom>
        </p:spPr>
      </p:pic>
      <p:sp>
        <p:nvSpPr>
          <p:cNvPr id="14" name="Google Shape;61;p14">
            <a:extLst>
              <a:ext uri="{FF2B5EF4-FFF2-40B4-BE49-F238E27FC236}">
                <a16:creationId xmlns:a16="http://schemas.microsoft.com/office/drawing/2014/main" id="{F05AA9D2-85C9-443A-4D4A-C3B8938F08A2}"/>
              </a:ext>
            </a:extLst>
          </p:cNvPr>
          <p:cNvSpPr txBox="1">
            <a:spLocks/>
          </p:cNvSpPr>
          <p:nvPr/>
        </p:nvSpPr>
        <p:spPr>
          <a:xfrm>
            <a:off x="8437745" y="4645390"/>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F766AFD9-08DE-3FDB-0690-34EB683CE077}"/>
              </a:ext>
            </a:extLst>
          </p:cNvPr>
          <p:cNvSpPr txBox="1"/>
          <p:nvPr/>
        </p:nvSpPr>
        <p:spPr>
          <a:xfrm>
            <a:off x="203166" y="843491"/>
            <a:ext cx="10613992" cy="877163"/>
          </a:xfrm>
          <a:prstGeom prst="rect">
            <a:avLst/>
          </a:prstGeom>
          <a:noFill/>
          <a:ln>
            <a:noFill/>
          </a:ln>
        </p:spPr>
        <p:txBody>
          <a:bodyPr wrap="square" rtlCol="0">
            <a:spAutoFit/>
          </a:bodyPr>
          <a:lstStyle/>
          <a:p>
            <a:r>
              <a:rPr lang="en-US" altLang="ja-JP" sz="1700" dirty="0"/>
              <a:t>EC</a:t>
            </a:r>
            <a:r>
              <a:rPr lang="ja-JP" altLang="en-US" sz="1700" dirty="0"/>
              <a:t>サイトでユーザーが</a:t>
            </a:r>
            <a:r>
              <a:rPr lang="ja-JP" altLang="ja-JP" sz="1700" dirty="0"/>
              <a:t>注文</a:t>
            </a:r>
            <a:r>
              <a:rPr lang="ja-JP" altLang="en-US" sz="1700" dirty="0"/>
              <a:t>した商品の受注情報を、カスタマーサービス部メンバーが確認できる機能</a:t>
            </a:r>
            <a:endParaRPr lang="en-US" altLang="ja-JP" sz="1700" dirty="0"/>
          </a:p>
          <a:p>
            <a:r>
              <a:rPr lang="ja-JP" altLang="en-US" sz="1700" dirty="0"/>
              <a:t>また、ユーザーから問い合わせを受けたカスタマーサービス部のメンバーが商品の注文をキャンセルできる管理機能を有する</a:t>
            </a:r>
            <a:endParaRPr lang="en-US" altLang="ja-JP" sz="1700" dirty="0"/>
          </a:p>
        </p:txBody>
      </p:sp>
      <p:sp>
        <p:nvSpPr>
          <p:cNvPr id="3" name="Google Shape;61;p14">
            <a:extLst>
              <a:ext uri="{FF2B5EF4-FFF2-40B4-BE49-F238E27FC236}">
                <a16:creationId xmlns:a16="http://schemas.microsoft.com/office/drawing/2014/main" id="{3764BA58-ACB6-AA80-BED2-B442884F6265}"/>
              </a:ext>
            </a:extLst>
          </p:cNvPr>
          <p:cNvSpPr txBox="1">
            <a:spLocks noGrp="1"/>
          </p:cNvSpPr>
          <p:nvPr>
            <p:ph type="body" idx="1"/>
          </p:nvPr>
        </p:nvSpPr>
        <p:spPr>
          <a:xfrm>
            <a:off x="464568" y="4614176"/>
            <a:ext cx="1323845" cy="501717"/>
          </a:xfrm>
          <a:prstGeom prst="rect">
            <a:avLst/>
          </a:prstGeom>
        </p:spPr>
        <p:txBody>
          <a:bodyPr spcFirstLastPara="1" vert="horz" wrap="square" lIns="121900" tIns="121900" rIns="121900" bIns="121900" rtlCol="0" anchor="t" anchorCtr="0">
            <a:noAutofit/>
          </a:bodyPr>
          <a:lstStyle/>
          <a:p>
            <a:pPr marL="0" indent="0">
              <a:buNone/>
            </a:pPr>
            <a:r>
              <a:rPr lang="ja-JP" altLang="en-US" sz="1700" dirty="0"/>
              <a:t>商品注文ユーザー</a:t>
            </a:r>
            <a:endParaRPr sz="1700" dirty="0"/>
          </a:p>
        </p:txBody>
      </p:sp>
      <p:pic>
        <p:nvPicPr>
          <p:cNvPr id="5" name="グラフィックス 4" descr="男性のプロフィール 枠線">
            <a:extLst>
              <a:ext uri="{FF2B5EF4-FFF2-40B4-BE49-F238E27FC236}">
                <a16:creationId xmlns:a16="http://schemas.microsoft.com/office/drawing/2014/main" id="{2D779FC2-ECE5-F010-25F3-987F9CAF5E9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8367" y="5115893"/>
            <a:ext cx="914400" cy="914400"/>
          </a:xfrm>
          <a:prstGeom prst="rect">
            <a:avLst/>
          </a:prstGeom>
        </p:spPr>
      </p:pic>
      <p:sp>
        <p:nvSpPr>
          <p:cNvPr id="8" name="テキスト ボックス 7">
            <a:extLst>
              <a:ext uri="{FF2B5EF4-FFF2-40B4-BE49-F238E27FC236}">
                <a16:creationId xmlns:a16="http://schemas.microsoft.com/office/drawing/2014/main" id="{9062474B-4F08-A840-A471-A361398BA290}"/>
              </a:ext>
            </a:extLst>
          </p:cNvPr>
          <p:cNvSpPr txBox="1"/>
          <p:nvPr/>
        </p:nvSpPr>
        <p:spPr>
          <a:xfrm>
            <a:off x="5956787" y="5533144"/>
            <a:ext cx="2476805" cy="615553"/>
          </a:xfrm>
          <a:prstGeom prst="rect">
            <a:avLst/>
          </a:prstGeom>
          <a:noFill/>
          <a:ln>
            <a:noFill/>
          </a:ln>
        </p:spPr>
        <p:txBody>
          <a:bodyPr wrap="square" rtlCol="0">
            <a:spAutoFit/>
          </a:bodyPr>
          <a:lstStyle/>
          <a:p>
            <a:r>
              <a:rPr kumimoji="1" lang="ja-JP" altLang="en-US" sz="1700" dirty="0"/>
              <a:t>・</a:t>
            </a:r>
            <a:r>
              <a:rPr lang="ja-JP" altLang="en-US" sz="1700" dirty="0"/>
              <a:t>問い合わせ</a:t>
            </a:r>
            <a:r>
              <a:rPr kumimoji="1" lang="ja-JP" altLang="en-US" sz="1700" dirty="0"/>
              <a:t>を確認</a:t>
            </a:r>
            <a:endParaRPr kumimoji="1" lang="en-US" altLang="ja-JP" sz="1700" dirty="0"/>
          </a:p>
          <a:p>
            <a:r>
              <a:rPr lang="ja-JP" altLang="en-US" sz="1700" dirty="0"/>
              <a:t>・キャンセル実行</a:t>
            </a:r>
            <a:endParaRPr kumimoji="1" lang="ja-JP" altLang="en-US" sz="1700" dirty="0"/>
          </a:p>
        </p:txBody>
      </p:sp>
      <p:sp>
        <p:nvSpPr>
          <p:cNvPr id="9" name="テキスト ボックス 8">
            <a:extLst>
              <a:ext uri="{FF2B5EF4-FFF2-40B4-BE49-F238E27FC236}">
                <a16:creationId xmlns:a16="http://schemas.microsoft.com/office/drawing/2014/main" id="{7C28DCF0-7703-D054-BA69-2EEC374CE45D}"/>
              </a:ext>
            </a:extLst>
          </p:cNvPr>
          <p:cNvSpPr txBox="1"/>
          <p:nvPr/>
        </p:nvSpPr>
        <p:spPr>
          <a:xfrm>
            <a:off x="9333094" y="3851929"/>
            <a:ext cx="3311699" cy="615553"/>
          </a:xfrm>
          <a:prstGeom prst="rect">
            <a:avLst/>
          </a:prstGeom>
          <a:noFill/>
          <a:ln>
            <a:noFill/>
          </a:ln>
        </p:spPr>
        <p:txBody>
          <a:bodyPr wrap="square" rtlCol="0">
            <a:spAutoFit/>
          </a:bodyPr>
          <a:lstStyle/>
          <a:p>
            <a:r>
              <a:rPr kumimoji="1" lang="ja-JP" altLang="en-US" sz="1700" dirty="0"/>
              <a:t>・注文情報連携</a:t>
            </a:r>
            <a:r>
              <a:rPr kumimoji="1" lang="en-US" altLang="ja-JP" sz="1700" dirty="0"/>
              <a:t>(API)</a:t>
            </a:r>
          </a:p>
          <a:p>
            <a:r>
              <a:rPr lang="ja-JP" altLang="en-US" sz="1700" dirty="0"/>
              <a:t>・キャンセル情報連携</a:t>
            </a:r>
            <a:r>
              <a:rPr lang="en-US" altLang="ja-JP" sz="1700" dirty="0"/>
              <a:t>(API)</a:t>
            </a:r>
            <a:endParaRPr kumimoji="1" lang="ja-JP" altLang="en-US" sz="1700" dirty="0"/>
          </a:p>
        </p:txBody>
      </p:sp>
      <p:sp>
        <p:nvSpPr>
          <p:cNvPr id="11" name="テキスト ボックス 10">
            <a:extLst>
              <a:ext uri="{FF2B5EF4-FFF2-40B4-BE49-F238E27FC236}">
                <a16:creationId xmlns:a16="http://schemas.microsoft.com/office/drawing/2014/main" id="{92EF4134-76FA-E375-6F18-2C4933659521}"/>
              </a:ext>
            </a:extLst>
          </p:cNvPr>
          <p:cNvSpPr txBox="1"/>
          <p:nvPr/>
        </p:nvSpPr>
        <p:spPr>
          <a:xfrm>
            <a:off x="1788413" y="5533326"/>
            <a:ext cx="2654326" cy="615553"/>
          </a:xfrm>
          <a:prstGeom prst="rect">
            <a:avLst/>
          </a:prstGeom>
          <a:noFill/>
          <a:ln>
            <a:noFill/>
          </a:ln>
        </p:spPr>
        <p:txBody>
          <a:bodyPr wrap="square" rtlCol="0">
            <a:spAutoFit/>
          </a:bodyPr>
          <a:lstStyle/>
          <a:p>
            <a:r>
              <a:rPr kumimoji="1" lang="ja-JP" altLang="en-US" sz="1700" dirty="0"/>
              <a:t>・商品を注文</a:t>
            </a:r>
            <a:endParaRPr kumimoji="1" lang="en-US" altLang="ja-JP" sz="1700" dirty="0"/>
          </a:p>
          <a:p>
            <a:r>
              <a:rPr lang="ja-JP" altLang="en-US" sz="1700" dirty="0"/>
              <a:t>・キャンセル問い合わせ</a:t>
            </a:r>
            <a:endParaRPr lang="en-US" altLang="ja-JP" sz="1700" dirty="0"/>
          </a:p>
        </p:txBody>
      </p:sp>
      <p:pic>
        <p:nvPicPr>
          <p:cNvPr id="17" name="グラフィックス 16" descr="コンピューター 単色塗りつぶし">
            <a:extLst>
              <a:ext uri="{FF2B5EF4-FFF2-40B4-BE49-F238E27FC236}">
                <a16:creationId xmlns:a16="http://schemas.microsoft.com/office/drawing/2014/main" id="{F7A64B16-A46B-CB43-569D-B31B69ECC2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04512" y="1994465"/>
            <a:ext cx="1981948" cy="1981948"/>
          </a:xfrm>
          <a:prstGeom prst="rect">
            <a:avLst/>
          </a:prstGeom>
        </p:spPr>
      </p:pic>
      <p:sp>
        <p:nvSpPr>
          <p:cNvPr id="18" name="Google Shape;61;p14">
            <a:extLst>
              <a:ext uri="{FF2B5EF4-FFF2-40B4-BE49-F238E27FC236}">
                <a16:creationId xmlns:a16="http://schemas.microsoft.com/office/drawing/2014/main" id="{B55C0209-DEF4-A040-11DB-801C90F598B9}"/>
              </a:ext>
            </a:extLst>
          </p:cNvPr>
          <p:cNvSpPr txBox="1">
            <a:spLocks/>
          </p:cNvSpPr>
          <p:nvPr/>
        </p:nvSpPr>
        <p:spPr>
          <a:xfrm>
            <a:off x="8218362" y="1946630"/>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9B5CA529-935C-BE71-FFA5-9743FB8B0939}"/>
              </a:ext>
            </a:extLst>
          </p:cNvPr>
          <p:cNvSpPr/>
          <p:nvPr/>
        </p:nvSpPr>
        <p:spPr>
          <a:xfrm>
            <a:off x="1933478"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920EE6C6-D3E5-5E3F-ECE4-417630DDB8FE}"/>
              </a:ext>
            </a:extLst>
          </p:cNvPr>
          <p:cNvSpPr/>
          <p:nvPr/>
        </p:nvSpPr>
        <p:spPr>
          <a:xfrm>
            <a:off x="6156605" y="515873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矢印: 上下 32">
            <a:extLst>
              <a:ext uri="{FF2B5EF4-FFF2-40B4-BE49-F238E27FC236}">
                <a16:creationId xmlns:a16="http://schemas.microsoft.com/office/drawing/2014/main" id="{17074881-9947-3AAB-F144-A4FB5920028F}"/>
              </a:ext>
            </a:extLst>
          </p:cNvPr>
          <p:cNvSpPr/>
          <p:nvPr/>
        </p:nvSpPr>
        <p:spPr>
          <a:xfrm>
            <a:off x="8687005" y="3833250"/>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Google Shape;61;p14">
            <a:extLst>
              <a:ext uri="{FF2B5EF4-FFF2-40B4-BE49-F238E27FC236}">
                <a16:creationId xmlns:a16="http://schemas.microsoft.com/office/drawing/2014/main" id="{E6E61BA8-5450-6E29-C61D-2ABCD126ECA7}"/>
              </a:ext>
            </a:extLst>
          </p:cNvPr>
          <p:cNvSpPr txBox="1">
            <a:spLocks/>
          </p:cNvSpPr>
          <p:nvPr/>
        </p:nvSpPr>
        <p:spPr>
          <a:xfrm>
            <a:off x="3573704" y="4359595"/>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2" name="スライド番号プレースホルダー 1">
            <a:extLst>
              <a:ext uri="{FF2B5EF4-FFF2-40B4-BE49-F238E27FC236}">
                <a16:creationId xmlns:a16="http://schemas.microsoft.com/office/drawing/2014/main" id="{996C58CE-0757-E902-B830-00AB6F6CE32D}"/>
              </a:ext>
            </a:extLst>
          </p:cNvPr>
          <p:cNvSpPr>
            <a:spLocks noGrp="1"/>
          </p:cNvSpPr>
          <p:nvPr>
            <p:ph type="sldNum" idx="12"/>
          </p:nvPr>
        </p:nvSpPr>
        <p:spPr/>
        <p:txBody>
          <a:bodyPr/>
          <a:lstStyle/>
          <a:p>
            <a:fld id="{00000000-1234-1234-1234-123412341234}" type="slidenum">
              <a:rPr lang="en-US" altLang="ja" smtClean="0"/>
              <a:pPr/>
              <a:t>10</a:t>
            </a:fld>
            <a:endParaRPr lang="ja" altLang="en-US"/>
          </a:p>
        </p:txBody>
      </p:sp>
    </p:spTree>
    <p:extLst>
      <p:ext uri="{BB962C8B-B14F-4D97-AF65-F5344CB8AC3E}">
        <p14:creationId xmlns:p14="http://schemas.microsoft.com/office/powerpoint/2010/main" val="245873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D458644-E38B-1094-1EAD-B4AA59BCCA5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6D37F35-1B49-E414-0CE1-4EA434EF774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受取管理</a:t>
            </a:r>
            <a:endParaRPr sz="3200" dirty="0">
              <a:solidFill>
                <a:srgbClr val="FF0000"/>
              </a:solidFill>
            </a:endParaRPr>
          </a:p>
        </p:txBody>
      </p:sp>
      <p:pic>
        <p:nvPicPr>
          <p:cNvPr id="13" name="グラフィックス 12" descr="コンピューター 枠線">
            <a:extLst>
              <a:ext uri="{FF2B5EF4-FFF2-40B4-BE49-F238E27FC236}">
                <a16:creationId xmlns:a16="http://schemas.microsoft.com/office/drawing/2014/main" id="{D5B6A7D3-9808-C36E-395F-E03B3FBE0D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83572" y="4557751"/>
            <a:ext cx="2068944" cy="2068944"/>
          </a:xfrm>
          <a:prstGeom prst="rect">
            <a:avLst/>
          </a:prstGeom>
        </p:spPr>
      </p:pic>
      <p:sp>
        <p:nvSpPr>
          <p:cNvPr id="14" name="Google Shape;61;p14">
            <a:extLst>
              <a:ext uri="{FF2B5EF4-FFF2-40B4-BE49-F238E27FC236}">
                <a16:creationId xmlns:a16="http://schemas.microsoft.com/office/drawing/2014/main" id="{13E1A0CD-85C7-A70E-9AD0-007AD1982B98}"/>
              </a:ext>
            </a:extLst>
          </p:cNvPr>
          <p:cNvSpPr txBox="1">
            <a:spLocks/>
          </p:cNvSpPr>
          <p:nvPr/>
        </p:nvSpPr>
        <p:spPr>
          <a:xfrm>
            <a:off x="5133081" y="452728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96AA034C-5F47-3885-AA3E-3CED7398D269}"/>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顧客が決済を完了した後、自動的に出荷データが物流システムに連携される機能</a:t>
            </a:r>
            <a:endParaRPr lang="en-US" altLang="ja-JP" sz="1700" dirty="0"/>
          </a:p>
          <a:p>
            <a:r>
              <a:rPr lang="ja-JP" altLang="en-US" sz="1700" dirty="0"/>
              <a:t>顧客のマイページに商品の受け取り状況が反映される</a:t>
            </a:r>
            <a:endParaRPr lang="en-US" altLang="ja-JP" sz="1700" dirty="0"/>
          </a:p>
          <a:p>
            <a:r>
              <a:rPr lang="ja-JP" altLang="en-US" sz="1700" dirty="0">
                <a:solidFill>
                  <a:srgbClr val="FF0000"/>
                </a:solidFill>
              </a:rPr>
              <a:t>管理者は管理画面から顧客の商品受け取り状況を確認できる</a:t>
            </a:r>
            <a:endParaRPr lang="en-US" altLang="ja-JP" sz="1700" dirty="0">
              <a:solidFill>
                <a:srgbClr val="FF0000"/>
              </a:solidFill>
            </a:endParaRPr>
          </a:p>
        </p:txBody>
      </p:sp>
      <p:sp>
        <p:nvSpPr>
          <p:cNvPr id="8" name="テキスト ボックス 7">
            <a:extLst>
              <a:ext uri="{FF2B5EF4-FFF2-40B4-BE49-F238E27FC236}">
                <a16:creationId xmlns:a16="http://schemas.microsoft.com/office/drawing/2014/main" id="{D91EF97A-B052-0BB9-FF48-55E31FFF6A4E}"/>
              </a:ext>
            </a:extLst>
          </p:cNvPr>
          <p:cNvSpPr txBox="1"/>
          <p:nvPr/>
        </p:nvSpPr>
        <p:spPr>
          <a:xfrm>
            <a:off x="2007401" y="4824593"/>
            <a:ext cx="3035191" cy="615553"/>
          </a:xfrm>
          <a:prstGeom prst="rect">
            <a:avLst/>
          </a:prstGeom>
          <a:noFill/>
          <a:ln>
            <a:noFill/>
          </a:ln>
        </p:spPr>
        <p:txBody>
          <a:bodyPr wrap="square" rtlCol="0">
            <a:spAutoFit/>
          </a:bodyPr>
          <a:lstStyle/>
          <a:p>
            <a:r>
              <a:rPr lang="ja-JP" altLang="en-US" sz="1700" dirty="0"/>
              <a:t>・商品購入決済完了</a:t>
            </a:r>
            <a:endParaRPr lang="en-US" altLang="ja-JP" sz="1700" dirty="0"/>
          </a:p>
          <a:p>
            <a:r>
              <a:rPr lang="ja-JP" altLang="en-US" sz="1700" dirty="0"/>
              <a:t>・受取状況確認</a:t>
            </a:r>
            <a:r>
              <a:rPr lang="en-US" altLang="ja-JP" sz="1700" dirty="0"/>
              <a:t>(</a:t>
            </a:r>
            <a:r>
              <a:rPr lang="ja-JP" altLang="en-US" sz="1700" dirty="0"/>
              <a:t>マイページ</a:t>
            </a:r>
            <a:r>
              <a:rPr lang="en-US" altLang="ja-JP" sz="1700" dirty="0"/>
              <a:t>)</a:t>
            </a:r>
            <a:endParaRPr kumimoji="1" lang="en-US" altLang="ja-JP" sz="1700" dirty="0"/>
          </a:p>
        </p:txBody>
      </p:sp>
      <p:sp>
        <p:nvSpPr>
          <p:cNvPr id="9" name="テキスト ボックス 8">
            <a:extLst>
              <a:ext uri="{FF2B5EF4-FFF2-40B4-BE49-F238E27FC236}">
                <a16:creationId xmlns:a16="http://schemas.microsoft.com/office/drawing/2014/main" id="{34646007-FBA5-199C-3C65-CEE03FA49E08}"/>
              </a:ext>
            </a:extLst>
          </p:cNvPr>
          <p:cNvSpPr txBox="1"/>
          <p:nvPr/>
        </p:nvSpPr>
        <p:spPr>
          <a:xfrm>
            <a:off x="5890822" y="3746166"/>
            <a:ext cx="2476805" cy="615553"/>
          </a:xfrm>
          <a:prstGeom prst="rect">
            <a:avLst/>
          </a:prstGeom>
          <a:noFill/>
          <a:ln>
            <a:noFill/>
          </a:ln>
        </p:spPr>
        <p:txBody>
          <a:bodyPr wrap="square" rtlCol="0">
            <a:spAutoFit/>
          </a:bodyPr>
          <a:lstStyle/>
          <a:p>
            <a:r>
              <a:rPr kumimoji="1" lang="ja-JP" altLang="en-US" sz="1700" dirty="0"/>
              <a:t>・出荷データ連携</a:t>
            </a:r>
            <a:r>
              <a:rPr kumimoji="1" lang="en-US" altLang="ja-JP" sz="1700" dirty="0"/>
              <a:t>(API)</a:t>
            </a:r>
          </a:p>
          <a:p>
            <a:r>
              <a:rPr lang="ja-JP" altLang="en-US" sz="1700" dirty="0"/>
              <a:t>・受取状況確認</a:t>
            </a:r>
            <a:r>
              <a:rPr lang="en-US" altLang="ja-JP" sz="1700" dirty="0"/>
              <a:t>(API)</a:t>
            </a:r>
            <a:endParaRPr kumimoji="1" lang="en-US" altLang="ja-JP" sz="1700" dirty="0"/>
          </a:p>
        </p:txBody>
      </p:sp>
      <p:pic>
        <p:nvPicPr>
          <p:cNvPr id="17" name="グラフィックス 16" descr="コンピューター 単色塗りつぶし">
            <a:extLst>
              <a:ext uri="{FF2B5EF4-FFF2-40B4-BE49-F238E27FC236}">
                <a16:creationId xmlns:a16="http://schemas.microsoft.com/office/drawing/2014/main" id="{97F4098B-959B-0565-0970-29B9C63CD8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9848" y="1876361"/>
            <a:ext cx="1981948" cy="1981948"/>
          </a:xfrm>
          <a:prstGeom prst="rect">
            <a:avLst/>
          </a:prstGeom>
        </p:spPr>
      </p:pic>
      <p:sp>
        <p:nvSpPr>
          <p:cNvPr id="18" name="Google Shape;61;p14">
            <a:extLst>
              <a:ext uri="{FF2B5EF4-FFF2-40B4-BE49-F238E27FC236}">
                <a16:creationId xmlns:a16="http://schemas.microsoft.com/office/drawing/2014/main" id="{104B08EC-4424-A7CB-45D3-D4B162540AA7}"/>
              </a:ext>
            </a:extLst>
          </p:cNvPr>
          <p:cNvSpPr txBox="1">
            <a:spLocks/>
          </p:cNvSpPr>
          <p:nvPr/>
        </p:nvSpPr>
        <p:spPr>
          <a:xfrm>
            <a:off x="5175066" y="1826820"/>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5" name="矢印: 右 24">
            <a:extLst>
              <a:ext uri="{FF2B5EF4-FFF2-40B4-BE49-F238E27FC236}">
                <a16:creationId xmlns:a16="http://schemas.microsoft.com/office/drawing/2014/main" id="{8E32FCB3-EBEF-A220-8C26-F62784E6A447}"/>
              </a:ext>
            </a:extLst>
          </p:cNvPr>
          <p:cNvSpPr/>
          <p:nvPr/>
        </p:nvSpPr>
        <p:spPr>
          <a:xfrm>
            <a:off x="2695088" y="5421885"/>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61087478-1828-FE32-F512-7BDDB85696E1}"/>
              </a:ext>
            </a:extLst>
          </p:cNvPr>
          <p:cNvSpPr/>
          <p:nvPr/>
        </p:nvSpPr>
        <p:spPr>
          <a:xfrm rot="10800000">
            <a:off x="2659694" y="574311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8470A1B5-D41D-A95A-89A2-FE8B1394114C}"/>
              </a:ext>
            </a:extLst>
          </p:cNvPr>
          <p:cNvSpPr txBox="1"/>
          <p:nvPr/>
        </p:nvSpPr>
        <p:spPr>
          <a:xfrm>
            <a:off x="2423994" y="6137521"/>
            <a:ext cx="2476805" cy="353943"/>
          </a:xfrm>
          <a:prstGeom prst="rect">
            <a:avLst/>
          </a:prstGeom>
          <a:noFill/>
          <a:ln>
            <a:noFill/>
          </a:ln>
        </p:spPr>
        <p:txBody>
          <a:bodyPr wrap="square" rtlCol="0">
            <a:spAutoFit/>
          </a:bodyPr>
          <a:lstStyle/>
          <a:p>
            <a:r>
              <a:rPr kumimoji="1" lang="ja-JP" altLang="en-US" sz="1700" dirty="0"/>
              <a:t>・受取状況表示</a:t>
            </a:r>
          </a:p>
        </p:txBody>
      </p:sp>
      <p:sp>
        <p:nvSpPr>
          <p:cNvPr id="29" name="矢印: 上下 28">
            <a:extLst>
              <a:ext uri="{FF2B5EF4-FFF2-40B4-BE49-F238E27FC236}">
                <a16:creationId xmlns:a16="http://schemas.microsoft.com/office/drawing/2014/main" id="{D8204DDC-57F3-012F-EBB0-36CF762C2346}"/>
              </a:ext>
            </a:extLst>
          </p:cNvPr>
          <p:cNvSpPr/>
          <p:nvPr/>
        </p:nvSpPr>
        <p:spPr>
          <a:xfrm>
            <a:off x="5414666" y="3769193"/>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Google Shape;61;p14">
            <a:extLst>
              <a:ext uri="{FF2B5EF4-FFF2-40B4-BE49-F238E27FC236}">
                <a16:creationId xmlns:a16="http://schemas.microsoft.com/office/drawing/2014/main" id="{E2AF2EFE-972C-9FB9-93EC-F396F5B21734}"/>
              </a:ext>
            </a:extLst>
          </p:cNvPr>
          <p:cNvSpPr txBox="1">
            <a:spLocks/>
          </p:cNvSpPr>
          <p:nvPr/>
        </p:nvSpPr>
        <p:spPr>
          <a:xfrm>
            <a:off x="397294" y="4788430"/>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2" name="グラフィックス 1" descr="男性のプロフィール 枠線">
            <a:extLst>
              <a:ext uri="{FF2B5EF4-FFF2-40B4-BE49-F238E27FC236}">
                <a16:creationId xmlns:a16="http://schemas.microsoft.com/office/drawing/2014/main" id="{AA6E3CF3-8FC8-4C3F-73C0-9920C361E9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67454" y="5222573"/>
            <a:ext cx="914400" cy="914400"/>
          </a:xfrm>
          <a:prstGeom prst="rect">
            <a:avLst/>
          </a:prstGeom>
        </p:spPr>
      </p:pic>
      <p:pic>
        <p:nvPicPr>
          <p:cNvPr id="3" name="グラフィックス 2" descr="オフィス ワーカー (男性) 単色塗りつぶし">
            <a:extLst>
              <a:ext uri="{FF2B5EF4-FFF2-40B4-BE49-F238E27FC236}">
                <a16:creationId xmlns:a16="http://schemas.microsoft.com/office/drawing/2014/main" id="{3F5995C6-0DC2-CB3E-1C6D-FF6891CFBB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9466" y="5344271"/>
            <a:ext cx="914400" cy="914400"/>
          </a:xfrm>
          <a:prstGeom prst="rect">
            <a:avLst/>
          </a:prstGeom>
        </p:spPr>
      </p:pic>
      <p:sp>
        <p:nvSpPr>
          <p:cNvPr id="4" name="Google Shape;61;p14">
            <a:extLst>
              <a:ext uri="{FF2B5EF4-FFF2-40B4-BE49-F238E27FC236}">
                <a16:creationId xmlns:a16="http://schemas.microsoft.com/office/drawing/2014/main" id="{E569D8AF-DA25-6998-C80E-A5C347AC98E9}"/>
              </a:ext>
            </a:extLst>
          </p:cNvPr>
          <p:cNvSpPr txBox="1">
            <a:spLocks/>
          </p:cNvSpPr>
          <p:nvPr/>
        </p:nvSpPr>
        <p:spPr>
          <a:xfrm>
            <a:off x="9089306" y="4758428"/>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solidFill>
                  <a:srgbClr val="FF0000"/>
                </a:solidFill>
              </a:rPr>
              <a:t>カスタマーサービス部メンバー</a:t>
            </a:r>
          </a:p>
        </p:txBody>
      </p:sp>
      <p:sp>
        <p:nvSpPr>
          <p:cNvPr id="5" name="テキスト ボックス 4">
            <a:extLst>
              <a:ext uri="{FF2B5EF4-FFF2-40B4-BE49-F238E27FC236}">
                <a16:creationId xmlns:a16="http://schemas.microsoft.com/office/drawing/2014/main" id="{99634F1F-3CA5-A6BF-AB35-9D41F0F4EDB9}"/>
              </a:ext>
            </a:extLst>
          </p:cNvPr>
          <p:cNvSpPr txBox="1"/>
          <p:nvPr/>
        </p:nvSpPr>
        <p:spPr>
          <a:xfrm>
            <a:off x="6953087" y="5067942"/>
            <a:ext cx="2829080" cy="353943"/>
          </a:xfrm>
          <a:prstGeom prst="rect">
            <a:avLst/>
          </a:prstGeom>
          <a:noFill/>
          <a:ln>
            <a:noFill/>
          </a:ln>
        </p:spPr>
        <p:txBody>
          <a:bodyPr wrap="square" rtlCol="0">
            <a:spAutoFit/>
          </a:bodyPr>
          <a:lstStyle/>
          <a:p>
            <a:r>
              <a:rPr lang="ja-JP" altLang="en-US" sz="1700" dirty="0">
                <a:solidFill>
                  <a:srgbClr val="FF0000"/>
                </a:solidFill>
              </a:rPr>
              <a:t>・受取状況確認</a:t>
            </a:r>
            <a:r>
              <a:rPr lang="en-US" altLang="ja-JP" sz="1700" dirty="0">
                <a:solidFill>
                  <a:srgbClr val="FF0000"/>
                </a:solidFill>
              </a:rPr>
              <a:t>(</a:t>
            </a:r>
            <a:r>
              <a:rPr lang="ja-JP" altLang="en-US" sz="1700" dirty="0">
                <a:solidFill>
                  <a:srgbClr val="FF0000"/>
                </a:solidFill>
              </a:rPr>
              <a:t>管理画面</a:t>
            </a:r>
            <a:r>
              <a:rPr lang="en-US" altLang="ja-JP" sz="1700" dirty="0">
                <a:solidFill>
                  <a:srgbClr val="FF0000"/>
                </a:solidFill>
              </a:rPr>
              <a:t>)</a:t>
            </a:r>
            <a:endParaRPr kumimoji="1" lang="en-US" altLang="ja-JP" sz="1700" dirty="0">
              <a:solidFill>
                <a:srgbClr val="FF0000"/>
              </a:solidFill>
            </a:endParaRPr>
          </a:p>
        </p:txBody>
      </p:sp>
      <p:sp>
        <p:nvSpPr>
          <p:cNvPr id="6" name="矢印: 右 5">
            <a:extLst>
              <a:ext uri="{FF2B5EF4-FFF2-40B4-BE49-F238E27FC236}">
                <a16:creationId xmlns:a16="http://schemas.microsoft.com/office/drawing/2014/main" id="{904DBC62-EF86-73FE-E13A-A5399BE8C88E}"/>
              </a:ext>
            </a:extLst>
          </p:cNvPr>
          <p:cNvSpPr/>
          <p:nvPr/>
        </p:nvSpPr>
        <p:spPr>
          <a:xfrm>
            <a:off x="7586735" y="5771462"/>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FF4770DC-BEC4-A27E-870D-A80305F9D44A}"/>
              </a:ext>
            </a:extLst>
          </p:cNvPr>
          <p:cNvSpPr/>
          <p:nvPr/>
        </p:nvSpPr>
        <p:spPr>
          <a:xfrm rot="10800000">
            <a:off x="7514497" y="543929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73553D57-A639-DC9B-F9D5-478536C440DE}"/>
              </a:ext>
            </a:extLst>
          </p:cNvPr>
          <p:cNvSpPr txBox="1"/>
          <p:nvPr/>
        </p:nvSpPr>
        <p:spPr>
          <a:xfrm>
            <a:off x="7305362" y="6137521"/>
            <a:ext cx="2476805" cy="353943"/>
          </a:xfrm>
          <a:prstGeom prst="rect">
            <a:avLst/>
          </a:prstGeom>
          <a:noFill/>
          <a:ln>
            <a:noFill/>
          </a:ln>
        </p:spPr>
        <p:txBody>
          <a:bodyPr wrap="square" rtlCol="0">
            <a:spAutoFit/>
          </a:bodyPr>
          <a:lstStyle/>
          <a:p>
            <a:r>
              <a:rPr kumimoji="1" lang="ja-JP" altLang="en-US" sz="1700" dirty="0">
                <a:solidFill>
                  <a:srgbClr val="FF0000"/>
                </a:solidFill>
              </a:rPr>
              <a:t>・受取状況表示</a:t>
            </a:r>
          </a:p>
        </p:txBody>
      </p:sp>
      <p:sp>
        <p:nvSpPr>
          <p:cNvPr id="11" name="スライド番号プレースホルダー 10">
            <a:extLst>
              <a:ext uri="{FF2B5EF4-FFF2-40B4-BE49-F238E27FC236}">
                <a16:creationId xmlns:a16="http://schemas.microsoft.com/office/drawing/2014/main" id="{B9A4CE29-9DB3-4DA2-6711-7869D4D29D63}"/>
              </a:ext>
            </a:extLst>
          </p:cNvPr>
          <p:cNvSpPr>
            <a:spLocks noGrp="1"/>
          </p:cNvSpPr>
          <p:nvPr>
            <p:ph type="sldNum" idx="12"/>
          </p:nvPr>
        </p:nvSpPr>
        <p:spPr/>
        <p:txBody>
          <a:bodyPr/>
          <a:lstStyle/>
          <a:p>
            <a:fld id="{00000000-1234-1234-1234-123412341234}" type="slidenum">
              <a:rPr lang="en-US" altLang="ja" smtClean="0"/>
              <a:pPr/>
              <a:t>11</a:t>
            </a:fld>
            <a:endParaRPr lang="ja" altLang="en-US"/>
          </a:p>
        </p:txBody>
      </p:sp>
    </p:spTree>
    <p:extLst>
      <p:ext uri="{BB962C8B-B14F-4D97-AF65-F5344CB8AC3E}">
        <p14:creationId xmlns:p14="http://schemas.microsoft.com/office/powerpoint/2010/main" val="43525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92C63C7-84B1-B489-A7D9-BEC3BEB287F8}"/>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FF10D8E-C817-A128-D16D-2BB237F576D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在庫管理</a:t>
            </a:r>
            <a:endParaRPr sz="3200" dirty="0"/>
          </a:p>
        </p:txBody>
      </p:sp>
      <p:pic>
        <p:nvPicPr>
          <p:cNvPr id="13" name="グラフィックス 12" descr="コンピューター 枠線">
            <a:extLst>
              <a:ext uri="{FF2B5EF4-FFF2-40B4-BE49-F238E27FC236}">
                <a16:creationId xmlns:a16="http://schemas.microsoft.com/office/drawing/2014/main" id="{95FC5CB3-02D2-08CE-1A64-8F5BF0BA99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02115" y="4980037"/>
            <a:ext cx="2068944" cy="2068944"/>
          </a:xfrm>
          <a:prstGeom prst="rect">
            <a:avLst/>
          </a:prstGeom>
        </p:spPr>
      </p:pic>
      <p:sp>
        <p:nvSpPr>
          <p:cNvPr id="14" name="Google Shape;61;p14">
            <a:extLst>
              <a:ext uri="{FF2B5EF4-FFF2-40B4-BE49-F238E27FC236}">
                <a16:creationId xmlns:a16="http://schemas.microsoft.com/office/drawing/2014/main" id="{5ED3BF1B-423E-8352-B96F-EF3A37112175}"/>
              </a:ext>
            </a:extLst>
          </p:cNvPr>
          <p:cNvSpPr txBox="1">
            <a:spLocks/>
          </p:cNvSpPr>
          <p:nvPr/>
        </p:nvSpPr>
        <p:spPr>
          <a:xfrm>
            <a:off x="5123353" y="4780899"/>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E942225-0B29-5D1B-837F-02CE2DC3BC5D}"/>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注文の確定前に</a:t>
            </a:r>
            <a:r>
              <a:rPr lang="en-US" altLang="ja-JP" sz="1700" dirty="0"/>
              <a:t>EC</a:t>
            </a:r>
            <a:r>
              <a:rPr lang="ja-JP" altLang="en-US" sz="1700" dirty="0"/>
              <a:t>の在庫数を取得し、購入可否を判定するための機能。</a:t>
            </a:r>
            <a:endParaRPr lang="en-US" altLang="ja-JP" sz="1700" dirty="0"/>
          </a:p>
          <a:p>
            <a:r>
              <a:rPr lang="en-US" altLang="ja-JP" sz="1700" dirty="0"/>
              <a:t>EC</a:t>
            </a:r>
            <a:r>
              <a:rPr lang="ja-JP" altLang="en-US" sz="1700" dirty="0"/>
              <a:t>システムは販売管理システムと連携し、在庫数のデータを取得する</a:t>
            </a:r>
            <a:endParaRPr lang="en-US" altLang="ja-JP" sz="1700" dirty="0"/>
          </a:p>
          <a:p>
            <a:r>
              <a:rPr lang="ja-JP" altLang="en-US" sz="1700" dirty="0"/>
              <a:t>販売管理システムでは、商品の</a:t>
            </a:r>
            <a:r>
              <a:rPr lang="en-US" altLang="ja-JP" sz="1700" dirty="0"/>
              <a:t>EC</a:t>
            </a:r>
            <a:r>
              <a:rPr lang="ja-JP" altLang="en-US" sz="1700" dirty="0"/>
              <a:t>在庫情報を</a:t>
            </a:r>
            <a:r>
              <a:rPr lang="en-US" altLang="ja-JP" sz="1700" dirty="0"/>
              <a:t>CSV</a:t>
            </a:r>
            <a:r>
              <a:rPr lang="ja-JP" altLang="en-US" sz="1700" dirty="0"/>
              <a:t>ファイル形式で日次で取得するバッチを活用している</a:t>
            </a:r>
            <a:endParaRPr lang="en-US" altLang="ja-JP" sz="1700" dirty="0"/>
          </a:p>
        </p:txBody>
      </p:sp>
      <p:sp>
        <p:nvSpPr>
          <p:cNvPr id="8" name="テキスト ボックス 7">
            <a:extLst>
              <a:ext uri="{FF2B5EF4-FFF2-40B4-BE49-F238E27FC236}">
                <a16:creationId xmlns:a16="http://schemas.microsoft.com/office/drawing/2014/main" id="{0FC2ABA5-2F4B-D3D2-11ED-063DF09F68B5}"/>
              </a:ext>
            </a:extLst>
          </p:cNvPr>
          <p:cNvSpPr txBox="1"/>
          <p:nvPr/>
        </p:nvSpPr>
        <p:spPr>
          <a:xfrm>
            <a:off x="2540726" y="5282616"/>
            <a:ext cx="2476805" cy="353943"/>
          </a:xfrm>
          <a:prstGeom prst="rect">
            <a:avLst/>
          </a:prstGeom>
          <a:noFill/>
          <a:ln>
            <a:noFill/>
          </a:ln>
        </p:spPr>
        <p:txBody>
          <a:bodyPr wrap="square" rtlCol="0">
            <a:spAutoFit/>
          </a:bodyPr>
          <a:lstStyle/>
          <a:p>
            <a:r>
              <a:rPr lang="ja-JP" altLang="en-US" sz="1700" dirty="0"/>
              <a:t>・注文確定</a:t>
            </a:r>
            <a:endParaRPr kumimoji="1" lang="ja-JP" altLang="en-US" sz="1700" dirty="0"/>
          </a:p>
        </p:txBody>
      </p:sp>
      <p:sp>
        <p:nvSpPr>
          <p:cNvPr id="9" name="テキスト ボックス 8">
            <a:extLst>
              <a:ext uri="{FF2B5EF4-FFF2-40B4-BE49-F238E27FC236}">
                <a16:creationId xmlns:a16="http://schemas.microsoft.com/office/drawing/2014/main" id="{8CA32038-8697-C095-8323-D9184F3FC0D9}"/>
              </a:ext>
            </a:extLst>
          </p:cNvPr>
          <p:cNvSpPr txBox="1"/>
          <p:nvPr/>
        </p:nvSpPr>
        <p:spPr>
          <a:xfrm>
            <a:off x="6096277" y="4038566"/>
            <a:ext cx="3123316" cy="615553"/>
          </a:xfrm>
          <a:prstGeom prst="rect">
            <a:avLst/>
          </a:prstGeom>
          <a:noFill/>
          <a:ln>
            <a:noFill/>
          </a:ln>
        </p:spPr>
        <p:txBody>
          <a:bodyPr wrap="square" rtlCol="0">
            <a:spAutoFit/>
          </a:bodyPr>
          <a:lstStyle/>
          <a:p>
            <a:r>
              <a:rPr kumimoji="1" lang="ja-JP" altLang="en-US" sz="1700" dirty="0"/>
              <a:t>・</a:t>
            </a:r>
            <a:r>
              <a:rPr kumimoji="1" lang="en-US" altLang="ja-JP" sz="1700" dirty="0"/>
              <a:t>EC</a:t>
            </a:r>
            <a:r>
              <a:rPr kumimoji="1" lang="ja-JP" altLang="en-US" sz="1700" dirty="0"/>
              <a:t>在庫情報連携</a:t>
            </a:r>
            <a:r>
              <a:rPr kumimoji="1" lang="en-US" altLang="ja-JP" sz="1700" dirty="0"/>
              <a:t>(</a:t>
            </a:r>
            <a:r>
              <a:rPr kumimoji="1" lang="ja-JP" altLang="en-US" sz="1700" dirty="0"/>
              <a:t>パッチ</a:t>
            </a:r>
            <a:r>
              <a:rPr kumimoji="1" lang="en-US" altLang="ja-JP" sz="1700" dirty="0"/>
              <a:t>)</a:t>
            </a:r>
          </a:p>
          <a:p>
            <a:r>
              <a:rPr kumimoji="1" lang="ja-JP" altLang="en-US" sz="1700" dirty="0"/>
              <a:t>・在庫数取得</a:t>
            </a:r>
            <a:r>
              <a:rPr kumimoji="1" lang="en-US" altLang="ja-JP" sz="1700" dirty="0"/>
              <a:t>(API)</a:t>
            </a:r>
          </a:p>
        </p:txBody>
      </p:sp>
      <p:pic>
        <p:nvPicPr>
          <p:cNvPr id="17" name="グラフィックス 16" descr="コンピューター 単色塗りつぶし">
            <a:extLst>
              <a:ext uri="{FF2B5EF4-FFF2-40B4-BE49-F238E27FC236}">
                <a16:creationId xmlns:a16="http://schemas.microsoft.com/office/drawing/2014/main" id="{CDF1A3E7-E0C6-E853-0214-C7041C05F2A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90120" y="2129974"/>
            <a:ext cx="1981948" cy="1981948"/>
          </a:xfrm>
          <a:prstGeom prst="rect">
            <a:avLst/>
          </a:prstGeom>
        </p:spPr>
      </p:pic>
      <p:sp>
        <p:nvSpPr>
          <p:cNvPr id="18" name="Google Shape;61;p14">
            <a:extLst>
              <a:ext uri="{FF2B5EF4-FFF2-40B4-BE49-F238E27FC236}">
                <a16:creationId xmlns:a16="http://schemas.microsoft.com/office/drawing/2014/main" id="{C385F0FA-0C2E-07F3-4797-6D5A41FAD0BB}"/>
              </a:ext>
            </a:extLst>
          </p:cNvPr>
          <p:cNvSpPr txBox="1">
            <a:spLocks/>
          </p:cNvSpPr>
          <p:nvPr/>
        </p:nvSpPr>
        <p:spPr>
          <a:xfrm>
            <a:off x="4997423" y="2073974"/>
            <a:ext cx="219770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25" name="矢印: 右 24">
            <a:extLst>
              <a:ext uri="{FF2B5EF4-FFF2-40B4-BE49-F238E27FC236}">
                <a16:creationId xmlns:a16="http://schemas.microsoft.com/office/drawing/2014/main" id="{5F39C6D4-69B3-8FFF-743D-CF13CE550D2F}"/>
              </a:ext>
            </a:extLst>
          </p:cNvPr>
          <p:cNvSpPr/>
          <p:nvPr/>
        </p:nvSpPr>
        <p:spPr>
          <a:xfrm>
            <a:off x="2529717" y="5685226"/>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矢印: 右 19">
            <a:extLst>
              <a:ext uri="{FF2B5EF4-FFF2-40B4-BE49-F238E27FC236}">
                <a16:creationId xmlns:a16="http://schemas.microsoft.com/office/drawing/2014/main" id="{0B36D83E-2A4E-8959-AA09-F4FD6C1AE28C}"/>
              </a:ext>
            </a:extLst>
          </p:cNvPr>
          <p:cNvSpPr/>
          <p:nvPr/>
        </p:nvSpPr>
        <p:spPr>
          <a:xfrm rot="10800000">
            <a:off x="2494323" y="6006454"/>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77A24638-74A1-417F-4080-FA10DB38CCE1}"/>
              </a:ext>
            </a:extLst>
          </p:cNvPr>
          <p:cNvSpPr txBox="1"/>
          <p:nvPr/>
        </p:nvSpPr>
        <p:spPr>
          <a:xfrm>
            <a:off x="2494323" y="6387122"/>
            <a:ext cx="2476805" cy="353943"/>
          </a:xfrm>
          <a:prstGeom prst="rect">
            <a:avLst/>
          </a:prstGeom>
          <a:noFill/>
          <a:ln>
            <a:noFill/>
          </a:ln>
        </p:spPr>
        <p:txBody>
          <a:bodyPr wrap="square" rtlCol="0">
            <a:spAutoFit/>
          </a:bodyPr>
          <a:lstStyle/>
          <a:p>
            <a:r>
              <a:rPr kumimoji="1" lang="ja-JP" altLang="en-US" sz="1700" dirty="0"/>
              <a:t>・</a:t>
            </a:r>
            <a:r>
              <a:rPr lang="ja-JP" altLang="en-US" sz="1700" dirty="0"/>
              <a:t>購入</a:t>
            </a:r>
            <a:r>
              <a:rPr kumimoji="1" lang="ja-JP" altLang="en-US" sz="1700" dirty="0"/>
              <a:t>可否を連絡</a:t>
            </a:r>
          </a:p>
        </p:txBody>
      </p:sp>
      <p:sp>
        <p:nvSpPr>
          <p:cNvPr id="2" name="矢印: 上下 1">
            <a:extLst>
              <a:ext uri="{FF2B5EF4-FFF2-40B4-BE49-F238E27FC236}">
                <a16:creationId xmlns:a16="http://schemas.microsoft.com/office/drawing/2014/main" id="{34A978CA-3816-2613-3960-CE01D1DAA5A2}"/>
              </a:ext>
            </a:extLst>
          </p:cNvPr>
          <p:cNvSpPr/>
          <p:nvPr/>
        </p:nvSpPr>
        <p:spPr>
          <a:xfrm>
            <a:off x="5404938" y="4022806"/>
            <a:ext cx="397164" cy="63131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4C5EAA0F-AD78-C623-FD8A-B45446B6D0D8}"/>
              </a:ext>
            </a:extLst>
          </p:cNvPr>
          <p:cNvSpPr txBox="1">
            <a:spLocks/>
          </p:cNvSpPr>
          <p:nvPr/>
        </p:nvSpPr>
        <p:spPr>
          <a:xfrm>
            <a:off x="86007" y="511013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4" name="グラフィックス 3" descr="男性のプロフィール 枠線">
            <a:extLst>
              <a:ext uri="{FF2B5EF4-FFF2-40B4-BE49-F238E27FC236}">
                <a16:creationId xmlns:a16="http://schemas.microsoft.com/office/drawing/2014/main" id="{66BCB136-2857-A862-9C1E-A7B0C1AE362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632" y="5489483"/>
            <a:ext cx="914400" cy="914400"/>
          </a:xfrm>
          <a:prstGeom prst="rect">
            <a:avLst/>
          </a:prstGeom>
        </p:spPr>
      </p:pic>
      <p:sp>
        <p:nvSpPr>
          <p:cNvPr id="5" name="矢印: 右 4">
            <a:extLst>
              <a:ext uri="{FF2B5EF4-FFF2-40B4-BE49-F238E27FC236}">
                <a16:creationId xmlns:a16="http://schemas.microsoft.com/office/drawing/2014/main" id="{9EC47B95-2E2C-F7E6-9B1F-BDCE43AC049D}"/>
              </a:ext>
            </a:extLst>
          </p:cNvPr>
          <p:cNvSpPr/>
          <p:nvPr/>
        </p:nvSpPr>
        <p:spPr>
          <a:xfrm>
            <a:off x="7565420" y="5652799"/>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A9D6BFBB-8B44-005E-3F05-444C39CFE09B}"/>
              </a:ext>
            </a:extLst>
          </p:cNvPr>
          <p:cNvSpPr/>
          <p:nvPr/>
        </p:nvSpPr>
        <p:spPr>
          <a:xfrm rot="10800000">
            <a:off x="7530026" y="5974027"/>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グラフィックス 9" descr="オフィス ワーカー (男性) 単色塗りつぶし">
            <a:extLst>
              <a:ext uri="{FF2B5EF4-FFF2-40B4-BE49-F238E27FC236}">
                <a16:creationId xmlns:a16="http://schemas.microsoft.com/office/drawing/2014/main" id="{A5573A1F-BDBB-936A-14D3-60B547D2427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854451" y="5543798"/>
            <a:ext cx="914400" cy="914400"/>
          </a:xfrm>
          <a:prstGeom prst="rect">
            <a:avLst/>
          </a:prstGeom>
        </p:spPr>
      </p:pic>
      <p:sp>
        <p:nvSpPr>
          <p:cNvPr id="11" name="Google Shape;61;p14">
            <a:extLst>
              <a:ext uri="{FF2B5EF4-FFF2-40B4-BE49-F238E27FC236}">
                <a16:creationId xmlns:a16="http://schemas.microsoft.com/office/drawing/2014/main" id="{E3531506-70DA-D37F-6A0F-84B6D6749A79}"/>
              </a:ext>
            </a:extLst>
          </p:cNvPr>
          <p:cNvSpPr txBox="1">
            <a:spLocks/>
          </p:cNvSpPr>
          <p:nvPr/>
        </p:nvSpPr>
        <p:spPr>
          <a:xfrm>
            <a:off x="9084291" y="4957955"/>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12" name="テキスト ボックス 11">
            <a:extLst>
              <a:ext uri="{FF2B5EF4-FFF2-40B4-BE49-F238E27FC236}">
                <a16:creationId xmlns:a16="http://schemas.microsoft.com/office/drawing/2014/main" id="{944B5E2D-DD52-960A-76B1-C08D196AAF0E}"/>
              </a:ext>
            </a:extLst>
          </p:cNvPr>
          <p:cNvSpPr txBox="1"/>
          <p:nvPr/>
        </p:nvSpPr>
        <p:spPr>
          <a:xfrm>
            <a:off x="7425323" y="5189855"/>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在庫表示</a:t>
            </a:r>
            <a:endParaRPr kumimoji="1" lang="ja-JP" altLang="en-US" sz="1700" dirty="0"/>
          </a:p>
        </p:txBody>
      </p:sp>
      <p:sp>
        <p:nvSpPr>
          <p:cNvPr id="15" name="テキスト ボックス 14">
            <a:extLst>
              <a:ext uri="{FF2B5EF4-FFF2-40B4-BE49-F238E27FC236}">
                <a16:creationId xmlns:a16="http://schemas.microsoft.com/office/drawing/2014/main" id="{77964D74-BFC3-465A-50E3-DDBE56678FD0}"/>
              </a:ext>
            </a:extLst>
          </p:cNvPr>
          <p:cNvSpPr txBox="1"/>
          <p:nvPr/>
        </p:nvSpPr>
        <p:spPr>
          <a:xfrm>
            <a:off x="7425322" y="6347657"/>
            <a:ext cx="2476805" cy="353943"/>
          </a:xfrm>
          <a:prstGeom prst="rect">
            <a:avLst/>
          </a:prstGeom>
          <a:noFill/>
          <a:ln>
            <a:noFill/>
          </a:ln>
        </p:spPr>
        <p:txBody>
          <a:bodyPr wrap="square" rtlCol="0">
            <a:spAutoFit/>
          </a:bodyPr>
          <a:lstStyle/>
          <a:p>
            <a:r>
              <a:rPr lang="ja-JP" altLang="en-US" sz="1700" dirty="0"/>
              <a:t>・</a:t>
            </a:r>
            <a:r>
              <a:rPr lang="en-US" altLang="ja-JP" sz="1700" dirty="0"/>
              <a:t>EC</a:t>
            </a:r>
            <a:r>
              <a:rPr lang="ja-JP" altLang="en-US" sz="1700" dirty="0"/>
              <a:t>在庫確認</a:t>
            </a:r>
            <a:endParaRPr kumimoji="1" lang="ja-JP" altLang="en-US" sz="1700" dirty="0"/>
          </a:p>
        </p:txBody>
      </p:sp>
      <p:sp>
        <p:nvSpPr>
          <p:cNvPr id="6" name="スライド番号プレースホルダー 5">
            <a:extLst>
              <a:ext uri="{FF2B5EF4-FFF2-40B4-BE49-F238E27FC236}">
                <a16:creationId xmlns:a16="http://schemas.microsoft.com/office/drawing/2014/main" id="{0D542C8C-2818-BC87-4B10-89AF15D39D16}"/>
              </a:ext>
            </a:extLst>
          </p:cNvPr>
          <p:cNvSpPr>
            <a:spLocks noGrp="1"/>
          </p:cNvSpPr>
          <p:nvPr>
            <p:ph type="sldNum" idx="12"/>
          </p:nvPr>
        </p:nvSpPr>
        <p:spPr/>
        <p:txBody>
          <a:bodyPr/>
          <a:lstStyle/>
          <a:p>
            <a:fld id="{00000000-1234-1234-1234-123412341234}" type="slidenum">
              <a:rPr lang="en-US" altLang="ja" smtClean="0"/>
              <a:pPr/>
              <a:t>12</a:t>
            </a:fld>
            <a:endParaRPr lang="ja" altLang="en-US"/>
          </a:p>
        </p:txBody>
      </p:sp>
    </p:spTree>
    <p:extLst>
      <p:ext uri="{BB962C8B-B14F-4D97-AF65-F5344CB8AC3E}">
        <p14:creationId xmlns:p14="http://schemas.microsoft.com/office/powerpoint/2010/main" val="3338820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035F1B2D-CCF4-12DC-B6A8-BCC157022F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D88C34F-3F9F-6211-21DC-B2477E69050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サイト管理</a:t>
            </a:r>
            <a:endParaRPr sz="3200" dirty="0"/>
          </a:p>
        </p:txBody>
      </p:sp>
      <p:pic>
        <p:nvPicPr>
          <p:cNvPr id="6" name="グラフィックス 5" descr="オフィス ワーカー (男性) 単色塗りつぶし">
            <a:extLst>
              <a:ext uri="{FF2B5EF4-FFF2-40B4-BE49-F238E27FC236}">
                <a16:creationId xmlns:a16="http://schemas.microsoft.com/office/drawing/2014/main" id="{0D3360CF-6462-B3C4-C7F9-24AF9ABDB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2088" y="3425203"/>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518F6765-8706-C836-2B84-A7704A8F88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64539" y="2696231"/>
            <a:ext cx="2068944" cy="2068944"/>
          </a:xfrm>
          <a:prstGeom prst="rect">
            <a:avLst/>
          </a:prstGeom>
        </p:spPr>
      </p:pic>
      <p:sp>
        <p:nvSpPr>
          <p:cNvPr id="14" name="Google Shape;61;p14">
            <a:extLst>
              <a:ext uri="{FF2B5EF4-FFF2-40B4-BE49-F238E27FC236}">
                <a16:creationId xmlns:a16="http://schemas.microsoft.com/office/drawing/2014/main" id="{541B8BF0-4014-8783-4B62-2665C20D3823}"/>
              </a:ext>
            </a:extLst>
          </p:cNvPr>
          <p:cNvSpPr txBox="1">
            <a:spLocks/>
          </p:cNvSpPr>
          <p:nvPr/>
        </p:nvSpPr>
        <p:spPr>
          <a:xfrm>
            <a:off x="5214048" y="266576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C1C3BCA9-8330-FE84-BD21-BDA9161EE3F3}"/>
              </a:ext>
            </a:extLst>
          </p:cNvPr>
          <p:cNvSpPr txBox="1"/>
          <p:nvPr/>
        </p:nvSpPr>
        <p:spPr>
          <a:xfrm>
            <a:off x="203165" y="843491"/>
            <a:ext cx="10994325" cy="87716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サイトの</a:t>
            </a:r>
            <a:r>
              <a:rPr lang="en-US" altLang="ja-JP" sz="1700" dirty="0"/>
              <a:t>TOP</a:t>
            </a:r>
            <a:r>
              <a:rPr lang="ja-JP" altLang="en-US" sz="1700" dirty="0"/>
              <a:t>ページからキャンペーンへ導線を設置したり、</a:t>
            </a:r>
            <a:endParaRPr lang="en-US" altLang="ja-JP" sz="1700" dirty="0"/>
          </a:p>
          <a:p>
            <a:r>
              <a:rPr lang="en-US" altLang="ja-JP" sz="1700" dirty="0"/>
              <a:t>TOP</a:t>
            </a:r>
            <a:r>
              <a:rPr lang="ja-JP" altLang="en-US" sz="1700" dirty="0"/>
              <a:t>ページからカテゴリまでの導線を設置することができる機能</a:t>
            </a:r>
            <a:endParaRPr lang="en-US" altLang="ja-JP" sz="1700" dirty="0"/>
          </a:p>
          <a:p>
            <a:r>
              <a:rPr lang="ja-JP" altLang="en-US" sz="1700" dirty="0"/>
              <a:t>また、マーケティング部門メンバーはサイト内にお知らせ情報を登録したり、削除することができる</a:t>
            </a:r>
            <a:endParaRPr lang="en-US" altLang="ja-JP" sz="1700" dirty="0"/>
          </a:p>
        </p:txBody>
      </p:sp>
      <p:sp>
        <p:nvSpPr>
          <p:cNvPr id="8" name="テキスト ボックス 7">
            <a:extLst>
              <a:ext uri="{FF2B5EF4-FFF2-40B4-BE49-F238E27FC236}">
                <a16:creationId xmlns:a16="http://schemas.microsoft.com/office/drawing/2014/main" id="{645F24C4-9F92-BEBB-3A6A-399E31A00AED}"/>
              </a:ext>
            </a:extLst>
          </p:cNvPr>
          <p:cNvSpPr txBox="1"/>
          <p:nvPr/>
        </p:nvSpPr>
        <p:spPr>
          <a:xfrm>
            <a:off x="2276024" y="4107088"/>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キャンペーン導線設置</a:t>
            </a:r>
            <a:endParaRPr lang="en-US" altLang="ja-JP" sz="1700" dirty="0"/>
          </a:p>
          <a:p>
            <a:r>
              <a:rPr kumimoji="1" lang="ja-JP" altLang="en-US" sz="1700" dirty="0"/>
              <a:t>・カテゴリ導線設置</a:t>
            </a:r>
            <a:endParaRPr kumimoji="1" lang="en-US" altLang="ja-JP" sz="1700" dirty="0"/>
          </a:p>
          <a:p>
            <a:r>
              <a:rPr lang="ja-JP" altLang="en-US" sz="1700" dirty="0"/>
              <a:t>・お知らせ情報を登録・削除</a:t>
            </a:r>
            <a:endParaRPr kumimoji="1" lang="ja-JP" altLang="en-US" sz="1700" dirty="0"/>
          </a:p>
        </p:txBody>
      </p:sp>
      <p:sp>
        <p:nvSpPr>
          <p:cNvPr id="25" name="矢印: 右 24">
            <a:extLst>
              <a:ext uri="{FF2B5EF4-FFF2-40B4-BE49-F238E27FC236}">
                <a16:creationId xmlns:a16="http://schemas.microsoft.com/office/drawing/2014/main" id="{832B1BC2-5AD9-3751-3285-063FD5BC1A80}"/>
              </a:ext>
            </a:extLst>
          </p:cNvPr>
          <p:cNvSpPr/>
          <p:nvPr/>
        </p:nvSpPr>
        <p:spPr>
          <a:xfrm>
            <a:off x="2620412" y="357009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AAFCDCE2-3A32-AE83-B76F-D6DCABDB8AA9}"/>
              </a:ext>
            </a:extLst>
          </p:cNvPr>
          <p:cNvSpPr txBox="1">
            <a:spLocks noGrp="1"/>
          </p:cNvSpPr>
          <p:nvPr>
            <p:ph type="body" idx="1"/>
          </p:nvPr>
        </p:nvSpPr>
        <p:spPr>
          <a:xfrm>
            <a:off x="9203876" y="2845648"/>
            <a:ext cx="1582474" cy="501717"/>
          </a:xfrm>
          <a:prstGeom prst="rect">
            <a:avLst/>
          </a:prstGeom>
        </p:spPr>
        <p:txBody>
          <a:bodyPr spcFirstLastPara="1" vert="horz" wrap="square" lIns="121900" tIns="121900" rIns="121900" bIns="121900" rtlCol="0" anchor="t" anchorCtr="0">
            <a:noAutofit/>
          </a:bodyPr>
          <a:lstStyle/>
          <a:p>
            <a:pPr marL="0" indent="0" algn="ctr">
              <a:buNone/>
            </a:pPr>
            <a:r>
              <a:rPr lang="en-US" sz="1700" dirty="0"/>
              <a:t>EC</a:t>
            </a:r>
            <a:r>
              <a:rPr lang="ja-JP" altLang="en-US" sz="1700" dirty="0"/>
              <a:t>サイトユーザー</a:t>
            </a:r>
            <a:endParaRPr sz="1700" dirty="0"/>
          </a:p>
        </p:txBody>
      </p:sp>
      <p:pic>
        <p:nvPicPr>
          <p:cNvPr id="5" name="グラフィックス 4" descr="男性のプロフィール 枠線">
            <a:extLst>
              <a:ext uri="{FF2B5EF4-FFF2-40B4-BE49-F238E27FC236}">
                <a16:creationId xmlns:a16="http://schemas.microsoft.com/office/drawing/2014/main" id="{E775E03B-208C-5390-099D-0B11762F76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569176" y="3372413"/>
            <a:ext cx="914400" cy="914400"/>
          </a:xfrm>
          <a:prstGeom prst="rect">
            <a:avLst/>
          </a:prstGeom>
        </p:spPr>
      </p:pic>
      <p:sp>
        <p:nvSpPr>
          <p:cNvPr id="7" name="矢印: 右 6">
            <a:extLst>
              <a:ext uri="{FF2B5EF4-FFF2-40B4-BE49-F238E27FC236}">
                <a16:creationId xmlns:a16="http://schemas.microsoft.com/office/drawing/2014/main" id="{0C02D417-37D4-41FC-1116-241B03208173}"/>
              </a:ext>
            </a:extLst>
          </p:cNvPr>
          <p:cNvSpPr/>
          <p:nvPr/>
        </p:nvSpPr>
        <p:spPr>
          <a:xfrm rot="10800000">
            <a:off x="7649611" y="3573223"/>
            <a:ext cx="1554265"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E668BE2-6487-170F-AC1C-E1B7F003CF51}"/>
              </a:ext>
            </a:extLst>
          </p:cNvPr>
          <p:cNvSpPr txBox="1"/>
          <p:nvPr/>
        </p:nvSpPr>
        <p:spPr>
          <a:xfrm>
            <a:off x="7180837" y="4255719"/>
            <a:ext cx="3302739" cy="877163"/>
          </a:xfrm>
          <a:prstGeom prst="rect">
            <a:avLst/>
          </a:prstGeom>
          <a:noFill/>
          <a:ln>
            <a:noFill/>
          </a:ln>
        </p:spPr>
        <p:txBody>
          <a:bodyPr wrap="square" rtlCol="0">
            <a:spAutoFit/>
          </a:bodyPr>
          <a:lstStyle/>
          <a:p>
            <a:r>
              <a:rPr kumimoji="1" lang="ja-JP" altLang="en-US" sz="1700" dirty="0"/>
              <a:t>・</a:t>
            </a:r>
            <a:r>
              <a:rPr lang="ja-JP" altLang="en-US" sz="1700" dirty="0"/>
              <a:t>キャンペーン情報を閲覧</a:t>
            </a:r>
            <a:endParaRPr lang="en-US" altLang="ja-JP" sz="1700" dirty="0"/>
          </a:p>
          <a:p>
            <a:r>
              <a:rPr kumimoji="1" lang="ja-JP" altLang="en-US" sz="1700" dirty="0"/>
              <a:t>・カテゴリ</a:t>
            </a:r>
            <a:r>
              <a:rPr lang="ja-JP" altLang="en-US" sz="1700" dirty="0"/>
              <a:t>から商品を</a:t>
            </a:r>
            <a:r>
              <a:rPr kumimoji="1" lang="ja-JP" altLang="en-US" sz="1700" dirty="0"/>
              <a:t>確認</a:t>
            </a:r>
            <a:endParaRPr kumimoji="1" lang="en-US" altLang="ja-JP" sz="1700" dirty="0"/>
          </a:p>
          <a:p>
            <a:r>
              <a:rPr lang="ja-JP" altLang="en-US" sz="1700" dirty="0"/>
              <a:t>・お知らせ情報を確認</a:t>
            </a:r>
            <a:endParaRPr kumimoji="1" lang="ja-JP" altLang="en-US" sz="1700" dirty="0"/>
          </a:p>
        </p:txBody>
      </p:sp>
      <p:sp>
        <p:nvSpPr>
          <p:cNvPr id="12" name="Google Shape;61;p14">
            <a:extLst>
              <a:ext uri="{FF2B5EF4-FFF2-40B4-BE49-F238E27FC236}">
                <a16:creationId xmlns:a16="http://schemas.microsoft.com/office/drawing/2014/main" id="{D933594C-7100-624E-901E-A5AEC7C32402}"/>
              </a:ext>
            </a:extLst>
          </p:cNvPr>
          <p:cNvSpPr txBox="1">
            <a:spLocks/>
          </p:cNvSpPr>
          <p:nvPr/>
        </p:nvSpPr>
        <p:spPr>
          <a:xfrm>
            <a:off x="371286" y="2787840"/>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sp>
        <p:nvSpPr>
          <p:cNvPr id="2" name="スライド番号プレースホルダー 1">
            <a:extLst>
              <a:ext uri="{FF2B5EF4-FFF2-40B4-BE49-F238E27FC236}">
                <a16:creationId xmlns:a16="http://schemas.microsoft.com/office/drawing/2014/main" id="{0A98F21A-E6AF-3C53-708C-721F6B72812D}"/>
              </a:ext>
            </a:extLst>
          </p:cNvPr>
          <p:cNvSpPr>
            <a:spLocks noGrp="1"/>
          </p:cNvSpPr>
          <p:nvPr>
            <p:ph type="sldNum" idx="12"/>
          </p:nvPr>
        </p:nvSpPr>
        <p:spPr/>
        <p:txBody>
          <a:bodyPr/>
          <a:lstStyle/>
          <a:p>
            <a:fld id="{00000000-1234-1234-1234-123412341234}" type="slidenum">
              <a:rPr lang="en-US" altLang="ja" smtClean="0"/>
              <a:pPr/>
              <a:t>13</a:t>
            </a:fld>
            <a:endParaRPr lang="ja" altLang="en-US"/>
          </a:p>
        </p:txBody>
      </p:sp>
    </p:spTree>
    <p:extLst>
      <p:ext uri="{BB962C8B-B14F-4D97-AF65-F5344CB8AC3E}">
        <p14:creationId xmlns:p14="http://schemas.microsoft.com/office/powerpoint/2010/main" val="1638713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C3FAF10-1784-286C-E1AC-88C1BDB78C67}"/>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84B50830-5482-3F07-D837-CADF7BD699B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コールセンター業務</a:t>
            </a:r>
            <a:endParaRPr sz="3200" dirty="0"/>
          </a:p>
        </p:txBody>
      </p:sp>
      <p:pic>
        <p:nvPicPr>
          <p:cNvPr id="6" name="グラフィックス 5" descr="オフィス ワーカー (男性) 単色塗りつぶし">
            <a:extLst>
              <a:ext uri="{FF2B5EF4-FFF2-40B4-BE49-F238E27FC236}">
                <a16:creationId xmlns:a16="http://schemas.microsoft.com/office/drawing/2014/main" id="{C84C464D-2EB2-3EB3-9A22-3189BCAA7C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01466" y="484707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C4701266-7E36-E3F0-2028-71AF05A81E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911" y="2151483"/>
            <a:ext cx="2068944" cy="2068944"/>
          </a:xfrm>
          <a:prstGeom prst="rect">
            <a:avLst/>
          </a:prstGeom>
        </p:spPr>
      </p:pic>
      <p:sp>
        <p:nvSpPr>
          <p:cNvPr id="14" name="Google Shape;61;p14">
            <a:extLst>
              <a:ext uri="{FF2B5EF4-FFF2-40B4-BE49-F238E27FC236}">
                <a16:creationId xmlns:a16="http://schemas.microsoft.com/office/drawing/2014/main" id="{8D65FE56-78A3-3F60-051B-1C96D434FAD7}"/>
              </a:ext>
            </a:extLst>
          </p:cNvPr>
          <p:cNvSpPr txBox="1">
            <a:spLocks/>
          </p:cNvSpPr>
          <p:nvPr/>
        </p:nvSpPr>
        <p:spPr>
          <a:xfrm>
            <a:off x="1021420" y="212101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0306916D-621C-09DD-672C-1E5958D9076E}"/>
              </a:ext>
            </a:extLst>
          </p:cNvPr>
          <p:cNvSpPr txBox="1"/>
          <p:nvPr/>
        </p:nvSpPr>
        <p:spPr>
          <a:xfrm>
            <a:off x="203165" y="843491"/>
            <a:ext cx="10994325" cy="615553"/>
          </a:xfrm>
          <a:prstGeom prst="rect">
            <a:avLst/>
          </a:prstGeom>
          <a:noFill/>
          <a:ln>
            <a:noFill/>
          </a:ln>
        </p:spPr>
        <p:txBody>
          <a:bodyPr wrap="square" rtlCol="0">
            <a:spAutoFit/>
          </a:bodyPr>
          <a:lstStyle/>
          <a:p>
            <a:r>
              <a:rPr lang="ja-JP" altLang="en-US" sz="1700" dirty="0"/>
              <a:t>顧客から問い合わせを受けたカスタマーサービス部のメンバーが</a:t>
            </a:r>
            <a:r>
              <a:rPr lang="en-US" altLang="ja-JP" sz="1700" dirty="0"/>
              <a:t>EC</a:t>
            </a:r>
            <a:r>
              <a:rPr lang="ja-JP" altLang="en-US" sz="1700" dirty="0"/>
              <a:t>サイトの管理画面から</a:t>
            </a:r>
            <a:endParaRPr lang="en-US" altLang="ja-JP" sz="1700" dirty="0"/>
          </a:p>
          <a:p>
            <a:r>
              <a:rPr lang="ja-JP" altLang="en-US" sz="1700" dirty="0"/>
              <a:t>顧客情報や受注情報を確認する機能。</a:t>
            </a:r>
            <a:r>
              <a:rPr lang="en-US" altLang="ja-JP" sz="1700" dirty="0"/>
              <a:t>EC</a:t>
            </a:r>
            <a:r>
              <a:rPr lang="ja-JP" altLang="en-US" sz="1700" dirty="0"/>
              <a:t>システムはコールセンター</a:t>
            </a:r>
            <a:r>
              <a:rPr lang="en-US" altLang="ja-JP" sz="1700" dirty="0"/>
              <a:t>(CRM)</a:t>
            </a:r>
            <a:r>
              <a:rPr lang="ja-JP" altLang="en-US" sz="1700" dirty="0"/>
              <a:t>と顧客情報や受注情報を連携する</a:t>
            </a:r>
            <a:endParaRPr lang="en-US" altLang="ja-JP" sz="1700" dirty="0"/>
          </a:p>
        </p:txBody>
      </p:sp>
      <p:sp>
        <p:nvSpPr>
          <p:cNvPr id="8" name="テキスト ボックス 7">
            <a:extLst>
              <a:ext uri="{FF2B5EF4-FFF2-40B4-BE49-F238E27FC236}">
                <a16:creationId xmlns:a16="http://schemas.microsoft.com/office/drawing/2014/main" id="{220EBD69-A3F7-058D-4300-B944A96E831C}"/>
              </a:ext>
            </a:extLst>
          </p:cNvPr>
          <p:cNvSpPr txBox="1"/>
          <p:nvPr/>
        </p:nvSpPr>
        <p:spPr>
          <a:xfrm>
            <a:off x="26185" y="4738577"/>
            <a:ext cx="2535693" cy="615553"/>
          </a:xfrm>
          <a:prstGeom prst="rect">
            <a:avLst/>
          </a:prstGeom>
          <a:noFill/>
          <a:ln>
            <a:noFill/>
          </a:ln>
        </p:spPr>
        <p:txBody>
          <a:bodyPr wrap="square" rtlCol="0">
            <a:spAutoFit/>
          </a:bodyPr>
          <a:lstStyle/>
          <a:p>
            <a:r>
              <a:rPr kumimoji="1" lang="ja-JP" altLang="en-US" sz="1700" dirty="0"/>
              <a:t>・顧客情報確認</a:t>
            </a:r>
            <a:endParaRPr kumimoji="1" lang="en-US" altLang="ja-JP" sz="1700" dirty="0"/>
          </a:p>
          <a:p>
            <a:r>
              <a:rPr lang="ja-JP" altLang="en-US" sz="1700" dirty="0"/>
              <a:t>・受注情報確認</a:t>
            </a:r>
            <a:endParaRPr kumimoji="1" lang="ja-JP" altLang="en-US" sz="1700" dirty="0"/>
          </a:p>
        </p:txBody>
      </p:sp>
      <p:sp>
        <p:nvSpPr>
          <p:cNvPr id="11" name="テキスト ボックス 10">
            <a:extLst>
              <a:ext uri="{FF2B5EF4-FFF2-40B4-BE49-F238E27FC236}">
                <a16:creationId xmlns:a16="http://schemas.microsoft.com/office/drawing/2014/main" id="{450936C0-4AEE-6B56-CAE9-A6BC08C4AC03}"/>
              </a:ext>
            </a:extLst>
          </p:cNvPr>
          <p:cNvSpPr txBox="1"/>
          <p:nvPr/>
        </p:nvSpPr>
        <p:spPr>
          <a:xfrm>
            <a:off x="3229344" y="3604874"/>
            <a:ext cx="1981948" cy="615553"/>
          </a:xfrm>
          <a:prstGeom prst="rect">
            <a:avLst/>
          </a:prstGeom>
          <a:noFill/>
          <a:ln>
            <a:noFill/>
          </a:ln>
        </p:spPr>
        <p:txBody>
          <a:bodyPr wrap="square" rtlCol="0">
            <a:spAutoFit/>
          </a:bodyPr>
          <a:lstStyle/>
          <a:p>
            <a:r>
              <a:rPr kumimoji="1" lang="ja-JP" altLang="en-US" sz="1700" dirty="0"/>
              <a:t>・顧客情報連携</a:t>
            </a:r>
            <a:endParaRPr kumimoji="1" lang="en-US" altLang="ja-JP" sz="1700" dirty="0"/>
          </a:p>
          <a:p>
            <a:r>
              <a:rPr lang="ja-JP" altLang="en-US" sz="1700" dirty="0"/>
              <a:t>・受注情報連携</a:t>
            </a:r>
            <a:endParaRPr kumimoji="1" lang="ja-JP" altLang="en-US" sz="1700" dirty="0"/>
          </a:p>
        </p:txBody>
      </p:sp>
      <p:sp>
        <p:nvSpPr>
          <p:cNvPr id="2" name="矢印: 左右 1">
            <a:extLst>
              <a:ext uri="{FF2B5EF4-FFF2-40B4-BE49-F238E27FC236}">
                <a16:creationId xmlns:a16="http://schemas.microsoft.com/office/drawing/2014/main" id="{8AB6FF47-7FFF-784D-E33F-59001348BF1F}"/>
              </a:ext>
            </a:extLst>
          </p:cNvPr>
          <p:cNvSpPr/>
          <p:nvPr/>
        </p:nvSpPr>
        <p:spPr>
          <a:xfrm>
            <a:off x="3396325" y="2981818"/>
            <a:ext cx="1403927" cy="404410"/>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グラフィックス 11" descr="コンピューター 単色塗りつぶし">
            <a:extLst>
              <a:ext uri="{FF2B5EF4-FFF2-40B4-BE49-F238E27FC236}">
                <a16:creationId xmlns:a16="http://schemas.microsoft.com/office/drawing/2014/main" id="{0FF13E29-EEFB-FF83-C264-04DCDDBAE45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84308" y="2250239"/>
            <a:ext cx="1981948" cy="1981948"/>
          </a:xfrm>
          <a:prstGeom prst="rect">
            <a:avLst/>
          </a:prstGeom>
        </p:spPr>
      </p:pic>
      <p:sp>
        <p:nvSpPr>
          <p:cNvPr id="15" name="Google Shape;61;p14">
            <a:extLst>
              <a:ext uri="{FF2B5EF4-FFF2-40B4-BE49-F238E27FC236}">
                <a16:creationId xmlns:a16="http://schemas.microsoft.com/office/drawing/2014/main" id="{2DF972A3-3766-26E1-4FDB-4135940317BB}"/>
              </a:ext>
            </a:extLst>
          </p:cNvPr>
          <p:cNvSpPr txBox="1">
            <a:spLocks/>
          </p:cNvSpPr>
          <p:nvPr/>
        </p:nvSpPr>
        <p:spPr>
          <a:xfrm>
            <a:off x="5273703" y="2056219"/>
            <a:ext cx="1700607" cy="631313"/>
          </a:xfrm>
          <a:prstGeom prst="rect">
            <a:avLst/>
          </a:prstGeom>
        </p:spPr>
        <p:txBody>
          <a:bodyPr spcFirstLastPara="1" vert="horz" wrap="square" lIns="121900" tIns="121900" rIns="121900" bIns="121900" rtlCol="0" anchor="t" anchorCtr="0">
            <a:normAutofit fontScale="92500" lnSpcReduction="200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コールセンターシステム</a:t>
            </a:r>
            <a:r>
              <a:rPr lang="en-US" altLang="ja-JP" sz="1700" dirty="0"/>
              <a:t>(CRM)</a:t>
            </a:r>
            <a:endParaRPr lang="ja-JP" altLang="en-US" sz="1700" dirty="0"/>
          </a:p>
        </p:txBody>
      </p:sp>
      <p:sp>
        <p:nvSpPr>
          <p:cNvPr id="16" name="Google Shape;61;p14">
            <a:extLst>
              <a:ext uri="{FF2B5EF4-FFF2-40B4-BE49-F238E27FC236}">
                <a16:creationId xmlns:a16="http://schemas.microsoft.com/office/drawing/2014/main" id="{AD0D5D34-100A-4DB7-AB6B-F9E5F395364E}"/>
              </a:ext>
            </a:extLst>
          </p:cNvPr>
          <p:cNvSpPr txBox="1">
            <a:spLocks/>
          </p:cNvSpPr>
          <p:nvPr/>
        </p:nvSpPr>
        <p:spPr>
          <a:xfrm>
            <a:off x="4893191" y="4210306"/>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sp>
        <p:nvSpPr>
          <p:cNvPr id="5" name="矢印: 右 4">
            <a:extLst>
              <a:ext uri="{FF2B5EF4-FFF2-40B4-BE49-F238E27FC236}">
                <a16:creationId xmlns:a16="http://schemas.microsoft.com/office/drawing/2014/main" id="{E739DB22-9B66-0EC1-3FB0-A9D88F8299BD}"/>
              </a:ext>
            </a:extLst>
          </p:cNvPr>
          <p:cNvSpPr/>
          <p:nvPr/>
        </p:nvSpPr>
        <p:spPr>
          <a:xfrm rot="10800000">
            <a:off x="7760085" y="5084166"/>
            <a:ext cx="1180104" cy="32122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Google Shape;61;p14">
            <a:extLst>
              <a:ext uri="{FF2B5EF4-FFF2-40B4-BE49-F238E27FC236}">
                <a16:creationId xmlns:a16="http://schemas.microsoft.com/office/drawing/2014/main" id="{461F1F9A-5D4D-03EA-02A6-34D19512DC52}"/>
              </a:ext>
            </a:extLst>
          </p:cNvPr>
          <p:cNvSpPr txBox="1">
            <a:spLocks/>
          </p:cNvSpPr>
          <p:nvPr/>
        </p:nvSpPr>
        <p:spPr>
          <a:xfrm>
            <a:off x="8635575" y="4752239"/>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顧客</a:t>
            </a:r>
          </a:p>
        </p:txBody>
      </p:sp>
      <p:pic>
        <p:nvPicPr>
          <p:cNvPr id="9" name="グラフィックス 8" descr="男性のプロフィール 枠線">
            <a:extLst>
              <a:ext uri="{FF2B5EF4-FFF2-40B4-BE49-F238E27FC236}">
                <a16:creationId xmlns:a16="http://schemas.microsoft.com/office/drawing/2014/main" id="{ADD73D29-F3C1-5B7C-5131-48E2CCC616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06803" y="5144753"/>
            <a:ext cx="914400" cy="914400"/>
          </a:xfrm>
          <a:prstGeom prst="rect">
            <a:avLst/>
          </a:prstGeom>
        </p:spPr>
      </p:pic>
      <p:sp>
        <p:nvSpPr>
          <p:cNvPr id="10" name="テキスト ボックス 9">
            <a:extLst>
              <a:ext uri="{FF2B5EF4-FFF2-40B4-BE49-F238E27FC236}">
                <a16:creationId xmlns:a16="http://schemas.microsoft.com/office/drawing/2014/main" id="{B2A2267F-5FE4-9097-0CF5-59A7A4F85CA0}"/>
              </a:ext>
            </a:extLst>
          </p:cNvPr>
          <p:cNvSpPr txBox="1"/>
          <p:nvPr/>
        </p:nvSpPr>
        <p:spPr>
          <a:xfrm>
            <a:off x="7672342" y="5443966"/>
            <a:ext cx="2535693" cy="353943"/>
          </a:xfrm>
          <a:prstGeom prst="rect">
            <a:avLst/>
          </a:prstGeom>
          <a:noFill/>
          <a:ln>
            <a:noFill/>
          </a:ln>
        </p:spPr>
        <p:txBody>
          <a:bodyPr wrap="square" rtlCol="0">
            <a:spAutoFit/>
          </a:bodyPr>
          <a:lstStyle/>
          <a:p>
            <a:r>
              <a:rPr kumimoji="1" lang="ja-JP" altLang="en-US" sz="1700" dirty="0"/>
              <a:t>・問い合わせ</a:t>
            </a:r>
          </a:p>
        </p:txBody>
      </p:sp>
      <p:sp>
        <p:nvSpPr>
          <p:cNvPr id="4" name="矢印: 上向き折線 3">
            <a:extLst>
              <a:ext uri="{FF2B5EF4-FFF2-40B4-BE49-F238E27FC236}">
                <a16:creationId xmlns:a16="http://schemas.microsoft.com/office/drawing/2014/main" id="{30D199AD-BEF5-522A-9F99-9D87DC24E997}"/>
              </a:ext>
            </a:extLst>
          </p:cNvPr>
          <p:cNvSpPr/>
          <p:nvPr/>
        </p:nvSpPr>
        <p:spPr>
          <a:xfrm flipH="1">
            <a:off x="1631870" y="4098723"/>
            <a:ext cx="3225387" cy="1345243"/>
          </a:xfrm>
          <a:prstGeom prst="bentUpArrow">
            <a:avLst>
              <a:gd name="adj1" fmla="val 8650"/>
              <a:gd name="adj2" fmla="val 15262"/>
              <a:gd name="adj3" fmla="val 2026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四角形: 角を丸くする 16">
            <a:extLst>
              <a:ext uri="{FF2B5EF4-FFF2-40B4-BE49-F238E27FC236}">
                <a16:creationId xmlns:a16="http://schemas.microsoft.com/office/drawing/2014/main" id="{6BAC4B0D-9A0A-47AF-5B54-8024A69AA52A}"/>
              </a:ext>
            </a:extLst>
          </p:cNvPr>
          <p:cNvSpPr/>
          <p:nvPr/>
        </p:nvSpPr>
        <p:spPr>
          <a:xfrm>
            <a:off x="4937030" y="1838528"/>
            <a:ext cx="2454719" cy="429962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BEE95F-83DC-EB07-2905-76C8E65CFAFF}"/>
              </a:ext>
            </a:extLst>
          </p:cNvPr>
          <p:cNvSpPr txBox="1"/>
          <p:nvPr/>
        </p:nvSpPr>
        <p:spPr>
          <a:xfrm>
            <a:off x="7126073" y="1924882"/>
            <a:ext cx="1669125" cy="307777"/>
          </a:xfrm>
          <a:prstGeom prst="rect">
            <a:avLst/>
          </a:prstGeom>
          <a:solidFill>
            <a:schemeClr val="accent4">
              <a:lumMod val="20000"/>
              <a:lumOff val="80000"/>
            </a:schemeClr>
          </a:solidFill>
          <a:ln>
            <a:solidFill>
              <a:schemeClr val="accent1"/>
            </a:solidFill>
          </a:ln>
        </p:spPr>
        <p:txBody>
          <a:bodyPr wrap="square" rtlCol="0" anchor="ctr" anchorCtr="1">
            <a:spAutoFit/>
          </a:bodyPr>
          <a:lstStyle/>
          <a:p>
            <a:r>
              <a:rPr lang="ja-JP" altLang="en-US" sz="1400" dirty="0"/>
              <a:t>コールセンター</a:t>
            </a:r>
            <a:endParaRPr lang="en-US" altLang="ja-JP" sz="1400" dirty="0"/>
          </a:p>
        </p:txBody>
      </p:sp>
      <p:sp>
        <p:nvSpPr>
          <p:cNvPr id="20" name="スライド番号プレースホルダー 19">
            <a:extLst>
              <a:ext uri="{FF2B5EF4-FFF2-40B4-BE49-F238E27FC236}">
                <a16:creationId xmlns:a16="http://schemas.microsoft.com/office/drawing/2014/main" id="{1CF26EC2-2CD8-AD8C-0CF5-71238414D68A}"/>
              </a:ext>
            </a:extLst>
          </p:cNvPr>
          <p:cNvSpPr>
            <a:spLocks noGrp="1"/>
          </p:cNvSpPr>
          <p:nvPr>
            <p:ph type="sldNum" idx="12"/>
          </p:nvPr>
        </p:nvSpPr>
        <p:spPr/>
        <p:txBody>
          <a:bodyPr/>
          <a:lstStyle/>
          <a:p>
            <a:fld id="{00000000-1234-1234-1234-123412341234}" type="slidenum">
              <a:rPr lang="en-US" altLang="ja" smtClean="0"/>
              <a:pPr/>
              <a:t>14</a:t>
            </a:fld>
            <a:endParaRPr lang="ja" altLang="en-US"/>
          </a:p>
        </p:txBody>
      </p:sp>
    </p:spTree>
    <p:extLst>
      <p:ext uri="{BB962C8B-B14F-4D97-AF65-F5344CB8AC3E}">
        <p14:creationId xmlns:p14="http://schemas.microsoft.com/office/powerpoint/2010/main" val="2749572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E6584B95-4B72-333D-C9A4-34F84C94C8F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AD2E60B9-F7F4-F313-1CC1-736F2CF2DA1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en-US" altLang="ja-JP" sz="3200" dirty="0"/>
              <a:t>EC</a:t>
            </a:r>
            <a:r>
              <a:rPr lang="ja-JP" altLang="en-US" sz="3200" dirty="0"/>
              <a:t>システム利用者概要</a:t>
            </a:r>
            <a:endParaRPr sz="3200" dirty="0"/>
          </a:p>
        </p:txBody>
      </p:sp>
      <p:graphicFrame>
        <p:nvGraphicFramePr>
          <p:cNvPr id="2" name="表 1">
            <a:extLst>
              <a:ext uri="{FF2B5EF4-FFF2-40B4-BE49-F238E27FC236}">
                <a16:creationId xmlns:a16="http://schemas.microsoft.com/office/drawing/2014/main" id="{1A04F89D-D950-881A-7DAB-BCBEED75EEBB}"/>
              </a:ext>
            </a:extLst>
          </p:cNvPr>
          <p:cNvGraphicFramePr>
            <a:graphicFrameLocks noGrp="1"/>
          </p:cNvGraphicFramePr>
          <p:nvPr>
            <p:extLst>
              <p:ext uri="{D42A27DB-BD31-4B8C-83A1-F6EECF244321}">
                <p14:modId xmlns:p14="http://schemas.microsoft.com/office/powerpoint/2010/main" val="1301095054"/>
              </p:ext>
            </p:extLst>
          </p:nvPr>
        </p:nvGraphicFramePr>
        <p:xfrm>
          <a:off x="997527" y="1734820"/>
          <a:ext cx="10815783" cy="3388360"/>
        </p:xfrm>
        <a:graphic>
          <a:graphicData uri="http://schemas.openxmlformats.org/drawingml/2006/table">
            <a:tbl>
              <a:tblPr firstRow="1" bandRow="1">
                <a:tableStyleId>{B301B821-A1FF-4177-AEE7-76D212191A09}</a:tableStyleId>
              </a:tblPr>
              <a:tblGrid>
                <a:gridCol w="1802631">
                  <a:extLst>
                    <a:ext uri="{9D8B030D-6E8A-4147-A177-3AD203B41FA5}">
                      <a16:colId xmlns:a16="http://schemas.microsoft.com/office/drawing/2014/main" val="516346947"/>
                    </a:ext>
                  </a:extLst>
                </a:gridCol>
                <a:gridCol w="2889442">
                  <a:extLst>
                    <a:ext uri="{9D8B030D-6E8A-4147-A177-3AD203B41FA5}">
                      <a16:colId xmlns:a16="http://schemas.microsoft.com/office/drawing/2014/main" val="1766546142"/>
                    </a:ext>
                  </a:extLst>
                </a:gridCol>
                <a:gridCol w="6123710">
                  <a:extLst>
                    <a:ext uri="{9D8B030D-6E8A-4147-A177-3AD203B41FA5}">
                      <a16:colId xmlns:a16="http://schemas.microsoft.com/office/drawing/2014/main" val="3791253243"/>
                    </a:ext>
                  </a:extLst>
                </a:gridCol>
              </a:tblGrid>
              <a:tr h="370840">
                <a:tc>
                  <a:txBody>
                    <a:bodyPr/>
                    <a:lstStyle/>
                    <a:p>
                      <a:r>
                        <a:rPr kumimoji="1" lang="ja-JP" altLang="en-US" dirty="0"/>
                        <a:t>利用者区分</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a:t>
                      </a:r>
                    </a:p>
                  </a:txBody>
                  <a:tcPr>
                    <a:lnB w="12700" cap="flat" cmpd="sng" algn="ctr">
                      <a:solidFill>
                        <a:schemeClr val="tx1"/>
                      </a:solidFill>
                      <a:prstDash val="solid"/>
                      <a:round/>
                      <a:headEnd type="none" w="med" len="med"/>
                      <a:tailEnd type="none" w="med" len="med"/>
                    </a:lnB>
                  </a:tcPr>
                </a:tc>
                <a:tc>
                  <a:txBody>
                    <a:bodyPr/>
                    <a:lstStyle/>
                    <a:p>
                      <a:r>
                        <a:rPr kumimoji="1" lang="ja-JP" altLang="en-US" dirty="0"/>
                        <a:t>利用者特性</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4535937"/>
                  </a:ext>
                </a:extLst>
              </a:tr>
              <a:tr h="370840">
                <a:tc>
                  <a:txBody>
                    <a:bodyPr/>
                    <a:lstStyle/>
                    <a:p>
                      <a:r>
                        <a:rPr kumimoji="1" lang="ja-JP" altLang="en-US" b="1" dirty="0"/>
                        <a:t>顧客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en-US" altLang="ja-JP" dirty="0"/>
                        <a:t>EC</a:t>
                      </a:r>
                      <a:r>
                        <a:rPr kumimoji="1" lang="ja-JP" altLang="en-US" dirty="0"/>
                        <a:t>サイトで商品を</a:t>
                      </a:r>
                      <a:endParaRPr kumimoji="1" lang="en-US" altLang="ja-JP" dirty="0"/>
                    </a:p>
                    <a:p>
                      <a:r>
                        <a:rPr kumimoji="1" lang="ja-JP" altLang="en-US" dirty="0"/>
                        <a:t>閲覧・購入するユーザー</a:t>
                      </a:r>
                      <a:endParaRPr kumimoji="1" lang="en-US" altLang="ja-JP"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サイトに会員情報を登録する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サイト内の商品を閲覧・検索し、カートに入れて注文する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出荷前の商品をキャンセルする</a:t>
                      </a:r>
                      <a:endParaRPr kumimoji="1" lang="en-US" altLang="ja-JP" sz="1800" kern="1200" dirty="0">
                        <a:solidFill>
                          <a:schemeClr val="dk1"/>
                        </a:solidFill>
                        <a:effectLst/>
                        <a:latin typeface="+mn-lt"/>
                        <a:ea typeface="+mn-ea"/>
                        <a:cs typeface="+mn-cs"/>
                      </a:endParaRPr>
                    </a:p>
                    <a:p>
                      <a:pPr marL="285750" indent="-285750">
                        <a:buFont typeface="Arial" panose="020B0604020202020204" pitchFamily="34" charset="0"/>
                        <a:buChar char="•"/>
                      </a:pPr>
                      <a:r>
                        <a:rPr kumimoji="1" lang="ja-JP" altLang="en-US" sz="1800" kern="1200" dirty="0">
                          <a:solidFill>
                            <a:schemeClr val="dk1"/>
                          </a:solidFill>
                          <a:effectLst/>
                          <a:latin typeface="+mn-lt"/>
                          <a:ea typeface="+mn-ea"/>
                          <a:cs typeface="+mn-cs"/>
                        </a:rPr>
                        <a:t>配布されたクーポンを利用して商品を購入する</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7400262"/>
                  </a:ext>
                </a:extLst>
              </a:tr>
              <a:tr h="370840">
                <a:tc rowSpan="2">
                  <a:txBody>
                    <a:bodyPr/>
                    <a:lstStyle/>
                    <a:p>
                      <a:r>
                        <a:rPr kumimoji="1" lang="ja-JP" altLang="en-US" b="1" dirty="0"/>
                        <a:t>サイト管理者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kumimoji="1" lang="ja-JP" altLang="en-US" dirty="0"/>
                        <a:t>マーケティング部門</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商品管理、割引クーポン配布、サイト管理を担う</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66605"/>
                  </a:ext>
                </a:extLst>
              </a:tr>
              <a:tr h="370840">
                <a:tc v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ja-JP" altLang="en-US" dirty="0"/>
                        <a:t>カスタマーサービス部</a:t>
                      </a:r>
                      <a:endParaRPr kumimoji="1" lang="en-US" altLang="ja-JP" dirty="0"/>
                    </a:p>
                    <a:p>
                      <a:r>
                        <a:rPr kumimoji="1" lang="ja-JP" altLang="en-US" dirty="0"/>
                        <a:t>メンバー</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会員管理、受注管理、コールセンター業務を担う</a:t>
                      </a:r>
                    </a:p>
                    <a:p>
                      <a:pPr marL="285750" indent="-285750">
                        <a:buFont typeface="Arial" panose="020B0604020202020204" pitchFamily="34" charset="0"/>
                        <a:buChar char="•"/>
                      </a:pPr>
                      <a:r>
                        <a:rPr kumimoji="1" lang="ja-JP" altLang="ja-JP" sz="1800" kern="1200" dirty="0">
                          <a:solidFill>
                            <a:schemeClr val="dk1"/>
                          </a:solidFill>
                          <a:effectLst/>
                          <a:latin typeface="+mn-lt"/>
                          <a:ea typeface="+mn-ea"/>
                          <a:cs typeface="+mn-cs"/>
                        </a:rPr>
                        <a:t>会員情報の閲覧はカスタマーサービス部の権限を持つメンバーのみ</a:t>
                      </a:r>
                      <a:r>
                        <a:rPr kumimoji="1" lang="ja-JP" altLang="en-US" sz="1800" kern="1200" dirty="0">
                          <a:solidFill>
                            <a:schemeClr val="dk1"/>
                          </a:solidFill>
                          <a:effectLst/>
                          <a:latin typeface="+mn-lt"/>
                          <a:ea typeface="+mn-ea"/>
                          <a:cs typeface="+mn-cs"/>
                        </a:rPr>
                        <a:t>可能</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19158348"/>
                  </a:ext>
                </a:extLst>
              </a:tr>
            </a:tbl>
          </a:graphicData>
        </a:graphic>
      </p:graphicFrame>
      <p:pic>
        <p:nvPicPr>
          <p:cNvPr id="3" name="グラフィックス 2" descr="オフィス ワーカー (男性) 単色塗りつぶし">
            <a:extLst>
              <a:ext uri="{FF2B5EF4-FFF2-40B4-BE49-F238E27FC236}">
                <a16:creationId xmlns:a16="http://schemas.microsoft.com/office/drawing/2014/main" id="{6C4551A3-58D4-9A41-042F-DEBE78408E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4754" y="3906490"/>
            <a:ext cx="635622" cy="635622"/>
          </a:xfrm>
          <a:prstGeom prst="rect">
            <a:avLst/>
          </a:prstGeom>
        </p:spPr>
      </p:pic>
      <p:pic>
        <p:nvPicPr>
          <p:cNvPr id="7" name="グラフィックス 6" descr="男性のプロフィール 枠線">
            <a:extLst>
              <a:ext uri="{FF2B5EF4-FFF2-40B4-BE49-F238E27FC236}">
                <a16:creationId xmlns:a16="http://schemas.microsoft.com/office/drawing/2014/main" id="{1253D5B9-4457-572D-0DFF-936CC13E88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44754" y="2315889"/>
            <a:ext cx="635622" cy="635622"/>
          </a:xfrm>
          <a:prstGeom prst="rect">
            <a:avLst/>
          </a:prstGeom>
        </p:spPr>
      </p:pic>
      <p:sp>
        <p:nvSpPr>
          <p:cNvPr id="4" name="スライド番号プレースホルダー 3">
            <a:extLst>
              <a:ext uri="{FF2B5EF4-FFF2-40B4-BE49-F238E27FC236}">
                <a16:creationId xmlns:a16="http://schemas.microsoft.com/office/drawing/2014/main" id="{ADCDAA95-8702-01F6-3617-89B0552009A9}"/>
              </a:ext>
            </a:extLst>
          </p:cNvPr>
          <p:cNvSpPr>
            <a:spLocks noGrp="1"/>
          </p:cNvSpPr>
          <p:nvPr>
            <p:ph type="sldNum" idx="12"/>
          </p:nvPr>
        </p:nvSpPr>
        <p:spPr/>
        <p:txBody>
          <a:bodyPr/>
          <a:lstStyle/>
          <a:p>
            <a:fld id="{00000000-1234-1234-1234-123412341234}" type="slidenum">
              <a:rPr lang="en-US" altLang="ja" smtClean="0"/>
              <a:pPr/>
              <a:t>2</a:t>
            </a:fld>
            <a:endParaRPr lang="ja" altLang="en-US"/>
          </a:p>
        </p:txBody>
      </p:sp>
    </p:spTree>
    <p:extLst>
      <p:ext uri="{BB962C8B-B14F-4D97-AF65-F5344CB8AC3E}">
        <p14:creationId xmlns:p14="http://schemas.microsoft.com/office/powerpoint/2010/main" val="1859066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1891FA4B-8022-E23E-AC25-C889D4DC5182}"/>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3AB4C995-B9D1-D529-E7BE-FCAA251ADD8A}"/>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商品閲覧</a:t>
            </a:r>
            <a:endParaRPr sz="3200" dirty="0">
              <a:solidFill>
                <a:srgbClr val="FF0000"/>
              </a:solidFill>
            </a:endParaRPr>
          </a:p>
        </p:txBody>
      </p:sp>
      <p:sp>
        <p:nvSpPr>
          <p:cNvPr id="10" name="テキスト ボックス 9">
            <a:extLst>
              <a:ext uri="{FF2B5EF4-FFF2-40B4-BE49-F238E27FC236}">
                <a16:creationId xmlns:a16="http://schemas.microsoft.com/office/drawing/2014/main" id="{0D87CB69-B07D-5B2F-19C1-1E9FEFF8758B}"/>
              </a:ext>
            </a:extLst>
          </p:cNvPr>
          <p:cNvSpPr txBox="1"/>
          <p:nvPr/>
        </p:nvSpPr>
        <p:spPr>
          <a:xfrm>
            <a:off x="4327806" y="2343079"/>
            <a:ext cx="3287760" cy="1138773"/>
          </a:xfrm>
          <a:prstGeom prst="rect">
            <a:avLst/>
          </a:prstGeom>
          <a:noFill/>
          <a:ln>
            <a:noFill/>
          </a:ln>
        </p:spPr>
        <p:txBody>
          <a:bodyPr wrap="square" rtlCol="0">
            <a:spAutoFit/>
          </a:bodyPr>
          <a:lstStyle/>
          <a:p>
            <a:r>
              <a:rPr kumimoji="1" lang="ja-JP" altLang="en-US" sz="1700" dirty="0"/>
              <a:t>・</a:t>
            </a:r>
            <a:r>
              <a:rPr lang="ja-JP" altLang="en-US" sz="1700" dirty="0"/>
              <a:t>トップページ表示</a:t>
            </a:r>
            <a:endParaRPr lang="en-US" altLang="ja-JP" sz="1700" dirty="0"/>
          </a:p>
          <a:p>
            <a:r>
              <a:rPr kumimoji="1" lang="ja-JP" altLang="en-US" sz="1700" dirty="0"/>
              <a:t>・商品検索</a:t>
            </a:r>
            <a:endParaRPr lang="en-US" altLang="ja-JP" sz="1700" dirty="0"/>
          </a:p>
          <a:p>
            <a:r>
              <a:rPr lang="ja-JP" altLang="en-US" sz="1700" dirty="0"/>
              <a:t>・カテゴリ選択</a:t>
            </a:r>
            <a:endParaRPr lang="en-US" altLang="ja-JP" sz="1700" dirty="0"/>
          </a:p>
          <a:p>
            <a:r>
              <a:rPr kumimoji="1" lang="ja-JP" altLang="en-US" sz="1700" dirty="0"/>
              <a:t>・お気に入り登録</a:t>
            </a:r>
          </a:p>
        </p:txBody>
      </p:sp>
      <p:sp>
        <p:nvSpPr>
          <p:cNvPr id="11" name="矢印: 右 10">
            <a:extLst>
              <a:ext uri="{FF2B5EF4-FFF2-40B4-BE49-F238E27FC236}">
                <a16:creationId xmlns:a16="http://schemas.microsoft.com/office/drawing/2014/main" id="{1B7DE4DE-8485-B73D-D82C-17EB50111BE4}"/>
              </a:ext>
            </a:extLst>
          </p:cNvPr>
          <p:cNvSpPr/>
          <p:nvPr/>
        </p:nvSpPr>
        <p:spPr>
          <a:xfrm>
            <a:off x="4262183" y="347377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BBD4D0E0-193B-03F4-51D2-B611BA0CB4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3900" y="2584608"/>
            <a:ext cx="2068944" cy="2068944"/>
          </a:xfrm>
          <a:prstGeom prst="rect">
            <a:avLst/>
          </a:prstGeom>
        </p:spPr>
      </p:pic>
      <p:sp>
        <p:nvSpPr>
          <p:cNvPr id="14" name="Google Shape;61;p14">
            <a:extLst>
              <a:ext uri="{FF2B5EF4-FFF2-40B4-BE49-F238E27FC236}">
                <a16:creationId xmlns:a16="http://schemas.microsoft.com/office/drawing/2014/main" id="{8C614E50-0B44-56E9-D24A-DA16709D6D89}"/>
              </a:ext>
            </a:extLst>
          </p:cNvPr>
          <p:cNvSpPr txBox="1">
            <a:spLocks/>
          </p:cNvSpPr>
          <p:nvPr/>
        </p:nvSpPr>
        <p:spPr>
          <a:xfrm>
            <a:off x="7333409" y="255414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B9DDFC3-5131-2D1D-C4C5-5FD9DAFAC0FB}"/>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a:t>
            </a:r>
            <a:r>
              <a:rPr lang="ja-JP" altLang="ja-JP" sz="1700" dirty="0"/>
              <a:t>商品</a:t>
            </a:r>
            <a:r>
              <a:rPr lang="ja-JP" altLang="en-US" sz="1700" dirty="0"/>
              <a:t>を閲覧・検索する機能</a:t>
            </a:r>
            <a:endParaRPr lang="en-US" altLang="ja-JP" sz="1700" dirty="0"/>
          </a:p>
          <a:p>
            <a:r>
              <a:rPr lang="ja-JP" altLang="en-US" sz="1700" dirty="0"/>
              <a:t>お気に入り登録中の商品情報や閲覧中の商品情報、顧客のセグメント情報をもとに、おすすめ商品を閲覧できる</a:t>
            </a:r>
            <a:endParaRPr lang="ja-JP" altLang="ja-JP" sz="1700" dirty="0"/>
          </a:p>
        </p:txBody>
      </p:sp>
      <p:sp>
        <p:nvSpPr>
          <p:cNvPr id="2" name="Google Shape;61;p14">
            <a:extLst>
              <a:ext uri="{FF2B5EF4-FFF2-40B4-BE49-F238E27FC236}">
                <a16:creationId xmlns:a16="http://schemas.microsoft.com/office/drawing/2014/main" id="{0B1449CA-E88A-6812-2245-709808A98496}"/>
              </a:ext>
            </a:extLst>
          </p:cNvPr>
          <p:cNvSpPr txBox="1">
            <a:spLocks noGrp="1"/>
          </p:cNvSpPr>
          <p:nvPr>
            <p:ph type="body" idx="1"/>
          </p:nvPr>
        </p:nvSpPr>
        <p:spPr>
          <a:xfrm>
            <a:off x="2455911" y="2969384"/>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D7FCFDE7-CE67-D372-D1A7-5A44CA2D90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60634" y="3277360"/>
            <a:ext cx="914400" cy="914400"/>
          </a:xfrm>
          <a:prstGeom prst="rect">
            <a:avLst/>
          </a:prstGeom>
        </p:spPr>
      </p:pic>
      <p:sp>
        <p:nvSpPr>
          <p:cNvPr id="8" name="矢印: 右 7">
            <a:extLst>
              <a:ext uri="{FF2B5EF4-FFF2-40B4-BE49-F238E27FC236}">
                <a16:creationId xmlns:a16="http://schemas.microsoft.com/office/drawing/2014/main" id="{DB030391-DE66-6F52-AB5C-D0066D64AB2A}"/>
              </a:ext>
            </a:extLst>
          </p:cNvPr>
          <p:cNvSpPr/>
          <p:nvPr/>
        </p:nvSpPr>
        <p:spPr>
          <a:xfrm rot="10800000">
            <a:off x="4262182" y="3886960"/>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488E8537-B08E-C14C-A452-7EE42CECFF43}"/>
              </a:ext>
            </a:extLst>
          </p:cNvPr>
          <p:cNvSpPr txBox="1"/>
          <p:nvPr/>
        </p:nvSpPr>
        <p:spPr>
          <a:xfrm>
            <a:off x="4327806" y="4423289"/>
            <a:ext cx="3287760" cy="877163"/>
          </a:xfrm>
          <a:prstGeom prst="rect">
            <a:avLst/>
          </a:prstGeom>
          <a:noFill/>
          <a:ln>
            <a:noFill/>
          </a:ln>
        </p:spPr>
        <p:txBody>
          <a:bodyPr wrap="square" rtlCol="0">
            <a:spAutoFit/>
          </a:bodyPr>
          <a:lstStyle/>
          <a:p>
            <a:r>
              <a:rPr kumimoji="1" lang="ja-JP" altLang="en-US" sz="1700" dirty="0"/>
              <a:t>・おすすめ商品表示</a:t>
            </a:r>
            <a:endParaRPr lang="en-US" altLang="ja-JP" sz="1700" dirty="0"/>
          </a:p>
          <a:p>
            <a:r>
              <a:rPr kumimoji="1" lang="ja-JP" altLang="en-US" sz="1700" dirty="0"/>
              <a:t>・商品検索結果を表示</a:t>
            </a:r>
            <a:endParaRPr lang="en-US" altLang="ja-JP" sz="1700" dirty="0"/>
          </a:p>
          <a:p>
            <a:r>
              <a:rPr lang="ja-JP" altLang="en-US" sz="1700" dirty="0"/>
              <a:t>・カテゴリ選択結果を表示</a:t>
            </a:r>
            <a:endParaRPr kumimoji="1" lang="ja-JP" altLang="en-US" sz="1700" dirty="0"/>
          </a:p>
        </p:txBody>
      </p:sp>
      <p:sp>
        <p:nvSpPr>
          <p:cNvPr id="12" name="スライド番号プレースホルダー 11">
            <a:extLst>
              <a:ext uri="{FF2B5EF4-FFF2-40B4-BE49-F238E27FC236}">
                <a16:creationId xmlns:a16="http://schemas.microsoft.com/office/drawing/2014/main" id="{1A98BF16-0EAB-D6E7-261B-ECD5C9FCDE53}"/>
              </a:ext>
            </a:extLst>
          </p:cNvPr>
          <p:cNvSpPr>
            <a:spLocks noGrp="1"/>
          </p:cNvSpPr>
          <p:nvPr>
            <p:ph type="sldNum" idx="12"/>
          </p:nvPr>
        </p:nvSpPr>
        <p:spPr/>
        <p:txBody>
          <a:bodyPr/>
          <a:lstStyle/>
          <a:p>
            <a:fld id="{00000000-1234-1234-1234-123412341234}" type="slidenum">
              <a:rPr lang="en-US" altLang="ja" smtClean="0"/>
              <a:pPr/>
              <a:t>3</a:t>
            </a:fld>
            <a:endParaRPr lang="ja" altLang="en-US"/>
          </a:p>
        </p:txBody>
      </p:sp>
    </p:spTree>
    <p:extLst>
      <p:ext uri="{BB962C8B-B14F-4D97-AF65-F5344CB8AC3E}">
        <p14:creationId xmlns:p14="http://schemas.microsoft.com/office/powerpoint/2010/main" val="972285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6AE111AC-8C59-87AA-FA11-33579AA5F83D}"/>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17195ADB-5B20-D8D1-2EC8-77DEA5C49E79}"/>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商品の注文、キャンセル、配送</a:t>
            </a:r>
            <a:endParaRPr sz="3200" dirty="0">
              <a:solidFill>
                <a:srgbClr val="FF0000"/>
              </a:solidFill>
            </a:endParaRPr>
          </a:p>
        </p:txBody>
      </p:sp>
      <p:sp>
        <p:nvSpPr>
          <p:cNvPr id="10" name="テキスト ボックス 9">
            <a:extLst>
              <a:ext uri="{FF2B5EF4-FFF2-40B4-BE49-F238E27FC236}">
                <a16:creationId xmlns:a16="http://schemas.microsoft.com/office/drawing/2014/main" id="{9E7FD924-34EB-C859-BBEE-BCC5FCCCA505}"/>
              </a:ext>
            </a:extLst>
          </p:cNvPr>
          <p:cNvSpPr txBox="1"/>
          <p:nvPr/>
        </p:nvSpPr>
        <p:spPr>
          <a:xfrm>
            <a:off x="1876378" y="2915856"/>
            <a:ext cx="3287760" cy="877163"/>
          </a:xfrm>
          <a:prstGeom prst="rect">
            <a:avLst/>
          </a:prstGeom>
          <a:noFill/>
          <a:ln>
            <a:noFill/>
          </a:ln>
        </p:spPr>
        <p:txBody>
          <a:bodyPr wrap="square" rtlCol="0">
            <a:spAutoFit/>
          </a:bodyPr>
          <a:lstStyle/>
          <a:p>
            <a:r>
              <a:rPr kumimoji="1" lang="ja-JP" altLang="en-US" sz="1700" dirty="0"/>
              <a:t>・商品をカートに追加、購入</a:t>
            </a:r>
            <a:endParaRPr lang="en-US" altLang="ja-JP" sz="1700" dirty="0"/>
          </a:p>
          <a:p>
            <a:r>
              <a:rPr kumimoji="1" lang="ja-JP" altLang="en-US" sz="1700" dirty="0"/>
              <a:t>・出荷前の商品をキャンセル</a:t>
            </a:r>
            <a:endParaRPr lang="en-US" altLang="ja-JP" sz="1700" dirty="0"/>
          </a:p>
          <a:p>
            <a:r>
              <a:rPr lang="ja-JP" altLang="en-US" sz="1700" dirty="0"/>
              <a:t>・配送方法を選択</a:t>
            </a:r>
            <a:endParaRPr lang="en-US" altLang="ja-JP" sz="1700" dirty="0"/>
          </a:p>
        </p:txBody>
      </p:sp>
      <p:sp>
        <p:nvSpPr>
          <p:cNvPr id="11" name="矢印: 右 10">
            <a:extLst>
              <a:ext uri="{FF2B5EF4-FFF2-40B4-BE49-F238E27FC236}">
                <a16:creationId xmlns:a16="http://schemas.microsoft.com/office/drawing/2014/main" id="{FD8D0B16-DA09-86A9-E562-D33A0F89DC72}"/>
              </a:ext>
            </a:extLst>
          </p:cNvPr>
          <p:cNvSpPr/>
          <p:nvPr/>
        </p:nvSpPr>
        <p:spPr>
          <a:xfrm>
            <a:off x="2092912" y="387260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E6695A75-E583-1CF2-020E-42DD2A3837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914629" y="2983443"/>
            <a:ext cx="2068944" cy="2068944"/>
          </a:xfrm>
          <a:prstGeom prst="rect">
            <a:avLst/>
          </a:prstGeom>
        </p:spPr>
      </p:pic>
      <p:sp>
        <p:nvSpPr>
          <p:cNvPr id="14" name="Google Shape;61;p14">
            <a:extLst>
              <a:ext uri="{FF2B5EF4-FFF2-40B4-BE49-F238E27FC236}">
                <a16:creationId xmlns:a16="http://schemas.microsoft.com/office/drawing/2014/main" id="{A617D3B3-416D-3785-6EA9-045295FD64DB}"/>
              </a:ext>
            </a:extLst>
          </p:cNvPr>
          <p:cNvSpPr txBox="1">
            <a:spLocks/>
          </p:cNvSpPr>
          <p:nvPr/>
        </p:nvSpPr>
        <p:spPr>
          <a:xfrm>
            <a:off x="5164138" y="2952978"/>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D5AFCAEB-1380-DF8E-7958-5FC0FF6D65ED}"/>
              </a:ext>
            </a:extLst>
          </p:cNvPr>
          <p:cNvSpPr txBox="1"/>
          <p:nvPr/>
        </p:nvSpPr>
        <p:spPr>
          <a:xfrm>
            <a:off x="203165" y="840648"/>
            <a:ext cx="11785670" cy="1138773"/>
          </a:xfrm>
          <a:prstGeom prst="rect">
            <a:avLst/>
          </a:prstGeom>
          <a:noFill/>
          <a:ln>
            <a:noFill/>
          </a:ln>
        </p:spPr>
        <p:txBody>
          <a:bodyPr wrap="square" rtlCol="0">
            <a:spAutoFit/>
          </a:bodyPr>
          <a:lstStyle/>
          <a:p>
            <a:r>
              <a:rPr lang="ja-JP" altLang="en-US" sz="1700" dirty="0"/>
              <a:t>顧客がカートに入れた</a:t>
            </a:r>
            <a:r>
              <a:rPr lang="ja-JP" altLang="ja-JP" sz="1700" dirty="0"/>
              <a:t>商品</a:t>
            </a:r>
            <a:r>
              <a:rPr lang="ja-JP" altLang="en-US" sz="1700" dirty="0"/>
              <a:t>を注文できる</a:t>
            </a:r>
            <a:endParaRPr lang="en-US" altLang="ja-JP" sz="1700" dirty="0"/>
          </a:p>
          <a:p>
            <a:r>
              <a:rPr lang="ja-JP" altLang="en-US" sz="1700" dirty="0"/>
              <a:t>商品は出荷前であれば顧客側でキャンセルすることができる</a:t>
            </a:r>
            <a:endParaRPr lang="en-US" altLang="ja-JP" sz="1700" dirty="0"/>
          </a:p>
          <a:p>
            <a:r>
              <a:rPr lang="ja-JP" altLang="en-US" sz="1700" dirty="0"/>
              <a:t>配送は住所、置き配の有無、配送日付と時間を指定できる</a:t>
            </a:r>
            <a:endParaRPr lang="en-US" altLang="ja-JP" sz="1700" dirty="0"/>
          </a:p>
          <a:p>
            <a:r>
              <a:rPr lang="ja-JP" altLang="en-US" sz="1700" dirty="0"/>
              <a:t>商品の注文時、キャンセル時、入金確認時、商品発送時、配達完了時に</a:t>
            </a:r>
            <a:r>
              <a:rPr lang="en-US" altLang="ja-JP" sz="1700" dirty="0"/>
              <a:t>EC</a:t>
            </a:r>
            <a:r>
              <a:rPr lang="ja-JP" altLang="en-US" sz="1700" dirty="0"/>
              <a:t>システムから通知メールが送信される</a:t>
            </a:r>
            <a:endParaRPr lang="ja-JP" altLang="ja-JP" sz="1700" dirty="0"/>
          </a:p>
        </p:txBody>
      </p:sp>
      <p:sp>
        <p:nvSpPr>
          <p:cNvPr id="2" name="Google Shape;61;p14">
            <a:extLst>
              <a:ext uri="{FF2B5EF4-FFF2-40B4-BE49-F238E27FC236}">
                <a16:creationId xmlns:a16="http://schemas.microsoft.com/office/drawing/2014/main" id="{C9A0BBD4-FA24-26AF-6FDD-2FD321019EA6}"/>
              </a:ext>
            </a:extLst>
          </p:cNvPr>
          <p:cNvSpPr txBox="1">
            <a:spLocks noGrp="1"/>
          </p:cNvSpPr>
          <p:nvPr>
            <p:ph type="body" idx="1"/>
          </p:nvPr>
        </p:nvSpPr>
        <p:spPr>
          <a:xfrm>
            <a:off x="286640" y="3368219"/>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08401385-E256-A362-6845-E96D7DD121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1363" y="3676195"/>
            <a:ext cx="914400" cy="914400"/>
          </a:xfrm>
          <a:prstGeom prst="rect">
            <a:avLst/>
          </a:prstGeom>
        </p:spPr>
      </p:pic>
      <p:sp>
        <p:nvSpPr>
          <p:cNvPr id="8" name="矢印: 右 7">
            <a:extLst>
              <a:ext uri="{FF2B5EF4-FFF2-40B4-BE49-F238E27FC236}">
                <a16:creationId xmlns:a16="http://schemas.microsoft.com/office/drawing/2014/main" id="{08DE8F6A-9F0A-CDEB-EC19-A3E006980C4D}"/>
              </a:ext>
            </a:extLst>
          </p:cNvPr>
          <p:cNvSpPr/>
          <p:nvPr/>
        </p:nvSpPr>
        <p:spPr>
          <a:xfrm rot="10800000">
            <a:off x="2092911" y="4285795"/>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6FE9FF-2220-25B2-C778-137B4B5C0D96}"/>
              </a:ext>
            </a:extLst>
          </p:cNvPr>
          <p:cNvSpPr txBox="1"/>
          <p:nvPr/>
        </p:nvSpPr>
        <p:spPr>
          <a:xfrm>
            <a:off x="1876378" y="4802669"/>
            <a:ext cx="3287760" cy="615553"/>
          </a:xfrm>
          <a:prstGeom prst="rect">
            <a:avLst/>
          </a:prstGeom>
          <a:noFill/>
          <a:ln>
            <a:noFill/>
          </a:ln>
        </p:spPr>
        <p:txBody>
          <a:bodyPr wrap="square" rtlCol="0">
            <a:spAutoFit/>
          </a:bodyPr>
          <a:lstStyle/>
          <a:p>
            <a:r>
              <a:rPr kumimoji="1" lang="ja-JP" altLang="en-US" sz="1700" dirty="0"/>
              <a:t>・注文確定</a:t>
            </a:r>
            <a:endParaRPr lang="en-US" altLang="ja-JP" sz="1700" dirty="0"/>
          </a:p>
          <a:p>
            <a:r>
              <a:rPr kumimoji="1" lang="ja-JP" altLang="en-US" sz="1700" dirty="0"/>
              <a:t>・各種メール通知</a:t>
            </a:r>
            <a:endParaRPr lang="en-US" altLang="ja-JP" sz="1700" dirty="0"/>
          </a:p>
        </p:txBody>
      </p:sp>
      <p:sp>
        <p:nvSpPr>
          <p:cNvPr id="3" name="矢印: 右 2">
            <a:extLst>
              <a:ext uri="{FF2B5EF4-FFF2-40B4-BE49-F238E27FC236}">
                <a16:creationId xmlns:a16="http://schemas.microsoft.com/office/drawing/2014/main" id="{148598F0-65F2-5E4C-048C-495ECBFB3C07}"/>
              </a:ext>
            </a:extLst>
          </p:cNvPr>
          <p:cNvSpPr/>
          <p:nvPr/>
        </p:nvSpPr>
        <p:spPr>
          <a:xfrm>
            <a:off x="7466002" y="3412735"/>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グラフィックス 3" descr="コンピューター 単色塗りつぶし">
            <a:extLst>
              <a:ext uri="{FF2B5EF4-FFF2-40B4-BE49-F238E27FC236}">
                <a16:creationId xmlns:a16="http://schemas.microsoft.com/office/drawing/2014/main" id="{66AB6820-7766-B187-DD7E-74A968EB622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53938" y="2383573"/>
            <a:ext cx="1981948" cy="1981948"/>
          </a:xfrm>
          <a:prstGeom prst="rect">
            <a:avLst/>
          </a:prstGeom>
        </p:spPr>
      </p:pic>
      <p:sp>
        <p:nvSpPr>
          <p:cNvPr id="5" name="Google Shape;61;p14">
            <a:extLst>
              <a:ext uri="{FF2B5EF4-FFF2-40B4-BE49-F238E27FC236}">
                <a16:creationId xmlns:a16="http://schemas.microsoft.com/office/drawing/2014/main" id="{A234215B-A7D6-F8E4-5057-C5A721631404}"/>
              </a:ext>
            </a:extLst>
          </p:cNvPr>
          <p:cNvSpPr txBox="1">
            <a:spLocks/>
          </p:cNvSpPr>
          <p:nvPr/>
        </p:nvSpPr>
        <p:spPr>
          <a:xfrm>
            <a:off x="9667788" y="2335738"/>
            <a:ext cx="228083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販売管理システム</a:t>
            </a:r>
          </a:p>
        </p:txBody>
      </p:sp>
      <p:sp>
        <p:nvSpPr>
          <p:cNvPr id="17" name="テキスト ボックス 16">
            <a:extLst>
              <a:ext uri="{FF2B5EF4-FFF2-40B4-BE49-F238E27FC236}">
                <a16:creationId xmlns:a16="http://schemas.microsoft.com/office/drawing/2014/main" id="{94A685C5-B188-7263-57F7-9C89709471F6}"/>
              </a:ext>
            </a:extLst>
          </p:cNvPr>
          <p:cNvSpPr txBox="1"/>
          <p:nvPr/>
        </p:nvSpPr>
        <p:spPr>
          <a:xfrm>
            <a:off x="7437306" y="3042463"/>
            <a:ext cx="3287760" cy="353943"/>
          </a:xfrm>
          <a:prstGeom prst="rect">
            <a:avLst/>
          </a:prstGeom>
          <a:noFill/>
          <a:ln>
            <a:noFill/>
          </a:ln>
        </p:spPr>
        <p:txBody>
          <a:bodyPr wrap="square" rtlCol="0">
            <a:spAutoFit/>
          </a:bodyPr>
          <a:lstStyle/>
          <a:p>
            <a:r>
              <a:rPr kumimoji="1" lang="ja-JP" altLang="en-US" sz="1700" dirty="0"/>
              <a:t>・</a:t>
            </a:r>
            <a:r>
              <a:rPr lang="ja-JP" altLang="en-US" sz="1700" dirty="0"/>
              <a:t>受注管理</a:t>
            </a:r>
            <a:r>
              <a:rPr lang="en-US" altLang="ja-JP" sz="1700" dirty="0"/>
              <a:t>(p10</a:t>
            </a:r>
            <a:r>
              <a:rPr lang="ja-JP" altLang="en-US" sz="1700" dirty="0"/>
              <a:t>参照</a:t>
            </a:r>
            <a:r>
              <a:rPr lang="en-US" altLang="ja-JP" sz="1700" dirty="0"/>
              <a:t>)</a:t>
            </a:r>
          </a:p>
        </p:txBody>
      </p:sp>
      <p:pic>
        <p:nvPicPr>
          <p:cNvPr id="18" name="グラフィックス 17" descr="コンピューター 単色塗りつぶし">
            <a:extLst>
              <a:ext uri="{FF2B5EF4-FFF2-40B4-BE49-F238E27FC236}">
                <a16:creationId xmlns:a16="http://schemas.microsoft.com/office/drawing/2014/main" id="{0E70B4D3-4294-0642-9B80-AED41025469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46963" y="4561199"/>
            <a:ext cx="1981948" cy="1981948"/>
          </a:xfrm>
          <a:prstGeom prst="rect">
            <a:avLst/>
          </a:prstGeom>
        </p:spPr>
      </p:pic>
      <p:sp>
        <p:nvSpPr>
          <p:cNvPr id="20" name="Google Shape;61;p14">
            <a:extLst>
              <a:ext uri="{FF2B5EF4-FFF2-40B4-BE49-F238E27FC236}">
                <a16:creationId xmlns:a16="http://schemas.microsoft.com/office/drawing/2014/main" id="{64D040FE-DCE4-C711-ECAC-80DCEE718F43}"/>
              </a:ext>
            </a:extLst>
          </p:cNvPr>
          <p:cNvSpPr txBox="1">
            <a:spLocks/>
          </p:cNvSpPr>
          <p:nvPr/>
        </p:nvSpPr>
        <p:spPr>
          <a:xfrm>
            <a:off x="9922181" y="4511658"/>
            <a:ext cx="1706729" cy="631313"/>
          </a:xfrm>
          <a:prstGeom prst="rect">
            <a:avLst/>
          </a:prstGeom>
        </p:spPr>
        <p:txBody>
          <a:bodyPr spcFirstLastPara="1" vert="horz" wrap="square" lIns="121900" tIns="121900" rIns="121900" bIns="121900" rtlCol="0" anchor="t" anchorCtr="0">
            <a:norm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700" dirty="0"/>
              <a:t>物流システム</a:t>
            </a:r>
          </a:p>
        </p:txBody>
      </p:sp>
      <p:sp>
        <p:nvSpPr>
          <p:cNvPr id="21" name="矢印: 右 20">
            <a:extLst>
              <a:ext uri="{FF2B5EF4-FFF2-40B4-BE49-F238E27FC236}">
                <a16:creationId xmlns:a16="http://schemas.microsoft.com/office/drawing/2014/main" id="{50472C15-1FBB-9F83-5C3B-34104A1CE5C1}"/>
              </a:ext>
            </a:extLst>
          </p:cNvPr>
          <p:cNvSpPr/>
          <p:nvPr/>
        </p:nvSpPr>
        <p:spPr>
          <a:xfrm>
            <a:off x="7462759" y="5024287"/>
            <a:ext cx="16974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77583C57-849F-983E-BE01-488E6D8368C7}"/>
              </a:ext>
            </a:extLst>
          </p:cNvPr>
          <p:cNvSpPr txBox="1"/>
          <p:nvPr/>
        </p:nvSpPr>
        <p:spPr>
          <a:xfrm>
            <a:off x="7434063" y="4654015"/>
            <a:ext cx="3287760" cy="353943"/>
          </a:xfrm>
          <a:prstGeom prst="rect">
            <a:avLst/>
          </a:prstGeom>
          <a:noFill/>
          <a:ln>
            <a:noFill/>
          </a:ln>
        </p:spPr>
        <p:txBody>
          <a:bodyPr wrap="square" rtlCol="0">
            <a:spAutoFit/>
          </a:bodyPr>
          <a:lstStyle/>
          <a:p>
            <a:r>
              <a:rPr kumimoji="1" lang="ja-JP" altLang="en-US" sz="1700" dirty="0"/>
              <a:t>・受取</a:t>
            </a:r>
            <a:r>
              <a:rPr lang="ja-JP" altLang="en-US" sz="1700" dirty="0"/>
              <a:t>管理</a:t>
            </a:r>
            <a:r>
              <a:rPr lang="en-US" altLang="ja-JP" sz="1700" dirty="0"/>
              <a:t>(p11</a:t>
            </a:r>
            <a:r>
              <a:rPr lang="ja-JP" altLang="en-US" sz="1700" dirty="0"/>
              <a:t>参照</a:t>
            </a:r>
            <a:r>
              <a:rPr lang="en-US" altLang="ja-JP" sz="1700" dirty="0"/>
              <a:t>)</a:t>
            </a:r>
          </a:p>
        </p:txBody>
      </p:sp>
      <p:sp>
        <p:nvSpPr>
          <p:cNvPr id="23" name="スライド番号プレースホルダー 22">
            <a:extLst>
              <a:ext uri="{FF2B5EF4-FFF2-40B4-BE49-F238E27FC236}">
                <a16:creationId xmlns:a16="http://schemas.microsoft.com/office/drawing/2014/main" id="{12921709-50C5-42C5-FD6B-EA1394E16B74}"/>
              </a:ext>
            </a:extLst>
          </p:cNvPr>
          <p:cNvSpPr>
            <a:spLocks noGrp="1"/>
          </p:cNvSpPr>
          <p:nvPr>
            <p:ph type="sldNum" idx="12"/>
          </p:nvPr>
        </p:nvSpPr>
        <p:spPr>
          <a:xfrm>
            <a:off x="11306341" y="6217623"/>
            <a:ext cx="731600" cy="524800"/>
          </a:xfrm>
        </p:spPr>
        <p:txBody>
          <a:bodyPr/>
          <a:lstStyle/>
          <a:p>
            <a:fld id="{00000000-1234-1234-1234-123412341234}" type="slidenum">
              <a:rPr lang="en-US" altLang="ja" smtClean="0"/>
              <a:pPr/>
              <a:t>4</a:t>
            </a:fld>
            <a:endParaRPr lang="ja" altLang="en-US" dirty="0"/>
          </a:p>
        </p:txBody>
      </p:sp>
    </p:spTree>
    <p:extLst>
      <p:ext uri="{BB962C8B-B14F-4D97-AF65-F5344CB8AC3E}">
        <p14:creationId xmlns:p14="http://schemas.microsoft.com/office/powerpoint/2010/main" val="315620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82D36712-5887-877F-5228-D84CD92A12B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0653FDEA-ADC0-9E0D-284F-49D66DB7C23C}"/>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キャンペーン</a:t>
            </a:r>
            <a:endParaRPr sz="3200" dirty="0">
              <a:solidFill>
                <a:srgbClr val="FF0000"/>
              </a:solidFill>
            </a:endParaRPr>
          </a:p>
        </p:txBody>
      </p:sp>
      <p:sp>
        <p:nvSpPr>
          <p:cNvPr id="10" name="テキスト ボックス 9">
            <a:extLst>
              <a:ext uri="{FF2B5EF4-FFF2-40B4-BE49-F238E27FC236}">
                <a16:creationId xmlns:a16="http://schemas.microsoft.com/office/drawing/2014/main" id="{CBDFC045-8826-1E26-722C-813EE7A625FC}"/>
              </a:ext>
            </a:extLst>
          </p:cNvPr>
          <p:cNvSpPr txBox="1"/>
          <p:nvPr/>
        </p:nvSpPr>
        <p:spPr>
          <a:xfrm>
            <a:off x="2252625" y="2987105"/>
            <a:ext cx="3287760" cy="615553"/>
          </a:xfrm>
          <a:prstGeom prst="rect">
            <a:avLst/>
          </a:prstGeom>
          <a:noFill/>
          <a:ln>
            <a:noFill/>
          </a:ln>
        </p:spPr>
        <p:txBody>
          <a:bodyPr wrap="square" rtlCol="0">
            <a:spAutoFit/>
          </a:bodyPr>
          <a:lstStyle/>
          <a:p>
            <a:r>
              <a:rPr kumimoji="1" lang="ja-JP" altLang="en-US" sz="1700" dirty="0"/>
              <a:t>・</a:t>
            </a:r>
            <a:r>
              <a:rPr lang="ja-JP" altLang="en-US" sz="1700" dirty="0"/>
              <a:t>キャンペーン画面に遷移</a:t>
            </a:r>
            <a:endParaRPr lang="en-US" altLang="ja-JP" sz="1700" dirty="0"/>
          </a:p>
          <a:p>
            <a:r>
              <a:rPr kumimoji="1" lang="ja-JP" altLang="en-US" sz="1700" dirty="0"/>
              <a:t>・割引クーポン利用</a:t>
            </a:r>
            <a:endParaRPr lang="en-US" altLang="ja-JP" sz="1700" dirty="0"/>
          </a:p>
        </p:txBody>
      </p:sp>
      <p:sp>
        <p:nvSpPr>
          <p:cNvPr id="11" name="矢印: 右 10">
            <a:extLst>
              <a:ext uri="{FF2B5EF4-FFF2-40B4-BE49-F238E27FC236}">
                <a16:creationId xmlns:a16="http://schemas.microsoft.com/office/drawing/2014/main" id="{6F13F1B8-8CBA-9045-47C6-B44D8004F50D}"/>
              </a:ext>
            </a:extLst>
          </p:cNvPr>
          <p:cNvSpPr/>
          <p:nvPr/>
        </p:nvSpPr>
        <p:spPr>
          <a:xfrm>
            <a:off x="2452835" y="373641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1D53DC05-B34D-B27D-80FD-0BF093C21D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4552" y="2847256"/>
            <a:ext cx="2068944" cy="2068944"/>
          </a:xfrm>
          <a:prstGeom prst="rect">
            <a:avLst/>
          </a:prstGeom>
        </p:spPr>
      </p:pic>
      <p:sp>
        <p:nvSpPr>
          <p:cNvPr id="14" name="Google Shape;61;p14">
            <a:extLst>
              <a:ext uri="{FF2B5EF4-FFF2-40B4-BE49-F238E27FC236}">
                <a16:creationId xmlns:a16="http://schemas.microsoft.com/office/drawing/2014/main" id="{E2AA53F2-E024-6FA9-F771-5252CDFB711E}"/>
              </a:ext>
            </a:extLst>
          </p:cNvPr>
          <p:cNvSpPr txBox="1">
            <a:spLocks/>
          </p:cNvSpPr>
          <p:nvPr/>
        </p:nvSpPr>
        <p:spPr>
          <a:xfrm>
            <a:off x="5524061" y="28167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7B9727C6-D650-FC91-C18E-09DCC747038F}"/>
              </a:ext>
            </a:extLst>
          </p:cNvPr>
          <p:cNvSpPr txBox="1"/>
          <p:nvPr/>
        </p:nvSpPr>
        <p:spPr>
          <a:xfrm>
            <a:off x="203165" y="840648"/>
            <a:ext cx="11785670" cy="615553"/>
          </a:xfrm>
          <a:prstGeom prst="rect">
            <a:avLst/>
          </a:prstGeom>
          <a:noFill/>
          <a:ln>
            <a:noFill/>
          </a:ln>
        </p:spPr>
        <p:txBody>
          <a:bodyPr wrap="square" rtlCol="0">
            <a:spAutoFit/>
          </a:bodyPr>
          <a:lstStyle/>
          <a:p>
            <a:r>
              <a:rPr lang="ja-JP" altLang="en-US" sz="1700" dirty="0"/>
              <a:t>顧客がキャンペーン情報を閲覧できる機能</a:t>
            </a:r>
            <a:endParaRPr lang="en-US" altLang="ja-JP" sz="1700" dirty="0"/>
          </a:p>
          <a:p>
            <a:r>
              <a:rPr lang="ja-JP" altLang="en-US" sz="1700" dirty="0"/>
              <a:t>また、顧客は自身に配布されている割引クーポンを利用することができる</a:t>
            </a:r>
            <a:endParaRPr lang="ja-JP" altLang="ja-JP" sz="1700" dirty="0"/>
          </a:p>
        </p:txBody>
      </p:sp>
      <p:sp>
        <p:nvSpPr>
          <p:cNvPr id="2" name="Google Shape;61;p14">
            <a:extLst>
              <a:ext uri="{FF2B5EF4-FFF2-40B4-BE49-F238E27FC236}">
                <a16:creationId xmlns:a16="http://schemas.microsoft.com/office/drawing/2014/main" id="{5A4C419E-8A3D-B6F6-5318-AAD97BBC20AE}"/>
              </a:ext>
            </a:extLst>
          </p:cNvPr>
          <p:cNvSpPr txBox="1">
            <a:spLocks noGrp="1"/>
          </p:cNvSpPr>
          <p:nvPr>
            <p:ph type="body" idx="1"/>
          </p:nvPr>
        </p:nvSpPr>
        <p:spPr>
          <a:xfrm>
            <a:off x="646563" y="3232032"/>
            <a:ext cx="1323845"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顧客</a:t>
            </a:r>
            <a:endParaRPr sz="1700" dirty="0"/>
          </a:p>
        </p:txBody>
      </p:sp>
      <p:pic>
        <p:nvPicPr>
          <p:cNvPr id="7" name="グラフィックス 6" descr="男性のプロフィール 枠線">
            <a:extLst>
              <a:ext uri="{FF2B5EF4-FFF2-40B4-BE49-F238E27FC236}">
                <a16:creationId xmlns:a16="http://schemas.microsoft.com/office/drawing/2014/main" id="{12BA61F6-65C3-482F-E747-5E0781316D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286" y="3540008"/>
            <a:ext cx="914400" cy="914400"/>
          </a:xfrm>
          <a:prstGeom prst="rect">
            <a:avLst/>
          </a:prstGeom>
        </p:spPr>
      </p:pic>
      <p:sp>
        <p:nvSpPr>
          <p:cNvPr id="8" name="矢印: 右 7">
            <a:extLst>
              <a:ext uri="{FF2B5EF4-FFF2-40B4-BE49-F238E27FC236}">
                <a16:creationId xmlns:a16="http://schemas.microsoft.com/office/drawing/2014/main" id="{172957E3-5A5C-9E59-A80A-41A3150FC8B2}"/>
              </a:ext>
            </a:extLst>
          </p:cNvPr>
          <p:cNvSpPr/>
          <p:nvPr/>
        </p:nvSpPr>
        <p:spPr>
          <a:xfrm rot="10800000">
            <a:off x="2452834" y="414960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E18726AE-F278-A795-F98B-87FF221DAEA0}"/>
              </a:ext>
            </a:extLst>
          </p:cNvPr>
          <p:cNvSpPr txBox="1"/>
          <p:nvPr/>
        </p:nvSpPr>
        <p:spPr>
          <a:xfrm>
            <a:off x="2518458" y="4685937"/>
            <a:ext cx="3287760" cy="877163"/>
          </a:xfrm>
          <a:prstGeom prst="rect">
            <a:avLst/>
          </a:prstGeom>
          <a:noFill/>
          <a:ln>
            <a:noFill/>
          </a:ln>
        </p:spPr>
        <p:txBody>
          <a:bodyPr wrap="square" rtlCol="0">
            <a:spAutoFit/>
          </a:bodyPr>
          <a:lstStyle/>
          <a:p>
            <a:r>
              <a:rPr lang="ja-JP" altLang="en-US" sz="1700" dirty="0"/>
              <a:t>・キャンペーン画面表示</a:t>
            </a:r>
            <a:endParaRPr lang="en-US" altLang="ja-JP" sz="1700" dirty="0"/>
          </a:p>
          <a:p>
            <a:r>
              <a:rPr lang="ja-JP" altLang="en-US" sz="1700" dirty="0"/>
              <a:t>・割引クーポン配布</a:t>
            </a:r>
            <a:endParaRPr lang="en-US" altLang="ja-JP" sz="1700" dirty="0"/>
          </a:p>
          <a:p>
            <a:r>
              <a:rPr lang="ja-JP" altLang="en-US" sz="1700" dirty="0"/>
              <a:t>・割引価格反映</a:t>
            </a:r>
            <a:endParaRPr lang="en-US" altLang="ja-JP" sz="1700" dirty="0"/>
          </a:p>
        </p:txBody>
      </p:sp>
      <p:sp>
        <p:nvSpPr>
          <p:cNvPr id="12" name="スライド番号プレースホルダー 11">
            <a:extLst>
              <a:ext uri="{FF2B5EF4-FFF2-40B4-BE49-F238E27FC236}">
                <a16:creationId xmlns:a16="http://schemas.microsoft.com/office/drawing/2014/main" id="{C131566D-D2E2-3F9B-4EDA-CC04E99116DE}"/>
              </a:ext>
            </a:extLst>
          </p:cNvPr>
          <p:cNvSpPr>
            <a:spLocks noGrp="1"/>
          </p:cNvSpPr>
          <p:nvPr>
            <p:ph type="sldNum" idx="12"/>
          </p:nvPr>
        </p:nvSpPr>
        <p:spPr/>
        <p:txBody>
          <a:bodyPr/>
          <a:lstStyle/>
          <a:p>
            <a:fld id="{00000000-1234-1234-1234-123412341234}" type="slidenum">
              <a:rPr lang="en-US" altLang="ja" smtClean="0"/>
              <a:pPr/>
              <a:t>5</a:t>
            </a:fld>
            <a:endParaRPr lang="ja" altLang="en-US"/>
          </a:p>
        </p:txBody>
      </p:sp>
      <p:sp>
        <p:nvSpPr>
          <p:cNvPr id="4" name="Google Shape;61;p14">
            <a:extLst>
              <a:ext uri="{FF2B5EF4-FFF2-40B4-BE49-F238E27FC236}">
                <a16:creationId xmlns:a16="http://schemas.microsoft.com/office/drawing/2014/main" id="{E6BFAE30-FDAA-80A7-1486-1FEC904F87C7}"/>
              </a:ext>
            </a:extLst>
          </p:cNvPr>
          <p:cNvSpPr txBox="1">
            <a:spLocks/>
          </p:cNvSpPr>
          <p:nvPr/>
        </p:nvSpPr>
        <p:spPr>
          <a:xfrm>
            <a:off x="9187924" y="287309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5" name="グラフィックス 4" descr="オフィス ワーカー (男性) 単色塗りつぶし">
            <a:extLst>
              <a:ext uri="{FF2B5EF4-FFF2-40B4-BE49-F238E27FC236}">
                <a16:creationId xmlns:a16="http://schemas.microsoft.com/office/drawing/2014/main" id="{98DFC380-01FC-E2F4-CECD-81DDD4059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855287" y="3329217"/>
            <a:ext cx="914400" cy="914400"/>
          </a:xfrm>
          <a:prstGeom prst="rect">
            <a:avLst/>
          </a:prstGeom>
        </p:spPr>
      </p:pic>
      <p:sp>
        <p:nvSpPr>
          <p:cNvPr id="6" name="矢印: 右 5">
            <a:extLst>
              <a:ext uri="{FF2B5EF4-FFF2-40B4-BE49-F238E27FC236}">
                <a16:creationId xmlns:a16="http://schemas.microsoft.com/office/drawing/2014/main" id="{6FBA9DA2-3BB6-9176-473A-CEB743593653}"/>
              </a:ext>
            </a:extLst>
          </p:cNvPr>
          <p:cNvSpPr/>
          <p:nvPr/>
        </p:nvSpPr>
        <p:spPr>
          <a:xfrm rot="10800000">
            <a:off x="7564919" y="3785348"/>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44990A8-ADCF-822E-3A93-902211177889}"/>
              </a:ext>
            </a:extLst>
          </p:cNvPr>
          <p:cNvSpPr txBox="1"/>
          <p:nvPr/>
        </p:nvSpPr>
        <p:spPr>
          <a:xfrm>
            <a:off x="7564919" y="4416560"/>
            <a:ext cx="3625407" cy="615553"/>
          </a:xfrm>
          <a:prstGeom prst="rect">
            <a:avLst/>
          </a:prstGeom>
          <a:noFill/>
          <a:ln>
            <a:noFill/>
          </a:ln>
        </p:spPr>
        <p:txBody>
          <a:bodyPr wrap="square" rtlCol="0">
            <a:spAutoFit/>
          </a:bodyPr>
          <a:lstStyle/>
          <a:p>
            <a:r>
              <a:rPr lang="ja-JP" altLang="en-US" sz="1700" dirty="0"/>
              <a:t>・キャンペーン情報管理</a:t>
            </a:r>
            <a:r>
              <a:rPr lang="en-US" altLang="ja-JP" sz="1700" dirty="0"/>
              <a:t>(p13</a:t>
            </a:r>
            <a:r>
              <a:rPr lang="ja-JP" altLang="en-US" sz="1700" dirty="0"/>
              <a:t>参照</a:t>
            </a:r>
            <a:r>
              <a:rPr lang="en-US" altLang="ja-JP" sz="1700" dirty="0"/>
              <a:t>)</a:t>
            </a:r>
          </a:p>
          <a:p>
            <a:r>
              <a:rPr lang="ja-JP" altLang="en-US" sz="1700" dirty="0"/>
              <a:t>・割引クーポン配布設定</a:t>
            </a:r>
            <a:r>
              <a:rPr lang="en-US" altLang="ja-JP" sz="1700" dirty="0"/>
              <a:t>(p8</a:t>
            </a:r>
            <a:r>
              <a:rPr lang="ja-JP" altLang="en-US" sz="1700" dirty="0"/>
              <a:t>参照</a:t>
            </a:r>
            <a:r>
              <a:rPr lang="en-US" altLang="ja-JP" sz="1700" dirty="0"/>
              <a:t>)</a:t>
            </a:r>
          </a:p>
        </p:txBody>
      </p:sp>
    </p:spTree>
    <p:extLst>
      <p:ext uri="{BB962C8B-B14F-4D97-AF65-F5344CB8AC3E}">
        <p14:creationId xmlns:p14="http://schemas.microsoft.com/office/powerpoint/2010/main" val="2612068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397FE63A-7D0C-7E2D-04C3-DACE06028471}"/>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E46B3BB1-0D5A-E05D-9F1F-EE98DF69B2B5}"/>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solidFill>
                  <a:srgbClr val="FF0000"/>
                </a:solidFill>
              </a:rPr>
              <a:t>マイページ</a:t>
            </a:r>
            <a:endParaRPr sz="3200" dirty="0">
              <a:solidFill>
                <a:srgbClr val="FF0000"/>
              </a:solidFill>
            </a:endParaRPr>
          </a:p>
        </p:txBody>
      </p:sp>
      <p:sp>
        <p:nvSpPr>
          <p:cNvPr id="19" name="テキスト ボックス 18">
            <a:extLst>
              <a:ext uri="{FF2B5EF4-FFF2-40B4-BE49-F238E27FC236}">
                <a16:creationId xmlns:a16="http://schemas.microsoft.com/office/drawing/2014/main" id="{83387A31-3B2A-4F9E-4FAB-8E79B7887421}"/>
              </a:ext>
            </a:extLst>
          </p:cNvPr>
          <p:cNvSpPr txBox="1"/>
          <p:nvPr/>
        </p:nvSpPr>
        <p:spPr>
          <a:xfrm>
            <a:off x="203165" y="840648"/>
            <a:ext cx="11431116" cy="1400383"/>
          </a:xfrm>
          <a:prstGeom prst="rect">
            <a:avLst/>
          </a:prstGeom>
          <a:noFill/>
          <a:ln>
            <a:noFill/>
          </a:ln>
        </p:spPr>
        <p:txBody>
          <a:bodyPr wrap="square" rtlCol="0">
            <a:spAutoFit/>
          </a:bodyPr>
          <a:lstStyle/>
          <a:p>
            <a:r>
              <a:rPr lang="ja-JP" altLang="en-US" sz="1700" dirty="0"/>
              <a:t>顧客が自身の会員アカウントを登録、および退会することができる。</a:t>
            </a:r>
            <a:endParaRPr lang="en-US" altLang="ja-JP" sz="1700" dirty="0"/>
          </a:p>
          <a:p>
            <a:r>
              <a:rPr lang="ja-JP" altLang="en-US" sz="1700" dirty="0"/>
              <a:t>退会した場合、情報は一定期間システムに保存される</a:t>
            </a:r>
            <a:endParaRPr lang="en-US" altLang="ja-JP" sz="1700" dirty="0"/>
          </a:p>
          <a:p>
            <a:r>
              <a:rPr lang="ja-JP" altLang="en-US" sz="1700" dirty="0"/>
              <a:t>マイページ画面では自身の登録情報、注文履歴、保有ポイント、会員ランク、定期購入商品の情報や、保有しているクーポンの情報を閲覧することができる</a:t>
            </a:r>
            <a:endParaRPr lang="en-US" altLang="ja-JP" sz="1700" dirty="0"/>
          </a:p>
          <a:p>
            <a:r>
              <a:rPr lang="ja-JP" altLang="en-US" sz="1700" dirty="0"/>
              <a:t>購入済みの商品について、注文履歴から領収書を発行することができる</a:t>
            </a:r>
            <a:endParaRPr lang="ja-JP" altLang="ja-JP" sz="1700" dirty="0"/>
          </a:p>
        </p:txBody>
      </p:sp>
      <p:sp>
        <p:nvSpPr>
          <p:cNvPr id="12" name="スライド番号プレースホルダー 11">
            <a:extLst>
              <a:ext uri="{FF2B5EF4-FFF2-40B4-BE49-F238E27FC236}">
                <a16:creationId xmlns:a16="http://schemas.microsoft.com/office/drawing/2014/main" id="{92911185-37C0-712F-6C01-558E37184D02}"/>
              </a:ext>
            </a:extLst>
          </p:cNvPr>
          <p:cNvSpPr>
            <a:spLocks noGrp="1"/>
          </p:cNvSpPr>
          <p:nvPr>
            <p:ph type="sldNum" idx="12"/>
          </p:nvPr>
        </p:nvSpPr>
        <p:spPr/>
        <p:txBody>
          <a:bodyPr/>
          <a:lstStyle/>
          <a:p>
            <a:fld id="{00000000-1234-1234-1234-123412341234}" type="slidenum">
              <a:rPr lang="en-US" altLang="ja" smtClean="0"/>
              <a:pPr/>
              <a:t>6</a:t>
            </a:fld>
            <a:endParaRPr lang="ja" altLang="en-US"/>
          </a:p>
        </p:txBody>
      </p:sp>
      <p:sp>
        <p:nvSpPr>
          <p:cNvPr id="3" name="Google Shape;61;p14">
            <a:extLst>
              <a:ext uri="{FF2B5EF4-FFF2-40B4-BE49-F238E27FC236}">
                <a16:creationId xmlns:a16="http://schemas.microsoft.com/office/drawing/2014/main" id="{60639F30-EA5E-D001-A1E8-A7F6386B5C44}"/>
              </a:ext>
            </a:extLst>
          </p:cNvPr>
          <p:cNvSpPr txBox="1">
            <a:spLocks/>
          </p:cNvSpPr>
          <p:nvPr/>
        </p:nvSpPr>
        <p:spPr>
          <a:xfrm>
            <a:off x="1841193" y="3774781"/>
            <a:ext cx="1868797" cy="501717"/>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700" dirty="0"/>
              <a:t>会員登録者</a:t>
            </a:r>
            <a:endParaRPr lang="en-US" altLang="ja-JP" sz="1700" dirty="0"/>
          </a:p>
        </p:txBody>
      </p:sp>
      <p:pic>
        <p:nvPicPr>
          <p:cNvPr id="4" name="グラフィックス 3" descr="男性のプロフィール 枠線">
            <a:extLst>
              <a:ext uri="{FF2B5EF4-FFF2-40B4-BE49-F238E27FC236}">
                <a16:creationId xmlns:a16="http://schemas.microsoft.com/office/drawing/2014/main" id="{AAA96150-E144-EA2E-27B6-9566535713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18392" y="4233460"/>
            <a:ext cx="914400" cy="914400"/>
          </a:xfrm>
          <a:prstGeom prst="rect">
            <a:avLst/>
          </a:prstGeom>
        </p:spPr>
      </p:pic>
      <p:sp>
        <p:nvSpPr>
          <p:cNvPr id="5" name="テキスト ボックス 4">
            <a:extLst>
              <a:ext uri="{FF2B5EF4-FFF2-40B4-BE49-F238E27FC236}">
                <a16:creationId xmlns:a16="http://schemas.microsoft.com/office/drawing/2014/main" id="{5E967BD6-99CB-D84D-310C-B36BFC6208E0}"/>
              </a:ext>
            </a:extLst>
          </p:cNvPr>
          <p:cNvSpPr txBox="1"/>
          <p:nvPr/>
        </p:nvSpPr>
        <p:spPr>
          <a:xfrm>
            <a:off x="4749057" y="2551560"/>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pic>
        <p:nvPicPr>
          <p:cNvPr id="6" name="グラフィックス 5" descr="コンピューター 枠線">
            <a:extLst>
              <a:ext uri="{FF2B5EF4-FFF2-40B4-BE49-F238E27FC236}">
                <a16:creationId xmlns:a16="http://schemas.microsoft.com/office/drawing/2014/main" id="{B110BC93-F07D-A0FF-0177-9EB5E1963E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85023" y="3604441"/>
            <a:ext cx="2068944" cy="2068944"/>
          </a:xfrm>
          <a:prstGeom prst="rect">
            <a:avLst/>
          </a:prstGeom>
        </p:spPr>
      </p:pic>
      <p:sp>
        <p:nvSpPr>
          <p:cNvPr id="15" name="Google Shape;61;p14">
            <a:extLst>
              <a:ext uri="{FF2B5EF4-FFF2-40B4-BE49-F238E27FC236}">
                <a16:creationId xmlns:a16="http://schemas.microsoft.com/office/drawing/2014/main" id="{7BFDDEED-A0AB-B85B-1B88-C3051CE54E7B}"/>
              </a:ext>
            </a:extLst>
          </p:cNvPr>
          <p:cNvSpPr txBox="1">
            <a:spLocks/>
          </p:cNvSpPr>
          <p:nvPr/>
        </p:nvSpPr>
        <p:spPr>
          <a:xfrm>
            <a:off x="8134532" y="357397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6" name="矢印: 右 15">
            <a:extLst>
              <a:ext uri="{FF2B5EF4-FFF2-40B4-BE49-F238E27FC236}">
                <a16:creationId xmlns:a16="http://schemas.microsoft.com/office/drawing/2014/main" id="{496968C4-BD69-3963-C768-90DB49673F50}"/>
              </a:ext>
            </a:extLst>
          </p:cNvPr>
          <p:cNvSpPr/>
          <p:nvPr/>
        </p:nvSpPr>
        <p:spPr>
          <a:xfrm rot="10800000">
            <a:off x="4515976" y="4571683"/>
            <a:ext cx="2302253"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11B26611-BF61-7F6F-4BC4-B6D12B3CA4B8}"/>
              </a:ext>
            </a:extLst>
          </p:cNvPr>
          <p:cNvSpPr/>
          <p:nvPr/>
        </p:nvSpPr>
        <p:spPr>
          <a:xfrm>
            <a:off x="4515975" y="4133073"/>
            <a:ext cx="2302254"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7208E303-8ED9-2D29-2932-B15056D742A5}"/>
              </a:ext>
            </a:extLst>
          </p:cNvPr>
          <p:cNvSpPr txBox="1"/>
          <p:nvPr/>
        </p:nvSpPr>
        <p:spPr>
          <a:xfrm>
            <a:off x="4749057" y="4969656"/>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Tree>
    <p:extLst>
      <p:ext uri="{BB962C8B-B14F-4D97-AF65-F5344CB8AC3E}">
        <p14:creationId xmlns:p14="http://schemas.microsoft.com/office/powerpoint/2010/main" val="3006027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商品管理</a:t>
            </a:r>
            <a:endParaRPr sz="3200" dirty="0"/>
          </a:p>
        </p:txBody>
      </p:sp>
      <p:sp>
        <p:nvSpPr>
          <p:cNvPr id="4" name="Google Shape;61;p14">
            <a:extLst>
              <a:ext uri="{FF2B5EF4-FFF2-40B4-BE49-F238E27FC236}">
                <a16:creationId xmlns:a16="http://schemas.microsoft.com/office/drawing/2014/main" id="{65E6CE71-FB95-EA0A-77E7-9C17EDD7801A}"/>
              </a:ext>
            </a:extLst>
          </p:cNvPr>
          <p:cNvSpPr txBox="1">
            <a:spLocks/>
          </p:cNvSpPr>
          <p:nvPr/>
        </p:nvSpPr>
        <p:spPr>
          <a:xfrm>
            <a:off x="1717056" y="2454804"/>
            <a:ext cx="2249126"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1326C9AB-D05B-C3F2-0667-F98E3F2B95A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4419" y="2910927"/>
            <a:ext cx="914400" cy="914400"/>
          </a:xfrm>
          <a:prstGeom prst="rect">
            <a:avLst/>
          </a:prstGeom>
        </p:spPr>
      </p:pic>
      <p:sp>
        <p:nvSpPr>
          <p:cNvPr id="10" name="テキスト ボックス 9">
            <a:extLst>
              <a:ext uri="{FF2B5EF4-FFF2-40B4-BE49-F238E27FC236}">
                <a16:creationId xmlns:a16="http://schemas.microsoft.com/office/drawing/2014/main" id="{CBA85977-0FE2-35AC-B771-D3EB8DA256CC}"/>
              </a:ext>
            </a:extLst>
          </p:cNvPr>
          <p:cNvSpPr txBox="1"/>
          <p:nvPr/>
        </p:nvSpPr>
        <p:spPr>
          <a:xfrm>
            <a:off x="3745339" y="3442227"/>
            <a:ext cx="2068944" cy="877163"/>
          </a:xfrm>
          <a:prstGeom prst="rect">
            <a:avLst/>
          </a:prstGeom>
          <a:noFill/>
          <a:ln>
            <a:noFill/>
          </a:ln>
        </p:spPr>
        <p:txBody>
          <a:bodyPr wrap="square" rtlCol="0">
            <a:spAutoFit/>
          </a:bodyPr>
          <a:lstStyle/>
          <a:p>
            <a:r>
              <a:rPr kumimoji="1" lang="ja-JP" altLang="en-US" sz="1700" dirty="0"/>
              <a:t>・商品登録</a:t>
            </a:r>
            <a:endParaRPr kumimoji="1" lang="en-US" altLang="ja-JP" sz="1700" dirty="0"/>
          </a:p>
          <a:p>
            <a:r>
              <a:rPr lang="ja-JP" altLang="en-US" sz="1700" dirty="0"/>
              <a:t>・商品削除</a:t>
            </a:r>
            <a:endParaRPr lang="en-US" altLang="ja-JP" sz="1700" dirty="0"/>
          </a:p>
          <a:p>
            <a:r>
              <a:rPr kumimoji="1" lang="ja-JP" altLang="en-US" sz="1700" dirty="0"/>
              <a:t>・割引情報登録</a:t>
            </a:r>
          </a:p>
        </p:txBody>
      </p:sp>
      <p:sp>
        <p:nvSpPr>
          <p:cNvPr id="11" name="矢印: 右 10">
            <a:extLst>
              <a:ext uri="{FF2B5EF4-FFF2-40B4-BE49-F238E27FC236}">
                <a16:creationId xmlns:a16="http://schemas.microsoft.com/office/drawing/2014/main" id="{43189F14-3F91-EB42-D64B-EB0FF2E9B968}"/>
              </a:ext>
            </a:extLst>
          </p:cNvPr>
          <p:cNvSpPr/>
          <p:nvPr/>
        </p:nvSpPr>
        <p:spPr>
          <a:xfrm>
            <a:off x="3629884" y="3123573"/>
            <a:ext cx="2068945"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6FCA668E-2E36-CC14-005A-CEE325C7D3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1601" y="2234411"/>
            <a:ext cx="2068944" cy="2068944"/>
          </a:xfrm>
          <a:prstGeom prst="rect">
            <a:avLst/>
          </a:prstGeom>
        </p:spPr>
      </p:pic>
      <p:sp>
        <p:nvSpPr>
          <p:cNvPr id="14" name="Google Shape;61;p14">
            <a:extLst>
              <a:ext uri="{FF2B5EF4-FFF2-40B4-BE49-F238E27FC236}">
                <a16:creationId xmlns:a16="http://schemas.microsoft.com/office/drawing/2014/main" id="{718D9D2B-EFA7-76B0-4E67-FF49D32BD8F9}"/>
              </a:ext>
            </a:extLst>
          </p:cNvPr>
          <p:cNvSpPr txBox="1">
            <a:spLocks/>
          </p:cNvSpPr>
          <p:nvPr/>
        </p:nvSpPr>
        <p:spPr>
          <a:xfrm>
            <a:off x="6701110" y="2203946"/>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5" name="テキスト ボックス 14">
            <a:extLst>
              <a:ext uri="{FF2B5EF4-FFF2-40B4-BE49-F238E27FC236}">
                <a16:creationId xmlns:a16="http://schemas.microsoft.com/office/drawing/2014/main" id="{3C6ABF97-C0B3-6B54-372F-6DAC954BD536}"/>
              </a:ext>
            </a:extLst>
          </p:cNvPr>
          <p:cNvSpPr txBox="1"/>
          <p:nvPr/>
        </p:nvSpPr>
        <p:spPr>
          <a:xfrm>
            <a:off x="9376366" y="3123573"/>
            <a:ext cx="2806314" cy="2970044"/>
          </a:xfrm>
          <a:prstGeom prst="rect">
            <a:avLst/>
          </a:prstGeom>
          <a:noFill/>
          <a:ln>
            <a:noFill/>
          </a:ln>
        </p:spPr>
        <p:txBody>
          <a:bodyPr wrap="square" rtlCol="0">
            <a:spAutoFit/>
          </a:bodyPr>
          <a:lstStyle/>
          <a:p>
            <a:r>
              <a:rPr kumimoji="1" lang="ja-JP" altLang="en-US" sz="1700" dirty="0"/>
              <a:t>・商品情報参照</a:t>
            </a:r>
            <a:endParaRPr kumimoji="1" lang="en-US" altLang="ja-JP" sz="1700" dirty="0"/>
          </a:p>
          <a:p>
            <a:r>
              <a:rPr lang="ja-JP" altLang="en-US" sz="1700" dirty="0"/>
              <a:t>　商品番号</a:t>
            </a:r>
            <a:endParaRPr lang="en-US" altLang="ja-JP" sz="1700" dirty="0"/>
          </a:p>
          <a:p>
            <a:r>
              <a:rPr lang="ja-JP" altLang="en-US" sz="1700" dirty="0"/>
              <a:t>　商品名</a:t>
            </a:r>
            <a:endParaRPr lang="en-US" altLang="ja-JP" sz="1700" dirty="0"/>
          </a:p>
          <a:p>
            <a:r>
              <a:rPr lang="ja-JP" altLang="en-US" sz="1700" dirty="0"/>
              <a:t>　カテゴリ</a:t>
            </a:r>
            <a:endParaRPr lang="en-US" altLang="ja-JP" sz="1700" dirty="0"/>
          </a:p>
          <a:p>
            <a:r>
              <a:rPr lang="ja-JP" altLang="en-US" sz="1700" dirty="0"/>
              <a:t>　画像</a:t>
            </a:r>
            <a:endParaRPr lang="en-US" altLang="ja-JP" sz="1700" dirty="0"/>
          </a:p>
          <a:p>
            <a:r>
              <a:rPr lang="ja-JP" altLang="en-US" sz="1700" dirty="0"/>
              <a:t>　色</a:t>
            </a:r>
            <a:endParaRPr lang="en-US" altLang="ja-JP" sz="1700" dirty="0"/>
          </a:p>
          <a:p>
            <a:r>
              <a:rPr lang="ja-JP" altLang="en-US" sz="1700" dirty="0"/>
              <a:t>　サイズ</a:t>
            </a:r>
            <a:endParaRPr lang="en-US" altLang="ja-JP" sz="1700" dirty="0"/>
          </a:p>
          <a:p>
            <a:r>
              <a:rPr lang="ja-JP" altLang="en-US" sz="1700" dirty="0"/>
              <a:t>　価格</a:t>
            </a:r>
            <a:endParaRPr lang="en-US" altLang="ja-JP" sz="1700" dirty="0"/>
          </a:p>
          <a:p>
            <a:r>
              <a:rPr lang="ja-JP" altLang="en-US" sz="1700" dirty="0"/>
              <a:t>　在庫情報</a:t>
            </a:r>
            <a:endParaRPr lang="en-US" altLang="ja-JP" sz="1700" dirty="0"/>
          </a:p>
          <a:p>
            <a:endParaRPr kumimoji="1" lang="en-US" altLang="ja-JP" sz="1700" dirty="0"/>
          </a:p>
          <a:p>
            <a:endParaRPr lang="en-US" altLang="ja-JP" sz="1700" dirty="0"/>
          </a:p>
        </p:txBody>
      </p:sp>
      <p:sp>
        <p:nvSpPr>
          <p:cNvPr id="19" name="テキスト ボックス 18">
            <a:extLst>
              <a:ext uri="{FF2B5EF4-FFF2-40B4-BE49-F238E27FC236}">
                <a16:creationId xmlns:a16="http://schemas.microsoft.com/office/drawing/2014/main" id="{B40C0A6D-F88B-BBE4-AC19-0DBE84707821}"/>
              </a:ext>
            </a:extLst>
          </p:cNvPr>
          <p:cNvSpPr txBox="1"/>
          <p:nvPr/>
        </p:nvSpPr>
        <p:spPr>
          <a:xfrm>
            <a:off x="203165" y="840648"/>
            <a:ext cx="11785670" cy="1138773"/>
          </a:xfrm>
          <a:prstGeom prst="rect">
            <a:avLst/>
          </a:prstGeom>
          <a:noFill/>
          <a:ln>
            <a:noFill/>
          </a:ln>
        </p:spPr>
        <p:txBody>
          <a:bodyPr wrap="square" rtlCol="0">
            <a:spAutoFit/>
          </a:bodyPr>
          <a:lstStyle/>
          <a:p>
            <a:r>
              <a:rPr lang="ja-JP" altLang="en-US" sz="1700" dirty="0"/>
              <a:t>マーケティング部門メンバーが</a:t>
            </a:r>
            <a:r>
              <a:rPr lang="ja-JP" altLang="ja-JP" sz="1700" dirty="0"/>
              <a:t>商品</a:t>
            </a:r>
            <a:r>
              <a:rPr lang="ja-JP" altLang="en-US" sz="1700" dirty="0"/>
              <a:t>を</a:t>
            </a:r>
            <a:r>
              <a:rPr lang="en-US" altLang="ja-JP" sz="1700" dirty="0"/>
              <a:t>EC</a:t>
            </a:r>
            <a:r>
              <a:rPr lang="ja-JP" altLang="en-US" sz="1700" dirty="0"/>
              <a:t>サイトに</a:t>
            </a:r>
            <a:r>
              <a:rPr lang="ja-JP" altLang="ja-JP" sz="1700" dirty="0"/>
              <a:t>登録・削除</a:t>
            </a:r>
            <a:r>
              <a:rPr lang="ja-JP" altLang="en-US" sz="1700" dirty="0"/>
              <a:t>する機能</a:t>
            </a:r>
            <a:endParaRPr lang="ja-JP" altLang="ja-JP" sz="1700" dirty="0"/>
          </a:p>
          <a:p>
            <a:r>
              <a:rPr lang="ja-JP" altLang="en-US" sz="1700" dirty="0"/>
              <a:t>登録する商品情報は </a:t>
            </a:r>
            <a:r>
              <a:rPr lang="ja-JP" altLang="ja-JP" sz="1700" dirty="0"/>
              <a:t>商品番号、商品名、カテゴリ、画像、色、サイズ、価格、在庫情報</a:t>
            </a:r>
          </a:p>
          <a:p>
            <a:r>
              <a:rPr lang="ja-JP" altLang="ja-JP" sz="1700" dirty="0"/>
              <a:t>商品ごとに割引情報</a:t>
            </a:r>
            <a:r>
              <a:rPr lang="ja-JP" altLang="en-US" sz="1700" dirty="0"/>
              <a:t>を</a:t>
            </a:r>
            <a:r>
              <a:rPr lang="ja-JP" altLang="ja-JP" sz="1700" dirty="0"/>
              <a:t>登録</a:t>
            </a:r>
            <a:r>
              <a:rPr lang="ja-JP" altLang="en-US" sz="1700" dirty="0"/>
              <a:t>する機能を有する</a:t>
            </a:r>
            <a:endParaRPr lang="en-US" altLang="ja-JP" sz="1700" dirty="0"/>
          </a:p>
          <a:p>
            <a:r>
              <a:rPr lang="ja-JP" altLang="en-US" sz="1700" dirty="0"/>
              <a:t>登録元となる商品情報は基盤システム側で一元管理しており、</a:t>
            </a:r>
            <a:r>
              <a:rPr lang="ja-JP" altLang="ja-JP" sz="1700" dirty="0"/>
              <a:t>ECサイトは基盤システム側の商品</a:t>
            </a:r>
            <a:r>
              <a:rPr lang="ja-JP" altLang="en-US" sz="1700" dirty="0"/>
              <a:t>情報</a:t>
            </a:r>
            <a:r>
              <a:rPr lang="ja-JP" altLang="ja-JP" sz="1700" dirty="0"/>
              <a:t>を</a:t>
            </a:r>
            <a:r>
              <a:rPr lang="ja-JP" altLang="en-US" sz="1700" dirty="0"/>
              <a:t>直接</a:t>
            </a:r>
            <a:r>
              <a:rPr lang="ja-JP" altLang="ja-JP" sz="1700" dirty="0"/>
              <a:t>参照する</a:t>
            </a:r>
          </a:p>
        </p:txBody>
      </p:sp>
      <p:pic>
        <p:nvPicPr>
          <p:cNvPr id="23" name="グラフィックス 22" descr="コンピューター 単色塗りつぶし">
            <a:extLst>
              <a:ext uri="{FF2B5EF4-FFF2-40B4-BE49-F238E27FC236}">
                <a16:creationId xmlns:a16="http://schemas.microsoft.com/office/drawing/2014/main" id="{30BB3E77-428E-A3FE-A694-8FF51A6707E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41767" y="4548284"/>
            <a:ext cx="1981948" cy="1981948"/>
          </a:xfrm>
          <a:prstGeom prst="rect">
            <a:avLst/>
          </a:prstGeom>
        </p:spPr>
      </p:pic>
      <p:sp>
        <p:nvSpPr>
          <p:cNvPr id="24" name="Google Shape;61;p14">
            <a:extLst>
              <a:ext uri="{FF2B5EF4-FFF2-40B4-BE49-F238E27FC236}">
                <a16:creationId xmlns:a16="http://schemas.microsoft.com/office/drawing/2014/main" id="{F6736BAE-3794-849B-7A64-AB4EDF588D7B}"/>
              </a:ext>
            </a:extLst>
          </p:cNvPr>
          <p:cNvSpPr txBox="1">
            <a:spLocks/>
          </p:cNvSpPr>
          <p:nvPr/>
        </p:nvSpPr>
        <p:spPr>
          <a:xfrm>
            <a:off x="6650311" y="4499182"/>
            <a:ext cx="1616234" cy="544320"/>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67" dirty="0"/>
              <a:t>基盤システム</a:t>
            </a:r>
          </a:p>
        </p:txBody>
      </p:sp>
      <p:sp>
        <p:nvSpPr>
          <p:cNvPr id="26" name="矢印: 左カーブ 25">
            <a:extLst>
              <a:ext uri="{FF2B5EF4-FFF2-40B4-BE49-F238E27FC236}">
                <a16:creationId xmlns:a16="http://schemas.microsoft.com/office/drawing/2014/main" id="{646BC1E3-1DC6-813E-4070-A3EC29A77371}"/>
              </a:ext>
            </a:extLst>
          </p:cNvPr>
          <p:cNvSpPr/>
          <p:nvPr/>
        </p:nvSpPr>
        <p:spPr>
          <a:xfrm>
            <a:off x="8626764" y="3203848"/>
            <a:ext cx="646553" cy="2227134"/>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F0FEFBA-DFF7-0F45-303A-A6A62E94E594}"/>
              </a:ext>
            </a:extLst>
          </p:cNvPr>
          <p:cNvSpPr txBox="1"/>
          <p:nvPr/>
        </p:nvSpPr>
        <p:spPr>
          <a:xfrm>
            <a:off x="5255491" y="6300479"/>
            <a:ext cx="6659417" cy="307777"/>
          </a:xfrm>
          <a:prstGeom prst="rect">
            <a:avLst/>
          </a:prstGeom>
          <a:noFill/>
          <a:ln>
            <a:noFill/>
          </a:ln>
        </p:spPr>
        <p:txBody>
          <a:bodyPr wrap="square" rtlCol="0">
            <a:spAutoFit/>
          </a:bodyPr>
          <a:lstStyle/>
          <a:p>
            <a:r>
              <a:rPr kumimoji="1" lang="ja-JP" altLang="en-US" sz="1400" dirty="0"/>
              <a:t>・参照</a:t>
            </a:r>
            <a:r>
              <a:rPr lang="ja-JP" altLang="en-US" sz="1400" dirty="0"/>
              <a:t>元となる商品情報は、</a:t>
            </a:r>
            <a:r>
              <a:rPr kumimoji="1" lang="ja-JP" altLang="en-US" sz="1400" dirty="0"/>
              <a:t>基盤システム側の商品情報登録画面</a:t>
            </a:r>
            <a:r>
              <a:rPr lang="ja-JP" altLang="en-US" sz="1400" dirty="0"/>
              <a:t>で</a:t>
            </a:r>
            <a:r>
              <a:rPr kumimoji="1" lang="ja-JP" altLang="en-US" sz="1400" dirty="0"/>
              <a:t>登録している</a:t>
            </a:r>
            <a:endParaRPr kumimoji="1" lang="en-US" altLang="ja-JP" sz="1400" dirty="0"/>
          </a:p>
        </p:txBody>
      </p:sp>
      <p:sp>
        <p:nvSpPr>
          <p:cNvPr id="5" name="テキスト ボックス 4">
            <a:extLst>
              <a:ext uri="{FF2B5EF4-FFF2-40B4-BE49-F238E27FC236}">
                <a16:creationId xmlns:a16="http://schemas.microsoft.com/office/drawing/2014/main" id="{462EA4B3-DD16-5186-24C3-809023A7C132}"/>
              </a:ext>
            </a:extLst>
          </p:cNvPr>
          <p:cNvSpPr txBox="1"/>
          <p:nvPr/>
        </p:nvSpPr>
        <p:spPr>
          <a:xfrm>
            <a:off x="2393243" y="5662993"/>
            <a:ext cx="3421040" cy="615553"/>
          </a:xfrm>
          <a:prstGeom prst="rect">
            <a:avLst/>
          </a:prstGeom>
          <a:noFill/>
          <a:ln>
            <a:noFill/>
          </a:ln>
        </p:spPr>
        <p:txBody>
          <a:bodyPr wrap="square" rtlCol="0">
            <a:spAutoFit/>
          </a:bodyPr>
          <a:lstStyle/>
          <a:p>
            <a:r>
              <a:rPr kumimoji="1" lang="ja-JP" altLang="en-US" sz="1700" dirty="0"/>
              <a:t>・商品</a:t>
            </a:r>
            <a:r>
              <a:rPr lang="ja-JP" altLang="en-US" sz="1700" dirty="0"/>
              <a:t>情報確認</a:t>
            </a:r>
            <a:endParaRPr lang="en-US" altLang="ja-JP" sz="1700" dirty="0"/>
          </a:p>
          <a:p>
            <a:r>
              <a:rPr kumimoji="1" lang="ja-JP" altLang="en-US" sz="1700" dirty="0"/>
              <a:t>・</a:t>
            </a:r>
            <a:r>
              <a:rPr kumimoji="1" lang="en-US" altLang="ja-JP" sz="1700" dirty="0"/>
              <a:t>EC</a:t>
            </a:r>
            <a:r>
              <a:rPr kumimoji="1" lang="ja-JP" altLang="en-US" sz="1700" dirty="0"/>
              <a:t>サイトへの登録商品を選択</a:t>
            </a:r>
          </a:p>
        </p:txBody>
      </p:sp>
      <p:sp>
        <p:nvSpPr>
          <p:cNvPr id="3" name="矢印: 上向き折線 2">
            <a:extLst>
              <a:ext uri="{FF2B5EF4-FFF2-40B4-BE49-F238E27FC236}">
                <a16:creationId xmlns:a16="http://schemas.microsoft.com/office/drawing/2014/main" id="{C72DAC32-1B75-6895-A3CF-C3D5D6BE06C4}"/>
              </a:ext>
            </a:extLst>
          </p:cNvPr>
          <p:cNvSpPr/>
          <p:nvPr/>
        </p:nvSpPr>
        <p:spPr>
          <a:xfrm rot="5400000">
            <a:off x="3705811" y="3440599"/>
            <a:ext cx="1127626" cy="3111708"/>
          </a:xfrm>
          <a:prstGeom prst="bentUpArrow">
            <a:avLst>
              <a:gd name="adj1" fmla="val 12403"/>
              <a:gd name="adj2" fmla="val 11932"/>
              <a:gd name="adj3" fmla="val 140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5DE7DB9C-FE5F-F462-C4FB-817B8845CD97}"/>
              </a:ext>
            </a:extLst>
          </p:cNvPr>
          <p:cNvSpPr>
            <a:spLocks noGrp="1"/>
          </p:cNvSpPr>
          <p:nvPr>
            <p:ph type="sldNum" idx="12"/>
          </p:nvPr>
        </p:nvSpPr>
        <p:spPr/>
        <p:txBody>
          <a:bodyPr/>
          <a:lstStyle/>
          <a:p>
            <a:fld id="{00000000-1234-1234-1234-123412341234}" type="slidenum">
              <a:rPr lang="en-US" altLang="ja" smtClean="0"/>
              <a:pPr/>
              <a:t>7</a:t>
            </a:fld>
            <a:endParaRPr lang="j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DFE893FA-7A77-2232-C44A-20CD76C3C72B}"/>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67175BC2-C9C5-26CF-B533-E457214872A2}"/>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割引クーポン配布</a:t>
            </a:r>
            <a:endParaRPr sz="3200" dirty="0"/>
          </a:p>
        </p:txBody>
      </p:sp>
      <p:sp>
        <p:nvSpPr>
          <p:cNvPr id="4" name="Google Shape;61;p14">
            <a:extLst>
              <a:ext uri="{FF2B5EF4-FFF2-40B4-BE49-F238E27FC236}">
                <a16:creationId xmlns:a16="http://schemas.microsoft.com/office/drawing/2014/main" id="{7AF8A1BF-5486-52F5-AF8C-3F6F839BA5C7}"/>
              </a:ext>
            </a:extLst>
          </p:cNvPr>
          <p:cNvSpPr txBox="1">
            <a:spLocks/>
          </p:cNvSpPr>
          <p:nvPr/>
        </p:nvSpPr>
        <p:spPr>
          <a:xfrm>
            <a:off x="403794" y="2413507"/>
            <a:ext cx="2332770" cy="59745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マーケティング部門メンバー</a:t>
            </a:r>
          </a:p>
        </p:txBody>
      </p:sp>
      <p:pic>
        <p:nvPicPr>
          <p:cNvPr id="6" name="グラフィックス 5" descr="オフィス ワーカー (男性) 単色塗りつぶし">
            <a:extLst>
              <a:ext uri="{FF2B5EF4-FFF2-40B4-BE49-F238E27FC236}">
                <a16:creationId xmlns:a16="http://schemas.microsoft.com/office/drawing/2014/main" id="{53C00126-DF77-F318-98B4-2FF99FD36D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5915" y="2910927"/>
            <a:ext cx="914400" cy="914400"/>
          </a:xfrm>
          <a:prstGeom prst="rect">
            <a:avLst/>
          </a:prstGeom>
        </p:spPr>
      </p:pic>
      <p:pic>
        <p:nvPicPr>
          <p:cNvPr id="13" name="グラフィックス 12" descr="コンピューター 枠線">
            <a:extLst>
              <a:ext uri="{FF2B5EF4-FFF2-40B4-BE49-F238E27FC236}">
                <a16:creationId xmlns:a16="http://schemas.microsoft.com/office/drawing/2014/main" id="{09B6DB29-F602-849B-7C69-16F5B8BD6D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973786" y="2289828"/>
            <a:ext cx="2068944" cy="2068944"/>
          </a:xfrm>
          <a:prstGeom prst="rect">
            <a:avLst/>
          </a:prstGeom>
        </p:spPr>
      </p:pic>
      <p:sp>
        <p:nvSpPr>
          <p:cNvPr id="14" name="Google Shape;61;p14">
            <a:extLst>
              <a:ext uri="{FF2B5EF4-FFF2-40B4-BE49-F238E27FC236}">
                <a16:creationId xmlns:a16="http://schemas.microsoft.com/office/drawing/2014/main" id="{BCD6E6A4-9F09-834E-A6BC-CC004DE17012}"/>
              </a:ext>
            </a:extLst>
          </p:cNvPr>
          <p:cNvSpPr txBox="1">
            <a:spLocks/>
          </p:cNvSpPr>
          <p:nvPr/>
        </p:nvSpPr>
        <p:spPr>
          <a:xfrm>
            <a:off x="5223295" y="2259363"/>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9" name="テキスト ボックス 18">
            <a:extLst>
              <a:ext uri="{FF2B5EF4-FFF2-40B4-BE49-F238E27FC236}">
                <a16:creationId xmlns:a16="http://schemas.microsoft.com/office/drawing/2014/main" id="{890E1AFF-9698-B261-476C-FF5EF6D2028C}"/>
              </a:ext>
            </a:extLst>
          </p:cNvPr>
          <p:cNvSpPr txBox="1"/>
          <p:nvPr/>
        </p:nvSpPr>
        <p:spPr>
          <a:xfrm>
            <a:off x="203165" y="821506"/>
            <a:ext cx="10994325" cy="1138773"/>
          </a:xfrm>
          <a:prstGeom prst="rect">
            <a:avLst/>
          </a:prstGeom>
          <a:noFill/>
          <a:ln>
            <a:noFill/>
          </a:ln>
        </p:spPr>
        <p:txBody>
          <a:bodyPr wrap="square" rtlCol="0">
            <a:spAutoFit/>
          </a:bodyPr>
          <a:lstStyle/>
          <a:p>
            <a:r>
              <a:rPr lang="ja-JP" altLang="en-US" sz="1700" dirty="0"/>
              <a:t>マーケティング部門メンバーが、</a:t>
            </a:r>
            <a:r>
              <a:rPr lang="en-US" altLang="ja-JP" sz="1700" dirty="0"/>
              <a:t>EC</a:t>
            </a:r>
            <a:r>
              <a:rPr lang="ja-JP" altLang="en-US" sz="1700" dirty="0"/>
              <a:t>サイトを介して特定のユーザーを対象に</a:t>
            </a:r>
            <a:endParaRPr lang="en-US" altLang="ja-JP" sz="1700" dirty="0"/>
          </a:p>
          <a:p>
            <a:r>
              <a:rPr lang="ja-JP" altLang="en-US" sz="1700" dirty="0"/>
              <a:t>商品の割引クーポンを配布することができる機能</a:t>
            </a:r>
            <a:endParaRPr lang="en-US" altLang="ja-JP" sz="1700" dirty="0"/>
          </a:p>
          <a:p>
            <a:r>
              <a:rPr lang="ja-JP" altLang="en-US" sz="1700" dirty="0"/>
              <a:t>クーポンを配布されたユーザーは、クーポンを利用して割引価格で商品を購入することができる</a:t>
            </a:r>
            <a:endParaRPr lang="en-US" altLang="ja-JP" sz="1700" dirty="0"/>
          </a:p>
          <a:p>
            <a:endParaRPr lang="en-US" altLang="ja-JP" sz="1700" dirty="0"/>
          </a:p>
        </p:txBody>
      </p:sp>
      <p:sp>
        <p:nvSpPr>
          <p:cNvPr id="2" name="矢印: 右 1">
            <a:extLst>
              <a:ext uri="{FF2B5EF4-FFF2-40B4-BE49-F238E27FC236}">
                <a16:creationId xmlns:a16="http://schemas.microsoft.com/office/drawing/2014/main" id="{81FDD88F-85EA-A29F-E2F9-0B2B4C6F3B1C}"/>
              </a:ext>
            </a:extLst>
          </p:cNvPr>
          <p:cNvSpPr/>
          <p:nvPr/>
        </p:nvSpPr>
        <p:spPr>
          <a:xfrm>
            <a:off x="2845366" y="3182300"/>
            <a:ext cx="17192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Google Shape;61;p14">
            <a:extLst>
              <a:ext uri="{FF2B5EF4-FFF2-40B4-BE49-F238E27FC236}">
                <a16:creationId xmlns:a16="http://schemas.microsoft.com/office/drawing/2014/main" id="{68721114-4CA9-FADD-9ADA-70C9BF5B1042}"/>
              </a:ext>
            </a:extLst>
          </p:cNvPr>
          <p:cNvSpPr txBox="1">
            <a:spLocks noGrp="1"/>
          </p:cNvSpPr>
          <p:nvPr>
            <p:ph type="body" idx="1"/>
          </p:nvPr>
        </p:nvSpPr>
        <p:spPr>
          <a:xfrm>
            <a:off x="9809220" y="2510221"/>
            <a:ext cx="1862139"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クーポン利用者</a:t>
            </a:r>
            <a:endParaRPr sz="1700" dirty="0"/>
          </a:p>
        </p:txBody>
      </p:sp>
      <p:pic>
        <p:nvPicPr>
          <p:cNvPr id="5" name="グラフィックス 4" descr="男性のプロフィール 枠線">
            <a:extLst>
              <a:ext uri="{FF2B5EF4-FFF2-40B4-BE49-F238E27FC236}">
                <a16:creationId xmlns:a16="http://schemas.microsoft.com/office/drawing/2014/main" id="{633F4AC1-D181-AF8D-D13B-FD8E2CCCD9B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83090" y="2928510"/>
            <a:ext cx="914400" cy="914400"/>
          </a:xfrm>
          <a:prstGeom prst="rect">
            <a:avLst/>
          </a:prstGeom>
        </p:spPr>
      </p:pic>
      <p:sp>
        <p:nvSpPr>
          <p:cNvPr id="8" name="テキスト ボックス 7">
            <a:extLst>
              <a:ext uri="{FF2B5EF4-FFF2-40B4-BE49-F238E27FC236}">
                <a16:creationId xmlns:a16="http://schemas.microsoft.com/office/drawing/2014/main" id="{26599FA1-362A-E446-CF73-3175906C2DAB}"/>
              </a:ext>
            </a:extLst>
          </p:cNvPr>
          <p:cNvSpPr txBox="1"/>
          <p:nvPr/>
        </p:nvSpPr>
        <p:spPr>
          <a:xfrm>
            <a:off x="7533551" y="4007426"/>
            <a:ext cx="2476805" cy="353943"/>
          </a:xfrm>
          <a:prstGeom prst="rect">
            <a:avLst/>
          </a:prstGeom>
          <a:noFill/>
          <a:ln>
            <a:noFill/>
          </a:ln>
        </p:spPr>
        <p:txBody>
          <a:bodyPr wrap="square" rtlCol="0">
            <a:spAutoFit/>
          </a:bodyPr>
          <a:lstStyle/>
          <a:p>
            <a:r>
              <a:rPr kumimoji="1" lang="ja-JP" altLang="en-US" sz="1700" dirty="0"/>
              <a:t>・割引クーポン利用</a:t>
            </a:r>
          </a:p>
        </p:txBody>
      </p:sp>
      <p:sp>
        <p:nvSpPr>
          <p:cNvPr id="9" name="テキスト ボックス 8">
            <a:extLst>
              <a:ext uri="{FF2B5EF4-FFF2-40B4-BE49-F238E27FC236}">
                <a16:creationId xmlns:a16="http://schemas.microsoft.com/office/drawing/2014/main" id="{8752A7CD-C62C-D1BF-ABA3-D91373633361}"/>
              </a:ext>
            </a:extLst>
          </p:cNvPr>
          <p:cNvSpPr txBox="1"/>
          <p:nvPr/>
        </p:nvSpPr>
        <p:spPr>
          <a:xfrm>
            <a:off x="7533552" y="2457537"/>
            <a:ext cx="2476805" cy="877163"/>
          </a:xfrm>
          <a:prstGeom prst="rect">
            <a:avLst/>
          </a:prstGeom>
          <a:noFill/>
          <a:ln>
            <a:noFill/>
          </a:ln>
        </p:spPr>
        <p:txBody>
          <a:bodyPr wrap="square" rtlCol="0">
            <a:spAutoFit/>
          </a:bodyPr>
          <a:lstStyle/>
          <a:p>
            <a:r>
              <a:rPr lang="ja-JP" altLang="en-US" sz="1700" dirty="0"/>
              <a:t>・割引クーポン配布</a:t>
            </a:r>
            <a:endParaRPr kumimoji="1" lang="en-US" altLang="ja-JP" sz="1700" dirty="0"/>
          </a:p>
          <a:p>
            <a:r>
              <a:rPr kumimoji="1" lang="ja-JP" altLang="en-US" sz="1700" dirty="0"/>
              <a:t>・割引価格反映</a:t>
            </a:r>
            <a:endParaRPr kumimoji="1" lang="en-US" altLang="ja-JP" sz="1700" dirty="0"/>
          </a:p>
          <a:p>
            <a:endParaRPr kumimoji="1" lang="ja-JP" altLang="en-US" sz="1700" dirty="0"/>
          </a:p>
        </p:txBody>
      </p:sp>
      <p:sp>
        <p:nvSpPr>
          <p:cNvPr id="11" name="矢印: 右 10">
            <a:extLst>
              <a:ext uri="{FF2B5EF4-FFF2-40B4-BE49-F238E27FC236}">
                <a16:creationId xmlns:a16="http://schemas.microsoft.com/office/drawing/2014/main" id="{20C2C2AA-E9DE-EEBD-A4B5-944F18CBA24F}"/>
              </a:ext>
            </a:extLst>
          </p:cNvPr>
          <p:cNvSpPr/>
          <p:nvPr/>
        </p:nvSpPr>
        <p:spPr>
          <a:xfrm>
            <a:off x="7937781" y="3130263"/>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3B93747C-6A2C-F869-29F5-4AC2F511783B}"/>
              </a:ext>
            </a:extLst>
          </p:cNvPr>
          <p:cNvSpPr/>
          <p:nvPr/>
        </p:nvSpPr>
        <p:spPr>
          <a:xfrm rot="10800000">
            <a:off x="7891539" y="3515118"/>
            <a:ext cx="1185719"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BE2B4D0B-0068-83D1-F4E9-9AA706BB2CFD}"/>
              </a:ext>
            </a:extLst>
          </p:cNvPr>
          <p:cNvSpPr txBox="1"/>
          <p:nvPr/>
        </p:nvSpPr>
        <p:spPr>
          <a:xfrm>
            <a:off x="2487385" y="2490964"/>
            <a:ext cx="2611155" cy="877163"/>
          </a:xfrm>
          <a:prstGeom prst="rect">
            <a:avLst/>
          </a:prstGeom>
          <a:noFill/>
          <a:ln>
            <a:noFill/>
          </a:ln>
        </p:spPr>
        <p:txBody>
          <a:bodyPr wrap="square" rtlCol="0">
            <a:spAutoFit/>
          </a:bodyPr>
          <a:lstStyle/>
          <a:p>
            <a:r>
              <a:rPr lang="ja-JP" altLang="en-US" sz="1700" dirty="0"/>
              <a:t>・クーポン配布条件指定</a:t>
            </a:r>
            <a:endParaRPr lang="en-US" altLang="ja-JP" sz="1700" dirty="0"/>
          </a:p>
          <a:p>
            <a:r>
              <a:rPr kumimoji="1" lang="ja-JP" altLang="en-US" sz="1700" dirty="0"/>
              <a:t>・クーポン配布設定</a:t>
            </a:r>
            <a:endParaRPr kumimoji="1" lang="en-US" altLang="ja-JP" sz="1700" dirty="0"/>
          </a:p>
          <a:p>
            <a:endParaRPr kumimoji="1" lang="ja-JP" altLang="en-US" sz="1700" dirty="0"/>
          </a:p>
        </p:txBody>
      </p:sp>
      <p:sp>
        <p:nvSpPr>
          <p:cNvPr id="7" name="スライド番号プレースホルダー 6">
            <a:extLst>
              <a:ext uri="{FF2B5EF4-FFF2-40B4-BE49-F238E27FC236}">
                <a16:creationId xmlns:a16="http://schemas.microsoft.com/office/drawing/2014/main" id="{1DB491CD-6DBF-5FEA-9E1A-113994080242}"/>
              </a:ext>
            </a:extLst>
          </p:cNvPr>
          <p:cNvSpPr>
            <a:spLocks noGrp="1"/>
          </p:cNvSpPr>
          <p:nvPr>
            <p:ph type="sldNum" idx="12"/>
          </p:nvPr>
        </p:nvSpPr>
        <p:spPr/>
        <p:txBody>
          <a:bodyPr/>
          <a:lstStyle/>
          <a:p>
            <a:fld id="{00000000-1234-1234-1234-123412341234}" type="slidenum">
              <a:rPr lang="en-US" altLang="ja" smtClean="0"/>
              <a:pPr/>
              <a:t>8</a:t>
            </a:fld>
            <a:endParaRPr lang="ja" altLang="en-US"/>
          </a:p>
        </p:txBody>
      </p:sp>
    </p:spTree>
    <p:extLst>
      <p:ext uri="{BB962C8B-B14F-4D97-AF65-F5344CB8AC3E}">
        <p14:creationId xmlns:p14="http://schemas.microsoft.com/office/powerpoint/2010/main" val="1225893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
          <a:extLst>
            <a:ext uri="{FF2B5EF4-FFF2-40B4-BE49-F238E27FC236}">
              <a16:creationId xmlns:a16="http://schemas.microsoft.com/office/drawing/2014/main" id="{22A8C736-BE91-1EEB-8466-56EC243F7FAC}"/>
            </a:ext>
          </a:extLst>
        </p:cNvPr>
        <p:cNvGrpSpPr/>
        <p:nvPr/>
      </p:nvGrpSpPr>
      <p:grpSpPr>
        <a:xfrm>
          <a:off x="0" y="0"/>
          <a:ext cx="0" cy="0"/>
          <a:chOff x="0" y="0"/>
          <a:chExt cx="0" cy="0"/>
        </a:xfrm>
      </p:grpSpPr>
      <p:sp>
        <p:nvSpPr>
          <p:cNvPr id="60" name="Google Shape;60;p14">
            <a:extLst>
              <a:ext uri="{FF2B5EF4-FFF2-40B4-BE49-F238E27FC236}">
                <a16:creationId xmlns:a16="http://schemas.microsoft.com/office/drawing/2014/main" id="{D072A0F3-62D1-424A-8176-B921A58B107D}"/>
              </a:ext>
            </a:extLst>
          </p:cNvPr>
          <p:cNvSpPr txBox="1">
            <a:spLocks noGrp="1"/>
          </p:cNvSpPr>
          <p:nvPr>
            <p:ph type="title"/>
          </p:nvPr>
        </p:nvSpPr>
        <p:spPr>
          <a:xfrm>
            <a:off x="203165" y="168496"/>
            <a:ext cx="11360800" cy="763600"/>
          </a:xfrm>
          <a:prstGeom prst="rect">
            <a:avLst/>
          </a:prstGeom>
        </p:spPr>
        <p:txBody>
          <a:bodyPr spcFirstLastPara="1" vert="horz" wrap="square" lIns="121900" tIns="121900" rIns="121900" bIns="121900" rtlCol="0" anchor="t" anchorCtr="0">
            <a:normAutofit/>
          </a:bodyPr>
          <a:lstStyle/>
          <a:p>
            <a:r>
              <a:rPr lang="ja-JP" altLang="en-US" sz="3200" dirty="0"/>
              <a:t>会員管理</a:t>
            </a:r>
            <a:endParaRPr sz="3200" dirty="0"/>
          </a:p>
        </p:txBody>
      </p:sp>
      <p:sp>
        <p:nvSpPr>
          <p:cNvPr id="61" name="Google Shape;61;p14">
            <a:extLst>
              <a:ext uri="{FF2B5EF4-FFF2-40B4-BE49-F238E27FC236}">
                <a16:creationId xmlns:a16="http://schemas.microsoft.com/office/drawing/2014/main" id="{F5566E76-D94E-0162-CB5F-1A67241ADF17}"/>
              </a:ext>
            </a:extLst>
          </p:cNvPr>
          <p:cNvSpPr txBox="1">
            <a:spLocks noGrp="1"/>
          </p:cNvSpPr>
          <p:nvPr>
            <p:ph type="body" idx="1"/>
          </p:nvPr>
        </p:nvSpPr>
        <p:spPr>
          <a:xfrm>
            <a:off x="9526069" y="3940153"/>
            <a:ext cx="1868797" cy="501717"/>
          </a:xfrm>
          <a:prstGeom prst="rect">
            <a:avLst/>
          </a:prstGeom>
        </p:spPr>
        <p:txBody>
          <a:bodyPr spcFirstLastPara="1" vert="horz" wrap="square" lIns="121900" tIns="121900" rIns="121900" bIns="121900" rtlCol="0" anchor="t" anchorCtr="0">
            <a:noAutofit/>
          </a:bodyPr>
          <a:lstStyle/>
          <a:p>
            <a:pPr marL="0" indent="0" algn="ctr">
              <a:buNone/>
            </a:pPr>
            <a:r>
              <a:rPr lang="ja-JP" altLang="en-US" sz="1700" dirty="0"/>
              <a:t>会員登録者</a:t>
            </a:r>
            <a:endParaRPr lang="en-US" altLang="ja-JP" sz="1700" dirty="0"/>
          </a:p>
        </p:txBody>
      </p:sp>
      <p:pic>
        <p:nvPicPr>
          <p:cNvPr id="3" name="グラフィックス 2" descr="男性のプロフィール 枠線">
            <a:extLst>
              <a:ext uri="{FF2B5EF4-FFF2-40B4-BE49-F238E27FC236}">
                <a16:creationId xmlns:a16="http://schemas.microsoft.com/office/drawing/2014/main" id="{ADD9E2DE-F21A-5383-61E9-1404C1E43D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03268" y="4398832"/>
            <a:ext cx="914400" cy="914400"/>
          </a:xfrm>
          <a:prstGeom prst="rect">
            <a:avLst/>
          </a:prstGeom>
        </p:spPr>
      </p:pic>
      <p:sp>
        <p:nvSpPr>
          <p:cNvPr id="4" name="Google Shape;61;p14">
            <a:extLst>
              <a:ext uri="{FF2B5EF4-FFF2-40B4-BE49-F238E27FC236}">
                <a16:creationId xmlns:a16="http://schemas.microsoft.com/office/drawing/2014/main" id="{BC3AE1C5-CD7C-7853-3F22-6EA5C209FBFB}"/>
              </a:ext>
            </a:extLst>
          </p:cNvPr>
          <p:cNvSpPr txBox="1">
            <a:spLocks/>
          </p:cNvSpPr>
          <p:nvPr/>
        </p:nvSpPr>
        <p:spPr>
          <a:xfrm>
            <a:off x="399381" y="3898091"/>
            <a:ext cx="2454719" cy="585843"/>
          </a:xfrm>
          <a:prstGeom prst="rect">
            <a:avLst/>
          </a:prstGeom>
        </p:spPr>
        <p:txBody>
          <a:bodyPr spcFirstLastPara="1" vert="horz" wrap="square" lIns="121900" tIns="121900" rIns="121900" bIns="121900" rtlCol="0" anchor="t" anchorCtr="0">
            <a:noAutofit/>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sz="1700" dirty="0"/>
              <a:t>カスタマーサービス部メンバー</a:t>
            </a:r>
          </a:p>
        </p:txBody>
      </p:sp>
      <p:pic>
        <p:nvPicPr>
          <p:cNvPr id="6" name="グラフィックス 5" descr="オフィス ワーカー (男性) 単色塗りつぶし">
            <a:extLst>
              <a:ext uri="{FF2B5EF4-FFF2-40B4-BE49-F238E27FC236}">
                <a16:creationId xmlns:a16="http://schemas.microsoft.com/office/drawing/2014/main" id="{551B7F6F-01A9-2167-2063-81D0F20E3EC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06127" y="4371746"/>
            <a:ext cx="914400" cy="914400"/>
          </a:xfrm>
          <a:prstGeom prst="rect">
            <a:avLst/>
          </a:prstGeom>
        </p:spPr>
      </p:pic>
      <p:sp>
        <p:nvSpPr>
          <p:cNvPr id="10" name="テキスト ボックス 9">
            <a:extLst>
              <a:ext uri="{FF2B5EF4-FFF2-40B4-BE49-F238E27FC236}">
                <a16:creationId xmlns:a16="http://schemas.microsoft.com/office/drawing/2014/main" id="{A13DA0EF-3570-1E25-6C32-DC5229EBF94C}"/>
              </a:ext>
            </a:extLst>
          </p:cNvPr>
          <p:cNvSpPr txBox="1"/>
          <p:nvPr/>
        </p:nvSpPr>
        <p:spPr>
          <a:xfrm>
            <a:off x="7934324" y="4999385"/>
            <a:ext cx="2658768" cy="1400383"/>
          </a:xfrm>
          <a:prstGeom prst="rect">
            <a:avLst/>
          </a:prstGeom>
          <a:noFill/>
          <a:ln>
            <a:noFill/>
          </a:ln>
        </p:spPr>
        <p:txBody>
          <a:bodyPr wrap="square" rtlCol="0">
            <a:spAutoFit/>
          </a:bodyPr>
          <a:lstStyle/>
          <a:p>
            <a:r>
              <a:rPr kumimoji="1" lang="ja-JP" altLang="en-US" sz="1700" dirty="0"/>
              <a:t>・会員情報登録</a:t>
            </a:r>
            <a:endParaRPr kumimoji="1" lang="en-US" altLang="ja-JP" sz="1700" dirty="0"/>
          </a:p>
          <a:p>
            <a:r>
              <a:rPr lang="ja-JP" altLang="en-US" sz="1700" dirty="0"/>
              <a:t>・自身の情報確認・修正</a:t>
            </a:r>
            <a:endParaRPr lang="en-US" altLang="ja-JP" sz="1700" dirty="0"/>
          </a:p>
          <a:p>
            <a:r>
              <a:rPr lang="ja-JP" altLang="en-US" sz="1700" dirty="0"/>
              <a:t>・購入履歴確認</a:t>
            </a:r>
            <a:endParaRPr lang="en-US" altLang="ja-JP" sz="1700" dirty="0"/>
          </a:p>
          <a:p>
            <a:r>
              <a:rPr lang="ja-JP" altLang="en-US" sz="1700" dirty="0"/>
              <a:t>・領収書発行依頼</a:t>
            </a:r>
            <a:endParaRPr lang="en-US" altLang="ja-JP" sz="1700" dirty="0"/>
          </a:p>
          <a:p>
            <a:r>
              <a:rPr kumimoji="1" lang="ja-JP" altLang="en-US" sz="1700" dirty="0"/>
              <a:t>・退会</a:t>
            </a:r>
            <a:endParaRPr kumimoji="1" lang="en-US" altLang="ja-JP" sz="1700" dirty="0"/>
          </a:p>
        </p:txBody>
      </p:sp>
      <p:sp>
        <p:nvSpPr>
          <p:cNvPr id="11" name="矢印: 右 10">
            <a:extLst>
              <a:ext uri="{FF2B5EF4-FFF2-40B4-BE49-F238E27FC236}">
                <a16:creationId xmlns:a16="http://schemas.microsoft.com/office/drawing/2014/main" id="{DF74E5B3-07A8-ED25-0132-567902F5DD3B}"/>
              </a:ext>
            </a:extLst>
          </p:cNvPr>
          <p:cNvSpPr/>
          <p:nvPr/>
        </p:nvSpPr>
        <p:spPr>
          <a:xfrm>
            <a:off x="3191167" y="453922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3" name="グラフィックス 12" descr="コンピューター 枠線">
            <a:extLst>
              <a:ext uri="{FF2B5EF4-FFF2-40B4-BE49-F238E27FC236}">
                <a16:creationId xmlns:a16="http://schemas.microsoft.com/office/drawing/2014/main" id="{96D6C7A6-5471-39F2-6F48-B58681E99F3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72551" y="3750356"/>
            <a:ext cx="2068944" cy="2068944"/>
          </a:xfrm>
          <a:prstGeom prst="rect">
            <a:avLst/>
          </a:prstGeom>
        </p:spPr>
      </p:pic>
      <p:sp>
        <p:nvSpPr>
          <p:cNvPr id="14" name="Google Shape;61;p14">
            <a:extLst>
              <a:ext uri="{FF2B5EF4-FFF2-40B4-BE49-F238E27FC236}">
                <a16:creationId xmlns:a16="http://schemas.microsoft.com/office/drawing/2014/main" id="{A0E276E5-C83C-DED0-DC4B-9379469DAAF2}"/>
              </a:ext>
            </a:extLst>
          </p:cNvPr>
          <p:cNvSpPr txBox="1">
            <a:spLocks/>
          </p:cNvSpPr>
          <p:nvPr/>
        </p:nvSpPr>
        <p:spPr>
          <a:xfrm>
            <a:off x="5722060" y="3719891"/>
            <a:ext cx="1431510" cy="501717"/>
          </a:xfrm>
          <a:prstGeom prst="rect">
            <a:avLst/>
          </a:prstGeom>
        </p:spPr>
        <p:txBody>
          <a:bodyPr spcFirstLastPara="1" vert="horz" wrap="square" lIns="121900" tIns="121900" rIns="121900" bIns="121900" rtlCol="0" anchor="t" anchorCtr="0">
            <a:normAutofit fontScale="92500"/>
          </a:bodyPr>
          <a:lstStyle>
            <a:lvl1pPr marL="609585" lvl="0" indent="-457189" algn="l" defTabSz="914400" rtl="0" eaLnBrk="1" latinLnBrk="0" hangingPunct="1">
              <a:lnSpc>
                <a:spcPct val="90000"/>
              </a:lnSpc>
              <a:spcBef>
                <a:spcPts val="0"/>
              </a:spcBef>
              <a:spcAft>
                <a:spcPts val="0"/>
              </a:spcAft>
              <a:buSzPts val="1800"/>
              <a:buFont typeface="Arial" panose="020B0604020202020204" pitchFamily="34" charset="0"/>
              <a:buChar char="●"/>
              <a:defRPr kumimoji="1" sz="2800" kern="1200">
                <a:solidFill>
                  <a:schemeClr val="tx1"/>
                </a:solidFill>
                <a:latin typeface="+mn-lt"/>
                <a:ea typeface="+mn-ea"/>
                <a:cs typeface="+mn-cs"/>
              </a:defRPr>
            </a:lvl1pPr>
            <a:lvl2pPr marL="1219170" lvl="1"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400" kern="1200">
                <a:solidFill>
                  <a:schemeClr val="tx1"/>
                </a:solidFill>
                <a:latin typeface="+mn-lt"/>
                <a:ea typeface="+mn-ea"/>
                <a:cs typeface="+mn-cs"/>
              </a:defRPr>
            </a:lvl2pPr>
            <a:lvl3pPr marL="1828754" lvl="2"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2000" kern="1200">
                <a:solidFill>
                  <a:schemeClr val="tx1"/>
                </a:solidFill>
                <a:latin typeface="+mn-lt"/>
                <a:ea typeface="+mn-ea"/>
                <a:cs typeface="+mn-cs"/>
              </a:defRPr>
            </a:lvl3pPr>
            <a:lvl4pPr marL="2438339" lvl="3"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4pPr>
            <a:lvl5pPr marL="3047924" lvl="4"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5pPr>
            <a:lvl6pPr marL="3657509" lvl="5"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6pPr>
            <a:lvl7pPr marL="4267093" lvl="6"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7pPr>
            <a:lvl8pPr marL="4876678" lvl="7"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8pPr>
            <a:lvl9pPr marL="5486263" lvl="8" indent="-423323" algn="l" defTabSz="914400" rtl="0" eaLnBrk="1" latinLnBrk="0" hangingPunct="1">
              <a:lnSpc>
                <a:spcPct val="90000"/>
              </a:lnSpc>
              <a:spcBef>
                <a:spcPts val="0"/>
              </a:spcBef>
              <a:spcAft>
                <a:spcPts val="0"/>
              </a:spcAft>
              <a:buSzPts val="1400"/>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1867" dirty="0"/>
              <a:t>EC</a:t>
            </a:r>
            <a:r>
              <a:rPr lang="ja-JP" altLang="en-US" sz="1867" dirty="0"/>
              <a:t>システム</a:t>
            </a:r>
          </a:p>
        </p:txBody>
      </p:sp>
      <p:sp>
        <p:nvSpPr>
          <p:cNvPr id="18" name="テキスト ボックス 17">
            <a:extLst>
              <a:ext uri="{FF2B5EF4-FFF2-40B4-BE49-F238E27FC236}">
                <a16:creationId xmlns:a16="http://schemas.microsoft.com/office/drawing/2014/main" id="{C2AEDE50-D2AF-385A-0B38-EC3135E798C2}"/>
              </a:ext>
            </a:extLst>
          </p:cNvPr>
          <p:cNvSpPr txBox="1"/>
          <p:nvPr/>
        </p:nvSpPr>
        <p:spPr>
          <a:xfrm>
            <a:off x="3320548" y="3883237"/>
            <a:ext cx="1799456" cy="615553"/>
          </a:xfrm>
          <a:prstGeom prst="rect">
            <a:avLst/>
          </a:prstGeom>
          <a:noFill/>
          <a:ln>
            <a:noFill/>
          </a:ln>
        </p:spPr>
        <p:txBody>
          <a:bodyPr wrap="square" rtlCol="0">
            <a:spAutoFit/>
          </a:bodyPr>
          <a:lstStyle/>
          <a:p>
            <a:r>
              <a:rPr kumimoji="1" lang="ja-JP" altLang="en-US" sz="1700" dirty="0"/>
              <a:t>・会員情報閲覧</a:t>
            </a:r>
            <a:endParaRPr kumimoji="1" lang="en-US" altLang="ja-JP" sz="1700" dirty="0"/>
          </a:p>
          <a:p>
            <a:r>
              <a:rPr kumimoji="1" lang="ja-JP" altLang="en-US" sz="1700" dirty="0"/>
              <a:t>・注文履歴閲覧</a:t>
            </a:r>
          </a:p>
        </p:txBody>
      </p:sp>
      <p:sp>
        <p:nvSpPr>
          <p:cNvPr id="19" name="テキスト ボックス 18">
            <a:extLst>
              <a:ext uri="{FF2B5EF4-FFF2-40B4-BE49-F238E27FC236}">
                <a16:creationId xmlns:a16="http://schemas.microsoft.com/office/drawing/2014/main" id="{682EF19F-E071-C32C-F559-B1A2AD1E5EC7}"/>
              </a:ext>
            </a:extLst>
          </p:cNvPr>
          <p:cNvSpPr txBox="1"/>
          <p:nvPr/>
        </p:nvSpPr>
        <p:spPr>
          <a:xfrm>
            <a:off x="203165" y="826345"/>
            <a:ext cx="10994325" cy="2446824"/>
          </a:xfrm>
          <a:prstGeom prst="rect">
            <a:avLst/>
          </a:prstGeom>
          <a:noFill/>
          <a:ln>
            <a:noFill/>
          </a:ln>
        </p:spPr>
        <p:txBody>
          <a:bodyPr wrap="square" rtlCol="0">
            <a:spAutoFit/>
          </a:bodyPr>
          <a:lstStyle/>
          <a:p>
            <a:r>
              <a:rPr lang="en-US" altLang="ja-JP" sz="1700" dirty="0"/>
              <a:t>EC</a:t>
            </a:r>
            <a:r>
              <a:rPr lang="ja-JP" altLang="en-US" sz="1700" dirty="0"/>
              <a:t>サイトの利用ユーザーが登録した会員情報に対して、カスタマーサービス部メンバーが</a:t>
            </a:r>
            <a:endParaRPr lang="en-US" altLang="ja-JP" sz="1700" dirty="0"/>
          </a:p>
          <a:p>
            <a:r>
              <a:rPr lang="en-US" altLang="ja-JP" sz="1700" dirty="0"/>
              <a:t>EC</a:t>
            </a:r>
            <a:r>
              <a:rPr lang="ja-JP" altLang="en-US" sz="1700" dirty="0"/>
              <a:t>会員情報や注文履歴を閲覧できる機能</a:t>
            </a:r>
            <a:endParaRPr kumimoji="1" lang="en-US" altLang="ja-JP" sz="1700" dirty="0"/>
          </a:p>
          <a:p>
            <a:r>
              <a:rPr lang="ja-JP" altLang="en-US" sz="1700" dirty="0"/>
              <a:t>セキュリティの観点で、個人情報（住所、氏名、電話番号、メールアドレス）を閲覧することが可能</a:t>
            </a:r>
            <a:endParaRPr lang="en-US" altLang="ja-JP" sz="1700" dirty="0"/>
          </a:p>
          <a:p>
            <a:r>
              <a:rPr lang="ja-JP" altLang="en-US" sz="1700" dirty="0"/>
              <a:t>ユーザー制限を設けて、個人情報の閲覧を制限する</a:t>
            </a:r>
            <a:endParaRPr lang="en-US" altLang="ja-JP" sz="1700" dirty="0"/>
          </a:p>
          <a:p>
            <a:r>
              <a:rPr lang="ja-JP" altLang="en-US" sz="1700" dirty="0"/>
              <a:t>会員登録者は自身の登録した情報を閲覧および修正することができる。</a:t>
            </a:r>
            <a:endParaRPr lang="en-US" altLang="ja-JP" sz="1700" dirty="0"/>
          </a:p>
          <a:p>
            <a:r>
              <a:rPr lang="ja-JP" altLang="en-US" sz="1700" dirty="0"/>
              <a:t>また、会員登録者は自身の商品購入履歴を確認し、領収書を発行することができる。</a:t>
            </a:r>
            <a:endParaRPr lang="en-US" altLang="ja-JP" sz="1700" dirty="0"/>
          </a:p>
          <a:p>
            <a:r>
              <a:rPr lang="ja-JP" altLang="en-US" sz="1700" dirty="0"/>
              <a:t>会員登録者は</a:t>
            </a:r>
            <a:r>
              <a:rPr lang="en-US" altLang="ja-JP" sz="1700" dirty="0"/>
              <a:t>EC</a:t>
            </a:r>
            <a:r>
              <a:rPr lang="ja-JP" altLang="en-US" sz="1700" dirty="0"/>
              <a:t>サイトから退会することができる。退会したユーザーの情報は一定期間残すものとする。</a:t>
            </a:r>
            <a:endParaRPr lang="en-US" altLang="ja-JP" sz="1700" dirty="0"/>
          </a:p>
          <a:p>
            <a:endParaRPr lang="en-US" altLang="ja-JP" sz="1700" dirty="0"/>
          </a:p>
          <a:p>
            <a:endParaRPr lang="en-US" altLang="ja-JP" sz="1700" dirty="0"/>
          </a:p>
        </p:txBody>
      </p:sp>
      <p:sp>
        <p:nvSpPr>
          <p:cNvPr id="5" name="テキスト ボックス 4">
            <a:extLst>
              <a:ext uri="{FF2B5EF4-FFF2-40B4-BE49-F238E27FC236}">
                <a16:creationId xmlns:a16="http://schemas.microsoft.com/office/drawing/2014/main" id="{FB55958E-2155-1D49-3E7C-6CDD6E6ED8B8}"/>
              </a:ext>
            </a:extLst>
          </p:cNvPr>
          <p:cNvSpPr txBox="1"/>
          <p:nvPr/>
        </p:nvSpPr>
        <p:spPr>
          <a:xfrm>
            <a:off x="3260436" y="5203886"/>
            <a:ext cx="2835564" cy="1400383"/>
          </a:xfrm>
          <a:prstGeom prst="rect">
            <a:avLst/>
          </a:prstGeom>
          <a:noFill/>
        </p:spPr>
        <p:txBody>
          <a:bodyPr wrap="square">
            <a:spAutoFit/>
          </a:bodyPr>
          <a:lstStyle/>
          <a:p>
            <a:r>
              <a:rPr kumimoji="1" lang="ja-JP" altLang="en-US" sz="1700" dirty="0"/>
              <a:t>・会員情報表示</a:t>
            </a:r>
            <a:endParaRPr kumimoji="1" lang="en-US" altLang="ja-JP" sz="1700" dirty="0"/>
          </a:p>
          <a:p>
            <a:r>
              <a:rPr lang="ja-JP" altLang="en-US" sz="1700" dirty="0"/>
              <a:t>　住所</a:t>
            </a:r>
            <a:endParaRPr lang="en-US" altLang="ja-JP" sz="1700" dirty="0"/>
          </a:p>
          <a:p>
            <a:r>
              <a:rPr kumimoji="1" lang="ja-JP" altLang="en-US" sz="1700" dirty="0"/>
              <a:t>　氏名</a:t>
            </a:r>
            <a:endParaRPr kumimoji="1" lang="en-US" altLang="ja-JP" sz="1700" dirty="0"/>
          </a:p>
          <a:p>
            <a:r>
              <a:rPr lang="ja-JP" altLang="en-US" sz="1700" dirty="0"/>
              <a:t>　電話番号</a:t>
            </a:r>
            <a:endParaRPr lang="en-US" altLang="ja-JP" sz="1700" dirty="0"/>
          </a:p>
          <a:p>
            <a:r>
              <a:rPr kumimoji="1" lang="ja-JP" altLang="en-US" sz="1700" dirty="0"/>
              <a:t>　メールアドレス</a:t>
            </a:r>
            <a:endParaRPr kumimoji="1" lang="en-US" altLang="ja-JP" sz="1700" dirty="0"/>
          </a:p>
        </p:txBody>
      </p:sp>
      <p:sp>
        <p:nvSpPr>
          <p:cNvPr id="7" name="矢印: 右 6">
            <a:extLst>
              <a:ext uri="{FF2B5EF4-FFF2-40B4-BE49-F238E27FC236}">
                <a16:creationId xmlns:a16="http://schemas.microsoft.com/office/drawing/2014/main" id="{4F4E2D9D-5FC9-3B1E-DE42-6A60C2C5C107}"/>
              </a:ext>
            </a:extLst>
          </p:cNvPr>
          <p:cNvSpPr/>
          <p:nvPr/>
        </p:nvSpPr>
        <p:spPr>
          <a:xfrm rot="10800000">
            <a:off x="3174093" y="4871556"/>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1D48089C-8A6A-0ACD-1031-C08E2F2F68AD}"/>
              </a:ext>
            </a:extLst>
          </p:cNvPr>
          <p:cNvSpPr/>
          <p:nvPr/>
        </p:nvSpPr>
        <p:spPr>
          <a:xfrm rot="10800000">
            <a:off x="7989618" y="4632428"/>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E74F35E2-6297-7A35-7B85-75EF58913321}"/>
              </a:ext>
            </a:extLst>
          </p:cNvPr>
          <p:cNvSpPr/>
          <p:nvPr/>
        </p:nvSpPr>
        <p:spPr>
          <a:xfrm>
            <a:off x="7986376" y="4366537"/>
            <a:ext cx="1565526" cy="304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D650452-17F1-A8BC-E198-AEB6B426E962}"/>
              </a:ext>
            </a:extLst>
          </p:cNvPr>
          <p:cNvSpPr txBox="1"/>
          <p:nvPr/>
        </p:nvSpPr>
        <p:spPr>
          <a:xfrm>
            <a:off x="7937078" y="3165608"/>
            <a:ext cx="2658768" cy="1138773"/>
          </a:xfrm>
          <a:prstGeom prst="rect">
            <a:avLst/>
          </a:prstGeom>
          <a:noFill/>
          <a:ln>
            <a:noFill/>
          </a:ln>
        </p:spPr>
        <p:txBody>
          <a:bodyPr wrap="square" rtlCol="0">
            <a:spAutoFit/>
          </a:bodyPr>
          <a:lstStyle/>
          <a:p>
            <a:r>
              <a:rPr lang="ja-JP" altLang="en-US" sz="1700" dirty="0"/>
              <a:t>・会員情報表示</a:t>
            </a:r>
            <a:endParaRPr lang="en-US" altLang="ja-JP" sz="1700" dirty="0"/>
          </a:p>
          <a:p>
            <a:r>
              <a:rPr lang="ja-JP" altLang="en-US" sz="1700" dirty="0"/>
              <a:t>・購入履歴表示</a:t>
            </a:r>
            <a:endParaRPr lang="en-US" altLang="ja-JP" sz="1700" dirty="0"/>
          </a:p>
          <a:p>
            <a:r>
              <a:rPr lang="ja-JP" altLang="en-US" sz="1700" dirty="0"/>
              <a:t>・領収書発行</a:t>
            </a:r>
            <a:endParaRPr lang="en-US" altLang="ja-JP" sz="1700" dirty="0"/>
          </a:p>
          <a:p>
            <a:r>
              <a:rPr kumimoji="1" lang="ja-JP" altLang="en-US" sz="1700" dirty="0"/>
              <a:t>・退会処理</a:t>
            </a:r>
            <a:endParaRPr kumimoji="1" lang="en-US" altLang="ja-JP" sz="1700" dirty="0"/>
          </a:p>
        </p:txBody>
      </p:sp>
      <p:sp>
        <p:nvSpPr>
          <p:cNvPr id="12" name="スライド番号プレースホルダー 11">
            <a:extLst>
              <a:ext uri="{FF2B5EF4-FFF2-40B4-BE49-F238E27FC236}">
                <a16:creationId xmlns:a16="http://schemas.microsoft.com/office/drawing/2014/main" id="{C00C47D5-0F1D-171C-B7AE-E07F37A774EC}"/>
              </a:ext>
            </a:extLst>
          </p:cNvPr>
          <p:cNvSpPr>
            <a:spLocks noGrp="1"/>
          </p:cNvSpPr>
          <p:nvPr>
            <p:ph type="sldNum" idx="12"/>
          </p:nvPr>
        </p:nvSpPr>
        <p:spPr/>
        <p:txBody>
          <a:bodyPr/>
          <a:lstStyle/>
          <a:p>
            <a:fld id="{00000000-1234-1234-1234-123412341234}" type="slidenum">
              <a:rPr lang="en-US" altLang="ja" smtClean="0"/>
              <a:pPr/>
              <a:t>9</a:t>
            </a:fld>
            <a:endParaRPr lang="ja" altLang="en-US"/>
          </a:p>
        </p:txBody>
      </p:sp>
    </p:spTree>
    <p:extLst>
      <p:ext uri="{BB962C8B-B14F-4D97-AF65-F5344CB8AC3E}">
        <p14:creationId xmlns:p14="http://schemas.microsoft.com/office/powerpoint/2010/main" val="18901101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4930</TotalTime>
  <Words>1519</Words>
  <Application>Microsoft Office PowerPoint</Application>
  <PresentationFormat>ワイド画面</PresentationFormat>
  <Paragraphs>235</Paragraphs>
  <Slides>14</Slides>
  <Notes>14</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游ゴシック</vt:lpstr>
      <vt:lpstr>游ゴシック Light</vt:lpstr>
      <vt:lpstr>Arial</vt:lpstr>
      <vt:lpstr>Office テーマ</vt:lpstr>
      <vt:lpstr>別紙1 サイト利用者の業務概要図</vt:lpstr>
      <vt:lpstr>ECシステム利用者概要</vt:lpstr>
      <vt:lpstr>商品閲覧</vt:lpstr>
      <vt:lpstr>商品の注文、キャンセル、配送</vt:lpstr>
      <vt:lpstr>キャンペーン</vt:lpstr>
      <vt:lpstr>マイページ</vt:lpstr>
      <vt:lpstr>商品管理</vt:lpstr>
      <vt:lpstr>割引クーポン配布</vt:lpstr>
      <vt:lpstr>会員管理</vt:lpstr>
      <vt:lpstr>受注管理</vt:lpstr>
      <vt:lpstr>受取管理</vt:lpstr>
      <vt:lpstr>在庫管理</vt:lpstr>
      <vt:lpstr>サイト管理</vt:lpstr>
      <vt:lpstr>コールセンター業務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Ishizumi, Naoya</dc:creator>
  <cp:lastModifiedBy>naoya ishizumi/fab.pasona.tech</cp:lastModifiedBy>
  <cp:revision>12</cp:revision>
  <dcterms:created xsi:type="dcterms:W3CDTF">2025-06-18T11:50:08Z</dcterms:created>
  <dcterms:modified xsi:type="dcterms:W3CDTF">2025-08-13T03:19:29Z</dcterms:modified>
</cp:coreProperties>
</file>