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A6BF9-15A3-449C-A41A-F00F283642E9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B565-DFDE-4FF2-A9F8-255737BA0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94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33AA2557-0635-E52C-0317-EDACF3BF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F3B2335E-9F82-D974-7899-787159FAA3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F4443DC7-4FBA-24E8-5DD9-78CC5226D7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86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F3129FA-B0DC-239E-002C-25AF7B03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E1EEEF42-EC35-47BC-36D6-B4AA7BB644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A56C2734-356F-8B7F-552F-FCC586D8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8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1E701E0-F338-6B5C-B6D1-19181F2E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EC79755E-2F2A-1EA0-E19D-AA243AECAB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32244003-0ADB-2894-5880-2EE78CBDD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03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0BB1AE36-FC4C-6325-966F-DFCCE7EBB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84418949-B707-A336-336E-EFD30F461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2AF179A4-3C3E-7423-12BC-560D3A95C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77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230DF32C-BEDC-90A4-FECB-9A144CFF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F374D93A-DF16-3E53-2413-6D4C116F1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EB4B9CDD-0B3B-ADEE-B2EF-0AF00E07B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81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45F18BC-DAAF-3B33-21CB-BB79199D3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8327F05A-63A8-6FC6-CA6D-31A1FF3B2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176C257C-6CE8-508D-2A05-52086522C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04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DF9903DB-7A6E-51C8-9B9D-DBF8E0E58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26B13B6E-C16E-88FD-0D7F-47EE3BC23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56BF356A-B4CF-250A-77DA-1E5765709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3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49283-5445-7BC3-C313-91DFEE5A6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59BB81-23A1-984C-6C0F-64EDCD7B0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97C3F-AE03-9000-79B9-1192304D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B753E-FA6E-2B5F-C065-54556CDA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4E3DA-98A2-B12B-7C7D-ED51F83C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9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E034C-3763-C26C-0873-B593D21C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A11C5C-C1BE-2BAF-C28F-5B42A7B5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5FDCF-5856-BABE-834C-4D8DC8F2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2ABDC7-F1F6-B531-DAE6-5D469E1E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F1EB2-8864-7DEF-2B8F-663C033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060E7C-136A-32AB-09A6-D5FA1E61F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14D4A9-2884-255A-A09A-979095C4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BA67A-8E1C-6B53-E0D1-C8AEC61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B02A2-37BF-7DD6-3C76-8845D9EE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EA6597-F6FA-7325-D235-EE5D2129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62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4916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E29A3-A4D0-6B87-3728-E9E16BEA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9B46C-D33C-DF39-8A3B-7983196A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95136-5EA8-530B-3F78-5E5AE871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22881-D3FD-EC90-C932-DEBA8F48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56CF2-9960-304C-6364-EBEB157E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991BB-B031-8D32-951C-C987390E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E45D5D-A94B-35D6-914F-D419F655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AF8B4-7413-C75F-E2E8-67FB2D3D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2783C5-DB2F-89EC-747B-A61E27C7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DDFB5-5857-9086-50FB-AA53B6DC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37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5BEC7-2988-8FDB-73DB-1195B9F7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6FEDE-9D42-CB2C-7B5E-E5D304561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C84FEA-FF70-D7AD-86BD-7690E0AF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37F7F-5217-0723-5BE5-1875AF91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8C40E2-9E4E-6AAA-1E0C-EFB6E02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E28774-2FE4-FF4E-E0D2-D5BEA43D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4BAD3-C8DA-A44B-A92E-5D2E40C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2E4BD1-D989-804A-4E1E-D0176E1D4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8F9151-94C0-5408-352C-128AD509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01B0C-B37D-962B-2CAC-EDE5583A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242BCF-2B89-B875-0889-CE2F0EB9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E6DA65-F6F6-651F-A697-AE8A0095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C5F659-0755-62E7-288A-21AEE2D3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F2CBD-7FC8-9B68-5EE4-44075DE0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0E6AB-5062-246B-7237-A949CB82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A391E1-2A9E-4466-0638-ECE8EF25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DD5550-2FC8-523F-16A3-2D3D5B68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2173BF-95D1-3F97-8F1B-2D3FEE0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B8FFDF-4713-5275-FD8A-13805231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32108D-B3D5-2B24-8A21-976DE92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96CA5-73AA-104A-2625-B6A75E7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12E0E-E116-5F36-C43F-053564D4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A8971-3067-DB2F-645F-19F5CC9C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A416AB-0B6D-72CC-CC6E-1627CF52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304BE-CF55-F419-CF87-F79C5B3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F18559-37EE-3876-EFD2-E45A426C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D4C9B5-314C-6BDD-EB4F-524F0E88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8432A-4D44-CD34-76FA-7CC39DCA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D257B1-18E6-7F0C-AF10-1367477BF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3681F-530B-4D40-2F75-24CB642F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EACE22-24E9-8038-B514-92F891E2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ED915D-76AB-79A0-E7CC-C4E79867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D53D84-07E0-2AF0-824F-34E161E0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46806-3B8F-7D31-B59A-9AA37DFB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93B93-C2A6-51CE-606A-040E133F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34C87-87F2-F984-2298-1EB536C16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01588-BD2C-4781-A6F0-C1FE1912C7A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5D2C8-1096-4077-5D36-0BCFA4F4F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3AD7C-19BE-087E-69FD-479AB07DE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2073421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ja-JP" altLang="en-US" sz="4000" dirty="0"/>
              <a:t>別紙</a:t>
            </a:r>
            <a:r>
              <a:rPr lang="en-US" altLang="ja-JP" sz="4000" dirty="0"/>
              <a:t>1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ja-JP" altLang="en-US" sz="4000" dirty="0"/>
              <a:t>サイト管理者の業務概要図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商品管理</a:t>
            </a:r>
            <a:endParaRPr sz="32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65E6CE71-FB95-EA0A-77E7-9C17EDD7801A}"/>
              </a:ext>
            </a:extLst>
          </p:cNvPr>
          <p:cNvSpPr txBox="1">
            <a:spLocks/>
          </p:cNvSpPr>
          <p:nvPr/>
        </p:nvSpPr>
        <p:spPr>
          <a:xfrm>
            <a:off x="1717056" y="2454804"/>
            <a:ext cx="2249126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マーケティング部門メンバー</a:t>
            </a:r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1326C9AB-D05B-C3F2-0667-F98E3F2B9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4419" y="2910927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A85977-0FE2-35AC-B771-D3EB8DA256CC}"/>
              </a:ext>
            </a:extLst>
          </p:cNvPr>
          <p:cNvSpPr txBox="1"/>
          <p:nvPr/>
        </p:nvSpPr>
        <p:spPr>
          <a:xfrm>
            <a:off x="3745339" y="3442227"/>
            <a:ext cx="20689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・商品登録</a:t>
            </a:r>
            <a:endParaRPr kumimoji="1" lang="en-US" altLang="ja-JP" dirty="0"/>
          </a:p>
          <a:p>
            <a:r>
              <a:rPr lang="ja-JP" altLang="en-US" dirty="0"/>
              <a:t>・商品削除</a:t>
            </a:r>
            <a:endParaRPr lang="en-US" altLang="ja-JP" dirty="0"/>
          </a:p>
          <a:p>
            <a:r>
              <a:rPr kumimoji="1" lang="ja-JP" altLang="en-US" dirty="0"/>
              <a:t>・割引情報登録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43189F14-3F91-EB42-D64B-EB0FF2E9B968}"/>
              </a:ext>
            </a:extLst>
          </p:cNvPr>
          <p:cNvSpPr/>
          <p:nvPr/>
        </p:nvSpPr>
        <p:spPr>
          <a:xfrm>
            <a:off x="3629884" y="3123573"/>
            <a:ext cx="2068945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6FCA668E-2E36-CC14-005A-CEE325C7D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1601" y="2234411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718D9D2B-EFA7-76B0-4E67-FF49D32BD8F9}"/>
              </a:ext>
            </a:extLst>
          </p:cNvPr>
          <p:cNvSpPr txBox="1">
            <a:spLocks/>
          </p:cNvSpPr>
          <p:nvPr/>
        </p:nvSpPr>
        <p:spPr>
          <a:xfrm>
            <a:off x="6701110" y="2203946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6ABF97-C0B3-6B54-372F-6DAC954BD536}"/>
              </a:ext>
            </a:extLst>
          </p:cNvPr>
          <p:cNvSpPr txBox="1"/>
          <p:nvPr/>
        </p:nvSpPr>
        <p:spPr>
          <a:xfrm>
            <a:off x="9376366" y="3123573"/>
            <a:ext cx="2806314" cy="2970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・商品情報参照</a:t>
            </a:r>
            <a:endParaRPr kumimoji="1" lang="en-US" altLang="ja-JP" sz="1700" dirty="0"/>
          </a:p>
          <a:p>
            <a:r>
              <a:rPr lang="ja-JP" altLang="en-US" sz="1700" dirty="0"/>
              <a:t>　商品番号</a:t>
            </a:r>
            <a:endParaRPr lang="en-US" altLang="ja-JP" sz="1700" dirty="0"/>
          </a:p>
          <a:p>
            <a:r>
              <a:rPr lang="ja-JP" altLang="en-US" sz="1700" dirty="0"/>
              <a:t>　商品名</a:t>
            </a:r>
            <a:endParaRPr lang="en-US" altLang="ja-JP" sz="1700" dirty="0"/>
          </a:p>
          <a:p>
            <a:r>
              <a:rPr lang="ja-JP" altLang="en-US" sz="1700" dirty="0"/>
              <a:t>　カテゴリ</a:t>
            </a:r>
            <a:endParaRPr lang="en-US" altLang="ja-JP" sz="1700" dirty="0"/>
          </a:p>
          <a:p>
            <a:r>
              <a:rPr lang="ja-JP" altLang="en-US" sz="1700" dirty="0"/>
              <a:t>　画像</a:t>
            </a:r>
            <a:endParaRPr lang="en-US" altLang="ja-JP" sz="1700" dirty="0"/>
          </a:p>
          <a:p>
            <a:r>
              <a:rPr lang="ja-JP" altLang="en-US" sz="1700" dirty="0"/>
              <a:t>　色</a:t>
            </a:r>
            <a:endParaRPr lang="en-US" altLang="ja-JP" sz="1700" dirty="0"/>
          </a:p>
          <a:p>
            <a:r>
              <a:rPr lang="ja-JP" altLang="en-US" sz="1700" dirty="0"/>
              <a:t>　サイズ</a:t>
            </a:r>
            <a:endParaRPr lang="en-US" altLang="ja-JP" sz="1700" dirty="0"/>
          </a:p>
          <a:p>
            <a:r>
              <a:rPr lang="ja-JP" altLang="en-US" sz="1700" dirty="0"/>
              <a:t>　価格</a:t>
            </a:r>
            <a:endParaRPr lang="en-US" altLang="ja-JP" sz="1700" dirty="0"/>
          </a:p>
          <a:p>
            <a:r>
              <a:rPr lang="ja-JP" altLang="en-US" sz="1700" dirty="0"/>
              <a:t>　在庫情報</a:t>
            </a:r>
            <a:endParaRPr lang="en-US" altLang="ja-JP" sz="1700" dirty="0"/>
          </a:p>
          <a:p>
            <a:endParaRPr kumimoji="1" lang="en-US" altLang="ja-JP" sz="1700" dirty="0"/>
          </a:p>
          <a:p>
            <a:endParaRPr lang="en-US" altLang="ja-JP" sz="17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0C0A6D-F88B-BBE4-AC19-0DBE84707821}"/>
              </a:ext>
            </a:extLst>
          </p:cNvPr>
          <p:cNvSpPr txBox="1"/>
          <p:nvPr/>
        </p:nvSpPr>
        <p:spPr>
          <a:xfrm>
            <a:off x="203165" y="840648"/>
            <a:ext cx="10994325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ja-JP" sz="1700" dirty="0"/>
              <a:t>ECサイトに出品する商品の登録・削除ができること</a:t>
            </a:r>
          </a:p>
          <a:p>
            <a:r>
              <a:rPr lang="ja-JP" altLang="ja-JP" sz="1700" dirty="0"/>
              <a:t>商品番号、商品名、カテゴリ、画像、色、サイズ、価格、在庫情報</a:t>
            </a:r>
          </a:p>
          <a:p>
            <a:r>
              <a:rPr lang="ja-JP" altLang="ja-JP" sz="1700" dirty="0"/>
              <a:t>ECサイトは基盤システム側の商品を参照すること</a:t>
            </a:r>
          </a:p>
          <a:p>
            <a:r>
              <a:rPr lang="ja-JP" altLang="ja-JP" sz="1700" dirty="0"/>
              <a:t>商品ごとに割引情報の登録ができること</a:t>
            </a:r>
            <a:endParaRPr lang="en-US" altLang="ja-JP" sz="1700" dirty="0"/>
          </a:p>
          <a:p>
            <a:r>
              <a:rPr lang="ja-JP" altLang="en-US" sz="1700" dirty="0"/>
              <a:t>担当者：マーケティング部門メンバー</a:t>
            </a:r>
            <a:endParaRPr lang="en-US" altLang="ja-JP" sz="1700" dirty="0"/>
          </a:p>
        </p:txBody>
      </p:sp>
      <p:pic>
        <p:nvPicPr>
          <p:cNvPr id="23" name="グラフィックス 22" descr="コンピューター 単色塗りつぶし">
            <a:extLst>
              <a:ext uri="{FF2B5EF4-FFF2-40B4-BE49-F238E27FC236}">
                <a16:creationId xmlns:a16="http://schemas.microsoft.com/office/drawing/2014/main" id="{30BB3E77-428E-A3FE-A694-8FF51A6707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1767" y="4548284"/>
            <a:ext cx="1981948" cy="1981948"/>
          </a:xfrm>
          <a:prstGeom prst="rect">
            <a:avLst/>
          </a:prstGeom>
        </p:spPr>
      </p:pic>
      <p:sp>
        <p:nvSpPr>
          <p:cNvPr id="24" name="Google Shape;61;p14">
            <a:extLst>
              <a:ext uri="{FF2B5EF4-FFF2-40B4-BE49-F238E27FC236}">
                <a16:creationId xmlns:a16="http://schemas.microsoft.com/office/drawing/2014/main" id="{F6736BAE-3794-849B-7A64-AB4EDF588D7B}"/>
              </a:ext>
            </a:extLst>
          </p:cNvPr>
          <p:cNvSpPr txBox="1">
            <a:spLocks/>
          </p:cNvSpPr>
          <p:nvPr/>
        </p:nvSpPr>
        <p:spPr>
          <a:xfrm>
            <a:off x="6650311" y="4499182"/>
            <a:ext cx="1616234" cy="5443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67" dirty="0"/>
              <a:t>基盤システム</a:t>
            </a:r>
          </a:p>
        </p:txBody>
      </p:sp>
      <p:sp>
        <p:nvSpPr>
          <p:cNvPr id="26" name="矢印: 左カーブ 25">
            <a:extLst>
              <a:ext uri="{FF2B5EF4-FFF2-40B4-BE49-F238E27FC236}">
                <a16:creationId xmlns:a16="http://schemas.microsoft.com/office/drawing/2014/main" id="{646BC1E3-1DC6-813E-4070-A3EC29A77371}"/>
              </a:ext>
            </a:extLst>
          </p:cNvPr>
          <p:cNvSpPr/>
          <p:nvPr/>
        </p:nvSpPr>
        <p:spPr>
          <a:xfrm>
            <a:off x="8626764" y="3203848"/>
            <a:ext cx="646553" cy="222713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0FEFBA-DFF7-0F45-303A-A6A62E94E594}"/>
              </a:ext>
            </a:extLst>
          </p:cNvPr>
          <p:cNvSpPr txBox="1"/>
          <p:nvPr/>
        </p:nvSpPr>
        <p:spPr>
          <a:xfrm>
            <a:off x="6557819" y="6300479"/>
            <a:ext cx="53570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・基盤システムの商品情報登録画面から商品情報を登録する</a:t>
            </a:r>
            <a:endParaRPr kumimoji="1" lang="en-US" altLang="ja-JP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DFE893FA-7A77-2232-C44A-20CD76C3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7175BC2-C9C5-26CF-B533-E45721487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割引クーポン配布</a:t>
            </a:r>
            <a:endParaRPr sz="32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7AF8A1BF-5486-52F5-AF8C-3F6F839BA5C7}"/>
              </a:ext>
            </a:extLst>
          </p:cNvPr>
          <p:cNvSpPr txBox="1">
            <a:spLocks/>
          </p:cNvSpPr>
          <p:nvPr/>
        </p:nvSpPr>
        <p:spPr>
          <a:xfrm>
            <a:off x="1752298" y="2413507"/>
            <a:ext cx="2332770" cy="5974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マーケティング部門メンバー</a:t>
            </a:r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53C00126-DF77-F318-98B4-2FF99FD36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4419" y="2910927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301540-289B-476D-35C5-F27760E1FD9D}"/>
              </a:ext>
            </a:extLst>
          </p:cNvPr>
          <p:cNvSpPr txBox="1"/>
          <p:nvPr/>
        </p:nvSpPr>
        <p:spPr>
          <a:xfrm>
            <a:off x="441878" y="4193922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・割引クーポン配布</a:t>
            </a:r>
          </a:p>
        </p:txBody>
      </p:sp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09B6DB29-F602-849B-7C69-16F5B8BD6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1601" y="2234411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BCD6E6A4-9F09-834E-A6BC-CC004DE17012}"/>
              </a:ext>
            </a:extLst>
          </p:cNvPr>
          <p:cNvSpPr txBox="1">
            <a:spLocks/>
          </p:cNvSpPr>
          <p:nvPr/>
        </p:nvSpPr>
        <p:spPr>
          <a:xfrm>
            <a:off x="6701110" y="2203946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0E1AFF-9698-B261-476C-FF5EF6D2028C}"/>
              </a:ext>
            </a:extLst>
          </p:cNvPr>
          <p:cNvSpPr txBox="1"/>
          <p:nvPr/>
        </p:nvSpPr>
        <p:spPr>
          <a:xfrm>
            <a:off x="203165" y="821506"/>
            <a:ext cx="1099432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特定ユーザーに向けた割引クーポンの配布ができること</a:t>
            </a:r>
            <a:endParaRPr lang="en-US" altLang="ja-JP" sz="1700" dirty="0"/>
          </a:p>
          <a:p>
            <a:r>
              <a:rPr lang="ja-JP" altLang="en-US" sz="1700" dirty="0"/>
              <a:t>担当者：マーケティング部門メンバー</a:t>
            </a:r>
            <a:endParaRPr lang="en-US" altLang="ja-JP" sz="17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81FDD88F-85EA-A29F-E2F9-0B2B4C6F3B1C}"/>
              </a:ext>
            </a:extLst>
          </p:cNvPr>
          <p:cNvSpPr/>
          <p:nvPr/>
        </p:nvSpPr>
        <p:spPr>
          <a:xfrm rot="5400000">
            <a:off x="2480561" y="4299323"/>
            <a:ext cx="722116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68721114-4CA9-FADD-9ADA-70C9BF5B1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1529" y="4997765"/>
            <a:ext cx="794075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ja-JP" altLang="en-US" sz="1700" dirty="0"/>
              <a:t>顧客</a:t>
            </a:r>
            <a:endParaRPr sz="1700" dirty="0"/>
          </a:p>
        </p:txBody>
      </p:sp>
      <p:pic>
        <p:nvPicPr>
          <p:cNvPr id="5" name="グラフィックス 4" descr="男性のプロフィール 枠線">
            <a:extLst>
              <a:ext uri="{FF2B5EF4-FFF2-40B4-BE49-F238E27FC236}">
                <a16:creationId xmlns:a16="http://schemas.microsoft.com/office/drawing/2014/main" id="{633F4AC1-D181-AF8D-D13B-FD8E2CCCD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4419" y="5346814"/>
            <a:ext cx="914400" cy="914400"/>
          </a:xfrm>
          <a:prstGeom prst="rect">
            <a:avLst/>
          </a:prstGeom>
        </p:spPr>
      </p:pic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3760B8F0-EF78-6DD0-188B-6BE01913073D}"/>
              </a:ext>
            </a:extLst>
          </p:cNvPr>
          <p:cNvSpPr/>
          <p:nvPr/>
        </p:nvSpPr>
        <p:spPr>
          <a:xfrm>
            <a:off x="3683832" y="4303356"/>
            <a:ext cx="3509749" cy="1430946"/>
          </a:xfrm>
          <a:prstGeom prst="bentUpArrow">
            <a:avLst>
              <a:gd name="adj1" fmla="val 9124"/>
              <a:gd name="adj2" fmla="val 9671"/>
              <a:gd name="adj3" fmla="val 15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599FA1-362A-E446-CF73-3175906C2DAB}"/>
              </a:ext>
            </a:extLst>
          </p:cNvPr>
          <p:cNvSpPr txBox="1"/>
          <p:nvPr/>
        </p:nvSpPr>
        <p:spPr>
          <a:xfrm>
            <a:off x="3549914" y="5859522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・割引クーポン利用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2A7CD-C62C-D1BF-ABA3-D91373633361}"/>
              </a:ext>
            </a:extLst>
          </p:cNvPr>
          <p:cNvSpPr txBox="1"/>
          <p:nvPr/>
        </p:nvSpPr>
        <p:spPr>
          <a:xfrm>
            <a:off x="8720685" y="2914940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・割引クーポン反映</a:t>
            </a:r>
          </a:p>
        </p:txBody>
      </p:sp>
    </p:spTree>
    <p:extLst>
      <p:ext uri="{BB962C8B-B14F-4D97-AF65-F5344CB8AC3E}">
        <p14:creationId xmlns:p14="http://schemas.microsoft.com/office/powerpoint/2010/main" val="12258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2A8C736-BE91-1EEB-8466-56EC243F7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D072A0F3-62D1-424A-8176-B921A58B1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会員管理</a:t>
            </a:r>
            <a:endParaRPr sz="3200" dirty="0"/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F5566E76-D94E-0162-CB5F-1A67241ADF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92362" y="2439287"/>
            <a:ext cx="794075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ja-JP" altLang="en-US" sz="1700" dirty="0"/>
              <a:t>顧客</a:t>
            </a:r>
            <a:endParaRPr sz="1700" dirty="0"/>
          </a:p>
        </p:txBody>
      </p:sp>
      <p:pic>
        <p:nvPicPr>
          <p:cNvPr id="3" name="グラフィックス 2" descr="男性のプロフィール 枠線">
            <a:extLst>
              <a:ext uri="{FF2B5EF4-FFF2-40B4-BE49-F238E27FC236}">
                <a16:creationId xmlns:a16="http://schemas.microsoft.com/office/drawing/2014/main" id="{ADD9E2DE-F21A-5383-61E9-1404C1E43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4100" y="2781288"/>
            <a:ext cx="914400" cy="914400"/>
          </a:xfrm>
          <a:prstGeom prst="rect">
            <a:avLst/>
          </a:prstGeom>
        </p:spPr>
      </p:pic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BC3AE1C5-CD7C-7853-3F22-6EA5C209FBFB}"/>
              </a:ext>
            </a:extLst>
          </p:cNvPr>
          <p:cNvSpPr txBox="1">
            <a:spLocks/>
          </p:cNvSpPr>
          <p:nvPr/>
        </p:nvSpPr>
        <p:spPr>
          <a:xfrm>
            <a:off x="1830954" y="4986708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551B7F6F-01A9-2167-2063-81D0F20E3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2200" y="5460167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3DA0EF-3570-1E25-6C32-DC5229EBF94C}"/>
              </a:ext>
            </a:extLst>
          </p:cNvPr>
          <p:cNvSpPr txBox="1"/>
          <p:nvPr/>
        </p:nvSpPr>
        <p:spPr>
          <a:xfrm>
            <a:off x="3745339" y="3442227"/>
            <a:ext cx="2068944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・会員情報登録</a:t>
            </a:r>
            <a:endParaRPr kumimoji="1" lang="en-US" altLang="ja-JP" sz="1700" dirty="0"/>
          </a:p>
          <a:p>
            <a:r>
              <a:rPr lang="ja-JP" altLang="en-US" sz="1700" dirty="0"/>
              <a:t>・注文履歴閲覧</a:t>
            </a:r>
            <a:endParaRPr lang="en-US" altLang="ja-JP" sz="1700" dirty="0"/>
          </a:p>
          <a:p>
            <a:r>
              <a:rPr kumimoji="1" lang="ja-JP" altLang="en-US" sz="1700" dirty="0"/>
              <a:t>・退会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F74E5B3-07A8-ED25-0132-567902F5DD3B}"/>
              </a:ext>
            </a:extLst>
          </p:cNvPr>
          <p:cNvSpPr/>
          <p:nvPr/>
        </p:nvSpPr>
        <p:spPr>
          <a:xfrm>
            <a:off x="3629884" y="3123573"/>
            <a:ext cx="2068945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96D6C7A6-5471-39F2-6F48-B58681E99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1601" y="2234411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A0E276E5-C83C-DED0-DC4B-9379469DAAF2}"/>
              </a:ext>
            </a:extLst>
          </p:cNvPr>
          <p:cNvSpPr txBox="1">
            <a:spLocks/>
          </p:cNvSpPr>
          <p:nvPr/>
        </p:nvSpPr>
        <p:spPr>
          <a:xfrm>
            <a:off x="6701110" y="2203946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A1DE5-8243-CEC7-6273-0FF7D5012C07}"/>
              </a:ext>
            </a:extLst>
          </p:cNvPr>
          <p:cNvSpPr txBox="1"/>
          <p:nvPr/>
        </p:nvSpPr>
        <p:spPr>
          <a:xfrm>
            <a:off x="8738367" y="2234411"/>
            <a:ext cx="2806314" cy="19236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・会員情報表示</a:t>
            </a:r>
            <a:endParaRPr kumimoji="1" lang="en-US" altLang="ja-JP" sz="1700" dirty="0"/>
          </a:p>
          <a:p>
            <a:r>
              <a:rPr lang="ja-JP" altLang="en-US" sz="1700" dirty="0"/>
              <a:t>　住所</a:t>
            </a:r>
            <a:endParaRPr lang="en-US" altLang="ja-JP" sz="1700" dirty="0"/>
          </a:p>
          <a:p>
            <a:r>
              <a:rPr kumimoji="1" lang="ja-JP" altLang="en-US" sz="1700" dirty="0"/>
              <a:t>　氏名</a:t>
            </a:r>
            <a:endParaRPr kumimoji="1" lang="en-US" altLang="ja-JP" sz="1700" dirty="0"/>
          </a:p>
          <a:p>
            <a:r>
              <a:rPr lang="ja-JP" altLang="en-US" sz="1700" dirty="0"/>
              <a:t>　電話番号</a:t>
            </a:r>
            <a:endParaRPr lang="en-US" altLang="ja-JP" sz="1700" dirty="0"/>
          </a:p>
          <a:p>
            <a:r>
              <a:rPr kumimoji="1" lang="ja-JP" altLang="en-US" sz="1700" dirty="0"/>
              <a:t>　メールアドレス</a:t>
            </a:r>
            <a:endParaRPr kumimoji="1" lang="en-US" altLang="ja-JP" sz="1700" dirty="0"/>
          </a:p>
          <a:p>
            <a:r>
              <a:rPr lang="ja-JP" altLang="en-US" sz="1700" dirty="0"/>
              <a:t>・注文履歴表示</a:t>
            </a:r>
            <a:endParaRPr lang="en-US" altLang="ja-JP" sz="1700" dirty="0"/>
          </a:p>
          <a:p>
            <a:r>
              <a:rPr lang="ja-JP" altLang="en-US" sz="1700" dirty="0"/>
              <a:t>・会員情報削除</a:t>
            </a:r>
            <a:endParaRPr lang="en-US" altLang="ja-JP" sz="1700" dirty="0"/>
          </a:p>
        </p:txBody>
      </p:sp>
      <p:sp>
        <p:nvSpPr>
          <p:cNvPr id="17" name="矢印: 上向き折線 16">
            <a:extLst>
              <a:ext uri="{FF2B5EF4-FFF2-40B4-BE49-F238E27FC236}">
                <a16:creationId xmlns:a16="http://schemas.microsoft.com/office/drawing/2014/main" id="{223DBC63-4201-BDC5-0FB8-92706761601F}"/>
              </a:ext>
            </a:extLst>
          </p:cNvPr>
          <p:cNvSpPr/>
          <p:nvPr/>
        </p:nvSpPr>
        <p:spPr>
          <a:xfrm>
            <a:off x="3694612" y="4303744"/>
            <a:ext cx="3509749" cy="1687123"/>
          </a:xfrm>
          <a:prstGeom prst="bentUpArrow">
            <a:avLst>
              <a:gd name="adj1" fmla="val 9124"/>
              <a:gd name="adj2" fmla="val 9671"/>
              <a:gd name="adj3" fmla="val 15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AEDE50-D2AF-385A-0B38-EC3135E798C2}"/>
              </a:ext>
            </a:extLst>
          </p:cNvPr>
          <p:cNvSpPr txBox="1"/>
          <p:nvPr/>
        </p:nvSpPr>
        <p:spPr>
          <a:xfrm>
            <a:off x="3694611" y="6154924"/>
            <a:ext cx="644691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・会員情報閲覧</a:t>
            </a:r>
            <a:endParaRPr kumimoji="1" lang="en-US" altLang="ja-JP" sz="1700" dirty="0"/>
          </a:p>
          <a:p>
            <a:r>
              <a:rPr kumimoji="1" lang="ja-JP" altLang="en-US" sz="1700" dirty="0"/>
              <a:t>・注文履歴閲覧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2EF19F-E071-C32C-F559-B1A2AD1E5EC7}"/>
              </a:ext>
            </a:extLst>
          </p:cNvPr>
          <p:cNvSpPr txBox="1"/>
          <p:nvPr/>
        </p:nvSpPr>
        <p:spPr>
          <a:xfrm>
            <a:off x="203165" y="826345"/>
            <a:ext cx="10994325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700" dirty="0"/>
              <a:t>EC</a:t>
            </a:r>
            <a:r>
              <a:rPr lang="ja-JP" altLang="en-US" sz="1700" dirty="0"/>
              <a:t>会員情報、注文履歴の閲覧ができること</a:t>
            </a:r>
            <a:endParaRPr kumimoji="1" lang="en-US" altLang="ja-JP" sz="1700" dirty="0"/>
          </a:p>
          <a:p>
            <a:r>
              <a:rPr lang="ja-JP" altLang="en-US" sz="1700" dirty="0"/>
              <a:t>セキュリティの観点で、個人情報（住所、氏名、電話番号、メールアドレス）の閲覧ができること</a:t>
            </a:r>
            <a:endParaRPr lang="en-US" altLang="ja-JP" sz="1700" dirty="0"/>
          </a:p>
          <a:p>
            <a:r>
              <a:rPr lang="ja-JP" altLang="en-US" sz="1700" dirty="0"/>
              <a:t>ユーザー制限を設けて、個人情報の閲覧を制限すること</a:t>
            </a:r>
            <a:endParaRPr lang="en-US" altLang="ja-JP" sz="1700" dirty="0"/>
          </a:p>
          <a:p>
            <a:r>
              <a:rPr lang="ja-JP" altLang="en-US" sz="1700" dirty="0"/>
              <a:t>担当者：カスタマーサービス部メンバー</a:t>
            </a:r>
            <a:endParaRPr lang="en-US" altLang="ja-JP" sz="1700" dirty="0"/>
          </a:p>
        </p:txBody>
      </p:sp>
    </p:spTree>
    <p:extLst>
      <p:ext uri="{BB962C8B-B14F-4D97-AF65-F5344CB8AC3E}">
        <p14:creationId xmlns:p14="http://schemas.microsoft.com/office/powerpoint/2010/main" val="189011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F5213D3-A0E4-E6C8-E3A3-B3322CDA6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08569BF0-D482-5611-E2D1-12CC3335C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受注管理</a:t>
            </a:r>
            <a:endParaRPr sz="32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A751C919-5E7A-9052-7B32-5D1D6696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574" y="4154871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5BEE6739-4E08-23B4-13C6-7BA83EEA7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8649" y="3425899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F05AA9D2-85C9-443A-4D4A-C3B8938F08A2}"/>
              </a:ext>
            </a:extLst>
          </p:cNvPr>
          <p:cNvSpPr txBox="1">
            <a:spLocks/>
          </p:cNvSpPr>
          <p:nvPr/>
        </p:nvSpPr>
        <p:spPr>
          <a:xfrm>
            <a:off x="5648158" y="3395434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66AFD9-08DE-3FDB-0690-34EB683CE077}"/>
              </a:ext>
            </a:extLst>
          </p:cNvPr>
          <p:cNvSpPr txBox="1"/>
          <p:nvPr/>
        </p:nvSpPr>
        <p:spPr>
          <a:xfrm>
            <a:off x="203165" y="843491"/>
            <a:ext cx="1099432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ja-JP" sz="1700" dirty="0"/>
              <a:t>注文の確認・キャンセルができること</a:t>
            </a:r>
            <a:endParaRPr lang="en-US" altLang="ja-JP" sz="1700" dirty="0"/>
          </a:p>
          <a:p>
            <a:r>
              <a:rPr lang="ja-JP" altLang="en-US" sz="1700" dirty="0"/>
              <a:t>担当者：カスタマーサービス部メンバー</a:t>
            </a:r>
            <a:endParaRPr lang="en-US" altLang="ja-JP" sz="1700" dirty="0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3764BA58-ACB6-AA80-BED2-B442884F6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1246" y="3760080"/>
            <a:ext cx="794075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ja-JP" altLang="en-US" sz="1700" dirty="0"/>
              <a:t>顧客</a:t>
            </a:r>
            <a:endParaRPr sz="1700" dirty="0"/>
          </a:p>
        </p:txBody>
      </p:sp>
      <p:pic>
        <p:nvPicPr>
          <p:cNvPr id="5" name="グラフィックス 4" descr="男性のプロフィール 枠線">
            <a:extLst>
              <a:ext uri="{FF2B5EF4-FFF2-40B4-BE49-F238E27FC236}">
                <a16:creationId xmlns:a16="http://schemas.microsoft.com/office/drawing/2014/main" id="{2D779FC2-ECE5-F010-25F3-987F9CAF5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4136" y="4109129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62474B-4F08-A840-A471-A361398BA290}"/>
              </a:ext>
            </a:extLst>
          </p:cNvPr>
          <p:cNvSpPr txBox="1"/>
          <p:nvPr/>
        </p:nvSpPr>
        <p:spPr>
          <a:xfrm>
            <a:off x="7595444" y="5069271"/>
            <a:ext cx="247680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・注文を確認</a:t>
            </a:r>
            <a:endParaRPr kumimoji="1" lang="en-US" altLang="ja-JP" sz="1700" dirty="0"/>
          </a:p>
          <a:p>
            <a:r>
              <a:rPr lang="ja-JP" altLang="en-US" sz="1700" dirty="0"/>
              <a:t>・キャンセル実行</a:t>
            </a:r>
            <a:endParaRPr kumimoji="1" lang="ja-JP" altLang="en-US" sz="17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28DCF0-7703-D054-BA69-2EEC374CE45D}"/>
              </a:ext>
            </a:extLst>
          </p:cNvPr>
          <p:cNvSpPr txBox="1"/>
          <p:nvPr/>
        </p:nvSpPr>
        <p:spPr>
          <a:xfrm>
            <a:off x="6543507" y="2601973"/>
            <a:ext cx="331169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・注文情報連携</a:t>
            </a:r>
            <a:r>
              <a:rPr kumimoji="1" lang="en-US" altLang="ja-JP" sz="1700" dirty="0"/>
              <a:t>(API)</a:t>
            </a:r>
          </a:p>
          <a:p>
            <a:r>
              <a:rPr lang="ja-JP" altLang="en-US" sz="1700" dirty="0"/>
              <a:t>・キャンセル情報連携</a:t>
            </a:r>
            <a:r>
              <a:rPr lang="en-US" altLang="ja-JP" sz="1700" dirty="0"/>
              <a:t>(API)</a:t>
            </a:r>
            <a:endParaRPr kumimoji="1" lang="ja-JP" altLang="en-US" sz="17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EF4134-76FA-E375-6F18-2C4933659521}"/>
              </a:ext>
            </a:extLst>
          </p:cNvPr>
          <p:cNvSpPr txBox="1"/>
          <p:nvPr/>
        </p:nvSpPr>
        <p:spPr>
          <a:xfrm>
            <a:off x="2956132" y="4617708"/>
            <a:ext cx="247680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・商品を注文</a:t>
            </a:r>
            <a:endParaRPr lang="en-US" altLang="ja-JP" sz="1700" dirty="0"/>
          </a:p>
          <a:p>
            <a:r>
              <a:rPr kumimoji="1" lang="ja-JP" altLang="en-US" sz="1700" dirty="0"/>
              <a:t>・出荷前にキャンセル</a:t>
            </a:r>
            <a:endParaRPr kumimoji="1" lang="en-US" altLang="ja-JP" sz="1700" dirty="0"/>
          </a:p>
        </p:txBody>
      </p:sp>
      <p:pic>
        <p:nvPicPr>
          <p:cNvPr id="17" name="グラフィックス 16" descr="コンピューター 単色塗りつぶし">
            <a:extLst>
              <a:ext uri="{FF2B5EF4-FFF2-40B4-BE49-F238E27FC236}">
                <a16:creationId xmlns:a16="http://schemas.microsoft.com/office/drawing/2014/main" id="{F7A64B16-A46B-CB43-569D-B31B69ECC2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14925" y="744509"/>
            <a:ext cx="1981948" cy="1981948"/>
          </a:xfrm>
          <a:prstGeom prst="rect">
            <a:avLst/>
          </a:prstGeom>
        </p:spPr>
      </p:pic>
      <p:sp>
        <p:nvSpPr>
          <p:cNvPr id="18" name="Google Shape;61;p14">
            <a:extLst>
              <a:ext uri="{FF2B5EF4-FFF2-40B4-BE49-F238E27FC236}">
                <a16:creationId xmlns:a16="http://schemas.microsoft.com/office/drawing/2014/main" id="{B55C0209-DEF4-A040-11DB-801C90F598B9}"/>
              </a:ext>
            </a:extLst>
          </p:cNvPr>
          <p:cNvSpPr txBox="1">
            <a:spLocks/>
          </p:cNvSpPr>
          <p:nvPr/>
        </p:nvSpPr>
        <p:spPr>
          <a:xfrm>
            <a:off x="5428775" y="696674"/>
            <a:ext cx="2280839" cy="631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700" dirty="0"/>
              <a:t>販売管理システム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EFD3BC-3C9A-637F-F9CA-C49E6DFB23C9}"/>
              </a:ext>
            </a:extLst>
          </p:cNvPr>
          <p:cNvSpPr txBox="1"/>
          <p:nvPr/>
        </p:nvSpPr>
        <p:spPr>
          <a:xfrm>
            <a:off x="7467593" y="3820006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・キャンセル通知</a:t>
            </a:r>
            <a:endParaRPr kumimoji="1" lang="ja-JP" altLang="en-US" sz="1700" dirty="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E306922-DF45-E029-8DF8-B001A20DC85E}"/>
              </a:ext>
            </a:extLst>
          </p:cNvPr>
          <p:cNvSpPr/>
          <p:nvPr/>
        </p:nvSpPr>
        <p:spPr>
          <a:xfrm>
            <a:off x="7720927" y="4173949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B5CA529-935C-BE71-FFA5-9743FB8B0939}"/>
              </a:ext>
            </a:extLst>
          </p:cNvPr>
          <p:cNvSpPr/>
          <p:nvPr/>
        </p:nvSpPr>
        <p:spPr>
          <a:xfrm>
            <a:off x="3239247" y="4151968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920EE6C6-D3E5-5E3F-ECE4-417630DDB8FE}"/>
              </a:ext>
            </a:extLst>
          </p:cNvPr>
          <p:cNvSpPr/>
          <p:nvPr/>
        </p:nvSpPr>
        <p:spPr>
          <a:xfrm rot="10800000">
            <a:off x="7720926" y="4571540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上下 32">
            <a:extLst>
              <a:ext uri="{FF2B5EF4-FFF2-40B4-BE49-F238E27FC236}">
                <a16:creationId xmlns:a16="http://schemas.microsoft.com/office/drawing/2014/main" id="{17074881-9947-3AAB-F144-A4FB5920028F}"/>
              </a:ext>
            </a:extLst>
          </p:cNvPr>
          <p:cNvSpPr/>
          <p:nvPr/>
        </p:nvSpPr>
        <p:spPr>
          <a:xfrm>
            <a:off x="5897418" y="2583294"/>
            <a:ext cx="397164" cy="63131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Google Shape;61;p14">
            <a:extLst>
              <a:ext uri="{FF2B5EF4-FFF2-40B4-BE49-F238E27FC236}">
                <a16:creationId xmlns:a16="http://schemas.microsoft.com/office/drawing/2014/main" id="{E6E61BA8-5450-6E29-C61D-2ABCD126ECA7}"/>
              </a:ext>
            </a:extLst>
          </p:cNvPr>
          <p:cNvSpPr txBox="1">
            <a:spLocks/>
          </p:cNvSpPr>
          <p:nvPr/>
        </p:nvSpPr>
        <p:spPr>
          <a:xfrm>
            <a:off x="9333086" y="3480777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</p:spTree>
    <p:extLst>
      <p:ext uri="{BB962C8B-B14F-4D97-AF65-F5344CB8AC3E}">
        <p14:creationId xmlns:p14="http://schemas.microsoft.com/office/powerpoint/2010/main" val="245873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D458644-E38B-1094-1EAD-B4AA59BCC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6D37F35-1B49-E414-0CE1-4EA434EF77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発注管理</a:t>
            </a:r>
            <a:endParaRPr sz="32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1999A4C9-FE57-3F13-5B3E-5E2EFB98F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8435" y="4801103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D5B6A7D3-9808-C36E-395F-E03B3FBE0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8215" y="4063213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13E1A0CD-85C7-A70E-9AD0-007AD1982B98}"/>
              </a:ext>
            </a:extLst>
          </p:cNvPr>
          <p:cNvSpPr txBox="1">
            <a:spLocks/>
          </p:cNvSpPr>
          <p:nvPr/>
        </p:nvSpPr>
        <p:spPr>
          <a:xfrm>
            <a:off x="7467724" y="4032748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AA034C-5F47-3885-AA3E-3CED7398D269}"/>
              </a:ext>
            </a:extLst>
          </p:cNvPr>
          <p:cNvSpPr txBox="1"/>
          <p:nvPr/>
        </p:nvSpPr>
        <p:spPr>
          <a:xfrm>
            <a:off x="203165" y="843491"/>
            <a:ext cx="1099432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出荷データを連携する</a:t>
            </a:r>
            <a:endParaRPr lang="en-US" altLang="ja-JP" sz="1700" dirty="0"/>
          </a:p>
          <a:p>
            <a:r>
              <a:rPr lang="ja-JP" altLang="en-US" sz="1700" dirty="0"/>
              <a:t>物流システムから、顧客の受け取り状況を取得する</a:t>
            </a:r>
            <a:endParaRPr lang="en-US" altLang="ja-JP" sz="1700" dirty="0"/>
          </a:p>
          <a:p>
            <a:r>
              <a:rPr lang="ja-JP" altLang="en-US" sz="1700" dirty="0"/>
              <a:t>担当者：カスタマーサービス部メンバー</a:t>
            </a:r>
            <a:endParaRPr lang="en-US" altLang="ja-JP" sz="17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1EF97A-B052-0BB9-FF48-55E31FFF6A4E}"/>
              </a:ext>
            </a:extLst>
          </p:cNvPr>
          <p:cNvSpPr txBox="1"/>
          <p:nvPr/>
        </p:nvSpPr>
        <p:spPr>
          <a:xfrm>
            <a:off x="4602994" y="4238041"/>
            <a:ext cx="247680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・顧客の受取状況確認</a:t>
            </a:r>
            <a:endParaRPr kumimoji="1" lang="en-US" altLang="ja-JP" sz="1700" dirty="0"/>
          </a:p>
          <a:p>
            <a:r>
              <a:rPr kumimoji="1" lang="ja-JP" altLang="en-US" sz="1700" dirty="0"/>
              <a:t>・出荷データ連携指示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646007-FBA5-199C-3C65-CEE03FA49E08}"/>
              </a:ext>
            </a:extLst>
          </p:cNvPr>
          <p:cNvSpPr txBox="1"/>
          <p:nvPr/>
        </p:nvSpPr>
        <p:spPr>
          <a:xfrm>
            <a:off x="8440649" y="3379450"/>
            <a:ext cx="247680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・出荷データ連携</a:t>
            </a:r>
            <a:r>
              <a:rPr kumimoji="1" lang="en-US" altLang="ja-JP" sz="1700" dirty="0"/>
              <a:t>(API)</a:t>
            </a:r>
          </a:p>
          <a:p>
            <a:r>
              <a:rPr lang="ja-JP" altLang="en-US" sz="1700" dirty="0"/>
              <a:t>・受取状況確認</a:t>
            </a:r>
            <a:r>
              <a:rPr lang="en-US" altLang="ja-JP" sz="1700" dirty="0"/>
              <a:t>(API)</a:t>
            </a:r>
            <a:endParaRPr kumimoji="1" lang="en-US" altLang="ja-JP" sz="1700" dirty="0"/>
          </a:p>
        </p:txBody>
      </p:sp>
      <p:pic>
        <p:nvPicPr>
          <p:cNvPr id="17" name="グラフィックス 16" descr="コンピューター 単色塗りつぶし">
            <a:extLst>
              <a:ext uri="{FF2B5EF4-FFF2-40B4-BE49-F238E27FC236}">
                <a16:creationId xmlns:a16="http://schemas.microsoft.com/office/drawing/2014/main" id="{97F4098B-959B-0565-0970-29B9C63CD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4491" y="1381823"/>
            <a:ext cx="1981948" cy="1981948"/>
          </a:xfrm>
          <a:prstGeom prst="rect">
            <a:avLst/>
          </a:prstGeom>
        </p:spPr>
      </p:pic>
      <p:sp>
        <p:nvSpPr>
          <p:cNvPr id="18" name="Google Shape;61;p14">
            <a:extLst>
              <a:ext uri="{FF2B5EF4-FFF2-40B4-BE49-F238E27FC236}">
                <a16:creationId xmlns:a16="http://schemas.microsoft.com/office/drawing/2014/main" id="{104B08EC-4424-A7CB-45D3-D4B162540AA7}"/>
              </a:ext>
            </a:extLst>
          </p:cNvPr>
          <p:cNvSpPr txBox="1">
            <a:spLocks/>
          </p:cNvSpPr>
          <p:nvPr/>
        </p:nvSpPr>
        <p:spPr>
          <a:xfrm>
            <a:off x="7509709" y="1332282"/>
            <a:ext cx="1706729" cy="631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700" dirty="0"/>
              <a:t>物流システム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8E32FCB3-EBEF-A220-8C26-F62784E6A447}"/>
              </a:ext>
            </a:extLst>
          </p:cNvPr>
          <p:cNvSpPr/>
          <p:nvPr/>
        </p:nvSpPr>
        <p:spPr>
          <a:xfrm>
            <a:off x="4874088" y="4937075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61087478-1828-FE32-F512-7BDDB85696E1}"/>
              </a:ext>
            </a:extLst>
          </p:cNvPr>
          <p:cNvSpPr/>
          <p:nvPr/>
        </p:nvSpPr>
        <p:spPr>
          <a:xfrm rot="10800000">
            <a:off x="4838694" y="5258303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470A1B5-D41D-A95A-89A2-FE8B1394114C}"/>
              </a:ext>
            </a:extLst>
          </p:cNvPr>
          <p:cNvSpPr txBox="1"/>
          <p:nvPr/>
        </p:nvSpPr>
        <p:spPr>
          <a:xfrm>
            <a:off x="4645162" y="5746493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・顧客の受取状況表示</a:t>
            </a:r>
          </a:p>
        </p:txBody>
      </p:sp>
      <p:sp>
        <p:nvSpPr>
          <p:cNvPr id="29" name="矢印: 上下 28">
            <a:extLst>
              <a:ext uri="{FF2B5EF4-FFF2-40B4-BE49-F238E27FC236}">
                <a16:creationId xmlns:a16="http://schemas.microsoft.com/office/drawing/2014/main" id="{D8204DDC-57F3-012F-EBB0-36CF762C2346}"/>
              </a:ext>
            </a:extLst>
          </p:cNvPr>
          <p:cNvSpPr/>
          <p:nvPr/>
        </p:nvSpPr>
        <p:spPr>
          <a:xfrm>
            <a:off x="7749309" y="3274655"/>
            <a:ext cx="397164" cy="63131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Google Shape;61;p14">
            <a:extLst>
              <a:ext uri="{FF2B5EF4-FFF2-40B4-BE49-F238E27FC236}">
                <a16:creationId xmlns:a16="http://schemas.microsoft.com/office/drawing/2014/main" id="{E2AF2EFE-972C-9FB9-93EC-F396F5B21734}"/>
              </a:ext>
            </a:extLst>
          </p:cNvPr>
          <p:cNvSpPr txBox="1">
            <a:spLocks/>
          </p:cNvSpPr>
          <p:nvPr/>
        </p:nvSpPr>
        <p:spPr>
          <a:xfrm>
            <a:off x="2148275" y="4206342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</p:spTree>
    <p:extLst>
      <p:ext uri="{BB962C8B-B14F-4D97-AF65-F5344CB8AC3E}">
        <p14:creationId xmlns:p14="http://schemas.microsoft.com/office/powerpoint/2010/main" val="43525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92C63C7-84B1-B489-A7D9-BEC3BEB28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FF10D8E-C817-A128-D16D-2BB237F576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在庫管理</a:t>
            </a:r>
            <a:endParaRPr sz="32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0DF866D1-0DE6-B18B-98EE-72F141E03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0900" y="4792185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95FC5CB3-02D2-08CE-1A64-8F5BF0BA9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8215" y="4063213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5ED3BF1B-423E-8352-B96F-EF3A37112175}"/>
              </a:ext>
            </a:extLst>
          </p:cNvPr>
          <p:cNvSpPr txBox="1">
            <a:spLocks/>
          </p:cNvSpPr>
          <p:nvPr/>
        </p:nvSpPr>
        <p:spPr>
          <a:xfrm>
            <a:off x="7467724" y="4032748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942225-0B29-5D1B-837F-02CE2DC3BC5D}"/>
              </a:ext>
            </a:extLst>
          </p:cNvPr>
          <p:cNvSpPr txBox="1"/>
          <p:nvPr/>
        </p:nvSpPr>
        <p:spPr>
          <a:xfrm>
            <a:off x="203165" y="843491"/>
            <a:ext cx="1099432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定期的に</a:t>
            </a:r>
            <a:r>
              <a:rPr lang="en-US" altLang="ja-JP" sz="1700" dirty="0"/>
              <a:t>EC</a:t>
            </a:r>
            <a:r>
              <a:rPr lang="ja-JP" altLang="en-US" sz="1700" dirty="0"/>
              <a:t>の在庫数を取得する</a:t>
            </a:r>
            <a:endParaRPr lang="en-US" altLang="ja-JP" sz="1700" dirty="0"/>
          </a:p>
          <a:p>
            <a:r>
              <a:rPr lang="ja-JP" altLang="en-US" sz="1700" dirty="0"/>
              <a:t>担当者：カスタマーサービス部メンバー</a:t>
            </a:r>
            <a:endParaRPr lang="en-US" altLang="ja-JP" sz="17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C2ABA5-2F4B-D3D2-11ED-063DF09F68B5}"/>
              </a:ext>
            </a:extLst>
          </p:cNvPr>
          <p:cNvSpPr txBox="1"/>
          <p:nvPr/>
        </p:nvSpPr>
        <p:spPr>
          <a:xfrm>
            <a:off x="4645162" y="4583132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kumimoji="1" lang="en-US" altLang="ja-JP" sz="1700" dirty="0"/>
              <a:t>EC</a:t>
            </a:r>
            <a:r>
              <a:rPr kumimoji="1" lang="ja-JP" altLang="en-US" sz="1700" dirty="0"/>
              <a:t>在庫数確認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A32038-8697-C095-8323-D9184F3FC0D9}"/>
              </a:ext>
            </a:extLst>
          </p:cNvPr>
          <p:cNvSpPr txBox="1"/>
          <p:nvPr/>
        </p:nvSpPr>
        <p:spPr>
          <a:xfrm>
            <a:off x="8440648" y="3290415"/>
            <a:ext cx="3123316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kumimoji="1" lang="en-US" altLang="ja-JP" sz="1700" dirty="0"/>
              <a:t>EC</a:t>
            </a:r>
            <a:r>
              <a:rPr kumimoji="1" lang="ja-JP" altLang="en-US" sz="1700" dirty="0"/>
              <a:t>在庫情報連携</a:t>
            </a:r>
            <a:r>
              <a:rPr kumimoji="1" lang="en-US" altLang="ja-JP" sz="1700" dirty="0"/>
              <a:t>(</a:t>
            </a:r>
            <a:r>
              <a:rPr kumimoji="1" lang="ja-JP" altLang="en-US" sz="1700" dirty="0"/>
              <a:t>パッチ</a:t>
            </a:r>
            <a:r>
              <a:rPr kumimoji="1" lang="en-US" altLang="ja-JP" sz="1700" dirty="0"/>
              <a:t>)</a:t>
            </a:r>
          </a:p>
          <a:p>
            <a:r>
              <a:rPr kumimoji="1" lang="ja-JP" altLang="en-US" sz="1700" dirty="0"/>
              <a:t>・在庫数取得</a:t>
            </a:r>
            <a:r>
              <a:rPr kumimoji="1" lang="en-US" altLang="ja-JP" sz="1700" dirty="0"/>
              <a:t>(API)</a:t>
            </a:r>
          </a:p>
        </p:txBody>
      </p:sp>
      <p:pic>
        <p:nvPicPr>
          <p:cNvPr id="17" name="グラフィックス 16" descr="コンピューター 単色塗りつぶし">
            <a:extLst>
              <a:ext uri="{FF2B5EF4-FFF2-40B4-BE49-F238E27FC236}">
                <a16:creationId xmlns:a16="http://schemas.microsoft.com/office/drawing/2014/main" id="{CDF1A3E7-E0C6-E853-0214-C7041C05F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4491" y="1381823"/>
            <a:ext cx="1981948" cy="1981948"/>
          </a:xfrm>
          <a:prstGeom prst="rect">
            <a:avLst/>
          </a:prstGeom>
        </p:spPr>
      </p:pic>
      <p:sp>
        <p:nvSpPr>
          <p:cNvPr id="18" name="Google Shape;61;p14">
            <a:extLst>
              <a:ext uri="{FF2B5EF4-FFF2-40B4-BE49-F238E27FC236}">
                <a16:creationId xmlns:a16="http://schemas.microsoft.com/office/drawing/2014/main" id="{C385F0FA-0C2E-07F3-4797-6D5A41FAD0BB}"/>
              </a:ext>
            </a:extLst>
          </p:cNvPr>
          <p:cNvSpPr txBox="1">
            <a:spLocks/>
          </p:cNvSpPr>
          <p:nvPr/>
        </p:nvSpPr>
        <p:spPr>
          <a:xfrm>
            <a:off x="7341794" y="1325823"/>
            <a:ext cx="2197709" cy="631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700" dirty="0"/>
              <a:t>販売管理システム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5F39C6D4-69B3-8FFF-743D-CF13CE550D2F}"/>
              </a:ext>
            </a:extLst>
          </p:cNvPr>
          <p:cNvSpPr/>
          <p:nvPr/>
        </p:nvSpPr>
        <p:spPr>
          <a:xfrm>
            <a:off x="4874088" y="4937075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0B36D83E-2A4E-8959-AA09-F4FD6C1AE28C}"/>
              </a:ext>
            </a:extLst>
          </p:cNvPr>
          <p:cNvSpPr/>
          <p:nvPr/>
        </p:nvSpPr>
        <p:spPr>
          <a:xfrm rot="10800000">
            <a:off x="4838694" y="5258303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7A24638-74A1-417F-4080-FA10DB38CCE1}"/>
              </a:ext>
            </a:extLst>
          </p:cNvPr>
          <p:cNvSpPr txBox="1"/>
          <p:nvPr/>
        </p:nvSpPr>
        <p:spPr>
          <a:xfrm>
            <a:off x="4645162" y="5746493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kumimoji="1" lang="en-US" altLang="ja-JP" sz="1700" dirty="0"/>
              <a:t>EC</a:t>
            </a:r>
            <a:r>
              <a:rPr kumimoji="1" lang="ja-JP" altLang="en-US" sz="1700" dirty="0"/>
              <a:t>在庫数表示</a:t>
            </a:r>
          </a:p>
        </p:txBody>
      </p:sp>
      <p:sp>
        <p:nvSpPr>
          <p:cNvPr id="2" name="矢印: 上下 1">
            <a:extLst>
              <a:ext uri="{FF2B5EF4-FFF2-40B4-BE49-F238E27FC236}">
                <a16:creationId xmlns:a16="http://schemas.microsoft.com/office/drawing/2014/main" id="{34A978CA-3816-2613-3960-CE01D1DAA5A2}"/>
              </a:ext>
            </a:extLst>
          </p:cNvPr>
          <p:cNvSpPr/>
          <p:nvPr/>
        </p:nvSpPr>
        <p:spPr>
          <a:xfrm>
            <a:off x="7749309" y="3274655"/>
            <a:ext cx="397164" cy="63131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4C5EAA0F-AD78-C623-FD8A-B45446B6D0D8}"/>
              </a:ext>
            </a:extLst>
          </p:cNvPr>
          <p:cNvSpPr txBox="1">
            <a:spLocks/>
          </p:cNvSpPr>
          <p:nvPr/>
        </p:nvSpPr>
        <p:spPr>
          <a:xfrm>
            <a:off x="2148275" y="4206342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</p:spTree>
    <p:extLst>
      <p:ext uri="{BB962C8B-B14F-4D97-AF65-F5344CB8AC3E}">
        <p14:creationId xmlns:p14="http://schemas.microsoft.com/office/powerpoint/2010/main" val="333882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035F1B2D-CCF4-12DC-B6A8-BCC15702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0D88C34F-3F9F-6211-21DC-B2477E690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サイト管理</a:t>
            </a:r>
            <a:endParaRPr sz="32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0D3360CF-6462-B3C4-C7F9-24AF9ABDB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088" y="3425203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518F6765-8706-C836-2B84-A7704A8F8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4539" y="2696231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541B8BF0-4014-8783-4B62-2665C20D3823}"/>
              </a:ext>
            </a:extLst>
          </p:cNvPr>
          <p:cNvSpPr txBox="1">
            <a:spLocks/>
          </p:cNvSpPr>
          <p:nvPr/>
        </p:nvSpPr>
        <p:spPr>
          <a:xfrm>
            <a:off x="5214048" y="2665766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C3BCA9-8330-FE84-BD21-BDA9161EE3F3}"/>
              </a:ext>
            </a:extLst>
          </p:cNvPr>
          <p:cNvSpPr txBox="1"/>
          <p:nvPr/>
        </p:nvSpPr>
        <p:spPr>
          <a:xfrm>
            <a:off x="203165" y="843491"/>
            <a:ext cx="10994325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700" dirty="0"/>
              <a:t>TOP</a:t>
            </a:r>
            <a:r>
              <a:rPr lang="ja-JP" altLang="en-US" sz="1700" dirty="0"/>
              <a:t>ページ→キャンペーンの導線を設置できる</a:t>
            </a:r>
            <a:endParaRPr lang="en-US" altLang="ja-JP" sz="1700" dirty="0"/>
          </a:p>
          <a:p>
            <a:r>
              <a:rPr lang="en-US" altLang="ja-JP" sz="1700" dirty="0"/>
              <a:t>TOP</a:t>
            </a:r>
            <a:r>
              <a:rPr lang="ja-JP" altLang="en-US" sz="1700" dirty="0"/>
              <a:t>ページ→カテゴリの導線を設置できる</a:t>
            </a:r>
            <a:endParaRPr lang="en-US" altLang="ja-JP" sz="1700" dirty="0"/>
          </a:p>
          <a:p>
            <a:r>
              <a:rPr lang="ja-JP" altLang="en-US" sz="1700" dirty="0"/>
              <a:t>お知らせ情報を登録・削除できる</a:t>
            </a:r>
            <a:endParaRPr lang="en-US" altLang="ja-JP" sz="1700" dirty="0"/>
          </a:p>
          <a:p>
            <a:r>
              <a:rPr lang="ja-JP" altLang="en-US" sz="1700" dirty="0"/>
              <a:t>担当者：マーケティング部門メンバー</a:t>
            </a:r>
            <a:endParaRPr lang="en-US" altLang="ja-JP" sz="17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5F24C4-9F92-BEBB-3A6A-399E31A00AED}"/>
              </a:ext>
            </a:extLst>
          </p:cNvPr>
          <p:cNvSpPr txBox="1"/>
          <p:nvPr/>
        </p:nvSpPr>
        <p:spPr>
          <a:xfrm>
            <a:off x="2276024" y="4107088"/>
            <a:ext cx="3302739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lang="ja-JP" altLang="en-US" sz="1700" dirty="0"/>
              <a:t>キャンペーン導線設置</a:t>
            </a:r>
            <a:endParaRPr lang="en-US" altLang="ja-JP" sz="1700" dirty="0"/>
          </a:p>
          <a:p>
            <a:r>
              <a:rPr kumimoji="1" lang="ja-JP" altLang="en-US" sz="1700" dirty="0"/>
              <a:t>・カテゴリ導線設置</a:t>
            </a:r>
            <a:endParaRPr kumimoji="1" lang="en-US" altLang="ja-JP" sz="1700" dirty="0"/>
          </a:p>
          <a:p>
            <a:r>
              <a:rPr lang="ja-JP" altLang="en-US" sz="1700" dirty="0"/>
              <a:t>・お知らせ情報を登録・削除</a:t>
            </a:r>
            <a:endParaRPr kumimoji="1" lang="ja-JP" altLang="en-US" sz="1700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832B1BC2-5AD9-3751-3285-063FD5BC1A80}"/>
              </a:ext>
            </a:extLst>
          </p:cNvPr>
          <p:cNvSpPr/>
          <p:nvPr/>
        </p:nvSpPr>
        <p:spPr>
          <a:xfrm>
            <a:off x="2620412" y="3570093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AAFCDCE2-3A32-AE83-B76F-D6DCABDB8A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7438" y="3030412"/>
            <a:ext cx="794075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ja-JP" altLang="en-US" sz="1700" dirty="0"/>
              <a:t>顧客</a:t>
            </a:r>
            <a:endParaRPr sz="1700" dirty="0"/>
          </a:p>
        </p:txBody>
      </p:sp>
      <p:pic>
        <p:nvPicPr>
          <p:cNvPr id="5" name="グラフィックス 4" descr="男性のプロフィール 枠線">
            <a:extLst>
              <a:ext uri="{FF2B5EF4-FFF2-40B4-BE49-F238E27FC236}">
                <a16:creationId xmlns:a16="http://schemas.microsoft.com/office/drawing/2014/main" id="{E775E03B-208C-5390-099D-0B11762F7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9176" y="3372413"/>
            <a:ext cx="914400" cy="91440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0C02D417-37D4-41FC-1116-241B03208173}"/>
              </a:ext>
            </a:extLst>
          </p:cNvPr>
          <p:cNvSpPr/>
          <p:nvPr/>
        </p:nvSpPr>
        <p:spPr>
          <a:xfrm rot="10800000">
            <a:off x="7649611" y="3573223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668BE2-6487-170F-AC1C-E1B7F003CF51}"/>
              </a:ext>
            </a:extLst>
          </p:cNvPr>
          <p:cNvSpPr txBox="1"/>
          <p:nvPr/>
        </p:nvSpPr>
        <p:spPr>
          <a:xfrm>
            <a:off x="7180837" y="4255719"/>
            <a:ext cx="3302739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lang="ja-JP" altLang="en-US" sz="1700" dirty="0"/>
              <a:t>キャンペーン情報を閲覧</a:t>
            </a:r>
            <a:endParaRPr lang="en-US" altLang="ja-JP" sz="1700" dirty="0"/>
          </a:p>
          <a:p>
            <a:r>
              <a:rPr kumimoji="1" lang="ja-JP" altLang="en-US" sz="1700" dirty="0"/>
              <a:t>・カテゴリ</a:t>
            </a:r>
            <a:r>
              <a:rPr lang="ja-JP" altLang="en-US" sz="1700" dirty="0"/>
              <a:t>から商品を</a:t>
            </a:r>
            <a:r>
              <a:rPr kumimoji="1" lang="ja-JP" altLang="en-US" sz="1700" dirty="0"/>
              <a:t>確認</a:t>
            </a:r>
            <a:endParaRPr kumimoji="1" lang="en-US" altLang="ja-JP" sz="1700" dirty="0"/>
          </a:p>
          <a:p>
            <a:r>
              <a:rPr lang="ja-JP" altLang="en-US" sz="1700" dirty="0"/>
              <a:t>・お知らせ情報を確認</a:t>
            </a:r>
            <a:endParaRPr kumimoji="1" lang="ja-JP" altLang="en-US" sz="1700" dirty="0"/>
          </a:p>
        </p:txBody>
      </p:sp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D933594C-7100-624E-901E-A5AEC7C32402}"/>
              </a:ext>
            </a:extLst>
          </p:cNvPr>
          <p:cNvSpPr txBox="1">
            <a:spLocks/>
          </p:cNvSpPr>
          <p:nvPr/>
        </p:nvSpPr>
        <p:spPr>
          <a:xfrm>
            <a:off x="371286" y="2787840"/>
            <a:ext cx="2249126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マーケティング部門メンバー</a:t>
            </a:r>
          </a:p>
        </p:txBody>
      </p:sp>
    </p:spTree>
    <p:extLst>
      <p:ext uri="{BB962C8B-B14F-4D97-AF65-F5344CB8AC3E}">
        <p14:creationId xmlns:p14="http://schemas.microsoft.com/office/powerpoint/2010/main" val="163871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C3FAF10-1784-286C-E1AC-88C1BDB78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84B50830-5482-3F07-D837-CADF7BD69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コールセンター業務</a:t>
            </a:r>
            <a:endParaRPr sz="32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1BB132FA-E90E-6325-A999-28859C46D72D}"/>
              </a:ext>
            </a:extLst>
          </p:cNvPr>
          <p:cNvSpPr txBox="1">
            <a:spLocks/>
          </p:cNvSpPr>
          <p:nvPr/>
        </p:nvSpPr>
        <p:spPr>
          <a:xfrm>
            <a:off x="780309" y="2934676"/>
            <a:ext cx="1753470" cy="5974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7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C84C464D-2EB2-3EB3-9A22-3189BCAA7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088" y="3425203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C4701266-7E36-E3F0-2028-71AF05A81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4539" y="2696231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8D65FE56-78A3-3F60-051B-1C96D434FAD7}"/>
              </a:ext>
            </a:extLst>
          </p:cNvPr>
          <p:cNvSpPr txBox="1">
            <a:spLocks/>
          </p:cNvSpPr>
          <p:nvPr/>
        </p:nvSpPr>
        <p:spPr>
          <a:xfrm>
            <a:off x="5214048" y="2665766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306916D-621C-09DD-672C-1E5958D9076E}"/>
              </a:ext>
            </a:extLst>
          </p:cNvPr>
          <p:cNvSpPr txBox="1"/>
          <p:nvPr/>
        </p:nvSpPr>
        <p:spPr>
          <a:xfrm>
            <a:off x="203165" y="843491"/>
            <a:ext cx="1099432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顧客情報、受注情報をコールセンター</a:t>
            </a:r>
            <a:r>
              <a:rPr lang="en-US" altLang="ja-JP" sz="1700" dirty="0"/>
              <a:t>(CRM)</a:t>
            </a:r>
            <a:r>
              <a:rPr lang="ja-JP" altLang="en-US" sz="1700" dirty="0"/>
              <a:t>と連携する</a:t>
            </a:r>
            <a:endParaRPr lang="en-US" altLang="ja-JP" sz="1700" dirty="0"/>
          </a:p>
          <a:p>
            <a:r>
              <a:rPr lang="ja-JP" altLang="en-US" sz="1700" dirty="0"/>
              <a:t>担当者：カスタマーサービス部メンバー</a:t>
            </a:r>
            <a:endParaRPr lang="en-US" altLang="ja-JP" sz="17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0EBD69-A3F7-058D-4300-B944A96E831C}"/>
              </a:ext>
            </a:extLst>
          </p:cNvPr>
          <p:cNvSpPr txBox="1"/>
          <p:nvPr/>
        </p:nvSpPr>
        <p:spPr>
          <a:xfrm>
            <a:off x="2428846" y="4078747"/>
            <a:ext cx="253569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・顧客情報連携指示</a:t>
            </a:r>
            <a:endParaRPr kumimoji="1" lang="en-US" altLang="ja-JP" sz="1700" dirty="0"/>
          </a:p>
          <a:p>
            <a:r>
              <a:rPr lang="ja-JP" altLang="en-US" sz="1700" dirty="0"/>
              <a:t>・受注情報連携指示</a:t>
            </a:r>
            <a:endParaRPr kumimoji="1" lang="ja-JP" altLang="en-US" sz="1700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E2997910-EA3E-03E3-6358-6B0DA42A33A9}"/>
              </a:ext>
            </a:extLst>
          </p:cNvPr>
          <p:cNvSpPr/>
          <p:nvPr/>
        </p:nvSpPr>
        <p:spPr>
          <a:xfrm>
            <a:off x="2620412" y="3570093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0936C0-4AEE-6B56-CAE9-A6BC08C4AC03}"/>
              </a:ext>
            </a:extLst>
          </p:cNvPr>
          <p:cNvSpPr txBox="1"/>
          <p:nvPr/>
        </p:nvSpPr>
        <p:spPr>
          <a:xfrm>
            <a:off x="7421972" y="4149622"/>
            <a:ext cx="1981948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・顧客情報連携</a:t>
            </a:r>
            <a:endParaRPr kumimoji="1" lang="en-US" altLang="ja-JP" sz="1700" dirty="0"/>
          </a:p>
          <a:p>
            <a:r>
              <a:rPr lang="ja-JP" altLang="en-US" sz="1700" dirty="0"/>
              <a:t>・受注情報連携</a:t>
            </a:r>
            <a:endParaRPr kumimoji="1" lang="ja-JP" altLang="en-US" sz="1700" dirty="0"/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8AB6FF47-7FFF-784D-E33F-59001348BF1F}"/>
              </a:ext>
            </a:extLst>
          </p:cNvPr>
          <p:cNvSpPr/>
          <p:nvPr/>
        </p:nvSpPr>
        <p:spPr>
          <a:xfrm>
            <a:off x="7588953" y="3526566"/>
            <a:ext cx="1403927" cy="40441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コンピューター 単色塗りつぶし">
            <a:extLst>
              <a:ext uri="{FF2B5EF4-FFF2-40B4-BE49-F238E27FC236}">
                <a16:creationId xmlns:a16="http://schemas.microsoft.com/office/drawing/2014/main" id="{0FF13E29-EEFB-FF83-C264-04DCDDBAE4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01835" y="2794987"/>
            <a:ext cx="1981948" cy="1981948"/>
          </a:xfrm>
          <a:prstGeom prst="rect">
            <a:avLst/>
          </a:prstGeom>
        </p:spPr>
      </p:pic>
      <p:sp>
        <p:nvSpPr>
          <p:cNvPr id="15" name="Google Shape;61;p14">
            <a:extLst>
              <a:ext uri="{FF2B5EF4-FFF2-40B4-BE49-F238E27FC236}">
                <a16:creationId xmlns:a16="http://schemas.microsoft.com/office/drawing/2014/main" id="{2DF972A3-3766-26E1-4FDB-4135940317BB}"/>
              </a:ext>
            </a:extLst>
          </p:cNvPr>
          <p:cNvSpPr txBox="1">
            <a:spLocks/>
          </p:cNvSpPr>
          <p:nvPr/>
        </p:nvSpPr>
        <p:spPr>
          <a:xfrm>
            <a:off x="9291230" y="2600967"/>
            <a:ext cx="1700607" cy="631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700" dirty="0"/>
              <a:t>コールセンターシステム</a:t>
            </a:r>
            <a:r>
              <a:rPr lang="en-US" altLang="ja-JP" sz="1700" dirty="0"/>
              <a:t>(CRM)</a:t>
            </a:r>
            <a:endParaRPr lang="ja-JP" altLang="en-US" sz="1700" dirty="0"/>
          </a:p>
        </p:txBody>
      </p:sp>
      <p:sp>
        <p:nvSpPr>
          <p:cNvPr id="16" name="Google Shape;61;p14">
            <a:extLst>
              <a:ext uri="{FF2B5EF4-FFF2-40B4-BE49-F238E27FC236}">
                <a16:creationId xmlns:a16="http://schemas.microsoft.com/office/drawing/2014/main" id="{AD0D5D34-100A-4DB7-AB6B-F9E5F395364E}"/>
              </a:ext>
            </a:extLst>
          </p:cNvPr>
          <p:cNvSpPr txBox="1">
            <a:spLocks/>
          </p:cNvSpPr>
          <p:nvPr/>
        </p:nvSpPr>
        <p:spPr>
          <a:xfrm>
            <a:off x="171928" y="2822622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</p:spTree>
    <p:extLst>
      <p:ext uri="{BB962C8B-B14F-4D97-AF65-F5344CB8AC3E}">
        <p14:creationId xmlns:p14="http://schemas.microsoft.com/office/powerpoint/2010/main" val="274957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521</Words>
  <Application>Microsoft Office PowerPoint</Application>
  <PresentationFormat>ワイド画面</PresentationFormat>
  <Paragraphs>113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別紙1 サイト管理者の業務概要図</vt:lpstr>
      <vt:lpstr>商品管理</vt:lpstr>
      <vt:lpstr>割引クーポン配布</vt:lpstr>
      <vt:lpstr>会員管理</vt:lpstr>
      <vt:lpstr>受注管理</vt:lpstr>
      <vt:lpstr>発注管理</vt:lpstr>
      <vt:lpstr>在庫管理</vt:lpstr>
      <vt:lpstr>サイト管理</vt:lpstr>
      <vt:lpstr>コールセンター業務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Ishizumi, Naoya</dc:creator>
  <cp:lastModifiedBy>Ishizumi, Naoya</cp:lastModifiedBy>
  <cp:revision>3</cp:revision>
  <dcterms:created xsi:type="dcterms:W3CDTF">2025-06-18T11:50:08Z</dcterms:created>
  <dcterms:modified xsi:type="dcterms:W3CDTF">2025-06-19T12:04:17Z</dcterms:modified>
</cp:coreProperties>
</file>