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Lst>
  <p:notesMasterIdLst>
    <p:notesMasterId r:id="rId17"/>
  </p:notesMasterIdLst>
  <p:sldIdLst>
    <p:sldId id="256" r:id="rId3"/>
    <p:sldId id="265" r:id="rId4"/>
    <p:sldId id="257" r:id="rId5"/>
    <p:sldId id="266" r:id="rId6"/>
    <p:sldId id="258" r:id="rId7"/>
    <p:sldId id="259" r:id="rId8"/>
    <p:sldId id="260" r:id="rId9"/>
    <p:sldId id="261" r:id="rId10"/>
    <p:sldId id="262" r:id="rId11"/>
    <p:sldId id="267" r:id="rId12"/>
    <p:sldId id="263" r:id="rId13"/>
    <p:sldId id="264" r:id="rId14"/>
    <p:sldId id="268" r:id="rId15"/>
    <p:sldId id="269" r:id="rId16"/>
  </p:sldIdLst>
  <p:sldSz cx="9144000" cy="5143500" type="screen16x9"/>
  <p:notesSz cx="6858000" cy="9144000"/>
  <p:embeddedFontLst>
    <p:embeddedFont>
      <p:font typeface="Helvetica Neue" panose="020B0600070205080204" charset="0"/>
      <p:regular r:id="rId18"/>
      <p:bold r:id="rId19"/>
      <p:italic r:id="rId20"/>
      <p:boldItalic r:id="rId21"/>
    </p:embeddedFont>
    <p:embeddedFont>
      <p:font typeface="Helvetica Neue Light" panose="020B0600070205080204" charset="0"/>
      <p:regular r:id="rId22"/>
      <p:bold r:id="rId23"/>
      <p:italic r:id="rId24"/>
      <p:boldItalic r:id="rId25"/>
    </p:embeddedFont>
    <p:embeddedFont>
      <p:font typeface="Maven Pro Medium" panose="020B0600070205080204" charset="0"/>
      <p:regular r:id="rId26"/>
      <p:bold r:id="rId27"/>
    </p:embeddedFont>
    <p:embeddedFont>
      <p:font typeface="Open Sans" panose="020B0606030504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EEA473-470A-4611-B8A1-E84EFB49ADAA}">
  <a:tblStyle styleId="{6CEEA473-470A-4611-B8A1-E84EFB49AD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135" d="100"/>
          <a:sy n="135" d="100"/>
        </p:scale>
        <p:origin x="138"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26338714c5_0_14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226338714c5_0_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A8490DD9-40AC-5DF6-683D-9C6ACAC90A22}"/>
            </a:ext>
          </a:extLst>
        </p:cNvPr>
        <p:cNvGrpSpPr/>
        <p:nvPr/>
      </p:nvGrpSpPr>
      <p:grpSpPr>
        <a:xfrm>
          <a:off x="0" y="0"/>
          <a:ext cx="0" cy="0"/>
          <a:chOff x="0" y="0"/>
          <a:chExt cx="0" cy="0"/>
        </a:xfrm>
      </p:grpSpPr>
      <p:sp>
        <p:nvSpPr>
          <p:cNvPr id="171" name="Google Shape;171;g226338714c5_1_7:notes">
            <a:extLst>
              <a:ext uri="{FF2B5EF4-FFF2-40B4-BE49-F238E27FC236}">
                <a16:creationId xmlns:a16="http://schemas.microsoft.com/office/drawing/2014/main" id="{C92E0BD5-1419-C306-9BE0-6AC95DF27F0A}"/>
              </a:ext>
            </a:extLst>
          </p:cNvPr>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226338714c5_1_7:notes">
            <a:extLst>
              <a:ext uri="{FF2B5EF4-FFF2-40B4-BE49-F238E27FC236}">
                <a16:creationId xmlns:a16="http://schemas.microsoft.com/office/drawing/2014/main" id="{C44D1E05-3598-0602-AB75-94B97F8506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69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06979fbdf6_0_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g306979fbdf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06979fbdf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306979fbdf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a:extLst>
            <a:ext uri="{FF2B5EF4-FFF2-40B4-BE49-F238E27FC236}">
              <a16:creationId xmlns:a16="http://schemas.microsoft.com/office/drawing/2014/main" id="{8E07570A-2604-BC93-6094-0A9EB74639C7}"/>
            </a:ext>
          </a:extLst>
        </p:cNvPr>
        <p:cNvGrpSpPr/>
        <p:nvPr/>
      </p:nvGrpSpPr>
      <p:grpSpPr>
        <a:xfrm>
          <a:off x="0" y="0"/>
          <a:ext cx="0" cy="0"/>
          <a:chOff x="0" y="0"/>
          <a:chExt cx="0" cy="0"/>
        </a:xfrm>
      </p:grpSpPr>
      <p:sp>
        <p:nvSpPr>
          <p:cNvPr id="187" name="Google Shape;187;g306979fbdf6_0_13:notes">
            <a:extLst>
              <a:ext uri="{FF2B5EF4-FFF2-40B4-BE49-F238E27FC236}">
                <a16:creationId xmlns:a16="http://schemas.microsoft.com/office/drawing/2014/main" id="{84343571-9501-C66F-3220-C3298F1C2EF3}"/>
              </a:ext>
            </a:extLst>
          </p:cNvPr>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306979fbdf6_0_13:notes">
            <a:extLst>
              <a:ext uri="{FF2B5EF4-FFF2-40B4-BE49-F238E27FC236}">
                <a16:creationId xmlns:a16="http://schemas.microsoft.com/office/drawing/2014/main" id="{DB4E712A-E64E-1179-A2A8-52F2FFCF79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1047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a:extLst>
            <a:ext uri="{FF2B5EF4-FFF2-40B4-BE49-F238E27FC236}">
              <a16:creationId xmlns:a16="http://schemas.microsoft.com/office/drawing/2014/main" id="{EA96A713-9563-F4C6-DF9F-04BAACD2B2A5}"/>
            </a:ext>
          </a:extLst>
        </p:cNvPr>
        <p:cNvGrpSpPr/>
        <p:nvPr/>
      </p:nvGrpSpPr>
      <p:grpSpPr>
        <a:xfrm>
          <a:off x="0" y="0"/>
          <a:ext cx="0" cy="0"/>
          <a:chOff x="0" y="0"/>
          <a:chExt cx="0" cy="0"/>
        </a:xfrm>
      </p:grpSpPr>
      <p:sp>
        <p:nvSpPr>
          <p:cNvPr id="187" name="Google Shape;187;g306979fbdf6_0_13:notes">
            <a:extLst>
              <a:ext uri="{FF2B5EF4-FFF2-40B4-BE49-F238E27FC236}">
                <a16:creationId xmlns:a16="http://schemas.microsoft.com/office/drawing/2014/main" id="{86F966CE-7068-2CFB-573D-2B86DC3F6BDB}"/>
              </a:ext>
            </a:extLst>
          </p:cNvPr>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306979fbdf6_0_13:notes">
            <a:extLst>
              <a:ext uri="{FF2B5EF4-FFF2-40B4-BE49-F238E27FC236}">
                <a16:creationId xmlns:a16="http://schemas.microsoft.com/office/drawing/2014/main" id="{6EF77866-3B44-93D4-B4C6-FF86E2A577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4501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id="{49D967D0-C9E1-6744-8FD3-3AEA18DD5DFD}"/>
            </a:ext>
          </a:extLst>
        </p:cNvPr>
        <p:cNvGrpSpPr/>
        <p:nvPr/>
      </p:nvGrpSpPr>
      <p:grpSpPr>
        <a:xfrm>
          <a:off x="0" y="0"/>
          <a:ext cx="0" cy="0"/>
          <a:chOff x="0" y="0"/>
          <a:chExt cx="0" cy="0"/>
        </a:xfrm>
      </p:grpSpPr>
      <p:sp>
        <p:nvSpPr>
          <p:cNvPr id="105" name="Google Shape;105;g226338714c5_0_148:notes">
            <a:extLst>
              <a:ext uri="{FF2B5EF4-FFF2-40B4-BE49-F238E27FC236}">
                <a16:creationId xmlns:a16="http://schemas.microsoft.com/office/drawing/2014/main" id="{A3C45383-F1A1-AAF9-04A5-0D9E965D6739}"/>
              </a:ext>
            </a:extLst>
          </p:cNvPr>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226338714c5_0_148:notes">
            <a:extLst>
              <a:ext uri="{FF2B5EF4-FFF2-40B4-BE49-F238E27FC236}">
                <a16:creationId xmlns:a16="http://schemas.microsoft.com/office/drawing/2014/main" id="{BF091388-C847-D0AA-642B-592CFCB507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2059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06979fbdf6_0_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306979fbd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E5E112C2-ABF2-0259-3A69-9931B9A25FEA}"/>
            </a:ext>
          </a:extLst>
        </p:cNvPr>
        <p:cNvGrpSpPr/>
        <p:nvPr/>
      </p:nvGrpSpPr>
      <p:grpSpPr>
        <a:xfrm>
          <a:off x="0" y="0"/>
          <a:ext cx="0" cy="0"/>
          <a:chOff x="0" y="0"/>
          <a:chExt cx="0" cy="0"/>
        </a:xfrm>
      </p:grpSpPr>
      <p:sp>
        <p:nvSpPr>
          <p:cNvPr id="119" name="Google Shape;119;g226338714c5_0_274:notes">
            <a:extLst>
              <a:ext uri="{FF2B5EF4-FFF2-40B4-BE49-F238E27FC236}">
                <a16:creationId xmlns:a16="http://schemas.microsoft.com/office/drawing/2014/main" id="{E31EB9C6-DCAD-F1E5-F504-4F30FFFB5CEF}"/>
              </a:ext>
            </a:extLst>
          </p:cNvPr>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226338714c5_0_274:notes">
            <a:extLst>
              <a:ext uri="{FF2B5EF4-FFF2-40B4-BE49-F238E27FC236}">
                <a16:creationId xmlns:a16="http://schemas.microsoft.com/office/drawing/2014/main" id="{DD46F2A7-F9F6-2E2B-C118-2CF8D499DC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6905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26338714c5_0_27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226338714c5_0_2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2a842c74f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2a842c74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4a24232be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4a24232be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2a842c74f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2a842c74f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26338714c5_1_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226338714c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with photo">
  <p:cSld name="with photo">
    <p:spTree>
      <p:nvGrpSpPr>
        <p:cNvPr id="1" name="Shape 50"/>
        <p:cNvGrpSpPr/>
        <p:nvPr/>
      </p:nvGrpSpPr>
      <p:grpSpPr>
        <a:xfrm>
          <a:off x="0" y="0"/>
          <a:ext cx="0" cy="0"/>
          <a:chOff x="0" y="0"/>
          <a:chExt cx="0" cy="0"/>
        </a:xfrm>
      </p:grpSpPr>
      <p:sp>
        <p:nvSpPr>
          <p:cNvPr id="51" name="Google Shape;51;p13"/>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rmAutofit lnSpcReduction="20000"/>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ja"/>
              <a:t>‹#›</a:t>
            </a:fld>
            <a:endParaRPr sz="1000">
              <a:latin typeface="Arial"/>
              <a:ea typeface="Arial"/>
              <a:cs typeface="Arial"/>
              <a:sym typeface="Arial"/>
            </a:endParaRPr>
          </a:p>
        </p:txBody>
      </p:sp>
      <p:sp>
        <p:nvSpPr>
          <p:cNvPr id="52" name="Google Shape;52;p13"/>
          <p:cNvSpPr>
            <a:spLocks noGrp="1"/>
          </p:cNvSpPr>
          <p:nvPr>
            <p:ph type="pic" idx="2"/>
          </p:nvPr>
        </p:nvSpPr>
        <p:spPr>
          <a:xfrm>
            <a:off x="1066205"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53" name="Google Shape;53;p13"/>
          <p:cNvSpPr>
            <a:spLocks noGrp="1"/>
          </p:cNvSpPr>
          <p:nvPr>
            <p:ph type="pic" idx="3"/>
          </p:nvPr>
        </p:nvSpPr>
        <p:spPr>
          <a:xfrm>
            <a:off x="2286233"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54" name="Google Shape;54;p13"/>
          <p:cNvSpPr>
            <a:spLocks noGrp="1"/>
          </p:cNvSpPr>
          <p:nvPr>
            <p:ph type="pic" idx="4"/>
          </p:nvPr>
        </p:nvSpPr>
        <p:spPr>
          <a:xfrm>
            <a:off x="3506261"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55" name="Google Shape;55;p13"/>
          <p:cNvSpPr>
            <a:spLocks noGrp="1"/>
          </p:cNvSpPr>
          <p:nvPr>
            <p:ph type="pic" idx="5"/>
          </p:nvPr>
        </p:nvSpPr>
        <p:spPr>
          <a:xfrm>
            <a:off x="4726289"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56" name="Google Shape;56;p13"/>
          <p:cNvSpPr>
            <a:spLocks noGrp="1"/>
          </p:cNvSpPr>
          <p:nvPr>
            <p:ph type="pic" idx="6"/>
          </p:nvPr>
        </p:nvSpPr>
        <p:spPr>
          <a:xfrm>
            <a:off x="5946317"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57" name="Google Shape;57;p13"/>
          <p:cNvSpPr>
            <a:spLocks noGrp="1"/>
          </p:cNvSpPr>
          <p:nvPr>
            <p:ph type="pic" idx="7"/>
          </p:nvPr>
        </p:nvSpPr>
        <p:spPr>
          <a:xfrm>
            <a:off x="7166345"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58" name="Google Shape;58;p13"/>
          <p:cNvSpPr>
            <a:spLocks noGrp="1"/>
          </p:cNvSpPr>
          <p:nvPr>
            <p:ph type="pic" idx="8"/>
          </p:nvPr>
        </p:nvSpPr>
        <p:spPr>
          <a:xfrm>
            <a:off x="1066205" y="215177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59" name="Google Shape;59;p13"/>
          <p:cNvSpPr>
            <a:spLocks noGrp="1"/>
          </p:cNvSpPr>
          <p:nvPr>
            <p:ph type="pic" idx="9"/>
          </p:nvPr>
        </p:nvSpPr>
        <p:spPr>
          <a:xfrm>
            <a:off x="2286233" y="2151769"/>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60" name="Google Shape;60;p13"/>
          <p:cNvSpPr>
            <a:spLocks noGrp="1"/>
          </p:cNvSpPr>
          <p:nvPr>
            <p:ph type="pic" idx="13"/>
          </p:nvPr>
        </p:nvSpPr>
        <p:spPr>
          <a:xfrm>
            <a:off x="3506261" y="215177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61" name="Google Shape;61;p13"/>
          <p:cNvSpPr>
            <a:spLocks noGrp="1"/>
          </p:cNvSpPr>
          <p:nvPr>
            <p:ph type="pic" idx="14"/>
          </p:nvPr>
        </p:nvSpPr>
        <p:spPr>
          <a:xfrm>
            <a:off x="4726289" y="2151769"/>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62" name="Google Shape;62;p13"/>
          <p:cNvSpPr>
            <a:spLocks noGrp="1"/>
          </p:cNvSpPr>
          <p:nvPr>
            <p:ph type="pic" idx="15"/>
          </p:nvPr>
        </p:nvSpPr>
        <p:spPr>
          <a:xfrm>
            <a:off x="5946317" y="2151769"/>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63" name="Google Shape;63;p13"/>
          <p:cNvSpPr>
            <a:spLocks noGrp="1"/>
          </p:cNvSpPr>
          <p:nvPr>
            <p:ph type="pic" idx="16"/>
          </p:nvPr>
        </p:nvSpPr>
        <p:spPr>
          <a:xfrm>
            <a:off x="7166345" y="2151769"/>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68"/>
        <p:cNvGrpSpPr/>
        <p:nvPr/>
      </p:nvGrpSpPr>
      <p:grpSpPr>
        <a:xfrm>
          <a:off x="0" y="0"/>
          <a:ext cx="0" cy="0"/>
          <a:chOff x="0" y="0"/>
          <a:chExt cx="0" cy="0"/>
        </a:xfrm>
      </p:grpSpPr>
      <p:sp>
        <p:nvSpPr>
          <p:cNvPr id="69" name="Google Shape;69;p15"/>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with photo">
  <p:cSld name="with photo">
    <p:spTree>
      <p:nvGrpSpPr>
        <p:cNvPr id="1" name="Shape 70"/>
        <p:cNvGrpSpPr/>
        <p:nvPr/>
      </p:nvGrpSpPr>
      <p:grpSpPr>
        <a:xfrm>
          <a:off x="0" y="0"/>
          <a:ext cx="0" cy="0"/>
          <a:chOff x="0" y="0"/>
          <a:chExt cx="0" cy="0"/>
        </a:xfrm>
      </p:grpSpPr>
      <p:sp>
        <p:nvSpPr>
          <p:cNvPr id="71" name="Google Shape;71;p16"/>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ja"/>
              <a:t>‹#›</a:t>
            </a:fld>
            <a:endParaRPr/>
          </a:p>
        </p:txBody>
      </p:sp>
      <p:sp>
        <p:nvSpPr>
          <p:cNvPr id="72" name="Google Shape;72;p16"/>
          <p:cNvSpPr>
            <a:spLocks noGrp="1"/>
          </p:cNvSpPr>
          <p:nvPr>
            <p:ph type="pic" idx="2"/>
          </p:nvPr>
        </p:nvSpPr>
        <p:spPr>
          <a:xfrm>
            <a:off x="1066205"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73" name="Google Shape;73;p16"/>
          <p:cNvSpPr>
            <a:spLocks noGrp="1"/>
          </p:cNvSpPr>
          <p:nvPr>
            <p:ph type="pic" idx="3"/>
          </p:nvPr>
        </p:nvSpPr>
        <p:spPr>
          <a:xfrm>
            <a:off x="2286233"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74" name="Google Shape;74;p16"/>
          <p:cNvSpPr>
            <a:spLocks noGrp="1"/>
          </p:cNvSpPr>
          <p:nvPr>
            <p:ph type="pic" idx="4"/>
          </p:nvPr>
        </p:nvSpPr>
        <p:spPr>
          <a:xfrm>
            <a:off x="3506261"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75" name="Google Shape;75;p16"/>
          <p:cNvSpPr>
            <a:spLocks noGrp="1"/>
          </p:cNvSpPr>
          <p:nvPr>
            <p:ph type="pic" idx="5"/>
          </p:nvPr>
        </p:nvSpPr>
        <p:spPr>
          <a:xfrm>
            <a:off x="4726289"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76" name="Google Shape;76;p16"/>
          <p:cNvSpPr>
            <a:spLocks noGrp="1"/>
          </p:cNvSpPr>
          <p:nvPr>
            <p:ph type="pic" idx="6"/>
          </p:nvPr>
        </p:nvSpPr>
        <p:spPr>
          <a:xfrm>
            <a:off x="5946317"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77" name="Google Shape;77;p16"/>
          <p:cNvSpPr>
            <a:spLocks noGrp="1"/>
          </p:cNvSpPr>
          <p:nvPr>
            <p:ph type="pic" idx="7"/>
          </p:nvPr>
        </p:nvSpPr>
        <p:spPr>
          <a:xfrm>
            <a:off x="7166345"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78" name="Google Shape;78;p16"/>
          <p:cNvSpPr>
            <a:spLocks noGrp="1"/>
          </p:cNvSpPr>
          <p:nvPr>
            <p:ph type="pic" idx="8"/>
          </p:nvPr>
        </p:nvSpPr>
        <p:spPr>
          <a:xfrm>
            <a:off x="1066205" y="215177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79" name="Google Shape;79;p16"/>
          <p:cNvSpPr>
            <a:spLocks noGrp="1"/>
          </p:cNvSpPr>
          <p:nvPr>
            <p:ph type="pic" idx="9"/>
          </p:nvPr>
        </p:nvSpPr>
        <p:spPr>
          <a:xfrm>
            <a:off x="2286233" y="2151769"/>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80" name="Google Shape;80;p16"/>
          <p:cNvSpPr>
            <a:spLocks noGrp="1"/>
          </p:cNvSpPr>
          <p:nvPr>
            <p:ph type="pic" idx="13"/>
          </p:nvPr>
        </p:nvSpPr>
        <p:spPr>
          <a:xfrm>
            <a:off x="3506261" y="215177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81" name="Google Shape;81;p16"/>
          <p:cNvSpPr>
            <a:spLocks noGrp="1"/>
          </p:cNvSpPr>
          <p:nvPr>
            <p:ph type="pic" idx="14"/>
          </p:nvPr>
        </p:nvSpPr>
        <p:spPr>
          <a:xfrm>
            <a:off x="4726289" y="2151769"/>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82" name="Google Shape;82;p16"/>
          <p:cNvSpPr>
            <a:spLocks noGrp="1"/>
          </p:cNvSpPr>
          <p:nvPr>
            <p:ph type="pic" idx="15"/>
          </p:nvPr>
        </p:nvSpPr>
        <p:spPr>
          <a:xfrm>
            <a:off x="5946317" y="2151769"/>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83" name="Google Shape;83;p16"/>
          <p:cNvSpPr>
            <a:spLocks noGrp="1"/>
          </p:cNvSpPr>
          <p:nvPr>
            <p:ph type="pic" idx="16"/>
          </p:nvPr>
        </p:nvSpPr>
        <p:spPr>
          <a:xfrm>
            <a:off x="7166345" y="2151769"/>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with photo">
  <p:cSld name="1_with photo">
    <p:spTree>
      <p:nvGrpSpPr>
        <p:cNvPr id="1" name="Shape 84"/>
        <p:cNvGrpSpPr/>
        <p:nvPr/>
      </p:nvGrpSpPr>
      <p:grpSpPr>
        <a:xfrm>
          <a:off x="0" y="0"/>
          <a:ext cx="0" cy="0"/>
          <a:chOff x="0" y="0"/>
          <a:chExt cx="0" cy="0"/>
        </a:xfrm>
      </p:grpSpPr>
      <p:sp>
        <p:nvSpPr>
          <p:cNvPr id="85" name="Google Shape;85;p17"/>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ja"/>
              <a:t>‹#›</a:t>
            </a:fld>
            <a:endParaRPr/>
          </a:p>
        </p:txBody>
      </p:sp>
      <p:sp>
        <p:nvSpPr>
          <p:cNvPr id="86" name="Google Shape;86;p17"/>
          <p:cNvSpPr>
            <a:spLocks noGrp="1"/>
          </p:cNvSpPr>
          <p:nvPr>
            <p:ph type="pic" idx="2"/>
          </p:nvPr>
        </p:nvSpPr>
        <p:spPr>
          <a:xfrm>
            <a:off x="1283109" y="1139532"/>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87" name="Google Shape;87;p17"/>
          <p:cNvSpPr>
            <a:spLocks noGrp="1"/>
          </p:cNvSpPr>
          <p:nvPr>
            <p:ph type="pic" idx="3"/>
          </p:nvPr>
        </p:nvSpPr>
        <p:spPr>
          <a:xfrm>
            <a:off x="2387532" y="1139532"/>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88" name="Google Shape;88;p17"/>
          <p:cNvSpPr>
            <a:spLocks noGrp="1"/>
          </p:cNvSpPr>
          <p:nvPr>
            <p:ph type="pic" idx="4"/>
          </p:nvPr>
        </p:nvSpPr>
        <p:spPr>
          <a:xfrm>
            <a:off x="3491956" y="1139532"/>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89" name="Google Shape;89;p17"/>
          <p:cNvSpPr>
            <a:spLocks noGrp="1"/>
          </p:cNvSpPr>
          <p:nvPr>
            <p:ph type="pic" idx="5"/>
          </p:nvPr>
        </p:nvSpPr>
        <p:spPr>
          <a:xfrm>
            <a:off x="4596380" y="1139532"/>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90" name="Google Shape;90;p17"/>
          <p:cNvSpPr>
            <a:spLocks noGrp="1"/>
          </p:cNvSpPr>
          <p:nvPr>
            <p:ph type="pic" idx="6"/>
          </p:nvPr>
        </p:nvSpPr>
        <p:spPr>
          <a:xfrm>
            <a:off x="5700804" y="1139532"/>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91" name="Google Shape;91;p17"/>
          <p:cNvSpPr>
            <a:spLocks noGrp="1"/>
          </p:cNvSpPr>
          <p:nvPr>
            <p:ph type="pic" idx="7"/>
          </p:nvPr>
        </p:nvSpPr>
        <p:spPr>
          <a:xfrm>
            <a:off x="6805228" y="1139532"/>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92" name="Google Shape;92;p17"/>
          <p:cNvSpPr>
            <a:spLocks noGrp="1"/>
          </p:cNvSpPr>
          <p:nvPr>
            <p:ph type="pic" idx="8"/>
          </p:nvPr>
        </p:nvSpPr>
        <p:spPr>
          <a:xfrm>
            <a:off x="1283109" y="1906674"/>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93" name="Google Shape;93;p17"/>
          <p:cNvSpPr>
            <a:spLocks noGrp="1"/>
          </p:cNvSpPr>
          <p:nvPr>
            <p:ph type="pic" idx="9"/>
          </p:nvPr>
        </p:nvSpPr>
        <p:spPr>
          <a:xfrm>
            <a:off x="2387532" y="1906674"/>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94" name="Google Shape;94;p17"/>
          <p:cNvSpPr>
            <a:spLocks noGrp="1"/>
          </p:cNvSpPr>
          <p:nvPr>
            <p:ph type="pic" idx="13"/>
          </p:nvPr>
        </p:nvSpPr>
        <p:spPr>
          <a:xfrm>
            <a:off x="3491956" y="1906674"/>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95" name="Google Shape;95;p17"/>
          <p:cNvSpPr>
            <a:spLocks noGrp="1"/>
          </p:cNvSpPr>
          <p:nvPr>
            <p:ph type="pic" idx="14"/>
          </p:nvPr>
        </p:nvSpPr>
        <p:spPr>
          <a:xfrm>
            <a:off x="4596380" y="1906674"/>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96" name="Google Shape;96;p17"/>
          <p:cNvSpPr>
            <a:spLocks noGrp="1"/>
          </p:cNvSpPr>
          <p:nvPr>
            <p:ph type="pic" idx="15"/>
          </p:nvPr>
        </p:nvSpPr>
        <p:spPr>
          <a:xfrm>
            <a:off x="5700804" y="1906674"/>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97" name="Google Shape;97;p17"/>
          <p:cNvSpPr>
            <a:spLocks noGrp="1"/>
          </p:cNvSpPr>
          <p:nvPr>
            <p:ph type="pic" idx="16"/>
          </p:nvPr>
        </p:nvSpPr>
        <p:spPr>
          <a:xfrm>
            <a:off x="6805228" y="1906674"/>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98" name="Google Shape;98;p17"/>
          <p:cNvSpPr>
            <a:spLocks noGrp="1"/>
          </p:cNvSpPr>
          <p:nvPr>
            <p:ph type="pic" idx="17"/>
          </p:nvPr>
        </p:nvSpPr>
        <p:spPr>
          <a:xfrm>
            <a:off x="1283109" y="2673816"/>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99" name="Google Shape;99;p17"/>
          <p:cNvSpPr>
            <a:spLocks noGrp="1"/>
          </p:cNvSpPr>
          <p:nvPr>
            <p:ph type="pic" idx="18"/>
          </p:nvPr>
        </p:nvSpPr>
        <p:spPr>
          <a:xfrm>
            <a:off x="2387532" y="2673816"/>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100" name="Google Shape;100;p17"/>
          <p:cNvSpPr>
            <a:spLocks noGrp="1"/>
          </p:cNvSpPr>
          <p:nvPr>
            <p:ph type="pic" idx="19"/>
          </p:nvPr>
        </p:nvSpPr>
        <p:spPr>
          <a:xfrm>
            <a:off x="3491956" y="2673816"/>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101" name="Google Shape;101;p17"/>
          <p:cNvSpPr>
            <a:spLocks noGrp="1"/>
          </p:cNvSpPr>
          <p:nvPr>
            <p:ph type="pic" idx="20"/>
          </p:nvPr>
        </p:nvSpPr>
        <p:spPr>
          <a:xfrm>
            <a:off x="4596380" y="2673816"/>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102" name="Google Shape;102;p17"/>
          <p:cNvSpPr>
            <a:spLocks noGrp="1"/>
          </p:cNvSpPr>
          <p:nvPr>
            <p:ph type="pic" idx="21"/>
          </p:nvPr>
        </p:nvSpPr>
        <p:spPr>
          <a:xfrm>
            <a:off x="5700804" y="2673816"/>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103" name="Google Shape;103;p17"/>
          <p:cNvSpPr>
            <a:spLocks noGrp="1"/>
          </p:cNvSpPr>
          <p:nvPr>
            <p:ph type="pic" idx="22"/>
          </p:nvPr>
        </p:nvSpPr>
        <p:spPr>
          <a:xfrm>
            <a:off x="6805228" y="2673816"/>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33413" y="133350"/>
            <a:ext cx="7877100" cy="857400"/>
          </a:xfrm>
          <a:prstGeom prst="rect">
            <a:avLst/>
          </a:prstGeom>
          <a:noFill/>
          <a:ln>
            <a:noFill/>
          </a:ln>
        </p:spPr>
        <p:txBody>
          <a:bodyPr spcFirstLastPara="1" wrap="square" lIns="19050" tIns="19050" rIns="19050" bIns="19050" anchor="ctr" anchorCtr="0">
            <a:noAutofit/>
          </a:bodyPr>
          <a:lstStyle>
            <a:lvl1pPr marR="0" lvl="0"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6" name="Google Shape;66;p14"/>
          <p:cNvSpPr txBox="1">
            <a:spLocks noGrp="1"/>
          </p:cNvSpPr>
          <p:nvPr>
            <p:ph type="body" idx="1"/>
          </p:nvPr>
        </p:nvSpPr>
        <p:spPr>
          <a:xfrm>
            <a:off x="633413" y="1181100"/>
            <a:ext cx="7877100" cy="3486300"/>
          </a:xfrm>
          <a:prstGeom prst="rect">
            <a:avLst/>
          </a:prstGeom>
          <a:noFill/>
          <a:ln>
            <a:noFill/>
          </a:ln>
        </p:spPr>
        <p:txBody>
          <a:bodyPr spcFirstLastPara="1" wrap="square" lIns="19050" tIns="19050" rIns="19050" bIns="19050" anchor="ctr" anchorCtr="0">
            <a:noAutofit/>
          </a:bodyPr>
          <a:lstStyle>
            <a:lvl1pPr marL="457200" marR="0" lvl="0" indent="-304800"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1pPr>
            <a:lvl2pPr marL="914400" marR="0" lvl="1" indent="-304800"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L="1371600" marR="0" lvl="2" indent="-304800"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L="1828800" marR="0" lvl="3" indent="-304800"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L="2286000" marR="0" lvl="4" indent="-304800"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L="2743200" marR="0" lvl="5" indent="-304800"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L="3200400" marR="0" lvl="6" indent="-304800"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L="3657600" marR="0" lvl="7" indent="-304800"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L="4114800" marR="0" lvl="8" indent="-304800"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67" name="Google Shape;67;p14"/>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p:nvPr/>
        </p:nvSpPr>
        <p:spPr>
          <a:xfrm>
            <a:off x="897962" y="324781"/>
            <a:ext cx="3417000"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 sz="3000">
                <a:solidFill>
                  <a:srgbClr val="31333D"/>
                </a:solidFill>
                <a:latin typeface="Maven Pro Medium"/>
                <a:ea typeface="Maven Pro Medium"/>
                <a:cs typeface="Maven Pro Medium"/>
                <a:sym typeface="Maven Pro Medium"/>
              </a:rPr>
              <a:t>本日の内容</a:t>
            </a:r>
            <a:endParaRPr sz="500"/>
          </a:p>
        </p:txBody>
      </p:sp>
      <p:sp>
        <p:nvSpPr>
          <p:cNvPr id="109" name="Google Shape;109;p18"/>
          <p:cNvSpPr txBox="1"/>
          <p:nvPr/>
        </p:nvSpPr>
        <p:spPr>
          <a:xfrm>
            <a:off x="919263" y="1419225"/>
            <a:ext cx="7210500" cy="2362200"/>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この度は、弊社に正式に発注いただきまして誠にありがとうございます。</a:t>
            </a:r>
            <a:endParaRPr sz="120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endParaRPr sz="120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本日は、化粧品及びアパレル製品のECシステム構想を実現するための開発キックオフとして、要件定義の進め方などについてご相談させていただければと思います。</a:t>
            </a:r>
            <a:endParaRPr sz="1200">
              <a:solidFill>
                <a:schemeClr val="dk2"/>
              </a:solidFill>
            </a:endParaRPr>
          </a:p>
        </p:txBody>
      </p:sp>
      <p:sp>
        <p:nvSpPr>
          <p:cNvPr id="110" name="Google Shape;110;p18"/>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2B3AAF67-5C22-4014-B514-DD3F2E0599EA}"/>
            </a:ext>
          </a:extLst>
        </p:cNvPr>
        <p:cNvGrpSpPr/>
        <p:nvPr/>
      </p:nvGrpSpPr>
      <p:grpSpPr>
        <a:xfrm>
          <a:off x="0" y="0"/>
          <a:ext cx="0" cy="0"/>
          <a:chOff x="0" y="0"/>
          <a:chExt cx="0" cy="0"/>
        </a:xfrm>
      </p:grpSpPr>
      <p:sp>
        <p:nvSpPr>
          <p:cNvPr id="174" name="Google Shape;174;p24">
            <a:extLst>
              <a:ext uri="{FF2B5EF4-FFF2-40B4-BE49-F238E27FC236}">
                <a16:creationId xmlns:a16="http://schemas.microsoft.com/office/drawing/2014/main" id="{CEAD7A78-5E2E-BCE8-2BD9-0DF93D2B4B63}"/>
              </a:ext>
            </a:extLst>
          </p:cNvPr>
          <p:cNvSpPr txBox="1"/>
          <p:nvPr/>
        </p:nvSpPr>
        <p:spPr>
          <a:xfrm>
            <a:off x="897950" y="324775"/>
            <a:ext cx="7209300"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 sz="3000" dirty="0">
                <a:solidFill>
                  <a:srgbClr val="31333D"/>
                </a:solidFill>
                <a:latin typeface="Maven Pro Medium"/>
                <a:ea typeface="Maven Pro Medium"/>
                <a:cs typeface="Maven Pro Medium"/>
                <a:sym typeface="Maven Pro Medium"/>
              </a:rPr>
              <a:t>要件定義フェーズの体制、期間、成果物</a:t>
            </a:r>
            <a:endParaRPr sz="500" dirty="0"/>
          </a:p>
        </p:txBody>
      </p:sp>
      <p:sp>
        <p:nvSpPr>
          <p:cNvPr id="176" name="Google Shape;176;p24">
            <a:extLst>
              <a:ext uri="{FF2B5EF4-FFF2-40B4-BE49-F238E27FC236}">
                <a16:creationId xmlns:a16="http://schemas.microsoft.com/office/drawing/2014/main" id="{AC552D53-4393-534B-7A23-B69ACB24220C}"/>
              </a:ext>
            </a:extLst>
          </p:cNvPr>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graphicFrame>
        <p:nvGraphicFramePr>
          <p:cNvPr id="2" name="表 1">
            <a:extLst>
              <a:ext uri="{FF2B5EF4-FFF2-40B4-BE49-F238E27FC236}">
                <a16:creationId xmlns:a16="http://schemas.microsoft.com/office/drawing/2014/main" id="{62AD8433-98EA-4D16-FC10-A76C9E612D5E}"/>
              </a:ext>
            </a:extLst>
          </p:cNvPr>
          <p:cNvGraphicFramePr>
            <a:graphicFrameLocks noGrp="1"/>
          </p:cNvGraphicFramePr>
          <p:nvPr>
            <p:extLst>
              <p:ext uri="{D42A27DB-BD31-4B8C-83A1-F6EECF244321}">
                <p14:modId xmlns:p14="http://schemas.microsoft.com/office/powerpoint/2010/main" val="876128090"/>
              </p:ext>
            </p:extLst>
          </p:nvPr>
        </p:nvGraphicFramePr>
        <p:xfrm>
          <a:off x="242455" y="1540548"/>
          <a:ext cx="8659084" cy="3086867"/>
        </p:xfrm>
        <a:graphic>
          <a:graphicData uri="http://schemas.openxmlformats.org/drawingml/2006/table">
            <a:tbl>
              <a:tblPr firstRow="1" bandRow="1">
                <a:tableStyleId>{6CEEA473-470A-4611-B8A1-E84EFB49ADAA}</a:tableStyleId>
              </a:tblPr>
              <a:tblGrid>
                <a:gridCol w="898773">
                  <a:extLst>
                    <a:ext uri="{9D8B030D-6E8A-4147-A177-3AD203B41FA5}">
                      <a16:colId xmlns:a16="http://schemas.microsoft.com/office/drawing/2014/main" val="2072362925"/>
                    </a:ext>
                  </a:extLst>
                </a:gridCol>
                <a:gridCol w="850605">
                  <a:extLst>
                    <a:ext uri="{9D8B030D-6E8A-4147-A177-3AD203B41FA5}">
                      <a16:colId xmlns:a16="http://schemas.microsoft.com/office/drawing/2014/main" val="1680710025"/>
                    </a:ext>
                  </a:extLst>
                </a:gridCol>
                <a:gridCol w="567069">
                  <a:extLst>
                    <a:ext uri="{9D8B030D-6E8A-4147-A177-3AD203B41FA5}">
                      <a16:colId xmlns:a16="http://schemas.microsoft.com/office/drawing/2014/main" val="2504577052"/>
                    </a:ext>
                  </a:extLst>
                </a:gridCol>
                <a:gridCol w="588335">
                  <a:extLst>
                    <a:ext uri="{9D8B030D-6E8A-4147-A177-3AD203B41FA5}">
                      <a16:colId xmlns:a16="http://schemas.microsoft.com/office/drawing/2014/main" val="797306838"/>
                    </a:ext>
                  </a:extLst>
                </a:gridCol>
                <a:gridCol w="559982">
                  <a:extLst>
                    <a:ext uri="{9D8B030D-6E8A-4147-A177-3AD203B41FA5}">
                      <a16:colId xmlns:a16="http://schemas.microsoft.com/office/drawing/2014/main" val="2224276911"/>
                    </a:ext>
                  </a:extLst>
                </a:gridCol>
                <a:gridCol w="574158">
                  <a:extLst>
                    <a:ext uri="{9D8B030D-6E8A-4147-A177-3AD203B41FA5}">
                      <a16:colId xmlns:a16="http://schemas.microsoft.com/office/drawing/2014/main" val="952615031"/>
                    </a:ext>
                  </a:extLst>
                </a:gridCol>
                <a:gridCol w="616688">
                  <a:extLst>
                    <a:ext uri="{9D8B030D-6E8A-4147-A177-3AD203B41FA5}">
                      <a16:colId xmlns:a16="http://schemas.microsoft.com/office/drawing/2014/main" val="746870664"/>
                    </a:ext>
                  </a:extLst>
                </a:gridCol>
                <a:gridCol w="567070">
                  <a:extLst>
                    <a:ext uri="{9D8B030D-6E8A-4147-A177-3AD203B41FA5}">
                      <a16:colId xmlns:a16="http://schemas.microsoft.com/office/drawing/2014/main" val="3167985100"/>
                    </a:ext>
                  </a:extLst>
                </a:gridCol>
                <a:gridCol w="609600">
                  <a:extLst>
                    <a:ext uri="{9D8B030D-6E8A-4147-A177-3AD203B41FA5}">
                      <a16:colId xmlns:a16="http://schemas.microsoft.com/office/drawing/2014/main" val="3256044920"/>
                    </a:ext>
                  </a:extLst>
                </a:gridCol>
                <a:gridCol w="552893">
                  <a:extLst>
                    <a:ext uri="{9D8B030D-6E8A-4147-A177-3AD203B41FA5}">
                      <a16:colId xmlns:a16="http://schemas.microsoft.com/office/drawing/2014/main" val="1333362321"/>
                    </a:ext>
                  </a:extLst>
                </a:gridCol>
                <a:gridCol w="559981">
                  <a:extLst>
                    <a:ext uri="{9D8B030D-6E8A-4147-A177-3AD203B41FA5}">
                      <a16:colId xmlns:a16="http://schemas.microsoft.com/office/drawing/2014/main" val="2292325079"/>
                    </a:ext>
                  </a:extLst>
                </a:gridCol>
                <a:gridCol w="595424">
                  <a:extLst>
                    <a:ext uri="{9D8B030D-6E8A-4147-A177-3AD203B41FA5}">
                      <a16:colId xmlns:a16="http://schemas.microsoft.com/office/drawing/2014/main" val="3670854342"/>
                    </a:ext>
                  </a:extLst>
                </a:gridCol>
                <a:gridCol w="538716">
                  <a:extLst>
                    <a:ext uri="{9D8B030D-6E8A-4147-A177-3AD203B41FA5}">
                      <a16:colId xmlns:a16="http://schemas.microsoft.com/office/drawing/2014/main" val="2242952687"/>
                    </a:ext>
                  </a:extLst>
                </a:gridCol>
                <a:gridCol w="579790">
                  <a:extLst>
                    <a:ext uri="{9D8B030D-6E8A-4147-A177-3AD203B41FA5}">
                      <a16:colId xmlns:a16="http://schemas.microsoft.com/office/drawing/2014/main" val="576143376"/>
                    </a:ext>
                  </a:extLst>
                </a:gridCol>
              </a:tblGrid>
              <a:tr h="347003">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r>
                        <a:rPr kumimoji="1" lang="ja-JP" altLang="en-US" sz="900" dirty="0">
                          <a:latin typeface="Open Sans" panose="020B0606030504020204" pitchFamily="34" charset="0"/>
                          <a:cs typeface="Open Sans" panose="020B0606030504020204" pitchFamily="34" charset="0"/>
                        </a:rPr>
                        <a:t>日程</a:t>
                      </a:r>
                    </a:p>
                  </a:txBody>
                  <a:tcPr anchor="ctr" anchorCtr="1">
                    <a:solidFill>
                      <a:schemeClr val="accent2">
                        <a:lumMod val="20000"/>
                        <a:lumOff val="80000"/>
                      </a:schemeClr>
                    </a:solidFill>
                  </a:tcPr>
                </a:tc>
                <a:tc>
                  <a:txBody>
                    <a:bodyPr/>
                    <a:lstStyle/>
                    <a:p>
                      <a:pPr algn="ctr"/>
                      <a:r>
                        <a:rPr kumimoji="1" lang="en-US" altLang="ja-JP" sz="900" dirty="0">
                          <a:latin typeface="Open Sans" panose="020B0606030504020204" pitchFamily="34" charset="0"/>
                          <a:ea typeface="Open Sans" panose="020B0606030504020204" pitchFamily="34" charset="0"/>
                          <a:cs typeface="Open Sans" panose="020B0606030504020204" pitchFamily="34" charset="0"/>
                        </a:rPr>
                        <a:t>6/9</a:t>
                      </a:r>
                      <a:r>
                        <a:rPr kumimoji="1" lang="ja-JP" altLang="en-US" sz="900" dirty="0">
                          <a:latin typeface="Open Sans" panose="020B0606030504020204" pitchFamily="34" charset="0"/>
                          <a:cs typeface="Open Sans" panose="020B0606030504020204" pitchFamily="34" charset="0"/>
                        </a:rPr>
                        <a:t>週</a:t>
                      </a:r>
                    </a:p>
                  </a:txBody>
                  <a:tcPr anchor="ctr" anchorCtr="1">
                    <a:solidFill>
                      <a:schemeClr val="accent2">
                        <a:lumMod val="20000"/>
                        <a:lumOff val="80000"/>
                      </a:schemeClr>
                    </a:solidFill>
                  </a:tcPr>
                </a:tc>
                <a:tc>
                  <a:txBody>
                    <a:bodyPr/>
                    <a:lstStyle/>
                    <a:p>
                      <a:pPr algn="ctr"/>
                      <a:r>
                        <a:rPr kumimoji="1" lang="en-US" altLang="ja-JP" sz="900" dirty="0">
                          <a:latin typeface="Open Sans" panose="020B0606030504020204" pitchFamily="34" charset="0"/>
                          <a:ea typeface="Open Sans" panose="020B0606030504020204" pitchFamily="34" charset="0"/>
                          <a:cs typeface="Open Sans" panose="020B0606030504020204" pitchFamily="34" charset="0"/>
                        </a:rPr>
                        <a:t>6/16</a:t>
                      </a:r>
                      <a:r>
                        <a:rPr kumimoji="1" lang="ja-JP" altLang="en-US" sz="900" dirty="0">
                          <a:latin typeface="Open Sans" panose="020B0606030504020204" pitchFamily="34" charset="0"/>
                          <a:cs typeface="Open Sans" panose="020B0606030504020204" pitchFamily="34" charset="0"/>
                        </a:rPr>
                        <a:t>週</a:t>
                      </a:r>
                    </a:p>
                  </a:txBody>
                  <a:tcPr anchor="ctr" anchorCtr="1">
                    <a:solidFill>
                      <a:schemeClr val="accent2">
                        <a:lumMod val="20000"/>
                        <a:lumOff val="80000"/>
                      </a:schemeClr>
                    </a:solidFill>
                  </a:tcPr>
                </a:tc>
                <a:tc>
                  <a:txBody>
                    <a:bodyPr/>
                    <a:lstStyle/>
                    <a:p>
                      <a:pPr algn="ctr"/>
                      <a:r>
                        <a:rPr kumimoji="1" lang="en-US" altLang="ja-JP" sz="900" dirty="0">
                          <a:latin typeface="Open Sans" panose="020B0606030504020204" pitchFamily="34" charset="0"/>
                          <a:ea typeface="Open Sans" panose="020B0606030504020204" pitchFamily="34" charset="0"/>
                          <a:cs typeface="Open Sans" panose="020B0606030504020204" pitchFamily="34" charset="0"/>
                        </a:rPr>
                        <a:t>6/23</a:t>
                      </a:r>
                      <a:r>
                        <a:rPr kumimoji="1" lang="ja-JP" altLang="en-US" sz="900" dirty="0">
                          <a:latin typeface="Open Sans" panose="020B0606030504020204" pitchFamily="34" charset="0"/>
                          <a:cs typeface="Open Sans" panose="020B0606030504020204" pitchFamily="34" charset="0"/>
                        </a:rPr>
                        <a:t>週</a:t>
                      </a:r>
                    </a:p>
                  </a:txBody>
                  <a:tcPr anchor="ctr" anchorCtr="1">
                    <a:solidFill>
                      <a:schemeClr val="accent2">
                        <a:lumMod val="20000"/>
                        <a:lumOff val="80000"/>
                      </a:schemeClr>
                    </a:solidFill>
                  </a:tcPr>
                </a:tc>
                <a:tc>
                  <a:txBody>
                    <a:bodyPr/>
                    <a:lstStyle/>
                    <a:p>
                      <a:pPr algn="ctr"/>
                      <a:r>
                        <a:rPr kumimoji="1" lang="en-US" altLang="ja-JP" sz="900" dirty="0">
                          <a:latin typeface="Open Sans" panose="020B0606030504020204" pitchFamily="34" charset="0"/>
                          <a:ea typeface="Open Sans" panose="020B0606030504020204" pitchFamily="34" charset="0"/>
                          <a:cs typeface="Open Sans" panose="020B0606030504020204" pitchFamily="34" charset="0"/>
                        </a:rPr>
                        <a:t>6/30</a:t>
                      </a:r>
                      <a:r>
                        <a:rPr kumimoji="1" lang="ja-JP" altLang="en-US" sz="900" dirty="0">
                          <a:latin typeface="Open Sans" panose="020B0606030504020204" pitchFamily="34" charset="0"/>
                          <a:cs typeface="Open Sans" panose="020B0606030504020204" pitchFamily="34" charset="0"/>
                        </a:rPr>
                        <a:t>週</a:t>
                      </a:r>
                    </a:p>
                  </a:txBody>
                  <a:tcPr anchor="ctr" anchorCtr="1">
                    <a:solidFill>
                      <a:schemeClr val="accent2">
                        <a:lumMod val="20000"/>
                        <a:lumOff val="80000"/>
                      </a:schemeClr>
                    </a:solidFill>
                  </a:tcPr>
                </a:tc>
                <a:tc>
                  <a:txBody>
                    <a:bodyPr/>
                    <a:lstStyle/>
                    <a:p>
                      <a:pPr algn="ctr"/>
                      <a:r>
                        <a:rPr kumimoji="1" lang="en-US" altLang="ja-JP" sz="900" dirty="0">
                          <a:latin typeface="Open Sans" panose="020B0606030504020204" pitchFamily="34" charset="0"/>
                          <a:ea typeface="Open Sans" panose="020B0606030504020204" pitchFamily="34" charset="0"/>
                          <a:cs typeface="Open Sans" panose="020B0606030504020204" pitchFamily="34" charset="0"/>
                        </a:rPr>
                        <a:t>7/7</a:t>
                      </a:r>
                      <a:r>
                        <a:rPr kumimoji="1" lang="ja-JP" altLang="en-US" sz="900" dirty="0">
                          <a:latin typeface="Open Sans" panose="020B0606030504020204" pitchFamily="34" charset="0"/>
                          <a:cs typeface="Open Sans" panose="020B0606030504020204" pitchFamily="34" charset="0"/>
                        </a:rPr>
                        <a:t>週</a:t>
                      </a:r>
                    </a:p>
                  </a:txBody>
                  <a:tcPr anchor="ctr" anchorCtr="1">
                    <a:solidFill>
                      <a:schemeClr val="accent2">
                        <a:lumMod val="20000"/>
                        <a:lumOff val="80000"/>
                      </a:schemeClr>
                    </a:solidFill>
                  </a:tcPr>
                </a:tc>
                <a:tc>
                  <a:txBody>
                    <a:bodyPr/>
                    <a:lstStyle/>
                    <a:p>
                      <a:pPr algn="ctr"/>
                      <a:r>
                        <a:rPr kumimoji="1" lang="en-US" altLang="ja-JP" sz="900" dirty="0">
                          <a:latin typeface="Open Sans" panose="020B0606030504020204" pitchFamily="34" charset="0"/>
                          <a:ea typeface="Open Sans" panose="020B0606030504020204" pitchFamily="34" charset="0"/>
                          <a:cs typeface="Open Sans" panose="020B0606030504020204" pitchFamily="34" charset="0"/>
                        </a:rPr>
                        <a:t>7/14</a:t>
                      </a:r>
                      <a:r>
                        <a:rPr kumimoji="1" lang="ja-JP" altLang="en-US" sz="900" dirty="0">
                          <a:latin typeface="Open Sans" panose="020B0606030504020204" pitchFamily="34" charset="0"/>
                          <a:cs typeface="Open Sans" panose="020B0606030504020204" pitchFamily="34" charset="0"/>
                        </a:rPr>
                        <a:t>週</a:t>
                      </a:r>
                    </a:p>
                  </a:txBody>
                  <a:tcPr anchor="ctr" anchorCtr="1">
                    <a:solidFill>
                      <a:schemeClr val="accent2">
                        <a:lumMod val="20000"/>
                        <a:lumOff val="80000"/>
                      </a:schemeClr>
                    </a:solidFill>
                  </a:tcPr>
                </a:tc>
                <a:tc>
                  <a:txBody>
                    <a:bodyPr/>
                    <a:lstStyle/>
                    <a:p>
                      <a:pPr algn="ctr"/>
                      <a:r>
                        <a:rPr kumimoji="1" lang="en-US" altLang="ja-JP" sz="900" dirty="0">
                          <a:latin typeface="Open Sans" panose="020B0606030504020204" pitchFamily="34" charset="0"/>
                          <a:ea typeface="Open Sans" panose="020B0606030504020204" pitchFamily="34" charset="0"/>
                          <a:cs typeface="Open Sans" panose="020B0606030504020204" pitchFamily="34" charset="0"/>
                        </a:rPr>
                        <a:t>7/21</a:t>
                      </a:r>
                      <a:r>
                        <a:rPr kumimoji="1" lang="ja-JP" altLang="en-US" sz="900" dirty="0">
                          <a:latin typeface="Open Sans" panose="020B0606030504020204" pitchFamily="34" charset="0"/>
                          <a:cs typeface="Open Sans" panose="020B0606030504020204" pitchFamily="34" charset="0"/>
                        </a:rPr>
                        <a:t>週</a:t>
                      </a:r>
                    </a:p>
                  </a:txBody>
                  <a:tcPr anchor="ctr" anchorCtr="1">
                    <a:solidFill>
                      <a:schemeClr val="accent2">
                        <a:lumMod val="20000"/>
                        <a:lumOff val="80000"/>
                      </a:schemeClr>
                    </a:solidFill>
                  </a:tcPr>
                </a:tc>
                <a:tc>
                  <a:txBody>
                    <a:bodyPr/>
                    <a:lstStyle/>
                    <a:p>
                      <a:pPr algn="ctr"/>
                      <a:r>
                        <a:rPr kumimoji="1" lang="en-US" altLang="ja-JP" sz="900" dirty="0">
                          <a:latin typeface="Open Sans" panose="020B0606030504020204" pitchFamily="34" charset="0"/>
                          <a:cs typeface="Open Sans" panose="020B0606030504020204" pitchFamily="34" charset="0"/>
                        </a:rPr>
                        <a:t>7/28</a:t>
                      </a:r>
                      <a:r>
                        <a:rPr kumimoji="1" lang="ja-JP" altLang="en-US" sz="900" dirty="0">
                          <a:latin typeface="Open Sans" panose="020B0606030504020204" pitchFamily="34" charset="0"/>
                          <a:cs typeface="Open Sans" panose="020B0606030504020204" pitchFamily="34" charset="0"/>
                        </a:rPr>
                        <a:t>週</a:t>
                      </a:r>
                    </a:p>
                  </a:txBody>
                  <a:tcPr anchor="ctr" anchorCtr="1">
                    <a:solidFill>
                      <a:schemeClr val="accent2">
                        <a:lumMod val="20000"/>
                        <a:lumOff val="80000"/>
                      </a:schemeClr>
                    </a:solidFill>
                  </a:tcPr>
                </a:tc>
                <a:tc>
                  <a:txBody>
                    <a:bodyPr/>
                    <a:lstStyle/>
                    <a:p>
                      <a:pPr algn="ctr"/>
                      <a:r>
                        <a:rPr kumimoji="1" lang="en-US" altLang="ja-JP" sz="900" dirty="0">
                          <a:latin typeface="Open Sans" panose="020B0606030504020204" pitchFamily="34" charset="0"/>
                          <a:cs typeface="Open Sans" panose="020B0606030504020204" pitchFamily="34" charset="0"/>
                        </a:rPr>
                        <a:t>8/4</a:t>
                      </a:r>
                      <a:r>
                        <a:rPr kumimoji="1" lang="ja-JP" altLang="en-US" sz="900" dirty="0">
                          <a:latin typeface="Open Sans" panose="020B0606030504020204" pitchFamily="34" charset="0"/>
                          <a:cs typeface="Open Sans" panose="020B0606030504020204" pitchFamily="34" charset="0"/>
                        </a:rPr>
                        <a:t>週</a:t>
                      </a:r>
                    </a:p>
                  </a:txBody>
                  <a:tcPr anchor="ctr" anchorCtr="1">
                    <a:solidFill>
                      <a:schemeClr val="accent2">
                        <a:lumMod val="20000"/>
                        <a:lumOff val="80000"/>
                      </a:schemeClr>
                    </a:solidFill>
                  </a:tcPr>
                </a:tc>
                <a:tc>
                  <a:txBody>
                    <a:bodyPr/>
                    <a:lstStyle/>
                    <a:p>
                      <a:pPr algn="ctr"/>
                      <a:r>
                        <a:rPr kumimoji="1" lang="en-US" altLang="ja-JP" sz="900" dirty="0">
                          <a:latin typeface="Open Sans" panose="020B0606030504020204" pitchFamily="34" charset="0"/>
                          <a:cs typeface="Open Sans" panose="020B0606030504020204" pitchFamily="34" charset="0"/>
                        </a:rPr>
                        <a:t>8/11</a:t>
                      </a:r>
                      <a:r>
                        <a:rPr kumimoji="1" lang="ja-JP" altLang="en-US" sz="900" dirty="0">
                          <a:latin typeface="Open Sans" panose="020B0606030504020204" pitchFamily="34" charset="0"/>
                          <a:cs typeface="Open Sans" panose="020B0606030504020204" pitchFamily="34" charset="0"/>
                        </a:rPr>
                        <a:t>週</a:t>
                      </a:r>
                    </a:p>
                  </a:txBody>
                  <a:tcPr anchor="ctr" anchorCtr="1">
                    <a:solidFill>
                      <a:schemeClr val="accent2">
                        <a:lumMod val="20000"/>
                        <a:lumOff val="80000"/>
                      </a:schemeClr>
                    </a:solidFill>
                  </a:tcPr>
                </a:tc>
                <a:tc>
                  <a:txBody>
                    <a:bodyPr/>
                    <a:lstStyle/>
                    <a:p>
                      <a:pPr algn="ctr"/>
                      <a:r>
                        <a:rPr kumimoji="1" lang="en-US" altLang="ja-JP" sz="900" dirty="0">
                          <a:latin typeface="Open Sans" panose="020B0606030504020204" pitchFamily="34" charset="0"/>
                          <a:cs typeface="Open Sans" panose="020B0606030504020204" pitchFamily="34" charset="0"/>
                        </a:rPr>
                        <a:t>8/18</a:t>
                      </a:r>
                      <a:r>
                        <a:rPr kumimoji="1" lang="ja-JP" altLang="en-US" sz="900" dirty="0">
                          <a:latin typeface="Open Sans" panose="020B0606030504020204" pitchFamily="34" charset="0"/>
                          <a:cs typeface="Open Sans" panose="020B0606030504020204" pitchFamily="34" charset="0"/>
                        </a:rPr>
                        <a:t>週</a:t>
                      </a:r>
                    </a:p>
                  </a:txBody>
                  <a:tcPr anchor="ctr" anchorCtr="1">
                    <a:solidFill>
                      <a:schemeClr val="accent2">
                        <a:lumMod val="20000"/>
                        <a:lumOff val="80000"/>
                      </a:schemeClr>
                    </a:solidFill>
                  </a:tcPr>
                </a:tc>
                <a:tc>
                  <a:txBody>
                    <a:bodyPr/>
                    <a:lstStyle/>
                    <a:p>
                      <a:pPr algn="ctr"/>
                      <a:r>
                        <a:rPr kumimoji="1" lang="en-US" altLang="ja-JP" sz="900" dirty="0">
                          <a:latin typeface="Open Sans" panose="020B0606030504020204" pitchFamily="34" charset="0"/>
                          <a:cs typeface="Open Sans" panose="020B0606030504020204" pitchFamily="34" charset="0"/>
                        </a:rPr>
                        <a:t>8/25</a:t>
                      </a:r>
                      <a:r>
                        <a:rPr kumimoji="1" lang="ja-JP" altLang="en-US" sz="900" dirty="0">
                          <a:latin typeface="Open Sans" panose="020B0606030504020204" pitchFamily="34" charset="0"/>
                          <a:cs typeface="Open Sans" panose="020B0606030504020204" pitchFamily="34" charset="0"/>
                        </a:rPr>
                        <a:t>週</a:t>
                      </a:r>
                    </a:p>
                  </a:txBody>
                  <a:tcPr anchor="ctr" anchorCtr="1">
                    <a:solidFill>
                      <a:schemeClr val="accent2">
                        <a:lumMod val="20000"/>
                        <a:lumOff val="80000"/>
                      </a:schemeClr>
                    </a:solidFill>
                  </a:tcPr>
                </a:tc>
                <a:extLst>
                  <a:ext uri="{0D108BD9-81ED-4DB2-BD59-A6C34878D82A}">
                    <a16:rowId xmlns:a16="http://schemas.microsoft.com/office/drawing/2014/main" val="96200081"/>
                  </a:ext>
                </a:extLst>
              </a:tr>
              <a:tr h="456644">
                <a:tc>
                  <a:txBody>
                    <a:bodyPr/>
                    <a:lstStyle/>
                    <a:p>
                      <a:pPr algn="ctr"/>
                      <a:r>
                        <a:rPr kumimoji="1" lang="ja-JP" altLang="en-US" sz="900" dirty="0">
                          <a:latin typeface="Open Sans" panose="020B0606030504020204" pitchFamily="34" charset="0"/>
                          <a:cs typeface="Open Sans" panose="020B0606030504020204" pitchFamily="34" charset="0"/>
                        </a:rPr>
                        <a:t>キックオフ</a:t>
                      </a:r>
                    </a:p>
                  </a:txBody>
                  <a:tcPr anchor="ctr" anchorCtr="1">
                    <a:solidFill>
                      <a:schemeClr val="accent3">
                        <a:lumMod val="20000"/>
                        <a:lumOff val="80000"/>
                      </a:schemeClr>
                    </a:solidFill>
                  </a:tcPr>
                </a:tc>
                <a:tc>
                  <a:txBody>
                    <a:bodyPr/>
                    <a:lstStyle/>
                    <a:p>
                      <a:pPr algn="ctr"/>
                      <a:r>
                        <a:rPr kumimoji="1" lang="en-US" altLang="ja-JP" sz="900" dirty="0">
                          <a:latin typeface="Open Sans" panose="020B0606030504020204" pitchFamily="34" charset="0"/>
                          <a:cs typeface="Open Sans" panose="020B0606030504020204" pitchFamily="34" charset="0"/>
                        </a:rPr>
                        <a:t>6/10</a:t>
                      </a: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extLst>
                  <a:ext uri="{0D108BD9-81ED-4DB2-BD59-A6C34878D82A}">
                    <a16:rowId xmlns:a16="http://schemas.microsoft.com/office/drawing/2014/main" val="1453816143"/>
                  </a:ext>
                </a:extLst>
              </a:tr>
              <a:tr h="456644">
                <a:tc>
                  <a:txBody>
                    <a:bodyPr/>
                    <a:lstStyle/>
                    <a:p>
                      <a:pPr algn="ctr"/>
                      <a:r>
                        <a:rPr kumimoji="1" lang="ja-JP" altLang="en-US" sz="900" dirty="0">
                          <a:latin typeface="Open Sans" panose="020B0606030504020204" pitchFamily="34" charset="0"/>
                          <a:cs typeface="Open Sans" panose="020B0606030504020204" pitchFamily="34" charset="0"/>
                        </a:rPr>
                        <a:t>業務要件</a:t>
                      </a:r>
                    </a:p>
                  </a:txBody>
                  <a:tcPr anchor="ctr" anchorCtr="1">
                    <a:solidFill>
                      <a:schemeClr val="accent3">
                        <a:lumMod val="20000"/>
                        <a:lumOff val="80000"/>
                      </a:schemeClr>
                    </a:solidFill>
                  </a:tcPr>
                </a:tc>
                <a:tc>
                  <a:txBody>
                    <a:bodyPr/>
                    <a:lstStyle/>
                    <a:p>
                      <a:pPr algn="ctr"/>
                      <a:r>
                        <a:rPr kumimoji="1" lang="en-US" altLang="ja-JP" sz="900" dirty="0">
                          <a:latin typeface="Open Sans" panose="020B0606030504020204" pitchFamily="34" charset="0"/>
                          <a:cs typeface="Open Sans" panose="020B0606030504020204" pitchFamily="34" charset="0"/>
                        </a:rPr>
                        <a:t>6/11~6/26</a:t>
                      </a: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extLst>
                  <a:ext uri="{0D108BD9-81ED-4DB2-BD59-A6C34878D82A}">
                    <a16:rowId xmlns:a16="http://schemas.microsoft.com/office/drawing/2014/main" val="805519479"/>
                  </a:ext>
                </a:extLst>
              </a:tr>
              <a:tr h="456644">
                <a:tc>
                  <a:txBody>
                    <a:bodyPr/>
                    <a:lstStyle/>
                    <a:p>
                      <a:pPr algn="ctr"/>
                      <a:r>
                        <a:rPr kumimoji="1" lang="ja-JP" altLang="en-US" sz="900" dirty="0">
                          <a:latin typeface="Open Sans" panose="020B0606030504020204" pitchFamily="34" charset="0"/>
                          <a:cs typeface="Open Sans" panose="020B0606030504020204" pitchFamily="34" charset="0"/>
                        </a:rPr>
                        <a:t>機能要件</a:t>
                      </a:r>
                    </a:p>
                  </a:txBody>
                  <a:tcPr anchor="ctr" anchorCtr="1">
                    <a:solidFill>
                      <a:schemeClr val="accent3">
                        <a:lumMod val="20000"/>
                        <a:lumOff val="80000"/>
                      </a:schemeClr>
                    </a:solidFill>
                  </a:tcPr>
                </a:tc>
                <a:tc>
                  <a:txBody>
                    <a:bodyPr/>
                    <a:lstStyle/>
                    <a:p>
                      <a:pPr algn="ctr"/>
                      <a:r>
                        <a:rPr kumimoji="1" lang="en-US" altLang="ja-JP" sz="900" dirty="0">
                          <a:latin typeface="Open Sans" panose="020B0606030504020204" pitchFamily="34" charset="0"/>
                          <a:cs typeface="Open Sans" panose="020B0606030504020204" pitchFamily="34" charset="0"/>
                        </a:rPr>
                        <a:t>6/27~7/14</a:t>
                      </a: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extLst>
                  <a:ext uri="{0D108BD9-81ED-4DB2-BD59-A6C34878D82A}">
                    <a16:rowId xmlns:a16="http://schemas.microsoft.com/office/drawing/2014/main" val="1790699590"/>
                  </a:ext>
                </a:extLst>
              </a:tr>
              <a:tr h="456644">
                <a:tc>
                  <a:txBody>
                    <a:bodyPr/>
                    <a:lstStyle/>
                    <a:p>
                      <a:pPr algn="ctr"/>
                      <a:r>
                        <a:rPr kumimoji="1" lang="ja-JP" altLang="en-US" sz="900" dirty="0">
                          <a:latin typeface="Open Sans" panose="020B0606030504020204" pitchFamily="34" charset="0"/>
                          <a:cs typeface="Open Sans" panose="020B0606030504020204" pitchFamily="34" charset="0"/>
                        </a:rPr>
                        <a:t>非機能要件</a:t>
                      </a:r>
                    </a:p>
                  </a:txBody>
                  <a:tcPr anchor="ctr" anchorCtr="1">
                    <a:solidFill>
                      <a:schemeClr val="accent3">
                        <a:lumMod val="20000"/>
                        <a:lumOff val="80000"/>
                      </a:schemeClr>
                    </a:solidFill>
                  </a:tcPr>
                </a:tc>
                <a:tc>
                  <a:txBody>
                    <a:bodyPr/>
                    <a:lstStyle/>
                    <a:p>
                      <a:pPr algn="ctr"/>
                      <a:r>
                        <a:rPr kumimoji="1" lang="en-US" altLang="ja-JP" sz="900" dirty="0">
                          <a:latin typeface="Open Sans" panose="020B0606030504020204" pitchFamily="34" charset="0"/>
                          <a:cs typeface="Open Sans" panose="020B0606030504020204" pitchFamily="34" charset="0"/>
                        </a:rPr>
                        <a:t>7/15~7/31</a:t>
                      </a: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extLst>
                  <a:ext uri="{0D108BD9-81ED-4DB2-BD59-A6C34878D82A}">
                    <a16:rowId xmlns:a16="http://schemas.microsoft.com/office/drawing/2014/main" val="738210734"/>
                  </a:ext>
                </a:extLst>
              </a:tr>
              <a:tr h="456644">
                <a:tc>
                  <a:txBody>
                    <a:bodyPr/>
                    <a:lstStyle/>
                    <a:p>
                      <a:pPr algn="ctr"/>
                      <a:r>
                        <a:rPr kumimoji="1" lang="ja-JP" altLang="en-US" sz="900" dirty="0">
                          <a:latin typeface="Open Sans" panose="020B0606030504020204" pitchFamily="34" charset="0"/>
                          <a:cs typeface="Open Sans" panose="020B0606030504020204" pitchFamily="34" charset="0"/>
                        </a:rPr>
                        <a:t>開発要件</a:t>
                      </a:r>
                    </a:p>
                  </a:txBody>
                  <a:tcPr anchor="ctr" anchorCtr="1">
                    <a:solidFill>
                      <a:schemeClr val="accent3">
                        <a:lumMod val="20000"/>
                        <a:lumOff val="80000"/>
                      </a:schemeClr>
                    </a:solidFill>
                  </a:tcPr>
                </a:tc>
                <a:tc>
                  <a:txBody>
                    <a:bodyPr/>
                    <a:lstStyle/>
                    <a:p>
                      <a:pPr algn="ctr"/>
                      <a:r>
                        <a:rPr kumimoji="1" lang="en-US" altLang="ja-JP" sz="900" dirty="0">
                          <a:latin typeface="Open Sans" panose="020B0606030504020204" pitchFamily="34" charset="0"/>
                          <a:cs typeface="Open Sans" panose="020B0606030504020204" pitchFamily="34" charset="0"/>
                        </a:rPr>
                        <a:t>7/15~7/31</a:t>
                      </a: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extLst>
                  <a:ext uri="{0D108BD9-81ED-4DB2-BD59-A6C34878D82A}">
                    <a16:rowId xmlns:a16="http://schemas.microsoft.com/office/drawing/2014/main" val="3134485305"/>
                  </a:ext>
                </a:extLst>
              </a:tr>
              <a:tr h="456644">
                <a:tc>
                  <a:txBody>
                    <a:bodyPr/>
                    <a:lstStyle/>
                    <a:p>
                      <a:pPr algn="ctr"/>
                      <a:r>
                        <a:rPr kumimoji="1" lang="ja-JP" altLang="en-US" sz="900" dirty="0">
                          <a:latin typeface="Open Sans" panose="020B0606030504020204" pitchFamily="34" charset="0"/>
                          <a:cs typeface="Open Sans" panose="020B0606030504020204" pitchFamily="34" charset="0"/>
                        </a:rPr>
                        <a:t>検収</a:t>
                      </a:r>
                    </a:p>
                  </a:txBody>
                  <a:tcPr anchor="ctr" anchorCtr="1">
                    <a:solidFill>
                      <a:schemeClr val="accent3">
                        <a:lumMod val="20000"/>
                        <a:lumOff val="80000"/>
                      </a:schemeClr>
                    </a:solidFill>
                  </a:tcPr>
                </a:tc>
                <a:tc>
                  <a:txBody>
                    <a:bodyPr/>
                    <a:lstStyle/>
                    <a:p>
                      <a:pPr algn="ctr"/>
                      <a:r>
                        <a:rPr kumimoji="1" lang="en-US" altLang="ja-JP" sz="900" dirty="0">
                          <a:latin typeface="Open Sans" panose="020B0606030504020204" pitchFamily="34" charset="0"/>
                          <a:cs typeface="Open Sans" panose="020B0606030504020204" pitchFamily="34" charset="0"/>
                        </a:rPr>
                        <a:t>8/1~8/19</a:t>
                      </a: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extLst>
                  <a:ext uri="{0D108BD9-81ED-4DB2-BD59-A6C34878D82A}">
                    <a16:rowId xmlns:a16="http://schemas.microsoft.com/office/drawing/2014/main" val="2421987952"/>
                  </a:ext>
                </a:extLst>
              </a:tr>
            </a:tbl>
          </a:graphicData>
        </a:graphic>
      </p:graphicFrame>
      <p:sp>
        <p:nvSpPr>
          <p:cNvPr id="3" name="星: 5 pt 2">
            <a:extLst>
              <a:ext uri="{FF2B5EF4-FFF2-40B4-BE49-F238E27FC236}">
                <a16:creationId xmlns:a16="http://schemas.microsoft.com/office/drawing/2014/main" id="{909AF7CB-42D8-1644-FFC6-D1F33B80D96D}"/>
              </a:ext>
            </a:extLst>
          </p:cNvPr>
          <p:cNvSpPr/>
          <p:nvPr/>
        </p:nvSpPr>
        <p:spPr>
          <a:xfrm>
            <a:off x="1990741" y="1997311"/>
            <a:ext cx="204882" cy="210276"/>
          </a:xfrm>
          <a:prstGeom prst="star5">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左右 3">
            <a:extLst>
              <a:ext uri="{FF2B5EF4-FFF2-40B4-BE49-F238E27FC236}">
                <a16:creationId xmlns:a16="http://schemas.microsoft.com/office/drawing/2014/main" id="{1A4F45B2-8A34-1571-B231-13569A4C9BAC}"/>
              </a:ext>
            </a:extLst>
          </p:cNvPr>
          <p:cNvSpPr/>
          <p:nvPr/>
        </p:nvSpPr>
        <p:spPr>
          <a:xfrm>
            <a:off x="2195623" y="2432354"/>
            <a:ext cx="1327298" cy="302876"/>
          </a:xfrm>
          <a:prstGeom prst="leftRigh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12 days</a:t>
            </a:r>
            <a:endParaRPr kumimoji="1" lang="ja-JP" altLang="en-US" dirty="0"/>
          </a:p>
        </p:txBody>
      </p:sp>
      <p:sp>
        <p:nvSpPr>
          <p:cNvPr id="5" name="矢印: 左右 4">
            <a:extLst>
              <a:ext uri="{FF2B5EF4-FFF2-40B4-BE49-F238E27FC236}">
                <a16:creationId xmlns:a16="http://schemas.microsoft.com/office/drawing/2014/main" id="{1B3C315A-4532-F337-369D-A788DBA4CF30}"/>
              </a:ext>
            </a:extLst>
          </p:cNvPr>
          <p:cNvSpPr/>
          <p:nvPr/>
        </p:nvSpPr>
        <p:spPr>
          <a:xfrm>
            <a:off x="3522920" y="2904300"/>
            <a:ext cx="1460205" cy="302876"/>
          </a:xfrm>
          <a:prstGeom prst="leftRigh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12 days</a:t>
            </a:r>
            <a:endParaRPr kumimoji="1" lang="ja-JP" altLang="en-US" dirty="0"/>
          </a:p>
        </p:txBody>
      </p:sp>
      <p:sp>
        <p:nvSpPr>
          <p:cNvPr id="6" name="矢印: 左右 5">
            <a:extLst>
              <a:ext uri="{FF2B5EF4-FFF2-40B4-BE49-F238E27FC236}">
                <a16:creationId xmlns:a16="http://schemas.microsoft.com/office/drawing/2014/main" id="{80B846B7-225A-943B-4D1B-E567B14F98FE}"/>
              </a:ext>
            </a:extLst>
          </p:cNvPr>
          <p:cNvSpPr/>
          <p:nvPr/>
        </p:nvSpPr>
        <p:spPr>
          <a:xfrm>
            <a:off x="4983125" y="3311881"/>
            <a:ext cx="1460205" cy="302876"/>
          </a:xfrm>
          <a:prstGeom prst="leftRigh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12 days</a:t>
            </a:r>
            <a:endParaRPr kumimoji="1" lang="ja-JP" altLang="en-US" dirty="0"/>
          </a:p>
        </p:txBody>
      </p:sp>
      <p:sp>
        <p:nvSpPr>
          <p:cNvPr id="7" name="矢印: 左右 6">
            <a:extLst>
              <a:ext uri="{FF2B5EF4-FFF2-40B4-BE49-F238E27FC236}">
                <a16:creationId xmlns:a16="http://schemas.microsoft.com/office/drawing/2014/main" id="{E4CEADC4-2D0D-6766-166E-EC1DFE885E5D}"/>
              </a:ext>
            </a:extLst>
          </p:cNvPr>
          <p:cNvSpPr/>
          <p:nvPr/>
        </p:nvSpPr>
        <p:spPr>
          <a:xfrm>
            <a:off x="4983125" y="3783827"/>
            <a:ext cx="1460205" cy="302876"/>
          </a:xfrm>
          <a:prstGeom prst="leftRigh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12 days</a:t>
            </a:r>
            <a:endParaRPr kumimoji="1" lang="ja-JP" altLang="en-US" dirty="0"/>
          </a:p>
        </p:txBody>
      </p:sp>
      <p:sp>
        <p:nvSpPr>
          <p:cNvPr id="8" name="矢印: 左右 7">
            <a:extLst>
              <a:ext uri="{FF2B5EF4-FFF2-40B4-BE49-F238E27FC236}">
                <a16:creationId xmlns:a16="http://schemas.microsoft.com/office/drawing/2014/main" id="{9A070E3A-8D7F-7235-FC11-1EE4BBEB32A9}"/>
              </a:ext>
            </a:extLst>
          </p:cNvPr>
          <p:cNvSpPr/>
          <p:nvPr/>
        </p:nvSpPr>
        <p:spPr>
          <a:xfrm>
            <a:off x="6443330" y="4255773"/>
            <a:ext cx="1460205" cy="302876"/>
          </a:xfrm>
          <a:prstGeom prst="leftRigh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12 days</a:t>
            </a:r>
            <a:endParaRPr kumimoji="1" lang="ja-JP" altLang="en-US" dirty="0"/>
          </a:p>
        </p:txBody>
      </p:sp>
    </p:spTree>
    <p:extLst>
      <p:ext uri="{BB962C8B-B14F-4D97-AF65-F5344CB8AC3E}">
        <p14:creationId xmlns:p14="http://schemas.microsoft.com/office/powerpoint/2010/main" val="4029495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p:nvPr/>
        </p:nvSpPr>
        <p:spPr>
          <a:xfrm>
            <a:off x="897942" y="324775"/>
            <a:ext cx="5788500"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 sz="3000">
                <a:solidFill>
                  <a:srgbClr val="31333D"/>
                </a:solidFill>
                <a:latin typeface="Maven Pro Medium"/>
                <a:ea typeface="Maven Pro Medium"/>
                <a:cs typeface="Maven Pro Medium"/>
                <a:sym typeface="Maven Pro Medium"/>
              </a:rPr>
              <a:t>課題管理・進捗管理</a:t>
            </a:r>
            <a:endParaRPr sz="500"/>
          </a:p>
        </p:txBody>
      </p:sp>
      <p:sp>
        <p:nvSpPr>
          <p:cNvPr id="184" name="Google Shape;184;p25"/>
          <p:cNvSpPr txBox="1"/>
          <p:nvPr/>
        </p:nvSpPr>
        <p:spPr>
          <a:xfrm>
            <a:off x="919263" y="1419225"/>
            <a:ext cx="7210500" cy="2362200"/>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Clr>
                <a:srgbClr val="646979"/>
              </a:buClr>
              <a:buSzPts val="1000"/>
              <a:buFont typeface="Open Sans"/>
              <a:buNone/>
            </a:pPr>
            <a:endParaRPr sz="1200" dirty="0">
              <a:solidFill>
                <a:schemeClr val="dk2"/>
              </a:solidFill>
              <a:latin typeface="Open Sans"/>
              <a:ea typeface="Open Sans"/>
              <a:cs typeface="Open Sans"/>
              <a:sym typeface="Open Sans"/>
            </a:endParaRPr>
          </a:p>
        </p:txBody>
      </p:sp>
      <p:sp>
        <p:nvSpPr>
          <p:cNvPr id="185" name="Google Shape;185;p25"/>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graphicFrame>
        <p:nvGraphicFramePr>
          <p:cNvPr id="2" name="表 1">
            <a:extLst>
              <a:ext uri="{FF2B5EF4-FFF2-40B4-BE49-F238E27FC236}">
                <a16:creationId xmlns:a16="http://schemas.microsoft.com/office/drawing/2014/main" id="{ED0C140D-7275-04CF-C6CB-E8EE124D3E18}"/>
              </a:ext>
            </a:extLst>
          </p:cNvPr>
          <p:cNvGraphicFramePr>
            <a:graphicFrameLocks noGrp="1"/>
          </p:cNvGraphicFramePr>
          <p:nvPr>
            <p:extLst>
              <p:ext uri="{D42A27DB-BD31-4B8C-83A1-F6EECF244321}">
                <p14:modId xmlns:p14="http://schemas.microsoft.com/office/powerpoint/2010/main" val="588565102"/>
              </p:ext>
            </p:extLst>
          </p:nvPr>
        </p:nvGraphicFramePr>
        <p:xfrm>
          <a:off x="897942" y="1419225"/>
          <a:ext cx="7700197" cy="2557352"/>
        </p:xfrm>
        <a:graphic>
          <a:graphicData uri="http://schemas.openxmlformats.org/drawingml/2006/table">
            <a:tbl>
              <a:tblPr firstRow="1" bandRow="1">
                <a:tableStyleId>{6CEEA473-470A-4611-B8A1-E84EFB49ADAA}</a:tableStyleId>
              </a:tblPr>
              <a:tblGrid>
                <a:gridCol w="448794">
                  <a:extLst>
                    <a:ext uri="{9D8B030D-6E8A-4147-A177-3AD203B41FA5}">
                      <a16:colId xmlns:a16="http://schemas.microsoft.com/office/drawing/2014/main" val="3361536258"/>
                    </a:ext>
                  </a:extLst>
                </a:gridCol>
                <a:gridCol w="3615070">
                  <a:extLst>
                    <a:ext uri="{9D8B030D-6E8A-4147-A177-3AD203B41FA5}">
                      <a16:colId xmlns:a16="http://schemas.microsoft.com/office/drawing/2014/main" val="842799668"/>
                    </a:ext>
                  </a:extLst>
                </a:gridCol>
                <a:gridCol w="3636333">
                  <a:extLst>
                    <a:ext uri="{9D8B030D-6E8A-4147-A177-3AD203B41FA5}">
                      <a16:colId xmlns:a16="http://schemas.microsoft.com/office/drawing/2014/main" val="440863169"/>
                    </a:ext>
                  </a:extLst>
                </a:gridCol>
              </a:tblGrid>
              <a:tr h="435691">
                <a:tc>
                  <a:txBody>
                    <a:bodyPr/>
                    <a:lstStyle/>
                    <a:p>
                      <a:r>
                        <a:rPr kumimoji="1" lang="en-US" altLang="ja-JP" sz="1200" dirty="0">
                          <a:latin typeface="Open Sans" panose="020B0606030504020204" pitchFamily="34" charset="0"/>
                          <a:ea typeface="Open Sans" panose="020B0606030504020204" pitchFamily="34" charset="0"/>
                          <a:cs typeface="Open Sans" panose="020B0606030504020204" pitchFamily="34" charset="0"/>
                        </a:rPr>
                        <a:t>No</a:t>
                      </a:r>
                      <a:endParaRPr kumimoji="1" lang="ja-JP" altLang="en-US" sz="1200" dirty="0">
                        <a:latin typeface="Open Sans" panose="020B0606030504020204" pitchFamily="34" charset="0"/>
                        <a:cs typeface="Open Sans" panose="020B0606030504020204" pitchFamily="34" charset="0"/>
                      </a:endParaRPr>
                    </a:p>
                  </a:txBody>
                  <a:tcPr anchor="ctr" anchorCtr="1">
                    <a:solidFill>
                      <a:schemeClr val="accent2">
                        <a:lumMod val="20000"/>
                        <a:lumOff val="80000"/>
                      </a:schemeClr>
                    </a:solidFill>
                  </a:tcPr>
                </a:tc>
                <a:tc>
                  <a:txBody>
                    <a:bodyPr/>
                    <a:lstStyle/>
                    <a:p>
                      <a:r>
                        <a:rPr kumimoji="1" lang="ja-JP" altLang="en-US" sz="1200" dirty="0">
                          <a:latin typeface="Open Sans" panose="020B0606030504020204" pitchFamily="34" charset="0"/>
                          <a:cs typeface="Open Sans" panose="020B0606030504020204" pitchFamily="34" charset="0"/>
                        </a:rPr>
                        <a:t>課題・確認事項</a:t>
                      </a:r>
                    </a:p>
                  </a:txBody>
                  <a:tcPr anchor="ctr" anchorCtr="1">
                    <a:solidFill>
                      <a:schemeClr val="accent2">
                        <a:lumMod val="20000"/>
                        <a:lumOff val="80000"/>
                      </a:schemeClr>
                    </a:solidFill>
                  </a:tcPr>
                </a:tc>
                <a:tc>
                  <a:txBody>
                    <a:bodyPr/>
                    <a:lstStyle/>
                    <a:p>
                      <a:r>
                        <a:rPr kumimoji="1" lang="ja-JP" altLang="en-US" sz="1200" dirty="0">
                          <a:latin typeface="Open Sans" panose="020B0606030504020204" pitchFamily="34" charset="0"/>
                          <a:cs typeface="Open Sans" panose="020B0606030504020204" pitchFamily="34" charset="0"/>
                        </a:rPr>
                        <a:t>ご回答</a:t>
                      </a:r>
                    </a:p>
                  </a:txBody>
                  <a:tcPr anchor="ctr" anchorCtr="1">
                    <a:solidFill>
                      <a:schemeClr val="accent2">
                        <a:lumMod val="20000"/>
                        <a:lumOff val="80000"/>
                      </a:schemeClr>
                    </a:solidFill>
                  </a:tcPr>
                </a:tc>
                <a:extLst>
                  <a:ext uri="{0D108BD9-81ED-4DB2-BD59-A6C34878D82A}">
                    <a16:rowId xmlns:a16="http://schemas.microsoft.com/office/drawing/2014/main" val="909326592"/>
                  </a:ext>
                </a:extLst>
              </a:tr>
              <a:tr h="552600">
                <a:tc>
                  <a:txBody>
                    <a:bodyPr/>
                    <a:lstStyle/>
                    <a:p>
                      <a:r>
                        <a:rPr kumimoji="1" lang="en-US" altLang="ja-JP" sz="1200" dirty="0">
                          <a:latin typeface="Open Sans" panose="020B0606030504020204" pitchFamily="34" charset="0"/>
                          <a:cs typeface="Open Sans" panose="020B0606030504020204" pitchFamily="34" charset="0"/>
                        </a:rPr>
                        <a:t>1</a:t>
                      </a:r>
                      <a:endParaRPr kumimoji="1" lang="ja-JP" altLang="en-US" sz="1200" dirty="0">
                        <a:latin typeface="Open Sans" panose="020B0606030504020204" pitchFamily="34" charset="0"/>
                        <a:cs typeface="Open Sans" panose="020B0606030504020204" pitchFamily="34" charset="0"/>
                      </a:endParaRPr>
                    </a:p>
                  </a:txBody>
                  <a:tcPr anchor="ctr" anchorCtr="1"/>
                </a:tc>
                <a:tc>
                  <a:txBody>
                    <a:bodyPr/>
                    <a:lstStyle/>
                    <a:p>
                      <a:r>
                        <a:rPr kumimoji="1" lang="ja-JP" altLang="en-US" sz="1200" dirty="0">
                          <a:latin typeface="Open Sans" panose="020B0606030504020204" pitchFamily="34" charset="0"/>
                          <a:cs typeface="Open Sans" panose="020B0606030504020204" pitchFamily="34" charset="0"/>
                        </a:rPr>
                        <a:t>現行</a:t>
                      </a:r>
                      <a:r>
                        <a:rPr kumimoji="1" lang="en-US" altLang="ja-JP" sz="1200" dirty="0">
                          <a:latin typeface="Open Sans" panose="020B0606030504020204" pitchFamily="34" charset="0"/>
                          <a:cs typeface="Open Sans" panose="020B0606030504020204" pitchFamily="34" charset="0"/>
                        </a:rPr>
                        <a:t>EC</a:t>
                      </a:r>
                      <a:r>
                        <a:rPr kumimoji="1" lang="ja-JP" altLang="en-US" sz="1200" dirty="0">
                          <a:latin typeface="Open Sans" panose="020B0606030504020204" pitchFamily="34" charset="0"/>
                          <a:cs typeface="Open Sans" panose="020B0606030504020204" pitchFamily="34" charset="0"/>
                        </a:rPr>
                        <a:t>システムの大まかな利用ユーザー数を教えてください。</a:t>
                      </a:r>
                    </a:p>
                  </a:txBody>
                  <a:tcPr/>
                </a:tc>
                <a:tc>
                  <a:txBody>
                    <a:bodyPr/>
                    <a:lstStyle/>
                    <a:p>
                      <a:endParaRPr kumimoji="1" lang="ja-JP" altLang="en-US" sz="1200" dirty="0">
                        <a:latin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704599620"/>
                  </a:ext>
                </a:extLst>
              </a:tr>
              <a:tr h="552600">
                <a:tc>
                  <a:txBody>
                    <a:bodyPr/>
                    <a:lstStyle/>
                    <a:p>
                      <a:r>
                        <a:rPr kumimoji="1" lang="en-US" altLang="ja-JP" sz="1200" dirty="0">
                          <a:latin typeface="Open Sans" panose="020B0606030504020204" pitchFamily="34" charset="0"/>
                          <a:cs typeface="Open Sans" panose="020B0606030504020204" pitchFamily="34" charset="0"/>
                        </a:rPr>
                        <a:t>2</a:t>
                      </a:r>
                      <a:endParaRPr kumimoji="1" lang="ja-JP" altLang="en-US" sz="1200" dirty="0">
                        <a:latin typeface="Open Sans" panose="020B0606030504020204" pitchFamily="34" charset="0"/>
                        <a:cs typeface="Open Sans" panose="020B0606030504020204" pitchFamily="34" charset="0"/>
                      </a:endParaRPr>
                    </a:p>
                  </a:txBody>
                  <a:tcPr anchor="ctr" anchorCtr="1"/>
                </a:tc>
                <a:tc>
                  <a:txBody>
                    <a:bodyPr/>
                    <a:lstStyle/>
                    <a:p>
                      <a:r>
                        <a:rPr kumimoji="1" lang="ja-JP" altLang="en-US" sz="1200" dirty="0">
                          <a:latin typeface="Open Sans" panose="020B0606030504020204" pitchFamily="34" charset="0"/>
                          <a:cs typeface="Open Sans" panose="020B0606030504020204" pitchFamily="34" charset="0"/>
                        </a:rPr>
                        <a:t>現状のセキュリティ要件を教えてください</a:t>
                      </a:r>
                      <a:endParaRPr kumimoji="1" lang="en-US" altLang="ja-JP" sz="1200" dirty="0">
                        <a:latin typeface="Open Sans" panose="020B0606030504020204" pitchFamily="34" charset="0"/>
                        <a:cs typeface="Open Sans" panose="020B0606030504020204" pitchFamily="34" charset="0"/>
                      </a:endParaRPr>
                    </a:p>
                    <a:p>
                      <a:r>
                        <a:rPr kumimoji="1" lang="en-US" altLang="ja-JP" sz="1200" dirty="0">
                          <a:latin typeface="Open Sans" panose="020B0606030504020204" pitchFamily="34" charset="0"/>
                          <a:cs typeface="Open Sans" panose="020B0606030504020204" pitchFamily="34" charset="0"/>
                        </a:rPr>
                        <a:t>(</a:t>
                      </a:r>
                      <a:r>
                        <a:rPr kumimoji="1" lang="ja-JP" altLang="en-US" sz="1200" dirty="0">
                          <a:latin typeface="Open Sans" panose="020B0606030504020204" pitchFamily="34" charset="0"/>
                          <a:cs typeface="Open Sans" panose="020B0606030504020204" pitchFamily="34" charset="0"/>
                        </a:rPr>
                        <a:t>暗号化の手法、認証の手法など</a:t>
                      </a:r>
                      <a:r>
                        <a:rPr kumimoji="1" lang="en-US" altLang="ja-JP" sz="1200" dirty="0">
                          <a:latin typeface="Open Sans" panose="020B0606030504020204" pitchFamily="34" charset="0"/>
                          <a:cs typeface="Open Sans" panose="020B0606030504020204" pitchFamily="34" charset="0"/>
                        </a:rPr>
                        <a:t>)</a:t>
                      </a:r>
                      <a:endParaRPr kumimoji="1" lang="ja-JP" altLang="en-US" sz="1200" dirty="0">
                        <a:latin typeface="Open Sans" panose="020B0606030504020204" pitchFamily="34" charset="0"/>
                        <a:cs typeface="Open Sans" panose="020B0606030504020204" pitchFamily="34" charset="0"/>
                      </a:endParaRPr>
                    </a:p>
                  </a:txBody>
                  <a:tcPr/>
                </a:tc>
                <a:tc>
                  <a:txBody>
                    <a:bodyPr/>
                    <a:lstStyle/>
                    <a:p>
                      <a:endParaRPr kumimoji="1" lang="ja-JP" altLang="en-US" sz="1200" dirty="0">
                        <a:latin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1352298873"/>
                  </a:ext>
                </a:extLst>
              </a:tr>
              <a:tr h="552600">
                <a:tc>
                  <a:txBody>
                    <a:bodyPr/>
                    <a:lstStyle/>
                    <a:p>
                      <a:r>
                        <a:rPr kumimoji="1" lang="en-US" altLang="ja-JP" sz="1200" dirty="0">
                          <a:latin typeface="Open Sans" panose="020B0606030504020204" pitchFamily="34" charset="0"/>
                          <a:cs typeface="Open Sans" panose="020B0606030504020204" pitchFamily="34" charset="0"/>
                        </a:rPr>
                        <a:t>3</a:t>
                      </a:r>
                      <a:endParaRPr kumimoji="1" lang="ja-JP" altLang="en-US" sz="1200" dirty="0">
                        <a:latin typeface="Open Sans" panose="020B0606030504020204" pitchFamily="34" charset="0"/>
                        <a:cs typeface="Open Sans" panose="020B0606030504020204" pitchFamily="34" charset="0"/>
                      </a:endParaRPr>
                    </a:p>
                  </a:txBody>
                  <a:tcPr anchor="ctr" anchorCtr="1"/>
                </a:tc>
                <a:tc>
                  <a:txBody>
                    <a:bodyPr/>
                    <a:lstStyle/>
                    <a:p>
                      <a:r>
                        <a:rPr kumimoji="1" lang="ja-JP" altLang="en-US" sz="1200" dirty="0">
                          <a:latin typeface="Open Sans" panose="020B0606030504020204" pitchFamily="34" charset="0"/>
                          <a:cs typeface="Open Sans" panose="020B0606030504020204" pitchFamily="34" charset="0"/>
                        </a:rPr>
                        <a:t>希望予算の</a:t>
                      </a:r>
                      <a:r>
                        <a:rPr kumimoji="1" lang="en-US" altLang="ja-JP" sz="1200" dirty="0">
                          <a:latin typeface="Open Sans" panose="020B0606030504020204" pitchFamily="34" charset="0"/>
                          <a:cs typeface="Open Sans" panose="020B0606030504020204" pitchFamily="34" charset="0"/>
                        </a:rPr>
                        <a:t>20,000</a:t>
                      </a:r>
                      <a:r>
                        <a:rPr kumimoji="1" lang="ja-JP" altLang="en-US" sz="1200" dirty="0">
                          <a:latin typeface="Open Sans" panose="020B0606030504020204" pitchFamily="34" charset="0"/>
                          <a:cs typeface="Open Sans" panose="020B0606030504020204" pitchFamily="34" charset="0"/>
                        </a:rPr>
                        <a:t>千円にはシステム運用費やクラウド費用も予算に含まれていますでしょうか</a:t>
                      </a:r>
                      <a:r>
                        <a:rPr kumimoji="1" lang="en-US" altLang="ja-JP" sz="1200" dirty="0">
                          <a:latin typeface="Open Sans" panose="020B0606030504020204" pitchFamily="34" charset="0"/>
                          <a:cs typeface="Open Sans" panose="020B0606030504020204" pitchFamily="34" charset="0"/>
                        </a:rPr>
                        <a:t>?</a:t>
                      </a:r>
                      <a:endParaRPr kumimoji="1" lang="ja-JP" altLang="en-US" sz="1200" dirty="0">
                        <a:latin typeface="Open Sans" panose="020B0606030504020204" pitchFamily="34" charset="0"/>
                        <a:cs typeface="Open Sans" panose="020B0606030504020204" pitchFamily="34" charset="0"/>
                      </a:endParaRPr>
                    </a:p>
                  </a:txBody>
                  <a:tcPr/>
                </a:tc>
                <a:tc>
                  <a:txBody>
                    <a:bodyPr/>
                    <a:lstStyle/>
                    <a:p>
                      <a:endParaRPr kumimoji="1" lang="ja-JP" altLang="en-US" sz="1200" dirty="0">
                        <a:latin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52588011"/>
                  </a:ext>
                </a:extLst>
              </a:tr>
              <a:tr h="463861">
                <a:tc>
                  <a:txBody>
                    <a:bodyPr/>
                    <a:lstStyle/>
                    <a:p>
                      <a:endParaRPr kumimoji="1" lang="ja-JP" altLang="en-US" sz="1200" dirty="0">
                        <a:latin typeface="Open Sans" panose="020B0606030504020204" pitchFamily="34" charset="0"/>
                        <a:cs typeface="Open Sans" panose="020B0606030504020204" pitchFamily="34" charset="0"/>
                      </a:endParaRPr>
                    </a:p>
                  </a:txBody>
                  <a:tcPr anchor="ctr" anchorCtr="1"/>
                </a:tc>
                <a:tc>
                  <a:txBody>
                    <a:bodyPr/>
                    <a:lstStyle/>
                    <a:p>
                      <a:endParaRPr kumimoji="1" lang="ja-JP" altLang="en-US" sz="1200" dirty="0">
                        <a:latin typeface="Open Sans" panose="020B0606030504020204" pitchFamily="34" charset="0"/>
                        <a:cs typeface="Open Sans" panose="020B0606030504020204" pitchFamily="34" charset="0"/>
                      </a:endParaRPr>
                    </a:p>
                  </a:txBody>
                  <a:tcPr/>
                </a:tc>
                <a:tc>
                  <a:txBody>
                    <a:bodyPr/>
                    <a:lstStyle/>
                    <a:p>
                      <a:endParaRPr kumimoji="1" lang="ja-JP" altLang="en-US" sz="1200" dirty="0">
                        <a:latin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1044753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p:nvPr/>
        </p:nvSpPr>
        <p:spPr>
          <a:xfrm>
            <a:off x="897942" y="324775"/>
            <a:ext cx="5788500"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 sz="3000">
                <a:solidFill>
                  <a:srgbClr val="31333D"/>
                </a:solidFill>
                <a:latin typeface="Maven Pro Medium"/>
                <a:ea typeface="Maven Pro Medium"/>
                <a:cs typeface="Maven Pro Medium"/>
                <a:sym typeface="Maven Pro Medium"/>
              </a:rPr>
              <a:t>コミュニケーションと会議体</a:t>
            </a:r>
            <a:endParaRPr sz="500"/>
          </a:p>
        </p:txBody>
      </p:sp>
      <p:sp>
        <p:nvSpPr>
          <p:cNvPr id="191" name="Google Shape;191;p26"/>
          <p:cNvSpPr txBox="1"/>
          <p:nvPr/>
        </p:nvSpPr>
        <p:spPr>
          <a:xfrm>
            <a:off x="919263" y="1419225"/>
            <a:ext cx="7210500" cy="2362200"/>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None/>
            </a:pPr>
            <a:r>
              <a:rPr lang="ja" sz="1200" dirty="0">
                <a:solidFill>
                  <a:schemeClr val="dk2"/>
                </a:solidFill>
                <a:latin typeface="Open Sans"/>
                <a:ea typeface="Open Sans"/>
                <a:cs typeface="Open Sans"/>
                <a:sym typeface="Open Sans"/>
              </a:rPr>
              <a:t>コミュニケーション</a:t>
            </a:r>
            <a:endParaRPr sz="1200" dirty="0">
              <a:solidFill>
                <a:schemeClr val="dk2"/>
              </a:solidFill>
              <a:latin typeface="Open Sans"/>
              <a:ea typeface="Open Sans"/>
              <a:cs typeface="Open Sans"/>
              <a:sym typeface="Open Sans"/>
            </a:endParaRPr>
          </a:p>
          <a:p>
            <a:pPr marL="457200" marR="0" lvl="0" indent="-304800" algn="l" rtl="0">
              <a:lnSpc>
                <a:spcPct val="120000"/>
              </a:lnSpc>
              <a:spcBef>
                <a:spcPts val="800"/>
              </a:spcBef>
              <a:spcAft>
                <a:spcPts val="0"/>
              </a:spcAft>
              <a:buClr>
                <a:schemeClr val="dk2"/>
              </a:buClr>
              <a:buSzPts val="1200"/>
              <a:buFont typeface="Open Sans"/>
              <a:buChar char="●"/>
            </a:pPr>
            <a:r>
              <a:rPr lang="ja" sz="1200" dirty="0">
                <a:solidFill>
                  <a:schemeClr val="dk2"/>
                </a:solidFill>
                <a:latin typeface="Open Sans"/>
                <a:ea typeface="Open Sans"/>
                <a:cs typeface="Open Sans"/>
                <a:sym typeface="Open Sans"/>
              </a:rPr>
              <a:t>これまでメールでやりとりさせていただきましたが、円滑なコミュニケーションのため、貴社Teams</a:t>
            </a:r>
            <a:r>
              <a:rPr lang="ja-JP" altLang="en-US" sz="1200" dirty="0">
                <a:solidFill>
                  <a:schemeClr val="dk2"/>
                </a:solidFill>
                <a:latin typeface="Open Sans"/>
                <a:ea typeface="Open Sans"/>
                <a:cs typeface="Open Sans"/>
                <a:sym typeface="Open Sans"/>
              </a:rPr>
              <a:t>もしくはその他コミュニケーションツール</a:t>
            </a:r>
            <a:r>
              <a:rPr lang="ja" sz="1200" dirty="0">
                <a:solidFill>
                  <a:schemeClr val="dk2"/>
                </a:solidFill>
                <a:latin typeface="Open Sans"/>
                <a:ea typeface="Open Sans"/>
                <a:cs typeface="Open Sans"/>
                <a:sym typeface="Open Sans"/>
              </a:rPr>
              <a:t>を利用させていただけないでしょうか。宜しければ、下記メールアドレスをご招待いただければ幸いです。</a:t>
            </a:r>
            <a:endParaRPr lang="en-US" altLang="ja" sz="1200" dirty="0">
              <a:solidFill>
                <a:schemeClr val="dk2"/>
              </a:solidFill>
              <a:latin typeface="Open Sans"/>
              <a:ea typeface="Open Sans"/>
              <a:cs typeface="Open Sans"/>
              <a:sym typeface="Open Sans"/>
            </a:endParaRPr>
          </a:p>
          <a:p>
            <a:pPr marL="152400" marR="0" lvl="0" algn="l" rtl="0">
              <a:lnSpc>
                <a:spcPct val="120000"/>
              </a:lnSpc>
              <a:spcBef>
                <a:spcPts val="800"/>
              </a:spcBef>
              <a:spcAft>
                <a:spcPts val="0"/>
              </a:spcAft>
              <a:buClr>
                <a:schemeClr val="dk2"/>
              </a:buClr>
              <a:buSzPts val="1200"/>
            </a:pPr>
            <a:r>
              <a:rPr lang="ja-JP" altLang="en-US" sz="1200" dirty="0">
                <a:solidFill>
                  <a:schemeClr val="dk2"/>
                </a:solidFill>
                <a:latin typeface="Open Sans"/>
                <a:ea typeface="Open Sans"/>
                <a:cs typeface="Open Sans"/>
                <a:sym typeface="Open Sans"/>
              </a:rPr>
              <a:t>　　</a:t>
            </a:r>
            <a:r>
              <a:rPr lang="en-US" altLang="ja-JP" sz="1200" dirty="0" err="1">
                <a:solidFill>
                  <a:schemeClr val="dk2"/>
                </a:solidFill>
                <a:latin typeface="Open Sans"/>
                <a:ea typeface="Open Sans"/>
                <a:cs typeface="Open Sans"/>
                <a:sym typeface="Open Sans"/>
              </a:rPr>
              <a:t>nishizumi@pasona.co,jp</a:t>
            </a:r>
            <a:endParaRPr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None/>
            </a:pPr>
            <a:endParaRPr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None/>
            </a:pPr>
            <a:r>
              <a:rPr lang="ja" sz="1200" dirty="0">
                <a:solidFill>
                  <a:schemeClr val="dk2"/>
                </a:solidFill>
                <a:latin typeface="Open Sans"/>
                <a:ea typeface="Open Sans"/>
                <a:cs typeface="Open Sans"/>
                <a:sym typeface="Open Sans"/>
              </a:rPr>
              <a:t>会議体</a:t>
            </a:r>
            <a:r>
              <a:rPr lang="ja-JP" altLang="en-US" sz="1200" dirty="0">
                <a:solidFill>
                  <a:schemeClr val="dk2"/>
                </a:solidFill>
                <a:latin typeface="Open Sans"/>
                <a:ea typeface="Open Sans"/>
                <a:cs typeface="Open Sans"/>
                <a:sym typeface="Open Sans"/>
              </a:rPr>
              <a:t>候補</a:t>
            </a:r>
            <a:endParaRPr sz="1200" dirty="0">
              <a:solidFill>
                <a:schemeClr val="dk2"/>
              </a:solidFill>
              <a:latin typeface="Open Sans"/>
              <a:ea typeface="Open Sans"/>
              <a:cs typeface="Open Sans"/>
              <a:sym typeface="Open Sans"/>
            </a:endParaRPr>
          </a:p>
          <a:p>
            <a:pPr marL="457200" marR="0" lvl="0" indent="-304800" algn="l" rtl="0">
              <a:lnSpc>
                <a:spcPct val="120000"/>
              </a:lnSpc>
              <a:spcBef>
                <a:spcPts val="800"/>
              </a:spcBef>
              <a:spcAft>
                <a:spcPts val="0"/>
              </a:spcAft>
              <a:buClr>
                <a:schemeClr val="dk2"/>
              </a:buClr>
              <a:buSzPts val="1200"/>
              <a:buFont typeface="Open Sans"/>
              <a:buChar char="●"/>
            </a:pPr>
            <a:r>
              <a:rPr lang="ja" sz="1200" dirty="0">
                <a:solidFill>
                  <a:schemeClr val="dk2"/>
                </a:solidFill>
                <a:latin typeface="Open Sans"/>
                <a:ea typeface="Open Sans"/>
                <a:cs typeface="Open Sans"/>
                <a:sym typeface="Open Sans"/>
              </a:rPr>
              <a:t>毎週</a:t>
            </a:r>
            <a:r>
              <a:rPr lang="ja-JP" altLang="en-US" sz="1200" dirty="0">
                <a:solidFill>
                  <a:schemeClr val="dk2"/>
                </a:solidFill>
                <a:latin typeface="Open Sans"/>
                <a:ea typeface="Open Sans"/>
                <a:cs typeface="Open Sans"/>
                <a:sym typeface="Open Sans"/>
              </a:rPr>
              <a:t>月</a:t>
            </a:r>
            <a:r>
              <a:rPr lang="ja" sz="1200" dirty="0">
                <a:solidFill>
                  <a:schemeClr val="dk2"/>
                </a:solidFill>
                <a:latin typeface="Open Sans"/>
                <a:ea typeface="Open Sans"/>
                <a:cs typeface="Open Sans"/>
                <a:sym typeface="Open Sans"/>
              </a:rPr>
              <a:t>曜日 </a:t>
            </a:r>
            <a:r>
              <a:rPr lang="en-US" altLang="ja" sz="1200" dirty="0">
                <a:solidFill>
                  <a:schemeClr val="dk2"/>
                </a:solidFill>
                <a:latin typeface="Open Sans"/>
                <a:ea typeface="Open Sans"/>
                <a:cs typeface="Open Sans"/>
                <a:sym typeface="Open Sans"/>
              </a:rPr>
              <a:t>10:00</a:t>
            </a:r>
            <a:r>
              <a:rPr lang="ja" sz="1200" dirty="0">
                <a:solidFill>
                  <a:schemeClr val="dk2"/>
                </a:solidFill>
                <a:latin typeface="Open Sans"/>
                <a:ea typeface="Open Sans"/>
                <a:cs typeface="Open Sans"/>
                <a:sym typeface="Open Sans"/>
              </a:rPr>
              <a:t>〜</a:t>
            </a:r>
            <a:r>
              <a:rPr lang="en-US" altLang="ja" sz="1200" dirty="0">
                <a:solidFill>
                  <a:schemeClr val="dk2"/>
                </a:solidFill>
                <a:latin typeface="Open Sans"/>
                <a:ea typeface="Open Sans"/>
                <a:cs typeface="Open Sans"/>
                <a:sym typeface="Open Sans"/>
              </a:rPr>
              <a:t>16:00</a:t>
            </a:r>
            <a:r>
              <a:rPr lang="ja-JP" altLang="en-US" sz="1200" dirty="0">
                <a:solidFill>
                  <a:schemeClr val="dk2"/>
                </a:solidFill>
                <a:latin typeface="Open Sans"/>
                <a:ea typeface="Open Sans"/>
                <a:cs typeface="Open Sans"/>
                <a:sym typeface="Open Sans"/>
              </a:rPr>
              <a:t> の間で</a:t>
            </a:r>
            <a:r>
              <a:rPr lang="en-US" altLang="ja-JP" sz="1200" dirty="0">
                <a:solidFill>
                  <a:schemeClr val="dk2"/>
                </a:solidFill>
                <a:latin typeface="Open Sans"/>
                <a:ea typeface="Open Sans"/>
                <a:cs typeface="Open Sans"/>
                <a:sym typeface="Open Sans"/>
              </a:rPr>
              <a:t>30</a:t>
            </a:r>
            <a:r>
              <a:rPr lang="ja-JP" altLang="en-US" sz="1200" dirty="0">
                <a:solidFill>
                  <a:schemeClr val="dk2"/>
                </a:solidFill>
                <a:latin typeface="Open Sans"/>
                <a:ea typeface="Open Sans"/>
                <a:cs typeface="Open Sans"/>
                <a:sym typeface="Open Sans"/>
              </a:rPr>
              <a:t>分</a:t>
            </a:r>
            <a:endParaRPr lang="en-US" altLang="ja-JP" sz="1200" dirty="0">
              <a:solidFill>
                <a:schemeClr val="dk2"/>
              </a:solidFill>
              <a:latin typeface="Open Sans"/>
              <a:ea typeface="Open Sans"/>
              <a:cs typeface="Open Sans"/>
              <a:sym typeface="Open Sans"/>
            </a:endParaRPr>
          </a:p>
          <a:p>
            <a:pPr marL="457200" indent="-304800">
              <a:lnSpc>
                <a:spcPct val="120000"/>
              </a:lnSpc>
              <a:spcBef>
                <a:spcPts val="800"/>
              </a:spcBef>
              <a:buClr>
                <a:schemeClr val="dk2"/>
              </a:buClr>
              <a:buSzPts val="1200"/>
              <a:buFont typeface="Open Sans"/>
              <a:buChar char="●"/>
            </a:pPr>
            <a:r>
              <a:rPr lang="ja" altLang="ja-JP" sz="1200" dirty="0">
                <a:solidFill>
                  <a:schemeClr val="dk2"/>
                </a:solidFill>
                <a:latin typeface="Open Sans"/>
                <a:ea typeface="Open Sans"/>
                <a:cs typeface="Open Sans"/>
                <a:sym typeface="Open Sans"/>
              </a:rPr>
              <a:t>毎週</a:t>
            </a:r>
            <a:r>
              <a:rPr lang="ja-JP" altLang="en-US" sz="1200" dirty="0">
                <a:solidFill>
                  <a:schemeClr val="dk2"/>
                </a:solidFill>
                <a:latin typeface="Open Sans"/>
                <a:ea typeface="Open Sans"/>
                <a:cs typeface="Open Sans"/>
                <a:sym typeface="Open Sans"/>
              </a:rPr>
              <a:t>火</a:t>
            </a:r>
            <a:r>
              <a:rPr lang="ja" altLang="ja-JP" sz="1200" dirty="0">
                <a:solidFill>
                  <a:schemeClr val="dk2"/>
                </a:solidFill>
                <a:latin typeface="Open Sans"/>
                <a:ea typeface="Open Sans"/>
                <a:cs typeface="Open Sans"/>
                <a:sym typeface="Open Sans"/>
              </a:rPr>
              <a:t>曜日 </a:t>
            </a:r>
            <a:r>
              <a:rPr lang="en-US" altLang="ja" sz="1200" dirty="0">
                <a:solidFill>
                  <a:schemeClr val="dk2"/>
                </a:solidFill>
                <a:latin typeface="Open Sans"/>
                <a:ea typeface="Open Sans"/>
                <a:cs typeface="Open Sans"/>
                <a:sym typeface="Open Sans"/>
              </a:rPr>
              <a:t>13:00</a:t>
            </a:r>
            <a:r>
              <a:rPr lang="ja" altLang="ja-JP" sz="1200" dirty="0">
                <a:solidFill>
                  <a:schemeClr val="dk2"/>
                </a:solidFill>
                <a:latin typeface="Open Sans"/>
                <a:ea typeface="Open Sans"/>
                <a:cs typeface="Open Sans"/>
                <a:sym typeface="Open Sans"/>
              </a:rPr>
              <a:t>〜</a:t>
            </a:r>
            <a:r>
              <a:rPr lang="en-US" altLang="ja" sz="1200" dirty="0">
                <a:solidFill>
                  <a:schemeClr val="dk2"/>
                </a:solidFill>
                <a:latin typeface="Open Sans"/>
                <a:ea typeface="Open Sans"/>
                <a:cs typeface="Open Sans"/>
                <a:sym typeface="Open Sans"/>
              </a:rPr>
              <a:t>16:00</a:t>
            </a:r>
            <a:r>
              <a:rPr lang="ja-JP" altLang="en-US" sz="1200" dirty="0">
                <a:solidFill>
                  <a:schemeClr val="dk2"/>
                </a:solidFill>
                <a:latin typeface="Open Sans"/>
                <a:ea typeface="Open Sans"/>
                <a:cs typeface="Open Sans"/>
                <a:sym typeface="Open Sans"/>
              </a:rPr>
              <a:t> の間で</a:t>
            </a:r>
            <a:r>
              <a:rPr lang="en-US" altLang="ja-JP" sz="1200" dirty="0">
                <a:solidFill>
                  <a:schemeClr val="dk2"/>
                </a:solidFill>
                <a:latin typeface="Open Sans"/>
                <a:ea typeface="Open Sans"/>
                <a:cs typeface="Open Sans"/>
                <a:sym typeface="Open Sans"/>
              </a:rPr>
              <a:t>30</a:t>
            </a:r>
            <a:r>
              <a:rPr lang="ja-JP" altLang="en-US" sz="1200" dirty="0">
                <a:solidFill>
                  <a:schemeClr val="dk2"/>
                </a:solidFill>
                <a:latin typeface="Open Sans"/>
                <a:ea typeface="Open Sans"/>
                <a:cs typeface="Open Sans"/>
                <a:sym typeface="Open Sans"/>
              </a:rPr>
              <a:t>分</a:t>
            </a:r>
            <a:endParaRPr lang="en-US" altLang="ja-JP" sz="1200" dirty="0">
              <a:solidFill>
                <a:schemeClr val="dk2"/>
              </a:solidFill>
              <a:latin typeface="Open Sans"/>
              <a:ea typeface="Open Sans"/>
              <a:cs typeface="Open Sans"/>
              <a:sym typeface="Open Sans"/>
            </a:endParaRPr>
          </a:p>
          <a:p>
            <a:pPr marL="457200" indent="-304800">
              <a:lnSpc>
                <a:spcPct val="120000"/>
              </a:lnSpc>
              <a:spcBef>
                <a:spcPts val="800"/>
              </a:spcBef>
              <a:buClr>
                <a:schemeClr val="dk2"/>
              </a:buClr>
              <a:buSzPts val="1200"/>
              <a:buFont typeface="Open Sans"/>
              <a:buChar char="●"/>
            </a:pPr>
            <a:r>
              <a:rPr lang="ja" altLang="ja-JP" sz="1200" dirty="0">
                <a:solidFill>
                  <a:schemeClr val="dk2"/>
                </a:solidFill>
                <a:latin typeface="Open Sans"/>
                <a:ea typeface="Open Sans"/>
                <a:cs typeface="Open Sans"/>
                <a:sym typeface="Open Sans"/>
              </a:rPr>
              <a:t>毎週</a:t>
            </a:r>
            <a:r>
              <a:rPr lang="ja-JP" altLang="en-US" sz="1200" dirty="0">
                <a:solidFill>
                  <a:schemeClr val="dk2"/>
                </a:solidFill>
                <a:latin typeface="Open Sans"/>
                <a:ea typeface="Open Sans"/>
                <a:cs typeface="Open Sans"/>
                <a:sym typeface="Open Sans"/>
              </a:rPr>
              <a:t>水</a:t>
            </a:r>
            <a:r>
              <a:rPr lang="ja" altLang="ja-JP" sz="1200" dirty="0">
                <a:solidFill>
                  <a:schemeClr val="dk2"/>
                </a:solidFill>
                <a:latin typeface="Open Sans"/>
                <a:ea typeface="Open Sans"/>
                <a:cs typeface="Open Sans"/>
                <a:sym typeface="Open Sans"/>
              </a:rPr>
              <a:t>曜日 </a:t>
            </a:r>
            <a:r>
              <a:rPr lang="en-US" altLang="ja" sz="1200" dirty="0">
                <a:solidFill>
                  <a:schemeClr val="dk2"/>
                </a:solidFill>
                <a:latin typeface="Open Sans"/>
                <a:ea typeface="Open Sans"/>
                <a:cs typeface="Open Sans"/>
                <a:sym typeface="Open Sans"/>
              </a:rPr>
              <a:t>11:00</a:t>
            </a:r>
            <a:r>
              <a:rPr lang="ja" altLang="ja-JP" sz="1200" dirty="0">
                <a:solidFill>
                  <a:schemeClr val="dk2"/>
                </a:solidFill>
                <a:latin typeface="Open Sans"/>
                <a:ea typeface="Open Sans"/>
                <a:cs typeface="Open Sans"/>
                <a:sym typeface="Open Sans"/>
              </a:rPr>
              <a:t>〜</a:t>
            </a:r>
            <a:r>
              <a:rPr lang="en-US" altLang="ja" sz="1200" dirty="0">
                <a:solidFill>
                  <a:schemeClr val="dk2"/>
                </a:solidFill>
                <a:latin typeface="Open Sans"/>
                <a:ea typeface="Open Sans"/>
                <a:cs typeface="Open Sans"/>
                <a:sym typeface="Open Sans"/>
              </a:rPr>
              <a:t>15:00</a:t>
            </a:r>
            <a:r>
              <a:rPr lang="ja-JP" altLang="en-US" sz="1200" dirty="0">
                <a:solidFill>
                  <a:schemeClr val="dk2"/>
                </a:solidFill>
                <a:latin typeface="Open Sans"/>
                <a:ea typeface="Open Sans"/>
                <a:cs typeface="Open Sans"/>
                <a:sym typeface="Open Sans"/>
              </a:rPr>
              <a:t> の間で</a:t>
            </a:r>
            <a:r>
              <a:rPr lang="en-US" altLang="ja-JP" sz="1200" dirty="0">
                <a:solidFill>
                  <a:schemeClr val="dk2"/>
                </a:solidFill>
                <a:latin typeface="Open Sans"/>
                <a:ea typeface="Open Sans"/>
                <a:cs typeface="Open Sans"/>
                <a:sym typeface="Open Sans"/>
              </a:rPr>
              <a:t>30</a:t>
            </a:r>
            <a:r>
              <a:rPr lang="ja-JP" altLang="en-US" sz="1200" dirty="0">
                <a:solidFill>
                  <a:schemeClr val="dk2"/>
                </a:solidFill>
                <a:latin typeface="Open Sans"/>
                <a:ea typeface="Open Sans"/>
                <a:cs typeface="Open Sans"/>
                <a:sym typeface="Open Sans"/>
              </a:rPr>
              <a:t>分</a:t>
            </a:r>
            <a:endParaRPr lang="en-US" altLang="ja-JP" sz="1200" dirty="0">
              <a:solidFill>
                <a:schemeClr val="dk2"/>
              </a:solidFill>
              <a:latin typeface="Open Sans"/>
              <a:ea typeface="Open Sans"/>
              <a:cs typeface="Open Sans"/>
              <a:sym typeface="Open Sans"/>
            </a:endParaRPr>
          </a:p>
          <a:p>
            <a:pPr marL="457200" indent="-304800">
              <a:lnSpc>
                <a:spcPct val="120000"/>
              </a:lnSpc>
              <a:spcBef>
                <a:spcPts val="800"/>
              </a:spcBef>
              <a:buClr>
                <a:schemeClr val="dk2"/>
              </a:buClr>
              <a:buSzPts val="1200"/>
              <a:buFont typeface="Open Sans"/>
              <a:buChar char="●"/>
            </a:pPr>
            <a:r>
              <a:rPr lang="ja" altLang="ja-JP" sz="1200" dirty="0">
                <a:solidFill>
                  <a:schemeClr val="dk2"/>
                </a:solidFill>
                <a:latin typeface="Open Sans"/>
                <a:ea typeface="Open Sans"/>
                <a:cs typeface="Open Sans"/>
                <a:sym typeface="Open Sans"/>
              </a:rPr>
              <a:t>毎週</a:t>
            </a:r>
            <a:r>
              <a:rPr lang="ja-JP" altLang="en-US" sz="1200" dirty="0">
                <a:solidFill>
                  <a:schemeClr val="dk2"/>
                </a:solidFill>
                <a:latin typeface="Open Sans"/>
                <a:ea typeface="Open Sans"/>
                <a:cs typeface="Open Sans"/>
                <a:sym typeface="Open Sans"/>
              </a:rPr>
              <a:t>木</a:t>
            </a:r>
            <a:r>
              <a:rPr lang="ja" altLang="ja-JP" sz="1200" dirty="0">
                <a:solidFill>
                  <a:schemeClr val="dk2"/>
                </a:solidFill>
                <a:latin typeface="Open Sans"/>
                <a:ea typeface="Open Sans"/>
                <a:cs typeface="Open Sans"/>
                <a:sym typeface="Open Sans"/>
              </a:rPr>
              <a:t>曜日 </a:t>
            </a:r>
            <a:r>
              <a:rPr lang="en-US" altLang="ja" sz="1200" dirty="0">
                <a:solidFill>
                  <a:schemeClr val="dk2"/>
                </a:solidFill>
                <a:latin typeface="Open Sans"/>
                <a:ea typeface="Open Sans"/>
                <a:cs typeface="Open Sans"/>
                <a:sym typeface="Open Sans"/>
              </a:rPr>
              <a:t>10:00</a:t>
            </a:r>
            <a:r>
              <a:rPr lang="ja" altLang="ja-JP" sz="1200" dirty="0">
                <a:solidFill>
                  <a:schemeClr val="dk2"/>
                </a:solidFill>
                <a:latin typeface="Open Sans"/>
                <a:ea typeface="Open Sans"/>
                <a:cs typeface="Open Sans"/>
                <a:sym typeface="Open Sans"/>
              </a:rPr>
              <a:t>〜</a:t>
            </a:r>
            <a:r>
              <a:rPr lang="en-US" altLang="ja" sz="1200" dirty="0">
                <a:solidFill>
                  <a:schemeClr val="dk2"/>
                </a:solidFill>
                <a:latin typeface="Open Sans"/>
                <a:ea typeface="Open Sans"/>
                <a:cs typeface="Open Sans"/>
                <a:sym typeface="Open Sans"/>
              </a:rPr>
              <a:t>16:00</a:t>
            </a:r>
            <a:r>
              <a:rPr lang="ja-JP" altLang="en-US" sz="1200" dirty="0">
                <a:solidFill>
                  <a:schemeClr val="dk2"/>
                </a:solidFill>
                <a:latin typeface="Open Sans"/>
                <a:ea typeface="Open Sans"/>
                <a:cs typeface="Open Sans"/>
                <a:sym typeface="Open Sans"/>
              </a:rPr>
              <a:t> の間で</a:t>
            </a:r>
            <a:r>
              <a:rPr lang="en-US" altLang="ja-JP" sz="1200" dirty="0">
                <a:solidFill>
                  <a:schemeClr val="dk2"/>
                </a:solidFill>
                <a:latin typeface="Open Sans"/>
                <a:ea typeface="Open Sans"/>
                <a:cs typeface="Open Sans"/>
                <a:sym typeface="Open Sans"/>
              </a:rPr>
              <a:t>30</a:t>
            </a:r>
            <a:r>
              <a:rPr lang="ja-JP" altLang="en-US" sz="1200" dirty="0">
                <a:solidFill>
                  <a:schemeClr val="dk2"/>
                </a:solidFill>
                <a:latin typeface="Open Sans"/>
                <a:ea typeface="Open Sans"/>
                <a:cs typeface="Open Sans"/>
                <a:sym typeface="Open Sans"/>
              </a:rPr>
              <a:t>分</a:t>
            </a:r>
            <a:endParaRPr lang="en-US" altLang="ja-JP" sz="1200" dirty="0">
              <a:solidFill>
                <a:schemeClr val="dk2"/>
              </a:solidFill>
              <a:latin typeface="Open Sans"/>
              <a:ea typeface="Open Sans"/>
              <a:cs typeface="Open Sans"/>
              <a:sym typeface="Open Sans"/>
            </a:endParaRPr>
          </a:p>
          <a:p>
            <a:pPr marL="457200" indent="-304800">
              <a:lnSpc>
                <a:spcPct val="120000"/>
              </a:lnSpc>
              <a:spcBef>
                <a:spcPts val="800"/>
              </a:spcBef>
              <a:buClr>
                <a:schemeClr val="dk2"/>
              </a:buClr>
              <a:buSzPts val="1200"/>
              <a:buFont typeface="Open Sans"/>
              <a:buChar char="●"/>
            </a:pPr>
            <a:r>
              <a:rPr lang="ja" altLang="ja-JP" sz="1200" dirty="0">
                <a:solidFill>
                  <a:schemeClr val="dk2"/>
                </a:solidFill>
                <a:latin typeface="Open Sans"/>
                <a:ea typeface="Open Sans"/>
                <a:cs typeface="Open Sans"/>
                <a:sym typeface="Open Sans"/>
              </a:rPr>
              <a:t>毎週</a:t>
            </a:r>
            <a:r>
              <a:rPr lang="ja-JP" altLang="en-US" sz="1200" dirty="0">
                <a:solidFill>
                  <a:schemeClr val="dk2"/>
                </a:solidFill>
                <a:latin typeface="Open Sans"/>
                <a:ea typeface="Open Sans"/>
                <a:cs typeface="Open Sans"/>
                <a:sym typeface="Open Sans"/>
              </a:rPr>
              <a:t>金</a:t>
            </a:r>
            <a:r>
              <a:rPr lang="ja" altLang="ja-JP" sz="1200" dirty="0">
                <a:solidFill>
                  <a:schemeClr val="dk2"/>
                </a:solidFill>
                <a:latin typeface="Open Sans"/>
                <a:ea typeface="Open Sans"/>
                <a:cs typeface="Open Sans"/>
                <a:sym typeface="Open Sans"/>
              </a:rPr>
              <a:t>曜日 </a:t>
            </a:r>
            <a:r>
              <a:rPr lang="en-US" altLang="ja" sz="1200" dirty="0">
                <a:solidFill>
                  <a:schemeClr val="dk2"/>
                </a:solidFill>
                <a:latin typeface="Open Sans"/>
                <a:ea typeface="Open Sans"/>
                <a:cs typeface="Open Sans"/>
                <a:sym typeface="Open Sans"/>
              </a:rPr>
              <a:t>10:00</a:t>
            </a:r>
            <a:r>
              <a:rPr lang="ja" altLang="ja-JP" sz="1200" dirty="0">
                <a:solidFill>
                  <a:schemeClr val="dk2"/>
                </a:solidFill>
                <a:latin typeface="Open Sans"/>
                <a:ea typeface="Open Sans"/>
                <a:cs typeface="Open Sans"/>
                <a:sym typeface="Open Sans"/>
              </a:rPr>
              <a:t>〜</a:t>
            </a:r>
            <a:r>
              <a:rPr lang="en-US" altLang="ja" sz="1200" dirty="0">
                <a:solidFill>
                  <a:schemeClr val="dk2"/>
                </a:solidFill>
                <a:latin typeface="Open Sans"/>
                <a:ea typeface="Open Sans"/>
                <a:cs typeface="Open Sans"/>
                <a:sym typeface="Open Sans"/>
              </a:rPr>
              <a:t>16:00</a:t>
            </a:r>
            <a:r>
              <a:rPr lang="ja-JP" altLang="en-US" sz="1200" dirty="0">
                <a:solidFill>
                  <a:schemeClr val="dk2"/>
                </a:solidFill>
                <a:latin typeface="Open Sans"/>
                <a:ea typeface="Open Sans"/>
                <a:cs typeface="Open Sans"/>
                <a:sym typeface="Open Sans"/>
              </a:rPr>
              <a:t> の間で</a:t>
            </a:r>
            <a:r>
              <a:rPr lang="en-US" altLang="ja-JP" sz="1200" dirty="0">
                <a:solidFill>
                  <a:schemeClr val="dk2"/>
                </a:solidFill>
                <a:latin typeface="Open Sans"/>
                <a:ea typeface="Open Sans"/>
                <a:cs typeface="Open Sans"/>
                <a:sym typeface="Open Sans"/>
              </a:rPr>
              <a:t>30</a:t>
            </a:r>
            <a:r>
              <a:rPr lang="ja-JP" altLang="en-US" sz="1200" dirty="0">
                <a:solidFill>
                  <a:schemeClr val="dk2"/>
                </a:solidFill>
                <a:latin typeface="Open Sans"/>
                <a:ea typeface="Open Sans"/>
                <a:cs typeface="Open Sans"/>
                <a:sym typeface="Open Sans"/>
              </a:rPr>
              <a:t>分</a:t>
            </a:r>
            <a:endParaRPr lang="en-US" altLang="ja-JP" sz="1200" dirty="0">
              <a:solidFill>
                <a:schemeClr val="dk2"/>
              </a:solidFill>
              <a:latin typeface="Open Sans"/>
              <a:ea typeface="Open Sans"/>
              <a:cs typeface="Open Sans"/>
              <a:sym typeface="Open Sans"/>
            </a:endParaRPr>
          </a:p>
          <a:p>
            <a:pPr marL="457200" marR="0" lvl="0" indent="-304800" algn="l" rtl="0">
              <a:lnSpc>
                <a:spcPct val="120000"/>
              </a:lnSpc>
              <a:spcBef>
                <a:spcPts val="800"/>
              </a:spcBef>
              <a:spcAft>
                <a:spcPts val="0"/>
              </a:spcAft>
              <a:buClr>
                <a:schemeClr val="dk2"/>
              </a:buClr>
              <a:buSzPts val="1200"/>
              <a:buFont typeface="Open Sans"/>
              <a:buChar char="●"/>
            </a:pPr>
            <a:endParaRPr sz="1200" dirty="0">
              <a:solidFill>
                <a:schemeClr val="dk2"/>
              </a:solidFill>
              <a:latin typeface="Open Sans"/>
              <a:ea typeface="Open Sans"/>
              <a:cs typeface="Open Sans"/>
              <a:sym typeface="Open Sans"/>
            </a:endParaRPr>
          </a:p>
        </p:txBody>
      </p:sp>
      <p:sp>
        <p:nvSpPr>
          <p:cNvPr id="192" name="Google Shape;192;p26"/>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a:extLst>
            <a:ext uri="{FF2B5EF4-FFF2-40B4-BE49-F238E27FC236}">
              <a16:creationId xmlns:a16="http://schemas.microsoft.com/office/drawing/2014/main" id="{243B28B2-45C8-8429-B2C7-12A41A5AD613}"/>
            </a:ext>
          </a:extLst>
        </p:cNvPr>
        <p:cNvGrpSpPr/>
        <p:nvPr/>
      </p:nvGrpSpPr>
      <p:grpSpPr>
        <a:xfrm>
          <a:off x="0" y="0"/>
          <a:ext cx="0" cy="0"/>
          <a:chOff x="0" y="0"/>
          <a:chExt cx="0" cy="0"/>
        </a:xfrm>
      </p:grpSpPr>
      <p:sp>
        <p:nvSpPr>
          <p:cNvPr id="190" name="Google Shape;190;p26">
            <a:extLst>
              <a:ext uri="{FF2B5EF4-FFF2-40B4-BE49-F238E27FC236}">
                <a16:creationId xmlns:a16="http://schemas.microsoft.com/office/drawing/2014/main" id="{C30A2A72-6BE9-526C-3870-17A22F88A977}"/>
              </a:ext>
            </a:extLst>
          </p:cNvPr>
          <p:cNvSpPr txBox="1"/>
          <p:nvPr/>
        </p:nvSpPr>
        <p:spPr>
          <a:xfrm>
            <a:off x="897942" y="324775"/>
            <a:ext cx="5788500"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JP" altLang="en-US" sz="3000" dirty="0">
                <a:solidFill>
                  <a:srgbClr val="31333D"/>
                </a:solidFill>
                <a:latin typeface="Maven Pro Medium"/>
                <a:ea typeface="Maven Pro Medium"/>
                <a:cs typeface="Maven Pro Medium"/>
                <a:sym typeface="Maven Pro Medium"/>
              </a:rPr>
              <a:t>アクションアイテムのご確認</a:t>
            </a:r>
            <a:endParaRPr sz="500" dirty="0"/>
          </a:p>
        </p:txBody>
      </p:sp>
      <p:sp>
        <p:nvSpPr>
          <p:cNvPr id="191" name="Google Shape;191;p26">
            <a:extLst>
              <a:ext uri="{FF2B5EF4-FFF2-40B4-BE49-F238E27FC236}">
                <a16:creationId xmlns:a16="http://schemas.microsoft.com/office/drawing/2014/main" id="{8E74CA71-6773-503B-4C95-7C27F42D001F}"/>
              </a:ext>
            </a:extLst>
          </p:cNvPr>
          <p:cNvSpPr txBox="1"/>
          <p:nvPr/>
        </p:nvSpPr>
        <p:spPr>
          <a:xfrm>
            <a:off x="919263" y="1419225"/>
            <a:ext cx="7210500" cy="2362200"/>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None/>
            </a:pPr>
            <a:r>
              <a:rPr lang="ja-JP" altLang="en-US" sz="1200" dirty="0">
                <a:solidFill>
                  <a:schemeClr val="dk2"/>
                </a:solidFill>
                <a:latin typeface="Open Sans"/>
                <a:ea typeface="Open Sans"/>
                <a:cs typeface="Open Sans"/>
                <a:sym typeface="Open Sans"/>
              </a:rPr>
              <a:t>今回のキックオフで判明したアクションアイテムについて改めてご確認させていただきます。</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None/>
            </a:pPr>
            <a:r>
              <a:rPr lang="ja-JP" altLang="en-US" sz="1200" dirty="0">
                <a:solidFill>
                  <a:schemeClr val="dk2"/>
                </a:solidFill>
                <a:latin typeface="Open Sans"/>
                <a:ea typeface="Open Sans"/>
                <a:cs typeface="Open Sans"/>
                <a:sym typeface="Open Sans"/>
              </a:rPr>
              <a:t>・</a:t>
            </a:r>
            <a:endParaRPr lang="en-US" altLang="ja-JP" sz="1200" dirty="0">
              <a:solidFill>
                <a:schemeClr val="dk2"/>
              </a:solidFill>
              <a:latin typeface="Open Sans"/>
              <a:ea typeface="Open Sans"/>
              <a:cs typeface="Open Sans"/>
              <a:sym typeface="Open Sans"/>
            </a:endParaRPr>
          </a:p>
          <a:p>
            <a:pPr marL="457200" marR="0" lvl="0" indent="-304800" algn="l" rtl="0">
              <a:lnSpc>
                <a:spcPct val="120000"/>
              </a:lnSpc>
              <a:spcBef>
                <a:spcPts val="800"/>
              </a:spcBef>
              <a:spcAft>
                <a:spcPts val="0"/>
              </a:spcAft>
              <a:buClr>
                <a:schemeClr val="dk2"/>
              </a:buClr>
              <a:buSzPts val="1200"/>
              <a:buFont typeface="Open Sans"/>
              <a:buChar char="●"/>
            </a:pPr>
            <a:endParaRPr sz="1200" dirty="0">
              <a:solidFill>
                <a:schemeClr val="dk2"/>
              </a:solidFill>
              <a:latin typeface="Open Sans"/>
              <a:ea typeface="Open Sans"/>
              <a:cs typeface="Open Sans"/>
              <a:sym typeface="Open Sans"/>
            </a:endParaRPr>
          </a:p>
        </p:txBody>
      </p:sp>
      <p:sp>
        <p:nvSpPr>
          <p:cNvPr id="192" name="Google Shape;192;p26">
            <a:extLst>
              <a:ext uri="{FF2B5EF4-FFF2-40B4-BE49-F238E27FC236}">
                <a16:creationId xmlns:a16="http://schemas.microsoft.com/office/drawing/2014/main" id="{B9845748-4951-4672-35E7-6B543721E2FB}"/>
              </a:ext>
            </a:extLst>
          </p:cNvPr>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3423295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a:extLst>
            <a:ext uri="{FF2B5EF4-FFF2-40B4-BE49-F238E27FC236}">
              <a16:creationId xmlns:a16="http://schemas.microsoft.com/office/drawing/2014/main" id="{61E3C793-BDA4-086D-115C-D8ED4B752A20}"/>
            </a:ext>
          </a:extLst>
        </p:cNvPr>
        <p:cNvGrpSpPr/>
        <p:nvPr/>
      </p:nvGrpSpPr>
      <p:grpSpPr>
        <a:xfrm>
          <a:off x="0" y="0"/>
          <a:ext cx="0" cy="0"/>
          <a:chOff x="0" y="0"/>
          <a:chExt cx="0" cy="0"/>
        </a:xfrm>
      </p:grpSpPr>
      <p:sp>
        <p:nvSpPr>
          <p:cNvPr id="190" name="Google Shape;190;p26">
            <a:extLst>
              <a:ext uri="{FF2B5EF4-FFF2-40B4-BE49-F238E27FC236}">
                <a16:creationId xmlns:a16="http://schemas.microsoft.com/office/drawing/2014/main" id="{C0BF124F-8052-7CB7-F161-3C8486057922}"/>
              </a:ext>
            </a:extLst>
          </p:cNvPr>
          <p:cNvSpPr txBox="1"/>
          <p:nvPr/>
        </p:nvSpPr>
        <p:spPr>
          <a:xfrm>
            <a:off x="897942" y="324775"/>
            <a:ext cx="5788500"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JP" altLang="en-US" sz="3000" dirty="0">
                <a:solidFill>
                  <a:srgbClr val="31333D"/>
                </a:solidFill>
                <a:latin typeface="Maven Pro Medium"/>
                <a:ea typeface="Maven Pro Medium"/>
                <a:cs typeface="Maven Pro Medium"/>
                <a:sym typeface="Maven Pro Medium"/>
              </a:rPr>
              <a:t>決定事項のご確認</a:t>
            </a:r>
            <a:endParaRPr sz="500" dirty="0"/>
          </a:p>
        </p:txBody>
      </p:sp>
      <p:sp>
        <p:nvSpPr>
          <p:cNvPr id="191" name="Google Shape;191;p26">
            <a:extLst>
              <a:ext uri="{FF2B5EF4-FFF2-40B4-BE49-F238E27FC236}">
                <a16:creationId xmlns:a16="http://schemas.microsoft.com/office/drawing/2014/main" id="{A32A8952-F83F-2590-854A-C8502601FEA3}"/>
              </a:ext>
            </a:extLst>
          </p:cNvPr>
          <p:cNvSpPr txBox="1"/>
          <p:nvPr/>
        </p:nvSpPr>
        <p:spPr>
          <a:xfrm>
            <a:off x="919263" y="1419225"/>
            <a:ext cx="7210500" cy="2362200"/>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None/>
            </a:pPr>
            <a:r>
              <a:rPr lang="ja-JP" altLang="en-US" sz="1200" dirty="0">
                <a:solidFill>
                  <a:schemeClr val="dk2"/>
                </a:solidFill>
                <a:latin typeface="Open Sans"/>
                <a:ea typeface="Open Sans"/>
                <a:cs typeface="Open Sans"/>
                <a:sym typeface="Open Sans"/>
              </a:rPr>
              <a:t>今回のキックオフで判明した決定事項について改めてご確認させていただきます。</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None/>
            </a:pPr>
            <a:r>
              <a:rPr lang="ja-JP" altLang="en-US" sz="1200" dirty="0">
                <a:solidFill>
                  <a:schemeClr val="dk2"/>
                </a:solidFill>
                <a:latin typeface="Open Sans"/>
                <a:ea typeface="Open Sans"/>
                <a:cs typeface="Open Sans"/>
                <a:sym typeface="Open Sans"/>
              </a:rPr>
              <a:t>・</a:t>
            </a:r>
            <a:endParaRPr lang="en-US" altLang="ja-JP" sz="1200" dirty="0">
              <a:solidFill>
                <a:schemeClr val="dk2"/>
              </a:solidFill>
              <a:latin typeface="Open Sans"/>
              <a:ea typeface="Open Sans"/>
              <a:cs typeface="Open Sans"/>
              <a:sym typeface="Open Sans"/>
            </a:endParaRPr>
          </a:p>
          <a:p>
            <a:pPr marL="457200" marR="0" lvl="0" indent="-304800" algn="l" rtl="0">
              <a:lnSpc>
                <a:spcPct val="120000"/>
              </a:lnSpc>
              <a:spcBef>
                <a:spcPts val="800"/>
              </a:spcBef>
              <a:spcAft>
                <a:spcPts val="0"/>
              </a:spcAft>
              <a:buClr>
                <a:schemeClr val="dk2"/>
              </a:buClr>
              <a:buSzPts val="1200"/>
              <a:buFont typeface="Open Sans"/>
              <a:buChar char="●"/>
            </a:pPr>
            <a:endParaRPr sz="1200" dirty="0">
              <a:solidFill>
                <a:schemeClr val="dk2"/>
              </a:solidFill>
              <a:latin typeface="Open Sans"/>
              <a:ea typeface="Open Sans"/>
              <a:cs typeface="Open Sans"/>
              <a:sym typeface="Open Sans"/>
            </a:endParaRPr>
          </a:p>
        </p:txBody>
      </p:sp>
      <p:sp>
        <p:nvSpPr>
          <p:cNvPr id="192" name="Google Shape;192;p26">
            <a:extLst>
              <a:ext uri="{FF2B5EF4-FFF2-40B4-BE49-F238E27FC236}">
                <a16:creationId xmlns:a16="http://schemas.microsoft.com/office/drawing/2014/main" id="{55E15CAB-EC8B-8087-23B3-7FF1A112D8B4}"/>
              </a:ext>
            </a:extLst>
          </p:cNvPr>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708014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a:extLst>
            <a:ext uri="{FF2B5EF4-FFF2-40B4-BE49-F238E27FC236}">
              <a16:creationId xmlns:a16="http://schemas.microsoft.com/office/drawing/2014/main" id="{46A326A8-473C-1381-C0BA-A2473BA07135}"/>
            </a:ext>
          </a:extLst>
        </p:cNvPr>
        <p:cNvGrpSpPr/>
        <p:nvPr/>
      </p:nvGrpSpPr>
      <p:grpSpPr>
        <a:xfrm>
          <a:off x="0" y="0"/>
          <a:ext cx="0" cy="0"/>
          <a:chOff x="0" y="0"/>
          <a:chExt cx="0" cy="0"/>
        </a:xfrm>
      </p:grpSpPr>
      <p:sp>
        <p:nvSpPr>
          <p:cNvPr id="108" name="Google Shape;108;p18">
            <a:extLst>
              <a:ext uri="{FF2B5EF4-FFF2-40B4-BE49-F238E27FC236}">
                <a16:creationId xmlns:a16="http://schemas.microsoft.com/office/drawing/2014/main" id="{A3CB0822-0F0E-3CD8-0A56-AEDFCABA1588}"/>
              </a:ext>
            </a:extLst>
          </p:cNvPr>
          <p:cNvSpPr txBox="1"/>
          <p:nvPr/>
        </p:nvSpPr>
        <p:spPr>
          <a:xfrm>
            <a:off x="897962" y="324781"/>
            <a:ext cx="3417000"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JP" altLang="en-US" sz="3000" dirty="0">
                <a:solidFill>
                  <a:srgbClr val="31333D"/>
                </a:solidFill>
                <a:latin typeface="Maven Pro Medium"/>
                <a:ea typeface="Maven Pro Medium"/>
                <a:cs typeface="Maven Pro Medium"/>
                <a:sym typeface="Maven Pro Medium"/>
              </a:rPr>
              <a:t>アジェンダ</a:t>
            </a:r>
            <a:endParaRPr sz="500" dirty="0"/>
          </a:p>
        </p:txBody>
      </p:sp>
      <p:sp>
        <p:nvSpPr>
          <p:cNvPr id="109" name="Google Shape;109;p18">
            <a:extLst>
              <a:ext uri="{FF2B5EF4-FFF2-40B4-BE49-F238E27FC236}">
                <a16:creationId xmlns:a16="http://schemas.microsoft.com/office/drawing/2014/main" id="{A8F56ADD-F83B-1759-1DBF-4B8A4958330E}"/>
              </a:ext>
            </a:extLst>
          </p:cNvPr>
          <p:cNvSpPr txBox="1"/>
          <p:nvPr/>
        </p:nvSpPr>
        <p:spPr>
          <a:xfrm>
            <a:off x="919263" y="1419225"/>
            <a:ext cx="7210500" cy="2362200"/>
          </a:xfrm>
          <a:prstGeom prst="rect">
            <a:avLst/>
          </a:prstGeom>
          <a:noFill/>
          <a:ln>
            <a:noFill/>
          </a:ln>
        </p:spPr>
        <p:txBody>
          <a:bodyPr spcFirstLastPara="1" wrap="square" lIns="19050" tIns="19050" rIns="19050" bIns="19050" anchor="t" anchorCtr="0">
            <a:noAutofit/>
          </a:bodyPr>
          <a:lstStyle/>
          <a:p>
            <a:pPr marR="0" lvl="0" algn="l" rtl="0">
              <a:lnSpc>
                <a:spcPct val="120000"/>
              </a:lnSpc>
              <a:spcBef>
                <a:spcPts val="800"/>
              </a:spcBef>
              <a:spcAft>
                <a:spcPts val="0"/>
              </a:spcAft>
              <a:buClr>
                <a:srgbClr val="646979"/>
              </a:buClr>
              <a:buSzPts val="1000"/>
            </a:pPr>
            <a:r>
              <a:rPr lang="ja-JP" altLang="en-US" sz="1200" dirty="0">
                <a:solidFill>
                  <a:schemeClr val="dk2"/>
                </a:solidFill>
                <a:latin typeface="Open Sans"/>
                <a:ea typeface="Open Sans"/>
                <a:cs typeface="Open Sans"/>
                <a:sym typeface="Open Sans"/>
              </a:rPr>
              <a:t>キックオフ</a:t>
            </a:r>
            <a:endParaRPr sz="1200" dirty="0">
              <a:solidFill>
                <a:schemeClr val="dk2"/>
              </a:solidFill>
              <a:latin typeface="Open Sans"/>
              <a:ea typeface="Open Sans"/>
              <a:cs typeface="Open Sans"/>
              <a:sym typeface="Open Sans"/>
            </a:endParaRPr>
          </a:p>
          <a:p>
            <a:pPr lvl="8">
              <a:lnSpc>
                <a:spcPct val="120000"/>
              </a:lnSpc>
              <a:spcBef>
                <a:spcPts val="800"/>
              </a:spcBef>
              <a:buClr>
                <a:srgbClr val="646979"/>
              </a:buClr>
              <a:buSzPts val="1000"/>
            </a:pPr>
            <a:r>
              <a:rPr lang="ja-JP" altLang="en-US" sz="1200" dirty="0">
                <a:solidFill>
                  <a:schemeClr val="dk2"/>
                </a:solidFill>
                <a:latin typeface="Open Sans"/>
                <a:ea typeface="Open Sans"/>
                <a:cs typeface="Open Sans"/>
                <a:sym typeface="Open Sans"/>
              </a:rPr>
              <a:t>　・自己紹介</a:t>
            </a:r>
            <a:endParaRPr lang="en-US" altLang="ja-JP" sz="1200" dirty="0">
              <a:solidFill>
                <a:schemeClr val="dk2"/>
              </a:solidFill>
              <a:latin typeface="Open Sans"/>
              <a:ea typeface="Open Sans"/>
              <a:cs typeface="Open Sans"/>
              <a:sym typeface="Open Sans"/>
            </a:endParaRPr>
          </a:p>
          <a:p>
            <a:pPr lvl="7">
              <a:lnSpc>
                <a:spcPct val="120000"/>
              </a:lnSpc>
              <a:spcBef>
                <a:spcPts val="800"/>
              </a:spcBef>
              <a:buClr>
                <a:srgbClr val="646979"/>
              </a:buClr>
              <a:buSzPts val="1000"/>
            </a:pPr>
            <a:r>
              <a:rPr lang="ja-JP" altLang="en-US" sz="1200" dirty="0">
                <a:solidFill>
                  <a:schemeClr val="dk2"/>
                </a:solidFill>
                <a:latin typeface="Open Sans"/>
                <a:ea typeface="Open Sans"/>
                <a:cs typeface="Open Sans"/>
                <a:sym typeface="Open Sans"/>
              </a:rPr>
              <a:t>　・開発の進め方についての認識合わせ</a:t>
            </a:r>
            <a:endParaRPr lang="en-US" altLang="ja-JP" sz="1200" dirty="0">
              <a:solidFill>
                <a:schemeClr val="dk2"/>
              </a:solidFill>
              <a:latin typeface="Open Sans"/>
              <a:ea typeface="Open Sans"/>
              <a:cs typeface="Open Sans"/>
              <a:sym typeface="Open Sans"/>
            </a:endParaRPr>
          </a:p>
          <a:p>
            <a:pPr lvl="7">
              <a:lnSpc>
                <a:spcPct val="120000"/>
              </a:lnSpc>
              <a:spcBef>
                <a:spcPts val="800"/>
              </a:spcBef>
              <a:buClr>
                <a:srgbClr val="646979"/>
              </a:buClr>
              <a:buSzPts val="1000"/>
            </a:pPr>
            <a:r>
              <a:rPr lang="ja-JP" altLang="en-US" sz="1200" dirty="0">
                <a:solidFill>
                  <a:schemeClr val="dk2"/>
                </a:solidFill>
                <a:latin typeface="Open Sans"/>
                <a:ea typeface="Open Sans"/>
                <a:cs typeface="Open Sans"/>
                <a:sym typeface="Open Sans"/>
              </a:rPr>
              <a:t>　・要件定義フェーズの体制、期間、成果物についてのご確認</a:t>
            </a:r>
            <a:endParaRPr lang="en-US" altLang="ja-JP" sz="1200" dirty="0">
              <a:solidFill>
                <a:schemeClr val="dk2"/>
              </a:solidFill>
              <a:latin typeface="Open Sans"/>
              <a:ea typeface="Open Sans"/>
              <a:cs typeface="Open Sans"/>
              <a:sym typeface="Open Sans"/>
            </a:endParaRPr>
          </a:p>
          <a:p>
            <a:pPr marL="171450" lvl="7" indent="-171450">
              <a:lnSpc>
                <a:spcPct val="120000"/>
              </a:lnSpc>
              <a:spcBef>
                <a:spcPts val="800"/>
              </a:spcBef>
              <a:buClr>
                <a:srgbClr val="646979"/>
              </a:buClr>
              <a:buSzPts val="1000"/>
              <a:buFont typeface="Arial" panose="020B0604020202020204" pitchFamily="34" charset="0"/>
              <a:buChar char="•"/>
            </a:pPr>
            <a:endParaRPr lang="en-US" altLang="ja-JP" sz="1200" dirty="0">
              <a:solidFill>
                <a:schemeClr val="dk2"/>
              </a:solidFill>
              <a:latin typeface="Open Sans"/>
              <a:ea typeface="Open Sans"/>
              <a:cs typeface="Open Sans"/>
              <a:sym typeface="Open Sans"/>
            </a:endParaRPr>
          </a:p>
          <a:p>
            <a:pPr lvl="7">
              <a:lnSpc>
                <a:spcPct val="120000"/>
              </a:lnSpc>
              <a:spcBef>
                <a:spcPts val="800"/>
              </a:spcBef>
              <a:buClr>
                <a:srgbClr val="646979"/>
              </a:buClr>
              <a:buSzPts val="1000"/>
            </a:pPr>
            <a:r>
              <a:rPr lang="ja-JP" altLang="en-US" sz="1200" dirty="0">
                <a:solidFill>
                  <a:schemeClr val="dk2"/>
                </a:solidFill>
                <a:latin typeface="Open Sans"/>
                <a:ea typeface="Open Sans"/>
                <a:cs typeface="Open Sans"/>
                <a:sym typeface="Open Sans"/>
              </a:rPr>
              <a:t>要件定義の整理</a:t>
            </a:r>
            <a:endParaRPr lang="en-US" altLang="ja-JP" sz="1200" dirty="0">
              <a:solidFill>
                <a:schemeClr val="dk2"/>
              </a:solidFill>
              <a:latin typeface="Open Sans"/>
              <a:ea typeface="Open Sans"/>
              <a:cs typeface="Open Sans"/>
              <a:sym typeface="Open Sans"/>
            </a:endParaRPr>
          </a:p>
          <a:p>
            <a:pPr lvl="7">
              <a:lnSpc>
                <a:spcPct val="120000"/>
              </a:lnSpc>
              <a:spcBef>
                <a:spcPts val="800"/>
              </a:spcBef>
              <a:buClr>
                <a:srgbClr val="646979"/>
              </a:buClr>
              <a:buSzPts val="1000"/>
            </a:pPr>
            <a:r>
              <a:rPr lang="ja-JP" altLang="en-US" sz="1200" dirty="0">
                <a:solidFill>
                  <a:schemeClr val="dk2"/>
                </a:solidFill>
                <a:latin typeface="Open Sans"/>
                <a:ea typeface="Open Sans"/>
                <a:cs typeface="Open Sans"/>
                <a:sym typeface="Open Sans"/>
              </a:rPr>
              <a:t>　・課題管理、進捗管理</a:t>
            </a:r>
            <a:endParaRPr lang="en-US" altLang="ja-JP" sz="1200" dirty="0">
              <a:solidFill>
                <a:schemeClr val="dk2"/>
              </a:solidFill>
              <a:latin typeface="Open Sans"/>
              <a:ea typeface="Open Sans"/>
              <a:cs typeface="Open Sans"/>
              <a:sym typeface="Open Sans"/>
            </a:endParaRPr>
          </a:p>
          <a:p>
            <a:pPr lvl="7">
              <a:lnSpc>
                <a:spcPct val="120000"/>
              </a:lnSpc>
              <a:spcBef>
                <a:spcPts val="800"/>
              </a:spcBef>
              <a:buClr>
                <a:srgbClr val="646979"/>
              </a:buClr>
              <a:buSzPts val="1000"/>
            </a:pPr>
            <a:r>
              <a:rPr lang="ja-JP" altLang="en-US" sz="1200" dirty="0">
                <a:solidFill>
                  <a:schemeClr val="dk2"/>
                </a:solidFill>
                <a:latin typeface="Open Sans"/>
                <a:ea typeface="Open Sans"/>
                <a:cs typeface="Open Sans"/>
                <a:sym typeface="Open Sans"/>
              </a:rPr>
              <a:t>　・コミュニケーション方法と会議体のご確認</a:t>
            </a:r>
            <a:endParaRPr lang="en-US" altLang="ja-JP" sz="1200" dirty="0">
              <a:solidFill>
                <a:schemeClr val="dk2"/>
              </a:solidFill>
              <a:latin typeface="Open Sans"/>
              <a:ea typeface="Open Sans"/>
              <a:cs typeface="Open Sans"/>
              <a:sym typeface="Open Sans"/>
            </a:endParaRPr>
          </a:p>
          <a:p>
            <a:pPr lvl="7">
              <a:lnSpc>
                <a:spcPct val="120000"/>
              </a:lnSpc>
              <a:spcBef>
                <a:spcPts val="800"/>
              </a:spcBef>
              <a:buClr>
                <a:srgbClr val="646979"/>
              </a:buClr>
              <a:buSzPts val="1000"/>
            </a:pPr>
            <a:endParaRPr lang="en-US" sz="1200" dirty="0">
              <a:solidFill>
                <a:schemeClr val="dk2"/>
              </a:solidFill>
              <a:latin typeface="Open Sans"/>
              <a:ea typeface="Open Sans"/>
              <a:cs typeface="Open Sans"/>
              <a:sym typeface="Open Sans"/>
            </a:endParaRPr>
          </a:p>
          <a:p>
            <a:pPr lvl="7">
              <a:lnSpc>
                <a:spcPct val="120000"/>
              </a:lnSpc>
              <a:spcBef>
                <a:spcPts val="800"/>
              </a:spcBef>
              <a:buClr>
                <a:srgbClr val="646979"/>
              </a:buClr>
              <a:buSzPts val="1000"/>
            </a:pPr>
            <a:r>
              <a:rPr lang="ja-JP" altLang="en-US" sz="1200" dirty="0">
                <a:solidFill>
                  <a:schemeClr val="dk2"/>
                </a:solidFill>
                <a:latin typeface="Open Sans"/>
                <a:ea typeface="Open Sans"/>
                <a:cs typeface="Open Sans"/>
                <a:sym typeface="Open Sans"/>
              </a:rPr>
              <a:t>アクションアイテムのご確認</a:t>
            </a:r>
            <a:endParaRPr lang="en-US" altLang="ja-JP" sz="1200" dirty="0">
              <a:solidFill>
                <a:schemeClr val="dk2"/>
              </a:solidFill>
              <a:latin typeface="Open Sans"/>
              <a:ea typeface="Open Sans"/>
              <a:cs typeface="Open Sans"/>
              <a:sym typeface="Open Sans"/>
            </a:endParaRPr>
          </a:p>
          <a:p>
            <a:pPr lvl="7">
              <a:lnSpc>
                <a:spcPct val="120000"/>
              </a:lnSpc>
              <a:spcBef>
                <a:spcPts val="800"/>
              </a:spcBef>
              <a:buClr>
                <a:srgbClr val="646979"/>
              </a:buClr>
              <a:buSzPts val="1000"/>
            </a:pPr>
            <a:r>
              <a:rPr lang="ja-JP" altLang="en-US" sz="1200" dirty="0">
                <a:solidFill>
                  <a:schemeClr val="dk2"/>
                </a:solidFill>
                <a:latin typeface="Open Sans"/>
                <a:ea typeface="Open Sans"/>
                <a:cs typeface="Open Sans"/>
                <a:sym typeface="Open Sans"/>
              </a:rPr>
              <a:t>決定事項のご確認</a:t>
            </a:r>
            <a:endParaRPr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endParaRPr sz="1200" dirty="0">
              <a:solidFill>
                <a:schemeClr val="dk2"/>
              </a:solidFill>
            </a:endParaRPr>
          </a:p>
        </p:txBody>
      </p:sp>
      <p:sp>
        <p:nvSpPr>
          <p:cNvPr id="110" name="Google Shape;110;p18">
            <a:extLst>
              <a:ext uri="{FF2B5EF4-FFF2-40B4-BE49-F238E27FC236}">
                <a16:creationId xmlns:a16="http://schemas.microsoft.com/office/drawing/2014/main" id="{EF56A0EB-BD28-8BEA-C69F-E0EF79114040}"/>
              </a:ext>
            </a:extLst>
          </p:cNvPr>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3525736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p:nvPr/>
        </p:nvSpPr>
        <p:spPr>
          <a:xfrm>
            <a:off x="897962" y="324781"/>
            <a:ext cx="3417000"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 sz="3000">
                <a:solidFill>
                  <a:srgbClr val="31333D"/>
                </a:solidFill>
                <a:latin typeface="Maven Pro Medium"/>
                <a:ea typeface="Maven Pro Medium"/>
                <a:cs typeface="Maven Pro Medium"/>
                <a:sym typeface="Maven Pro Medium"/>
              </a:rPr>
              <a:t>自己紹介</a:t>
            </a:r>
            <a:endParaRPr sz="500"/>
          </a:p>
        </p:txBody>
      </p:sp>
      <p:sp>
        <p:nvSpPr>
          <p:cNvPr id="116" name="Google Shape;116;p19"/>
          <p:cNvSpPr txBox="1"/>
          <p:nvPr/>
        </p:nvSpPr>
        <p:spPr>
          <a:xfrm>
            <a:off x="919263" y="1419225"/>
            <a:ext cx="7210500" cy="2362200"/>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Clr>
                <a:srgbClr val="646979"/>
              </a:buClr>
              <a:buSzPts val="1000"/>
              <a:buFont typeface="Open Sans"/>
              <a:buNone/>
            </a:pPr>
            <a:r>
              <a:rPr lang="ja-JP" altLang="en-US" sz="1200" dirty="0">
                <a:solidFill>
                  <a:schemeClr val="dk2"/>
                </a:solidFill>
                <a:latin typeface="Open Sans"/>
                <a:ea typeface="Open Sans"/>
                <a:cs typeface="Open Sans"/>
                <a:sym typeface="Open Sans"/>
              </a:rPr>
              <a:t>石積</a:t>
            </a:r>
            <a:r>
              <a:rPr lang="ja" sz="1200" dirty="0">
                <a:solidFill>
                  <a:schemeClr val="dk2"/>
                </a:solidFill>
                <a:latin typeface="Open Sans"/>
                <a:ea typeface="Open Sans"/>
                <a:cs typeface="Open Sans"/>
                <a:sym typeface="Open Sans"/>
              </a:rPr>
              <a:t> </a:t>
            </a:r>
            <a:r>
              <a:rPr lang="ja-JP" altLang="en-US" sz="1200" dirty="0">
                <a:solidFill>
                  <a:schemeClr val="dk2"/>
                </a:solidFill>
                <a:latin typeface="Open Sans"/>
                <a:ea typeface="Open Sans"/>
                <a:cs typeface="Open Sans"/>
                <a:sym typeface="Open Sans"/>
              </a:rPr>
              <a:t>直也</a:t>
            </a:r>
            <a:endParaRPr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 sz="1200" dirty="0">
                <a:solidFill>
                  <a:schemeClr val="dk2"/>
                </a:solidFill>
                <a:latin typeface="Open Sans"/>
                <a:ea typeface="Open Sans"/>
                <a:cs typeface="Open Sans"/>
                <a:sym typeface="Open Sans"/>
              </a:rPr>
              <a:t>株式会社</a:t>
            </a:r>
            <a:r>
              <a:rPr lang="ja-JP" altLang="en-US" sz="1200" dirty="0">
                <a:solidFill>
                  <a:schemeClr val="dk2"/>
                </a:solidFill>
                <a:latin typeface="Open Sans"/>
                <a:ea typeface="Open Sans"/>
                <a:cs typeface="Open Sans"/>
                <a:sym typeface="Open Sans"/>
              </a:rPr>
              <a:t>パソナ</a:t>
            </a:r>
            <a:r>
              <a:rPr lang="ja" sz="1200" dirty="0">
                <a:solidFill>
                  <a:schemeClr val="dk2"/>
                </a:solidFill>
                <a:latin typeface="Open Sans"/>
                <a:ea typeface="Open Sans"/>
                <a:cs typeface="Open Sans"/>
                <a:sym typeface="Open Sans"/>
              </a:rPr>
              <a:t> </a:t>
            </a:r>
            <a:r>
              <a:rPr lang="ja-JP" altLang="en-US" sz="1200" dirty="0">
                <a:solidFill>
                  <a:schemeClr val="dk2"/>
                </a:solidFill>
                <a:latin typeface="Open Sans"/>
                <a:ea typeface="Open Sans"/>
                <a:cs typeface="Open Sans"/>
                <a:sym typeface="Open Sans"/>
              </a:rPr>
              <a:t>第</a:t>
            </a:r>
            <a:r>
              <a:rPr lang="en-US" altLang="ja-JP" sz="1200" dirty="0">
                <a:solidFill>
                  <a:schemeClr val="dk2"/>
                </a:solidFill>
                <a:latin typeface="Open Sans"/>
                <a:ea typeface="Open Sans"/>
                <a:cs typeface="Open Sans"/>
                <a:sym typeface="Open Sans"/>
              </a:rPr>
              <a:t>1</a:t>
            </a:r>
            <a:r>
              <a:rPr lang="ja-JP" altLang="en-US" sz="1200" dirty="0">
                <a:solidFill>
                  <a:schemeClr val="dk2"/>
                </a:solidFill>
                <a:latin typeface="Open Sans"/>
                <a:ea typeface="Open Sans"/>
                <a:cs typeface="Open Sans"/>
                <a:sym typeface="Open Sans"/>
              </a:rPr>
              <a:t>エンジニア室 プロジェクトマネジメントチーム</a:t>
            </a:r>
            <a:r>
              <a:rPr lang="ja" sz="1200" dirty="0">
                <a:solidFill>
                  <a:schemeClr val="dk2"/>
                </a:solidFill>
                <a:latin typeface="Open Sans"/>
                <a:ea typeface="Open Sans"/>
                <a:cs typeface="Open Sans"/>
                <a:sym typeface="Open Sans"/>
              </a:rPr>
              <a:t>所属</a:t>
            </a:r>
            <a:endParaRPr lang="en-US" altLang="ja"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endParaRPr lang="en-US"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endParaRPr lang="en-US"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JP" altLang="en-US" sz="1200" dirty="0">
                <a:solidFill>
                  <a:schemeClr val="dk2"/>
                </a:solidFill>
                <a:latin typeface="Open Sans"/>
                <a:ea typeface="Open Sans"/>
                <a:cs typeface="Open Sans"/>
                <a:sym typeface="Open Sans"/>
              </a:rPr>
              <a:t>職務経歴サマリ</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JP" altLang="en-US" sz="1200" dirty="0">
                <a:solidFill>
                  <a:schemeClr val="dk2"/>
                </a:solidFill>
                <a:latin typeface="Open Sans"/>
                <a:ea typeface="Open Sans"/>
                <a:cs typeface="Open Sans"/>
                <a:sym typeface="Open Sans"/>
              </a:rPr>
              <a:t>　・冠婚葬祭システム開発</a:t>
            </a:r>
            <a:r>
              <a:rPr lang="en-US" altLang="ja-JP" sz="1200" dirty="0">
                <a:solidFill>
                  <a:schemeClr val="dk2"/>
                </a:solidFill>
                <a:latin typeface="Open Sans"/>
                <a:ea typeface="Open Sans"/>
                <a:cs typeface="Open Sans"/>
                <a:sym typeface="Open Sans"/>
              </a:rPr>
              <a:t>/</a:t>
            </a:r>
            <a:r>
              <a:rPr lang="ja-JP" altLang="en-US" sz="1200" dirty="0">
                <a:solidFill>
                  <a:schemeClr val="dk2"/>
                </a:solidFill>
                <a:latin typeface="Open Sans"/>
                <a:ea typeface="Open Sans"/>
                <a:cs typeface="Open Sans"/>
                <a:sym typeface="Open Sans"/>
              </a:rPr>
              <a:t>テスト</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JP" altLang="en-US" sz="1200" dirty="0">
                <a:solidFill>
                  <a:schemeClr val="dk2"/>
                </a:solidFill>
                <a:latin typeface="Open Sans"/>
                <a:ea typeface="Open Sans"/>
                <a:cs typeface="Open Sans"/>
                <a:sym typeface="Open Sans"/>
              </a:rPr>
              <a:t>　・</a:t>
            </a:r>
            <a:r>
              <a:rPr lang="en-US" altLang="ja-JP" sz="1200" dirty="0">
                <a:solidFill>
                  <a:schemeClr val="dk2"/>
                </a:solidFill>
                <a:latin typeface="Open Sans"/>
                <a:ea typeface="Open Sans"/>
                <a:cs typeface="Open Sans"/>
                <a:sym typeface="Open Sans"/>
              </a:rPr>
              <a:t>BI</a:t>
            </a:r>
            <a:r>
              <a:rPr lang="ja-JP" altLang="en-US" sz="1200" dirty="0">
                <a:solidFill>
                  <a:schemeClr val="dk2"/>
                </a:solidFill>
                <a:latin typeface="Open Sans"/>
                <a:ea typeface="Open Sans"/>
                <a:cs typeface="Open Sans"/>
                <a:sym typeface="Open Sans"/>
              </a:rPr>
              <a:t>ツールのシステムテスト ベトナムオフショア ブリッジ</a:t>
            </a:r>
            <a:r>
              <a:rPr lang="en-US" altLang="ja-JP" sz="1200" dirty="0">
                <a:solidFill>
                  <a:schemeClr val="dk2"/>
                </a:solidFill>
                <a:latin typeface="Open Sans"/>
                <a:ea typeface="Open Sans"/>
                <a:cs typeface="Open Sans"/>
                <a:sym typeface="Open Sans"/>
              </a:rPr>
              <a:t>SE</a:t>
            </a:r>
            <a:r>
              <a:rPr lang="ja-JP" altLang="en-US" sz="1200" dirty="0">
                <a:solidFill>
                  <a:schemeClr val="dk2"/>
                </a:solidFill>
                <a:latin typeface="Open Sans"/>
                <a:ea typeface="Open Sans"/>
                <a:cs typeface="Open Sans"/>
                <a:sym typeface="Open Sans"/>
              </a:rPr>
              <a:t>担当</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JP" altLang="en-US" sz="1200" dirty="0">
                <a:solidFill>
                  <a:schemeClr val="dk2"/>
                </a:solidFill>
                <a:latin typeface="Open Sans"/>
                <a:ea typeface="Open Sans"/>
                <a:cs typeface="Open Sans"/>
                <a:sym typeface="Open Sans"/>
              </a:rPr>
              <a:t>　・</a:t>
            </a:r>
            <a:r>
              <a:rPr lang="en-US" altLang="ja-JP" sz="1200" dirty="0">
                <a:solidFill>
                  <a:schemeClr val="dk2"/>
                </a:solidFill>
                <a:latin typeface="Open Sans"/>
                <a:ea typeface="Open Sans"/>
                <a:cs typeface="Open Sans"/>
                <a:sym typeface="Open Sans"/>
              </a:rPr>
              <a:t>CRM</a:t>
            </a:r>
            <a:r>
              <a:rPr lang="ja-JP" altLang="en-US" sz="1200" dirty="0">
                <a:solidFill>
                  <a:schemeClr val="dk2"/>
                </a:solidFill>
                <a:latin typeface="Open Sans"/>
                <a:ea typeface="Open Sans"/>
                <a:cs typeface="Open Sans"/>
                <a:sym typeface="Open Sans"/>
              </a:rPr>
              <a:t>パッケージのシステムテスト ベトナムオフショア ブリッジ</a:t>
            </a:r>
            <a:r>
              <a:rPr lang="en-US" altLang="ja-JP" sz="1200" dirty="0">
                <a:solidFill>
                  <a:schemeClr val="dk2"/>
                </a:solidFill>
                <a:latin typeface="Open Sans"/>
                <a:ea typeface="Open Sans"/>
                <a:cs typeface="Open Sans"/>
                <a:sym typeface="Open Sans"/>
              </a:rPr>
              <a:t>SE</a:t>
            </a:r>
            <a:r>
              <a:rPr lang="ja-JP" altLang="en-US" sz="1200" dirty="0">
                <a:solidFill>
                  <a:schemeClr val="dk2"/>
                </a:solidFill>
                <a:latin typeface="Open Sans"/>
                <a:ea typeface="Open Sans"/>
                <a:cs typeface="Open Sans"/>
                <a:sym typeface="Open Sans"/>
              </a:rPr>
              <a:t>担当</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JP" altLang="en-US" sz="1200" dirty="0">
                <a:solidFill>
                  <a:schemeClr val="dk2"/>
                </a:solidFill>
                <a:latin typeface="Open Sans"/>
                <a:ea typeface="Open Sans"/>
                <a:cs typeface="Open Sans"/>
                <a:sym typeface="Open Sans"/>
              </a:rPr>
              <a:t>　・</a:t>
            </a:r>
            <a:r>
              <a:rPr lang="en-US" altLang="ja-JP" sz="1200" dirty="0">
                <a:solidFill>
                  <a:schemeClr val="dk2"/>
                </a:solidFill>
                <a:latin typeface="Open Sans"/>
                <a:ea typeface="Open Sans"/>
                <a:cs typeface="Open Sans"/>
                <a:sym typeface="Open Sans"/>
              </a:rPr>
              <a:t>ERP</a:t>
            </a:r>
            <a:r>
              <a:rPr lang="ja-JP" altLang="en-US" sz="1200" dirty="0">
                <a:solidFill>
                  <a:schemeClr val="dk2"/>
                </a:solidFill>
                <a:latin typeface="Open Sans"/>
                <a:ea typeface="Open Sans"/>
                <a:cs typeface="Open Sans"/>
                <a:sym typeface="Open Sans"/>
              </a:rPr>
              <a:t>システムのアップグレードに伴うデータ移行プロジェクト </a:t>
            </a:r>
            <a:r>
              <a:rPr lang="en-US" altLang="ja-JP" sz="1200" dirty="0">
                <a:solidFill>
                  <a:schemeClr val="dk2"/>
                </a:solidFill>
                <a:latin typeface="Open Sans"/>
                <a:ea typeface="Open Sans"/>
                <a:cs typeface="Open Sans"/>
                <a:sym typeface="Open Sans"/>
              </a:rPr>
              <a:t>5</a:t>
            </a:r>
            <a:r>
              <a:rPr lang="ja-JP" altLang="en-US" sz="1200" dirty="0">
                <a:solidFill>
                  <a:schemeClr val="dk2"/>
                </a:solidFill>
                <a:latin typeface="Open Sans"/>
                <a:ea typeface="Open Sans"/>
                <a:cs typeface="Open Sans"/>
                <a:sym typeface="Open Sans"/>
              </a:rPr>
              <a:t>件</a:t>
            </a:r>
            <a:endParaRPr lang="en-US"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endParaRPr sz="1200" dirty="0">
              <a:solidFill>
                <a:schemeClr val="dk2"/>
              </a:solidFill>
              <a:latin typeface="Open Sans"/>
              <a:ea typeface="Open Sans"/>
              <a:cs typeface="Open Sans"/>
              <a:sym typeface="Open Sans"/>
            </a:endParaRPr>
          </a:p>
        </p:txBody>
      </p:sp>
      <p:sp>
        <p:nvSpPr>
          <p:cNvPr id="117" name="Google Shape;117;p19"/>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pic>
        <p:nvPicPr>
          <p:cNvPr id="3" name="図 2" descr="スーツを着た男性&#10;&#10;AI によって生成されたコンテンツは間違っている可能性があります。">
            <a:extLst>
              <a:ext uri="{FF2B5EF4-FFF2-40B4-BE49-F238E27FC236}">
                <a16:creationId xmlns:a16="http://schemas.microsoft.com/office/drawing/2014/main" id="{9823B0BF-C480-593A-08E4-28E6D978136D}"/>
              </a:ext>
            </a:extLst>
          </p:cNvPr>
          <p:cNvPicPr>
            <a:picLocks noChangeAspect="1"/>
          </p:cNvPicPr>
          <p:nvPr/>
        </p:nvPicPr>
        <p:blipFill>
          <a:blip r:embed="rId3"/>
          <a:stretch>
            <a:fillRect/>
          </a:stretch>
        </p:blipFill>
        <p:spPr>
          <a:xfrm>
            <a:off x="6414021" y="2876871"/>
            <a:ext cx="2662017" cy="226662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E0D35C0C-9DE6-3238-6EB3-DF987F904A65}"/>
            </a:ext>
          </a:extLst>
        </p:cNvPr>
        <p:cNvGrpSpPr/>
        <p:nvPr/>
      </p:nvGrpSpPr>
      <p:grpSpPr>
        <a:xfrm>
          <a:off x="0" y="0"/>
          <a:ext cx="0" cy="0"/>
          <a:chOff x="0" y="0"/>
          <a:chExt cx="0" cy="0"/>
        </a:xfrm>
      </p:grpSpPr>
      <p:sp>
        <p:nvSpPr>
          <p:cNvPr id="122" name="Google Shape;122;p20">
            <a:extLst>
              <a:ext uri="{FF2B5EF4-FFF2-40B4-BE49-F238E27FC236}">
                <a16:creationId xmlns:a16="http://schemas.microsoft.com/office/drawing/2014/main" id="{A672CBE7-20C1-E30E-94FB-3DCED12E5E58}"/>
              </a:ext>
            </a:extLst>
          </p:cNvPr>
          <p:cNvSpPr txBox="1"/>
          <p:nvPr/>
        </p:nvSpPr>
        <p:spPr>
          <a:xfrm>
            <a:off x="897962" y="324781"/>
            <a:ext cx="4631638"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JP" altLang="en-US" sz="3000" dirty="0">
                <a:solidFill>
                  <a:srgbClr val="31333D"/>
                </a:solidFill>
                <a:latin typeface="Maven Pro Medium"/>
                <a:ea typeface="Maven Pro Medium"/>
                <a:cs typeface="Maven Pro Medium"/>
                <a:sym typeface="Maven Pro Medium"/>
              </a:rPr>
              <a:t>課題・背景・目的の整理</a:t>
            </a:r>
            <a:endParaRPr sz="500" dirty="0"/>
          </a:p>
        </p:txBody>
      </p:sp>
      <p:sp>
        <p:nvSpPr>
          <p:cNvPr id="123" name="Google Shape;123;p20">
            <a:extLst>
              <a:ext uri="{FF2B5EF4-FFF2-40B4-BE49-F238E27FC236}">
                <a16:creationId xmlns:a16="http://schemas.microsoft.com/office/drawing/2014/main" id="{400873DC-0188-736B-D4A1-FA555CBE72E0}"/>
              </a:ext>
            </a:extLst>
          </p:cNvPr>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sp>
        <p:nvSpPr>
          <p:cNvPr id="124" name="Google Shape;124;p20">
            <a:extLst>
              <a:ext uri="{FF2B5EF4-FFF2-40B4-BE49-F238E27FC236}">
                <a16:creationId xmlns:a16="http://schemas.microsoft.com/office/drawing/2014/main" id="{FF46B69A-8673-8645-4DE0-E04FFD0C46FA}"/>
              </a:ext>
            </a:extLst>
          </p:cNvPr>
          <p:cNvSpPr txBox="1"/>
          <p:nvPr/>
        </p:nvSpPr>
        <p:spPr>
          <a:xfrm>
            <a:off x="919275" y="1419224"/>
            <a:ext cx="5243925" cy="3239175"/>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Clr>
                <a:srgbClr val="646979"/>
              </a:buClr>
              <a:buSzPts val="1000"/>
              <a:buFont typeface="Open Sans"/>
              <a:buNone/>
            </a:pPr>
            <a:r>
              <a:rPr lang="ja-JP" altLang="en-US" sz="1200" dirty="0">
                <a:solidFill>
                  <a:schemeClr val="dk2"/>
                </a:solidFill>
                <a:latin typeface="Open Sans"/>
                <a:ea typeface="Open Sans"/>
                <a:cs typeface="Open Sans"/>
                <a:sym typeface="Open Sans"/>
              </a:rPr>
              <a:t>貴社</a:t>
            </a:r>
            <a:r>
              <a:rPr lang="en-US" altLang="ja" sz="1200" dirty="0">
                <a:solidFill>
                  <a:schemeClr val="dk2"/>
                </a:solidFill>
                <a:latin typeface="Open Sans"/>
                <a:ea typeface="Open Sans"/>
                <a:cs typeface="Open Sans"/>
                <a:sym typeface="Open Sans"/>
              </a:rPr>
              <a:t>EC</a:t>
            </a:r>
            <a:r>
              <a:rPr lang="ja-JP" altLang="en-US" sz="1200" dirty="0">
                <a:solidFill>
                  <a:schemeClr val="dk2"/>
                </a:solidFill>
                <a:latin typeface="Open Sans"/>
                <a:ea typeface="Open Sans"/>
                <a:cs typeface="Open Sans"/>
                <a:sym typeface="Open Sans"/>
              </a:rPr>
              <a:t>事業の成長に伴い顧客からの需要が拡大する中、メルマガ配信直後やセール時などの急激なアクセス増加にも耐え、顧客機会を逃さないためのシステムを構築したい。</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JP" altLang="en-US" sz="1200" dirty="0">
                <a:solidFill>
                  <a:schemeClr val="dk2"/>
                </a:solidFill>
                <a:latin typeface="Open Sans"/>
                <a:ea typeface="Open Sans"/>
                <a:cs typeface="Open Sans"/>
                <a:sym typeface="Open Sans"/>
              </a:rPr>
              <a:t>次期以降の施策として、店舗間の在庫共有、店舗受取サービス、既存店舗のハウスポイントと</a:t>
            </a:r>
            <a:r>
              <a:rPr lang="en-US" altLang="ja-JP" sz="1200" dirty="0">
                <a:solidFill>
                  <a:schemeClr val="dk2"/>
                </a:solidFill>
                <a:latin typeface="Open Sans"/>
                <a:ea typeface="Open Sans"/>
                <a:cs typeface="Open Sans"/>
                <a:sym typeface="Open Sans"/>
              </a:rPr>
              <a:t>EC</a:t>
            </a:r>
            <a:r>
              <a:rPr lang="ja-JP" altLang="en-US" sz="1200" dirty="0">
                <a:solidFill>
                  <a:schemeClr val="dk2"/>
                </a:solidFill>
                <a:latin typeface="Open Sans"/>
                <a:ea typeface="Open Sans"/>
                <a:cs typeface="Open Sans"/>
                <a:sym typeface="Open Sans"/>
              </a:rPr>
              <a:t>ポイントの統合が重要な課題となっている。</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JP" altLang="en-US" sz="1200" dirty="0">
                <a:solidFill>
                  <a:schemeClr val="dk2"/>
                </a:solidFill>
                <a:latin typeface="Open Sans"/>
                <a:ea typeface="Open Sans"/>
                <a:cs typeface="Open Sans"/>
                <a:sym typeface="Open Sans"/>
              </a:rPr>
              <a:t>新ブランドに向けた</a:t>
            </a:r>
            <a:r>
              <a:rPr lang="en-US" altLang="ja-JP" sz="1200" dirty="0">
                <a:solidFill>
                  <a:schemeClr val="dk2"/>
                </a:solidFill>
                <a:latin typeface="Open Sans"/>
                <a:ea typeface="Open Sans"/>
                <a:cs typeface="Open Sans"/>
                <a:sym typeface="Open Sans"/>
              </a:rPr>
              <a:t>EC</a:t>
            </a:r>
            <a:r>
              <a:rPr lang="ja-JP" altLang="en-US" sz="1200" dirty="0">
                <a:solidFill>
                  <a:schemeClr val="dk2"/>
                </a:solidFill>
                <a:latin typeface="Open Sans"/>
                <a:ea typeface="Open Sans"/>
                <a:cs typeface="Open Sans"/>
                <a:sym typeface="Open Sans"/>
              </a:rPr>
              <a:t>サイトの追加も計画中</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en-US" altLang="ja-JP" sz="1200" dirty="0">
                <a:solidFill>
                  <a:schemeClr val="dk2"/>
                </a:solidFill>
                <a:latin typeface="Open Sans"/>
                <a:ea typeface="Open Sans"/>
                <a:cs typeface="Open Sans"/>
                <a:sym typeface="Open Sans"/>
              </a:rPr>
              <a:t>EC</a:t>
            </a:r>
            <a:r>
              <a:rPr lang="ja-JP" altLang="en-US" sz="1200" dirty="0">
                <a:solidFill>
                  <a:schemeClr val="dk2"/>
                </a:solidFill>
                <a:latin typeface="Open Sans"/>
                <a:ea typeface="Open Sans"/>
                <a:cs typeface="Open Sans"/>
                <a:sym typeface="Open Sans"/>
              </a:rPr>
              <a:t>バリューチェーン上のフロント機能を広範囲にカバーし、</a:t>
            </a:r>
            <a:r>
              <a:rPr lang="en-US" altLang="ja-JP" sz="1200" dirty="0">
                <a:solidFill>
                  <a:schemeClr val="dk2"/>
                </a:solidFill>
                <a:latin typeface="Open Sans"/>
                <a:ea typeface="Open Sans"/>
                <a:cs typeface="Open Sans"/>
                <a:sym typeface="Open Sans"/>
              </a:rPr>
              <a:t>PDCA</a:t>
            </a:r>
            <a:r>
              <a:rPr lang="ja-JP" altLang="en-US" sz="1200" dirty="0">
                <a:solidFill>
                  <a:schemeClr val="dk2"/>
                </a:solidFill>
                <a:latin typeface="Open Sans"/>
                <a:ea typeface="Open Sans"/>
                <a:cs typeface="Open Sans"/>
                <a:sym typeface="Open Sans"/>
              </a:rPr>
              <a:t>サイクルに基づいた運用の改善と売上の拡大を目指す。</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endParaRPr sz="1200" dirty="0">
              <a:solidFill>
                <a:schemeClr val="dk2"/>
              </a:solidFill>
              <a:latin typeface="Open Sans"/>
              <a:ea typeface="Open Sans"/>
              <a:cs typeface="Open Sans"/>
              <a:sym typeface="Open Sans"/>
            </a:endParaRPr>
          </a:p>
        </p:txBody>
      </p:sp>
      <p:pic>
        <p:nvPicPr>
          <p:cNvPr id="2" name="Google Shape;73;p16">
            <a:extLst>
              <a:ext uri="{FF2B5EF4-FFF2-40B4-BE49-F238E27FC236}">
                <a16:creationId xmlns:a16="http://schemas.microsoft.com/office/drawing/2014/main" id="{5B9283E8-4B74-F3C8-433B-9BB8EB514DB4}"/>
              </a:ext>
            </a:extLst>
          </p:cNvPr>
          <p:cNvPicPr preferRelativeResize="0"/>
          <p:nvPr/>
        </p:nvPicPr>
        <p:blipFill>
          <a:blip r:embed="rId3">
            <a:alphaModFix/>
          </a:blip>
          <a:stretch>
            <a:fillRect/>
          </a:stretch>
        </p:blipFill>
        <p:spPr>
          <a:xfrm>
            <a:off x="6234750" y="2643750"/>
            <a:ext cx="2866050" cy="2446249"/>
          </a:xfrm>
          <a:prstGeom prst="rect">
            <a:avLst/>
          </a:prstGeom>
          <a:noFill/>
          <a:ln>
            <a:noFill/>
          </a:ln>
        </p:spPr>
      </p:pic>
    </p:spTree>
    <p:extLst>
      <p:ext uri="{BB962C8B-B14F-4D97-AF65-F5344CB8AC3E}">
        <p14:creationId xmlns:p14="http://schemas.microsoft.com/office/powerpoint/2010/main" val="263770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p:nvPr/>
        </p:nvSpPr>
        <p:spPr>
          <a:xfrm>
            <a:off x="897962" y="324781"/>
            <a:ext cx="3417000"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 sz="3000">
                <a:solidFill>
                  <a:srgbClr val="31333D"/>
                </a:solidFill>
                <a:latin typeface="Maven Pro Medium"/>
                <a:ea typeface="Maven Pro Medium"/>
                <a:cs typeface="Maven Pro Medium"/>
                <a:sym typeface="Maven Pro Medium"/>
              </a:rPr>
              <a:t>開発の進め方</a:t>
            </a:r>
            <a:endParaRPr sz="500"/>
          </a:p>
        </p:txBody>
      </p:sp>
      <p:sp>
        <p:nvSpPr>
          <p:cNvPr id="123" name="Google Shape;123;p20"/>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sp>
        <p:nvSpPr>
          <p:cNvPr id="124" name="Google Shape;124;p20"/>
          <p:cNvSpPr txBox="1"/>
          <p:nvPr/>
        </p:nvSpPr>
        <p:spPr>
          <a:xfrm>
            <a:off x="919275" y="1419225"/>
            <a:ext cx="7210500" cy="727500"/>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要件定義フェーズと開発フェーズの２ステップで進める。</a:t>
            </a:r>
            <a:endParaRPr sz="120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要件定義は機能・画面仕様、開発費用・スケジュールなどが確定している状態である。</a:t>
            </a:r>
            <a:endParaRPr sz="1200">
              <a:solidFill>
                <a:schemeClr val="dk2"/>
              </a:solidFill>
              <a:latin typeface="Open Sans"/>
              <a:ea typeface="Open Sans"/>
              <a:cs typeface="Open Sans"/>
              <a:sym typeface="Open Sans"/>
            </a:endParaRPr>
          </a:p>
        </p:txBody>
      </p:sp>
      <p:sp>
        <p:nvSpPr>
          <p:cNvPr id="125" name="Google Shape;125;p20"/>
          <p:cNvSpPr/>
          <p:nvPr/>
        </p:nvSpPr>
        <p:spPr>
          <a:xfrm>
            <a:off x="1950875" y="2557650"/>
            <a:ext cx="1185000" cy="382500"/>
          </a:xfrm>
          <a:prstGeom prst="chevron">
            <a:avLst>
              <a:gd name="adj" fmla="val 50000"/>
            </a:avLst>
          </a:prstGeom>
          <a:solidFill>
            <a:srgbClr val="64697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a:solidFill>
                  <a:srgbClr val="FFFFFF"/>
                </a:solidFill>
              </a:rPr>
              <a:t>要件定義</a:t>
            </a:r>
            <a:endParaRPr sz="1000">
              <a:solidFill>
                <a:srgbClr val="FFFFFF"/>
              </a:solidFill>
            </a:endParaRPr>
          </a:p>
        </p:txBody>
      </p:sp>
      <p:sp>
        <p:nvSpPr>
          <p:cNvPr id="126" name="Google Shape;126;p20"/>
          <p:cNvSpPr/>
          <p:nvPr/>
        </p:nvSpPr>
        <p:spPr>
          <a:xfrm>
            <a:off x="919275" y="2557650"/>
            <a:ext cx="1185000" cy="382500"/>
          </a:xfrm>
          <a:prstGeom prst="homePlate">
            <a:avLst>
              <a:gd name="adj" fmla="val 50000"/>
            </a:avLst>
          </a:prstGeom>
          <a:solidFill>
            <a:srgbClr val="64697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a:solidFill>
                  <a:srgbClr val="FFFFFF"/>
                </a:solidFill>
              </a:rPr>
              <a:t>企画</a:t>
            </a:r>
            <a:endParaRPr sz="1000">
              <a:solidFill>
                <a:srgbClr val="FFFFFF"/>
              </a:solidFill>
            </a:endParaRPr>
          </a:p>
        </p:txBody>
      </p:sp>
      <p:sp>
        <p:nvSpPr>
          <p:cNvPr id="127" name="Google Shape;127;p20"/>
          <p:cNvSpPr/>
          <p:nvPr/>
        </p:nvSpPr>
        <p:spPr>
          <a:xfrm>
            <a:off x="2982475" y="2557650"/>
            <a:ext cx="1185000" cy="382500"/>
          </a:xfrm>
          <a:prstGeom prst="chevron">
            <a:avLst>
              <a:gd name="adj" fmla="val 50000"/>
            </a:avLst>
          </a:prstGeom>
          <a:solidFill>
            <a:srgbClr val="64697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a:solidFill>
                  <a:srgbClr val="FFFFFF"/>
                </a:solidFill>
              </a:rPr>
              <a:t>システム概要設計</a:t>
            </a:r>
            <a:endParaRPr sz="1000">
              <a:solidFill>
                <a:srgbClr val="FFFFFF"/>
              </a:solidFill>
            </a:endParaRPr>
          </a:p>
        </p:txBody>
      </p:sp>
      <p:sp>
        <p:nvSpPr>
          <p:cNvPr id="128" name="Google Shape;128;p20"/>
          <p:cNvSpPr/>
          <p:nvPr/>
        </p:nvSpPr>
        <p:spPr>
          <a:xfrm>
            <a:off x="4014075" y="2557650"/>
            <a:ext cx="1185000" cy="382500"/>
          </a:xfrm>
          <a:prstGeom prst="chevron">
            <a:avLst>
              <a:gd name="adj" fmla="val 50000"/>
            </a:avLst>
          </a:prstGeom>
          <a:solidFill>
            <a:srgbClr val="64697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a:solidFill>
                  <a:srgbClr val="FFFFFF"/>
                </a:solidFill>
              </a:rPr>
              <a:t>システム詳細設計</a:t>
            </a:r>
            <a:endParaRPr sz="1000">
              <a:solidFill>
                <a:srgbClr val="FFFFFF"/>
              </a:solidFill>
            </a:endParaRPr>
          </a:p>
        </p:txBody>
      </p:sp>
      <p:sp>
        <p:nvSpPr>
          <p:cNvPr id="129" name="Google Shape;129;p20"/>
          <p:cNvSpPr/>
          <p:nvPr/>
        </p:nvSpPr>
        <p:spPr>
          <a:xfrm>
            <a:off x="5045675" y="2557650"/>
            <a:ext cx="1185000" cy="382500"/>
          </a:xfrm>
          <a:prstGeom prst="chevron">
            <a:avLst>
              <a:gd name="adj" fmla="val 50000"/>
            </a:avLst>
          </a:prstGeom>
          <a:solidFill>
            <a:srgbClr val="64697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a:solidFill>
                  <a:srgbClr val="FFFFFF"/>
                </a:solidFill>
              </a:rPr>
              <a:t>実装</a:t>
            </a:r>
            <a:endParaRPr sz="1000">
              <a:solidFill>
                <a:srgbClr val="FFFFFF"/>
              </a:solidFill>
            </a:endParaRPr>
          </a:p>
        </p:txBody>
      </p:sp>
      <p:sp>
        <p:nvSpPr>
          <p:cNvPr id="130" name="Google Shape;130;p20"/>
          <p:cNvSpPr/>
          <p:nvPr/>
        </p:nvSpPr>
        <p:spPr>
          <a:xfrm>
            <a:off x="6077275" y="2557650"/>
            <a:ext cx="1185000" cy="382500"/>
          </a:xfrm>
          <a:prstGeom prst="chevron">
            <a:avLst>
              <a:gd name="adj" fmla="val 50000"/>
            </a:avLst>
          </a:prstGeom>
          <a:solidFill>
            <a:srgbClr val="64697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a:solidFill>
                  <a:srgbClr val="FFFFFF"/>
                </a:solidFill>
              </a:rPr>
              <a:t>テスト</a:t>
            </a:r>
            <a:endParaRPr sz="1000">
              <a:solidFill>
                <a:srgbClr val="FFFFFF"/>
              </a:solidFill>
            </a:endParaRPr>
          </a:p>
        </p:txBody>
      </p:sp>
      <p:sp>
        <p:nvSpPr>
          <p:cNvPr id="131" name="Google Shape;131;p20"/>
          <p:cNvSpPr/>
          <p:nvPr/>
        </p:nvSpPr>
        <p:spPr>
          <a:xfrm>
            <a:off x="7108875" y="2557650"/>
            <a:ext cx="1185000" cy="382500"/>
          </a:xfrm>
          <a:prstGeom prst="chevron">
            <a:avLst>
              <a:gd name="adj" fmla="val 50000"/>
            </a:avLst>
          </a:prstGeom>
          <a:solidFill>
            <a:srgbClr val="64697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a:solidFill>
                  <a:srgbClr val="FFFFFF"/>
                </a:solidFill>
              </a:rPr>
              <a:t>リリース</a:t>
            </a:r>
            <a:endParaRPr sz="1000">
              <a:solidFill>
                <a:srgbClr val="FFFFFF"/>
              </a:solidFill>
            </a:endParaRPr>
          </a:p>
        </p:txBody>
      </p:sp>
      <p:sp>
        <p:nvSpPr>
          <p:cNvPr id="132" name="Google Shape;132;p20"/>
          <p:cNvSpPr/>
          <p:nvPr/>
        </p:nvSpPr>
        <p:spPr>
          <a:xfrm>
            <a:off x="1950875" y="2454175"/>
            <a:ext cx="1185000" cy="5781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3192525" y="2454175"/>
            <a:ext cx="5101200" cy="5781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rot="10800000">
            <a:off x="1742425" y="2415740"/>
            <a:ext cx="151800" cy="131400"/>
          </a:xfrm>
          <a:prstGeom prst="triangle">
            <a:avLst>
              <a:gd name="adj" fmla="val 50000"/>
            </a:avLst>
          </a:pr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txBox="1"/>
          <p:nvPr/>
        </p:nvSpPr>
        <p:spPr>
          <a:xfrm>
            <a:off x="1438605" y="2146663"/>
            <a:ext cx="7752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800">
                <a:solidFill>
                  <a:srgbClr val="D5A6BD"/>
                </a:solidFill>
                <a:latin typeface="Open Sans"/>
                <a:ea typeface="Open Sans"/>
                <a:cs typeface="Open Sans"/>
                <a:sym typeface="Open Sans"/>
              </a:rPr>
              <a:t>現時点</a:t>
            </a:r>
            <a:endParaRPr sz="800">
              <a:solidFill>
                <a:srgbClr val="D5A6BD"/>
              </a:solidFill>
              <a:latin typeface="Open Sans"/>
              <a:ea typeface="Open Sans"/>
              <a:cs typeface="Open Sans"/>
              <a:sym typeface="Open Sans"/>
            </a:endParaRPr>
          </a:p>
        </p:txBody>
      </p:sp>
      <p:sp>
        <p:nvSpPr>
          <p:cNvPr id="136" name="Google Shape;136;p20"/>
          <p:cNvSpPr txBox="1"/>
          <p:nvPr/>
        </p:nvSpPr>
        <p:spPr>
          <a:xfrm>
            <a:off x="3192524" y="2146675"/>
            <a:ext cx="51012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800">
                <a:solidFill>
                  <a:srgbClr val="5E9EEE"/>
                </a:solidFill>
                <a:latin typeface="Open Sans"/>
                <a:ea typeface="Open Sans"/>
                <a:cs typeface="Open Sans"/>
                <a:sym typeface="Open Sans"/>
              </a:rPr>
              <a:t>開発フェーズ</a:t>
            </a:r>
            <a:endParaRPr sz="800">
              <a:solidFill>
                <a:srgbClr val="5E9EEE"/>
              </a:solidFill>
              <a:latin typeface="Open Sans"/>
              <a:ea typeface="Open Sans"/>
              <a:cs typeface="Open Sans"/>
              <a:sym typeface="Open Sans"/>
            </a:endParaRPr>
          </a:p>
        </p:txBody>
      </p:sp>
      <p:sp>
        <p:nvSpPr>
          <p:cNvPr id="137" name="Google Shape;137;p20"/>
          <p:cNvSpPr txBox="1"/>
          <p:nvPr/>
        </p:nvSpPr>
        <p:spPr>
          <a:xfrm>
            <a:off x="1950875" y="2146675"/>
            <a:ext cx="11850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800">
                <a:solidFill>
                  <a:srgbClr val="5E9EEE"/>
                </a:solidFill>
                <a:latin typeface="Open Sans"/>
                <a:ea typeface="Open Sans"/>
                <a:cs typeface="Open Sans"/>
                <a:sym typeface="Open Sans"/>
              </a:rPr>
              <a:t>要件定義フェーズ</a:t>
            </a:r>
            <a:endParaRPr sz="800">
              <a:solidFill>
                <a:srgbClr val="5E9EEE"/>
              </a:solidFill>
              <a:latin typeface="Open Sans"/>
              <a:ea typeface="Open Sans"/>
              <a:cs typeface="Open Sans"/>
              <a:sym typeface="Open Sans"/>
            </a:endParaRPr>
          </a:p>
        </p:txBody>
      </p:sp>
      <p:cxnSp>
        <p:nvCxnSpPr>
          <p:cNvPr id="138" name="Google Shape;138;p20"/>
          <p:cNvCxnSpPr>
            <a:stCxn id="126" idx="2"/>
            <a:endCxn id="139" idx="0"/>
          </p:cNvCxnSpPr>
          <p:nvPr/>
        </p:nvCxnSpPr>
        <p:spPr>
          <a:xfrm rot="5400000">
            <a:off x="951600" y="2780700"/>
            <a:ext cx="305100" cy="624000"/>
          </a:xfrm>
          <a:prstGeom prst="curvedConnector3">
            <a:avLst>
              <a:gd name="adj1" fmla="val 49998"/>
            </a:avLst>
          </a:prstGeom>
          <a:noFill/>
          <a:ln w="9525" cap="flat" cmpd="sng">
            <a:solidFill>
              <a:srgbClr val="646979"/>
            </a:solidFill>
            <a:prstDash val="solid"/>
            <a:round/>
            <a:headEnd type="none" w="med" len="med"/>
            <a:tailEnd type="none" w="med" len="med"/>
          </a:ln>
        </p:spPr>
      </p:cxnSp>
      <p:cxnSp>
        <p:nvCxnSpPr>
          <p:cNvPr id="140" name="Google Shape;140;p20"/>
          <p:cNvCxnSpPr>
            <a:stCxn id="132" idx="2"/>
            <a:endCxn id="141" idx="0"/>
          </p:cNvCxnSpPr>
          <p:nvPr/>
        </p:nvCxnSpPr>
        <p:spPr>
          <a:xfrm rot="-5400000" flipH="1">
            <a:off x="2471225" y="3104425"/>
            <a:ext cx="213000" cy="68700"/>
          </a:xfrm>
          <a:prstGeom prst="curvedConnector3">
            <a:avLst>
              <a:gd name="adj1" fmla="val 50000"/>
            </a:avLst>
          </a:prstGeom>
          <a:noFill/>
          <a:ln w="9525" cap="flat" cmpd="sng">
            <a:solidFill>
              <a:srgbClr val="646979"/>
            </a:solidFill>
            <a:prstDash val="solid"/>
            <a:round/>
            <a:headEnd type="none" w="med" len="med"/>
            <a:tailEnd type="none" w="med" len="med"/>
          </a:ln>
        </p:spPr>
      </p:cxnSp>
      <p:sp>
        <p:nvSpPr>
          <p:cNvPr id="142" name="Google Shape;142;p20"/>
          <p:cNvSpPr txBox="1"/>
          <p:nvPr/>
        </p:nvSpPr>
        <p:spPr>
          <a:xfrm>
            <a:off x="1785440" y="3019378"/>
            <a:ext cx="7746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800">
                <a:solidFill>
                  <a:srgbClr val="646879"/>
                </a:solidFill>
                <a:latin typeface="Open Sans"/>
                <a:ea typeface="Open Sans"/>
                <a:cs typeface="Open Sans"/>
                <a:sym typeface="Open Sans"/>
              </a:rPr>
              <a:t>要件定義書</a:t>
            </a:r>
            <a:endParaRPr sz="800">
              <a:solidFill>
                <a:srgbClr val="646879"/>
              </a:solidFill>
              <a:latin typeface="Open Sans"/>
              <a:ea typeface="Open Sans"/>
              <a:cs typeface="Open Sans"/>
              <a:sym typeface="Open Sans"/>
            </a:endParaRPr>
          </a:p>
        </p:txBody>
      </p:sp>
      <p:sp>
        <p:nvSpPr>
          <p:cNvPr id="143" name="Google Shape;143;p20"/>
          <p:cNvSpPr/>
          <p:nvPr/>
        </p:nvSpPr>
        <p:spPr>
          <a:xfrm>
            <a:off x="3385475" y="3077125"/>
            <a:ext cx="4908300" cy="2030100"/>
          </a:xfrm>
          <a:prstGeom prst="wedgeRectCallout">
            <a:avLst>
              <a:gd name="adj1" fmla="val -51445"/>
              <a:gd name="adj2" fmla="val -35431"/>
            </a:avLst>
          </a:prstGeom>
          <a:noFill/>
          <a:ln w="9525" cap="flat" cmpd="sng">
            <a:solidFill>
              <a:srgbClr val="64697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sz="800" u="sng">
                <a:solidFill>
                  <a:schemeClr val="dk2"/>
                </a:solidFill>
              </a:rPr>
              <a:t>業務要件</a:t>
            </a:r>
            <a:endParaRPr sz="800">
              <a:solidFill>
                <a:schemeClr val="dk2"/>
              </a:solidFill>
            </a:endParaRPr>
          </a:p>
          <a:p>
            <a:pPr marL="0" lvl="0" indent="0" algn="l" rtl="0">
              <a:spcBef>
                <a:spcPts val="0"/>
              </a:spcBef>
              <a:spcAft>
                <a:spcPts val="0"/>
              </a:spcAft>
              <a:buNone/>
            </a:pPr>
            <a:r>
              <a:rPr lang="ja" sz="800">
                <a:solidFill>
                  <a:schemeClr val="dk2"/>
                </a:solidFill>
              </a:rPr>
              <a:t>・システム全体像、システム化後フロー、システム化範囲</a:t>
            </a:r>
            <a:endParaRPr sz="800">
              <a:solidFill>
                <a:schemeClr val="dk2"/>
              </a:solidFill>
            </a:endParaRPr>
          </a:p>
          <a:p>
            <a:pPr marL="0" lvl="0" indent="0" algn="l" rtl="0">
              <a:spcBef>
                <a:spcPts val="0"/>
              </a:spcBef>
              <a:spcAft>
                <a:spcPts val="0"/>
              </a:spcAft>
              <a:buNone/>
            </a:pPr>
            <a:endParaRPr sz="800">
              <a:solidFill>
                <a:schemeClr val="dk2"/>
              </a:solidFill>
            </a:endParaRPr>
          </a:p>
          <a:p>
            <a:pPr marL="0" lvl="0" indent="0" algn="l" rtl="0">
              <a:spcBef>
                <a:spcPts val="0"/>
              </a:spcBef>
              <a:spcAft>
                <a:spcPts val="0"/>
              </a:spcAft>
              <a:buNone/>
            </a:pPr>
            <a:r>
              <a:rPr lang="ja" sz="800" u="sng">
                <a:solidFill>
                  <a:schemeClr val="dk2"/>
                </a:solidFill>
              </a:rPr>
              <a:t>機能要件：ユーザーがシステムに求めている機能</a:t>
            </a:r>
            <a:endParaRPr sz="800" u="sng">
              <a:solidFill>
                <a:schemeClr val="dk2"/>
              </a:solidFill>
            </a:endParaRPr>
          </a:p>
          <a:p>
            <a:pPr marL="0" lvl="0" indent="0" algn="l" rtl="0">
              <a:spcBef>
                <a:spcPts val="0"/>
              </a:spcBef>
              <a:spcAft>
                <a:spcPts val="0"/>
              </a:spcAft>
              <a:buNone/>
            </a:pPr>
            <a:r>
              <a:rPr lang="ja" sz="800">
                <a:solidFill>
                  <a:schemeClr val="dk2"/>
                </a:solidFill>
              </a:rPr>
              <a:t>・機能仕様</a:t>
            </a:r>
            <a:endParaRPr sz="800">
              <a:solidFill>
                <a:schemeClr val="dk2"/>
              </a:solidFill>
            </a:endParaRPr>
          </a:p>
          <a:p>
            <a:pPr marL="0" lvl="0" indent="0" algn="l" rtl="0">
              <a:spcBef>
                <a:spcPts val="0"/>
              </a:spcBef>
              <a:spcAft>
                <a:spcPts val="0"/>
              </a:spcAft>
              <a:buNone/>
            </a:pPr>
            <a:r>
              <a:rPr lang="ja" sz="800">
                <a:solidFill>
                  <a:schemeClr val="dk2"/>
                </a:solidFill>
              </a:rPr>
              <a:t>・画面仕様　※レベル感はワイヤーフレーム。デザインは含まない</a:t>
            </a:r>
            <a:endParaRPr sz="800">
              <a:solidFill>
                <a:schemeClr val="dk2"/>
              </a:solidFill>
            </a:endParaRPr>
          </a:p>
          <a:p>
            <a:pPr marL="0" lvl="0" indent="0" algn="l" rtl="0">
              <a:spcBef>
                <a:spcPts val="0"/>
              </a:spcBef>
              <a:spcAft>
                <a:spcPts val="0"/>
              </a:spcAft>
              <a:buNone/>
            </a:pPr>
            <a:endParaRPr sz="800" u="sng">
              <a:solidFill>
                <a:schemeClr val="dk2"/>
              </a:solidFill>
            </a:endParaRPr>
          </a:p>
          <a:p>
            <a:pPr marL="0" lvl="0" indent="0" algn="l" rtl="0">
              <a:spcBef>
                <a:spcPts val="0"/>
              </a:spcBef>
              <a:spcAft>
                <a:spcPts val="0"/>
              </a:spcAft>
              <a:buNone/>
            </a:pPr>
            <a:r>
              <a:rPr lang="ja" sz="800" u="sng">
                <a:solidFill>
                  <a:schemeClr val="dk2"/>
                </a:solidFill>
              </a:rPr>
              <a:t>非機能要件：機能以外でシステムに求められること</a:t>
            </a:r>
            <a:endParaRPr sz="800" u="sng">
              <a:solidFill>
                <a:schemeClr val="dk2"/>
              </a:solidFill>
            </a:endParaRPr>
          </a:p>
          <a:p>
            <a:pPr marL="0" lvl="0" indent="0" algn="l" rtl="0">
              <a:spcBef>
                <a:spcPts val="0"/>
              </a:spcBef>
              <a:spcAft>
                <a:spcPts val="0"/>
              </a:spcAft>
              <a:buNone/>
            </a:pPr>
            <a:r>
              <a:rPr lang="ja" sz="800">
                <a:solidFill>
                  <a:schemeClr val="dk2"/>
                </a:solidFill>
              </a:rPr>
              <a:t>・可用性、性能拡張性、運用保守性、セキュリティ、環境、プライバシーポリシー・利用規約、ログ、データ分析</a:t>
            </a:r>
            <a:endParaRPr sz="800">
              <a:solidFill>
                <a:schemeClr val="dk2"/>
              </a:solidFill>
            </a:endParaRPr>
          </a:p>
          <a:p>
            <a:pPr marL="0" lvl="0" indent="0" algn="l" rtl="0">
              <a:spcBef>
                <a:spcPts val="0"/>
              </a:spcBef>
              <a:spcAft>
                <a:spcPts val="0"/>
              </a:spcAft>
              <a:buNone/>
            </a:pPr>
            <a:endParaRPr sz="800" u="sng">
              <a:solidFill>
                <a:schemeClr val="dk2"/>
              </a:solidFill>
            </a:endParaRPr>
          </a:p>
          <a:p>
            <a:pPr marL="0" lvl="0" indent="0" algn="l" rtl="0">
              <a:spcBef>
                <a:spcPts val="0"/>
              </a:spcBef>
              <a:spcAft>
                <a:spcPts val="0"/>
              </a:spcAft>
              <a:buNone/>
            </a:pPr>
            <a:r>
              <a:rPr lang="ja" sz="800" u="sng">
                <a:solidFill>
                  <a:schemeClr val="dk2"/>
                </a:solidFill>
              </a:rPr>
              <a:t>開発要件</a:t>
            </a:r>
            <a:endParaRPr sz="800" u="sng">
              <a:solidFill>
                <a:schemeClr val="dk2"/>
              </a:solidFill>
            </a:endParaRPr>
          </a:p>
          <a:p>
            <a:pPr marL="0" lvl="0" indent="0" algn="l" rtl="0">
              <a:spcBef>
                <a:spcPts val="0"/>
              </a:spcBef>
              <a:spcAft>
                <a:spcPts val="0"/>
              </a:spcAft>
              <a:buNone/>
            </a:pPr>
            <a:r>
              <a:rPr lang="ja" sz="800">
                <a:solidFill>
                  <a:schemeClr val="dk2"/>
                </a:solidFill>
              </a:rPr>
              <a:t>・体制と役割、スケジュール、成果物、開発・運用費用</a:t>
            </a:r>
            <a:endParaRPr sz="800">
              <a:solidFill>
                <a:schemeClr val="dk2"/>
              </a:solidFill>
            </a:endParaRPr>
          </a:p>
        </p:txBody>
      </p:sp>
      <p:pic>
        <p:nvPicPr>
          <p:cNvPr id="144" name="Google Shape;144;p20"/>
          <p:cNvPicPr preferRelativeResize="0"/>
          <p:nvPr/>
        </p:nvPicPr>
        <p:blipFill>
          <a:blip r:embed="rId3">
            <a:alphaModFix/>
          </a:blip>
          <a:stretch>
            <a:fillRect/>
          </a:stretch>
        </p:blipFill>
        <p:spPr>
          <a:xfrm>
            <a:off x="2076790" y="3245250"/>
            <a:ext cx="933174" cy="1212025"/>
          </a:xfrm>
          <a:prstGeom prst="rect">
            <a:avLst/>
          </a:prstGeom>
          <a:noFill/>
          <a:ln w="9525" cap="flat" cmpd="sng">
            <a:solidFill>
              <a:schemeClr val="dk2"/>
            </a:solidFill>
            <a:prstDash val="solid"/>
            <a:round/>
            <a:headEnd type="none" w="sm" len="sm"/>
            <a:tailEnd type="none" w="sm" len="sm"/>
          </a:ln>
        </p:spPr>
      </p:pic>
      <p:pic>
        <p:nvPicPr>
          <p:cNvPr id="139" name="Google Shape;139;p20"/>
          <p:cNvPicPr preferRelativeResize="0"/>
          <p:nvPr/>
        </p:nvPicPr>
        <p:blipFill>
          <a:blip r:embed="rId4">
            <a:alphaModFix/>
          </a:blip>
          <a:stretch>
            <a:fillRect/>
          </a:stretch>
        </p:blipFill>
        <p:spPr>
          <a:xfrm>
            <a:off x="325700" y="3245238"/>
            <a:ext cx="933176" cy="518083"/>
          </a:xfrm>
          <a:prstGeom prst="rect">
            <a:avLst/>
          </a:prstGeom>
          <a:noFill/>
          <a:ln w="9525" cap="flat" cmpd="sng">
            <a:solidFill>
              <a:schemeClr val="dk2"/>
            </a:solidFill>
            <a:prstDash val="solid"/>
            <a:round/>
            <a:headEnd type="none" w="sm" len="sm"/>
            <a:tailEnd type="none" w="sm" len="sm"/>
          </a:ln>
        </p:spPr>
      </p:pic>
      <p:sp>
        <p:nvSpPr>
          <p:cNvPr id="145" name="Google Shape;145;p20"/>
          <p:cNvSpPr txBox="1"/>
          <p:nvPr/>
        </p:nvSpPr>
        <p:spPr>
          <a:xfrm>
            <a:off x="33015" y="3032278"/>
            <a:ext cx="7746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800">
                <a:solidFill>
                  <a:srgbClr val="646879"/>
                </a:solidFill>
                <a:latin typeface="Open Sans"/>
                <a:ea typeface="Open Sans"/>
                <a:cs typeface="Open Sans"/>
                <a:sym typeface="Open Sans"/>
              </a:rPr>
              <a:t>RFP</a:t>
            </a:r>
            <a:endParaRPr sz="800">
              <a:solidFill>
                <a:srgbClr val="646879"/>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p:nvPr/>
        </p:nvSpPr>
        <p:spPr>
          <a:xfrm>
            <a:off x="0" y="0"/>
            <a:ext cx="3000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800" b="1">
                <a:solidFill>
                  <a:schemeClr val="dk2"/>
                </a:solidFill>
              </a:rPr>
              <a:t>システム全体像（イメージ）</a:t>
            </a:r>
            <a:endParaRPr b="1"/>
          </a:p>
        </p:txBody>
      </p:sp>
      <p:sp>
        <p:nvSpPr>
          <p:cNvPr id="151" name="Google Shape;151;p21"/>
          <p:cNvSpPr txBox="1"/>
          <p:nvPr/>
        </p:nvSpPr>
        <p:spPr>
          <a:xfrm>
            <a:off x="293750" y="307800"/>
            <a:ext cx="7210500" cy="727500"/>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業務要件定義の中でシステム全体像を明確化</a:t>
            </a:r>
            <a:endParaRPr sz="1200">
              <a:solidFill>
                <a:schemeClr val="dk2"/>
              </a:solidFill>
              <a:latin typeface="Open Sans"/>
              <a:ea typeface="Open Sans"/>
              <a:cs typeface="Open Sans"/>
              <a:sym typeface="Open Sans"/>
            </a:endParaRPr>
          </a:p>
        </p:txBody>
      </p:sp>
      <p:pic>
        <p:nvPicPr>
          <p:cNvPr id="152" name="Google Shape;152;p21"/>
          <p:cNvPicPr preferRelativeResize="0"/>
          <p:nvPr/>
        </p:nvPicPr>
        <p:blipFill>
          <a:blip r:embed="rId3">
            <a:alphaModFix/>
          </a:blip>
          <a:stretch>
            <a:fillRect/>
          </a:stretch>
        </p:blipFill>
        <p:spPr>
          <a:xfrm>
            <a:off x="1303550" y="1869625"/>
            <a:ext cx="5734050" cy="1600200"/>
          </a:xfrm>
          <a:prstGeom prst="rect">
            <a:avLst/>
          </a:prstGeom>
          <a:noFill/>
          <a:ln>
            <a:noFill/>
          </a:ln>
        </p:spPr>
      </p:pic>
      <p:sp>
        <p:nvSpPr>
          <p:cNvPr id="153" name="Google Shape;153;p21"/>
          <p:cNvSpPr/>
          <p:nvPr/>
        </p:nvSpPr>
        <p:spPr>
          <a:xfrm rot="-900040">
            <a:off x="888856" y="1120622"/>
            <a:ext cx="2334348" cy="928340"/>
          </a:xfrm>
          <a:prstGeom prst="rect">
            <a:avLst/>
          </a:prstGeom>
          <a:solidFill>
            <a:srgbClr val="FFE5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2000" b="1">
                <a:solidFill>
                  <a:schemeClr val="lt1"/>
                </a:solidFill>
              </a:rPr>
              <a:t>サンプル</a:t>
            </a:r>
            <a:endParaRPr sz="2000" b="1">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p:nvPr/>
        </p:nvSpPr>
        <p:spPr>
          <a:xfrm>
            <a:off x="0" y="0"/>
            <a:ext cx="3000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800" b="1">
                <a:solidFill>
                  <a:schemeClr val="dk2"/>
                </a:solidFill>
              </a:rPr>
              <a:t>機能仕様（イメージ）</a:t>
            </a:r>
            <a:endParaRPr b="1"/>
          </a:p>
        </p:txBody>
      </p:sp>
      <p:sp>
        <p:nvSpPr>
          <p:cNvPr id="159" name="Google Shape;159;p22"/>
          <p:cNvSpPr txBox="1"/>
          <p:nvPr/>
        </p:nvSpPr>
        <p:spPr>
          <a:xfrm>
            <a:off x="293750" y="307800"/>
            <a:ext cx="7210500" cy="727500"/>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機能要件を定義</a:t>
            </a:r>
            <a:endParaRPr sz="1200">
              <a:solidFill>
                <a:schemeClr val="dk2"/>
              </a:solidFill>
              <a:latin typeface="Open Sans"/>
              <a:ea typeface="Open Sans"/>
              <a:cs typeface="Open Sans"/>
              <a:sym typeface="Open Sans"/>
            </a:endParaRPr>
          </a:p>
        </p:txBody>
      </p:sp>
      <p:pic>
        <p:nvPicPr>
          <p:cNvPr id="160" name="Google Shape;160;p22"/>
          <p:cNvPicPr preferRelativeResize="0"/>
          <p:nvPr/>
        </p:nvPicPr>
        <p:blipFill>
          <a:blip r:embed="rId3">
            <a:alphaModFix/>
          </a:blip>
          <a:stretch>
            <a:fillRect/>
          </a:stretch>
        </p:blipFill>
        <p:spPr>
          <a:xfrm>
            <a:off x="2040168" y="1210618"/>
            <a:ext cx="5063649" cy="3255225"/>
          </a:xfrm>
          <a:prstGeom prst="rect">
            <a:avLst/>
          </a:prstGeom>
          <a:noFill/>
          <a:ln>
            <a:noFill/>
          </a:ln>
        </p:spPr>
      </p:pic>
      <p:sp>
        <p:nvSpPr>
          <p:cNvPr id="161" name="Google Shape;161;p22"/>
          <p:cNvSpPr/>
          <p:nvPr/>
        </p:nvSpPr>
        <p:spPr>
          <a:xfrm rot="-900040">
            <a:off x="815381" y="989972"/>
            <a:ext cx="2334348" cy="928340"/>
          </a:xfrm>
          <a:prstGeom prst="rect">
            <a:avLst/>
          </a:prstGeom>
          <a:solidFill>
            <a:srgbClr val="FFE5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2000" b="1">
                <a:solidFill>
                  <a:schemeClr val="lt1"/>
                </a:solidFill>
              </a:rPr>
              <a:t>サンプル</a:t>
            </a:r>
            <a:endParaRPr sz="2000" b="1">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23"/>
          <p:cNvPicPr preferRelativeResize="0"/>
          <p:nvPr/>
        </p:nvPicPr>
        <p:blipFill>
          <a:blip r:embed="rId3">
            <a:alphaModFix/>
          </a:blip>
          <a:stretch>
            <a:fillRect/>
          </a:stretch>
        </p:blipFill>
        <p:spPr>
          <a:xfrm>
            <a:off x="2148588" y="1035300"/>
            <a:ext cx="4846824" cy="3913801"/>
          </a:xfrm>
          <a:prstGeom prst="rect">
            <a:avLst/>
          </a:prstGeom>
          <a:noFill/>
          <a:ln w="9525" cap="flat" cmpd="sng">
            <a:solidFill>
              <a:srgbClr val="000000"/>
            </a:solidFill>
            <a:prstDash val="solid"/>
            <a:round/>
            <a:headEnd type="none" w="sm" len="sm"/>
            <a:tailEnd type="none" w="sm" len="sm"/>
          </a:ln>
        </p:spPr>
      </p:pic>
      <p:sp>
        <p:nvSpPr>
          <p:cNvPr id="167" name="Google Shape;167;p23"/>
          <p:cNvSpPr txBox="1"/>
          <p:nvPr/>
        </p:nvSpPr>
        <p:spPr>
          <a:xfrm>
            <a:off x="0" y="0"/>
            <a:ext cx="3000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800" b="1">
                <a:solidFill>
                  <a:schemeClr val="dk2"/>
                </a:solidFill>
              </a:rPr>
              <a:t>ワイヤーフレーム（イメージ）</a:t>
            </a:r>
            <a:endParaRPr/>
          </a:p>
        </p:txBody>
      </p:sp>
      <p:sp>
        <p:nvSpPr>
          <p:cNvPr id="168" name="Google Shape;168;p23"/>
          <p:cNvSpPr txBox="1"/>
          <p:nvPr/>
        </p:nvSpPr>
        <p:spPr>
          <a:xfrm>
            <a:off x="293750" y="307800"/>
            <a:ext cx="7210500" cy="727500"/>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機能要件の中でラフな画面仕様としてワイヤーフレーム（レイアウトやボタンの挙動などのUI・UX定義）を作成</a:t>
            </a:r>
            <a:endParaRPr sz="1200">
              <a:solidFill>
                <a:schemeClr val="dk2"/>
              </a:solidFill>
              <a:latin typeface="Open Sans"/>
              <a:ea typeface="Open Sans"/>
              <a:cs typeface="Open Sans"/>
              <a:sym typeface="Open Sans"/>
            </a:endParaRPr>
          </a:p>
        </p:txBody>
      </p:sp>
      <p:sp>
        <p:nvSpPr>
          <p:cNvPr id="169" name="Google Shape;169;p23"/>
          <p:cNvSpPr/>
          <p:nvPr/>
        </p:nvSpPr>
        <p:spPr>
          <a:xfrm rot="-900040">
            <a:off x="888856" y="1120622"/>
            <a:ext cx="2334348" cy="928340"/>
          </a:xfrm>
          <a:prstGeom prst="rect">
            <a:avLst/>
          </a:prstGeom>
          <a:solidFill>
            <a:srgbClr val="FFE5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2000" b="1">
                <a:solidFill>
                  <a:schemeClr val="lt1"/>
                </a:solidFill>
              </a:rPr>
              <a:t>サンプル</a:t>
            </a:r>
            <a:endParaRPr sz="2000" b="1">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p:nvPr/>
        </p:nvSpPr>
        <p:spPr>
          <a:xfrm>
            <a:off x="897950" y="324775"/>
            <a:ext cx="7209300"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 sz="3000">
                <a:solidFill>
                  <a:srgbClr val="31333D"/>
                </a:solidFill>
                <a:latin typeface="Maven Pro Medium"/>
                <a:ea typeface="Maven Pro Medium"/>
                <a:cs typeface="Maven Pro Medium"/>
                <a:sym typeface="Maven Pro Medium"/>
              </a:rPr>
              <a:t>要件定義フェーズの体制、期間、成果物</a:t>
            </a:r>
            <a:endParaRPr sz="500"/>
          </a:p>
        </p:txBody>
      </p:sp>
      <p:sp>
        <p:nvSpPr>
          <p:cNvPr id="175" name="Google Shape;175;p24"/>
          <p:cNvSpPr txBox="1"/>
          <p:nvPr/>
        </p:nvSpPr>
        <p:spPr>
          <a:xfrm>
            <a:off x="919268" y="1419225"/>
            <a:ext cx="3175500" cy="2714512"/>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None/>
            </a:pPr>
            <a:r>
              <a:rPr lang="ja" sz="1200" dirty="0">
                <a:solidFill>
                  <a:schemeClr val="dk2"/>
                </a:solidFill>
                <a:latin typeface="Open Sans"/>
                <a:ea typeface="Open Sans"/>
                <a:cs typeface="Open Sans"/>
                <a:sym typeface="Open Sans"/>
              </a:rPr>
              <a:t>体制</a:t>
            </a:r>
            <a:endParaRPr sz="1200" dirty="0">
              <a:solidFill>
                <a:schemeClr val="dk2"/>
              </a:solidFill>
              <a:latin typeface="Open Sans"/>
              <a:ea typeface="Open Sans"/>
              <a:cs typeface="Open Sans"/>
              <a:sym typeface="Open Sans"/>
            </a:endParaRPr>
          </a:p>
          <a:p>
            <a:pPr marL="457200" marR="0" lvl="0" indent="-304800" algn="l" rtl="0">
              <a:lnSpc>
                <a:spcPct val="120000"/>
              </a:lnSpc>
              <a:spcBef>
                <a:spcPts val="800"/>
              </a:spcBef>
              <a:spcAft>
                <a:spcPts val="0"/>
              </a:spcAft>
              <a:buClr>
                <a:schemeClr val="dk2"/>
              </a:buClr>
              <a:buSzPts val="1200"/>
              <a:buFont typeface="Open Sans"/>
              <a:buChar char="●"/>
            </a:pPr>
            <a:r>
              <a:rPr lang="ja-JP" altLang="en-US" sz="1200" dirty="0">
                <a:solidFill>
                  <a:schemeClr val="dk2"/>
                </a:solidFill>
                <a:latin typeface="Open Sans"/>
                <a:ea typeface="Open Sans"/>
                <a:cs typeface="Open Sans"/>
                <a:sym typeface="Open Sans"/>
              </a:rPr>
              <a:t>プロジェクト責任者</a:t>
            </a:r>
            <a:r>
              <a:rPr lang="ja" sz="1200" dirty="0">
                <a:solidFill>
                  <a:schemeClr val="dk2"/>
                </a:solidFill>
                <a:latin typeface="Open Sans"/>
                <a:ea typeface="Open Sans"/>
                <a:cs typeface="Open Sans"/>
                <a:sym typeface="Open Sans"/>
              </a:rPr>
              <a:t> </a:t>
            </a:r>
            <a:r>
              <a:rPr lang="ja-JP" altLang="en-US" sz="1200" dirty="0">
                <a:solidFill>
                  <a:schemeClr val="dk2"/>
                </a:solidFill>
                <a:latin typeface="Open Sans"/>
                <a:ea typeface="Open Sans"/>
                <a:cs typeface="Open Sans"/>
                <a:sym typeface="Open Sans"/>
              </a:rPr>
              <a:t>安藤様</a:t>
            </a:r>
            <a:endParaRPr sz="1200" dirty="0">
              <a:solidFill>
                <a:schemeClr val="dk2"/>
              </a:solidFill>
              <a:latin typeface="Open Sans"/>
              <a:ea typeface="Open Sans"/>
              <a:cs typeface="Open Sans"/>
              <a:sym typeface="Open Sans"/>
            </a:endParaRPr>
          </a:p>
          <a:p>
            <a:pPr marL="457200" marR="0" lvl="0" indent="-304800" algn="l" rtl="0">
              <a:lnSpc>
                <a:spcPct val="120000"/>
              </a:lnSpc>
              <a:spcBef>
                <a:spcPts val="0"/>
              </a:spcBef>
              <a:spcAft>
                <a:spcPts val="0"/>
              </a:spcAft>
              <a:buClr>
                <a:schemeClr val="dk2"/>
              </a:buClr>
              <a:buSzPts val="1200"/>
              <a:buFont typeface="Open Sans"/>
              <a:buChar char="●"/>
            </a:pPr>
            <a:r>
              <a:rPr lang="ja" sz="1200" dirty="0">
                <a:solidFill>
                  <a:schemeClr val="dk2"/>
                </a:solidFill>
                <a:latin typeface="Open Sans"/>
                <a:ea typeface="Open Sans"/>
                <a:cs typeface="Open Sans"/>
                <a:sym typeface="Open Sans"/>
              </a:rPr>
              <a:t>PM</a:t>
            </a:r>
            <a:r>
              <a:rPr lang="en-US" altLang="ja" sz="1200" dirty="0">
                <a:solidFill>
                  <a:schemeClr val="dk2"/>
                </a:solidFill>
                <a:latin typeface="Open Sans"/>
                <a:ea typeface="Open Sans"/>
                <a:cs typeface="Open Sans"/>
                <a:sym typeface="Open Sans"/>
              </a:rPr>
              <a:t> </a:t>
            </a:r>
            <a:r>
              <a:rPr lang="ja-JP" altLang="en-US" sz="1200" dirty="0">
                <a:solidFill>
                  <a:schemeClr val="dk2"/>
                </a:solidFill>
                <a:latin typeface="Open Sans"/>
                <a:ea typeface="Open Sans"/>
                <a:cs typeface="Open Sans"/>
                <a:sym typeface="Open Sans"/>
              </a:rPr>
              <a:t>石積</a:t>
            </a:r>
            <a:endParaRPr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None/>
            </a:pPr>
            <a:r>
              <a:rPr lang="ja" sz="1200" dirty="0">
                <a:solidFill>
                  <a:schemeClr val="dk2"/>
                </a:solidFill>
                <a:latin typeface="Open Sans"/>
                <a:ea typeface="Open Sans"/>
                <a:cs typeface="Open Sans"/>
                <a:sym typeface="Open Sans"/>
              </a:rPr>
              <a:t>期間</a:t>
            </a:r>
            <a:endParaRPr sz="1200" dirty="0">
              <a:solidFill>
                <a:schemeClr val="dk2"/>
              </a:solidFill>
              <a:latin typeface="Open Sans"/>
              <a:ea typeface="Open Sans"/>
              <a:cs typeface="Open Sans"/>
              <a:sym typeface="Open Sans"/>
            </a:endParaRPr>
          </a:p>
          <a:p>
            <a:pPr marL="457200" marR="0" lvl="0" indent="-304800" algn="l" rtl="0">
              <a:lnSpc>
                <a:spcPct val="120000"/>
              </a:lnSpc>
              <a:spcBef>
                <a:spcPts val="800"/>
              </a:spcBef>
              <a:spcAft>
                <a:spcPts val="0"/>
              </a:spcAft>
              <a:buClr>
                <a:schemeClr val="dk2"/>
              </a:buClr>
              <a:buSzPts val="1200"/>
              <a:buFont typeface="Open Sans"/>
              <a:buChar char="●"/>
            </a:pPr>
            <a:r>
              <a:rPr lang="en-US" altLang="ja" sz="1200" dirty="0">
                <a:solidFill>
                  <a:schemeClr val="dk2"/>
                </a:solidFill>
                <a:latin typeface="Open Sans"/>
                <a:ea typeface="Open Sans"/>
                <a:cs typeface="Open Sans"/>
                <a:sym typeface="Open Sans"/>
              </a:rPr>
              <a:t>2</a:t>
            </a:r>
            <a:r>
              <a:rPr lang="ja" sz="1200" dirty="0">
                <a:solidFill>
                  <a:schemeClr val="dk2"/>
                </a:solidFill>
                <a:latin typeface="Open Sans"/>
                <a:ea typeface="Open Sans"/>
                <a:cs typeface="Open Sans"/>
                <a:sym typeface="Open Sans"/>
              </a:rPr>
              <a:t>ヶ月</a:t>
            </a:r>
            <a:endParaRPr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None/>
            </a:pPr>
            <a:r>
              <a:rPr lang="ja" sz="1200" dirty="0">
                <a:solidFill>
                  <a:schemeClr val="dk2"/>
                </a:solidFill>
                <a:latin typeface="Open Sans"/>
                <a:ea typeface="Open Sans"/>
                <a:cs typeface="Open Sans"/>
                <a:sym typeface="Open Sans"/>
              </a:rPr>
              <a:t>成果物</a:t>
            </a:r>
            <a:endParaRPr sz="1200" dirty="0">
              <a:solidFill>
                <a:schemeClr val="dk2"/>
              </a:solidFill>
              <a:latin typeface="Open Sans"/>
              <a:ea typeface="Open Sans"/>
              <a:cs typeface="Open Sans"/>
              <a:sym typeface="Open Sans"/>
            </a:endParaRPr>
          </a:p>
          <a:p>
            <a:pPr marL="457200" marR="0" lvl="0" indent="-304800" algn="l" rtl="0">
              <a:lnSpc>
                <a:spcPct val="120000"/>
              </a:lnSpc>
              <a:spcBef>
                <a:spcPts val="800"/>
              </a:spcBef>
              <a:spcAft>
                <a:spcPts val="0"/>
              </a:spcAft>
              <a:buClr>
                <a:schemeClr val="dk2"/>
              </a:buClr>
              <a:buSzPts val="1200"/>
              <a:buFont typeface="Open Sans"/>
              <a:buChar char="●"/>
            </a:pPr>
            <a:r>
              <a:rPr lang="ja" sz="1200" dirty="0">
                <a:solidFill>
                  <a:schemeClr val="dk2"/>
                </a:solidFill>
                <a:latin typeface="Open Sans"/>
                <a:ea typeface="Open Sans"/>
                <a:cs typeface="Open Sans"/>
                <a:sym typeface="Open Sans"/>
              </a:rPr>
              <a:t>要件定義書</a:t>
            </a:r>
            <a:endParaRPr lang="en-US" altLang="ja" sz="1200" dirty="0">
              <a:solidFill>
                <a:schemeClr val="dk2"/>
              </a:solidFill>
              <a:latin typeface="Open Sans"/>
              <a:ea typeface="Open Sans"/>
              <a:cs typeface="Open Sans"/>
              <a:sym typeface="Open Sans"/>
            </a:endParaRPr>
          </a:p>
          <a:p>
            <a:pPr marL="457200" marR="0" lvl="0" indent="-304800" algn="l" rtl="0">
              <a:lnSpc>
                <a:spcPct val="120000"/>
              </a:lnSpc>
              <a:spcBef>
                <a:spcPts val="800"/>
              </a:spcBef>
              <a:spcAft>
                <a:spcPts val="0"/>
              </a:spcAft>
              <a:buClr>
                <a:schemeClr val="dk2"/>
              </a:buClr>
              <a:buSzPts val="1200"/>
              <a:buFont typeface="Open Sans"/>
              <a:buChar char="●"/>
            </a:pPr>
            <a:r>
              <a:rPr lang="ja-JP" altLang="en-US" sz="1200" dirty="0">
                <a:solidFill>
                  <a:schemeClr val="dk2"/>
                </a:solidFill>
                <a:latin typeface="Open Sans"/>
                <a:ea typeface="Open Sans"/>
                <a:cs typeface="Open Sans"/>
                <a:sym typeface="Open Sans"/>
              </a:rPr>
              <a:t>開発見積書</a:t>
            </a:r>
            <a:endParaRPr lang="en-US" altLang="ja-JP" sz="1200" dirty="0">
              <a:solidFill>
                <a:schemeClr val="dk2"/>
              </a:solidFill>
              <a:latin typeface="Open Sans"/>
              <a:ea typeface="Open Sans"/>
              <a:cs typeface="Open Sans"/>
              <a:sym typeface="Open Sans"/>
            </a:endParaRPr>
          </a:p>
        </p:txBody>
      </p:sp>
      <p:sp>
        <p:nvSpPr>
          <p:cNvPr id="176" name="Google Shape;176;p24"/>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graphicFrame>
        <p:nvGraphicFramePr>
          <p:cNvPr id="177" name="Google Shape;177;p24"/>
          <p:cNvGraphicFramePr/>
          <p:nvPr>
            <p:extLst>
              <p:ext uri="{D42A27DB-BD31-4B8C-83A1-F6EECF244321}">
                <p14:modId xmlns:p14="http://schemas.microsoft.com/office/powerpoint/2010/main" val="2602650020"/>
              </p:ext>
            </p:extLst>
          </p:nvPr>
        </p:nvGraphicFramePr>
        <p:xfrm>
          <a:off x="4153425" y="1851800"/>
          <a:ext cx="4736850" cy="2213333"/>
        </p:xfrm>
        <a:graphic>
          <a:graphicData uri="http://schemas.openxmlformats.org/drawingml/2006/table">
            <a:tbl>
              <a:tblPr>
                <a:noFill/>
                <a:tableStyleId>{6CEEA473-470A-4611-B8A1-E84EFB49ADAA}</a:tableStyleId>
              </a:tblPr>
              <a:tblGrid>
                <a:gridCol w="830925">
                  <a:extLst>
                    <a:ext uri="{9D8B030D-6E8A-4147-A177-3AD203B41FA5}">
                      <a16:colId xmlns:a16="http://schemas.microsoft.com/office/drawing/2014/main" val="20000"/>
                    </a:ext>
                  </a:extLst>
                </a:gridCol>
                <a:gridCol w="2326975">
                  <a:extLst>
                    <a:ext uri="{9D8B030D-6E8A-4147-A177-3AD203B41FA5}">
                      <a16:colId xmlns:a16="http://schemas.microsoft.com/office/drawing/2014/main" val="20001"/>
                    </a:ext>
                  </a:extLst>
                </a:gridCol>
                <a:gridCol w="1578950">
                  <a:extLst>
                    <a:ext uri="{9D8B030D-6E8A-4147-A177-3AD203B41FA5}">
                      <a16:colId xmlns:a16="http://schemas.microsoft.com/office/drawing/2014/main" val="20002"/>
                    </a:ext>
                  </a:extLst>
                </a:gridCol>
              </a:tblGrid>
              <a:tr h="227050">
                <a:tc rowSpan="4">
                  <a:txBody>
                    <a:bodyPr/>
                    <a:lstStyle/>
                    <a:p>
                      <a:pPr marL="0" lvl="0" indent="0" algn="l" rtl="0">
                        <a:lnSpc>
                          <a:spcPct val="120000"/>
                        </a:lnSpc>
                        <a:spcBef>
                          <a:spcPts val="800"/>
                        </a:spcBef>
                        <a:spcAft>
                          <a:spcPts val="0"/>
                        </a:spcAft>
                        <a:buNone/>
                      </a:pPr>
                      <a:r>
                        <a:rPr lang="ja" sz="1000" dirty="0">
                          <a:solidFill>
                            <a:schemeClr val="dk2"/>
                          </a:solidFill>
                          <a:latin typeface="Open Sans"/>
                          <a:ea typeface="Open Sans"/>
                          <a:cs typeface="Open Sans"/>
                          <a:sym typeface="Open Sans"/>
                        </a:rPr>
                        <a:t>要件定義書</a:t>
                      </a:r>
                      <a:endParaRPr sz="1000" dirty="0">
                        <a:solidFill>
                          <a:schemeClr val="dk2"/>
                        </a:solidFill>
                        <a:latin typeface="Open Sans"/>
                        <a:ea typeface="Open Sans"/>
                        <a:cs typeface="Open Sans"/>
                        <a:sym typeface="Open Sans"/>
                      </a:endParaRPr>
                    </a:p>
                  </a:txBody>
                  <a:tcPr marL="91425" marR="91425" marT="91425" marB="91425"/>
                </a:tc>
                <a:tc>
                  <a:txBody>
                    <a:bodyPr/>
                    <a:lstStyle/>
                    <a:p>
                      <a:pPr marL="0" lvl="0" indent="0" algn="l" rtl="0">
                        <a:lnSpc>
                          <a:spcPct val="120000"/>
                        </a:lnSpc>
                        <a:spcBef>
                          <a:spcPts val="800"/>
                        </a:spcBef>
                        <a:spcAft>
                          <a:spcPts val="0"/>
                        </a:spcAft>
                        <a:buNone/>
                      </a:pPr>
                      <a:r>
                        <a:rPr lang="ja" sz="1000">
                          <a:solidFill>
                            <a:schemeClr val="dk2"/>
                          </a:solidFill>
                          <a:latin typeface="Open Sans"/>
                          <a:ea typeface="Open Sans"/>
                          <a:cs typeface="Open Sans"/>
                          <a:sym typeface="Open Sans"/>
                        </a:rPr>
                        <a:t>業務要件</a:t>
                      </a:r>
                      <a:endParaRPr sz="1000"/>
                    </a:p>
                  </a:txBody>
                  <a:tcPr marL="91425" marR="91425" marT="91425" marB="91425"/>
                </a:tc>
                <a:tc>
                  <a:txBody>
                    <a:bodyPr/>
                    <a:lstStyle/>
                    <a:p>
                      <a:pPr marL="0" lvl="0" indent="0" algn="l" rtl="0">
                        <a:spcBef>
                          <a:spcPts val="0"/>
                        </a:spcBef>
                        <a:spcAft>
                          <a:spcPts val="0"/>
                        </a:spcAft>
                        <a:buNone/>
                      </a:pPr>
                      <a:r>
                        <a:rPr lang="en-US" altLang="ja" sz="1000" dirty="0"/>
                        <a:t>2</a:t>
                      </a:r>
                      <a:r>
                        <a:rPr lang="ja" sz="1000" dirty="0"/>
                        <a:t>w</a:t>
                      </a:r>
                      <a:endParaRPr sz="1000" dirty="0"/>
                    </a:p>
                  </a:txBody>
                  <a:tcPr marL="91425" marR="91425" marT="91425" marB="91425"/>
                </a:tc>
                <a:extLst>
                  <a:ext uri="{0D108BD9-81ED-4DB2-BD59-A6C34878D82A}">
                    <a16:rowId xmlns:a16="http://schemas.microsoft.com/office/drawing/2014/main" val="10000"/>
                  </a:ext>
                </a:extLst>
              </a:tr>
              <a:tr h="227050">
                <a:tc vMerge="1">
                  <a:txBody>
                    <a:bodyPr/>
                    <a:lstStyle/>
                    <a:p>
                      <a:pPr marL="0" lvl="0" indent="0" algn="l" rtl="0">
                        <a:lnSpc>
                          <a:spcPct val="120000"/>
                        </a:lnSpc>
                        <a:spcBef>
                          <a:spcPts val="800"/>
                        </a:spcBef>
                        <a:spcAft>
                          <a:spcPts val="0"/>
                        </a:spcAft>
                        <a:buNone/>
                      </a:pPr>
                      <a:endParaRPr sz="1000" dirty="0">
                        <a:solidFill>
                          <a:schemeClr val="dk2"/>
                        </a:solidFill>
                        <a:latin typeface="Open Sans"/>
                        <a:ea typeface="Open Sans"/>
                        <a:cs typeface="Open Sans"/>
                        <a:sym typeface="Open Sans"/>
                      </a:endParaRPr>
                    </a:p>
                  </a:txBody>
                  <a:tcPr marL="91425" marR="91425" marT="91425" marB="91425"/>
                </a:tc>
                <a:tc>
                  <a:txBody>
                    <a:bodyPr/>
                    <a:lstStyle/>
                    <a:p>
                      <a:pPr marL="0" lvl="0" indent="0" algn="l" rtl="0">
                        <a:lnSpc>
                          <a:spcPct val="120000"/>
                        </a:lnSpc>
                        <a:spcBef>
                          <a:spcPts val="800"/>
                        </a:spcBef>
                        <a:spcAft>
                          <a:spcPts val="0"/>
                        </a:spcAft>
                        <a:buNone/>
                      </a:pPr>
                      <a:r>
                        <a:rPr lang="ja" sz="1000" dirty="0">
                          <a:solidFill>
                            <a:schemeClr val="dk2"/>
                          </a:solidFill>
                          <a:latin typeface="Open Sans"/>
                          <a:ea typeface="Open Sans"/>
                          <a:cs typeface="Open Sans"/>
                          <a:sym typeface="Open Sans"/>
                        </a:rPr>
                        <a:t>機能要件</a:t>
                      </a:r>
                      <a:endParaRPr sz="1000" dirty="0"/>
                    </a:p>
                  </a:txBody>
                  <a:tcPr marL="91425" marR="91425" marT="91425" marB="91425"/>
                </a:tc>
                <a:tc>
                  <a:txBody>
                    <a:bodyPr/>
                    <a:lstStyle/>
                    <a:p>
                      <a:pPr marL="0" lvl="0" indent="0" algn="l" rtl="0">
                        <a:spcBef>
                          <a:spcPts val="0"/>
                        </a:spcBef>
                        <a:spcAft>
                          <a:spcPts val="0"/>
                        </a:spcAft>
                        <a:buNone/>
                      </a:pPr>
                      <a:r>
                        <a:rPr lang="en-US" altLang="ja" sz="1000" dirty="0"/>
                        <a:t>2</a:t>
                      </a:r>
                      <a:r>
                        <a:rPr lang="ja" sz="1000" dirty="0"/>
                        <a:t>w</a:t>
                      </a:r>
                      <a:endParaRPr sz="1000" dirty="0"/>
                    </a:p>
                  </a:txBody>
                  <a:tcPr marL="91425" marR="91425" marT="91425" marB="91425"/>
                </a:tc>
                <a:extLst>
                  <a:ext uri="{0D108BD9-81ED-4DB2-BD59-A6C34878D82A}">
                    <a16:rowId xmlns:a16="http://schemas.microsoft.com/office/drawing/2014/main" val="10001"/>
                  </a:ext>
                </a:extLst>
              </a:tr>
              <a:tr h="227050">
                <a:tc vMerge="1">
                  <a:txBody>
                    <a:bodyPr/>
                    <a:lstStyle/>
                    <a:p>
                      <a:pPr marL="0" lvl="0" indent="0" algn="l" rtl="0">
                        <a:lnSpc>
                          <a:spcPct val="120000"/>
                        </a:lnSpc>
                        <a:spcBef>
                          <a:spcPts val="800"/>
                        </a:spcBef>
                        <a:spcAft>
                          <a:spcPts val="0"/>
                        </a:spcAft>
                        <a:buNone/>
                      </a:pPr>
                      <a:endParaRPr sz="1000" dirty="0">
                        <a:solidFill>
                          <a:schemeClr val="dk2"/>
                        </a:solidFill>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20000"/>
                        </a:lnSpc>
                        <a:spcBef>
                          <a:spcPts val="800"/>
                        </a:spcBef>
                        <a:spcAft>
                          <a:spcPts val="0"/>
                        </a:spcAft>
                        <a:buClr>
                          <a:srgbClr val="000000"/>
                        </a:buClr>
                        <a:buSzTx/>
                        <a:buFont typeface="Arial"/>
                        <a:buNone/>
                        <a:tabLst/>
                        <a:defRPr/>
                      </a:pPr>
                      <a:r>
                        <a:rPr lang="ja" sz="1000" dirty="0">
                          <a:solidFill>
                            <a:schemeClr val="dk2"/>
                          </a:solidFill>
                          <a:latin typeface="Open Sans"/>
                          <a:ea typeface="Open Sans"/>
                          <a:cs typeface="Open Sans"/>
                          <a:sym typeface="Open Sans"/>
                        </a:rPr>
                        <a:t>非機能要件</a:t>
                      </a:r>
                      <a:r>
                        <a:rPr lang="en-US" altLang="ja" sz="1000" dirty="0">
                          <a:solidFill>
                            <a:schemeClr val="dk2"/>
                          </a:solidFill>
                          <a:latin typeface="Open Sans"/>
                          <a:ea typeface="Open Sans"/>
                          <a:cs typeface="Open Sans"/>
                          <a:sym typeface="Open Sans"/>
                        </a:rPr>
                        <a:t>&amp;</a:t>
                      </a:r>
                      <a:r>
                        <a:rPr lang="ja-JP" altLang="en-US" sz="1000" dirty="0">
                          <a:solidFill>
                            <a:schemeClr val="dk2"/>
                          </a:solidFill>
                          <a:latin typeface="Open Sans"/>
                          <a:ea typeface="Open Sans"/>
                          <a:cs typeface="Open Sans"/>
                          <a:sym typeface="Open Sans"/>
                        </a:rPr>
                        <a:t>開発要件</a:t>
                      </a:r>
                    </a:p>
                    <a:p>
                      <a:pPr marL="0" lvl="0" indent="0" algn="l" rtl="0">
                        <a:lnSpc>
                          <a:spcPct val="120000"/>
                        </a:lnSpc>
                        <a:spcBef>
                          <a:spcPts val="800"/>
                        </a:spcBef>
                        <a:spcAft>
                          <a:spcPts val="0"/>
                        </a:spcAft>
                        <a:buNone/>
                      </a:pPr>
                      <a:endParaRPr sz="1000" dirty="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altLang="ja" sz="1000" dirty="0"/>
                        <a:t>2</a:t>
                      </a:r>
                      <a:r>
                        <a:rPr lang="ja" sz="1000" dirty="0"/>
                        <a:t>w</a:t>
                      </a:r>
                      <a:endParaRPr sz="1000" dirty="0"/>
                    </a:p>
                  </a:txBody>
                  <a:tcPr marL="91425" marR="91425" marT="91425" marB="91425"/>
                </a:tc>
                <a:extLst>
                  <a:ext uri="{0D108BD9-81ED-4DB2-BD59-A6C34878D82A}">
                    <a16:rowId xmlns:a16="http://schemas.microsoft.com/office/drawing/2014/main" val="10002"/>
                  </a:ext>
                </a:extLst>
              </a:tr>
              <a:tr h="227050">
                <a:tc vMerge="1">
                  <a:txBody>
                    <a:bodyPr/>
                    <a:lstStyle/>
                    <a:p>
                      <a:pPr marL="0" lvl="0" indent="0" algn="l" rtl="0">
                        <a:lnSpc>
                          <a:spcPct val="120000"/>
                        </a:lnSpc>
                        <a:spcBef>
                          <a:spcPts val="800"/>
                        </a:spcBef>
                        <a:spcAft>
                          <a:spcPts val="0"/>
                        </a:spcAft>
                        <a:buNone/>
                      </a:pPr>
                      <a:endParaRPr sz="1000" dirty="0">
                        <a:solidFill>
                          <a:schemeClr val="dk2"/>
                        </a:solidFill>
                        <a:latin typeface="Open Sans"/>
                        <a:ea typeface="Open Sans"/>
                        <a:cs typeface="Open Sans"/>
                        <a:sym typeface="Open Sans"/>
                      </a:endParaRPr>
                    </a:p>
                  </a:txBody>
                  <a:tcPr marL="91425" marR="91425" marT="91425" marB="91425"/>
                </a:tc>
                <a:tc>
                  <a:txBody>
                    <a:bodyPr/>
                    <a:lstStyle/>
                    <a:p>
                      <a:pPr marL="0" lvl="0" indent="0" algn="l" rtl="0">
                        <a:lnSpc>
                          <a:spcPct val="120000"/>
                        </a:lnSpc>
                        <a:spcBef>
                          <a:spcPts val="800"/>
                        </a:spcBef>
                        <a:spcAft>
                          <a:spcPts val="0"/>
                        </a:spcAft>
                        <a:buNone/>
                      </a:pPr>
                      <a:r>
                        <a:rPr lang="ja-JP" altLang="en-US" sz="1000" dirty="0">
                          <a:solidFill>
                            <a:schemeClr val="dk2"/>
                          </a:solidFill>
                          <a:latin typeface="Open Sans"/>
                          <a:ea typeface="Open Sans"/>
                          <a:cs typeface="Open Sans"/>
                          <a:sym typeface="Open Sans"/>
                        </a:rPr>
                        <a:t>定例のお打ち合わせで確認と修正を繰り返す</a:t>
                      </a:r>
                    </a:p>
                  </a:txBody>
                  <a:tcPr marL="91425" marR="91425" marT="91425" marB="91425"/>
                </a:tc>
                <a:tc>
                  <a:txBody>
                    <a:bodyPr/>
                    <a:lstStyle/>
                    <a:p>
                      <a:pPr marL="0" lvl="0" indent="0" algn="l" rtl="0">
                        <a:spcBef>
                          <a:spcPts val="0"/>
                        </a:spcBef>
                        <a:spcAft>
                          <a:spcPts val="0"/>
                        </a:spcAft>
                        <a:buNone/>
                      </a:pPr>
                      <a:endParaRPr lang="ja-JP" altLang="en-US" sz="1000" dirty="0"/>
                    </a:p>
                  </a:txBody>
                  <a:tcPr marL="91425" marR="91425" marT="91425" marB="91425"/>
                </a:tc>
                <a:extLst>
                  <a:ext uri="{0D108BD9-81ED-4DB2-BD59-A6C34878D82A}">
                    <a16:rowId xmlns:a16="http://schemas.microsoft.com/office/drawing/2014/main" val="10004"/>
                  </a:ext>
                </a:extLst>
              </a:tr>
              <a:tr h="227050">
                <a:tc>
                  <a:txBody>
                    <a:bodyPr/>
                    <a:lstStyle/>
                    <a:p>
                      <a:pPr marL="0" lvl="0" indent="0" algn="l" rtl="0">
                        <a:spcBef>
                          <a:spcPts val="0"/>
                        </a:spcBef>
                        <a:spcAft>
                          <a:spcPts val="0"/>
                        </a:spcAft>
                        <a:buNone/>
                      </a:pPr>
                      <a:r>
                        <a:rPr lang="ja" sz="1000" dirty="0"/>
                        <a:t>決裁</a:t>
                      </a:r>
                      <a:endParaRPr sz="1000" dirty="0"/>
                    </a:p>
                  </a:txBody>
                  <a:tcPr marL="91425" marR="91425" marT="91425" marB="91425"/>
                </a:tc>
                <a:tc>
                  <a:txBody>
                    <a:bodyPr/>
                    <a:lstStyle/>
                    <a:p>
                      <a:pPr marL="0" lvl="0" indent="0" algn="l" rtl="0">
                        <a:lnSpc>
                          <a:spcPct val="120000"/>
                        </a:lnSpc>
                        <a:spcBef>
                          <a:spcPts val="800"/>
                        </a:spcBef>
                        <a:spcAft>
                          <a:spcPts val="0"/>
                        </a:spcAft>
                        <a:buNone/>
                      </a:pPr>
                      <a:r>
                        <a:rPr lang="ja" sz="1000" dirty="0">
                          <a:solidFill>
                            <a:schemeClr val="dk2"/>
                          </a:solidFill>
                          <a:latin typeface="Open Sans"/>
                          <a:ea typeface="Open Sans"/>
                          <a:cs typeface="Open Sans"/>
                          <a:sym typeface="Open Sans"/>
                        </a:rPr>
                        <a:t>要件定義と開発見積の検収</a:t>
                      </a:r>
                      <a:endParaRPr sz="1000" dirty="0"/>
                    </a:p>
                  </a:txBody>
                  <a:tcPr marL="91425" marR="91425" marT="91425" marB="91425"/>
                </a:tc>
                <a:tc>
                  <a:txBody>
                    <a:bodyPr/>
                    <a:lstStyle/>
                    <a:p>
                      <a:pPr marL="0" lvl="0" indent="0" algn="l" rtl="0">
                        <a:spcBef>
                          <a:spcPts val="0"/>
                        </a:spcBef>
                        <a:spcAft>
                          <a:spcPts val="0"/>
                        </a:spcAft>
                        <a:buNone/>
                      </a:pPr>
                      <a:r>
                        <a:rPr lang="ja" sz="1000" dirty="0"/>
                        <a:t>2w</a:t>
                      </a:r>
                      <a:endParaRPr sz="1000" dirty="0"/>
                    </a:p>
                  </a:txBody>
                  <a:tcPr marL="91425" marR="91425" marT="91425" marB="91425"/>
                </a:tc>
                <a:extLst>
                  <a:ext uri="{0D108BD9-81ED-4DB2-BD59-A6C34878D82A}">
                    <a16:rowId xmlns:a16="http://schemas.microsoft.com/office/drawing/2014/main" val="10005"/>
                  </a:ext>
                </a:extLst>
              </a:tr>
            </a:tbl>
          </a:graphicData>
        </a:graphic>
      </p:graphicFrame>
      <p:sp>
        <p:nvSpPr>
          <p:cNvPr id="178" name="Google Shape;178;p24"/>
          <p:cNvSpPr txBox="1"/>
          <p:nvPr/>
        </p:nvSpPr>
        <p:spPr>
          <a:xfrm>
            <a:off x="4151900" y="1419350"/>
            <a:ext cx="3175500" cy="432600"/>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期間内訳</a:t>
            </a:r>
            <a:endParaRPr sz="1200">
              <a:solidFill>
                <a:schemeClr val="dk2"/>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Radiance - base color">
      <a:dk1>
        <a:srgbClr val="2F313F"/>
      </a:dk1>
      <a:lt1>
        <a:srgbClr val="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4809</TotalTime>
  <Words>801</Words>
  <Application>Microsoft Office PowerPoint</Application>
  <PresentationFormat>画面に合わせる (16:9)</PresentationFormat>
  <Paragraphs>147</Paragraphs>
  <Slides>14</Slides>
  <Notes>14</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14</vt:i4>
      </vt:variant>
    </vt:vector>
  </HeadingPairs>
  <TitlesOfParts>
    <vt:vector size="21" baseType="lpstr">
      <vt:lpstr>Helvetica Neue Light</vt:lpstr>
      <vt:lpstr>Open Sans</vt:lpstr>
      <vt:lpstr>Arial</vt:lpstr>
      <vt:lpstr>Maven Pro Medium</vt:lpstr>
      <vt:lpstr>Helvetica Neue</vt:lpstr>
      <vt:lpstr>Simple Light</vt:lpstr>
      <vt:lpstr>White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naoya ishizumi/fab.pasona.tech</cp:lastModifiedBy>
  <cp:revision>5</cp:revision>
  <dcterms:modified xsi:type="dcterms:W3CDTF">2025-06-02T07:11:58Z</dcterms:modified>
</cp:coreProperties>
</file>