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8" r:id="rId2"/>
    <p:sldId id="268" r:id="rId3"/>
    <p:sldId id="259" r:id="rId4"/>
    <p:sldId id="261" r:id="rId5"/>
    <p:sldId id="260" r:id="rId6"/>
    <p:sldId id="262" r:id="rId7"/>
    <p:sldId id="263" r:id="rId8"/>
    <p:sldId id="264" r:id="rId9"/>
    <p:sldId id="265" r:id="rId10"/>
    <p:sldId id="267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スタイル (中間)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8A6BF9-15A3-449C-A41A-F00F283642E9}" type="datetimeFigureOut">
              <a:rPr kumimoji="1" lang="ja-JP" altLang="en-US" smtClean="0"/>
              <a:t>2025/6/23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19B565-DFDE-4FF2-A9F8-255737BA04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5948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>
          <a:extLst>
            <a:ext uri="{FF2B5EF4-FFF2-40B4-BE49-F238E27FC236}">
              <a16:creationId xmlns:a16="http://schemas.microsoft.com/office/drawing/2014/main" id="{DF9903DB-7A6E-51C8-9B9D-DBF8E0E587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79e641c04c_0_13:notes">
            <a:extLst>
              <a:ext uri="{FF2B5EF4-FFF2-40B4-BE49-F238E27FC236}">
                <a16:creationId xmlns:a16="http://schemas.microsoft.com/office/drawing/2014/main" id="{26B13B6E-C16E-88FD-0D7F-47EE3BC23C4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79e641c04c_0_13:notes">
            <a:extLst>
              <a:ext uri="{FF2B5EF4-FFF2-40B4-BE49-F238E27FC236}">
                <a16:creationId xmlns:a16="http://schemas.microsoft.com/office/drawing/2014/main" id="{56BF356A-B4CF-250A-77DA-1E5765709BE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4321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>
          <a:extLst>
            <a:ext uri="{FF2B5EF4-FFF2-40B4-BE49-F238E27FC236}">
              <a16:creationId xmlns:a16="http://schemas.microsoft.com/office/drawing/2014/main" id="{DACF6B85-C75C-7D02-476E-8D602319DD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79e641c04c_0_13:notes">
            <a:extLst>
              <a:ext uri="{FF2B5EF4-FFF2-40B4-BE49-F238E27FC236}">
                <a16:creationId xmlns:a16="http://schemas.microsoft.com/office/drawing/2014/main" id="{EFB0887E-759D-99E9-4C72-D394D3B2F53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79e641c04c_0_13:notes">
            <a:extLst>
              <a:ext uri="{FF2B5EF4-FFF2-40B4-BE49-F238E27FC236}">
                <a16:creationId xmlns:a16="http://schemas.microsoft.com/office/drawing/2014/main" id="{20B35B9F-0C8D-F700-9FB8-5E8AB802AAB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31576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79e641c04c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79e641c04c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>
          <a:extLst>
            <a:ext uri="{FF2B5EF4-FFF2-40B4-BE49-F238E27FC236}">
              <a16:creationId xmlns:a16="http://schemas.microsoft.com/office/drawing/2014/main" id="{33AA2557-0635-E52C-0317-EDACF3BF78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79e641c04c_0_13:notes">
            <a:extLst>
              <a:ext uri="{FF2B5EF4-FFF2-40B4-BE49-F238E27FC236}">
                <a16:creationId xmlns:a16="http://schemas.microsoft.com/office/drawing/2014/main" id="{F3B2335E-9F82-D974-7899-787159FAA3A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79e641c04c_0_13:notes">
            <a:extLst>
              <a:ext uri="{FF2B5EF4-FFF2-40B4-BE49-F238E27FC236}">
                <a16:creationId xmlns:a16="http://schemas.microsoft.com/office/drawing/2014/main" id="{F4443DC7-4FBA-24E8-5DD9-78CC5226D7A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38613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>
          <a:extLst>
            <a:ext uri="{FF2B5EF4-FFF2-40B4-BE49-F238E27FC236}">
              <a16:creationId xmlns:a16="http://schemas.microsoft.com/office/drawing/2014/main" id="{9F3129FA-B0DC-239E-002C-25AF7B039D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79e641c04c_0_13:notes">
            <a:extLst>
              <a:ext uri="{FF2B5EF4-FFF2-40B4-BE49-F238E27FC236}">
                <a16:creationId xmlns:a16="http://schemas.microsoft.com/office/drawing/2014/main" id="{E1EEEF42-EC35-47BC-36D6-B4AA7BB6446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79e641c04c_0_13:notes">
            <a:extLst>
              <a:ext uri="{FF2B5EF4-FFF2-40B4-BE49-F238E27FC236}">
                <a16:creationId xmlns:a16="http://schemas.microsoft.com/office/drawing/2014/main" id="{A56C2734-356F-8B7F-552F-FCC586D8B26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89812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>
          <a:extLst>
            <a:ext uri="{FF2B5EF4-FFF2-40B4-BE49-F238E27FC236}">
              <a16:creationId xmlns:a16="http://schemas.microsoft.com/office/drawing/2014/main" id="{81E701E0-F338-6B5C-B6D1-19181F2E7C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79e641c04c_0_13:notes">
            <a:extLst>
              <a:ext uri="{FF2B5EF4-FFF2-40B4-BE49-F238E27FC236}">
                <a16:creationId xmlns:a16="http://schemas.microsoft.com/office/drawing/2014/main" id="{EC79755E-2F2A-1EA0-E19D-AA243AECAB9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79e641c04c_0_13:notes">
            <a:extLst>
              <a:ext uri="{FF2B5EF4-FFF2-40B4-BE49-F238E27FC236}">
                <a16:creationId xmlns:a16="http://schemas.microsoft.com/office/drawing/2014/main" id="{32244003-0ADB-2894-5880-2EE78CBDDF2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00034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>
          <a:extLst>
            <a:ext uri="{FF2B5EF4-FFF2-40B4-BE49-F238E27FC236}">
              <a16:creationId xmlns:a16="http://schemas.microsoft.com/office/drawing/2014/main" id="{0BB1AE36-FC4C-6325-966F-DFCCE7EBBC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79e641c04c_0_13:notes">
            <a:extLst>
              <a:ext uri="{FF2B5EF4-FFF2-40B4-BE49-F238E27FC236}">
                <a16:creationId xmlns:a16="http://schemas.microsoft.com/office/drawing/2014/main" id="{84418949-B707-A336-336E-EFD30F4611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79e641c04c_0_13:notes">
            <a:extLst>
              <a:ext uri="{FF2B5EF4-FFF2-40B4-BE49-F238E27FC236}">
                <a16:creationId xmlns:a16="http://schemas.microsoft.com/office/drawing/2014/main" id="{2AF179A4-3C3E-7423-12BC-560D3A95C0E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17737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>
          <a:extLst>
            <a:ext uri="{FF2B5EF4-FFF2-40B4-BE49-F238E27FC236}">
              <a16:creationId xmlns:a16="http://schemas.microsoft.com/office/drawing/2014/main" id="{230DF32C-BEDC-90A4-FECB-9A144CFF2D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79e641c04c_0_13:notes">
            <a:extLst>
              <a:ext uri="{FF2B5EF4-FFF2-40B4-BE49-F238E27FC236}">
                <a16:creationId xmlns:a16="http://schemas.microsoft.com/office/drawing/2014/main" id="{F374D93A-DF16-3E53-2413-6D4C116F109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79e641c04c_0_13:notes">
            <a:extLst>
              <a:ext uri="{FF2B5EF4-FFF2-40B4-BE49-F238E27FC236}">
                <a16:creationId xmlns:a16="http://schemas.microsoft.com/office/drawing/2014/main" id="{EB4B9CDD-0B3B-ADEE-B2EF-0AF00E07B14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38141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>
          <a:extLst>
            <a:ext uri="{FF2B5EF4-FFF2-40B4-BE49-F238E27FC236}">
              <a16:creationId xmlns:a16="http://schemas.microsoft.com/office/drawing/2014/main" id="{B45F18BC-DAAF-3B33-21CB-BB79199D35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79e641c04c_0_13:notes">
            <a:extLst>
              <a:ext uri="{FF2B5EF4-FFF2-40B4-BE49-F238E27FC236}">
                <a16:creationId xmlns:a16="http://schemas.microsoft.com/office/drawing/2014/main" id="{8327F05A-63A8-6FC6-CA6D-31A1FF3B222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79e641c04c_0_13:notes">
            <a:extLst>
              <a:ext uri="{FF2B5EF4-FFF2-40B4-BE49-F238E27FC236}">
                <a16:creationId xmlns:a16="http://schemas.microsoft.com/office/drawing/2014/main" id="{176C257C-6CE8-508D-2A05-52086522C6A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5042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249283-5445-7BC3-C313-91DFEE5A68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A59BB81-23A1-984C-6C0F-64EDCD7B0F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1997C3F-AE03-9000-79B9-1192304D9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01588-BD2C-4781-A6F0-C1FE1912C7A8}" type="datetimeFigureOut">
              <a:rPr kumimoji="1" lang="ja-JP" altLang="en-US" smtClean="0"/>
              <a:t>2025/6/23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6CB753E-FA6E-2B5F-C065-54556CDA1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AF4E3DA-98A2-B12B-7C7D-ED51F83C3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89F70-D76F-477A-915C-60F29B4BE1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4912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CE034C-3763-C26C-0873-B593D21CD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AA11C5C-C1BE-2BAF-C28F-5B42A7B588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645FDCF-5856-BABE-834C-4D8DC8F24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01588-BD2C-4781-A6F0-C1FE1912C7A8}" type="datetimeFigureOut">
              <a:rPr kumimoji="1" lang="ja-JP" altLang="en-US" smtClean="0"/>
              <a:t>2025/6/23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22ABDC7-F1F6-B531-DAE6-5D469E1E2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BBF1EB2-8864-7DEF-2B8F-663C0339F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89F70-D76F-477A-915C-60F29B4BE1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422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D060E7C-136A-32AB-09A6-D5FA1E61F7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614D4A9-2884-255A-A09A-979095C406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A0BA67A-8E1C-6B53-E0D1-C8AEC611F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01588-BD2C-4781-A6F0-C1FE1912C7A8}" type="datetimeFigureOut">
              <a:rPr kumimoji="1" lang="ja-JP" altLang="en-US" smtClean="0"/>
              <a:t>2025/6/23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8BB02A2-37BF-7DD6-3C76-8845D9EE8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7EA6597-F6FA-7325-D235-EE5D2129A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89F70-D76F-477A-915C-60F29B4BE1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6623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ja" smtClean="0"/>
              <a:pPr/>
              <a:t>‹#›</a:t>
            </a:fld>
            <a:endParaRPr lang="ja" altLang="en-US"/>
          </a:p>
        </p:txBody>
      </p:sp>
    </p:spTree>
    <p:extLst>
      <p:ext uri="{BB962C8B-B14F-4D97-AF65-F5344CB8AC3E}">
        <p14:creationId xmlns:p14="http://schemas.microsoft.com/office/powerpoint/2010/main" val="2491636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8E29A3-A4D0-6B87-3728-E9E16BEA9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8C9B46C-D33C-DF39-8A3B-7983196A2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5195136-5EA8-530B-3F78-5E5AE871E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01588-BD2C-4781-A6F0-C1FE1912C7A8}" type="datetimeFigureOut">
              <a:rPr kumimoji="1" lang="ja-JP" altLang="en-US" smtClean="0"/>
              <a:t>2025/6/23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1522881-D3FD-EC90-C932-DEBA8F487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AD56CF2-9960-304C-6364-EBEB157E6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89F70-D76F-477A-915C-60F29B4BE1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755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4991BB-B031-8D32-951C-C987390E3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3E45D5D-A94B-35D6-914F-D419F655D1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AFAF8B4-7413-C75F-E2E8-67FB2D3D2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01588-BD2C-4781-A6F0-C1FE1912C7A8}" type="datetimeFigureOut">
              <a:rPr kumimoji="1" lang="ja-JP" altLang="en-US" smtClean="0"/>
              <a:t>2025/6/23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12783C5-DB2F-89EC-747B-A61E27C73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78DDFB5-5857-9086-50FB-AA53B6DC1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89F70-D76F-477A-915C-60F29B4BE1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3376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85BEC7-2988-8FDB-73DB-1195B9F75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696FEDE-9D42-CB2C-7B5E-E5D3045611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0C84FEA-FF70-D7AD-86BD-7690E0AF23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DA37F7F-5217-0723-5BE5-1875AF91C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01588-BD2C-4781-A6F0-C1FE1912C7A8}" type="datetimeFigureOut">
              <a:rPr kumimoji="1" lang="ja-JP" altLang="en-US" smtClean="0"/>
              <a:t>2025/6/23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C8C40E2-9E4E-6AAA-1E0C-EFB6E0294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7E28774-2FE4-FF4E-E0D2-D5BEA43D8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89F70-D76F-477A-915C-60F29B4BE1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0338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F4BAD3-C8DA-A44B-A92E-5D2E40C42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52E4BD1-D989-804A-4E1E-D0176E1D4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98F9151-94C0-5408-352C-128AD50906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2E01B0C-B37D-962B-2CAC-EDE5583A06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9242BCF-2B89-B875-0889-CE2F0EB92B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5E6DA65-F6F6-651F-A697-AE8A00956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01588-BD2C-4781-A6F0-C1FE1912C7A8}" type="datetimeFigureOut">
              <a:rPr kumimoji="1" lang="ja-JP" altLang="en-US" smtClean="0"/>
              <a:t>2025/6/23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DC5F659-0755-62E7-288A-21AEE2D3C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00F2CBD-7FC8-9B68-5EE4-44075DE05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89F70-D76F-477A-915C-60F29B4BE1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2244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C0E6AB-5062-246B-7237-A949CB825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7A391E1-2A9E-4466-0638-ECE8EF254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01588-BD2C-4781-A6F0-C1FE1912C7A8}" type="datetimeFigureOut">
              <a:rPr kumimoji="1" lang="ja-JP" altLang="en-US" smtClean="0"/>
              <a:t>2025/6/23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EDD5550-2FC8-523F-16A3-2D3D5B686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52173BF-95D1-3F97-8F1B-2D3FEE0C7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89F70-D76F-477A-915C-60F29B4BE1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5097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FB8FFDF-4713-5275-FD8A-138052315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01588-BD2C-4781-A6F0-C1FE1912C7A8}" type="datetimeFigureOut">
              <a:rPr kumimoji="1" lang="ja-JP" altLang="en-US" smtClean="0"/>
              <a:t>2025/6/23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432108D-B3D5-2B24-8A21-976DE92F9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F096CA5-73AA-104A-2625-B6A75E745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89F70-D76F-477A-915C-60F29B4BE1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9698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412E0E-E116-5F36-C43F-053564D47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CDA8971-3067-DB2F-645F-19F5CC9C24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5A416AB-0B6D-72CC-CC6E-1627CF52AB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01304BE-CF55-F419-CF87-F79C5B315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01588-BD2C-4781-A6F0-C1FE1912C7A8}" type="datetimeFigureOut">
              <a:rPr kumimoji="1" lang="ja-JP" altLang="en-US" smtClean="0"/>
              <a:t>2025/6/23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EF18559-37EE-3876-EFD2-E45A426CB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5D4C9B5-314C-6BDD-EB4F-524F0E887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89F70-D76F-477A-915C-60F29B4BE1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304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38432A-4D44-CD34-76FA-7CC39DCA9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8D257B1-18E6-7F0C-AF10-1367477BFD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C03681F-530B-4D40-2F75-24CB642FEE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2EACE22-24E9-8038-B514-92F891E26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01588-BD2C-4781-A6F0-C1FE1912C7A8}" type="datetimeFigureOut">
              <a:rPr kumimoji="1" lang="ja-JP" altLang="en-US" smtClean="0"/>
              <a:t>2025/6/23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1ED915D-76AB-79A0-E7CC-C4E798670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FD53D84-07E0-2AF0-824F-34E161E0C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89F70-D76F-477A-915C-60F29B4BE1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6212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B846806-3B8F-7D31-B59A-9AA37DFB4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A493B93-C2A6-51CE-606A-040E133F61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6C34C87-87F2-F984-2298-1EB536C166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901588-BD2C-4781-A6F0-C1FE1912C7A8}" type="datetimeFigureOut">
              <a:rPr kumimoji="1" lang="ja-JP" altLang="en-US" smtClean="0"/>
              <a:t>2025/6/23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2F5D2C8-1096-4077-5D36-0BCFA4F4F6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DC3AD7C-19BE-087E-69FD-479AB07DEA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389F70-D76F-477A-915C-60F29B4BE1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3734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2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415611" y="2073421"/>
            <a:ext cx="11360800" cy="273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pPr>
              <a:spcBef>
                <a:spcPts val="0"/>
              </a:spcBef>
            </a:pPr>
            <a:r>
              <a:rPr lang="ja-JP" altLang="en-US" sz="4000" dirty="0"/>
              <a:t>別紙</a:t>
            </a:r>
            <a:r>
              <a:rPr lang="en-US" altLang="ja-JP" sz="4000" dirty="0"/>
              <a:t>1</a:t>
            </a:r>
            <a:endParaRPr sz="4000" dirty="0"/>
          </a:p>
          <a:p>
            <a:pPr>
              <a:spcBef>
                <a:spcPts val="0"/>
              </a:spcBef>
            </a:pPr>
            <a:r>
              <a:rPr lang="ja-JP" altLang="en-US" sz="4000" dirty="0"/>
              <a:t>サイト管理者の業務概要図</a:t>
            </a:r>
            <a:endParaRPr sz="4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>
          <a:extLst>
            <a:ext uri="{FF2B5EF4-FFF2-40B4-BE49-F238E27FC236}">
              <a16:creationId xmlns:a16="http://schemas.microsoft.com/office/drawing/2014/main" id="{2C3FAF10-1784-286C-E1AC-88C1BDB78C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>
            <a:extLst>
              <a:ext uri="{FF2B5EF4-FFF2-40B4-BE49-F238E27FC236}">
                <a16:creationId xmlns:a16="http://schemas.microsoft.com/office/drawing/2014/main" id="{84B50830-5482-3F07-D837-CADF7BD699B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3165" y="168496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ja-JP" altLang="en-US" sz="3200" dirty="0"/>
              <a:t>コールセンター業務</a:t>
            </a:r>
            <a:endParaRPr sz="3200" dirty="0"/>
          </a:p>
        </p:txBody>
      </p:sp>
      <p:sp>
        <p:nvSpPr>
          <p:cNvPr id="4" name="Google Shape;61;p14">
            <a:extLst>
              <a:ext uri="{FF2B5EF4-FFF2-40B4-BE49-F238E27FC236}">
                <a16:creationId xmlns:a16="http://schemas.microsoft.com/office/drawing/2014/main" id="{1BB132FA-E90E-6325-A999-28859C46D72D}"/>
              </a:ext>
            </a:extLst>
          </p:cNvPr>
          <p:cNvSpPr txBox="1">
            <a:spLocks/>
          </p:cNvSpPr>
          <p:nvPr/>
        </p:nvSpPr>
        <p:spPr>
          <a:xfrm>
            <a:off x="780309" y="2934676"/>
            <a:ext cx="1753470" cy="59745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>
            <a:lvl1pPr marL="609585" lvl="0" indent="-457189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●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ja-JP" altLang="en-US" sz="1700" dirty="0"/>
          </a:p>
        </p:txBody>
      </p:sp>
      <p:pic>
        <p:nvPicPr>
          <p:cNvPr id="6" name="グラフィックス 5" descr="オフィス ワーカー (男性) 単色塗りつぶし">
            <a:extLst>
              <a:ext uri="{FF2B5EF4-FFF2-40B4-BE49-F238E27FC236}">
                <a16:creationId xmlns:a16="http://schemas.microsoft.com/office/drawing/2014/main" id="{C84C464D-2EB2-3EB3-9A22-3189BCAA7C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2088" y="3425203"/>
            <a:ext cx="914400" cy="914400"/>
          </a:xfrm>
          <a:prstGeom prst="rect">
            <a:avLst/>
          </a:prstGeom>
        </p:spPr>
      </p:pic>
      <p:pic>
        <p:nvPicPr>
          <p:cNvPr id="13" name="グラフィックス 12" descr="コンピューター 枠線">
            <a:extLst>
              <a:ext uri="{FF2B5EF4-FFF2-40B4-BE49-F238E27FC236}">
                <a16:creationId xmlns:a16="http://schemas.microsoft.com/office/drawing/2014/main" id="{C4701266-7E36-E3F0-2028-71AF05A81E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64539" y="2696231"/>
            <a:ext cx="2068944" cy="2068944"/>
          </a:xfrm>
          <a:prstGeom prst="rect">
            <a:avLst/>
          </a:prstGeom>
        </p:spPr>
      </p:pic>
      <p:sp>
        <p:nvSpPr>
          <p:cNvPr id="14" name="Google Shape;61;p14">
            <a:extLst>
              <a:ext uri="{FF2B5EF4-FFF2-40B4-BE49-F238E27FC236}">
                <a16:creationId xmlns:a16="http://schemas.microsoft.com/office/drawing/2014/main" id="{8D65FE56-78A3-3F60-051B-1C96D434FAD7}"/>
              </a:ext>
            </a:extLst>
          </p:cNvPr>
          <p:cNvSpPr txBox="1">
            <a:spLocks/>
          </p:cNvSpPr>
          <p:nvPr/>
        </p:nvSpPr>
        <p:spPr>
          <a:xfrm>
            <a:off x="5214048" y="2665766"/>
            <a:ext cx="1431510" cy="50171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2500"/>
          </a:bodyPr>
          <a:lstStyle>
            <a:lvl1pPr marL="609585" lvl="0" indent="-457189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●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1867" dirty="0"/>
              <a:t>EC</a:t>
            </a:r>
            <a:r>
              <a:rPr lang="ja-JP" altLang="en-US" sz="1867" dirty="0"/>
              <a:t>システム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0306916D-621C-09DD-672C-1E5958D9076E}"/>
              </a:ext>
            </a:extLst>
          </p:cNvPr>
          <p:cNvSpPr txBox="1"/>
          <p:nvPr/>
        </p:nvSpPr>
        <p:spPr>
          <a:xfrm>
            <a:off x="203165" y="843491"/>
            <a:ext cx="10994325" cy="61555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1700" dirty="0"/>
              <a:t>カスタマーサービス部のメンバーが</a:t>
            </a:r>
            <a:r>
              <a:rPr lang="en-US" altLang="ja-JP" sz="1700" dirty="0"/>
              <a:t>EC</a:t>
            </a:r>
            <a:r>
              <a:rPr lang="ja-JP" altLang="en-US" sz="1700" dirty="0"/>
              <a:t>サイトの顧客情報や受注情報をコールセンター</a:t>
            </a:r>
            <a:r>
              <a:rPr lang="en-US" altLang="ja-JP" sz="1700" dirty="0"/>
              <a:t>(CRM)</a:t>
            </a:r>
            <a:r>
              <a:rPr lang="ja-JP" altLang="en-US" sz="1700" dirty="0"/>
              <a:t>と</a:t>
            </a:r>
            <a:endParaRPr lang="en-US" altLang="ja-JP" sz="1700" dirty="0"/>
          </a:p>
          <a:p>
            <a:r>
              <a:rPr lang="ja-JP" altLang="en-US" sz="1700" dirty="0"/>
              <a:t>連携することができる機能</a:t>
            </a:r>
            <a:endParaRPr lang="en-US" altLang="ja-JP" sz="17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20EBD69-A3F7-058D-4300-B944A96E831C}"/>
              </a:ext>
            </a:extLst>
          </p:cNvPr>
          <p:cNvSpPr txBox="1"/>
          <p:nvPr/>
        </p:nvSpPr>
        <p:spPr>
          <a:xfrm>
            <a:off x="2428846" y="4078747"/>
            <a:ext cx="2535693" cy="61555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1700" dirty="0"/>
              <a:t>・顧客情報連携指示</a:t>
            </a:r>
            <a:endParaRPr kumimoji="1" lang="en-US" altLang="ja-JP" sz="1700" dirty="0"/>
          </a:p>
          <a:p>
            <a:r>
              <a:rPr lang="ja-JP" altLang="en-US" sz="1700" dirty="0"/>
              <a:t>・受注情報連携指示</a:t>
            </a:r>
            <a:endParaRPr kumimoji="1" lang="ja-JP" altLang="en-US" sz="1700" dirty="0"/>
          </a:p>
        </p:txBody>
      </p:sp>
      <p:sp>
        <p:nvSpPr>
          <p:cNvPr id="25" name="矢印: 右 24">
            <a:extLst>
              <a:ext uri="{FF2B5EF4-FFF2-40B4-BE49-F238E27FC236}">
                <a16:creationId xmlns:a16="http://schemas.microsoft.com/office/drawing/2014/main" id="{E2997910-EA3E-03E3-6358-6B0DA42A33A9}"/>
              </a:ext>
            </a:extLst>
          </p:cNvPr>
          <p:cNvSpPr/>
          <p:nvPr/>
        </p:nvSpPr>
        <p:spPr>
          <a:xfrm>
            <a:off x="2620412" y="3570093"/>
            <a:ext cx="1554265" cy="32122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50936C0-4AEE-6B56-CAE9-A6BC08C4AC03}"/>
              </a:ext>
            </a:extLst>
          </p:cNvPr>
          <p:cNvSpPr txBox="1"/>
          <p:nvPr/>
        </p:nvSpPr>
        <p:spPr>
          <a:xfrm>
            <a:off x="7421972" y="4149622"/>
            <a:ext cx="1981948" cy="61555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1700" dirty="0"/>
              <a:t>・顧客情報連携</a:t>
            </a:r>
            <a:endParaRPr kumimoji="1" lang="en-US" altLang="ja-JP" sz="1700" dirty="0"/>
          </a:p>
          <a:p>
            <a:r>
              <a:rPr lang="ja-JP" altLang="en-US" sz="1700" dirty="0"/>
              <a:t>・受注情報連携</a:t>
            </a:r>
            <a:endParaRPr kumimoji="1" lang="ja-JP" altLang="en-US" sz="1700" dirty="0"/>
          </a:p>
        </p:txBody>
      </p:sp>
      <p:sp>
        <p:nvSpPr>
          <p:cNvPr id="2" name="矢印: 左右 1">
            <a:extLst>
              <a:ext uri="{FF2B5EF4-FFF2-40B4-BE49-F238E27FC236}">
                <a16:creationId xmlns:a16="http://schemas.microsoft.com/office/drawing/2014/main" id="{8AB6FF47-7FFF-784D-E33F-59001348BF1F}"/>
              </a:ext>
            </a:extLst>
          </p:cNvPr>
          <p:cNvSpPr/>
          <p:nvPr/>
        </p:nvSpPr>
        <p:spPr>
          <a:xfrm>
            <a:off x="7588953" y="3526566"/>
            <a:ext cx="1403927" cy="404410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グラフィックス 11" descr="コンピューター 単色塗りつぶし">
            <a:extLst>
              <a:ext uri="{FF2B5EF4-FFF2-40B4-BE49-F238E27FC236}">
                <a16:creationId xmlns:a16="http://schemas.microsoft.com/office/drawing/2014/main" id="{0FF13E29-EEFB-FF83-C264-04DCDDBAE45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201835" y="2794987"/>
            <a:ext cx="1981948" cy="1981948"/>
          </a:xfrm>
          <a:prstGeom prst="rect">
            <a:avLst/>
          </a:prstGeom>
        </p:spPr>
      </p:pic>
      <p:sp>
        <p:nvSpPr>
          <p:cNvPr id="15" name="Google Shape;61;p14">
            <a:extLst>
              <a:ext uri="{FF2B5EF4-FFF2-40B4-BE49-F238E27FC236}">
                <a16:creationId xmlns:a16="http://schemas.microsoft.com/office/drawing/2014/main" id="{2DF972A3-3766-26E1-4FDB-4135940317BB}"/>
              </a:ext>
            </a:extLst>
          </p:cNvPr>
          <p:cNvSpPr txBox="1">
            <a:spLocks/>
          </p:cNvSpPr>
          <p:nvPr/>
        </p:nvSpPr>
        <p:spPr>
          <a:xfrm>
            <a:off x="9291230" y="2600967"/>
            <a:ext cx="1700607" cy="63131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2500" lnSpcReduction="20000"/>
          </a:bodyPr>
          <a:lstStyle>
            <a:lvl1pPr marL="609585" lvl="0" indent="-457189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●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ja-JP" altLang="en-US" sz="1700" dirty="0"/>
              <a:t>コールセンターシステム</a:t>
            </a:r>
            <a:r>
              <a:rPr lang="en-US" altLang="ja-JP" sz="1700" dirty="0"/>
              <a:t>(CRM)</a:t>
            </a:r>
            <a:endParaRPr lang="ja-JP" altLang="en-US" sz="1700" dirty="0"/>
          </a:p>
        </p:txBody>
      </p:sp>
      <p:sp>
        <p:nvSpPr>
          <p:cNvPr id="16" name="Google Shape;61;p14">
            <a:extLst>
              <a:ext uri="{FF2B5EF4-FFF2-40B4-BE49-F238E27FC236}">
                <a16:creationId xmlns:a16="http://schemas.microsoft.com/office/drawing/2014/main" id="{AD0D5D34-100A-4DB7-AB6B-F9E5F395364E}"/>
              </a:ext>
            </a:extLst>
          </p:cNvPr>
          <p:cNvSpPr txBox="1">
            <a:spLocks/>
          </p:cNvSpPr>
          <p:nvPr/>
        </p:nvSpPr>
        <p:spPr>
          <a:xfrm>
            <a:off x="171928" y="2822622"/>
            <a:ext cx="2454719" cy="58584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609585" lvl="0" indent="-457189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●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ja-JP" altLang="en-US" sz="1700" dirty="0"/>
              <a:t>カスタマーサービス部メンバー</a:t>
            </a:r>
          </a:p>
        </p:txBody>
      </p:sp>
    </p:spTree>
    <p:extLst>
      <p:ext uri="{BB962C8B-B14F-4D97-AF65-F5344CB8AC3E}">
        <p14:creationId xmlns:p14="http://schemas.microsoft.com/office/powerpoint/2010/main" val="2749572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>
          <a:extLst>
            <a:ext uri="{FF2B5EF4-FFF2-40B4-BE49-F238E27FC236}">
              <a16:creationId xmlns:a16="http://schemas.microsoft.com/office/drawing/2014/main" id="{E6584B95-4B72-333D-C9A4-34F84C94C8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>
            <a:extLst>
              <a:ext uri="{FF2B5EF4-FFF2-40B4-BE49-F238E27FC236}">
                <a16:creationId xmlns:a16="http://schemas.microsoft.com/office/drawing/2014/main" id="{AD2E60B9-F7F4-F313-1CC1-736F2CF2DA1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3165" y="168496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-US" altLang="ja-JP" sz="3200" dirty="0"/>
              <a:t>EC</a:t>
            </a:r>
            <a:r>
              <a:rPr lang="ja-JP" altLang="en-US" sz="3200" dirty="0"/>
              <a:t>サ利用システム者概要</a:t>
            </a:r>
            <a:endParaRPr sz="3200" dirty="0"/>
          </a:p>
        </p:txBody>
      </p: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1A04F89D-D950-881A-7DAB-BCBEED75EE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1095054"/>
              </p:ext>
            </p:extLst>
          </p:nvPr>
        </p:nvGraphicFramePr>
        <p:xfrm>
          <a:off x="997527" y="1734820"/>
          <a:ext cx="10815783" cy="338836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802631">
                  <a:extLst>
                    <a:ext uri="{9D8B030D-6E8A-4147-A177-3AD203B41FA5}">
                      <a16:colId xmlns:a16="http://schemas.microsoft.com/office/drawing/2014/main" val="516346947"/>
                    </a:ext>
                  </a:extLst>
                </a:gridCol>
                <a:gridCol w="2889442">
                  <a:extLst>
                    <a:ext uri="{9D8B030D-6E8A-4147-A177-3AD203B41FA5}">
                      <a16:colId xmlns:a16="http://schemas.microsoft.com/office/drawing/2014/main" val="1766546142"/>
                    </a:ext>
                  </a:extLst>
                </a:gridCol>
                <a:gridCol w="6123710">
                  <a:extLst>
                    <a:ext uri="{9D8B030D-6E8A-4147-A177-3AD203B41FA5}">
                      <a16:colId xmlns:a16="http://schemas.microsoft.com/office/drawing/2014/main" val="37912532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利用者区分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利用者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利用者特性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4535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b="1" dirty="0"/>
                        <a:t>顧客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EC</a:t>
                      </a:r>
                      <a:r>
                        <a:rPr kumimoji="1" lang="ja-JP" altLang="en-US" dirty="0"/>
                        <a:t>サイトで商品を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閲覧・購入するユーザー</a:t>
                      </a:r>
                      <a:endParaRPr kumimoji="1" lang="en-US" altLang="ja-JP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サイトに会員情報を登録する</a:t>
                      </a:r>
                      <a:endParaRPr kumimoji="1" lang="en-US" altLang="ja-JP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ja-JP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サイト内の商品を閲覧・検索し、カートに入れて注文する</a:t>
                      </a:r>
                      <a:endParaRPr kumimoji="1" lang="en-US" altLang="ja-JP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ja-JP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出荷前の商品をキャンセルする</a:t>
                      </a:r>
                      <a:endParaRPr kumimoji="1" lang="en-US" altLang="ja-JP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配布されたクーポンを利用して商品を購入する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7400262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kumimoji="1" lang="ja-JP" altLang="en-US" b="1" dirty="0"/>
                        <a:t>サイト管理者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マーケティング部門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メンバー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ja-JP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商品管理、割引クーポン配布、サイト管理を担う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76660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カスタマーサービス部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メンバー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ja-JP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会員管理、受注管理、コールセンター業務を担う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ja-JP" altLang="ja-JP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会員情報の閲覧はカスタマーサービス部の権限を持つメンバーのみ</a:t>
                      </a:r>
                      <a:r>
                        <a:rPr kumimoji="1" lang="ja-JP" alt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可能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9158348"/>
                  </a:ext>
                </a:extLst>
              </a:tr>
            </a:tbl>
          </a:graphicData>
        </a:graphic>
      </p:graphicFrame>
      <p:pic>
        <p:nvPicPr>
          <p:cNvPr id="3" name="グラフィックス 2" descr="オフィス ワーカー (男性) 単色塗りつぶし">
            <a:extLst>
              <a:ext uri="{FF2B5EF4-FFF2-40B4-BE49-F238E27FC236}">
                <a16:creationId xmlns:a16="http://schemas.microsoft.com/office/drawing/2014/main" id="{6C4551A3-58D4-9A41-042F-DEBE78408E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44754" y="3906490"/>
            <a:ext cx="635622" cy="635622"/>
          </a:xfrm>
          <a:prstGeom prst="rect">
            <a:avLst/>
          </a:prstGeom>
        </p:spPr>
      </p:pic>
      <p:pic>
        <p:nvPicPr>
          <p:cNvPr id="7" name="グラフィックス 6" descr="男性のプロフィール 枠線">
            <a:extLst>
              <a:ext uri="{FF2B5EF4-FFF2-40B4-BE49-F238E27FC236}">
                <a16:creationId xmlns:a16="http://schemas.microsoft.com/office/drawing/2014/main" id="{1253D5B9-4457-572D-0DFF-936CC13E88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44754" y="2315889"/>
            <a:ext cx="635622" cy="635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066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203165" y="168496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ja-JP" altLang="en-US" sz="3200" dirty="0"/>
              <a:t>商品管理</a:t>
            </a:r>
            <a:endParaRPr sz="3200" dirty="0"/>
          </a:p>
        </p:txBody>
      </p:sp>
      <p:sp>
        <p:nvSpPr>
          <p:cNvPr id="4" name="Google Shape;61;p14">
            <a:extLst>
              <a:ext uri="{FF2B5EF4-FFF2-40B4-BE49-F238E27FC236}">
                <a16:creationId xmlns:a16="http://schemas.microsoft.com/office/drawing/2014/main" id="{65E6CE71-FB95-EA0A-77E7-9C17EDD7801A}"/>
              </a:ext>
            </a:extLst>
          </p:cNvPr>
          <p:cNvSpPr txBox="1">
            <a:spLocks/>
          </p:cNvSpPr>
          <p:nvPr/>
        </p:nvSpPr>
        <p:spPr>
          <a:xfrm>
            <a:off x="1717056" y="2454804"/>
            <a:ext cx="2249126" cy="58584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609585" lvl="0" indent="-457189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●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ja-JP" altLang="en-US" sz="1700" dirty="0"/>
              <a:t>マーケティング部門メンバー</a:t>
            </a:r>
          </a:p>
        </p:txBody>
      </p:sp>
      <p:pic>
        <p:nvPicPr>
          <p:cNvPr id="6" name="グラフィックス 5" descr="オフィス ワーカー (男性) 単色塗りつぶし">
            <a:extLst>
              <a:ext uri="{FF2B5EF4-FFF2-40B4-BE49-F238E27FC236}">
                <a16:creationId xmlns:a16="http://schemas.microsoft.com/office/drawing/2014/main" id="{1326C9AB-D05B-C3F2-0667-F98E3F2B95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84419" y="2910927"/>
            <a:ext cx="914400" cy="914400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BA85977-0FE2-35AC-B771-D3EB8DA256CC}"/>
              </a:ext>
            </a:extLst>
          </p:cNvPr>
          <p:cNvSpPr txBox="1"/>
          <p:nvPr/>
        </p:nvSpPr>
        <p:spPr>
          <a:xfrm>
            <a:off x="3745339" y="3442227"/>
            <a:ext cx="2068944" cy="8771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1700" dirty="0"/>
              <a:t>・商品登録</a:t>
            </a:r>
            <a:endParaRPr kumimoji="1" lang="en-US" altLang="ja-JP" sz="1700" dirty="0"/>
          </a:p>
          <a:p>
            <a:r>
              <a:rPr lang="ja-JP" altLang="en-US" sz="1700" dirty="0"/>
              <a:t>・商品削除</a:t>
            </a:r>
            <a:endParaRPr lang="en-US" altLang="ja-JP" sz="1700" dirty="0"/>
          </a:p>
          <a:p>
            <a:r>
              <a:rPr kumimoji="1" lang="ja-JP" altLang="en-US" sz="1700" dirty="0"/>
              <a:t>・割引情報登録</a:t>
            </a:r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43189F14-3F91-EB42-D64B-EB0FF2E9B968}"/>
              </a:ext>
            </a:extLst>
          </p:cNvPr>
          <p:cNvSpPr/>
          <p:nvPr/>
        </p:nvSpPr>
        <p:spPr>
          <a:xfrm>
            <a:off x="3629884" y="3123573"/>
            <a:ext cx="2068945" cy="3048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グラフィックス 12" descr="コンピューター 枠線">
            <a:extLst>
              <a:ext uri="{FF2B5EF4-FFF2-40B4-BE49-F238E27FC236}">
                <a16:creationId xmlns:a16="http://schemas.microsoft.com/office/drawing/2014/main" id="{6FCA668E-2E36-CC14-005A-CEE325C7D3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51601" y="2234411"/>
            <a:ext cx="2068944" cy="2068944"/>
          </a:xfrm>
          <a:prstGeom prst="rect">
            <a:avLst/>
          </a:prstGeom>
        </p:spPr>
      </p:pic>
      <p:sp>
        <p:nvSpPr>
          <p:cNvPr id="14" name="Google Shape;61;p14">
            <a:extLst>
              <a:ext uri="{FF2B5EF4-FFF2-40B4-BE49-F238E27FC236}">
                <a16:creationId xmlns:a16="http://schemas.microsoft.com/office/drawing/2014/main" id="{718D9D2B-EFA7-76B0-4E67-FF49D32BD8F9}"/>
              </a:ext>
            </a:extLst>
          </p:cNvPr>
          <p:cNvSpPr txBox="1">
            <a:spLocks/>
          </p:cNvSpPr>
          <p:nvPr/>
        </p:nvSpPr>
        <p:spPr>
          <a:xfrm>
            <a:off x="6701110" y="2203946"/>
            <a:ext cx="1431510" cy="50171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2500"/>
          </a:bodyPr>
          <a:lstStyle>
            <a:lvl1pPr marL="609585" lvl="0" indent="-457189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●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1867" dirty="0"/>
              <a:t>EC</a:t>
            </a:r>
            <a:r>
              <a:rPr lang="ja-JP" altLang="en-US" sz="1867" dirty="0"/>
              <a:t>システム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C6ABF97-C0B3-6B54-372F-6DAC954BD536}"/>
              </a:ext>
            </a:extLst>
          </p:cNvPr>
          <p:cNvSpPr txBox="1"/>
          <p:nvPr/>
        </p:nvSpPr>
        <p:spPr>
          <a:xfrm>
            <a:off x="9376366" y="3123573"/>
            <a:ext cx="2806314" cy="29700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1700" dirty="0"/>
              <a:t>・商品情報参照</a:t>
            </a:r>
            <a:endParaRPr kumimoji="1" lang="en-US" altLang="ja-JP" sz="1700" dirty="0"/>
          </a:p>
          <a:p>
            <a:r>
              <a:rPr lang="ja-JP" altLang="en-US" sz="1700" dirty="0"/>
              <a:t>　商品番号</a:t>
            </a:r>
            <a:endParaRPr lang="en-US" altLang="ja-JP" sz="1700" dirty="0"/>
          </a:p>
          <a:p>
            <a:r>
              <a:rPr lang="ja-JP" altLang="en-US" sz="1700" dirty="0"/>
              <a:t>　商品名</a:t>
            </a:r>
            <a:endParaRPr lang="en-US" altLang="ja-JP" sz="1700" dirty="0"/>
          </a:p>
          <a:p>
            <a:r>
              <a:rPr lang="ja-JP" altLang="en-US" sz="1700" dirty="0"/>
              <a:t>　カテゴリ</a:t>
            </a:r>
            <a:endParaRPr lang="en-US" altLang="ja-JP" sz="1700" dirty="0"/>
          </a:p>
          <a:p>
            <a:r>
              <a:rPr lang="ja-JP" altLang="en-US" sz="1700" dirty="0"/>
              <a:t>　画像</a:t>
            </a:r>
            <a:endParaRPr lang="en-US" altLang="ja-JP" sz="1700" dirty="0"/>
          </a:p>
          <a:p>
            <a:r>
              <a:rPr lang="ja-JP" altLang="en-US" sz="1700" dirty="0"/>
              <a:t>　色</a:t>
            </a:r>
            <a:endParaRPr lang="en-US" altLang="ja-JP" sz="1700" dirty="0"/>
          </a:p>
          <a:p>
            <a:r>
              <a:rPr lang="ja-JP" altLang="en-US" sz="1700" dirty="0"/>
              <a:t>　サイズ</a:t>
            </a:r>
            <a:endParaRPr lang="en-US" altLang="ja-JP" sz="1700" dirty="0"/>
          </a:p>
          <a:p>
            <a:r>
              <a:rPr lang="ja-JP" altLang="en-US" sz="1700" dirty="0"/>
              <a:t>　価格</a:t>
            </a:r>
            <a:endParaRPr lang="en-US" altLang="ja-JP" sz="1700" dirty="0"/>
          </a:p>
          <a:p>
            <a:r>
              <a:rPr lang="ja-JP" altLang="en-US" sz="1700" dirty="0"/>
              <a:t>　在庫情報</a:t>
            </a:r>
            <a:endParaRPr lang="en-US" altLang="ja-JP" sz="1700" dirty="0"/>
          </a:p>
          <a:p>
            <a:endParaRPr kumimoji="1" lang="en-US" altLang="ja-JP" sz="1700" dirty="0"/>
          </a:p>
          <a:p>
            <a:endParaRPr lang="en-US" altLang="ja-JP" sz="1700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B40C0A6D-F88B-BBE4-AC19-0DBE84707821}"/>
              </a:ext>
            </a:extLst>
          </p:cNvPr>
          <p:cNvSpPr txBox="1"/>
          <p:nvPr/>
        </p:nvSpPr>
        <p:spPr>
          <a:xfrm>
            <a:off x="203165" y="840648"/>
            <a:ext cx="11785670" cy="11387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1700" dirty="0"/>
              <a:t>マーケティング部門メンバーが</a:t>
            </a:r>
            <a:r>
              <a:rPr lang="ja-JP" altLang="ja-JP" sz="1700" dirty="0"/>
              <a:t>商品</a:t>
            </a:r>
            <a:r>
              <a:rPr lang="ja-JP" altLang="en-US" sz="1700" dirty="0"/>
              <a:t>を</a:t>
            </a:r>
            <a:r>
              <a:rPr lang="en-US" altLang="ja-JP" sz="1700" dirty="0"/>
              <a:t>EC</a:t>
            </a:r>
            <a:r>
              <a:rPr lang="ja-JP" altLang="en-US" sz="1700" dirty="0"/>
              <a:t>サイトに</a:t>
            </a:r>
            <a:r>
              <a:rPr lang="ja-JP" altLang="ja-JP" sz="1700" dirty="0"/>
              <a:t>登録・削除</a:t>
            </a:r>
            <a:r>
              <a:rPr lang="ja-JP" altLang="en-US" sz="1700" dirty="0"/>
              <a:t>する機能</a:t>
            </a:r>
            <a:endParaRPr lang="ja-JP" altLang="ja-JP" sz="1700" dirty="0"/>
          </a:p>
          <a:p>
            <a:r>
              <a:rPr lang="ja-JP" altLang="en-US" sz="1700" dirty="0"/>
              <a:t>登録する商品情報は </a:t>
            </a:r>
            <a:r>
              <a:rPr lang="ja-JP" altLang="ja-JP" sz="1700" dirty="0"/>
              <a:t>商品番号、商品名、カテゴリ、画像、色、サイズ、価格、在庫情報</a:t>
            </a:r>
          </a:p>
          <a:p>
            <a:r>
              <a:rPr lang="ja-JP" altLang="ja-JP" sz="1700" dirty="0"/>
              <a:t>商品ごとに割引情報</a:t>
            </a:r>
            <a:r>
              <a:rPr lang="ja-JP" altLang="en-US" sz="1700" dirty="0"/>
              <a:t>を</a:t>
            </a:r>
            <a:r>
              <a:rPr lang="ja-JP" altLang="ja-JP" sz="1700" dirty="0"/>
              <a:t>登録</a:t>
            </a:r>
            <a:r>
              <a:rPr lang="ja-JP" altLang="en-US" sz="1700" dirty="0"/>
              <a:t>する機能を有する</a:t>
            </a:r>
            <a:endParaRPr lang="en-US" altLang="ja-JP" sz="1700" dirty="0"/>
          </a:p>
          <a:p>
            <a:r>
              <a:rPr lang="ja-JP" altLang="en-US" sz="1700" dirty="0"/>
              <a:t>登録元となる商品情報は基盤システム側で一元管理しており、</a:t>
            </a:r>
            <a:r>
              <a:rPr lang="ja-JP" altLang="ja-JP" sz="1700" dirty="0"/>
              <a:t>ECサイトは基盤システム側の商品</a:t>
            </a:r>
            <a:r>
              <a:rPr lang="ja-JP" altLang="en-US" sz="1700" dirty="0"/>
              <a:t>情報</a:t>
            </a:r>
            <a:r>
              <a:rPr lang="ja-JP" altLang="ja-JP" sz="1700" dirty="0"/>
              <a:t>を</a:t>
            </a:r>
            <a:r>
              <a:rPr lang="ja-JP" altLang="en-US" sz="1700" dirty="0"/>
              <a:t>直接</a:t>
            </a:r>
            <a:r>
              <a:rPr lang="ja-JP" altLang="ja-JP" sz="1700" dirty="0"/>
              <a:t>参照する</a:t>
            </a:r>
          </a:p>
        </p:txBody>
      </p:sp>
      <p:pic>
        <p:nvPicPr>
          <p:cNvPr id="23" name="グラフィックス 22" descr="コンピューター 単色塗りつぶし">
            <a:extLst>
              <a:ext uri="{FF2B5EF4-FFF2-40B4-BE49-F238E27FC236}">
                <a16:creationId xmlns:a16="http://schemas.microsoft.com/office/drawing/2014/main" id="{30BB3E77-428E-A3FE-A694-8FF51A6707E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541767" y="4548284"/>
            <a:ext cx="1981948" cy="1981948"/>
          </a:xfrm>
          <a:prstGeom prst="rect">
            <a:avLst/>
          </a:prstGeom>
        </p:spPr>
      </p:pic>
      <p:sp>
        <p:nvSpPr>
          <p:cNvPr id="24" name="Google Shape;61;p14">
            <a:extLst>
              <a:ext uri="{FF2B5EF4-FFF2-40B4-BE49-F238E27FC236}">
                <a16:creationId xmlns:a16="http://schemas.microsoft.com/office/drawing/2014/main" id="{F6736BAE-3794-849B-7A64-AB4EDF588D7B}"/>
              </a:ext>
            </a:extLst>
          </p:cNvPr>
          <p:cNvSpPr txBox="1">
            <a:spLocks/>
          </p:cNvSpPr>
          <p:nvPr/>
        </p:nvSpPr>
        <p:spPr>
          <a:xfrm>
            <a:off x="6650311" y="4499182"/>
            <a:ext cx="1616234" cy="54432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2500"/>
          </a:bodyPr>
          <a:lstStyle>
            <a:lvl1pPr marL="609585" lvl="0" indent="-457189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●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867" dirty="0"/>
              <a:t>基盤システム</a:t>
            </a:r>
          </a:p>
        </p:txBody>
      </p:sp>
      <p:sp>
        <p:nvSpPr>
          <p:cNvPr id="26" name="矢印: 左カーブ 25">
            <a:extLst>
              <a:ext uri="{FF2B5EF4-FFF2-40B4-BE49-F238E27FC236}">
                <a16:creationId xmlns:a16="http://schemas.microsoft.com/office/drawing/2014/main" id="{646BC1E3-1DC6-813E-4070-A3EC29A77371}"/>
              </a:ext>
            </a:extLst>
          </p:cNvPr>
          <p:cNvSpPr/>
          <p:nvPr/>
        </p:nvSpPr>
        <p:spPr>
          <a:xfrm>
            <a:off x="8626764" y="3203848"/>
            <a:ext cx="646553" cy="2227134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8F0FEFBA-DFF7-0F45-303A-A6A62E94E594}"/>
              </a:ext>
            </a:extLst>
          </p:cNvPr>
          <p:cNvSpPr txBox="1"/>
          <p:nvPr/>
        </p:nvSpPr>
        <p:spPr>
          <a:xfrm>
            <a:off x="5255491" y="6300479"/>
            <a:ext cx="6659417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・参照</a:t>
            </a:r>
            <a:r>
              <a:rPr lang="ja-JP" altLang="en-US" sz="1400" dirty="0"/>
              <a:t>元となる商品情報は、</a:t>
            </a:r>
            <a:r>
              <a:rPr kumimoji="1" lang="ja-JP" altLang="en-US" sz="1400" dirty="0"/>
              <a:t>基盤システム側の商品情報登録画面</a:t>
            </a:r>
            <a:r>
              <a:rPr lang="ja-JP" altLang="en-US" sz="1400" dirty="0"/>
              <a:t>で</a:t>
            </a:r>
            <a:r>
              <a:rPr kumimoji="1" lang="ja-JP" altLang="en-US" sz="1400" dirty="0"/>
              <a:t>登録している</a:t>
            </a:r>
            <a:endParaRPr kumimoji="1" lang="en-US" altLang="ja-JP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>
          <a:extLst>
            <a:ext uri="{FF2B5EF4-FFF2-40B4-BE49-F238E27FC236}">
              <a16:creationId xmlns:a16="http://schemas.microsoft.com/office/drawing/2014/main" id="{DFE893FA-7A77-2232-C44A-20CD76C3C7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>
            <a:extLst>
              <a:ext uri="{FF2B5EF4-FFF2-40B4-BE49-F238E27FC236}">
                <a16:creationId xmlns:a16="http://schemas.microsoft.com/office/drawing/2014/main" id="{67175BC2-C9C5-26CF-B533-E457214872A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3165" y="168496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ja-JP" altLang="en-US" sz="3200" dirty="0"/>
              <a:t>割引クーポン配布</a:t>
            </a:r>
            <a:endParaRPr sz="3200" dirty="0"/>
          </a:p>
        </p:txBody>
      </p:sp>
      <p:sp>
        <p:nvSpPr>
          <p:cNvPr id="4" name="Google Shape;61;p14">
            <a:extLst>
              <a:ext uri="{FF2B5EF4-FFF2-40B4-BE49-F238E27FC236}">
                <a16:creationId xmlns:a16="http://schemas.microsoft.com/office/drawing/2014/main" id="{7AF8A1BF-5486-52F5-AF8C-3F6F839BA5C7}"/>
              </a:ext>
            </a:extLst>
          </p:cNvPr>
          <p:cNvSpPr txBox="1">
            <a:spLocks/>
          </p:cNvSpPr>
          <p:nvPr/>
        </p:nvSpPr>
        <p:spPr>
          <a:xfrm>
            <a:off x="403794" y="2413507"/>
            <a:ext cx="2332770" cy="59745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609585" lvl="0" indent="-457189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●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ja-JP" altLang="en-US" sz="1700" dirty="0"/>
              <a:t>マーケティング部門メンバー</a:t>
            </a:r>
          </a:p>
        </p:txBody>
      </p:sp>
      <p:pic>
        <p:nvPicPr>
          <p:cNvPr id="6" name="グラフィックス 5" descr="オフィス ワーカー (男性) 単色塗りつぶし">
            <a:extLst>
              <a:ext uri="{FF2B5EF4-FFF2-40B4-BE49-F238E27FC236}">
                <a16:creationId xmlns:a16="http://schemas.microsoft.com/office/drawing/2014/main" id="{53C00126-DF77-F318-98B4-2FF99FD36D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5915" y="2910927"/>
            <a:ext cx="914400" cy="914400"/>
          </a:xfrm>
          <a:prstGeom prst="rect">
            <a:avLst/>
          </a:prstGeom>
        </p:spPr>
      </p:pic>
      <p:pic>
        <p:nvPicPr>
          <p:cNvPr id="13" name="グラフィックス 12" descr="コンピューター 枠線">
            <a:extLst>
              <a:ext uri="{FF2B5EF4-FFF2-40B4-BE49-F238E27FC236}">
                <a16:creationId xmlns:a16="http://schemas.microsoft.com/office/drawing/2014/main" id="{09B6DB29-F602-849B-7C69-16F5B8BD6D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73786" y="2289828"/>
            <a:ext cx="2068944" cy="2068944"/>
          </a:xfrm>
          <a:prstGeom prst="rect">
            <a:avLst/>
          </a:prstGeom>
        </p:spPr>
      </p:pic>
      <p:sp>
        <p:nvSpPr>
          <p:cNvPr id="14" name="Google Shape;61;p14">
            <a:extLst>
              <a:ext uri="{FF2B5EF4-FFF2-40B4-BE49-F238E27FC236}">
                <a16:creationId xmlns:a16="http://schemas.microsoft.com/office/drawing/2014/main" id="{BCD6E6A4-9F09-834E-A6BC-CC004DE17012}"/>
              </a:ext>
            </a:extLst>
          </p:cNvPr>
          <p:cNvSpPr txBox="1">
            <a:spLocks/>
          </p:cNvSpPr>
          <p:nvPr/>
        </p:nvSpPr>
        <p:spPr>
          <a:xfrm>
            <a:off x="5223295" y="2259363"/>
            <a:ext cx="1431510" cy="50171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2500"/>
          </a:bodyPr>
          <a:lstStyle>
            <a:lvl1pPr marL="609585" lvl="0" indent="-457189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●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1867" dirty="0"/>
              <a:t>EC</a:t>
            </a:r>
            <a:r>
              <a:rPr lang="ja-JP" altLang="en-US" sz="1867" dirty="0"/>
              <a:t>システム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90E1AFF-9698-B261-476C-FF5EF6D2028C}"/>
              </a:ext>
            </a:extLst>
          </p:cNvPr>
          <p:cNvSpPr txBox="1"/>
          <p:nvPr/>
        </p:nvSpPr>
        <p:spPr>
          <a:xfrm>
            <a:off x="203165" y="821506"/>
            <a:ext cx="10994325" cy="11387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1700" dirty="0"/>
              <a:t>マーケティング部門メンバーが、</a:t>
            </a:r>
            <a:r>
              <a:rPr lang="en-US" altLang="ja-JP" sz="1700" dirty="0"/>
              <a:t>EC</a:t>
            </a:r>
            <a:r>
              <a:rPr lang="ja-JP" altLang="en-US" sz="1700" dirty="0"/>
              <a:t>サイトを介して特定のユーザーを対象に</a:t>
            </a:r>
            <a:endParaRPr lang="en-US" altLang="ja-JP" sz="1700" dirty="0"/>
          </a:p>
          <a:p>
            <a:r>
              <a:rPr lang="ja-JP" altLang="en-US" sz="1700" dirty="0"/>
              <a:t>商品の割引クーポンを配布することができる機能</a:t>
            </a:r>
            <a:endParaRPr lang="en-US" altLang="ja-JP" sz="1700" dirty="0"/>
          </a:p>
          <a:p>
            <a:r>
              <a:rPr lang="ja-JP" altLang="en-US" sz="1700" dirty="0"/>
              <a:t>クーポンを配布されたユーザーは、クーポンを利用して割引価格で商品を購入することができる</a:t>
            </a:r>
            <a:endParaRPr lang="en-US" altLang="ja-JP" sz="1700" dirty="0"/>
          </a:p>
          <a:p>
            <a:endParaRPr lang="en-US" altLang="ja-JP" sz="1700" dirty="0"/>
          </a:p>
        </p:txBody>
      </p:sp>
      <p:sp>
        <p:nvSpPr>
          <p:cNvPr id="2" name="矢印: 右 1">
            <a:extLst>
              <a:ext uri="{FF2B5EF4-FFF2-40B4-BE49-F238E27FC236}">
                <a16:creationId xmlns:a16="http://schemas.microsoft.com/office/drawing/2014/main" id="{81FDD88F-85EA-A29F-E2F9-0B2B4C6F3B1C}"/>
              </a:ext>
            </a:extLst>
          </p:cNvPr>
          <p:cNvSpPr/>
          <p:nvPr/>
        </p:nvSpPr>
        <p:spPr>
          <a:xfrm>
            <a:off x="2845366" y="3182300"/>
            <a:ext cx="1719226" cy="3048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Google Shape;61;p14">
            <a:extLst>
              <a:ext uri="{FF2B5EF4-FFF2-40B4-BE49-F238E27FC236}">
                <a16:creationId xmlns:a16="http://schemas.microsoft.com/office/drawing/2014/main" id="{68721114-4CA9-FADD-9ADA-70C9BF5B104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809220" y="2510221"/>
            <a:ext cx="1862139" cy="50171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 algn="ctr">
              <a:buNone/>
            </a:pPr>
            <a:r>
              <a:rPr lang="ja-JP" altLang="en-US" sz="1700" dirty="0"/>
              <a:t>クーポン利用者</a:t>
            </a:r>
            <a:endParaRPr sz="1700" dirty="0"/>
          </a:p>
        </p:txBody>
      </p:sp>
      <p:pic>
        <p:nvPicPr>
          <p:cNvPr id="5" name="グラフィックス 4" descr="男性のプロフィール 枠線">
            <a:extLst>
              <a:ext uri="{FF2B5EF4-FFF2-40B4-BE49-F238E27FC236}">
                <a16:creationId xmlns:a16="http://schemas.microsoft.com/office/drawing/2014/main" id="{633F4AC1-D181-AF8D-D13B-FD8E2CCCD9B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283090" y="2928510"/>
            <a:ext cx="914400" cy="91440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6599FA1-362A-E446-CF73-3175906C2DAB}"/>
              </a:ext>
            </a:extLst>
          </p:cNvPr>
          <p:cNvSpPr txBox="1"/>
          <p:nvPr/>
        </p:nvSpPr>
        <p:spPr>
          <a:xfrm>
            <a:off x="7533551" y="4007426"/>
            <a:ext cx="2476805" cy="3539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1700" dirty="0"/>
              <a:t>・割引クーポン利用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752A7CD-C62C-D1BF-ABA3-D91373633361}"/>
              </a:ext>
            </a:extLst>
          </p:cNvPr>
          <p:cNvSpPr txBox="1"/>
          <p:nvPr/>
        </p:nvSpPr>
        <p:spPr>
          <a:xfrm>
            <a:off x="7533552" y="2457537"/>
            <a:ext cx="2476805" cy="8771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1700" dirty="0"/>
              <a:t>・割引クーポン配布</a:t>
            </a:r>
            <a:endParaRPr kumimoji="1" lang="en-US" altLang="ja-JP" sz="1700" dirty="0"/>
          </a:p>
          <a:p>
            <a:r>
              <a:rPr kumimoji="1" lang="ja-JP" altLang="en-US" sz="1700" dirty="0"/>
              <a:t>・割引価格反映</a:t>
            </a:r>
            <a:endParaRPr kumimoji="1" lang="en-US" altLang="ja-JP" sz="1700" dirty="0"/>
          </a:p>
          <a:p>
            <a:endParaRPr kumimoji="1" lang="ja-JP" altLang="en-US" sz="1700" dirty="0"/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20C2C2AA-E9DE-EEBD-A4B5-944F18CBA24F}"/>
              </a:ext>
            </a:extLst>
          </p:cNvPr>
          <p:cNvSpPr/>
          <p:nvPr/>
        </p:nvSpPr>
        <p:spPr>
          <a:xfrm>
            <a:off x="7937781" y="3130263"/>
            <a:ext cx="1185719" cy="3048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3B93747C-6A2C-F869-29F5-4AC2F511783B}"/>
              </a:ext>
            </a:extLst>
          </p:cNvPr>
          <p:cNvSpPr/>
          <p:nvPr/>
        </p:nvSpPr>
        <p:spPr>
          <a:xfrm rot="10800000">
            <a:off x="7891539" y="3515118"/>
            <a:ext cx="1185719" cy="3048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E2B4D0B-0068-83D1-F4E9-9AA706BB2CFD}"/>
              </a:ext>
            </a:extLst>
          </p:cNvPr>
          <p:cNvSpPr txBox="1"/>
          <p:nvPr/>
        </p:nvSpPr>
        <p:spPr>
          <a:xfrm>
            <a:off x="2487385" y="2490964"/>
            <a:ext cx="2611155" cy="8771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1700" dirty="0"/>
              <a:t>・クーポン配布条件指定</a:t>
            </a:r>
            <a:endParaRPr lang="en-US" altLang="ja-JP" sz="1700" dirty="0"/>
          </a:p>
          <a:p>
            <a:r>
              <a:rPr kumimoji="1" lang="ja-JP" altLang="en-US" sz="1700" dirty="0"/>
              <a:t>・クーポン配布設定</a:t>
            </a:r>
            <a:endParaRPr kumimoji="1" lang="en-US" altLang="ja-JP" sz="1700" dirty="0"/>
          </a:p>
          <a:p>
            <a:endParaRPr kumimoji="1" lang="ja-JP" altLang="en-US" sz="1700" dirty="0"/>
          </a:p>
        </p:txBody>
      </p:sp>
    </p:spTree>
    <p:extLst>
      <p:ext uri="{BB962C8B-B14F-4D97-AF65-F5344CB8AC3E}">
        <p14:creationId xmlns:p14="http://schemas.microsoft.com/office/powerpoint/2010/main" val="1225893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>
          <a:extLst>
            <a:ext uri="{FF2B5EF4-FFF2-40B4-BE49-F238E27FC236}">
              <a16:creationId xmlns:a16="http://schemas.microsoft.com/office/drawing/2014/main" id="{22A8C736-BE91-1EEB-8466-56EC243F7F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>
            <a:extLst>
              <a:ext uri="{FF2B5EF4-FFF2-40B4-BE49-F238E27FC236}">
                <a16:creationId xmlns:a16="http://schemas.microsoft.com/office/drawing/2014/main" id="{D072A0F3-62D1-424A-8176-B921A58B107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3165" y="168496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ja-JP" altLang="en-US" sz="3200" dirty="0"/>
              <a:t>会員管理</a:t>
            </a:r>
            <a:endParaRPr sz="3200" dirty="0"/>
          </a:p>
        </p:txBody>
      </p:sp>
      <p:sp>
        <p:nvSpPr>
          <p:cNvPr id="61" name="Google Shape;61;p14">
            <a:extLst>
              <a:ext uri="{FF2B5EF4-FFF2-40B4-BE49-F238E27FC236}">
                <a16:creationId xmlns:a16="http://schemas.microsoft.com/office/drawing/2014/main" id="{F5566E76-D94E-0162-CB5F-1A67241ADF1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526069" y="3551043"/>
            <a:ext cx="1868797" cy="50171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 algn="ctr">
              <a:buNone/>
            </a:pPr>
            <a:r>
              <a:rPr lang="ja-JP" altLang="en-US" sz="1700" dirty="0"/>
              <a:t>会員登録者</a:t>
            </a:r>
            <a:endParaRPr lang="en-US" altLang="ja-JP" sz="1700" dirty="0"/>
          </a:p>
        </p:txBody>
      </p:sp>
      <p:pic>
        <p:nvPicPr>
          <p:cNvPr id="3" name="グラフィックス 2" descr="男性のプロフィール 枠線">
            <a:extLst>
              <a:ext uri="{FF2B5EF4-FFF2-40B4-BE49-F238E27FC236}">
                <a16:creationId xmlns:a16="http://schemas.microsoft.com/office/drawing/2014/main" id="{ADD9E2DE-F21A-5383-61E9-1404C1E43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03268" y="4009722"/>
            <a:ext cx="914400" cy="914400"/>
          </a:xfrm>
          <a:prstGeom prst="rect">
            <a:avLst/>
          </a:prstGeom>
        </p:spPr>
      </p:pic>
      <p:sp>
        <p:nvSpPr>
          <p:cNvPr id="4" name="Google Shape;61;p14">
            <a:extLst>
              <a:ext uri="{FF2B5EF4-FFF2-40B4-BE49-F238E27FC236}">
                <a16:creationId xmlns:a16="http://schemas.microsoft.com/office/drawing/2014/main" id="{BC3AE1C5-CD7C-7853-3F22-6EA5C209FBFB}"/>
              </a:ext>
            </a:extLst>
          </p:cNvPr>
          <p:cNvSpPr txBox="1">
            <a:spLocks/>
          </p:cNvSpPr>
          <p:nvPr/>
        </p:nvSpPr>
        <p:spPr>
          <a:xfrm>
            <a:off x="399381" y="3508981"/>
            <a:ext cx="2454719" cy="58584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609585" lvl="0" indent="-457189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●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ja-JP" altLang="en-US" sz="1700" dirty="0"/>
              <a:t>カスタマーサービス部メンバー</a:t>
            </a:r>
          </a:p>
        </p:txBody>
      </p:sp>
      <p:pic>
        <p:nvPicPr>
          <p:cNvPr id="6" name="グラフィックス 5" descr="オフィス ワーカー (男性) 単色塗りつぶし">
            <a:extLst>
              <a:ext uri="{FF2B5EF4-FFF2-40B4-BE49-F238E27FC236}">
                <a16:creationId xmlns:a16="http://schemas.microsoft.com/office/drawing/2014/main" id="{551B7F6F-01A9-2167-2063-81D0F20E3E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06127" y="3982636"/>
            <a:ext cx="914400" cy="914400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13DA0EF-3570-1E25-6C32-DC5229EBF94C}"/>
              </a:ext>
            </a:extLst>
          </p:cNvPr>
          <p:cNvSpPr txBox="1"/>
          <p:nvPr/>
        </p:nvSpPr>
        <p:spPr>
          <a:xfrm>
            <a:off x="7934324" y="4610275"/>
            <a:ext cx="2068944" cy="3539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1700" dirty="0"/>
              <a:t>・会員情報登録</a:t>
            </a:r>
            <a:endParaRPr kumimoji="1" lang="en-US" altLang="ja-JP" sz="1700" dirty="0"/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DF74E5B3-07A8-ED25-0132-567902F5DD3B}"/>
              </a:ext>
            </a:extLst>
          </p:cNvPr>
          <p:cNvSpPr/>
          <p:nvPr/>
        </p:nvSpPr>
        <p:spPr>
          <a:xfrm>
            <a:off x="3191167" y="4150117"/>
            <a:ext cx="1565526" cy="3048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グラフィックス 12" descr="コンピューター 枠線">
            <a:extLst>
              <a:ext uri="{FF2B5EF4-FFF2-40B4-BE49-F238E27FC236}">
                <a16:creationId xmlns:a16="http://schemas.microsoft.com/office/drawing/2014/main" id="{96D6C7A6-5471-39F2-6F48-B58681E99F3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72551" y="3361246"/>
            <a:ext cx="2068944" cy="2068944"/>
          </a:xfrm>
          <a:prstGeom prst="rect">
            <a:avLst/>
          </a:prstGeom>
        </p:spPr>
      </p:pic>
      <p:sp>
        <p:nvSpPr>
          <p:cNvPr id="14" name="Google Shape;61;p14">
            <a:extLst>
              <a:ext uri="{FF2B5EF4-FFF2-40B4-BE49-F238E27FC236}">
                <a16:creationId xmlns:a16="http://schemas.microsoft.com/office/drawing/2014/main" id="{A0E276E5-C83C-DED0-DC4B-9379469DAAF2}"/>
              </a:ext>
            </a:extLst>
          </p:cNvPr>
          <p:cNvSpPr txBox="1">
            <a:spLocks/>
          </p:cNvSpPr>
          <p:nvPr/>
        </p:nvSpPr>
        <p:spPr>
          <a:xfrm>
            <a:off x="5722060" y="3330781"/>
            <a:ext cx="1431510" cy="50171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2500"/>
          </a:bodyPr>
          <a:lstStyle>
            <a:lvl1pPr marL="609585" lvl="0" indent="-457189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●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1867" dirty="0"/>
              <a:t>EC</a:t>
            </a:r>
            <a:r>
              <a:rPr lang="ja-JP" altLang="en-US" sz="1867" dirty="0"/>
              <a:t>システム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C2AEDE50-D2AF-385A-0B38-EC3135E798C2}"/>
              </a:ext>
            </a:extLst>
          </p:cNvPr>
          <p:cNvSpPr txBox="1"/>
          <p:nvPr/>
        </p:nvSpPr>
        <p:spPr>
          <a:xfrm>
            <a:off x="3320548" y="3494127"/>
            <a:ext cx="1799456" cy="61555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1700" dirty="0"/>
              <a:t>・会員情報閲覧</a:t>
            </a:r>
            <a:endParaRPr kumimoji="1" lang="en-US" altLang="ja-JP" sz="1700" dirty="0"/>
          </a:p>
          <a:p>
            <a:r>
              <a:rPr kumimoji="1" lang="ja-JP" altLang="en-US" sz="1700" dirty="0"/>
              <a:t>・注文履歴閲覧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682EF19F-E071-C32C-F559-B1A2AD1E5EC7}"/>
              </a:ext>
            </a:extLst>
          </p:cNvPr>
          <p:cNvSpPr txBox="1"/>
          <p:nvPr/>
        </p:nvSpPr>
        <p:spPr>
          <a:xfrm>
            <a:off x="203165" y="826345"/>
            <a:ext cx="10994325" cy="140038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1700" dirty="0"/>
              <a:t>EC</a:t>
            </a:r>
            <a:r>
              <a:rPr lang="ja-JP" altLang="en-US" sz="1700" dirty="0"/>
              <a:t>サイトの利用ユーザーが登録した会員情報に対して、カスタマーサービス部メンバーが</a:t>
            </a:r>
            <a:endParaRPr lang="en-US" altLang="ja-JP" sz="1700" dirty="0"/>
          </a:p>
          <a:p>
            <a:r>
              <a:rPr lang="en-US" altLang="ja-JP" sz="1700" dirty="0"/>
              <a:t>EC</a:t>
            </a:r>
            <a:r>
              <a:rPr lang="ja-JP" altLang="en-US" sz="1700" dirty="0"/>
              <a:t>会員情報や注文履歴を閲覧できる機能</a:t>
            </a:r>
            <a:endParaRPr kumimoji="1" lang="en-US" altLang="ja-JP" sz="1700" dirty="0"/>
          </a:p>
          <a:p>
            <a:r>
              <a:rPr lang="ja-JP" altLang="en-US" sz="1700" dirty="0"/>
              <a:t>セキュリティの観点で、個人情報（住所、氏名、電話番号、メールアドレス）を閲覧することが可能</a:t>
            </a:r>
            <a:endParaRPr lang="en-US" altLang="ja-JP" sz="1700" dirty="0"/>
          </a:p>
          <a:p>
            <a:r>
              <a:rPr lang="ja-JP" altLang="en-US" sz="1700" dirty="0"/>
              <a:t>ユーザー制限を設けて、個人情報の閲覧を制限する</a:t>
            </a:r>
            <a:endParaRPr lang="en-US" altLang="ja-JP" sz="1700" dirty="0"/>
          </a:p>
          <a:p>
            <a:endParaRPr lang="en-US" altLang="ja-JP" sz="17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B55958E-2155-1D49-3E7C-6CDD6E6ED8B8}"/>
              </a:ext>
            </a:extLst>
          </p:cNvPr>
          <p:cNvSpPr txBox="1"/>
          <p:nvPr/>
        </p:nvSpPr>
        <p:spPr>
          <a:xfrm>
            <a:off x="3260436" y="4814776"/>
            <a:ext cx="2835564" cy="14003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1700" dirty="0"/>
              <a:t>・会員情報表示</a:t>
            </a:r>
            <a:endParaRPr kumimoji="1" lang="en-US" altLang="ja-JP" sz="1700" dirty="0"/>
          </a:p>
          <a:p>
            <a:r>
              <a:rPr lang="ja-JP" altLang="en-US" sz="1700" dirty="0"/>
              <a:t>　住所</a:t>
            </a:r>
            <a:endParaRPr lang="en-US" altLang="ja-JP" sz="1700" dirty="0"/>
          </a:p>
          <a:p>
            <a:r>
              <a:rPr kumimoji="1" lang="ja-JP" altLang="en-US" sz="1700" dirty="0"/>
              <a:t>　氏名</a:t>
            </a:r>
            <a:endParaRPr kumimoji="1" lang="en-US" altLang="ja-JP" sz="1700" dirty="0"/>
          </a:p>
          <a:p>
            <a:r>
              <a:rPr lang="ja-JP" altLang="en-US" sz="1700" dirty="0"/>
              <a:t>　電話番号</a:t>
            </a:r>
            <a:endParaRPr lang="en-US" altLang="ja-JP" sz="1700" dirty="0"/>
          </a:p>
          <a:p>
            <a:r>
              <a:rPr kumimoji="1" lang="ja-JP" altLang="en-US" sz="1700" dirty="0"/>
              <a:t>　メールアドレス</a:t>
            </a:r>
            <a:endParaRPr kumimoji="1" lang="en-US" altLang="ja-JP" sz="1700" dirty="0"/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4F4E2D9D-5FC9-3B1E-DE42-6A60C2C5C107}"/>
              </a:ext>
            </a:extLst>
          </p:cNvPr>
          <p:cNvSpPr/>
          <p:nvPr/>
        </p:nvSpPr>
        <p:spPr>
          <a:xfrm rot="10800000">
            <a:off x="3174093" y="4482446"/>
            <a:ext cx="1565526" cy="3048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1D48089C-8A6A-0ACD-1031-C08E2F2F68AD}"/>
              </a:ext>
            </a:extLst>
          </p:cNvPr>
          <p:cNvSpPr/>
          <p:nvPr/>
        </p:nvSpPr>
        <p:spPr>
          <a:xfrm rot="10800000">
            <a:off x="7989618" y="4243318"/>
            <a:ext cx="1565526" cy="3048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0110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>
          <a:extLst>
            <a:ext uri="{FF2B5EF4-FFF2-40B4-BE49-F238E27FC236}">
              <a16:creationId xmlns:a16="http://schemas.microsoft.com/office/drawing/2014/main" id="{CF5213D3-A0E4-E6C8-E3A3-B3322CDA60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>
            <a:extLst>
              <a:ext uri="{FF2B5EF4-FFF2-40B4-BE49-F238E27FC236}">
                <a16:creationId xmlns:a16="http://schemas.microsoft.com/office/drawing/2014/main" id="{08569BF0-D482-5611-E2D1-12CC3335C6C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3165" y="168496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ja-JP" altLang="en-US" sz="3200" dirty="0"/>
              <a:t>受注管理</a:t>
            </a:r>
            <a:endParaRPr sz="3200" dirty="0"/>
          </a:p>
        </p:txBody>
      </p:sp>
      <p:pic>
        <p:nvPicPr>
          <p:cNvPr id="6" name="グラフィックス 5" descr="オフィス ワーカー (男性) 単色塗りつぶし">
            <a:extLst>
              <a:ext uri="{FF2B5EF4-FFF2-40B4-BE49-F238E27FC236}">
                <a16:creationId xmlns:a16="http://schemas.microsoft.com/office/drawing/2014/main" id="{A751C919-5E7A-9052-7B32-5D1D66960B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81301" y="5161635"/>
            <a:ext cx="914400" cy="914400"/>
          </a:xfrm>
          <a:prstGeom prst="rect">
            <a:avLst/>
          </a:prstGeom>
        </p:spPr>
      </p:pic>
      <p:pic>
        <p:nvPicPr>
          <p:cNvPr id="13" name="グラフィックス 12" descr="コンピューター 枠線">
            <a:extLst>
              <a:ext uri="{FF2B5EF4-FFF2-40B4-BE49-F238E27FC236}">
                <a16:creationId xmlns:a16="http://schemas.microsoft.com/office/drawing/2014/main" id="{5BEE6739-4E08-23B4-13C6-7BA83EEA76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75376" y="4432663"/>
            <a:ext cx="2068944" cy="2068944"/>
          </a:xfrm>
          <a:prstGeom prst="rect">
            <a:avLst/>
          </a:prstGeom>
        </p:spPr>
      </p:pic>
      <p:sp>
        <p:nvSpPr>
          <p:cNvPr id="14" name="Google Shape;61;p14">
            <a:extLst>
              <a:ext uri="{FF2B5EF4-FFF2-40B4-BE49-F238E27FC236}">
                <a16:creationId xmlns:a16="http://schemas.microsoft.com/office/drawing/2014/main" id="{F05AA9D2-85C9-443A-4D4A-C3B8938F08A2}"/>
              </a:ext>
            </a:extLst>
          </p:cNvPr>
          <p:cNvSpPr txBox="1">
            <a:spLocks/>
          </p:cNvSpPr>
          <p:nvPr/>
        </p:nvSpPr>
        <p:spPr>
          <a:xfrm>
            <a:off x="5324885" y="4402198"/>
            <a:ext cx="1431510" cy="50171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2500"/>
          </a:bodyPr>
          <a:lstStyle>
            <a:lvl1pPr marL="609585" lvl="0" indent="-457189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●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1867" dirty="0"/>
              <a:t>EC</a:t>
            </a:r>
            <a:r>
              <a:rPr lang="ja-JP" altLang="en-US" sz="1867" dirty="0"/>
              <a:t>システム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F766AFD9-08DE-3FDB-0690-34EB683CE077}"/>
              </a:ext>
            </a:extLst>
          </p:cNvPr>
          <p:cNvSpPr txBox="1"/>
          <p:nvPr/>
        </p:nvSpPr>
        <p:spPr>
          <a:xfrm>
            <a:off x="203165" y="843491"/>
            <a:ext cx="10994325" cy="8771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sz="1700" dirty="0"/>
              <a:t>EC</a:t>
            </a:r>
            <a:r>
              <a:rPr lang="ja-JP" altLang="en-US" sz="1700" dirty="0"/>
              <a:t>サイトでユーザーが</a:t>
            </a:r>
            <a:r>
              <a:rPr lang="ja-JP" altLang="ja-JP" sz="1700" dirty="0"/>
              <a:t>注文</a:t>
            </a:r>
            <a:r>
              <a:rPr lang="ja-JP" altLang="en-US" sz="1700" dirty="0"/>
              <a:t>した商品の受注情報を、カスタマーサービス部メンバーが確認できる機能</a:t>
            </a:r>
            <a:endParaRPr lang="en-US" altLang="ja-JP" sz="1700" dirty="0"/>
          </a:p>
          <a:p>
            <a:r>
              <a:rPr lang="ja-JP" altLang="en-US" sz="1700" dirty="0"/>
              <a:t>また、出荷前の購入商品をユーザーがキャンセルした場合に</a:t>
            </a:r>
            <a:r>
              <a:rPr lang="en-US" altLang="ja-JP" sz="1700" dirty="0"/>
              <a:t>EC</a:t>
            </a:r>
            <a:r>
              <a:rPr lang="ja-JP" altLang="en-US" sz="1700" dirty="0"/>
              <a:t>システムがキャンセル情報を</a:t>
            </a:r>
            <a:endParaRPr lang="en-US" altLang="ja-JP" sz="1700" dirty="0"/>
          </a:p>
          <a:p>
            <a:r>
              <a:rPr lang="ja-JP" altLang="en-US" sz="1700" dirty="0"/>
              <a:t>販売管理システムへ連携し、商品のキャンセルを実行する</a:t>
            </a:r>
            <a:endParaRPr lang="en-US" altLang="ja-JP" sz="1700" dirty="0"/>
          </a:p>
        </p:txBody>
      </p:sp>
      <p:sp>
        <p:nvSpPr>
          <p:cNvPr id="3" name="Google Shape;61;p14">
            <a:extLst>
              <a:ext uri="{FF2B5EF4-FFF2-40B4-BE49-F238E27FC236}">
                <a16:creationId xmlns:a16="http://schemas.microsoft.com/office/drawing/2014/main" id="{3764BA58-ACB6-AA80-BED2-B442884F626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447064" y="4614176"/>
            <a:ext cx="1323845" cy="50171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buNone/>
            </a:pPr>
            <a:r>
              <a:rPr lang="ja-JP" altLang="en-US" sz="1700" dirty="0"/>
              <a:t>商品注文ユーザー</a:t>
            </a:r>
            <a:endParaRPr sz="1700" dirty="0"/>
          </a:p>
        </p:txBody>
      </p:sp>
      <p:pic>
        <p:nvPicPr>
          <p:cNvPr id="5" name="グラフィックス 4" descr="男性のプロフィール 枠線">
            <a:extLst>
              <a:ext uri="{FF2B5EF4-FFF2-40B4-BE49-F238E27FC236}">
                <a16:creationId xmlns:a16="http://schemas.microsoft.com/office/drawing/2014/main" id="{2D779FC2-ECE5-F010-25F3-987F9CAF5E9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580863" y="5115893"/>
            <a:ext cx="914400" cy="91440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062474B-4F08-A840-A471-A361398BA290}"/>
              </a:ext>
            </a:extLst>
          </p:cNvPr>
          <p:cNvSpPr txBox="1"/>
          <p:nvPr/>
        </p:nvSpPr>
        <p:spPr>
          <a:xfrm>
            <a:off x="7272171" y="6076035"/>
            <a:ext cx="2476805" cy="61555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1700" dirty="0"/>
              <a:t>・注文を確認</a:t>
            </a:r>
            <a:endParaRPr kumimoji="1" lang="en-US" altLang="ja-JP" sz="1700" dirty="0"/>
          </a:p>
          <a:p>
            <a:r>
              <a:rPr lang="ja-JP" altLang="en-US" sz="1700" dirty="0"/>
              <a:t>・キャンセル実行</a:t>
            </a:r>
            <a:endParaRPr kumimoji="1" lang="ja-JP" altLang="en-US" sz="17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C28DCF0-7703-D054-BA69-2EEC374CE45D}"/>
              </a:ext>
            </a:extLst>
          </p:cNvPr>
          <p:cNvSpPr txBox="1"/>
          <p:nvPr/>
        </p:nvSpPr>
        <p:spPr>
          <a:xfrm>
            <a:off x="6220234" y="3608737"/>
            <a:ext cx="3311699" cy="61555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1700" dirty="0"/>
              <a:t>・注文情報連携</a:t>
            </a:r>
            <a:r>
              <a:rPr kumimoji="1" lang="en-US" altLang="ja-JP" sz="1700" dirty="0"/>
              <a:t>(API)</a:t>
            </a:r>
          </a:p>
          <a:p>
            <a:r>
              <a:rPr lang="ja-JP" altLang="en-US" sz="1700" dirty="0"/>
              <a:t>・キャンセル情報連携</a:t>
            </a:r>
            <a:r>
              <a:rPr lang="en-US" altLang="ja-JP" sz="1700" dirty="0"/>
              <a:t>(API)</a:t>
            </a:r>
            <a:endParaRPr kumimoji="1" lang="ja-JP" altLang="en-US" sz="17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2EF4134-76FA-E375-6F18-2C4933659521}"/>
              </a:ext>
            </a:extLst>
          </p:cNvPr>
          <p:cNvSpPr txBox="1"/>
          <p:nvPr/>
        </p:nvSpPr>
        <p:spPr>
          <a:xfrm>
            <a:off x="2632859" y="5624472"/>
            <a:ext cx="2476805" cy="61555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1700" dirty="0"/>
              <a:t>・商品を注文</a:t>
            </a:r>
            <a:endParaRPr lang="en-US" altLang="ja-JP" sz="1700" dirty="0"/>
          </a:p>
          <a:p>
            <a:r>
              <a:rPr kumimoji="1" lang="ja-JP" altLang="en-US" sz="1700" dirty="0"/>
              <a:t>・出荷前にキャンセル</a:t>
            </a:r>
            <a:endParaRPr kumimoji="1" lang="en-US" altLang="ja-JP" sz="1700" dirty="0"/>
          </a:p>
        </p:txBody>
      </p:sp>
      <p:pic>
        <p:nvPicPr>
          <p:cNvPr id="17" name="グラフィックス 16" descr="コンピューター 単色塗りつぶし">
            <a:extLst>
              <a:ext uri="{FF2B5EF4-FFF2-40B4-BE49-F238E27FC236}">
                <a16:creationId xmlns:a16="http://schemas.microsoft.com/office/drawing/2014/main" id="{F7A64B16-A46B-CB43-569D-B31B69ECC28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091652" y="1751273"/>
            <a:ext cx="1981948" cy="1981948"/>
          </a:xfrm>
          <a:prstGeom prst="rect">
            <a:avLst/>
          </a:prstGeom>
        </p:spPr>
      </p:pic>
      <p:sp>
        <p:nvSpPr>
          <p:cNvPr id="18" name="Google Shape;61;p14">
            <a:extLst>
              <a:ext uri="{FF2B5EF4-FFF2-40B4-BE49-F238E27FC236}">
                <a16:creationId xmlns:a16="http://schemas.microsoft.com/office/drawing/2014/main" id="{B55C0209-DEF4-A040-11DB-801C90F598B9}"/>
              </a:ext>
            </a:extLst>
          </p:cNvPr>
          <p:cNvSpPr txBox="1">
            <a:spLocks/>
          </p:cNvSpPr>
          <p:nvPr/>
        </p:nvSpPr>
        <p:spPr>
          <a:xfrm>
            <a:off x="5105502" y="1703438"/>
            <a:ext cx="2280839" cy="63131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>
            <a:lvl1pPr marL="609585" lvl="0" indent="-457189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●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700" dirty="0"/>
              <a:t>販売管理システム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0EEFD3BC-3C9A-637F-F9CA-C49E6DFB23C9}"/>
              </a:ext>
            </a:extLst>
          </p:cNvPr>
          <p:cNvSpPr txBox="1"/>
          <p:nvPr/>
        </p:nvSpPr>
        <p:spPr>
          <a:xfrm>
            <a:off x="7144320" y="4826770"/>
            <a:ext cx="2476805" cy="3539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1700" dirty="0"/>
              <a:t>・キャンセル通知</a:t>
            </a:r>
            <a:endParaRPr kumimoji="1" lang="ja-JP" altLang="en-US" sz="1700" dirty="0"/>
          </a:p>
        </p:txBody>
      </p:sp>
      <p:sp>
        <p:nvSpPr>
          <p:cNvPr id="23" name="矢印: 右 22">
            <a:extLst>
              <a:ext uri="{FF2B5EF4-FFF2-40B4-BE49-F238E27FC236}">
                <a16:creationId xmlns:a16="http://schemas.microsoft.com/office/drawing/2014/main" id="{7E306922-DF45-E029-8DF8-B001A20DC85E}"/>
              </a:ext>
            </a:extLst>
          </p:cNvPr>
          <p:cNvSpPr/>
          <p:nvPr/>
        </p:nvSpPr>
        <p:spPr>
          <a:xfrm>
            <a:off x="7397654" y="5180713"/>
            <a:ext cx="1554265" cy="32122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矢印: 右 24">
            <a:extLst>
              <a:ext uri="{FF2B5EF4-FFF2-40B4-BE49-F238E27FC236}">
                <a16:creationId xmlns:a16="http://schemas.microsoft.com/office/drawing/2014/main" id="{9B5CA529-935C-BE71-FFA5-9743FB8B0939}"/>
              </a:ext>
            </a:extLst>
          </p:cNvPr>
          <p:cNvSpPr/>
          <p:nvPr/>
        </p:nvSpPr>
        <p:spPr>
          <a:xfrm>
            <a:off x="2915974" y="5158732"/>
            <a:ext cx="1554265" cy="32122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矢印: 右 25">
            <a:extLst>
              <a:ext uri="{FF2B5EF4-FFF2-40B4-BE49-F238E27FC236}">
                <a16:creationId xmlns:a16="http://schemas.microsoft.com/office/drawing/2014/main" id="{920EE6C6-D3E5-5E3F-ECE4-417630DDB8FE}"/>
              </a:ext>
            </a:extLst>
          </p:cNvPr>
          <p:cNvSpPr/>
          <p:nvPr/>
        </p:nvSpPr>
        <p:spPr>
          <a:xfrm rot="10800000">
            <a:off x="7397653" y="5578304"/>
            <a:ext cx="1554265" cy="32122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矢印: 上下 32">
            <a:extLst>
              <a:ext uri="{FF2B5EF4-FFF2-40B4-BE49-F238E27FC236}">
                <a16:creationId xmlns:a16="http://schemas.microsoft.com/office/drawing/2014/main" id="{17074881-9947-3AAB-F144-A4FB5920028F}"/>
              </a:ext>
            </a:extLst>
          </p:cNvPr>
          <p:cNvSpPr/>
          <p:nvPr/>
        </p:nvSpPr>
        <p:spPr>
          <a:xfrm>
            <a:off x="5574145" y="3590058"/>
            <a:ext cx="397164" cy="631313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Google Shape;61;p14">
            <a:extLst>
              <a:ext uri="{FF2B5EF4-FFF2-40B4-BE49-F238E27FC236}">
                <a16:creationId xmlns:a16="http://schemas.microsoft.com/office/drawing/2014/main" id="{E6E61BA8-5450-6E29-C61D-2ABCD126ECA7}"/>
              </a:ext>
            </a:extLst>
          </p:cNvPr>
          <p:cNvSpPr txBox="1">
            <a:spLocks/>
          </p:cNvSpPr>
          <p:nvPr/>
        </p:nvSpPr>
        <p:spPr>
          <a:xfrm>
            <a:off x="9009813" y="4487541"/>
            <a:ext cx="2454719" cy="58584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609585" lvl="0" indent="-457189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●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ja-JP" altLang="en-US" sz="1700" dirty="0"/>
              <a:t>カスタマーサービス部メンバー</a:t>
            </a:r>
          </a:p>
        </p:txBody>
      </p:sp>
    </p:spTree>
    <p:extLst>
      <p:ext uri="{BB962C8B-B14F-4D97-AF65-F5344CB8AC3E}">
        <p14:creationId xmlns:p14="http://schemas.microsoft.com/office/powerpoint/2010/main" val="2458735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>
          <a:extLst>
            <a:ext uri="{FF2B5EF4-FFF2-40B4-BE49-F238E27FC236}">
              <a16:creationId xmlns:a16="http://schemas.microsoft.com/office/drawing/2014/main" id="{6D458644-E38B-1094-1EAD-B4AA59BCCA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>
            <a:extLst>
              <a:ext uri="{FF2B5EF4-FFF2-40B4-BE49-F238E27FC236}">
                <a16:creationId xmlns:a16="http://schemas.microsoft.com/office/drawing/2014/main" id="{66D37F35-1B49-E414-0CE1-4EA434EF774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3165" y="168496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ja-JP" altLang="en-US" sz="3200" dirty="0"/>
              <a:t>発注管理</a:t>
            </a:r>
            <a:endParaRPr sz="3200" dirty="0"/>
          </a:p>
        </p:txBody>
      </p:sp>
      <p:pic>
        <p:nvPicPr>
          <p:cNvPr id="6" name="グラフィックス 5" descr="オフィス ワーカー (男性) 単色塗りつぶし">
            <a:extLst>
              <a:ext uri="{FF2B5EF4-FFF2-40B4-BE49-F238E27FC236}">
                <a16:creationId xmlns:a16="http://schemas.microsoft.com/office/drawing/2014/main" id="{1999A4C9-FE57-3F13-5B3E-5E2EFB98F1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18435" y="5013538"/>
            <a:ext cx="914400" cy="914400"/>
          </a:xfrm>
          <a:prstGeom prst="rect">
            <a:avLst/>
          </a:prstGeom>
        </p:spPr>
      </p:pic>
      <p:pic>
        <p:nvPicPr>
          <p:cNvPr id="13" name="グラフィックス 12" descr="コンピューター 枠線">
            <a:extLst>
              <a:ext uri="{FF2B5EF4-FFF2-40B4-BE49-F238E27FC236}">
                <a16:creationId xmlns:a16="http://schemas.microsoft.com/office/drawing/2014/main" id="{D5B6A7D3-9808-C36E-395F-E03B3FBE0D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18215" y="4275648"/>
            <a:ext cx="2068944" cy="2068944"/>
          </a:xfrm>
          <a:prstGeom prst="rect">
            <a:avLst/>
          </a:prstGeom>
        </p:spPr>
      </p:pic>
      <p:sp>
        <p:nvSpPr>
          <p:cNvPr id="14" name="Google Shape;61;p14">
            <a:extLst>
              <a:ext uri="{FF2B5EF4-FFF2-40B4-BE49-F238E27FC236}">
                <a16:creationId xmlns:a16="http://schemas.microsoft.com/office/drawing/2014/main" id="{13E1A0CD-85C7-A70E-9AD0-007AD1982B98}"/>
              </a:ext>
            </a:extLst>
          </p:cNvPr>
          <p:cNvSpPr txBox="1">
            <a:spLocks/>
          </p:cNvSpPr>
          <p:nvPr/>
        </p:nvSpPr>
        <p:spPr>
          <a:xfrm>
            <a:off x="7467724" y="4245183"/>
            <a:ext cx="1431510" cy="50171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2500"/>
          </a:bodyPr>
          <a:lstStyle>
            <a:lvl1pPr marL="609585" lvl="0" indent="-457189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●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1867" dirty="0"/>
              <a:t>EC</a:t>
            </a:r>
            <a:r>
              <a:rPr lang="ja-JP" altLang="en-US" sz="1867" dirty="0"/>
              <a:t>システム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6AA034C-5F47-3885-AA3E-3CED7398D269}"/>
              </a:ext>
            </a:extLst>
          </p:cNvPr>
          <p:cNvSpPr txBox="1"/>
          <p:nvPr/>
        </p:nvSpPr>
        <p:spPr>
          <a:xfrm>
            <a:off x="203165" y="843491"/>
            <a:ext cx="10994325" cy="61555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1700" dirty="0"/>
              <a:t>カスタマーサービス部メンバーが顧客の受け取り状況を確認する機能</a:t>
            </a:r>
            <a:endParaRPr lang="en-US" altLang="ja-JP" sz="1700" dirty="0"/>
          </a:p>
          <a:p>
            <a:r>
              <a:rPr lang="en-US" altLang="ja-JP" sz="1700" dirty="0"/>
              <a:t>EC</a:t>
            </a:r>
            <a:r>
              <a:rPr lang="ja-JP" altLang="en-US" sz="1700" dirty="0"/>
              <a:t>システムは物流システムと連携し、出荷データや受け取り状況のデータを取得する</a:t>
            </a:r>
            <a:endParaRPr lang="en-US" altLang="ja-JP" sz="17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91EF97A-B052-0BB9-FF48-55E31FFF6A4E}"/>
              </a:ext>
            </a:extLst>
          </p:cNvPr>
          <p:cNvSpPr txBox="1"/>
          <p:nvPr/>
        </p:nvSpPr>
        <p:spPr>
          <a:xfrm>
            <a:off x="4602994" y="4450476"/>
            <a:ext cx="2476805" cy="61555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1700" dirty="0"/>
              <a:t>・顧客の受取状況確認</a:t>
            </a:r>
            <a:endParaRPr kumimoji="1" lang="en-US" altLang="ja-JP" sz="1700" dirty="0"/>
          </a:p>
          <a:p>
            <a:r>
              <a:rPr kumimoji="1" lang="ja-JP" altLang="en-US" sz="1700" dirty="0"/>
              <a:t>・出荷データ連携指示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4646007-FBA5-199C-3C65-CEE03FA49E08}"/>
              </a:ext>
            </a:extLst>
          </p:cNvPr>
          <p:cNvSpPr txBox="1"/>
          <p:nvPr/>
        </p:nvSpPr>
        <p:spPr>
          <a:xfrm>
            <a:off x="8440649" y="3591885"/>
            <a:ext cx="2476805" cy="61555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1700" dirty="0"/>
              <a:t>・出荷データ連携</a:t>
            </a:r>
            <a:r>
              <a:rPr kumimoji="1" lang="en-US" altLang="ja-JP" sz="1700" dirty="0"/>
              <a:t>(API)</a:t>
            </a:r>
          </a:p>
          <a:p>
            <a:r>
              <a:rPr lang="ja-JP" altLang="en-US" sz="1700" dirty="0"/>
              <a:t>・受取状況確認</a:t>
            </a:r>
            <a:r>
              <a:rPr lang="en-US" altLang="ja-JP" sz="1700" dirty="0"/>
              <a:t>(API)</a:t>
            </a:r>
            <a:endParaRPr kumimoji="1" lang="en-US" altLang="ja-JP" sz="1700" dirty="0"/>
          </a:p>
        </p:txBody>
      </p:sp>
      <p:pic>
        <p:nvPicPr>
          <p:cNvPr id="17" name="グラフィックス 16" descr="コンピューター 単色塗りつぶし">
            <a:extLst>
              <a:ext uri="{FF2B5EF4-FFF2-40B4-BE49-F238E27FC236}">
                <a16:creationId xmlns:a16="http://schemas.microsoft.com/office/drawing/2014/main" id="{97F4098B-959B-0565-0970-29B9C63CD8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234491" y="1594258"/>
            <a:ext cx="1981948" cy="1981948"/>
          </a:xfrm>
          <a:prstGeom prst="rect">
            <a:avLst/>
          </a:prstGeom>
        </p:spPr>
      </p:pic>
      <p:sp>
        <p:nvSpPr>
          <p:cNvPr id="18" name="Google Shape;61;p14">
            <a:extLst>
              <a:ext uri="{FF2B5EF4-FFF2-40B4-BE49-F238E27FC236}">
                <a16:creationId xmlns:a16="http://schemas.microsoft.com/office/drawing/2014/main" id="{104B08EC-4424-A7CB-45D3-D4B162540AA7}"/>
              </a:ext>
            </a:extLst>
          </p:cNvPr>
          <p:cNvSpPr txBox="1">
            <a:spLocks/>
          </p:cNvSpPr>
          <p:nvPr/>
        </p:nvSpPr>
        <p:spPr>
          <a:xfrm>
            <a:off x="7509709" y="1544717"/>
            <a:ext cx="1706729" cy="63131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>
            <a:lvl1pPr marL="609585" lvl="0" indent="-457189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●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700" dirty="0"/>
              <a:t>物流システム</a:t>
            </a:r>
          </a:p>
        </p:txBody>
      </p:sp>
      <p:sp>
        <p:nvSpPr>
          <p:cNvPr id="25" name="矢印: 右 24">
            <a:extLst>
              <a:ext uri="{FF2B5EF4-FFF2-40B4-BE49-F238E27FC236}">
                <a16:creationId xmlns:a16="http://schemas.microsoft.com/office/drawing/2014/main" id="{8E32FCB3-EBEF-A220-8C26-F62784E6A447}"/>
              </a:ext>
            </a:extLst>
          </p:cNvPr>
          <p:cNvSpPr/>
          <p:nvPr/>
        </p:nvSpPr>
        <p:spPr>
          <a:xfrm>
            <a:off x="4874088" y="5149510"/>
            <a:ext cx="1554265" cy="32122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矢印: 右 19">
            <a:extLst>
              <a:ext uri="{FF2B5EF4-FFF2-40B4-BE49-F238E27FC236}">
                <a16:creationId xmlns:a16="http://schemas.microsoft.com/office/drawing/2014/main" id="{61087478-1828-FE32-F512-7BDDB85696E1}"/>
              </a:ext>
            </a:extLst>
          </p:cNvPr>
          <p:cNvSpPr/>
          <p:nvPr/>
        </p:nvSpPr>
        <p:spPr>
          <a:xfrm rot="10800000">
            <a:off x="4838694" y="5470738"/>
            <a:ext cx="1554265" cy="32122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8470A1B5-D41D-A95A-89A2-FE8B1394114C}"/>
              </a:ext>
            </a:extLst>
          </p:cNvPr>
          <p:cNvSpPr txBox="1"/>
          <p:nvPr/>
        </p:nvSpPr>
        <p:spPr>
          <a:xfrm>
            <a:off x="4645162" y="5958928"/>
            <a:ext cx="2476805" cy="3539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1700" dirty="0"/>
              <a:t>・顧客の受取状況表示</a:t>
            </a:r>
          </a:p>
        </p:txBody>
      </p:sp>
      <p:sp>
        <p:nvSpPr>
          <p:cNvPr id="29" name="矢印: 上下 28">
            <a:extLst>
              <a:ext uri="{FF2B5EF4-FFF2-40B4-BE49-F238E27FC236}">
                <a16:creationId xmlns:a16="http://schemas.microsoft.com/office/drawing/2014/main" id="{D8204DDC-57F3-012F-EBB0-36CF762C2346}"/>
              </a:ext>
            </a:extLst>
          </p:cNvPr>
          <p:cNvSpPr/>
          <p:nvPr/>
        </p:nvSpPr>
        <p:spPr>
          <a:xfrm>
            <a:off x="7749309" y="3487090"/>
            <a:ext cx="397164" cy="631313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Google Shape;61;p14">
            <a:extLst>
              <a:ext uri="{FF2B5EF4-FFF2-40B4-BE49-F238E27FC236}">
                <a16:creationId xmlns:a16="http://schemas.microsoft.com/office/drawing/2014/main" id="{E2AF2EFE-972C-9FB9-93EC-F396F5B21734}"/>
              </a:ext>
            </a:extLst>
          </p:cNvPr>
          <p:cNvSpPr txBox="1">
            <a:spLocks/>
          </p:cNvSpPr>
          <p:nvPr/>
        </p:nvSpPr>
        <p:spPr>
          <a:xfrm>
            <a:off x="2148275" y="4418777"/>
            <a:ext cx="2454719" cy="58584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609585" lvl="0" indent="-457189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●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ja-JP" altLang="en-US" sz="1700" dirty="0"/>
              <a:t>カスタマーサービス部メンバー</a:t>
            </a:r>
          </a:p>
        </p:txBody>
      </p:sp>
    </p:spTree>
    <p:extLst>
      <p:ext uri="{BB962C8B-B14F-4D97-AF65-F5344CB8AC3E}">
        <p14:creationId xmlns:p14="http://schemas.microsoft.com/office/powerpoint/2010/main" val="435258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>
          <a:extLst>
            <a:ext uri="{FF2B5EF4-FFF2-40B4-BE49-F238E27FC236}">
              <a16:creationId xmlns:a16="http://schemas.microsoft.com/office/drawing/2014/main" id="{292C63C7-84B1-B489-A7D9-BEC3BEB287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>
            <a:extLst>
              <a:ext uri="{FF2B5EF4-FFF2-40B4-BE49-F238E27FC236}">
                <a16:creationId xmlns:a16="http://schemas.microsoft.com/office/drawing/2014/main" id="{AFF10D8E-C817-A128-D16D-2BB237F576D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3165" y="168496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ja-JP" altLang="en-US" sz="3200" dirty="0"/>
              <a:t>在庫管理</a:t>
            </a:r>
            <a:endParaRPr sz="3200" dirty="0"/>
          </a:p>
        </p:txBody>
      </p:sp>
      <p:pic>
        <p:nvPicPr>
          <p:cNvPr id="6" name="グラフィックス 5" descr="オフィス ワーカー (男性) 単色塗りつぶし">
            <a:extLst>
              <a:ext uri="{FF2B5EF4-FFF2-40B4-BE49-F238E27FC236}">
                <a16:creationId xmlns:a16="http://schemas.microsoft.com/office/drawing/2014/main" id="{0DF866D1-0DE6-B18B-98EE-72F141E03F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40900" y="5540336"/>
            <a:ext cx="914400" cy="914400"/>
          </a:xfrm>
          <a:prstGeom prst="rect">
            <a:avLst/>
          </a:prstGeom>
        </p:spPr>
      </p:pic>
      <p:pic>
        <p:nvPicPr>
          <p:cNvPr id="13" name="グラフィックス 12" descr="コンピューター 枠線">
            <a:extLst>
              <a:ext uri="{FF2B5EF4-FFF2-40B4-BE49-F238E27FC236}">
                <a16:creationId xmlns:a16="http://schemas.microsoft.com/office/drawing/2014/main" id="{95FC5CB3-02D2-08CE-1A64-8F5BF0BA99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18215" y="4811364"/>
            <a:ext cx="2068944" cy="2068944"/>
          </a:xfrm>
          <a:prstGeom prst="rect">
            <a:avLst/>
          </a:prstGeom>
        </p:spPr>
      </p:pic>
      <p:sp>
        <p:nvSpPr>
          <p:cNvPr id="14" name="Google Shape;61;p14">
            <a:extLst>
              <a:ext uri="{FF2B5EF4-FFF2-40B4-BE49-F238E27FC236}">
                <a16:creationId xmlns:a16="http://schemas.microsoft.com/office/drawing/2014/main" id="{5ED3BF1B-423E-8352-B96F-EF3A37112175}"/>
              </a:ext>
            </a:extLst>
          </p:cNvPr>
          <p:cNvSpPr txBox="1">
            <a:spLocks/>
          </p:cNvSpPr>
          <p:nvPr/>
        </p:nvSpPr>
        <p:spPr>
          <a:xfrm>
            <a:off x="7467724" y="4780899"/>
            <a:ext cx="1431510" cy="50171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2500"/>
          </a:bodyPr>
          <a:lstStyle>
            <a:lvl1pPr marL="609585" lvl="0" indent="-457189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●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1867" dirty="0"/>
              <a:t>EC</a:t>
            </a:r>
            <a:r>
              <a:rPr lang="ja-JP" altLang="en-US" sz="1867" dirty="0"/>
              <a:t>システム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E942225-0B29-5D1B-837F-02CE2DC3BC5D}"/>
              </a:ext>
            </a:extLst>
          </p:cNvPr>
          <p:cNvSpPr txBox="1"/>
          <p:nvPr/>
        </p:nvSpPr>
        <p:spPr>
          <a:xfrm>
            <a:off x="203165" y="843491"/>
            <a:ext cx="10994325" cy="8771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1700" dirty="0"/>
              <a:t>カスタマーサービス部メンバーが定期的に</a:t>
            </a:r>
            <a:r>
              <a:rPr lang="en-US" altLang="ja-JP" sz="1700" dirty="0"/>
              <a:t>EC</a:t>
            </a:r>
            <a:r>
              <a:rPr lang="ja-JP" altLang="en-US" sz="1700" dirty="0"/>
              <a:t>の在庫数を取得するための機能</a:t>
            </a:r>
            <a:endParaRPr lang="en-US" altLang="ja-JP" sz="1700" dirty="0"/>
          </a:p>
          <a:p>
            <a:r>
              <a:rPr lang="en-US" altLang="ja-JP" sz="1700" dirty="0"/>
              <a:t>EC</a:t>
            </a:r>
            <a:r>
              <a:rPr lang="ja-JP" altLang="en-US" sz="1700" dirty="0"/>
              <a:t>システムは販売管理システムと連携し、在庫数のデータを取得する</a:t>
            </a:r>
            <a:endParaRPr lang="en-US" altLang="ja-JP" sz="1700" dirty="0"/>
          </a:p>
          <a:p>
            <a:r>
              <a:rPr lang="ja-JP" altLang="en-US" sz="1700" dirty="0"/>
              <a:t>販売管理システムでは、商品の</a:t>
            </a:r>
            <a:r>
              <a:rPr lang="en-US" altLang="ja-JP" sz="1700" dirty="0"/>
              <a:t>EC</a:t>
            </a:r>
            <a:r>
              <a:rPr lang="ja-JP" altLang="en-US" sz="1700" dirty="0"/>
              <a:t>在庫情報を</a:t>
            </a:r>
            <a:r>
              <a:rPr lang="en-US" altLang="ja-JP" sz="1700" dirty="0"/>
              <a:t>CSV</a:t>
            </a:r>
            <a:r>
              <a:rPr lang="ja-JP" altLang="en-US" sz="1700" dirty="0"/>
              <a:t>ファイル形式で日次で所有するバッチを活用している</a:t>
            </a:r>
            <a:endParaRPr lang="en-US" altLang="ja-JP" sz="17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FC2ABA5-2F4B-D3D2-11ED-063DF09F68B5}"/>
              </a:ext>
            </a:extLst>
          </p:cNvPr>
          <p:cNvSpPr txBox="1"/>
          <p:nvPr/>
        </p:nvSpPr>
        <p:spPr>
          <a:xfrm>
            <a:off x="4645162" y="5331283"/>
            <a:ext cx="2476805" cy="3539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1700" dirty="0"/>
              <a:t>・</a:t>
            </a:r>
            <a:r>
              <a:rPr kumimoji="1" lang="en-US" altLang="ja-JP" sz="1700" dirty="0"/>
              <a:t>EC</a:t>
            </a:r>
            <a:r>
              <a:rPr kumimoji="1" lang="ja-JP" altLang="en-US" sz="1700" dirty="0"/>
              <a:t>在庫数確認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CA32038-8697-C095-8323-D9184F3FC0D9}"/>
              </a:ext>
            </a:extLst>
          </p:cNvPr>
          <p:cNvSpPr txBox="1"/>
          <p:nvPr/>
        </p:nvSpPr>
        <p:spPr>
          <a:xfrm>
            <a:off x="8440648" y="4038566"/>
            <a:ext cx="3123316" cy="61555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1700" dirty="0"/>
              <a:t>・</a:t>
            </a:r>
            <a:r>
              <a:rPr kumimoji="1" lang="en-US" altLang="ja-JP" sz="1700" dirty="0"/>
              <a:t>EC</a:t>
            </a:r>
            <a:r>
              <a:rPr kumimoji="1" lang="ja-JP" altLang="en-US" sz="1700" dirty="0"/>
              <a:t>在庫情報連携</a:t>
            </a:r>
            <a:r>
              <a:rPr kumimoji="1" lang="en-US" altLang="ja-JP" sz="1700" dirty="0"/>
              <a:t>(</a:t>
            </a:r>
            <a:r>
              <a:rPr kumimoji="1" lang="ja-JP" altLang="en-US" sz="1700" dirty="0"/>
              <a:t>パッチ</a:t>
            </a:r>
            <a:r>
              <a:rPr kumimoji="1" lang="en-US" altLang="ja-JP" sz="1700" dirty="0"/>
              <a:t>)</a:t>
            </a:r>
          </a:p>
          <a:p>
            <a:r>
              <a:rPr kumimoji="1" lang="ja-JP" altLang="en-US" sz="1700" dirty="0"/>
              <a:t>・在庫数取得</a:t>
            </a:r>
            <a:r>
              <a:rPr kumimoji="1" lang="en-US" altLang="ja-JP" sz="1700" dirty="0"/>
              <a:t>(API)</a:t>
            </a:r>
          </a:p>
        </p:txBody>
      </p:sp>
      <p:pic>
        <p:nvPicPr>
          <p:cNvPr id="17" name="グラフィックス 16" descr="コンピューター 単色塗りつぶし">
            <a:extLst>
              <a:ext uri="{FF2B5EF4-FFF2-40B4-BE49-F238E27FC236}">
                <a16:creationId xmlns:a16="http://schemas.microsoft.com/office/drawing/2014/main" id="{CDF1A3E7-E0C6-E853-0214-C7041C05F2A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234491" y="2129974"/>
            <a:ext cx="1981948" cy="1981948"/>
          </a:xfrm>
          <a:prstGeom prst="rect">
            <a:avLst/>
          </a:prstGeom>
        </p:spPr>
      </p:pic>
      <p:sp>
        <p:nvSpPr>
          <p:cNvPr id="18" name="Google Shape;61;p14">
            <a:extLst>
              <a:ext uri="{FF2B5EF4-FFF2-40B4-BE49-F238E27FC236}">
                <a16:creationId xmlns:a16="http://schemas.microsoft.com/office/drawing/2014/main" id="{C385F0FA-0C2E-07F3-4797-6D5A41FAD0BB}"/>
              </a:ext>
            </a:extLst>
          </p:cNvPr>
          <p:cNvSpPr txBox="1">
            <a:spLocks/>
          </p:cNvSpPr>
          <p:nvPr/>
        </p:nvSpPr>
        <p:spPr>
          <a:xfrm>
            <a:off x="7341794" y="2073974"/>
            <a:ext cx="2197709" cy="63131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>
            <a:lvl1pPr marL="609585" lvl="0" indent="-457189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●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sz="1700" dirty="0"/>
              <a:t>販売管理システム</a:t>
            </a:r>
          </a:p>
        </p:txBody>
      </p:sp>
      <p:sp>
        <p:nvSpPr>
          <p:cNvPr id="25" name="矢印: 右 24">
            <a:extLst>
              <a:ext uri="{FF2B5EF4-FFF2-40B4-BE49-F238E27FC236}">
                <a16:creationId xmlns:a16="http://schemas.microsoft.com/office/drawing/2014/main" id="{5F39C6D4-69B3-8FFF-743D-CF13CE550D2F}"/>
              </a:ext>
            </a:extLst>
          </p:cNvPr>
          <p:cNvSpPr/>
          <p:nvPr/>
        </p:nvSpPr>
        <p:spPr>
          <a:xfrm>
            <a:off x="4874088" y="5685226"/>
            <a:ext cx="1554265" cy="32122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矢印: 右 19">
            <a:extLst>
              <a:ext uri="{FF2B5EF4-FFF2-40B4-BE49-F238E27FC236}">
                <a16:creationId xmlns:a16="http://schemas.microsoft.com/office/drawing/2014/main" id="{0B36D83E-2A4E-8959-AA09-F4FD6C1AE28C}"/>
              </a:ext>
            </a:extLst>
          </p:cNvPr>
          <p:cNvSpPr/>
          <p:nvPr/>
        </p:nvSpPr>
        <p:spPr>
          <a:xfrm rot="10800000">
            <a:off x="4838694" y="6006454"/>
            <a:ext cx="1554265" cy="32122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77A24638-74A1-417F-4080-FA10DB38CCE1}"/>
              </a:ext>
            </a:extLst>
          </p:cNvPr>
          <p:cNvSpPr txBox="1"/>
          <p:nvPr/>
        </p:nvSpPr>
        <p:spPr>
          <a:xfrm>
            <a:off x="4645161" y="6335561"/>
            <a:ext cx="2476805" cy="35394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1700" dirty="0"/>
              <a:t>・</a:t>
            </a:r>
            <a:r>
              <a:rPr kumimoji="1" lang="en-US" altLang="ja-JP" sz="1700" dirty="0"/>
              <a:t>EC</a:t>
            </a:r>
            <a:r>
              <a:rPr kumimoji="1" lang="ja-JP" altLang="en-US" sz="1700" dirty="0"/>
              <a:t>在庫数表示</a:t>
            </a:r>
          </a:p>
        </p:txBody>
      </p:sp>
      <p:sp>
        <p:nvSpPr>
          <p:cNvPr id="2" name="矢印: 上下 1">
            <a:extLst>
              <a:ext uri="{FF2B5EF4-FFF2-40B4-BE49-F238E27FC236}">
                <a16:creationId xmlns:a16="http://schemas.microsoft.com/office/drawing/2014/main" id="{34A978CA-3816-2613-3960-CE01D1DAA5A2}"/>
              </a:ext>
            </a:extLst>
          </p:cNvPr>
          <p:cNvSpPr/>
          <p:nvPr/>
        </p:nvSpPr>
        <p:spPr>
          <a:xfrm>
            <a:off x="7749309" y="4022806"/>
            <a:ext cx="397164" cy="631313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Google Shape;61;p14">
            <a:extLst>
              <a:ext uri="{FF2B5EF4-FFF2-40B4-BE49-F238E27FC236}">
                <a16:creationId xmlns:a16="http://schemas.microsoft.com/office/drawing/2014/main" id="{4C5EAA0F-AD78-C623-FD8A-B45446B6D0D8}"/>
              </a:ext>
            </a:extLst>
          </p:cNvPr>
          <p:cNvSpPr txBox="1">
            <a:spLocks/>
          </p:cNvSpPr>
          <p:nvPr/>
        </p:nvSpPr>
        <p:spPr>
          <a:xfrm>
            <a:off x="2148275" y="4954493"/>
            <a:ext cx="2454719" cy="58584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609585" lvl="0" indent="-457189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●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ja-JP" altLang="en-US" sz="1700" dirty="0"/>
              <a:t>カスタマーサービス部メンバー</a:t>
            </a:r>
          </a:p>
        </p:txBody>
      </p:sp>
    </p:spTree>
    <p:extLst>
      <p:ext uri="{BB962C8B-B14F-4D97-AF65-F5344CB8AC3E}">
        <p14:creationId xmlns:p14="http://schemas.microsoft.com/office/powerpoint/2010/main" val="3338820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>
          <a:extLst>
            <a:ext uri="{FF2B5EF4-FFF2-40B4-BE49-F238E27FC236}">
              <a16:creationId xmlns:a16="http://schemas.microsoft.com/office/drawing/2014/main" id="{035F1B2D-CCF4-12DC-B6A8-BCC157022F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>
            <a:extLst>
              <a:ext uri="{FF2B5EF4-FFF2-40B4-BE49-F238E27FC236}">
                <a16:creationId xmlns:a16="http://schemas.microsoft.com/office/drawing/2014/main" id="{0D88C34F-3F9F-6211-21DC-B2477E69050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3165" y="168496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ja-JP" altLang="en-US" sz="3200" dirty="0"/>
              <a:t>サイト管理</a:t>
            </a:r>
            <a:endParaRPr sz="3200" dirty="0"/>
          </a:p>
        </p:txBody>
      </p:sp>
      <p:pic>
        <p:nvPicPr>
          <p:cNvPr id="6" name="グラフィックス 5" descr="オフィス ワーカー (男性) 単色塗りつぶし">
            <a:extLst>
              <a:ext uri="{FF2B5EF4-FFF2-40B4-BE49-F238E27FC236}">
                <a16:creationId xmlns:a16="http://schemas.microsoft.com/office/drawing/2014/main" id="{0D3360CF-6462-B3C4-C7F9-24AF9ABDBA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2088" y="3425203"/>
            <a:ext cx="914400" cy="914400"/>
          </a:xfrm>
          <a:prstGeom prst="rect">
            <a:avLst/>
          </a:prstGeom>
        </p:spPr>
      </p:pic>
      <p:pic>
        <p:nvPicPr>
          <p:cNvPr id="13" name="グラフィックス 12" descr="コンピューター 枠線">
            <a:extLst>
              <a:ext uri="{FF2B5EF4-FFF2-40B4-BE49-F238E27FC236}">
                <a16:creationId xmlns:a16="http://schemas.microsoft.com/office/drawing/2014/main" id="{518F6765-8706-C836-2B84-A7704A8F88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64539" y="2696231"/>
            <a:ext cx="2068944" cy="2068944"/>
          </a:xfrm>
          <a:prstGeom prst="rect">
            <a:avLst/>
          </a:prstGeom>
        </p:spPr>
      </p:pic>
      <p:sp>
        <p:nvSpPr>
          <p:cNvPr id="14" name="Google Shape;61;p14">
            <a:extLst>
              <a:ext uri="{FF2B5EF4-FFF2-40B4-BE49-F238E27FC236}">
                <a16:creationId xmlns:a16="http://schemas.microsoft.com/office/drawing/2014/main" id="{541B8BF0-4014-8783-4B62-2665C20D3823}"/>
              </a:ext>
            </a:extLst>
          </p:cNvPr>
          <p:cNvSpPr txBox="1">
            <a:spLocks/>
          </p:cNvSpPr>
          <p:nvPr/>
        </p:nvSpPr>
        <p:spPr>
          <a:xfrm>
            <a:off x="5214048" y="2665766"/>
            <a:ext cx="1431510" cy="50171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2500"/>
          </a:bodyPr>
          <a:lstStyle>
            <a:lvl1pPr marL="609585" lvl="0" indent="-457189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●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1867" dirty="0"/>
              <a:t>EC</a:t>
            </a:r>
            <a:r>
              <a:rPr lang="ja-JP" altLang="en-US" sz="1867" dirty="0"/>
              <a:t>システム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1C3BCA9-8330-FE84-BD21-BDA9161EE3F3}"/>
              </a:ext>
            </a:extLst>
          </p:cNvPr>
          <p:cNvSpPr txBox="1"/>
          <p:nvPr/>
        </p:nvSpPr>
        <p:spPr>
          <a:xfrm>
            <a:off x="203165" y="843491"/>
            <a:ext cx="10994325" cy="8771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1700" dirty="0"/>
              <a:t>マーケティング部門メンバーが</a:t>
            </a:r>
            <a:r>
              <a:rPr lang="en-US" altLang="ja-JP" sz="1700" dirty="0"/>
              <a:t>EC</a:t>
            </a:r>
            <a:r>
              <a:rPr lang="ja-JP" altLang="en-US" sz="1700" dirty="0"/>
              <a:t>サイトの</a:t>
            </a:r>
            <a:r>
              <a:rPr lang="en-US" altLang="ja-JP" sz="1700" dirty="0"/>
              <a:t>TOP</a:t>
            </a:r>
            <a:r>
              <a:rPr lang="ja-JP" altLang="en-US" sz="1700" dirty="0"/>
              <a:t>ページからキャンペーンへ導線を設置したり、</a:t>
            </a:r>
            <a:endParaRPr lang="en-US" altLang="ja-JP" sz="1700" dirty="0"/>
          </a:p>
          <a:p>
            <a:r>
              <a:rPr lang="en-US" altLang="ja-JP" sz="1700" dirty="0"/>
              <a:t>TOP</a:t>
            </a:r>
            <a:r>
              <a:rPr lang="ja-JP" altLang="en-US" sz="1700" dirty="0"/>
              <a:t>ページからカテゴリまでの導線を設置することができる機能</a:t>
            </a:r>
            <a:endParaRPr lang="en-US" altLang="ja-JP" sz="1700" dirty="0"/>
          </a:p>
          <a:p>
            <a:r>
              <a:rPr lang="ja-JP" altLang="en-US" sz="1700" dirty="0"/>
              <a:t>また、マーケティング部門メンバーはサイト内にお知らせ情報を登録したり、削除することができる</a:t>
            </a:r>
            <a:endParaRPr lang="en-US" altLang="ja-JP" sz="17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45F24C4-9F92-BEBB-3A6A-399E31A00AED}"/>
              </a:ext>
            </a:extLst>
          </p:cNvPr>
          <p:cNvSpPr txBox="1"/>
          <p:nvPr/>
        </p:nvSpPr>
        <p:spPr>
          <a:xfrm>
            <a:off x="2276024" y="4107088"/>
            <a:ext cx="3302739" cy="8771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1700" dirty="0"/>
              <a:t>・</a:t>
            </a:r>
            <a:r>
              <a:rPr lang="ja-JP" altLang="en-US" sz="1700" dirty="0"/>
              <a:t>キャンペーン導線設置</a:t>
            </a:r>
            <a:endParaRPr lang="en-US" altLang="ja-JP" sz="1700" dirty="0"/>
          </a:p>
          <a:p>
            <a:r>
              <a:rPr kumimoji="1" lang="ja-JP" altLang="en-US" sz="1700" dirty="0"/>
              <a:t>・カテゴリ導線設置</a:t>
            </a:r>
            <a:endParaRPr kumimoji="1" lang="en-US" altLang="ja-JP" sz="1700" dirty="0"/>
          </a:p>
          <a:p>
            <a:r>
              <a:rPr lang="ja-JP" altLang="en-US" sz="1700" dirty="0"/>
              <a:t>・お知らせ情報を登録・削除</a:t>
            </a:r>
            <a:endParaRPr kumimoji="1" lang="ja-JP" altLang="en-US" sz="1700" dirty="0"/>
          </a:p>
        </p:txBody>
      </p:sp>
      <p:sp>
        <p:nvSpPr>
          <p:cNvPr id="25" name="矢印: 右 24">
            <a:extLst>
              <a:ext uri="{FF2B5EF4-FFF2-40B4-BE49-F238E27FC236}">
                <a16:creationId xmlns:a16="http://schemas.microsoft.com/office/drawing/2014/main" id="{832B1BC2-5AD9-3751-3285-063FD5BC1A80}"/>
              </a:ext>
            </a:extLst>
          </p:cNvPr>
          <p:cNvSpPr/>
          <p:nvPr/>
        </p:nvSpPr>
        <p:spPr>
          <a:xfrm>
            <a:off x="2620412" y="3570093"/>
            <a:ext cx="1554265" cy="32122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Google Shape;61;p14">
            <a:extLst>
              <a:ext uri="{FF2B5EF4-FFF2-40B4-BE49-F238E27FC236}">
                <a16:creationId xmlns:a16="http://schemas.microsoft.com/office/drawing/2014/main" id="{AAFCDCE2-3A32-AE83-B76F-D6DCABDB8AA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203876" y="2845648"/>
            <a:ext cx="1582474" cy="501717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 algn="ctr">
              <a:buNone/>
            </a:pPr>
            <a:r>
              <a:rPr lang="en-US" sz="1700" dirty="0"/>
              <a:t>EC</a:t>
            </a:r>
            <a:r>
              <a:rPr lang="ja-JP" altLang="en-US" sz="1700" dirty="0"/>
              <a:t>サイトユーザー</a:t>
            </a:r>
            <a:endParaRPr sz="1700" dirty="0"/>
          </a:p>
        </p:txBody>
      </p:sp>
      <p:pic>
        <p:nvPicPr>
          <p:cNvPr id="5" name="グラフィックス 4" descr="男性のプロフィール 枠線">
            <a:extLst>
              <a:ext uri="{FF2B5EF4-FFF2-40B4-BE49-F238E27FC236}">
                <a16:creationId xmlns:a16="http://schemas.microsoft.com/office/drawing/2014/main" id="{E775E03B-208C-5390-099D-0B11762F762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569176" y="3372413"/>
            <a:ext cx="914400" cy="914400"/>
          </a:xfrm>
          <a:prstGeom prst="rect">
            <a:avLst/>
          </a:prstGeom>
        </p:spPr>
      </p:pic>
      <p:sp>
        <p:nvSpPr>
          <p:cNvPr id="7" name="矢印: 右 6">
            <a:extLst>
              <a:ext uri="{FF2B5EF4-FFF2-40B4-BE49-F238E27FC236}">
                <a16:creationId xmlns:a16="http://schemas.microsoft.com/office/drawing/2014/main" id="{0C02D417-37D4-41FC-1116-241B03208173}"/>
              </a:ext>
            </a:extLst>
          </p:cNvPr>
          <p:cNvSpPr/>
          <p:nvPr/>
        </p:nvSpPr>
        <p:spPr>
          <a:xfrm rot="10800000">
            <a:off x="7649611" y="3573223"/>
            <a:ext cx="1554265" cy="32122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E668BE2-6487-170F-AC1C-E1B7F003CF51}"/>
              </a:ext>
            </a:extLst>
          </p:cNvPr>
          <p:cNvSpPr txBox="1"/>
          <p:nvPr/>
        </p:nvSpPr>
        <p:spPr>
          <a:xfrm>
            <a:off x="7180837" y="4255719"/>
            <a:ext cx="3302739" cy="8771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1700" dirty="0"/>
              <a:t>・</a:t>
            </a:r>
            <a:r>
              <a:rPr lang="ja-JP" altLang="en-US" sz="1700" dirty="0"/>
              <a:t>キャンペーン情報を閲覧</a:t>
            </a:r>
            <a:endParaRPr lang="en-US" altLang="ja-JP" sz="1700" dirty="0"/>
          </a:p>
          <a:p>
            <a:r>
              <a:rPr kumimoji="1" lang="ja-JP" altLang="en-US" sz="1700" dirty="0"/>
              <a:t>・カテゴリ</a:t>
            </a:r>
            <a:r>
              <a:rPr lang="ja-JP" altLang="en-US" sz="1700" dirty="0"/>
              <a:t>から商品を</a:t>
            </a:r>
            <a:r>
              <a:rPr kumimoji="1" lang="ja-JP" altLang="en-US" sz="1700" dirty="0"/>
              <a:t>確認</a:t>
            </a:r>
            <a:endParaRPr kumimoji="1" lang="en-US" altLang="ja-JP" sz="1700" dirty="0"/>
          </a:p>
          <a:p>
            <a:r>
              <a:rPr lang="ja-JP" altLang="en-US" sz="1700" dirty="0"/>
              <a:t>・お知らせ情報を確認</a:t>
            </a:r>
            <a:endParaRPr kumimoji="1" lang="ja-JP" altLang="en-US" sz="1700" dirty="0"/>
          </a:p>
        </p:txBody>
      </p:sp>
      <p:sp>
        <p:nvSpPr>
          <p:cNvPr id="12" name="Google Shape;61;p14">
            <a:extLst>
              <a:ext uri="{FF2B5EF4-FFF2-40B4-BE49-F238E27FC236}">
                <a16:creationId xmlns:a16="http://schemas.microsoft.com/office/drawing/2014/main" id="{D933594C-7100-624E-901E-A5AEC7C32402}"/>
              </a:ext>
            </a:extLst>
          </p:cNvPr>
          <p:cNvSpPr txBox="1">
            <a:spLocks/>
          </p:cNvSpPr>
          <p:nvPr/>
        </p:nvSpPr>
        <p:spPr>
          <a:xfrm>
            <a:off x="371286" y="2787840"/>
            <a:ext cx="2249126" cy="585843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marL="609585" lvl="0" indent="-457189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●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●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○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■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ja-JP" altLang="en-US" sz="1700" dirty="0"/>
              <a:t>マーケティング部門メンバー</a:t>
            </a:r>
          </a:p>
        </p:txBody>
      </p:sp>
    </p:spTree>
    <p:extLst>
      <p:ext uri="{BB962C8B-B14F-4D97-AF65-F5344CB8AC3E}">
        <p14:creationId xmlns:p14="http://schemas.microsoft.com/office/powerpoint/2010/main" val="1638713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2009</TotalTime>
  <Words>803</Words>
  <Application>Microsoft Office PowerPoint</Application>
  <PresentationFormat>ワイド画面</PresentationFormat>
  <Paragraphs>130</Paragraphs>
  <Slides>10</Slides>
  <Notes>10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4" baseType="lpstr">
      <vt:lpstr>游ゴシック</vt:lpstr>
      <vt:lpstr>游ゴシック Light</vt:lpstr>
      <vt:lpstr>Arial</vt:lpstr>
      <vt:lpstr>Office テーマ</vt:lpstr>
      <vt:lpstr>別紙1 サイト管理者の業務概要図</vt:lpstr>
      <vt:lpstr>ECサ利用システム者概要</vt:lpstr>
      <vt:lpstr>商品管理</vt:lpstr>
      <vt:lpstr>割引クーポン配布</vt:lpstr>
      <vt:lpstr>会員管理</vt:lpstr>
      <vt:lpstr>受注管理</vt:lpstr>
      <vt:lpstr>発注管理</vt:lpstr>
      <vt:lpstr>在庫管理</vt:lpstr>
      <vt:lpstr>サイト管理</vt:lpstr>
      <vt:lpstr>コールセンター業務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Ishizumi, Naoya</dc:creator>
  <cp:lastModifiedBy>Ishizumi, Naoya</cp:lastModifiedBy>
  <cp:revision>8</cp:revision>
  <dcterms:created xsi:type="dcterms:W3CDTF">2025-06-18T11:50:08Z</dcterms:created>
  <dcterms:modified xsi:type="dcterms:W3CDTF">2025-06-23T10:31:58Z</dcterms:modified>
</cp:coreProperties>
</file>