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250CD4-2197-45B2-8533-AFF2662E1969}">
  <a:tblStyle styleId="{EB250CD4-2197-45B2-8533-AFF2662E1969}" styleName="Table_0">
    <a:wholeTbl>
      <a:tcTxStyle b="off" i="off">
        <a:font>
          <a:latin typeface="Meiryo UI"/>
          <a:ea typeface="Meiryo UI"/>
          <a:cs typeface="Meiryo U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1D1D1"/>
          </a:solidFill>
        </a:fill>
      </a:tcStyle>
    </a:band1H>
    <a:band2H>
      <a:tcTxStyle/>
      <a:tcStyle>
        <a:tcBdr/>
      </a:tcStyle>
    </a:band2H>
    <a:band1V>
      <a:tcTxStyle/>
      <a:tcStyle>
        <a:tcBdr/>
        <a:fill>
          <a:solidFill>
            <a:srgbClr val="D1D1D1"/>
          </a:solidFill>
        </a:fill>
      </a:tcStyle>
    </a:band1V>
    <a:band2V>
      <a:tcTxStyle/>
      <a:tcStyle>
        <a:tcBdr/>
      </a:tcStyle>
    </a:band2V>
    <a:lastCol>
      <a:tcTxStyle b="on" i="off">
        <a:font>
          <a:latin typeface="Meiryo UI"/>
          <a:ea typeface="Meiryo UI"/>
          <a:cs typeface="Meiryo UI"/>
        </a:font>
        <a:srgbClr val="FFFFFF"/>
      </a:tcTxStyle>
      <a:tcStyle>
        <a:tcBdr/>
        <a:fill>
          <a:solidFill>
            <a:srgbClr val="78909C"/>
          </a:solidFill>
        </a:fill>
      </a:tcStyle>
    </a:lastCol>
    <a:firstCol>
      <a:tcTxStyle b="on" i="off">
        <a:font>
          <a:latin typeface="Meiryo UI"/>
          <a:ea typeface="Meiryo UI"/>
          <a:cs typeface="Meiryo UI"/>
        </a:font>
        <a:srgbClr val="FFFFFF"/>
      </a:tcTxStyle>
      <a:tcStyle>
        <a:tcBdr/>
        <a:fill>
          <a:solidFill>
            <a:srgbClr val="78909C"/>
          </a:solidFill>
        </a:fill>
      </a:tcStyle>
    </a:firstCol>
    <a:lastRow>
      <a:tcTxStyle b="on" i="off">
        <a:font>
          <a:latin typeface="Meiryo UI"/>
          <a:ea typeface="Meiryo UI"/>
          <a:cs typeface="Meiryo UI"/>
        </a:font>
        <a:srgbClr val="FFFFFF"/>
      </a:tcTxStyle>
      <a:tcStyle>
        <a:tcBdr>
          <a:top>
            <a:ln w="38100" cap="flat" cmpd="sng">
              <a:solidFill>
                <a:srgbClr val="FFFFFF"/>
              </a:solidFill>
              <a:prstDash val="solid"/>
              <a:round/>
              <a:headEnd type="none" w="sm" len="sm"/>
              <a:tailEnd type="none" w="sm" len="sm"/>
            </a:ln>
          </a:top>
        </a:tcBdr>
        <a:fill>
          <a:solidFill>
            <a:srgbClr val="78909C"/>
          </a:solidFill>
        </a:fill>
      </a:tcStyle>
    </a:lastRow>
    <a:seCell>
      <a:tcTxStyle/>
      <a:tcStyle>
        <a:tcBdr/>
      </a:tcStyle>
    </a:seCell>
    <a:swCell>
      <a:tcTxStyle/>
      <a:tcStyle>
        <a:tcBdr/>
      </a:tcStyle>
    </a:swCell>
    <a:firstRow>
      <a:tcTxStyle b="on" i="off">
        <a:font>
          <a:latin typeface="Meiryo UI"/>
          <a:ea typeface="Meiryo UI"/>
          <a:cs typeface="Meiryo UI"/>
        </a:font>
        <a:srgbClr val="FFFFFF"/>
      </a:tcTxStyle>
      <a:tcStyle>
        <a:tcBdr>
          <a:bottom>
            <a:ln w="38100" cap="flat" cmpd="sng">
              <a:solidFill>
                <a:srgbClr val="FFFFFF"/>
              </a:solidFill>
              <a:prstDash val="solid"/>
              <a:round/>
              <a:headEnd type="none" w="sm" len="sm"/>
              <a:tailEnd type="none" w="sm" len="sm"/>
            </a:ln>
          </a:bottom>
        </a:tcBdr>
        <a:fill>
          <a:solidFill>
            <a:srgbClr val="78909C"/>
          </a:solidFill>
        </a:fill>
      </a:tcStyle>
    </a:firstRow>
    <a:neCell>
      <a:tcTxStyle/>
      <a:tcStyle>
        <a:tcBdr/>
      </a:tcStyle>
    </a:neCell>
    <a:nwCell>
      <a:tcTxStyle/>
      <a:tcStyle>
        <a:tcBdr/>
      </a:tcStyle>
    </a:nwCell>
  </a:tblStyle>
  <a:tblStyle styleId="{43867B17-A6BD-43DE-8E08-06903DBA3A7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60" d="100"/>
          <a:sy n="160" d="100"/>
        </p:scale>
        <p:origin x="7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9e641c04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79e641c04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79e641c04c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79e641c04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34517a79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034517a79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034517a79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034517a79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34517a79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34517a79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3AC16244-7F9D-DC66-9796-6681AFE9DAD9}"/>
            </a:ext>
          </a:extLst>
        </p:cNvPr>
        <p:cNvGrpSpPr/>
        <p:nvPr/>
      </p:nvGrpSpPr>
      <p:grpSpPr>
        <a:xfrm>
          <a:off x="0" y="0"/>
          <a:ext cx="0" cy="0"/>
          <a:chOff x="0" y="0"/>
          <a:chExt cx="0" cy="0"/>
        </a:xfrm>
      </p:grpSpPr>
      <p:sp>
        <p:nvSpPr>
          <p:cNvPr id="148" name="Google Shape;148;g279e641c04c_0_60:notes">
            <a:extLst>
              <a:ext uri="{FF2B5EF4-FFF2-40B4-BE49-F238E27FC236}">
                <a16:creationId xmlns:a16="http://schemas.microsoft.com/office/drawing/2014/main" id="{994A05FC-4317-7FE3-835E-B12C6015DC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79e641c04c_0_60:notes">
            <a:extLst>
              <a:ext uri="{FF2B5EF4-FFF2-40B4-BE49-F238E27FC236}">
                <a16:creationId xmlns:a16="http://schemas.microsoft.com/office/drawing/2014/main" id="{25B07D7D-A62E-467A-BD20-0CA446A293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5545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79e641c04c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79e641c04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79e641c04c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79e641c04c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9e641c04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034517a79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034517a79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34517a79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34517a7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9e641c04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9e641c04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9e641c04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9e641c04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9e641c04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9e641c04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9e641c04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9e641c04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79e641c04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79e641c04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a:t>ECシステム</a:t>
            </a:r>
            <a:endParaRPr/>
          </a:p>
          <a:p>
            <a:pPr marL="0" lvl="0" indent="0" algn="ctr" rtl="0">
              <a:spcBef>
                <a:spcPts val="0"/>
              </a:spcBef>
              <a:spcAft>
                <a:spcPts val="0"/>
              </a:spcAft>
              <a:buNone/>
            </a:pPr>
            <a:r>
              <a:rPr lang="ja"/>
              <a:t>提案依頼書</a:t>
            </a:r>
            <a:endParaRPr/>
          </a:p>
        </p:txBody>
      </p:sp>
      <p:sp>
        <p:nvSpPr>
          <p:cNvPr id="55" name="Google Shape;55;p13"/>
          <p:cNvSpPr txBox="1">
            <a:spLocks noGrp="1"/>
          </p:cNvSpPr>
          <p:nvPr>
            <p:ph type="subTitle" idx="1"/>
          </p:nvPr>
        </p:nvSpPr>
        <p:spPr>
          <a:xfrm>
            <a:off x="311700" y="2834125"/>
            <a:ext cx="8520600" cy="1060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1800" dirty="0"/>
              <a:t>20XX年XX月XX日 </a:t>
            </a:r>
            <a:endParaRPr sz="1800" dirty="0"/>
          </a:p>
          <a:p>
            <a:pPr marL="0" lvl="0" indent="0" algn="ctr" rtl="0">
              <a:spcBef>
                <a:spcPts val="0"/>
              </a:spcBef>
              <a:spcAft>
                <a:spcPts val="0"/>
              </a:spcAft>
              <a:buNone/>
            </a:pPr>
            <a:r>
              <a:rPr lang="ja" sz="1800" dirty="0"/>
              <a:t>▲ ▲ ▲ ▲ ▲ ▲株式会社</a:t>
            </a:r>
            <a:endParaRPr sz="1800" dirty="0"/>
          </a:p>
          <a:p>
            <a:pPr marL="0" lvl="0" indent="0" algn="ctr" rtl="0">
              <a:spcBef>
                <a:spcPts val="0"/>
              </a:spcBef>
              <a:spcAft>
                <a:spcPts val="0"/>
              </a:spcAft>
              <a:buNone/>
            </a:pPr>
            <a:r>
              <a:rPr lang="ja" sz="1800" dirty="0"/>
              <a:t> △ △ △ △部</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提案依頼事項 - 基本方針（前提条件）</a:t>
            </a:r>
            <a:endParaRPr sz="2400"/>
          </a:p>
        </p:txBody>
      </p:sp>
      <p:sp>
        <p:nvSpPr>
          <p:cNvPr id="152" name="Google Shape;152;p22"/>
          <p:cNvSpPr txBox="1">
            <a:spLocks noGrp="1"/>
          </p:cNvSpPr>
          <p:nvPr>
            <p:ph type="body" idx="1"/>
          </p:nvPr>
        </p:nvSpPr>
        <p:spPr>
          <a:xfrm>
            <a:off x="311700" y="1152475"/>
            <a:ext cx="8520600" cy="766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ja" sz="1400"/>
              <a:t>既存システムで実現できているサービスと機能の維持を前提に、課題解決に必要な提案をお願いします。全ての項目を提案する必要はありません。</a:t>
            </a:r>
            <a:endParaRPr sz="1400"/>
          </a:p>
        </p:txBody>
      </p:sp>
      <p:graphicFrame>
        <p:nvGraphicFramePr>
          <p:cNvPr id="153" name="Google Shape;153;p22"/>
          <p:cNvGraphicFramePr/>
          <p:nvPr/>
        </p:nvGraphicFramePr>
        <p:xfrm>
          <a:off x="311695" y="1918670"/>
          <a:ext cx="8232725" cy="2880325"/>
        </p:xfrm>
        <a:graphic>
          <a:graphicData uri="http://schemas.openxmlformats.org/drawingml/2006/table">
            <a:tbl>
              <a:tblPr firstRow="1" bandRow="1">
                <a:noFill/>
                <a:tableStyleId>{EB250CD4-2197-45B2-8533-AFF2662E1969}</a:tableStyleId>
              </a:tblPr>
              <a:tblGrid>
                <a:gridCol w="1372125">
                  <a:extLst>
                    <a:ext uri="{9D8B030D-6E8A-4147-A177-3AD203B41FA5}">
                      <a16:colId xmlns:a16="http://schemas.microsoft.com/office/drawing/2014/main" val="20000"/>
                    </a:ext>
                  </a:extLst>
                </a:gridCol>
                <a:gridCol w="6860600">
                  <a:extLst>
                    <a:ext uri="{9D8B030D-6E8A-4147-A177-3AD203B41FA5}">
                      <a16:colId xmlns:a16="http://schemas.microsoft.com/office/drawing/2014/main" val="20001"/>
                    </a:ext>
                  </a:extLst>
                </a:gridCol>
              </a:tblGrid>
              <a:tr h="375700">
                <a:tc>
                  <a:txBody>
                    <a:bodyPr/>
                    <a:lstStyle/>
                    <a:p>
                      <a:pPr marL="0" marR="0" lvl="0" indent="0" algn="l" rtl="0">
                        <a:spcBef>
                          <a:spcPts val="0"/>
                        </a:spcBef>
                        <a:spcAft>
                          <a:spcPts val="0"/>
                        </a:spcAft>
                        <a:buNone/>
                      </a:pPr>
                      <a:r>
                        <a:rPr lang="ja" sz="1200" b="0" u="none" strike="noStrike" cap="none">
                          <a:latin typeface="Arial"/>
                          <a:ea typeface="Arial"/>
                          <a:cs typeface="Arial"/>
                          <a:sym typeface="Arial"/>
                        </a:rPr>
                        <a:t>項目</a:t>
                      </a:r>
                      <a:endParaRPr sz="1200" b="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dk2"/>
                    </a:solidFill>
                  </a:tcPr>
                </a:tc>
                <a:tc>
                  <a:txBody>
                    <a:bodyPr/>
                    <a:lstStyle/>
                    <a:p>
                      <a:pPr marL="0" marR="0" lvl="0" indent="0" algn="l" rtl="0">
                        <a:spcBef>
                          <a:spcPts val="0"/>
                        </a:spcBef>
                        <a:spcAft>
                          <a:spcPts val="0"/>
                        </a:spcAft>
                        <a:buNone/>
                      </a:pPr>
                      <a:r>
                        <a:rPr lang="ja" sz="1200" b="0">
                          <a:latin typeface="Arial"/>
                          <a:ea typeface="Arial"/>
                          <a:cs typeface="Arial"/>
                          <a:sym typeface="Arial"/>
                        </a:rPr>
                        <a:t>条件</a:t>
                      </a:r>
                      <a:endParaRPr sz="1200" b="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500925">
                <a:tc>
                  <a:txBody>
                    <a:bodyPr/>
                    <a:lstStyle/>
                    <a:p>
                      <a:pPr marL="0" marR="0" lvl="0" indent="0" algn="l" rtl="0">
                        <a:spcBef>
                          <a:spcPts val="0"/>
                        </a:spcBef>
                        <a:spcAft>
                          <a:spcPts val="0"/>
                        </a:spcAft>
                        <a:buNone/>
                      </a:pPr>
                      <a:r>
                        <a:rPr lang="ja" sz="1200" dirty="0">
                          <a:latin typeface="Arial"/>
                          <a:ea typeface="Arial"/>
                          <a:cs typeface="Arial"/>
                          <a:sym typeface="Arial"/>
                        </a:rPr>
                        <a:t>サイトデザイン</a:t>
                      </a:r>
                      <a:endParaRPr sz="1200"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 sz="1200">
                          <a:latin typeface="Arial"/>
                          <a:ea typeface="Arial"/>
                          <a:cs typeface="Arial"/>
                          <a:sym typeface="Arial"/>
                        </a:rPr>
                        <a:t>現行の制作会社への依頼を想定　or　デザインも含めた提案を希望</a:t>
                      </a:r>
                      <a:endParaRPr sz="120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00925">
                <a:tc>
                  <a:txBody>
                    <a:bodyPr/>
                    <a:lstStyle/>
                    <a:p>
                      <a:pPr marL="0" marR="0" lvl="0" indent="0" algn="l" rtl="0">
                        <a:spcBef>
                          <a:spcPts val="0"/>
                        </a:spcBef>
                        <a:spcAft>
                          <a:spcPts val="0"/>
                        </a:spcAft>
                        <a:buNone/>
                      </a:pPr>
                      <a:r>
                        <a:rPr lang="ja" sz="1200">
                          <a:latin typeface="Arial"/>
                          <a:ea typeface="Arial"/>
                          <a:cs typeface="Arial"/>
                          <a:sym typeface="Arial"/>
                        </a:rPr>
                        <a:t>インフラ環境</a:t>
                      </a:r>
                      <a:endParaRPr sz="120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 sz="1200">
                          <a:latin typeface="Arial"/>
                          <a:ea typeface="Arial"/>
                          <a:cs typeface="Arial"/>
                          <a:sym typeface="Arial"/>
                        </a:rPr>
                        <a:t>既存社内環境　or　クラウド環境　or 最適な環境の提示を希望</a:t>
                      </a:r>
                      <a:endParaRPr>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00925">
                <a:tc>
                  <a:txBody>
                    <a:bodyPr/>
                    <a:lstStyle/>
                    <a:p>
                      <a:pPr marL="0" marR="0" lvl="0" indent="0" algn="l" rtl="0">
                        <a:spcBef>
                          <a:spcPts val="0"/>
                        </a:spcBef>
                        <a:spcAft>
                          <a:spcPts val="0"/>
                        </a:spcAft>
                        <a:buNone/>
                      </a:pPr>
                      <a:r>
                        <a:rPr lang="ja" sz="1200">
                          <a:latin typeface="Arial"/>
                          <a:ea typeface="Arial"/>
                          <a:cs typeface="Arial"/>
                          <a:sym typeface="Arial"/>
                        </a:rPr>
                        <a:t>拡張性</a:t>
                      </a:r>
                      <a:endParaRPr sz="120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 sz="1200">
                          <a:latin typeface="Arial"/>
                          <a:ea typeface="Arial"/>
                          <a:cs typeface="Arial"/>
                          <a:sym typeface="Arial"/>
                        </a:rPr>
                        <a:t>リリース後でも事業計画や施策トレンドに合わせて柔軟な改善・追加開発に対応できる事</a:t>
                      </a:r>
                      <a:endParaRPr>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00925">
                <a:tc>
                  <a:txBody>
                    <a:bodyPr/>
                    <a:lstStyle/>
                    <a:p>
                      <a:pPr marL="0" marR="0" lvl="0" indent="0" algn="l" rtl="0">
                        <a:spcBef>
                          <a:spcPts val="0"/>
                        </a:spcBef>
                        <a:spcAft>
                          <a:spcPts val="0"/>
                        </a:spcAft>
                        <a:buNone/>
                      </a:pPr>
                      <a:r>
                        <a:rPr lang="ja" sz="1200">
                          <a:latin typeface="Arial"/>
                          <a:ea typeface="Arial"/>
                          <a:cs typeface="Arial"/>
                          <a:sym typeface="Arial"/>
                        </a:rPr>
                        <a:t>可用性</a:t>
                      </a:r>
                      <a:endParaRPr sz="120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 sz="1200">
                          <a:latin typeface="Arial"/>
                          <a:ea typeface="Arial"/>
                          <a:cs typeface="Arial"/>
                          <a:sym typeface="Arial"/>
                        </a:rPr>
                        <a:t>一時的なアクセス集中時への対応方法の提示を希望</a:t>
                      </a:r>
                      <a:endParaRPr sz="1200">
                        <a:latin typeface="Arial"/>
                        <a:ea typeface="Arial"/>
                        <a:cs typeface="Arial"/>
                        <a:sym typeface="Arial"/>
                      </a:endParaRPr>
                    </a:p>
                    <a:p>
                      <a:pPr marL="0" marR="0" lvl="0" indent="0" algn="l" rtl="0">
                        <a:spcBef>
                          <a:spcPts val="0"/>
                        </a:spcBef>
                        <a:spcAft>
                          <a:spcPts val="0"/>
                        </a:spcAft>
                        <a:buNone/>
                      </a:pPr>
                      <a:r>
                        <a:rPr lang="ja" sz="1200">
                          <a:latin typeface="Arial"/>
                          <a:ea typeface="Arial"/>
                          <a:cs typeface="Arial"/>
                          <a:sym typeface="Arial"/>
                        </a:rPr>
                        <a:t>冗長化構成不要 or 冗長化構成希望　or　最適な環境の提示を希望</a:t>
                      </a:r>
                      <a:endParaRPr>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00925">
                <a:tc>
                  <a:txBody>
                    <a:bodyPr/>
                    <a:lstStyle/>
                    <a:p>
                      <a:pPr marL="0" marR="0" lvl="0" indent="0" algn="l" rtl="0">
                        <a:spcBef>
                          <a:spcPts val="0"/>
                        </a:spcBef>
                        <a:spcAft>
                          <a:spcPts val="0"/>
                        </a:spcAft>
                        <a:buNone/>
                      </a:pPr>
                      <a:r>
                        <a:rPr lang="ja" sz="1200">
                          <a:latin typeface="Arial"/>
                          <a:ea typeface="Arial"/>
                          <a:cs typeface="Arial"/>
                          <a:sym typeface="Arial"/>
                        </a:rPr>
                        <a:t>保守計画</a:t>
                      </a:r>
                      <a:endParaRPr sz="120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 sz="1200" dirty="0">
                          <a:latin typeface="Arial"/>
                          <a:ea typeface="Arial"/>
                          <a:cs typeface="Arial"/>
                          <a:sym typeface="Arial"/>
                        </a:rPr>
                        <a:t>自社システム部門対応による内製化の希望あり　or　ハウスシステムベンダーへの保守業務移行予定あり</a:t>
                      </a:r>
                      <a:endParaRPr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sz="2400"/>
              <a:t>提案依頼事項 - 基本方針（前提条件）- プロジェクトスコープ</a:t>
            </a:r>
            <a:endParaRPr sz="2400"/>
          </a:p>
        </p:txBody>
      </p:sp>
      <p:sp>
        <p:nvSpPr>
          <p:cNvPr id="159" name="Google Shape;159;p23"/>
          <p:cNvSpPr txBox="1"/>
          <p:nvPr/>
        </p:nvSpPr>
        <p:spPr>
          <a:xfrm>
            <a:off x="611850" y="1017725"/>
            <a:ext cx="7398900" cy="347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280"/>
              </a:spcBef>
              <a:spcAft>
                <a:spcPts val="1400"/>
              </a:spcAft>
              <a:buNone/>
            </a:pPr>
            <a:r>
              <a:rPr lang="ja">
                <a:solidFill>
                  <a:srgbClr val="000000"/>
                </a:solidFill>
              </a:rPr>
              <a:t>赤線枠の</a:t>
            </a:r>
            <a:r>
              <a:rPr lang="ja"/>
              <a:t>EC</a:t>
            </a:r>
            <a:r>
              <a:rPr lang="ja">
                <a:solidFill>
                  <a:srgbClr val="000000"/>
                </a:solidFill>
              </a:rPr>
              <a:t>システム（システム間連携インターフェース含む）を提案対象といたします。</a:t>
            </a:r>
            <a:endParaRPr>
              <a:solidFill>
                <a:srgbClr val="000000"/>
              </a:solidFill>
            </a:endParaRPr>
          </a:p>
        </p:txBody>
      </p:sp>
      <p:pic>
        <p:nvPicPr>
          <p:cNvPr id="160" name="Google Shape;160;p23"/>
          <p:cNvPicPr preferRelativeResize="0"/>
          <p:nvPr/>
        </p:nvPicPr>
        <p:blipFill>
          <a:blip r:embed="rId3">
            <a:alphaModFix/>
          </a:blip>
          <a:stretch>
            <a:fillRect/>
          </a:stretch>
        </p:blipFill>
        <p:spPr>
          <a:xfrm>
            <a:off x="1610550" y="1470475"/>
            <a:ext cx="5401494" cy="3473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（参考）新ECシステムのトップ画面イメージ</a:t>
            </a:r>
            <a:endParaRPr sz="2400"/>
          </a:p>
        </p:txBody>
      </p:sp>
      <p:sp>
        <p:nvSpPr>
          <p:cNvPr id="166" name="Google Shape;166;p24"/>
          <p:cNvSpPr txBox="1"/>
          <p:nvPr/>
        </p:nvSpPr>
        <p:spPr>
          <a:xfrm>
            <a:off x="611850" y="1017725"/>
            <a:ext cx="7398900" cy="347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280"/>
              </a:spcBef>
              <a:spcAft>
                <a:spcPts val="1400"/>
              </a:spcAft>
              <a:buNone/>
            </a:pPr>
            <a:endParaRPr>
              <a:solidFill>
                <a:srgbClr val="000000"/>
              </a:solidFill>
            </a:endParaRPr>
          </a:p>
        </p:txBody>
      </p:sp>
      <p:pic>
        <p:nvPicPr>
          <p:cNvPr id="167" name="Google Shape;167;p24"/>
          <p:cNvPicPr preferRelativeResize="0"/>
          <p:nvPr/>
        </p:nvPicPr>
        <p:blipFill>
          <a:blip r:embed="rId3">
            <a:alphaModFix/>
          </a:blip>
          <a:stretch>
            <a:fillRect/>
          </a:stretch>
        </p:blipFill>
        <p:spPr>
          <a:xfrm>
            <a:off x="2354988" y="1517525"/>
            <a:ext cx="3912615" cy="3473575"/>
          </a:xfrm>
          <a:prstGeom prst="rect">
            <a:avLst/>
          </a:prstGeom>
          <a:noFill/>
          <a:ln>
            <a:noFill/>
          </a:ln>
        </p:spPr>
      </p:pic>
      <p:sp>
        <p:nvSpPr>
          <p:cNvPr id="168" name="Google Shape;168;p24"/>
          <p:cNvSpPr txBox="1"/>
          <p:nvPr/>
        </p:nvSpPr>
        <p:spPr>
          <a:xfrm>
            <a:off x="611850" y="1017725"/>
            <a:ext cx="7398900" cy="347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280"/>
              </a:spcBef>
              <a:spcAft>
                <a:spcPts val="1400"/>
              </a:spcAft>
              <a:buNone/>
            </a:pPr>
            <a:r>
              <a:rPr lang="ja"/>
              <a:t>より良いデザインがありましたらご提案ください。</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（参考）新ECシステムの機能案</a:t>
            </a:r>
            <a:endParaRPr sz="2400"/>
          </a:p>
        </p:txBody>
      </p:sp>
      <p:sp>
        <p:nvSpPr>
          <p:cNvPr id="174" name="Google Shape;174;p25"/>
          <p:cNvSpPr txBox="1"/>
          <p:nvPr/>
        </p:nvSpPr>
        <p:spPr>
          <a:xfrm>
            <a:off x="611850" y="1017725"/>
            <a:ext cx="7398900" cy="347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280"/>
              </a:spcBef>
              <a:spcAft>
                <a:spcPts val="1400"/>
              </a:spcAft>
              <a:buNone/>
            </a:pPr>
            <a:endParaRPr>
              <a:solidFill>
                <a:srgbClr val="000000"/>
              </a:solidFill>
            </a:endParaRPr>
          </a:p>
        </p:txBody>
      </p:sp>
      <p:sp>
        <p:nvSpPr>
          <p:cNvPr id="175" name="Google Shape;175;p25"/>
          <p:cNvSpPr txBox="1"/>
          <p:nvPr/>
        </p:nvSpPr>
        <p:spPr>
          <a:xfrm>
            <a:off x="611850" y="1017725"/>
            <a:ext cx="7398900" cy="347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280"/>
              </a:spcBef>
              <a:spcAft>
                <a:spcPts val="1400"/>
              </a:spcAft>
              <a:buNone/>
            </a:pPr>
            <a:r>
              <a:rPr lang="ja"/>
              <a:t>仮案です。要件定義で追加・変更をさせていただく可能性があります。</a:t>
            </a:r>
            <a:endParaRPr>
              <a:solidFill>
                <a:srgbClr val="000000"/>
              </a:solidFill>
            </a:endParaRPr>
          </a:p>
        </p:txBody>
      </p:sp>
      <p:graphicFrame>
        <p:nvGraphicFramePr>
          <p:cNvPr id="176" name="Google Shape;176;p25"/>
          <p:cNvGraphicFramePr/>
          <p:nvPr/>
        </p:nvGraphicFramePr>
        <p:xfrm>
          <a:off x="112050" y="1563075"/>
          <a:ext cx="8520550" cy="2319469"/>
        </p:xfrm>
        <a:graphic>
          <a:graphicData uri="http://schemas.openxmlformats.org/drawingml/2006/table">
            <a:tbl>
              <a:tblPr>
                <a:noFill/>
                <a:tableStyleId>{43867B17-A6BD-43DE-8E08-06903DBA3A77}</a:tableStyleId>
              </a:tblPr>
              <a:tblGrid>
                <a:gridCol w="772975">
                  <a:extLst>
                    <a:ext uri="{9D8B030D-6E8A-4147-A177-3AD203B41FA5}">
                      <a16:colId xmlns:a16="http://schemas.microsoft.com/office/drawing/2014/main" val="20000"/>
                    </a:ext>
                  </a:extLst>
                </a:gridCol>
                <a:gridCol w="772975">
                  <a:extLst>
                    <a:ext uri="{9D8B030D-6E8A-4147-A177-3AD203B41FA5}">
                      <a16:colId xmlns:a16="http://schemas.microsoft.com/office/drawing/2014/main" val="20001"/>
                    </a:ext>
                  </a:extLst>
                </a:gridCol>
                <a:gridCol w="1288300">
                  <a:extLst>
                    <a:ext uri="{9D8B030D-6E8A-4147-A177-3AD203B41FA5}">
                      <a16:colId xmlns:a16="http://schemas.microsoft.com/office/drawing/2014/main" val="20002"/>
                    </a:ext>
                  </a:extLst>
                </a:gridCol>
                <a:gridCol w="649575">
                  <a:extLst>
                    <a:ext uri="{9D8B030D-6E8A-4147-A177-3AD203B41FA5}">
                      <a16:colId xmlns:a16="http://schemas.microsoft.com/office/drawing/2014/main" val="20003"/>
                    </a:ext>
                  </a:extLst>
                </a:gridCol>
                <a:gridCol w="1053450">
                  <a:extLst>
                    <a:ext uri="{9D8B030D-6E8A-4147-A177-3AD203B41FA5}">
                      <a16:colId xmlns:a16="http://schemas.microsoft.com/office/drawing/2014/main" val="20004"/>
                    </a:ext>
                  </a:extLst>
                </a:gridCol>
                <a:gridCol w="1451100">
                  <a:extLst>
                    <a:ext uri="{9D8B030D-6E8A-4147-A177-3AD203B41FA5}">
                      <a16:colId xmlns:a16="http://schemas.microsoft.com/office/drawing/2014/main" val="20005"/>
                    </a:ext>
                  </a:extLst>
                </a:gridCol>
                <a:gridCol w="584700">
                  <a:extLst>
                    <a:ext uri="{9D8B030D-6E8A-4147-A177-3AD203B41FA5}">
                      <a16:colId xmlns:a16="http://schemas.microsoft.com/office/drawing/2014/main" val="20006"/>
                    </a:ext>
                  </a:extLst>
                </a:gridCol>
                <a:gridCol w="986250">
                  <a:extLst>
                    <a:ext uri="{9D8B030D-6E8A-4147-A177-3AD203B41FA5}">
                      <a16:colId xmlns:a16="http://schemas.microsoft.com/office/drawing/2014/main" val="20007"/>
                    </a:ext>
                  </a:extLst>
                </a:gridCol>
                <a:gridCol w="961225">
                  <a:extLst>
                    <a:ext uri="{9D8B030D-6E8A-4147-A177-3AD203B41FA5}">
                      <a16:colId xmlns:a16="http://schemas.microsoft.com/office/drawing/2014/main" val="20008"/>
                    </a:ext>
                  </a:extLst>
                </a:gridCol>
              </a:tblGrid>
              <a:tr h="149475">
                <a:tc rowSpan="14">
                  <a:txBody>
                    <a:bodyPr/>
                    <a:lstStyle/>
                    <a:p>
                      <a:pPr marL="0" lvl="0" indent="0" algn="l" rtl="0">
                        <a:lnSpc>
                          <a:spcPct val="115000"/>
                        </a:lnSpc>
                        <a:spcBef>
                          <a:spcPts val="0"/>
                        </a:spcBef>
                        <a:spcAft>
                          <a:spcPts val="0"/>
                        </a:spcAft>
                        <a:buNone/>
                      </a:pPr>
                      <a:r>
                        <a:rPr lang="ja" sz="800" b="1"/>
                        <a:t>会員機能</a:t>
                      </a:r>
                      <a:endParaRPr sz="800" b="1"/>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rowSpan="3">
                  <a:txBody>
                    <a:bodyPr/>
                    <a:lstStyle/>
                    <a:p>
                      <a:pPr marL="0" lvl="0" indent="0" algn="l" rtl="0">
                        <a:lnSpc>
                          <a:spcPct val="115000"/>
                        </a:lnSpc>
                        <a:spcBef>
                          <a:spcPts val="0"/>
                        </a:spcBef>
                        <a:spcAft>
                          <a:spcPts val="0"/>
                        </a:spcAft>
                        <a:buNone/>
                      </a:pPr>
                      <a:r>
                        <a:rPr lang="ja" sz="800"/>
                        <a:t>マイページ</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会員情報</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14">
                  <a:txBody>
                    <a:bodyPr/>
                    <a:lstStyle/>
                    <a:p>
                      <a:pPr marL="0" lvl="0" indent="0" algn="l" rtl="0">
                        <a:lnSpc>
                          <a:spcPct val="115000"/>
                        </a:lnSpc>
                        <a:spcBef>
                          <a:spcPts val="0"/>
                        </a:spcBef>
                        <a:spcAft>
                          <a:spcPts val="0"/>
                        </a:spcAft>
                        <a:buNone/>
                      </a:pPr>
                      <a:r>
                        <a:rPr lang="ja" sz="800" b="1"/>
                        <a:t>購入</a:t>
                      </a:r>
                      <a:endParaRPr sz="800" b="1"/>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rowSpan="10">
                  <a:txBody>
                    <a:bodyPr/>
                    <a:lstStyle/>
                    <a:p>
                      <a:pPr marL="0" lvl="0" indent="0" algn="l" rtl="0">
                        <a:lnSpc>
                          <a:spcPct val="115000"/>
                        </a:lnSpc>
                        <a:spcBef>
                          <a:spcPts val="0"/>
                        </a:spcBef>
                        <a:spcAft>
                          <a:spcPts val="0"/>
                        </a:spcAft>
                        <a:buNone/>
                      </a:pPr>
                      <a:r>
                        <a:rPr lang="ja" sz="800"/>
                        <a:t>決済</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クレジットカード</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14">
                  <a:txBody>
                    <a:bodyPr/>
                    <a:lstStyle/>
                    <a:p>
                      <a:pPr marL="0" lvl="0" indent="0" algn="l" rtl="0">
                        <a:lnSpc>
                          <a:spcPct val="115000"/>
                        </a:lnSpc>
                        <a:spcBef>
                          <a:spcPts val="0"/>
                        </a:spcBef>
                        <a:spcAft>
                          <a:spcPts val="0"/>
                        </a:spcAft>
                        <a:buNone/>
                      </a:pPr>
                      <a:r>
                        <a:rPr lang="ja" sz="800" b="1"/>
                        <a:t>販促訴求</a:t>
                      </a:r>
                      <a:endParaRPr sz="800" b="1"/>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商品レコメンド</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商品レコメンド</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3050">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注文履歴</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コンビニ支払い</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口コミ・レビュー</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3050">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定期購入 履歴</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銀行振込</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問合せフォーム</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3050">
                <a:tc vMerge="1">
                  <a:txBody>
                    <a:bodyPr/>
                    <a:lstStyle/>
                    <a:p>
                      <a:endParaRPr lang="ja-JP"/>
                    </a:p>
                  </a:txBody>
                  <a:tcPr/>
                </a:tc>
                <a:tc rowSpan="4">
                  <a:txBody>
                    <a:bodyPr/>
                    <a:lstStyle/>
                    <a:p>
                      <a:pPr marL="0" lvl="0" indent="0" algn="l" rtl="0">
                        <a:lnSpc>
                          <a:spcPct val="115000"/>
                        </a:lnSpc>
                        <a:spcBef>
                          <a:spcPts val="0"/>
                        </a:spcBef>
                        <a:spcAft>
                          <a:spcPts val="0"/>
                        </a:spcAft>
                        <a:buNone/>
                      </a:pPr>
                      <a:r>
                        <a:rPr lang="ja" sz="800"/>
                        <a:t>ログイン連携（ソーシャル）</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Googleアカウント</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代金引換</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問合せフォーム</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フォーム機能</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3050">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Amazon連携</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ApplePay</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Q&amp;A</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3050">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LINE連携</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GooglePay</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rowSpan="7">
                  <a:txBody>
                    <a:bodyPr/>
                    <a:lstStyle/>
                    <a:p>
                      <a:pPr marL="0" lvl="0" indent="0" algn="l" rtl="0">
                        <a:lnSpc>
                          <a:spcPct val="115000"/>
                        </a:lnSpc>
                        <a:spcBef>
                          <a:spcPts val="0"/>
                        </a:spcBef>
                        <a:spcAft>
                          <a:spcPts val="0"/>
                        </a:spcAft>
                        <a:buNone/>
                      </a:pPr>
                      <a:r>
                        <a:rPr lang="ja" sz="800"/>
                        <a:t>メール送信</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会員登録</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83050">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楽天ログイン</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PayPal</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退会</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83050">
                <a:tc vMerge="1">
                  <a:txBody>
                    <a:bodyPr/>
                    <a:lstStyle/>
                    <a:p>
                      <a:endParaRPr lang="ja-JP"/>
                    </a:p>
                  </a:txBody>
                  <a:tcPr/>
                </a:tc>
                <a:tc>
                  <a:txBody>
                    <a:bodyPr/>
                    <a:lstStyle/>
                    <a:p>
                      <a:pPr marL="0" lvl="0" indent="0" algn="l" rtl="0">
                        <a:lnSpc>
                          <a:spcPct val="115000"/>
                        </a:lnSpc>
                        <a:spcBef>
                          <a:spcPts val="0"/>
                        </a:spcBef>
                        <a:spcAft>
                          <a:spcPts val="0"/>
                        </a:spcAft>
                        <a:buNone/>
                      </a:pPr>
                      <a:r>
                        <a:rPr lang="ja" sz="800"/>
                        <a:t>会員ランク</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AmazonPay</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注文確認</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46150">
                <a:tc vMerge="1">
                  <a:txBody>
                    <a:bodyPr/>
                    <a:lstStyle/>
                    <a:p>
                      <a:endParaRPr lang="ja-JP"/>
                    </a:p>
                  </a:txBody>
                  <a:tcPr/>
                </a:tc>
                <a:tc rowSpan="6" gridSpan="2">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rowSpan="6" h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PayPay</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注文キャンセル</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83050">
                <a:tc vMerge="1">
                  <a:txBody>
                    <a:bodyPr/>
                    <a:lstStyle/>
                    <a:p>
                      <a:endParaRPr lang="ja-JP"/>
                    </a:p>
                  </a:txBody>
                  <a:tcPr/>
                </a:tc>
                <a:tc gridSpan="2" vMerge="1">
                  <a:txBody>
                    <a:bodyPr/>
                    <a:lstStyle/>
                    <a:p>
                      <a:endParaRPr lang="ja-JP"/>
                    </a:p>
                  </a:txBody>
                  <a:tcPr/>
                </a:tc>
                <a:tc hMerge="1"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楽天Pay</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入金確認</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83050">
                <a:tc vMerge="1">
                  <a:txBody>
                    <a:bodyPr/>
                    <a:lstStyle/>
                    <a:p>
                      <a:endParaRPr lang="ja-JP"/>
                    </a:p>
                  </a:txBody>
                  <a:tcPr/>
                </a:tc>
                <a:tc gridSpan="2" vMerge="1">
                  <a:txBody>
                    <a:bodyPr/>
                    <a:lstStyle/>
                    <a:p>
                      <a:endParaRPr lang="ja-JP"/>
                    </a:p>
                  </a:txBody>
                  <a:tcPr/>
                </a:tc>
                <a:tc hMerge="1"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定期購入</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4">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発送通知</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83050">
                <a:tc vMerge="1">
                  <a:txBody>
                    <a:bodyPr/>
                    <a:lstStyle/>
                    <a:p>
                      <a:endParaRPr lang="ja-JP"/>
                    </a:p>
                  </a:txBody>
                  <a:tcPr/>
                </a:tc>
                <a:tc gridSpan="2" vMerge="1">
                  <a:txBody>
                    <a:bodyPr/>
                    <a:lstStyle/>
                    <a:p>
                      <a:endParaRPr lang="ja-JP"/>
                    </a:p>
                  </a:txBody>
                  <a:tcPr/>
                </a:tc>
                <a:tc hMerge="1"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複数組み合わせ購入</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メルマガ</a:t>
                      </a: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83050">
                <a:tc vMerge="1">
                  <a:txBody>
                    <a:bodyPr/>
                    <a:lstStyle/>
                    <a:p>
                      <a:endParaRPr lang="ja-JP"/>
                    </a:p>
                  </a:txBody>
                  <a:tcPr/>
                </a:tc>
                <a:tc gridSpan="2" vMerge="1">
                  <a:txBody>
                    <a:bodyPr/>
                    <a:lstStyle/>
                    <a:p>
                      <a:endParaRPr lang="ja-JP"/>
                    </a:p>
                  </a:txBody>
                  <a:tcPr/>
                </a:tc>
                <a:tc hMerge="1"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ポイント</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rowSpan="2" gridSpan="2">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rowSpan="2" hMerge="1">
                  <a:txBody>
                    <a:bodyPr/>
                    <a:lstStyle/>
                    <a:p>
                      <a:endParaRPr lang="ja-JP"/>
                    </a:p>
                  </a:txBody>
                  <a:tcPr/>
                </a:tc>
                <a:extLst>
                  <a:ext uri="{0D108BD9-81ED-4DB2-BD59-A6C34878D82A}">
                    <a16:rowId xmlns:a16="http://schemas.microsoft.com/office/drawing/2014/main" val="10012"/>
                  </a:ext>
                </a:extLst>
              </a:tr>
              <a:tr h="86350">
                <a:tc vMerge="1">
                  <a:txBody>
                    <a:bodyPr/>
                    <a:lstStyle/>
                    <a:p>
                      <a:endParaRPr lang="ja-JP"/>
                    </a:p>
                  </a:txBody>
                  <a:tcPr/>
                </a:tc>
                <a:tc gridSpan="2" vMerge="1">
                  <a:txBody>
                    <a:bodyPr/>
                    <a:lstStyle/>
                    <a:p>
                      <a:endParaRPr lang="ja-JP"/>
                    </a:p>
                  </a:txBody>
                  <a:tcPr/>
                </a:tc>
                <a:tc hMerge="1"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クーポン</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gridSpan="2" vMerge="1">
                  <a:txBody>
                    <a:bodyPr/>
                    <a:lstStyle/>
                    <a:p>
                      <a:endParaRPr lang="ja-JP"/>
                    </a:p>
                  </a:txBody>
                  <a:tcPr/>
                </a:tc>
                <a:tc hMerge="1" vMerge="1">
                  <a:txBody>
                    <a:bodyPr/>
                    <a:lstStyle/>
                    <a:p>
                      <a:endParaRPr lang="ja-JP"/>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（参考）新ECシステムの機能案</a:t>
            </a:r>
            <a:endParaRPr sz="2400"/>
          </a:p>
        </p:txBody>
      </p:sp>
      <p:sp>
        <p:nvSpPr>
          <p:cNvPr id="182" name="Google Shape;182;p26"/>
          <p:cNvSpPr txBox="1"/>
          <p:nvPr/>
        </p:nvSpPr>
        <p:spPr>
          <a:xfrm>
            <a:off x="611850" y="1017725"/>
            <a:ext cx="7398900" cy="347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280"/>
              </a:spcBef>
              <a:spcAft>
                <a:spcPts val="1400"/>
              </a:spcAft>
              <a:buNone/>
            </a:pPr>
            <a:endParaRPr>
              <a:solidFill>
                <a:srgbClr val="000000"/>
              </a:solidFill>
            </a:endParaRPr>
          </a:p>
        </p:txBody>
      </p:sp>
      <p:sp>
        <p:nvSpPr>
          <p:cNvPr id="183" name="Google Shape;183;p26"/>
          <p:cNvSpPr txBox="1"/>
          <p:nvPr/>
        </p:nvSpPr>
        <p:spPr>
          <a:xfrm>
            <a:off x="611850" y="1017725"/>
            <a:ext cx="7398900" cy="347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15000"/>
              </a:lnSpc>
              <a:spcBef>
                <a:spcPts val="280"/>
              </a:spcBef>
              <a:spcAft>
                <a:spcPts val="1400"/>
              </a:spcAft>
              <a:buNone/>
            </a:pPr>
            <a:r>
              <a:rPr lang="ja"/>
              <a:t>仮案です。要件定義で追加・変更をさせていただく可能性があります。</a:t>
            </a:r>
            <a:endParaRPr>
              <a:solidFill>
                <a:srgbClr val="000000"/>
              </a:solidFill>
            </a:endParaRPr>
          </a:p>
        </p:txBody>
      </p:sp>
      <p:graphicFrame>
        <p:nvGraphicFramePr>
          <p:cNvPr id="184" name="Google Shape;184;p26"/>
          <p:cNvGraphicFramePr/>
          <p:nvPr/>
        </p:nvGraphicFramePr>
        <p:xfrm>
          <a:off x="311725" y="1577975"/>
          <a:ext cx="8520550" cy="2442168"/>
        </p:xfrm>
        <a:graphic>
          <a:graphicData uri="http://schemas.openxmlformats.org/drawingml/2006/table">
            <a:tbl>
              <a:tblPr>
                <a:noFill/>
                <a:tableStyleId>{43867B17-A6BD-43DE-8E08-06903DBA3A77}</a:tableStyleId>
              </a:tblPr>
              <a:tblGrid>
                <a:gridCol w="772975">
                  <a:extLst>
                    <a:ext uri="{9D8B030D-6E8A-4147-A177-3AD203B41FA5}">
                      <a16:colId xmlns:a16="http://schemas.microsoft.com/office/drawing/2014/main" val="20000"/>
                    </a:ext>
                  </a:extLst>
                </a:gridCol>
                <a:gridCol w="772975">
                  <a:extLst>
                    <a:ext uri="{9D8B030D-6E8A-4147-A177-3AD203B41FA5}">
                      <a16:colId xmlns:a16="http://schemas.microsoft.com/office/drawing/2014/main" val="20001"/>
                    </a:ext>
                  </a:extLst>
                </a:gridCol>
                <a:gridCol w="1288300">
                  <a:extLst>
                    <a:ext uri="{9D8B030D-6E8A-4147-A177-3AD203B41FA5}">
                      <a16:colId xmlns:a16="http://schemas.microsoft.com/office/drawing/2014/main" val="20002"/>
                    </a:ext>
                  </a:extLst>
                </a:gridCol>
                <a:gridCol w="757125">
                  <a:extLst>
                    <a:ext uri="{9D8B030D-6E8A-4147-A177-3AD203B41FA5}">
                      <a16:colId xmlns:a16="http://schemas.microsoft.com/office/drawing/2014/main" val="20003"/>
                    </a:ext>
                  </a:extLst>
                </a:gridCol>
                <a:gridCol w="1517400">
                  <a:extLst>
                    <a:ext uri="{9D8B030D-6E8A-4147-A177-3AD203B41FA5}">
                      <a16:colId xmlns:a16="http://schemas.microsoft.com/office/drawing/2014/main" val="20004"/>
                    </a:ext>
                  </a:extLst>
                </a:gridCol>
                <a:gridCol w="879600">
                  <a:extLst>
                    <a:ext uri="{9D8B030D-6E8A-4147-A177-3AD203B41FA5}">
                      <a16:colId xmlns:a16="http://schemas.microsoft.com/office/drawing/2014/main" val="20005"/>
                    </a:ext>
                  </a:extLst>
                </a:gridCol>
                <a:gridCol w="772975">
                  <a:extLst>
                    <a:ext uri="{9D8B030D-6E8A-4147-A177-3AD203B41FA5}">
                      <a16:colId xmlns:a16="http://schemas.microsoft.com/office/drawing/2014/main" val="20006"/>
                    </a:ext>
                  </a:extLst>
                </a:gridCol>
                <a:gridCol w="986225">
                  <a:extLst>
                    <a:ext uri="{9D8B030D-6E8A-4147-A177-3AD203B41FA5}">
                      <a16:colId xmlns:a16="http://schemas.microsoft.com/office/drawing/2014/main" val="20007"/>
                    </a:ext>
                  </a:extLst>
                </a:gridCol>
                <a:gridCol w="772975">
                  <a:extLst>
                    <a:ext uri="{9D8B030D-6E8A-4147-A177-3AD203B41FA5}">
                      <a16:colId xmlns:a16="http://schemas.microsoft.com/office/drawing/2014/main" val="20008"/>
                    </a:ext>
                  </a:extLst>
                </a:gridCol>
              </a:tblGrid>
              <a:tr h="100000">
                <a:tc rowSpan="13">
                  <a:txBody>
                    <a:bodyPr/>
                    <a:lstStyle/>
                    <a:p>
                      <a:pPr marL="0" lvl="0" indent="0" algn="l" rtl="0">
                        <a:lnSpc>
                          <a:spcPct val="115000"/>
                        </a:lnSpc>
                        <a:spcBef>
                          <a:spcPts val="0"/>
                        </a:spcBef>
                        <a:spcAft>
                          <a:spcPts val="0"/>
                        </a:spcAft>
                        <a:buNone/>
                      </a:pPr>
                      <a:r>
                        <a:rPr lang="ja" sz="800" b="1"/>
                        <a:t>配送</a:t>
                      </a:r>
                      <a:endParaRPr sz="800" b="1"/>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配送方法指定</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13">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rowSpan="13">
                  <a:txBody>
                    <a:bodyPr/>
                    <a:lstStyle/>
                    <a:p>
                      <a:pPr marL="0" lvl="0" indent="0" algn="l" rtl="0">
                        <a:lnSpc>
                          <a:spcPct val="115000"/>
                        </a:lnSpc>
                        <a:spcBef>
                          <a:spcPts val="0"/>
                        </a:spcBef>
                        <a:spcAft>
                          <a:spcPts val="0"/>
                        </a:spcAft>
                        <a:buNone/>
                      </a:pPr>
                      <a:r>
                        <a:rPr lang="ja" sz="800" b="1"/>
                        <a:t>バックエンド（管理画面）</a:t>
                      </a:r>
                      <a:endParaRPr sz="800" b="1"/>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受注管理</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13">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rowSpan="6">
                  <a:txBody>
                    <a:bodyPr/>
                    <a:lstStyle/>
                    <a:p>
                      <a:pPr marL="0" lvl="0" indent="0" algn="l" rtl="0">
                        <a:lnSpc>
                          <a:spcPct val="115000"/>
                        </a:lnSpc>
                        <a:spcBef>
                          <a:spcPts val="0"/>
                        </a:spcBef>
                        <a:spcAft>
                          <a:spcPts val="0"/>
                        </a:spcAft>
                        <a:buNone/>
                      </a:pPr>
                      <a:r>
                        <a:rPr lang="ja" sz="800" b="1"/>
                        <a:t>ショップデザインの機能</a:t>
                      </a:r>
                      <a:endParaRPr sz="800" b="1"/>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テーマ</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6">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7975">
                <a:tc vMerge="1">
                  <a:txBody>
                    <a:bodyPr/>
                    <a:lstStyle/>
                    <a:p>
                      <a:endParaRPr lang="ja-JP"/>
                    </a:p>
                  </a:txBody>
                  <a:tcPr/>
                </a:tc>
                <a:tc>
                  <a:txBody>
                    <a:bodyPr/>
                    <a:lstStyle/>
                    <a:p>
                      <a:pPr marL="0" lvl="0" indent="0" algn="l" rtl="0">
                        <a:lnSpc>
                          <a:spcPct val="115000"/>
                        </a:lnSpc>
                        <a:spcBef>
                          <a:spcPts val="0"/>
                        </a:spcBef>
                        <a:spcAft>
                          <a:spcPts val="0"/>
                        </a:spcAft>
                        <a:buNone/>
                      </a:pPr>
                      <a:r>
                        <a:rPr lang="ja" sz="800"/>
                        <a:t>指定日・指定時間</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在庫管理</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ブログ</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1"/>
                  </a:ext>
                </a:extLst>
              </a:tr>
              <a:tr h="135225">
                <a:tc vMerge="1">
                  <a:txBody>
                    <a:bodyPr/>
                    <a:lstStyle/>
                    <a:p>
                      <a:endParaRPr lang="ja-JP"/>
                    </a:p>
                  </a:txBody>
                  <a:tcPr/>
                </a:tc>
                <a:tc>
                  <a:txBody>
                    <a:bodyPr/>
                    <a:lstStyle/>
                    <a:p>
                      <a:pPr marL="0" lvl="0" indent="0" algn="l" rtl="0">
                        <a:lnSpc>
                          <a:spcPct val="115000"/>
                        </a:lnSpc>
                        <a:spcBef>
                          <a:spcPts val="0"/>
                        </a:spcBef>
                        <a:spcAft>
                          <a:spcPts val="0"/>
                        </a:spcAft>
                        <a:buNone/>
                      </a:pPr>
                      <a:r>
                        <a:rPr lang="ja" sz="800"/>
                        <a:t>配送伝票印刷</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顧客管理</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ページ</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2"/>
                  </a:ext>
                </a:extLst>
              </a:tr>
              <a:tr h="135225">
                <a:tc vMerge="1">
                  <a:txBody>
                    <a:bodyPr/>
                    <a:lstStyle/>
                    <a:p>
                      <a:endParaRPr lang="ja-JP"/>
                    </a:p>
                  </a:txBody>
                  <a:tcPr/>
                </a:tc>
                <a:tc>
                  <a:txBody>
                    <a:bodyPr/>
                    <a:lstStyle/>
                    <a:p>
                      <a:pPr marL="0" lvl="0" indent="0" algn="l" rtl="0">
                        <a:lnSpc>
                          <a:spcPct val="115000"/>
                        </a:lnSpc>
                        <a:spcBef>
                          <a:spcPts val="0"/>
                        </a:spcBef>
                        <a:spcAft>
                          <a:spcPts val="0"/>
                        </a:spcAft>
                        <a:buNone/>
                      </a:pPr>
                      <a:r>
                        <a:rPr lang="ja" sz="800"/>
                        <a:t>納品書</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売上管理</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フォーム</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3"/>
                  </a:ext>
                </a:extLst>
              </a:tr>
              <a:tr h="135225">
                <a:tc vMerge="1">
                  <a:txBody>
                    <a:bodyPr/>
                    <a:lstStyle/>
                    <a:p>
                      <a:endParaRPr lang="ja-JP"/>
                    </a:p>
                  </a:txBody>
                  <a:tcPr/>
                </a:tc>
                <a:tc>
                  <a:txBody>
                    <a:bodyPr/>
                    <a:lstStyle/>
                    <a:p>
                      <a:pPr marL="0" lvl="0" indent="0" algn="l" rtl="0">
                        <a:lnSpc>
                          <a:spcPct val="115000"/>
                        </a:lnSpc>
                        <a:spcBef>
                          <a:spcPts val="0"/>
                        </a:spcBef>
                        <a:spcAft>
                          <a:spcPts val="0"/>
                        </a:spcAft>
                        <a:buNone/>
                      </a:pPr>
                      <a:r>
                        <a:rPr lang="ja" sz="800"/>
                        <a:t>領収書</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問合せ管理</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お知らせ機能</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4"/>
                  </a:ext>
                </a:extLst>
              </a:tr>
              <a:tr h="216350">
                <a:tc vMerge="1">
                  <a:txBody>
                    <a:bodyPr/>
                    <a:lstStyle/>
                    <a:p>
                      <a:endParaRPr lang="ja-JP"/>
                    </a:p>
                  </a:txBody>
                  <a:tcPr/>
                </a:tc>
                <a:tc rowSpan="8">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アクセス解析</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ページカスタマイズ</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5"/>
                  </a:ext>
                </a:extLst>
              </a:tr>
              <a:tr h="140625">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Google広告</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rowSpan="7">
                  <a:txBody>
                    <a:bodyPr/>
                    <a:lstStyle/>
                    <a:p>
                      <a:pPr marL="0" lvl="0" indent="0" algn="l" rtl="0">
                        <a:lnSpc>
                          <a:spcPct val="115000"/>
                        </a:lnSpc>
                        <a:spcBef>
                          <a:spcPts val="0"/>
                        </a:spcBef>
                        <a:spcAft>
                          <a:spcPts val="0"/>
                        </a:spcAft>
                        <a:buNone/>
                      </a:pPr>
                      <a:r>
                        <a:rPr lang="ja" sz="800" b="1"/>
                        <a:t>商品詳細ページの機能</a:t>
                      </a:r>
                      <a:endParaRPr sz="800" b="1"/>
                    </a:p>
                  </a:txBody>
                  <a:tcPr marL="28575" marR="28575" marT="19050" marB="19050" anchor="ctr">
                    <a:lnL w="2857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ja" sz="800"/>
                        <a:t>商品画像</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rowSpan="7">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635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Facebook/Instagram広告</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成分・共通項目</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7"/>
                  </a:ext>
                </a:extLst>
              </a:tr>
              <a:tr h="216350">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LINEショッピング</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カテゴリ</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8"/>
                  </a:ext>
                </a:extLst>
              </a:tr>
              <a:tr h="135225">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Yahoo広告</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タグ</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9"/>
                  </a:ext>
                </a:extLst>
              </a:tr>
              <a:tr h="135225">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rowSpan="3">
                  <a:txBody>
                    <a:bodyPr/>
                    <a:lstStyle/>
                    <a:p>
                      <a:pPr marL="0" lvl="0" indent="0" algn="l" rtl="0">
                        <a:spcBef>
                          <a:spcPts val="0"/>
                        </a:spcBef>
                        <a:spcAft>
                          <a:spcPts val="0"/>
                        </a:spcAft>
                        <a:buNone/>
                      </a:pP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バリエーション</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10"/>
                  </a:ext>
                </a:extLst>
              </a:tr>
              <a:tr h="135225">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ギフト対応</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11"/>
                  </a:ext>
                </a:extLst>
              </a:tr>
              <a:tr h="140625">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vMerge="1">
                  <a:txBody>
                    <a:bodyPr/>
                    <a:lstStyle/>
                    <a:p>
                      <a:endParaRPr lang="ja-JP"/>
                    </a:p>
                  </a:txBody>
                  <a:tcPr/>
                </a:tc>
                <a:tc>
                  <a:txBody>
                    <a:bodyPr/>
                    <a:lstStyle/>
                    <a:p>
                      <a:pPr marL="0" lvl="0" indent="0" algn="l" rtl="0">
                        <a:lnSpc>
                          <a:spcPct val="115000"/>
                        </a:lnSpc>
                        <a:spcBef>
                          <a:spcPts val="0"/>
                        </a:spcBef>
                        <a:spcAft>
                          <a:spcPts val="0"/>
                        </a:spcAft>
                        <a:buNone/>
                      </a:pPr>
                      <a:r>
                        <a:rPr lang="ja" sz="800"/>
                        <a:t>送料</a:t>
                      </a:r>
                      <a:endParaRPr sz="800"/>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B4DC8988-2354-F3B0-044A-5C888306ACB5}"/>
            </a:ext>
          </a:extLst>
        </p:cNvPr>
        <p:cNvGrpSpPr/>
        <p:nvPr/>
      </p:nvGrpSpPr>
      <p:grpSpPr>
        <a:xfrm>
          <a:off x="0" y="0"/>
          <a:ext cx="0" cy="0"/>
          <a:chOff x="0" y="0"/>
          <a:chExt cx="0" cy="0"/>
        </a:xfrm>
      </p:grpSpPr>
      <p:sp>
        <p:nvSpPr>
          <p:cNvPr id="151" name="Google Shape;151;p22">
            <a:extLst>
              <a:ext uri="{FF2B5EF4-FFF2-40B4-BE49-F238E27FC236}">
                <a16:creationId xmlns:a16="http://schemas.microsoft.com/office/drawing/2014/main" id="{CE2719FA-83A3-2FAD-5044-C45B13E5CDD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dirty="0"/>
              <a:t>提案依頼事項 </a:t>
            </a:r>
            <a:r>
              <a:rPr lang="en-US" altLang="ja" sz="2400" dirty="0"/>
              <a:t>–</a:t>
            </a:r>
            <a:r>
              <a:rPr lang="ja" sz="2400" dirty="0"/>
              <a:t> </a:t>
            </a:r>
            <a:r>
              <a:rPr lang="ja" altLang="en-US" sz="2400" dirty="0"/>
              <a:t>体制（役割と責務）</a:t>
            </a:r>
            <a:endParaRPr sz="2400" dirty="0"/>
          </a:p>
        </p:txBody>
      </p:sp>
      <p:sp>
        <p:nvSpPr>
          <p:cNvPr id="152" name="Google Shape;152;p22">
            <a:extLst>
              <a:ext uri="{FF2B5EF4-FFF2-40B4-BE49-F238E27FC236}">
                <a16:creationId xmlns:a16="http://schemas.microsoft.com/office/drawing/2014/main" id="{CFB0E529-843F-3BA3-A39E-5C267BECFB3A}"/>
              </a:ext>
            </a:extLst>
          </p:cNvPr>
          <p:cNvSpPr txBox="1">
            <a:spLocks noGrp="1"/>
          </p:cNvSpPr>
          <p:nvPr>
            <p:ph type="body" idx="1"/>
          </p:nvPr>
        </p:nvSpPr>
        <p:spPr>
          <a:xfrm>
            <a:off x="311700" y="1152475"/>
            <a:ext cx="8520600" cy="76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altLang="en-US" sz="1400" dirty="0"/>
              <a:t>弊社の体制をお伝えします。貴社の体制は要件定義で決めてください。</a:t>
            </a:r>
            <a:endParaRPr sz="1400" dirty="0"/>
          </a:p>
        </p:txBody>
      </p:sp>
      <p:graphicFrame>
        <p:nvGraphicFramePr>
          <p:cNvPr id="153" name="Google Shape;153;p22">
            <a:extLst>
              <a:ext uri="{FF2B5EF4-FFF2-40B4-BE49-F238E27FC236}">
                <a16:creationId xmlns:a16="http://schemas.microsoft.com/office/drawing/2014/main" id="{9432B16E-4B75-A174-FD9A-73593900D2D5}"/>
              </a:ext>
            </a:extLst>
          </p:cNvPr>
          <p:cNvGraphicFramePr/>
          <p:nvPr>
            <p:extLst>
              <p:ext uri="{D42A27DB-BD31-4B8C-83A1-F6EECF244321}">
                <p14:modId xmlns:p14="http://schemas.microsoft.com/office/powerpoint/2010/main" val="1852380470"/>
              </p:ext>
            </p:extLst>
          </p:nvPr>
        </p:nvGraphicFramePr>
        <p:xfrm>
          <a:off x="311695" y="1918670"/>
          <a:ext cx="8232724" cy="2204520"/>
        </p:xfrm>
        <a:graphic>
          <a:graphicData uri="http://schemas.openxmlformats.org/drawingml/2006/table">
            <a:tbl>
              <a:tblPr firstRow="1" bandRow="1">
                <a:noFill/>
                <a:tableStyleId>{EB250CD4-2197-45B2-8533-AFF2662E1969}</a:tableStyleId>
              </a:tblPr>
              <a:tblGrid>
                <a:gridCol w="1946475">
                  <a:extLst>
                    <a:ext uri="{9D8B030D-6E8A-4147-A177-3AD203B41FA5}">
                      <a16:colId xmlns:a16="http://schemas.microsoft.com/office/drawing/2014/main" val="20000"/>
                    </a:ext>
                  </a:extLst>
                </a:gridCol>
                <a:gridCol w="2544103">
                  <a:extLst>
                    <a:ext uri="{9D8B030D-6E8A-4147-A177-3AD203B41FA5}">
                      <a16:colId xmlns:a16="http://schemas.microsoft.com/office/drawing/2014/main" val="20001"/>
                    </a:ext>
                  </a:extLst>
                </a:gridCol>
                <a:gridCol w="3742146">
                  <a:extLst>
                    <a:ext uri="{9D8B030D-6E8A-4147-A177-3AD203B41FA5}">
                      <a16:colId xmlns:a16="http://schemas.microsoft.com/office/drawing/2014/main" val="1032478215"/>
                    </a:ext>
                  </a:extLst>
                </a:gridCol>
              </a:tblGrid>
              <a:tr h="375700">
                <a:tc>
                  <a:txBody>
                    <a:bodyPr/>
                    <a:lstStyle/>
                    <a:p>
                      <a:pPr marL="0" marR="0" lvl="0" indent="0" algn="l" rtl="0">
                        <a:spcBef>
                          <a:spcPts val="0"/>
                        </a:spcBef>
                        <a:spcAft>
                          <a:spcPts val="0"/>
                        </a:spcAft>
                        <a:buNone/>
                      </a:pPr>
                      <a:r>
                        <a:rPr lang="ja" altLang="en-US" sz="1200" b="0" u="none" strike="noStrike" cap="none" dirty="0">
                          <a:latin typeface="Arial"/>
                          <a:ea typeface="Arial"/>
                          <a:cs typeface="Arial"/>
                          <a:sym typeface="Arial"/>
                        </a:rPr>
                        <a:t>社名・部署</a:t>
                      </a:r>
                      <a:endParaRPr sz="1200" b="0"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dk2"/>
                    </a:solidFill>
                  </a:tcPr>
                </a:tc>
                <a:tc>
                  <a:txBody>
                    <a:bodyPr/>
                    <a:lstStyle/>
                    <a:p>
                      <a:pPr marL="0" marR="0" lvl="0" indent="0" algn="l" rtl="0">
                        <a:spcBef>
                          <a:spcPts val="0"/>
                        </a:spcBef>
                        <a:spcAft>
                          <a:spcPts val="0"/>
                        </a:spcAft>
                        <a:buNone/>
                      </a:pPr>
                      <a:r>
                        <a:rPr lang="ja" altLang="en-US" sz="1200" b="0" dirty="0">
                          <a:latin typeface="Arial"/>
                          <a:ea typeface="Arial"/>
                          <a:cs typeface="Arial"/>
                          <a:sym typeface="Arial"/>
                        </a:rPr>
                        <a:t>役割</a:t>
                      </a:r>
                      <a:endParaRPr sz="1200" b="0"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lgn="ctr">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38100" cap="flat" cmpd="sng">
                      <a:solidFill>
                        <a:schemeClr val="dk2"/>
                      </a:solidFill>
                      <a:prstDash val="solid"/>
                      <a:round/>
                      <a:headEnd type="none" w="sm" len="sm"/>
                      <a:tailEnd type="none" w="sm" len="sm"/>
                    </a:lnB>
                    <a:solidFill>
                      <a:schemeClr val="dk2"/>
                    </a:solidFill>
                  </a:tcPr>
                </a:tc>
                <a:tc>
                  <a:txBody>
                    <a:bodyPr/>
                    <a:lstStyle/>
                    <a:p>
                      <a:pPr marL="0" marR="0" lvl="0" indent="0" algn="l" rtl="0">
                        <a:spcBef>
                          <a:spcPts val="0"/>
                        </a:spcBef>
                        <a:spcAft>
                          <a:spcPts val="0"/>
                        </a:spcAft>
                        <a:buNone/>
                      </a:pPr>
                      <a:r>
                        <a:rPr lang="ja-JP" altLang="en-US" sz="1200" b="0">
                          <a:latin typeface="Arial"/>
                          <a:ea typeface="Arial"/>
                          <a:cs typeface="Arial"/>
                          <a:sym typeface="Arial"/>
                        </a:rPr>
                        <a:t>責務</a:t>
                      </a:r>
                      <a:endParaRPr lang="en-US" altLang="ja-JP" sz="1200" b="0"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38100" cap="flat" cmpd="sng" algn="ctr">
                      <a:solidFill>
                        <a:schemeClr val="dk2"/>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500925">
                <a:tc>
                  <a:txBody>
                    <a:bodyPr/>
                    <a:lstStyle/>
                    <a:p>
                      <a:pPr marL="0" marR="0" lvl="0" indent="0" algn="l" rtl="0">
                        <a:spcBef>
                          <a:spcPts val="0"/>
                        </a:spcBef>
                        <a:spcAft>
                          <a:spcPts val="0"/>
                        </a:spcAft>
                        <a:buNone/>
                      </a:pPr>
                      <a:r>
                        <a:rPr lang="ja-JP" altLang="en-US" sz="1200">
                          <a:latin typeface="Arial"/>
                          <a:ea typeface="Arial"/>
                          <a:cs typeface="Arial"/>
                          <a:sym typeface="Arial"/>
                        </a:rPr>
                        <a:t>▲ ▲ ▲ ▲ ▲ ▲株式会社</a:t>
                      </a:r>
                      <a:endParaRPr lang="en-US" altLang="ja-JP" sz="1200" dirty="0">
                        <a:latin typeface="Arial"/>
                        <a:ea typeface="Arial"/>
                        <a:cs typeface="Arial"/>
                        <a:sym typeface="Arial"/>
                      </a:endParaRPr>
                    </a:p>
                    <a:p>
                      <a:pPr marL="0" marR="0" lvl="0" indent="0" algn="l" rtl="0">
                        <a:spcBef>
                          <a:spcPts val="0"/>
                        </a:spcBef>
                        <a:spcAft>
                          <a:spcPts val="0"/>
                        </a:spcAft>
                        <a:buNone/>
                      </a:pPr>
                      <a:r>
                        <a:rPr lang="ja-JP" altLang="en-US" sz="1200">
                          <a:latin typeface="Arial"/>
                          <a:ea typeface="Arial"/>
                          <a:cs typeface="Arial"/>
                          <a:sym typeface="Arial"/>
                        </a:rPr>
                        <a:t> △ △ △ △部</a:t>
                      </a:r>
                      <a:endParaRPr lang="en-US" altLang="ja-JP" sz="1200" dirty="0">
                        <a:latin typeface="Arial"/>
                        <a:ea typeface="Arial"/>
                        <a:cs typeface="Arial"/>
                        <a:sym typeface="Arial"/>
                      </a:endParaRPr>
                    </a:p>
                    <a:p>
                      <a:pPr marL="0" marR="0" lvl="0" indent="0" algn="l" rtl="0">
                        <a:spcBef>
                          <a:spcPts val="0"/>
                        </a:spcBef>
                        <a:spcAft>
                          <a:spcPts val="0"/>
                        </a:spcAft>
                        <a:buNone/>
                      </a:pPr>
                      <a:r>
                        <a:rPr lang="ja-JP" altLang="en-US" sz="1200">
                          <a:latin typeface="Arial"/>
                          <a:ea typeface="Arial"/>
                          <a:cs typeface="Arial"/>
                          <a:sym typeface="Arial"/>
                        </a:rPr>
                        <a:t>〇〇</a:t>
                      </a:r>
                      <a:r>
                        <a:rPr lang="en-US" altLang="ja-JP" sz="1200" dirty="0">
                          <a:latin typeface="Arial"/>
                          <a:ea typeface="Arial"/>
                          <a:cs typeface="Arial"/>
                          <a:sym typeface="Arial"/>
                        </a:rPr>
                        <a:t> </a:t>
                      </a:r>
                      <a:r>
                        <a:rPr lang="ja-JP" altLang="en-US" sz="1200">
                          <a:latin typeface="Arial"/>
                          <a:ea typeface="Arial"/>
                          <a:cs typeface="Arial"/>
                          <a:sym typeface="Arial"/>
                        </a:rPr>
                        <a:t>〇〇</a:t>
                      </a: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altLang="en-US" sz="1200">
                          <a:latin typeface="Arial"/>
                          <a:ea typeface="Arial"/>
                          <a:cs typeface="Arial"/>
                          <a:sym typeface="Arial"/>
                        </a:rPr>
                        <a:t>プロジェクトオーナー</a:t>
                      </a:r>
                      <a:endParaRPr sz="1200"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lgn="ctr">
                      <a:solidFill>
                        <a:schemeClr val="dk2"/>
                      </a:solidFill>
                      <a:prstDash val="solid"/>
                      <a:round/>
                      <a:headEnd type="none" w="sm" len="sm"/>
                      <a:tailEnd type="none" w="sm" len="sm"/>
                    </a:lnR>
                    <a:lnT w="38100" cap="flat" cmpd="sng">
                      <a:solidFill>
                        <a:schemeClr val="dk2"/>
                      </a:solidFill>
                      <a:prstDash val="solid"/>
                      <a:round/>
                      <a:headEnd type="none" w="sm" len="sm"/>
                      <a:tailEnd type="none" w="sm" len="sm"/>
                    </a:lnT>
                    <a:lnB w="12700" cap="flat" cmpd="sng" algn="ctr">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altLang="en-US" sz="1200">
                          <a:latin typeface="Arial"/>
                          <a:ea typeface="Arial"/>
                          <a:cs typeface="Arial"/>
                          <a:sym typeface="Arial"/>
                        </a:rPr>
                        <a:t>本プロジェクトの責任者。</a:t>
                      </a:r>
                      <a:endParaRPr lang="en-US" altLang="ja-JP" sz="1200" dirty="0">
                        <a:latin typeface="Arial"/>
                        <a:ea typeface="Arial"/>
                        <a:cs typeface="Arial"/>
                        <a:sym typeface="Arial"/>
                      </a:endParaRPr>
                    </a:p>
                    <a:p>
                      <a:pPr marL="0" marR="0" lvl="0" indent="0" algn="l" rtl="0">
                        <a:spcBef>
                          <a:spcPts val="0"/>
                        </a:spcBef>
                        <a:spcAft>
                          <a:spcPts val="0"/>
                        </a:spcAft>
                        <a:buNone/>
                      </a:pPr>
                      <a:endParaRPr lang="en-US" altLang="ja-JP" sz="1200" dirty="0">
                        <a:latin typeface="Arial"/>
                        <a:ea typeface="Arial"/>
                        <a:cs typeface="Arial"/>
                        <a:sym typeface="Arial"/>
                      </a:endParaRPr>
                    </a:p>
                    <a:p>
                      <a:pPr marL="0" marR="0" lvl="0" indent="0" algn="l" rtl="0">
                        <a:spcBef>
                          <a:spcPts val="0"/>
                        </a:spcBef>
                        <a:spcAft>
                          <a:spcPts val="0"/>
                        </a:spcAft>
                        <a:buNone/>
                      </a:pPr>
                      <a:r>
                        <a:rPr lang="en-US" altLang="ja-JP" sz="1200" dirty="0">
                          <a:latin typeface="Arial"/>
                          <a:ea typeface="Arial"/>
                          <a:cs typeface="Arial"/>
                          <a:sym typeface="Arial"/>
                        </a:rPr>
                        <a:t>※ </a:t>
                      </a:r>
                      <a:r>
                        <a:rPr lang="ja-JP" altLang="en-US" sz="1200">
                          <a:latin typeface="Arial"/>
                          <a:ea typeface="Arial"/>
                          <a:cs typeface="Arial"/>
                          <a:sym typeface="Arial"/>
                        </a:rPr>
                        <a:t>打ち合わせに参加し仕様の決定を行います。</a:t>
                      </a:r>
                      <a:endParaRPr lang="en-US" altLang="ja-JP" sz="1200" dirty="0">
                        <a:latin typeface="Arial"/>
                        <a:ea typeface="Arial"/>
                        <a:cs typeface="Arial"/>
                        <a:sym typeface="Arial"/>
                      </a:endParaRPr>
                    </a:p>
                    <a:p>
                      <a:pPr marL="0" marR="0" lvl="0" indent="0" algn="l" rtl="0">
                        <a:spcBef>
                          <a:spcPts val="0"/>
                        </a:spcBef>
                        <a:spcAft>
                          <a:spcPts val="0"/>
                        </a:spcAft>
                        <a:buNone/>
                      </a:pPr>
                      <a:r>
                        <a:rPr lang="en-US" altLang="ja-JP" sz="1200" dirty="0">
                          <a:latin typeface="Arial"/>
                          <a:ea typeface="Arial"/>
                          <a:cs typeface="Arial"/>
                          <a:sym typeface="Arial"/>
                        </a:rPr>
                        <a:t>※ </a:t>
                      </a:r>
                      <a:r>
                        <a:rPr lang="ja-JP" altLang="en-US" sz="1200">
                          <a:latin typeface="Arial"/>
                          <a:ea typeface="Arial"/>
                          <a:cs typeface="Arial"/>
                          <a:sym typeface="Arial"/>
                        </a:rPr>
                        <a:t>要件定義後の開発稟議の上程を行いますので、要件定義書の作成にご協力ください。</a:t>
                      </a:r>
                      <a:endParaRPr lang="en-US" altLang="ja-JP" sz="1200"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38100" cap="flat" cmpd="sng" algn="ctr">
                      <a:solidFill>
                        <a:schemeClr val="dk2"/>
                      </a:solidFill>
                      <a:prstDash val="solid"/>
                      <a:round/>
                      <a:headEnd type="none" w="sm" len="sm"/>
                      <a:tailEnd type="none" w="sm" len="sm"/>
                    </a:lnT>
                    <a:lnB w="12700"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00925">
                <a:tc>
                  <a:txBody>
                    <a:bodyPr/>
                    <a:lstStyle/>
                    <a:p>
                      <a:pPr marL="0" marR="0" lvl="0" indent="0" algn="l" rtl="0">
                        <a:spcBef>
                          <a:spcPts val="0"/>
                        </a:spcBef>
                        <a:spcAft>
                          <a:spcPts val="0"/>
                        </a:spcAft>
                        <a:buNone/>
                      </a:pPr>
                      <a:r>
                        <a:rPr lang="ja-JP" altLang="en-US" sz="1200">
                          <a:latin typeface="Arial"/>
                          <a:ea typeface="Arial"/>
                          <a:cs typeface="Arial"/>
                          <a:sym typeface="Arial"/>
                        </a:rPr>
                        <a:t>▲ ▲ ▲ ▲ ▲ ▲株式会社</a:t>
                      </a:r>
                      <a:endParaRPr lang="en-US" altLang="ja-JP" sz="1200" dirty="0">
                        <a:latin typeface="Arial"/>
                        <a:ea typeface="Arial"/>
                        <a:cs typeface="Arial"/>
                        <a:sym typeface="Arial"/>
                      </a:endParaRPr>
                    </a:p>
                    <a:p>
                      <a:pPr marL="0" marR="0" lvl="0" indent="0" algn="l" rtl="0">
                        <a:spcBef>
                          <a:spcPts val="0"/>
                        </a:spcBef>
                        <a:spcAft>
                          <a:spcPts val="0"/>
                        </a:spcAft>
                        <a:buNone/>
                      </a:pPr>
                      <a:r>
                        <a:rPr lang="ja-JP" altLang="en-US" sz="1200">
                          <a:latin typeface="Arial"/>
                          <a:ea typeface="Arial"/>
                          <a:cs typeface="Arial"/>
                          <a:sym typeface="Arial"/>
                        </a:rPr>
                        <a:t> </a:t>
                      </a:r>
                      <a:r>
                        <a:rPr lang="en-US" altLang="ja-JP" sz="1200" dirty="0">
                          <a:latin typeface="Arial"/>
                          <a:ea typeface="Arial"/>
                          <a:cs typeface="Arial"/>
                          <a:sym typeface="Arial"/>
                        </a:rPr>
                        <a:t>IT</a:t>
                      </a:r>
                      <a:r>
                        <a:rPr lang="ja-JP" altLang="en-US" sz="1200">
                          <a:latin typeface="Arial"/>
                          <a:ea typeface="Arial"/>
                          <a:cs typeface="Arial"/>
                          <a:sym typeface="Arial"/>
                        </a:rPr>
                        <a:t>部</a:t>
                      </a:r>
                      <a:endParaRPr lang="en-US" altLang="ja-JP" sz="1200" dirty="0">
                        <a:latin typeface="Arial"/>
                        <a:ea typeface="Arial"/>
                        <a:cs typeface="Arial"/>
                        <a:sym typeface="Arial"/>
                      </a:endParaRPr>
                    </a:p>
                    <a:p>
                      <a:pPr marL="0" marR="0" lvl="0" indent="0" algn="l" rtl="0">
                        <a:spcBef>
                          <a:spcPts val="0"/>
                        </a:spcBef>
                        <a:spcAft>
                          <a:spcPts val="0"/>
                        </a:spcAft>
                        <a:buNone/>
                      </a:pPr>
                      <a:r>
                        <a:rPr lang="ja-JP" altLang="en-US" sz="1200">
                          <a:latin typeface="Arial"/>
                          <a:ea typeface="Arial"/>
                          <a:cs typeface="Arial"/>
                          <a:sym typeface="Arial"/>
                        </a:rPr>
                        <a:t>〇〇〇〇</a:t>
                      </a:r>
                    </a:p>
                  </a:txBody>
                  <a:tcPr marL="91450" marR="91450" marT="45725" marB="45725" anchor="ctr">
                    <a:lnL w="12700" cap="flat" cmpd="sng">
                      <a:solidFill>
                        <a:schemeClr val="dk2"/>
                      </a:solidFill>
                      <a:prstDash val="solid"/>
                      <a:round/>
                      <a:headEnd type="none" w="sm" len="sm"/>
                      <a:tailEnd type="none" w="sm" len="sm"/>
                    </a:lnL>
                    <a:lnR w="12700" cap="flat" cmpd="sng" algn="ctr">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lgn="ctr">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200" dirty="0">
                          <a:latin typeface="Arial"/>
                          <a:ea typeface="Arial"/>
                          <a:cs typeface="Arial"/>
                          <a:sym typeface="Arial"/>
                        </a:rPr>
                        <a:t>-</a:t>
                      </a:r>
                      <a:endParaRPr sz="1200"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lgn="ctr">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lgn="ctr">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altLang="en-US" sz="1200">
                          <a:latin typeface="Arial"/>
                          <a:ea typeface="Arial"/>
                          <a:cs typeface="Arial"/>
                          <a:sym typeface="Arial"/>
                        </a:rPr>
                        <a:t>既存システムの開発元。</a:t>
                      </a:r>
                      <a:endParaRPr lang="en-US" altLang="ja-JP" sz="1200" dirty="0">
                        <a:latin typeface="Arial"/>
                        <a:ea typeface="Arial"/>
                        <a:cs typeface="Arial"/>
                        <a:sym typeface="Arial"/>
                      </a:endParaRPr>
                    </a:p>
                    <a:p>
                      <a:pPr marL="0" marR="0" lvl="0" indent="0" algn="l" rtl="0">
                        <a:spcBef>
                          <a:spcPts val="0"/>
                        </a:spcBef>
                        <a:spcAft>
                          <a:spcPts val="0"/>
                        </a:spcAft>
                        <a:buNone/>
                      </a:pPr>
                      <a:endParaRPr lang="en-US" altLang="ja-JP" sz="1200" dirty="0">
                        <a:latin typeface="Arial"/>
                        <a:ea typeface="Arial"/>
                        <a:cs typeface="Arial"/>
                        <a:sym typeface="Arial"/>
                      </a:endParaRPr>
                    </a:p>
                    <a:p>
                      <a:pPr marL="0" marR="0" lvl="0" indent="0" algn="l" rtl="0">
                        <a:spcBef>
                          <a:spcPts val="0"/>
                        </a:spcBef>
                        <a:spcAft>
                          <a:spcPts val="0"/>
                        </a:spcAft>
                        <a:buNone/>
                      </a:pPr>
                      <a:r>
                        <a:rPr lang="en-US" altLang="ja-JP" sz="1200" dirty="0">
                          <a:latin typeface="Arial"/>
                          <a:ea typeface="Arial"/>
                          <a:cs typeface="Arial"/>
                          <a:sym typeface="Arial"/>
                        </a:rPr>
                        <a:t>※ </a:t>
                      </a:r>
                      <a:r>
                        <a:rPr lang="ja-JP" altLang="en-US" sz="1200">
                          <a:latin typeface="Arial"/>
                          <a:ea typeface="Arial"/>
                          <a:cs typeface="Arial"/>
                          <a:sym typeface="Arial"/>
                        </a:rPr>
                        <a:t>打ち合わせには参加しませんが必要に応じてプロジェクトオーナーから連絡します。</a:t>
                      </a:r>
                      <a:endParaRPr lang="en-US" altLang="ja-JP" sz="1200" dirty="0">
                        <a:latin typeface="Arial"/>
                        <a:ea typeface="Arial"/>
                        <a:cs typeface="Arial"/>
                        <a:sym typeface="Arial"/>
                      </a:endParaRPr>
                    </a:p>
                  </a:txBody>
                  <a:tcPr marL="91450" marR="91450" marT="45725" marB="45725"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lgn="ctr">
                      <a:solidFill>
                        <a:schemeClr val="dk2"/>
                      </a:solidFill>
                      <a:prstDash val="solid"/>
                      <a:round/>
                      <a:headEnd type="none" w="sm" len="sm"/>
                      <a:tailEnd type="none" w="sm" len="sm"/>
                    </a:lnT>
                    <a:lnB w="12700" cap="flat" cmpd="sng" algn="ctr">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7592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提案依頼事項 - 提案書記載依頼事項</a:t>
            </a:r>
            <a:endParaRPr sz="2400"/>
          </a:p>
        </p:txBody>
      </p:sp>
      <p:sp>
        <p:nvSpPr>
          <p:cNvPr id="190" name="Google Shape;19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000"/>
              <a:t>ご提案いただく資料には以下の情報も記載願います。</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ja" sz="1000" b="1"/>
              <a:t>会社紹介/実績</a:t>
            </a:r>
            <a:endParaRPr sz="1000" b="1"/>
          </a:p>
          <a:p>
            <a:pPr marL="0" lvl="0" indent="0" algn="l" rtl="0">
              <a:spcBef>
                <a:spcPts val="0"/>
              </a:spcBef>
              <a:spcAft>
                <a:spcPts val="0"/>
              </a:spcAft>
              <a:buNone/>
            </a:pPr>
            <a:r>
              <a:rPr lang="ja" sz="1000" b="1"/>
              <a:t>システム構成</a:t>
            </a:r>
            <a:endParaRPr sz="1000"/>
          </a:p>
          <a:p>
            <a:pPr marL="0" lvl="0" indent="0" algn="l" rtl="0">
              <a:spcBef>
                <a:spcPts val="0"/>
              </a:spcBef>
              <a:spcAft>
                <a:spcPts val="0"/>
              </a:spcAft>
              <a:buNone/>
            </a:pPr>
            <a:r>
              <a:rPr lang="ja" sz="1000" b="1"/>
              <a:t>非機能要件</a:t>
            </a:r>
            <a:endParaRPr sz="1000" b="1"/>
          </a:p>
          <a:p>
            <a:pPr marL="457200" lvl="0" indent="-292100" algn="l" rtl="0">
              <a:spcBef>
                <a:spcPts val="0"/>
              </a:spcBef>
              <a:spcAft>
                <a:spcPts val="0"/>
              </a:spcAft>
              <a:buSzPts val="1000"/>
              <a:buChar char="●"/>
            </a:pPr>
            <a:r>
              <a:rPr lang="ja" sz="1000"/>
              <a:t>監視体制</a:t>
            </a:r>
            <a:endParaRPr sz="1000"/>
          </a:p>
          <a:p>
            <a:pPr marL="457200" lvl="0" indent="-292100" algn="l" rtl="0">
              <a:spcBef>
                <a:spcPts val="0"/>
              </a:spcBef>
              <a:spcAft>
                <a:spcPts val="0"/>
              </a:spcAft>
              <a:buSzPts val="1000"/>
              <a:buChar char="●"/>
            </a:pPr>
            <a:r>
              <a:rPr lang="ja" sz="1000"/>
              <a:t>稼働率</a:t>
            </a:r>
            <a:endParaRPr sz="1000"/>
          </a:p>
          <a:p>
            <a:pPr marL="457200" lvl="0" indent="-292100" algn="l" rtl="0">
              <a:spcBef>
                <a:spcPts val="0"/>
              </a:spcBef>
              <a:spcAft>
                <a:spcPts val="0"/>
              </a:spcAft>
              <a:buSzPts val="1000"/>
              <a:buChar char="●"/>
            </a:pPr>
            <a:r>
              <a:rPr lang="ja" sz="1000"/>
              <a:t>システム（サーバー）再起動時間</a:t>
            </a:r>
            <a:endParaRPr sz="1000"/>
          </a:p>
          <a:p>
            <a:pPr marL="457200" lvl="0" indent="-292100" algn="l" rtl="0">
              <a:spcBef>
                <a:spcPts val="0"/>
              </a:spcBef>
              <a:spcAft>
                <a:spcPts val="0"/>
              </a:spcAft>
              <a:buSzPts val="1000"/>
              <a:buChar char="●"/>
            </a:pPr>
            <a:r>
              <a:rPr lang="ja" sz="1000"/>
              <a:t>各種ログ想定保存期間</a:t>
            </a:r>
            <a:endParaRPr sz="1000"/>
          </a:p>
          <a:p>
            <a:pPr marL="457200" lvl="0" indent="-292100" algn="l" rtl="0">
              <a:spcBef>
                <a:spcPts val="0"/>
              </a:spcBef>
              <a:spcAft>
                <a:spcPts val="0"/>
              </a:spcAft>
              <a:buSzPts val="1000"/>
              <a:buChar char="●"/>
            </a:pPr>
            <a:r>
              <a:rPr lang="ja" sz="1000"/>
              <a:t>ネットワーク構成</a:t>
            </a:r>
            <a:endParaRPr sz="1000"/>
          </a:p>
          <a:p>
            <a:pPr marL="457200" lvl="0" indent="-292100" algn="l" rtl="0">
              <a:spcBef>
                <a:spcPts val="0"/>
              </a:spcBef>
              <a:spcAft>
                <a:spcPts val="0"/>
              </a:spcAft>
              <a:buSzPts val="1000"/>
              <a:buChar char="●"/>
            </a:pPr>
            <a:r>
              <a:rPr lang="ja" sz="1000"/>
              <a:t>インフラのハードウェアスペック、ソフトウェアバージョン</a:t>
            </a:r>
            <a:endParaRPr sz="1000"/>
          </a:p>
          <a:p>
            <a:pPr marL="457200" lvl="0" indent="-292100" algn="l" rtl="0">
              <a:spcBef>
                <a:spcPts val="0"/>
              </a:spcBef>
              <a:spcAft>
                <a:spcPts val="0"/>
              </a:spcAft>
              <a:buSzPts val="1000"/>
              <a:buChar char="●"/>
            </a:pPr>
            <a:r>
              <a:rPr lang="ja" sz="1000"/>
              <a:t>セキュリティ対策（ウィルスソフトや対策等の有無等）</a:t>
            </a:r>
            <a:endParaRPr sz="1000"/>
          </a:p>
          <a:p>
            <a:pPr marL="0" lvl="0" indent="0" algn="l" rtl="0">
              <a:spcBef>
                <a:spcPts val="0"/>
              </a:spcBef>
              <a:spcAft>
                <a:spcPts val="0"/>
              </a:spcAft>
              <a:buNone/>
            </a:pPr>
            <a:r>
              <a:rPr lang="ja" sz="1000" b="1"/>
              <a:t>運用保守</a:t>
            </a:r>
            <a:endParaRPr sz="1000" b="1"/>
          </a:p>
          <a:p>
            <a:pPr marL="457200" lvl="0" indent="-292100" algn="l" rtl="0">
              <a:spcBef>
                <a:spcPts val="0"/>
              </a:spcBef>
              <a:spcAft>
                <a:spcPts val="0"/>
              </a:spcAft>
              <a:buSzPts val="1000"/>
              <a:buChar char="●"/>
            </a:pPr>
            <a:r>
              <a:rPr lang="ja" sz="1000"/>
              <a:t>ハードウェア定期チェック、ソフトウェアバージョンアップチェック等の見積内での標準サービス内容</a:t>
            </a:r>
            <a:endParaRPr sz="1000"/>
          </a:p>
          <a:p>
            <a:pPr marL="457200" lvl="0" indent="-292100" algn="l" rtl="0">
              <a:spcBef>
                <a:spcPts val="0"/>
              </a:spcBef>
              <a:spcAft>
                <a:spcPts val="0"/>
              </a:spcAft>
              <a:buSzPts val="1000"/>
              <a:buChar char="●"/>
            </a:pPr>
            <a:r>
              <a:rPr lang="ja" sz="1000"/>
              <a:t>その他保守サポート内容</a:t>
            </a:r>
            <a:endParaRPr sz="1000"/>
          </a:p>
          <a:p>
            <a:pPr marL="457200" lvl="0" indent="-292100" algn="l" rtl="0">
              <a:spcBef>
                <a:spcPts val="0"/>
              </a:spcBef>
              <a:spcAft>
                <a:spcPts val="0"/>
              </a:spcAft>
              <a:buSzPts val="1000"/>
              <a:buChar char="●"/>
            </a:pPr>
            <a:r>
              <a:rPr lang="ja" sz="1000"/>
              <a:t>リリース後保守体制</a:t>
            </a:r>
            <a:endParaRPr sz="1000"/>
          </a:p>
          <a:p>
            <a:pPr marL="457200" lvl="0" indent="-292100" algn="l" rtl="0">
              <a:spcBef>
                <a:spcPts val="0"/>
              </a:spcBef>
              <a:spcAft>
                <a:spcPts val="0"/>
              </a:spcAft>
              <a:buSzPts val="1000"/>
              <a:buChar char="●"/>
            </a:pPr>
            <a:r>
              <a:rPr lang="ja" sz="1000"/>
              <a:t>運用保守内容は現行以上の内容を希望しますが、可能であれば複数の選択肢の提示をお願いします</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提案依頼事項 - 対応窓口／提供資料</a:t>
            </a:r>
            <a:endParaRPr sz="2400"/>
          </a:p>
        </p:txBody>
      </p:sp>
      <p:sp>
        <p:nvSpPr>
          <p:cNvPr id="196" name="Google Shape;196;p28"/>
          <p:cNvSpPr txBox="1">
            <a:spLocks noGrp="1"/>
          </p:cNvSpPr>
          <p:nvPr>
            <p:ph type="body" idx="1"/>
          </p:nvPr>
        </p:nvSpPr>
        <p:spPr>
          <a:xfrm>
            <a:off x="311700" y="1152475"/>
            <a:ext cx="8520600" cy="3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質問・問い合せ対応</a:t>
            </a:r>
            <a:endParaRPr sz="1400"/>
          </a:p>
          <a:p>
            <a:pPr marL="0" lvl="0" indent="0" algn="l" rtl="0">
              <a:spcBef>
                <a:spcPts val="0"/>
              </a:spcBef>
              <a:spcAft>
                <a:spcPts val="0"/>
              </a:spcAft>
              <a:buNone/>
            </a:pPr>
            <a:r>
              <a:rPr lang="ja" sz="1400"/>
              <a:t>メール、電話、打合せ対応可</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ja" sz="1400"/>
              <a:t>窓口</a:t>
            </a:r>
            <a:endParaRPr sz="1400"/>
          </a:p>
          <a:p>
            <a:pPr marL="0" lvl="0" indent="0" algn="l" rtl="0">
              <a:spcBef>
                <a:spcPts val="0"/>
              </a:spcBef>
              <a:spcAft>
                <a:spcPts val="0"/>
              </a:spcAft>
              <a:buNone/>
            </a:pPr>
            <a:r>
              <a:rPr lang="ja" sz="1400"/>
              <a:t>XXXXX部XXXXチーム</a:t>
            </a:r>
            <a:endParaRPr sz="1400"/>
          </a:p>
          <a:p>
            <a:pPr marL="0" lvl="0" indent="0" algn="l" rtl="0">
              <a:spcBef>
                <a:spcPts val="0"/>
              </a:spcBef>
              <a:spcAft>
                <a:spcPts val="0"/>
              </a:spcAft>
              <a:buNone/>
            </a:pPr>
            <a:r>
              <a:rPr lang="ja" sz="1400"/>
              <a:t>担当者： XXXXXX</a:t>
            </a:r>
            <a:endParaRPr sz="1400"/>
          </a:p>
          <a:p>
            <a:pPr marL="0" lvl="0" indent="0" algn="l" rtl="0">
              <a:spcBef>
                <a:spcPts val="0"/>
              </a:spcBef>
              <a:spcAft>
                <a:spcPts val="0"/>
              </a:spcAft>
              <a:buNone/>
            </a:pPr>
            <a:r>
              <a:rPr lang="ja" sz="1400"/>
              <a:t>住所：XXXXX</a:t>
            </a:r>
            <a:endParaRPr sz="1400"/>
          </a:p>
          <a:p>
            <a:pPr marL="0" lvl="0" indent="0" algn="l" rtl="0">
              <a:spcBef>
                <a:spcPts val="0"/>
              </a:spcBef>
              <a:spcAft>
                <a:spcPts val="0"/>
              </a:spcAft>
              <a:buNone/>
            </a:pPr>
            <a:r>
              <a:rPr lang="ja" sz="1400"/>
              <a:t>電話番号：XXXXX（対応可能時間：XX時～XX時）</a:t>
            </a:r>
            <a:endParaRPr sz="1400"/>
          </a:p>
          <a:p>
            <a:pPr marL="0" lvl="0" indent="0" algn="l" rtl="0">
              <a:spcBef>
                <a:spcPts val="0"/>
              </a:spcBef>
              <a:spcAft>
                <a:spcPts val="0"/>
              </a:spcAft>
              <a:buNone/>
            </a:pPr>
            <a:r>
              <a:rPr lang="ja" sz="1400"/>
              <a:t>メール：XXXXX</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ja" sz="1400"/>
              <a:t>提供資料</a:t>
            </a:r>
            <a:endParaRPr sz="1400"/>
          </a:p>
          <a:p>
            <a:pPr marL="0" lvl="0" indent="0" algn="l" rtl="0">
              <a:spcBef>
                <a:spcPts val="0"/>
              </a:spcBef>
              <a:spcAft>
                <a:spcPts val="0"/>
              </a:spcAft>
              <a:buNone/>
            </a:pPr>
            <a:r>
              <a:rPr lang="ja" sz="1400"/>
              <a:t>RFP（本資料）：○○○ECシステム提案依頼書</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ご提案にあたって</a:t>
            </a:r>
            <a:endParaRPr sz="24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400"/>
              <a:t>弊社はこの度、ECの売上拡大と運用オペレーションの改善を目的とし、ECシステムの入れ替えを検討しております。</a:t>
            </a:r>
            <a:endParaRPr sz="1400"/>
          </a:p>
          <a:p>
            <a:pPr marL="0" lvl="0" indent="0" algn="l" rtl="0">
              <a:spcBef>
                <a:spcPts val="1200"/>
              </a:spcBef>
              <a:spcAft>
                <a:spcPts val="0"/>
              </a:spcAft>
              <a:buNone/>
            </a:pPr>
            <a:r>
              <a:rPr lang="ja" sz="1400"/>
              <a:t>皆様より、本依頼書に基づいたECシステムに関する具体的なご提案をお待ち申し上げます。</a:t>
            </a:r>
            <a:endParaRPr sz="1400"/>
          </a:p>
          <a:p>
            <a:pPr marL="0" lvl="0" indent="0" algn="l" rtl="0">
              <a:spcBef>
                <a:spcPts val="1200"/>
              </a:spcBef>
              <a:spcAft>
                <a:spcPts val="0"/>
              </a:spcAft>
              <a:buNone/>
            </a:pPr>
            <a:r>
              <a:rPr lang="ja" sz="1400"/>
              <a:t>今回提供させていただきます依頼書および各種資料には、弊社の現状、経営に対する考え方など、種々な情報を記載しております。</a:t>
            </a:r>
            <a:endParaRPr sz="1400"/>
          </a:p>
          <a:p>
            <a:pPr marL="0" lvl="0" indent="0" algn="l" rtl="0">
              <a:spcBef>
                <a:spcPts val="1200"/>
              </a:spcBef>
              <a:spcAft>
                <a:spcPts val="1200"/>
              </a:spcAft>
              <a:buNone/>
            </a:pPr>
            <a:r>
              <a:rPr lang="ja" sz="1400"/>
              <a:t>各社におかれましては、事前に取り交わさせていただいております「機密保持契約書」に基づいた慎重なお取扱いをお願い致します。</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プロジェクト概要 - 背景と目的</a:t>
            </a:r>
            <a:endParaRPr sz="240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400"/>
              <a:t>2008年に開始したEC事業の成長に伴い、既存システムではメルマガ配信直後やセール時のアクセス増加に対応しきれず、機会損失が発生しています。</a:t>
            </a:r>
            <a:endParaRPr sz="1400"/>
          </a:p>
          <a:p>
            <a:pPr marL="0" lvl="0" indent="0" algn="l" rtl="0">
              <a:spcBef>
                <a:spcPts val="1200"/>
              </a:spcBef>
              <a:spcAft>
                <a:spcPts val="0"/>
              </a:spcAft>
              <a:buNone/>
            </a:pPr>
            <a:r>
              <a:rPr lang="ja" sz="1400"/>
              <a:t>さらに、次期以降の施策として、店舗間の在庫共有、店舗受取サービス、既存店舗のハウスポイントとECポイントの統合が重要な課題となっています。</a:t>
            </a:r>
            <a:endParaRPr sz="1400"/>
          </a:p>
          <a:p>
            <a:pPr marL="0" lvl="0" indent="0" algn="l" rtl="0">
              <a:spcBef>
                <a:spcPts val="1200"/>
              </a:spcBef>
              <a:spcAft>
                <a:spcPts val="0"/>
              </a:spcAft>
              <a:buNone/>
            </a:pPr>
            <a:r>
              <a:rPr lang="ja" sz="1400"/>
              <a:t>また、来年開始予定の新ブランドに向けて、そのECサイトの追加も計画されており、現行システムの減価償却期間が終了していることから、競合他社に対応可能な拡張性の高いECシステムへの刷新が必要です。</a:t>
            </a:r>
            <a:endParaRPr sz="1400"/>
          </a:p>
          <a:p>
            <a:pPr marL="0" lvl="0" indent="0" algn="l" rtl="0">
              <a:spcBef>
                <a:spcPts val="1200"/>
              </a:spcBef>
              <a:spcAft>
                <a:spcPts val="0"/>
              </a:spcAft>
              <a:buNone/>
            </a:pPr>
            <a:endParaRPr sz="1400"/>
          </a:p>
          <a:p>
            <a:pPr marL="0" lvl="0" indent="0" algn="l" rtl="0">
              <a:spcBef>
                <a:spcPts val="1200"/>
              </a:spcBef>
              <a:spcAft>
                <a:spcPts val="1200"/>
              </a:spcAft>
              <a:buNone/>
            </a:pPr>
            <a:r>
              <a:rPr lang="ja" sz="1400"/>
              <a:t>そこで、ECバリューチェーン上のフロント機能（サイト利用者向けの管理機能）を広範囲にカバーし、PDCAサイクルを活用して売上拡大と運用改善を目指すため、ECシステムを刷新する計画です。</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プロジェクト概要 - 売上拡大のためのPDCAサイクル</a:t>
            </a:r>
            <a:endParaRPr sz="2400"/>
          </a:p>
        </p:txBody>
      </p:sp>
      <p:pic>
        <p:nvPicPr>
          <p:cNvPr id="73" name="Google Shape;73;p16"/>
          <p:cNvPicPr preferRelativeResize="0"/>
          <p:nvPr/>
        </p:nvPicPr>
        <p:blipFill>
          <a:blip r:embed="rId3">
            <a:alphaModFix/>
          </a:blip>
          <a:stretch>
            <a:fillRect/>
          </a:stretch>
        </p:blipFill>
        <p:spPr>
          <a:xfrm>
            <a:off x="2339550" y="1197025"/>
            <a:ext cx="4464890"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プロジェクト概要 - 目標・期待効果</a:t>
            </a:r>
            <a:endParaRPr sz="240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ja" sz="1400"/>
              <a:t>パフォーマンス改善によるCVR向上</a:t>
            </a:r>
            <a:endParaRPr sz="1400"/>
          </a:p>
          <a:p>
            <a:pPr marL="457200" lvl="0" indent="-317500" algn="l" rtl="0">
              <a:spcBef>
                <a:spcPts val="0"/>
              </a:spcBef>
              <a:spcAft>
                <a:spcPts val="0"/>
              </a:spcAft>
              <a:buSzPts val="1400"/>
              <a:buChar char="●"/>
            </a:pPr>
            <a:r>
              <a:rPr lang="ja" sz="1400"/>
              <a:t>将来的なサービス拡充と短期的な機能強化を両立するプラットフォームへの刷新</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プロジェクト概要 - 想定スケジュール/予算</a:t>
            </a:r>
            <a:endParaRPr sz="240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400" b="1" dirty="0"/>
              <a:t>リリース目標</a:t>
            </a:r>
            <a:endParaRPr sz="1400" b="1" dirty="0"/>
          </a:p>
          <a:p>
            <a:pPr marL="0" lvl="0" indent="0" algn="l" rtl="0">
              <a:spcBef>
                <a:spcPts val="1200"/>
              </a:spcBef>
              <a:spcAft>
                <a:spcPts val="0"/>
              </a:spcAft>
              <a:buNone/>
            </a:pPr>
            <a:r>
              <a:rPr lang="ja" sz="1400" dirty="0"/>
              <a:t>2025年</a:t>
            </a:r>
            <a:r>
              <a:rPr lang="en-US" altLang="ja" sz="1400" dirty="0" err="1"/>
              <a:t>yy</a:t>
            </a:r>
            <a:r>
              <a:rPr lang="ja" sz="1400" dirty="0"/>
              <a:t>月</a:t>
            </a:r>
            <a:r>
              <a:rPr lang="en-US" altLang="ja" sz="1400" dirty="0"/>
              <a:t>mm</a:t>
            </a:r>
            <a:r>
              <a:rPr lang="ja" sz="1400" dirty="0"/>
              <a:t>日</a:t>
            </a:r>
            <a:endParaRPr lang="en-US" altLang="ja" sz="1400" dirty="0"/>
          </a:p>
          <a:p>
            <a:pPr marL="0" lvl="0" indent="0" algn="l" rtl="0">
              <a:spcBef>
                <a:spcPts val="1200"/>
              </a:spcBef>
              <a:spcAft>
                <a:spcPts val="0"/>
              </a:spcAft>
              <a:buNone/>
            </a:pPr>
            <a:r>
              <a:rPr lang="en-US" altLang="ja" sz="1400" dirty="0"/>
              <a:t>※ </a:t>
            </a:r>
            <a:r>
              <a:rPr lang="ja" altLang="en-US" sz="1400" dirty="0"/>
              <a:t>リリース目標日は要件定義を含めて</a:t>
            </a:r>
            <a:r>
              <a:rPr lang="en-US" altLang="ja" sz="1400" dirty="0"/>
              <a:t>1</a:t>
            </a:r>
            <a:r>
              <a:rPr lang="ja" altLang="en-US" sz="1400" dirty="0"/>
              <a:t>年後の日付。</a:t>
            </a:r>
            <a:endParaRPr sz="1400" dirty="0"/>
          </a:p>
          <a:p>
            <a:pPr marL="0" lvl="0" indent="0" algn="l" rtl="0">
              <a:spcBef>
                <a:spcPts val="1200"/>
              </a:spcBef>
              <a:spcAft>
                <a:spcPts val="0"/>
              </a:spcAft>
              <a:buNone/>
            </a:pPr>
            <a:r>
              <a:rPr lang="ja" sz="1400" dirty="0"/>
              <a:t>※ 段階的リリース案受領可。</a:t>
            </a:r>
            <a:endParaRPr sz="1400" dirty="0"/>
          </a:p>
          <a:p>
            <a:pPr marL="0" lvl="0" indent="0" algn="l" rtl="0">
              <a:spcBef>
                <a:spcPts val="1200"/>
              </a:spcBef>
              <a:spcAft>
                <a:spcPts val="0"/>
              </a:spcAft>
              <a:buNone/>
            </a:pPr>
            <a:endParaRPr sz="1400" dirty="0"/>
          </a:p>
          <a:p>
            <a:pPr marL="0" lvl="0" indent="0" algn="l" rtl="0">
              <a:spcBef>
                <a:spcPts val="1200"/>
              </a:spcBef>
              <a:spcAft>
                <a:spcPts val="0"/>
              </a:spcAft>
              <a:buNone/>
            </a:pPr>
            <a:r>
              <a:rPr lang="ja" sz="1400" b="1" dirty="0"/>
              <a:t>希望予算</a:t>
            </a:r>
            <a:endParaRPr sz="1400" b="1" dirty="0"/>
          </a:p>
          <a:p>
            <a:pPr marL="0" lvl="0" indent="0" algn="l" rtl="0">
              <a:spcBef>
                <a:spcPts val="1200"/>
              </a:spcBef>
              <a:spcAft>
                <a:spcPts val="1200"/>
              </a:spcAft>
              <a:buNone/>
            </a:pPr>
            <a:r>
              <a:rPr lang="ja" sz="1400" dirty="0"/>
              <a:t>20,000千円を上限とします。</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プロジェクト概要 - 事業概要</a:t>
            </a:r>
            <a:endParaRPr sz="240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400"/>
              <a:t>弊社は化粧品及びアパレルの開発、製造、販売を一貫して行うSPA事業会社。ネットチャネル強化による事業拡大とオムニチャネルプラットフォームとして店舗での客注システムとしての活用を強化している。</a:t>
            </a:r>
            <a:endParaRPr sz="1400"/>
          </a:p>
          <a:p>
            <a:pPr marL="0" lvl="0" indent="0" algn="l" rtl="0">
              <a:spcBef>
                <a:spcPts val="1200"/>
              </a:spcBef>
              <a:spcAft>
                <a:spcPts val="0"/>
              </a:spcAft>
              <a:buNone/>
            </a:pPr>
            <a:r>
              <a:rPr lang="ja" sz="1200"/>
              <a:t>売上規模</a:t>
            </a:r>
            <a:endParaRPr sz="1200"/>
          </a:p>
          <a:p>
            <a:pPr marL="0" lvl="0" indent="0" algn="l" rtl="0">
              <a:spcBef>
                <a:spcPts val="0"/>
              </a:spcBef>
              <a:spcAft>
                <a:spcPts val="0"/>
              </a:spcAft>
              <a:buNone/>
            </a:pPr>
            <a:r>
              <a:rPr lang="ja" sz="1200"/>
              <a:t>年商X,XXX百万円（20XX年XX月期末）</a:t>
            </a:r>
            <a:endParaRPr sz="1200"/>
          </a:p>
          <a:p>
            <a:pPr marL="0" lvl="0" indent="0" algn="l" rtl="0">
              <a:spcBef>
                <a:spcPts val="0"/>
              </a:spcBef>
              <a:spcAft>
                <a:spcPts val="0"/>
              </a:spcAft>
              <a:buNone/>
            </a:pPr>
            <a:r>
              <a:rPr lang="ja" sz="1200"/>
              <a:t>自社ホームページIR参照「http://www.xxxxx.co.jp/xxx/」参照</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ja" sz="1200"/>
              <a:t>販売拠点</a:t>
            </a:r>
            <a:endParaRPr sz="1200"/>
          </a:p>
          <a:p>
            <a:pPr marL="0" lvl="0" indent="0" algn="l" rtl="0">
              <a:spcBef>
                <a:spcPts val="0"/>
              </a:spcBef>
              <a:spcAft>
                <a:spcPts val="0"/>
              </a:spcAft>
              <a:buNone/>
            </a:pPr>
            <a:r>
              <a:rPr lang="ja" sz="1200"/>
              <a:t>国内XX店舗、ネットショップX店舗（楽天、zozo、自社EC）</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ja" sz="1200"/>
              <a:t>EC事業売上規模</a:t>
            </a:r>
            <a:endParaRPr sz="1200"/>
          </a:p>
          <a:p>
            <a:pPr marL="0" lvl="0" indent="0" algn="l" rtl="0">
              <a:spcBef>
                <a:spcPts val="0"/>
              </a:spcBef>
              <a:spcAft>
                <a:spcPts val="0"/>
              </a:spcAft>
              <a:buNone/>
            </a:pPr>
            <a:r>
              <a:rPr lang="ja" sz="1200"/>
              <a:t>XXX百万円/年（楽天 XX百万円、zozo XX百万円、自社EC XX百万円）</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ja" sz="1200"/>
              <a:t>倉庫拠点</a:t>
            </a:r>
            <a:endParaRPr sz="1200"/>
          </a:p>
          <a:p>
            <a:pPr marL="0" lvl="0" indent="0" algn="l" rtl="0">
              <a:spcBef>
                <a:spcPts val="0"/>
              </a:spcBef>
              <a:spcAft>
                <a:spcPts val="0"/>
              </a:spcAft>
              <a:buNone/>
            </a:pPr>
            <a:r>
              <a:rPr lang="ja" sz="1200"/>
              <a:t>2拠点（XX：EC専用在庫の専用倉庫、XX：店舗配送含めたスルー在庫とストック在庫の両方に対応）</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400"/>
              <a:t>現行システムの概要</a:t>
            </a:r>
            <a:endParaRPr sz="2400"/>
          </a:p>
        </p:txBody>
      </p:sp>
      <p:sp>
        <p:nvSpPr>
          <p:cNvPr id="97" name="Google Shape;97;p20"/>
          <p:cNvSpPr/>
          <p:nvPr/>
        </p:nvSpPr>
        <p:spPr>
          <a:xfrm>
            <a:off x="7319126" y="2497517"/>
            <a:ext cx="1149900" cy="2305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EC関連システム</a:t>
            </a:r>
            <a:endParaRPr sz="800">
              <a:solidFill>
                <a:srgbClr val="000000"/>
              </a:solidFill>
              <a:latin typeface="Arial"/>
              <a:ea typeface="Arial"/>
              <a:cs typeface="Arial"/>
              <a:sym typeface="Arial"/>
            </a:endParaRPr>
          </a:p>
        </p:txBody>
      </p:sp>
      <p:sp>
        <p:nvSpPr>
          <p:cNvPr id="98" name="Google Shape;98;p20"/>
          <p:cNvSpPr/>
          <p:nvPr/>
        </p:nvSpPr>
        <p:spPr>
          <a:xfrm>
            <a:off x="5338706" y="1171750"/>
            <a:ext cx="1347300" cy="410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店舗POS</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99" name="Google Shape;99;p20"/>
          <p:cNvSpPr/>
          <p:nvPr/>
        </p:nvSpPr>
        <p:spPr>
          <a:xfrm>
            <a:off x="2400017" y="1171751"/>
            <a:ext cx="2044200" cy="2939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基幹SYS</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0" name="Google Shape;100;p20"/>
          <p:cNvSpPr/>
          <p:nvPr/>
        </p:nvSpPr>
        <p:spPr>
          <a:xfrm>
            <a:off x="5344449" y="3756400"/>
            <a:ext cx="1341600" cy="989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自社EC（PC、SP）</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1" name="Google Shape;101;p20"/>
          <p:cNvSpPr/>
          <p:nvPr/>
        </p:nvSpPr>
        <p:spPr>
          <a:xfrm>
            <a:off x="5344449" y="1690529"/>
            <a:ext cx="1341600" cy="410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コールセンター</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2" name="Google Shape;102;p20"/>
          <p:cNvSpPr/>
          <p:nvPr/>
        </p:nvSpPr>
        <p:spPr>
          <a:xfrm>
            <a:off x="7452502" y="2718850"/>
            <a:ext cx="738600" cy="34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レコメンド</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3" name="Google Shape;103;p20"/>
          <p:cNvSpPr/>
          <p:nvPr/>
        </p:nvSpPr>
        <p:spPr>
          <a:xfrm>
            <a:off x="675135" y="2355336"/>
            <a:ext cx="894300" cy="403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分析/BIツール</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4" name="Google Shape;104;p20"/>
          <p:cNvSpPr/>
          <p:nvPr/>
        </p:nvSpPr>
        <p:spPr>
          <a:xfrm>
            <a:off x="675135" y="2958655"/>
            <a:ext cx="894300" cy="403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MAツール</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a:p>
        </p:txBody>
      </p:sp>
      <p:sp>
        <p:nvSpPr>
          <p:cNvPr id="105" name="Google Shape;105;p20"/>
          <p:cNvSpPr/>
          <p:nvPr/>
        </p:nvSpPr>
        <p:spPr>
          <a:xfrm>
            <a:off x="5344448" y="2728086"/>
            <a:ext cx="638700" cy="410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モール管理</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6" name="Google Shape;106;p20"/>
          <p:cNvSpPr/>
          <p:nvPr/>
        </p:nvSpPr>
        <p:spPr>
          <a:xfrm>
            <a:off x="2591672" y="2901012"/>
            <a:ext cx="1663800" cy="467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ポイント管理</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7" name="Google Shape;107;p20"/>
          <p:cNvSpPr/>
          <p:nvPr/>
        </p:nvSpPr>
        <p:spPr>
          <a:xfrm>
            <a:off x="6111064" y="2728086"/>
            <a:ext cx="574800" cy="4104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楽天EC</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Y!EC</a:t>
            </a:r>
            <a:endParaRPr/>
          </a:p>
        </p:txBody>
      </p:sp>
      <p:sp>
        <p:nvSpPr>
          <p:cNvPr id="108" name="Google Shape;108;p20"/>
          <p:cNvSpPr/>
          <p:nvPr/>
        </p:nvSpPr>
        <p:spPr>
          <a:xfrm>
            <a:off x="5338706" y="2209308"/>
            <a:ext cx="1347300" cy="403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Amazon</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zozo</a:t>
            </a:r>
            <a:endParaRPr/>
          </a:p>
        </p:txBody>
      </p:sp>
      <p:sp>
        <p:nvSpPr>
          <p:cNvPr id="109" name="Google Shape;109;p20"/>
          <p:cNvSpPr/>
          <p:nvPr/>
        </p:nvSpPr>
        <p:spPr>
          <a:xfrm>
            <a:off x="2591671" y="1575245"/>
            <a:ext cx="766500" cy="234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商品管理</a:t>
            </a:r>
            <a:endParaRPr sz="800">
              <a:solidFill>
                <a:srgbClr val="000000"/>
              </a:solidFill>
              <a:latin typeface="Arial"/>
              <a:ea typeface="Arial"/>
              <a:cs typeface="Arial"/>
              <a:sym typeface="Arial"/>
            </a:endParaRPr>
          </a:p>
        </p:txBody>
      </p:sp>
      <p:sp>
        <p:nvSpPr>
          <p:cNvPr id="110" name="Google Shape;110;p20"/>
          <p:cNvSpPr/>
          <p:nvPr/>
        </p:nvSpPr>
        <p:spPr>
          <a:xfrm>
            <a:off x="2591671" y="1921097"/>
            <a:ext cx="766500" cy="234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受注管理</a:t>
            </a:r>
            <a:endParaRPr sz="800">
              <a:solidFill>
                <a:srgbClr val="000000"/>
              </a:solidFill>
              <a:latin typeface="Arial"/>
              <a:ea typeface="Arial"/>
              <a:cs typeface="Arial"/>
              <a:sym typeface="Arial"/>
            </a:endParaRPr>
          </a:p>
        </p:txBody>
      </p:sp>
      <p:sp>
        <p:nvSpPr>
          <p:cNvPr id="111" name="Google Shape;111;p20"/>
          <p:cNvSpPr/>
          <p:nvPr/>
        </p:nvSpPr>
        <p:spPr>
          <a:xfrm>
            <a:off x="3486055" y="1575245"/>
            <a:ext cx="771000" cy="234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発注/仕入管理</a:t>
            </a:r>
            <a:endParaRPr sz="800">
              <a:solidFill>
                <a:srgbClr val="000000"/>
              </a:solidFill>
              <a:latin typeface="Arial"/>
              <a:ea typeface="Arial"/>
              <a:cs typeface="Arial"/>
              <a:sym typeface="Arial"/>
            </a:endParaRPr>
          </a:p>
        </p:txBody>
      </p:sp>
      <p:sp>
        <p:nvSpPr>
          <p:cNvPr id="112" name="Google Shape;112;p20"/>
          <p:cNvSpPr/>
          <p:nvPr/>
        </p:nvSpPr>
        <p:spPr>
          <a:xfrm>
            <a:off x="3486055" y="1921097"/>
            <a:ext cx="771000" cy="234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債権管理</a:t>
            </a:r>
            <a:endParaRPr sz="800">
              <a:solidFill>
                <a:srgbClr val="000000"/>
              </a:solidFill>
              <a:latin typeface="Arial"/>
              <a:ea typeface="Arial"/>
              <a:cs typeface="Arial"/>
              <a:sym typeface="Arial"/>
            </a:endParaRPr>
          </a:p>
        </p:txBody>
      </p:sp>
      <p:sp>
        <p:nvSpPr>
          <p:cNvPr id="113" name="Google Shape;113;p20"/>
          <p:cNvSpPr/>
          <p:nvPr/>
        </p:nvSpPr>
        <p:spPr>
          <a:xfrm>
            <a:off x="2591671" y="3536401"/>
            <a:ext cx="1663800" cy="451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会員管理</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14" name="Google Shape;114;p20"/>
          <p:cNvSpPr/>
          <p:nvPr/>
        </p:nvSpPr>
        <p:spPr>
          <a:xfrm>
            <a:off x="2591671" y="4284422"/>
            <a:ext cx="1665300" cy="4611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WMS（在庫/入出庫管理）</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15" name="Google Shape;115;p20"/>
          <p:cNvSpPr/>
          <p:nvPr/>
        </p:nvSpPr>
        <p:spPr>
          <a:xfrm>
            <a:off x="7452503" y="3122325"/>
            <a:ext cx="738600" cy="34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接客ツール</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16" name="Google Shape;116;p20"/>
          <p:cNvSpPr/>
          <p:nvPr/>
        </p:nvSpPr>
        <p:spPr>
          <a:xfrm>
            <a:off x="7452502" y="3525825"/>
            <a:ext cx="738600" cy="34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LPツール</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17" name="Google Shape;117;p20"/>
          <p:cNvCxnSpPr>
            <a:stCxn id="105" idx="3"/>
            <a:endCxn id="107" idx="1"/>
          </p:cNvCxnSpPr>
          <p:nvPr/>
        </p:nvCxnSpPr>
        <p:spPr>
          <a:xfrm>
            <a:off x="5983148" y="2933286"/>
            <a:ext cx="127800" cy="0"/>
          </a:xfrm>
          <a:prstGeom prst="straightConnector1">
            <a:avLst/>
          </a:prstGeom>
          <a:noFill/>
          <a:ln w="9525" cap="flat" cmpd="sng">
            <a:solidFill>
              <a:srgbClr val="000000"/>
            </a:solidFill>
            <a:prstDash val="solid"/>
            <a:round/>
            <a:headEnd type="none" w="sm" len="sm"/>
            <a:tailEnd type="none" w="sm" len="sm"/>
          </a:ln>
        </p:spPr>
      </p:cxnSp>
      <p:cxnSp>
        <p:nvCxnSpPr>
          <p:cNvPr id="118" name="Google Shape;118;p20"/>
          <p:cNvCxnSpPr>
            <a:stCxn id="99" idx="2"/>
            <a:endCxn id="114" idx="0"/>
          </p:cNvCxnSpPr>
          <p:nvPr/>
        </p:nvCxnSpPr>
        <p:spPr>
          <a:xfrm>
            <a:off x="3422117" y="4111451"/>
            <a:ext cx="2100" cy="173100"/>
          </a:xfrm>
          <a:prstGeom prst="straightConnector1">
            <a:avLst/>
          </a:prstGeom>
          <a:noFill/>
          <a:ln w="9525" cap="flat" cmpd="sng">
            <a:solidFill>
              <a:srgbClr val="000000"/>
            </a:solidFill>
            <a:prstDash val="solid"/>
            <a:round/>
            <a:headEnd type="stealth" w="med" len="med"/>
            <a:tailEnd type="stealth" w="med" len="med"/>
          </a:ln>
        </p:spPr>
      </p:cxnSp>
      <p:sp>
        <p:nvSpPr>
          <p:cNvPr id="119" name="Google Shape;119;p20"/>
          <p:cNvSpPr/>
          <p:nvPr/>
        </p:nvSpPr>
        <p:spPr>
          <a:xfrm>
            <a:off x="7452503" y="3938575"/>
            <a:ext cx="738600" cy="34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決済代行</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20" name="Google Shape;120;p20"/>
          <p:cNvSpPr/>
          <p:nvPr/>
        </p:nvSpPr>
        <p:spPr>
          <a:xfrm>
            <a:off x="2591671" y="2266949"/>
            <a:ext cx="766500" cy="2349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卸販売管理</a:t>
            </a:r>
            <a:endParaRPr sz="800">
              <a:solidFill>
                <a:srgbClr val="000000"/>
              </a:solidFill>
              <a:latin typeface="Arial"/>
              <a:ea typeface="Arial"/>
              <a:cs typeface="Arial"/>
              <a:sym typeface="Arial"/>
            </a:endParaRPr>
          </a:p>
        </p:txBody>
      </p:sp>
      <p:sp>
        <p:nvSpPr>
          <p:cNvPr id="121" name="Google Shape;121;p20"/>
          <p:cNvSpPr/>
          <p:nvPr/>
        </p:nvSpPr>
        <p:spPr>
          <a:xfrm>
            <a:off x="3486055" y="2266949"/>
            <a:ext cx="771000" cy="2349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00">
              <a:solidFill>
                <a:srgbClr val="000000"/>
              </a:solidFill>
              <a:latin typeface="Arial"/>
              <a:ea typeface="Arial"/>
              <a:cs typeface="Arial"/>
              <a:sym typeface="Arial"/>
            </a:endParaRPr>
          </a:p>
        </p:txBody>
      </p:sp>
      <p:sp>
        <p:nvSpPr>
          <p:cNvPr id="122" name="Google Shape;122;p20"/>
          <p:cNvSpPr txBox="1"/>
          <p:nvPr/>
        </p:nvSpPr>
        <p:spPr>
          <a:xfrm>
            <a:off x="6686024" y="1247262"/>
            <a:ext cx="650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 sz="800">
                <a:solidFill>
                  <a:srgbClr val="000000"/>
                </a:solidFill>
                <a:latin typeface="Arial"/>
                <a:ea typeface="Arial"/>
                <a:cs typeface="Arial"/>
                <a:sym typeface="Arial"/>
              </a:rPr>
              <a:t>店舗数：XX</a:t>
            </a:r>
            <a:endParaRPr/>
          </a:p>
          <a:p>
            <a:pPr marL="0" marR="0" lvl="0" indent="0" algn="l" rtl="0">
              <a:spcBef>
                <a:spcPts val="0"/>
              </a:spcBef>
              <a:spcAft>
                <a:spcPts val="0"/>
              </a:spcAft>
              <a:buNone/>
            </a:pPr>
            <a:r>
              <a:rPr lang="ja" sz="800">
                <a:solidFill>
                  <a:srgbClr val="000000"/>
                </a:solidFill>
                <a:latin typeface="Arial"/>
                <a:ea typeface="Arial"/>
                <a:cs typeface="Arial"/>
                <a:sym typeface="Arial"/>
              </a:rPr>
              <a:t>端末数：XX</a:t>
            </a:r>
            <a:endParaRPr sz="800">
              <a:solidFill>
                <a:srgbClr val="000000"/>
              </a:solidFill>
              <a:latin typeface="Arial"/>
              <a:ea typeface="Arial"/>
              <a:cs typeface="Arial"/>
              <a:sym typeface="Arial"/>
            </a:endParaRPr>
          </a:p>
        </p:txBody>
      </p:sp>
      <p:sp>
        <p:nvSpPr>
          <p:cNvPr id="123" name="Google Shape;123;p20"/>
          <p:cNvSpPr txBox="1"/>
          <p:nvPr/>
        </p:nvSpPr>
        <p:spPr>
          <a:xfrm>
            <a:off x="6686024" y="1772714"/>
            <a:ext cx="746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 sz="800">
                <a:solidFill>
                  <a:srgbClr val="000000"/>
                </a:solidFill>
                <a:latin typeface="Arial"/>
                <a:ea typeface="Arial"/>
                <a:cs typeface="Arial"/>
                <a:sym typeface="Arial"/>
              </a:rPr>
              <a:t>センター数：XX</a:t>
            </a:r>
            <a:endParaRPr/>
          </a:p>
          <a:p>
            <a:pPr marL="0" marR="0" lvl="0" indent="0" algn="l" rtl="0">
              <a:spcBef>
                <a:spcPts val="0"/>
              </a:spcBef>
              <a:spcAft>
                <a:spcPts val="0"/>
              </a:spcAft>
              <a:buNone/>
            </a:pPr>
            <a:r>
              <a:rPr lang="ja" sz="800">
                <a:solidFill>
                  <a:srgbClr val="000000"/>
                </a:solidFill>
                <a:latin typeface="Arial"/>
                <a:ea typeface="Arial"/>
                <a:cs typeface="Arial"/>
                <a:sym typeface="Arial"/>
              </a:rPr>
              <a:t>座席数：XX</a:t>
            </a:r>
            <a:endParaRPr sz="800">
              <a:solidFill>
                <a:srgbClr val="000000"/>
              </a:solidFill>
              <a:latin typeface="Arial"/>
              <a:ea typeface="Arial"/>
              <a:cs typeface="Arial"/>
              <a:sym typeface="Arial"/>
            </a:endParaRPr>
          </a:p>
        </p:txBody>
      </p:sp>
      <p:sp>
        <p:nvSpPr>
          <p:cNvPr id="124" name="Google Shape;124;p20"/>
          <p:cNvSpPr txBox="1"/>
          <p:nvPr/>
        </p:nvSpPr>
        <p:spPr>
          <a:xfrm>
            <a:off x="2730145" y="4745559"/>
            <a:ext cx="13839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 sz="800">
                <a:solidFill>
                  <a:srgbClr val="000000"/>
                </a:solidFill>
                <a:latin typeface="Arial"/>
                <a:ea typeface="Arial"/>
                <a:cs typeface="Arial"/>
                <a:sym typeface="Arial"/>
              </a:rPr>
              <a:t>倉庫ロケーション：茨城、XX、XX</a:t>
            </a:r>
            <a:endParaRPr sz="800">
              <a:solidFill>
                <a:srgbClr val="000000"/>
              </a:solidFill>
              <a:latin typeface="Arial"/>
              <a:ea typeface="Arial"/>
              <a:cs typeface="Arial"/>
              <a:sym typeface="Arial"/>
            </a:endParaRPr>
          </a:p>
        </p:txBody>
      </p:sp>
      <p:cxnSp>
        <p:nvCxnSpPr>
          <p:cNvPr id="125" name="Google Shape;125;p20"/>
          <p:cNvCxnSpPr>
            <a:stCxn id="98" idx="1"/>
          </p:cNvCxnSpPr>
          <p:nvPr/>
        </p:nvCxnSpPr>
        <p:spPr>
          <a:xfrm rot="10800000">
            <a:off x="4444406" y="1376950"/>
            <a:ext cx="894300" cy="0"/>
          </a:xfrm>
          <a:prstGeom prst="straightConnector1">
            <a:avLst/>
          </a:prstGeom>
          <a:noFill/>
          <a:ln w="9525" cap="flat" cmpd="sng">
            <a:solidFill>
              <a:srgbClr val="000000"/>
            </a:solidFill>
            <a:prstDash val="solid"/>
            <a:round/>
            <a:headEnd type="stealth" w="med" len="med"/>
            <a:tailEnd type="stealth" w="med" len="med"/>
          </a:ln>
        </p:spPr>
      </p:cxnSp>
      <p:cxnSp>
        <p:nvCxnSpPr>
          <p:cNvPr id="126" name="Google Shape;126;p20"/>
          <p:cNvCxnSpPr>
            <a:stCxn id="101" idx="1"/>
          </p:cNvCxnSpPr>
          <p:nvPr/>
        </p:nvCxnSpPr>
        <p:spPr>
          <a:xfrm rot="10800000">
            <a:off x="4444449" y="1895729"/>
            <a:ext cx="900000" cy="0"/>
          </a:xfrm>
          <a:prstGeom prst="straightConnector1">
            <a:avLst/>
          </a:prstGeom>
          <a:noFill/>
          <a:ln w="9525" cap="flat" cmpd="sng">
            <a:solidFill>
              <a:srgbClr val="000000"/>
            </a:solidFill>
            <a:prstDash val="solid"/>
            <a:round/>
            <a:headEnd type="stealth" w="med" len="med"/>
            <a:tailEnd type="stealth" w="med" len="med"/>
          </a:ln>
        </p:spPr>
      </p:cxnSp>
      <p:cxnSp>
        <p:nvCxnSpPr>
          <p:cNvPr id="127" name="Google Shape;127;p20"/>
          <p:cNvCxnSpPr>
            <a:stCxn id="108" idx="1"/>
          </p:cNvCxnSpPr>
          <p:nvPr/>
        </p:nvCxnSpPr>
        <p:spPr>
          <a:xfrm rot="10800000">
            <a:off x="4444406" y="2411058"/>
            <a:ext cx="894300" cy="0"/>
          </a:xfrm>
          <a:prstGeom prst="straightConnector1">
            <a:avLst/>
          </a:prstGeom>
          <a:noFill/>
          <a:ln w="9525" cap="flat" cmpd="sng">
            <a:solidFill>
              <a:srgbClr val="000000"/>
            </a:solidFill>
            <a:prstDash val="solid"/>
            <a:round/>
            <a:headEnd type="stealth" w="med" len="med"/>
            <a:tailEnd type="stealth" w="med" len="med"/>
          </a:ln>
        </p:spPr>
      </p:cxnSp>
      <p:cxnSp>
        <p:nvCxnSpPr>
          <p:cNvPr id="128" name="Google Shape;128;p20"/>
          <p:cNvCxnSpPr>
            <a:stCxn id="105" idx="1"/>
          </p:cNvCxnSpPr>
          <p:nvPr/>
        </p:nvCxnSpPr>
        <p:spPr>
          <a:xfrm rot="10800000">
            <a:off x="4444448" y="2933286"/>
            <a:ext cx="900000" cy="0"/>
          </a:xfrm>
          <a:prstGeom prst="straightConnector1">
            <a:avLst/>
          </a:prstGeom>
          <a:noFill/>
          <a:ln w="9525" cap="flat" cmpd="sng">
            <a:solidFill>
              <a:srgbClr val="000000"/>
            </a:solidFill>
            <a:prstDash val="solid"/>
            <a:round/>
            <a:headEnd type="stealth" w="med" len="med"/>
            <a:tailEnd type="stealth" w="med" len="med"/>
          </a:ln>
        </p:spPr>
      </p:cxnSp>
      <p:cxnSp>
        <p:nvCxnSpPr>
          <p:cNvPr id="129" name="Google Shape;129;p20"/>
          <p:cNvCxnSpPr/>
          <p:nvPr/>
        </p:nvCxnSpPr>
        <p:spPr>
          <a:xfrm rot="10800000">
            <a:off x="4444449" y="3448612"/>
            <a:ext cx="900000" cy="0"/>
          </a:xfrm>
          <a:prstGeom prst="straightConnector1">
            <a:avLst/>
          </a:prstGeom>
          <a:noFill/>
          <a:ln w="9525" cap="flat" cmpd="sng">
            <a:solidFill>
              <a:srgbClr val="000000"/>
            </a:solidFill>
            <a:prstDash val="solid"/>
            <a:round/>
            <a:headEnd type="stealth" w="med" len="med"/>
            <a:tailEnd type="stealth" w="med" len="med"/>
          </a:ln>
        </p:spPr>
      </p:cxnSp>
      <p:cxnSp>
        <p:nvCxnSpPr>
          <p:cNvPr id="130" name="Google Shape;130;p20"/>
          <p:cNvCxnSpPr>
            <a:stCxn id="103" idx="3"/>
          </p:cNvCxnSpPr>
          <p:nvPr/>
        </p:nvCxnSpPr>
        <p:spPr>
          <a:xfrm>
            <a:off x="1569435" y="2557086"/>
            <a:ext cx="830400" cy="0"/>
          </a:xfrm>
          <a:prstGeom prst="straightConnector1">
            <a:avLst/>
          </a:prstGeom>
          <a:noFill/>
          <a:ln w="9525" cap="flat" cmpd="sng">
            <a:solidFill>
              <a:srgbClr val="000000"/>
            </a:solidFill>
            <a:prstDash val="solid"/>
            <a:round/>
            <a:headEnd type="stealth" w="med" len="med"/>
            <a:tailEnd type="stealth" w="med" len="med"/>
          </a:ln>
        </p:spPr>
      </p:cxnSp>
      <p:cxnSp>
        <p:nvCxnSpPr>
          <p:cNvPr id="131" name="Google Shape;131;p20"/>
          <p:cNvCxnSpPr>
            <a:stCxn id="104" idx="3"/>
          </p:cNvCxnSpPr>
          <p:nvPr/>
        </p:nvCxnSpPr>
        <p:spPr>
          <a:xfrm>
            <a:off x="1569435" y="3160405"/>
            <a:ext cx="830400" cy="0"/>
          </a:xfrm>
          <a:prstGeom prst="straightConnector1">
            <a:avLst/>
          </a:prstGeom>
          <a:noFill/>
          <a:ln w="9525" cap="flat" cmpd="sng">
            <a:solidFill>
              <a:srgbClr val="000000"/>
            </a:solidFill>
            <a:prstDash val="solid"/>
            <a:round/>
            <a:headEnd type="stealth" w="med" len="med"/>
            <a:tailEnd type="stealth" w="med" len="med"/>
          </a:ln>
        </p:spPr>
      </p:cxnSp>
      <p:sp>
        <p:nvSpPr>
          <p:cNvPr id="132" name="Google Shape;132;p20"/>
          <p:cNvSpPr/>
          <p:nvPr/>
        </p:nvSpPr>
        <p:spPr>
          <a:xfrm>
            <a:off x="7452503" y="4342075"/>
            <a:ext cx="738600" cy="34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メール配信</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33" name="Google Shape;133;p20"/>
          <p:cNvCxnSpPr/>
          <p:nvPr/>
        </p:nvCxnSpPr>
        <p:spPr>
          <a:xfrm>
            <a:off x="6686024" y="3936284"/>
            <a:ext cx="633300" cy="0"/>
          </a:xfrm>
          <a:prstGeom prst="straightConnector1">
            <a:avLst/>
          </a:prstGeom>
          <a:noFill/>
          <a:ln w="9525" cap="flat" cmpd="sng">
            <a:solidFill>
              <a:srgbClr val="000000"/>
            </a:solidFill>
            <a:prstDash val="solid"/>
            <a:round/>
            <a:headEnd type="stealth" w="med" len="med"/>
            <a:tailEnd type="stealth" w="med" len="med"/>
          </a:ln>
        </p:spPr>
      </p:cxnSp>
      <p:cxnSp>
        <p:nvCxnSpPr>
          <p:cNvPr id="134" name="Google Shape;134;p20"/>
          <p:cNvCxnSpPr>
            <a:stCxn id="100" idx="2"/>
            <a:endCxn id="104" idx="2"/>
          </p:cNvCxnSpPr>
          <p:nvPr/>
        </p:nvCxnSpPr>
        <p:spPr>
          <a:xfrm rot="5400000" flipH="1">
            <a:off x="2877099" y="1607350"/>
            <a:ext cx="1383300" cy="4893000"/>
          </a:xfrm>
          <a:prstGeom prst="bentConnector3">
            <a:avLst>
              <a:gd name="adj1" fmla="val -15273"/>
            </a:avLst>
          </a:prstGeom>
          <a:noFill/>
          <a:ln w="9525" cap="flat" cmpd="sng">
            <a:solidFill>
              <a:srgbClr val="000000"/>
            </a:solidFill>
            <a:prstDash val="solid"/>
            <a:round/>
            <a:headEnd type="stealth" w="med" len="med"/>
            <a:tailEnd type="stealth" w="med" len="med"/>
          </a:ln>
        </p:spPr>
      </p:cxnSp>
      <p:sp>
        <p:nvSpPr>
          <p:cNvPr id="135" name="Google Shape;135;p20"/>
          <p:cNvSpPr/>
          <p:nvPr/>
        </p:nvSpPr>
        <p:spPr>
          <a:xfrm>
            <a:off x="5338706" y="3246865"/>
            <a:ext cx="1347300" cy="403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自社ECスマホアプリ</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（XXX社）</a:t>
            </a:r>
            <a:endParaRPr/>
          </a:p>
        </p:txBody>
      </p:sp>
      <p:cxnSp>
        <p:nvCxnSpPr>
          <p:cNvPr id="136" name="Google Shape;136;p20"/>
          <p:cNvCxnSpPr/>
          <p:nvPr/>
        </p:nvCxnSpPr>
        <p:spPr>
          <a:xfrm rot="10800000">
            <a:off x="4256950" y="4503343"/>
            <a:ext cx="1087500" cy="0"/>
          </a:xfrm>
          <a:prstGeom prst="straightConnector1">
            <a:avLst/>
          </a:prstGeom>
          <a:noFill/>
          <a:ln w="9525" cap="flat" cmpd="sng">
            <a:solidFill>
              <a:srgbClr val="000000"/>
            </a:solidFill>
            <a:prstDash val="solid"/>
            <a:round/>
            <a:headEnd type="stealth" w="med" len="med"/>
            <a:tailEnd type="stealth" w="med" len="med"/>
          </a:ln>
        </p:spPr>
      </p:cxnSp>
      <p:cxnSp>
        <p:nvCxnSpPr>
          <p:cNvPr id="137" name="Google Shape;137;p20"/>
          <p:cNvCxnSpPr/>
          <p:nvPr/>
        </p:nvCxnSpPr>
        <p:spPr>
          <a:xfrm rot="10800000">
            <a:off x="4444449" y="3938570"/>
            <a:ext cx="900000" cy="0"/>
          </a:xfrm>
          <a:prstGeom prst="straightConnector1">
            <a:avLst/>
          </a:prstGeom>
          <a:noFill/>
          <a:ln w="9525" cap="flat" cmpd="sng">
            <a:solidFill>
              <a:srgbClr val="000000"/>
            </a:solidFill>
            <a:prstDash val="solid"/>
            <a:round/>
            <a:headEnd type="stealth" w="med" len="med"/>
            <a:tailEnd type="stealth" w="med" len="med"/>
          </a:ln>
        </p:spPr>
      </p:cxnSp>
      <p:sp>
        <p:nvSpPr>
          <p:cNvPr id="138" name="Google Shape;138;p20"/>
          <p:cNvSpPr/>
          <p:nvPr/>
        </p:nvSpPr>
        <p:spPr>
          <a:xfrm>
            <a:off x="675135" y="1175252"/>
            <a:ext cx="894300" cy="403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生産管理SYS</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39" name="Google Shape;139;p20"/>
          <p:cNvCxnSpPr>
            <a:stCxn id="138" idx="3"/>
          </p:cNvCxnSpPr>
          <p:nvPr/>
        </p:nvCxnSpPr>
        <p:spPr>
          <a:xfrm>
            <a:off x="1569435" y="1377002"/>
            <a:ext cx="830400" cy="0"/>
          </a:xfrm>
          <a:prstGeom prst="straightConnector1">
            <a:avLst/>
          </a:prstGeom>
          <a:noFill/>
          <a:ln w="9525" cap="flat" cmpd="sng">
            <a:solidFill>
              <a:srgbClr val="000000"/>
            </a:solidFill>
            <a:prstDash val="solid"/>
            <a:round/>
            <a:headEnd type="stealth" w="med" len="med"/>
            <a:tailEnd type="stealth" w="med" len="med"/>
          </a:ln>
        </p:spPr>
      </p:cxnSp>
      <p:sp>
        <p:nvSpPr>
          <p:cNvPr id="140" name="Google Shape;140;p20"/>
          <p:cNvSpPr/>
          <p:nvPr/>
        </p:nvSpPr>
        <p:spPr>
          <a:xfrm>
            <a:off x="675135" y="1749620"/>
            <a:ext cx="894300" cy="403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ja" sz="800">
                <a:solidFill>
                  <a:srgbClr val="000000"/>
                </a:solidFill>
                <a:latin typeface="Arial"/>
                <a:ea typeface="Arial"/>
                <a:cs typeface="Arial"/>
                <a:sym typeface="Arial"/>
              </a:rPr>
              <a:t>会計管理SYS</a:t>
            </a:r>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marL="0" marR="0" lvl="0" indent="0" algn="ctr" rtl="0">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41" name="Google Shape;141;p20"/>
          <p:cNvCxnSpPr>
            <a:stCxn id="140" idx="3"/>
          </p:cNvCxnSpPr>
          <p:nvPr/>
        </p:nvCxnSpPr>
        <p:spPr>
          <a:xfrm>
            <a:off x="1569435" y="1951370"/>
            <a:ext cx="830400" cy="0"/>
          </a:xfrm>
          <a:prstGeom prst="straightConnector1">
            <a:avLst/>
          </a:prstGeom>
          <a:noFill/>
          <a:ln w="9525" cap="flat" cmpd="sng">
            <a:solidFill>
              <a:srgbClr val="000000"/>
            </a:solidFill>
            <a:prstDash val="solid"/>
            <a:round/>
            <a:headEnd type="stealth" w="med" len="med"/>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ja"/>
              <a:t>提案要件</a:t>
            </a:r>
            <a:endParaRPr/>
          </a:p>
          <a:p>
            <a:pPr marL="0" lvl="0" indent="0" algn="ctr" rtl="0">
              <a:spcBef>
                <a:spcPts val="0"/>
              </a:spcBef>
              <a:spcAft>
                <a:spcPts val="0"/>
              </a:spcAft>
              <a:buNone/>
            </a:pPr>
            <a:r>
              <a:rPr lang="ja"/>
              <a:t>（要件定義作成要件）</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1393</Words>
  <Application>Microsoft Macintosh PowerPoint</Application>
  <PresentationFormat>画面に合わせる (16:9)</PresentationFormat>
  <Paragraphs>261</Paragraphs>
  <Slides>17</Slides>
  <Notes>17</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17</vt:i4>
      </vt:variant>
    </vt:vector>
  </HeadingPairs>
  <TitlesOfParts>
    <vt:vector size="19" baseType="lpstr">
      <vt:lpstr>Arial</vt:lpstr>
      <vt:lpstr>Simple Light</vt:lpstr>
      <vt:lpstr>ECシステム 提案依頼書</vt:lpstr>
      <vt:lpstr>ご提案にあたって</vt:lpstr>
      <vt:lpstr>プロジェクト概要 - 背景と目的</vt:lpstr>
      <vt:lpstr>プロジェクト概要 - 売上拡大のためのPDCAサイクル</vt:lpstr>
      <vt:lpstr>プロジェクト概要 - 目標・期待効果</vt:lpstr>
      <vt:lpstr>プロジェクト概要 - 想定スケジュール/予算</vt:lpstr>
      <vt:lpstr>プロジェクト概要 - 事業概要</vt:lpstr>
      <vt:lpstr>現行システムの概要</vt:lpstr>
      <vt:lpstr>提案要件 （要件定義作成要件）</vt:lpstr>
      <vt:lpstr>提案依頼事項 - 基本方針（前提条件）</vt:lpstr>
      <vt:lpstr>提案依頼事項 - 基本方針（前提条件）- プロジェクトスコープ</vt:lpstr>
      <vt:lpstr>（参考）新ECシステムのトップ画面イメージ</vt:lpstr>
      <vt:lpstr>（参考）新ECシステムの機能案</vt:lpstr>
      <vt:lpstr>（参考）新ECシステムの機能案</vt:lpstr>
      <vt:lpstr>提案依頼事項 – 体制（役割と責務）</vt:lpstr>
      <vt:lpstr>提案依頼事項 - 提案書記載依頼事項</vt:lpstr>
      <vt:lpstr>提案依頼事項 - 対応窓口／提供資料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 Hashikami</cp:lastModifiedBy>
  <cp:revision>2</cp:revision>
  <dcterms:modified xsi:type="dcterms:W3CDTF">2025-01-11T21:33:50Z</dcterms:modified>
</cp:coreProperties>
</file>