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8" r:id="rId2"/>
    <p:sldId id="268" r:id="rId3"/>
    <p:sldId id="269" r:id="rId4"/>
    <p:sldId id="270" r:id="rId5"/>
    <p:sldId id="271" r:id="rId6"/>
    <p:sldId id="272" r:id="rId7"/>
    <p:sldId id="259" r:id="rId8"/>
    <p:sldId id="261" r:id="rId9"/>
    <p:sldId id="260" r:id="rId10"/>
    <p:sldId id="262" r:id="rId11"/>
    <p:sldId id="263" r:id="rId12"/>
    <p:sldId id="264" r:id="rId13"/>
    <p:sldId id="273" r:id="rId14"/>
    <p:sldId id="265" r:id="rId15"/>
    <p:sldId id="267"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127" autoAdjust="0"/>
  </p:normalViewPr>
  <p:slideViewPr>
    <p:cSldViewPr snapToGrid="0">
      <p:cViewPr varScale="1">
        <p:scale>
          <a:sx n="123" d="100"/>
          <a:sy n="123" d="100"/>
        </p:scale>
        <p:origin x="114"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8A6BF9-15A3-449C-A41A-F00F283642E9}" type="datetimeFigureOut">
              <a:rPr kumimoji="1" lang="ja-JP" altLang="en-US" smtClean="0"/>
              <a:t>2025/8/21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19B565-DFDE-4FF2-A9F8-255737BA0402}" type="slidenum">
              <a:rPr kumimoji="1" lang="ja-JP" altLang="en-US" smtClean="0"/>
              <a:t>‹#›</a:t>
            </a:fld>
            <a:endParaRPr kumimoji="1" lang="ja-JP" altLang="en-US"/>
          </a:p>
        </p:txBody>
      </p:sp>
    </p:spTree>
    <p:extLst>
      <p:ext uri="{BB962C8B-B14F-4D97-AF65-F5344CB8AC3E}">
        <p14:creationId xmlns:p14="http://schemas.microsoft.com/office/powerpoint/2010/main" val="104594851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a:extLst>
            <a:ext uri="{FF2B5EF4-FFF2-40B4-BE49-F238E27FC236}">
              <a16:creationId xmlns:a16="http://schemas.microsoft.com/office/drawing/2014/main" id="{81E701E0-F338-6B5C-B6D1-19181F2E7CC4}"/>
            </a:ext>
          </a:extLst>
        </p:cNvPr>
        <p:cNvGrpSpPr/>
        <p:nvPr/>
      </p:nvGrpSpPr>
      <p:grpSpPr>
        <a:xfrm>
          <a:off x="0" y="0"/>
          <a:ext cx="0" cy="0"/>
          <a:chOff x="0" y="0"/>
          <a:chExt cx="0" cy="0"/>
        </a:xfrm>
      </p:grpSpPr>
      <p:sp>
        <p:nvSpPr>
          <p:cNvPr id="57" name="Google Shape;57;g279e641c04c_0_13:notes">
            <a:extLst>
              <a:ext uri="{FF2B5EF4-FFF2-40B4-BE49-F238E27FC236}">
                <a16:creationId xmlns:a16="http://schemas.microsoft.com/office/drawing/2014/main" id="{EC79755E-2F2A-1EA0-E19D-AA243AECAB9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79e641c04c_0_13:notes">
            <a:extLst>
              <a:ext uri="{FF2B5EF4-FFF2-40B4-BE49-F238E27FC236}">
                <a16:creationId xmlns:a16="http://schemas.microsoft.com/office/drawing/2014/main" id="{32244003-0ADB-2894-5880-2EE78CBDDF2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t>カスタマーサービス部のメンバーがお客様からの問い合わせをもとにキャンセルを行う</a:t>
            </a:r>
            <a:endParaRPr lang="en-US" altLang="ja-JP" dirty="0"/>
          </a:p>
          <a:p>
            <a:endParaRPr kumimoji="1" lang="en-US" altLang="ja-JP" dirty="0">
              <a:solidFill>
                <a:srgbClr val="0070C0"/>
              </a:solidFill>
            </a:endParaRPr>
          </a:p>
          <a:p>
            <a:r>
              <a:rPr kumimoji="1" lang="en-US" altLang="ja-JP" dirty="0">
                <a:solidFill>
                  <a:srgbClr val="0070C0"/>
                </a:solidFill>
              </a:rPr>
              <a:t>8/15</a:t>
            </a:r>
            <a:r>
              <a:rPr kumimoji="1" lang="ja-JP" altLang="en-US" dirty="0">
                <a:solidFill>
                  <a:srgbClr val="0070C0"/>
                </a:solidFill>
              </a:rPr>
              <a:t>安藤さんコメント：</a:t>
            </a:r>
            <a:endParaRPr kumimoji="1" lang="en-US" altLang="ja-JP" dirty="0">
              <a:solidFill>
                <a:srgbClr val="0070C0"/>
              </a:solidFill>
            </a:endParaRPr>
          </a:p>
          <a:p>
            <a:r>
              <a:rPr kumimoji="1" lang="ja-JP" altLang="en-US" dirty="0">
                <a:solidFill>
                  <a:srgbClr val="0070C0"/>
                </a:solidFill>
              </a:rPr>
              <a:t>商品注文とキャンセルは別の業務フローとしていただけますでしょうか</a:t>
            </a:r>
            <a:endParaRPr kumimoji="1" lang="en-US" altLang="ja-JP" dirty="0">
              <a:solidFill>
                <a:srgbClr val="0070C0"/>
              </a:solidFill>
            </a:endParaRPr>
          </a:p>
          <a:p>
            <a:endParaRPr kumimoji="1" lang="en-US" altLang="ja-JP" dirty="0">
              <a:solidFill>
                <a:srgbClr val="0070C0"/>
              </a:solidFill>
            </a:endParaRPr>
          </a:p>
          <a:p>
            <a:endParaRPr kumimoji="1" lang="ja-JP" altLang="en-US" dirty="0">
              <a:solidFill>
                <a:srgbClr val="0070C0"/>
              </a:solidFill>
            </a:endParaRP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9200034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a:extLst>
            <a:ext uri="{FF2B5EF4-FFF2-40B4-BE49-F238E27FC236}">
              <a16:creationId xmlns:a16="http://schemas.microsoft.com/office/drawing/2014/main" id="{0BB1AE36-FC4C-6325-966F-DFCCE7EBBCFE}"/>
            </a:ext>
          </a:extLst>
        </p:cNvPr>
        <p:cNvGrpSpPr/>
        <p:nvPr/>
      </p:nvGrpSpPr>
      <p:grpSpPr>
        <a:xfrm>
          <a:off x="0" y="0"/>
          <a:ext cx="0" cy="0"/>
          <a:chOff x="0" y="0"/>
          <a:chExt cx="0" cy="0"/>
        </a:xfrm>
      </p:grpSpPr>
      <p:sp>
        <p:nvSpPr>
          <p:cNvPr id="57" name="Google Shape;57;g279e641c04c_0_13:notes">
            <a:extLst>
              <a:ext uri="{FF2B5EF4-FFF2-40B4-BE49-F238E27FC236}">
                <a16:creationId xmlns:a16="http://schemas.microsoft.com/office/drawing/2014/main" id="{84418949-B707-A336-336E-EFD30F4611F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79e641c04c_0_13:notes">
            <a:extLst>
              <a:ext uri="{FF2B5EF4-FFF2-40B4-BE49-F238E27FC236}">
                <a16:creationId xmlns:a16="http://schemas.microsoft.com/office/drawing/2014/main" id="{2AF179A4-3C3E-7423-12BC-560D3A95C0E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t>顧客が決済を完了した後で自動的に出荷データが物流システムに連携される</a:t>
            </a:r>
            <a:endParaRPr lang="en-US" altLang="ja-JP" dirty="0"/>
          </a:p>
          <a:p>
            <a:pPr marL="0" lvl="0" indent="0" algn="l" rtl="0">
              <a:spcBef>
                <a:spcPts val="0"/>
              </a:spcBef>
              <a:spcAft>
                <a:spcPts val="0"/>
              </a:spcAft>
              <a:buNone/>
            </a:pPr>
            <a:r>
              <a:rPr lang="ja-JP" altLang="en-US" dirty="0"/>
              <a:t>顧客のマイページに受け取り状況が反映される</a:t>
            </a:r>
            <a:endParaRPr dirty="0"/>
          </a:p>
        </p:txBody>
      </p:sp>
    </p:spTree>
    <p:extLst>
      <p:ext uri="{BB962C8B-B14F-4D97-AF65-F5344CB8AC3E}">
        <p14:creationId xmlns:p14="http://schemas.microsoft.com/office/powerpoint/2010/main" val="17917737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a:extLst>
            <a:ext uri="{FF2B5EF4-FFF2-40B4-BE49-F238E27FC236}">
              <a16:creationId xmlns:a16="http://schemas.microsoft.com/office/drawing/2014/main" id="{230DF32C-BEDC-90A4-FECB-9A144CFF2D90}"/>
            </a:ext>
          </a:extLst>
        </p:cNvPr>
        <p:cNvGrpSpPr/>
        <p:nvPr/>
      </p:nvGrpSpPr>
      <p:grpSpPr>
        <a:xfrm>
          <a:off x="0" y="0"/>
          <a:ext cx="0" cy="0"/>
          <a:chOff x="0" y="0"/>
          <a:chExt cx="0" cy="0"/>
        </a:xfrm>
      </p:grpSpPr>
      <p:sp>
        <p:nvSpPr>
          <p:cNvPr id="57" name="Google Shape;57;g279e641c04c_0_13:notes">
            <a:extLst>
              <a:ext uri="{FF2B5EF4-FFF2-40B4-BE49-F238E27FC236}">
                <a16:creationId xmlns:a16="http://schemas.microsoft.com/office/drawing/2014/main" id="{F374D93A-DF16-3E53-2413-6D4C116F109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79e641c04c_0_13:notes">
            <a:extLst>
              <a:ext uri="{FF2B5EF4-FFF2-40B4-BE49-F238E27FC236}">
                <a16:creationId xmlns:a16="http://schemas.microsoft.com/office/drawing/2014/main" id="{EB4B9CDD-0B3B-ADEE-B2EF-0AF00E07B14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ja-JP" dirty="0"/>
              <a:t>EC</a:t>
            </a:r>
            <a:r>
              <a:rPr lang="ja-JP" altLang="en-US" dirty="0"/>
              <a:t>画面上には日次連携された在庫数を表示　朝</a:t>
            </a:r>
            <a:r>
              <a:rPr lang="en-US" altLang="ja-JP" dirty="0"/>
              <a:t>8</a:t>
            </a:r>
            <a:r>
              <a:rPr lang="ja-JP" altLang="en-US" dirty="0"/>
              <a:t>時に連携されたものを夕方に表示しても朝の状況が表示される</a:t>
            </a:r>
            <a:endParaRPr lang="en-US" altLang="ja-JP" dirty="0"/>
          </a:p>
          <a:p>
            <a:pPr marL="0" lvl="0" indent="0" algn="l" rtl="0">
              <a:spcBef>
                <a:spcPts val="0"/>
              </a:spcBef>
              <a:spcAft>
                <a:spcPts val="0"/>
              </a:spcAft>
              <a:buNone/>
            </a:pPr>
            <a:r>
              <a:rPr lang="ja-JP" altLang="en-US" dirty="0"/>
              <a:t>注文確定前に在庫がないとクレームになる</a:t>
            </a:r>
            <a:endParaRPr lang="en-US" altLang="ja-JP" dirty="0"/>
          </a:p>
          <a:p>
            <a:pPr marL="0" lvl="0" indent="0" algn="l" rtl="0">
              <a:spcBef>
                <a:spcPts val="0"/>
              </a:spcBef>
              <a:spcAft>
                <a:spcPts val="0"/>
              </a:spcAft>
              <a:buNone/>
            </a:pPr>
            <a:r>
              <a:rPr lang="ja-JP" altLang="en-US" dirty="0"/>
              <a:t>注文確定前に在庫数確認</a:t>
            </a:r>
            <a:r>
              <a:rPr lang="en-US" altLang="ja-JP" dirty="0"/>
              <a:t>API</a:t>
            </a:r>
            <a:r>
              <a:rPr lang="ja-JP" altLang="en-US" dirty="0"/>
              <a:t>でチェックし、あれば注文できる　なければ注文できない</a:t>
            </a:r>
            <a:endParaRPr lang="en-US" altLang="ja-JP" dirty="0"/>
          </a:p>
          <a:p>
            <a:pPr marL="0" lvl="0" indent="0" algn="l" rtl="0">
              <a:spcBef>
                <a:spcPts val="0"/>
              </a:spcBef>
              <a:spcAft>
                <a:spcPts val="0"/>
              </a:spcAft>
              <a:buNone/>
            </a:pPr>
            <a:r>
              <a:rPr lang="ja-JP" altLang="en-US" dirty="0"/>
              <a:t>カスタマーサービス部メンバーの在庫確認も可能　商品単位で確認もできる。バッチを使用して全体的な在庫数も確認できる</a:t>
            </a:r>
            <a:endParaRPr lang="en-US" altLang="ja-JP" dirty="0"/>
          </a:p>
          <a:p>
            <a:pPr marL="0" lvl="0" indent="0" algn="l" rtl="0">
              <a:spcBef>
                <a:spcPts val="0"/>
              </a:spcBef>
              <a:spcAft>
                <a:spcPts val="0"/>
              </a:spcAft>
              <a:buNone/>
            </a:pPr>
            <a:r>
              <a:rPr lang="ja-JP" altLang="en-US" dirty="0"/>
              <a:t>販売管理システムのバッチは日次での運用になる</a:t>
            </a:r>
            <a:endParaRPr lang="en-US" altLang="ja-JP"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8/15</a:t>
            </a:r>
            <a:r>
              <a:rPr lang="ja-JP" altLang="en-US" dirty="0"/>
              <a:t>安藤さんコメント：</a:t>
            </a:r>
            <a:endParaRPr lang="en-US" altLang="ja-JP" dirty="0"/>
          </a:p>
          <a:p>
            <a:r>
              <a:rPr kumimoji="1" lang="en-US" altLang="ja-JP" sz="1200" dirty="0">
                <a:solidFill>
                  <a:srgbClr val="0070C0"/>
                </a:solidFill>
              </a:rPr>
              <a:t>P.7</a:t>
            </a:r>
            <a:r>
              <a:rPr kumimoji="1" lang="ja-JP" altLang="en-US" sz="1200" dirty="0">
                <a:solidFill>
                  <a:srgbClr val="0070C0"/>
                </a:solidFill>
              </a:rPr>
              <a:t>で記載の通り、商品情報登録時、商品情報中の在庫情報は、基盤システムを参照して確認できますが、</a:t>
            </a:r>
            <a:endParaRPr kumimoji="1" lang="en-US" altLang="ja-JP" sz="1200" dirty="0">
              <a:solidFill>
                <a:srgbClr val="0070C0"/>
              </a:solidFill>
            </a:endParaRPr>
          </a:p>
          <a:p>
            <a:r>
              <a:rPr lang="ja-JP" altLang="en-US" sz="1200" dirty="0">
                <a:solidFill>
                  <a:srgbClr val="0070C0"/>
                </a:solidFill>
              </a:rPr>
              <a:t>販売管理システムより日次連携される</a:t>
            </a:r>
            <a:r>
              <a:rPr lang="en-US" altLang="ja-JP" sz="1200" dirty="0">
                <a:solidFill>
                  <a:srgbClr val="0070C0"/>
                </a:solidFill>
              </a:rPr>
              <a:t>EC</a:t>
            </a:r>
            <a:r>
              <a:rPr lang="ja-JP" altLang="en-US" sz="1200" dirty="0">
                <a:solidFill>
                  <a:srgbClr val="0070C0"/>
                </a:solidFill>
              </a:rPr>
              <a:t>在庫情報の方が精度がよく最新で、</a:t>
            </a:r>
            <a:endParaRPr lang="en-US" altLang="ja-JP" sz="1200" dirty="0">
              <a:solidFill>
                <a:srgbClr val="0070C0"/>
              </a:solidFill>
            </a:endParaRPr>
          </a:p>
          <a:p>
            <a:r>
              <a:rPr lang="ja-JP" altLang="en-US" sz="1200" dirty="0">
                <a:solidFill>
                  <a:srgbClr val="0070C0"/>
                </a:solidFill>
              </a:rPr>
              <a:t>顧客が</a:t>
            </a:r>
            <a:r>
              <a:rPr lang="en-US" altLang="ja-JP" sz="1200" dirty="0">
                <a:solidFill>
                  <a:srgbClr val="0070C0"/>
                </a:solidFill>
              </a:rPr>
              <a:t>(</a:t>
            </a:r>
            <a:r>
              <a:rPr lang="ja-JP" altLang="en-US" sz="1200" dirty="0">
                <a:solidFill>
                  <a:srgbClr val="0070C0"/>
                </a:solidFill>
              </a:rPr>
              <a:t>注文確定時ではなく</a:t>
            </a:r>
            <a:r>
              <a:rPr lang="en-US" altLang="ja-JP" sz="1200" dirty="0">
                <a:solidFill>
                  <a:srgbClr val="0070C0"/>
                </a:solidFill>
              </a:rPr>
              <a:t>)</a:t>
            </a:r>
            <a:r>
              <a:rPr lang="ja-JP" altLang="en-US" sz="1200" dirty="0">
                <a:solidFill>
                  <a:srgbClr val="0070C0"/>
                </a:solidFill>
              </a:rPr>
              <a:t>商品閲覧時に、〇</a:t>
            </a:r>
            <a:r>
              <a:rPr lang="en-US" altLang="ja-JP" sz="1200" dirty="0">
                <a:solidFill>
                  <a:srgbClr val="0070C0"/>
                </a:solidFill>
              </a:rPr>
              <a:t>×△</a:t>
            </a:r>
            <a:r>
              <a:rPr lang="ja-JP" altLang="en-US" sz="1200" dirty="0">
                <a:solidFill>
                  <a:srgbClr val="0070C0"/>
                </a:solidFill>
              </a:rPr>
              <a:t>で表示される元となる在庫情報です。</a:t>
            </a:r>
            <a:endParaRPr lang="en-US" altLang="ja-JP" sz="1200" dirty="0">
              <a:solidFill>
                <a:srgbClr val="0070C0"/>
              </a:solidFill>
            </a:endParaRPr>
          </a:p>
          <a:p>
            <a:endParaRPr lang="en-US" altLang="ja-JP" sz="1200" dirty="0">
              <a:solidFill>
                <a:srgbClr val="0070C0"/>
              </a:solidFill>
            </a:endParaRPr>
          </a:p>
          <a:p>
            <a:r>
              <a:rPr kumimoji="1" lang="ja-JP" altLang="en-US" sz="1200" dirty="0">
                <a:solidFill>
                  <a:srgbClr val="0070C0"/>
                </a:solidFill>
              </a:rPr>
              <a:t>在庫取得のバッチと</a:t>
            </a:r>
            <a:r>
              <a:rPr kumimoji="1" lang="en-US" altLang="ja-JP" sz="1200" dirty="0">
                <a:solidFill>
                  <a:srgbClr val="0070C0"/>
                </a:solidFill>
              </a:rPr>
              <a:t>API</a:t>
            </a:r>
            <a:r>
              <a:rPr kumimoji="1" lang="ja-JP" altLang="en-US" sz="1200" dirty="0">
                <a:solidFill>
                  <a:srgbClr val="0070C0"/>
                </a:solidFill>
              </a:rPr>
              <a:t>が混じってわかりづらくなっているので、分けていただけますでしょうか。</a:t>
            </a:r>
            <a:endParaRPr lang="en-US" altLang="ja-JP" sz="1200" dirty="0">
              <a:solidFill>
                <a:srgbClr val="0070C0"/>
              </a:solidFill>
            </a:endParaRPr>
          </a:p>
          <a:p>
            <a:endParaRPr lang="en-US" altLang="ja-JP" sz="1200" dirty="0">
              <a:solidFill>
                <a:srgbClr val="0070C0"/>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5338141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a:extLst>
            <a:ext uri="{FF2B5EF4-FFF2-40B4-BE49-F238E27FC236}">
              <a16:creationId xmlns:a16="http://schemas.microsoft.com/office/drawing/2014/main" id="{41CB2C2F-FC3A-B080-26FB-1F149E7FBB88}"/>
            </a:ext>
          </a:extLst>
        </p:cNvPr>
        <p:cNvGrpSpPr/>
        <p:nvPr/>
      </p:nvGrpSpPr>
      <p:grpSpPr>
        <a:xfrm>
          <a:off x="0" y="0"/>
          <a:ext cx="0" cy="0"/>
          <a:chOff x="0" y="0"/>
          <a:chExt cx="0" cy="0"/>
        </a:xfrm>
      </p:grpSpPr>
      <p:sp>
        <p:nvSpPr>
          <p:cNvPr id="57" name="Google Shape;57;g279e641c04c_0_13:notes">
            <a:extLst>
              <a:ext uri="{FF2B5EF4-FFF2-40B4-BE49-F238E27FC236}">
                <a16:creationId xmlns:a16="http://schemas.microsoft.com/office/drawing/2014/main" id="{F2A08F40-14A1-0A68-04CA-3BB7BB04BC9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79e641c04c_0_13:notes">
            <a:extLst>
              <a:ext uri="{FF2B5EF4-FFF2-40B4-BE49-F238E27FC236}">
                <a16:creationId xmlns:a16="http://schemas.microsoft.com/office/drawing/2014/main" id="{438BCD10-E023-7322-95FA-2D8220E2723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ja-JP" dirty="0"/>
              <a:t>EC</a:t>
            </a:r>
            <a:r>
              <a:rPr lang="ja-JP" altLang="en-US" dirty="0"/>
              <a:t>画面上には日次連携された在庫数を表示　朝</a:t>
            </a:r>
            <a:r>
              <a:rPr lang="en-US" altLang="ja-JP" dirty="0"/>
              <a:t>8</a:t>
            </a:r>
            <a:r>
              <a:rPr lang="ja-JP" altLang="en-US" dirty="0"/>
              <a:t>時に連携されたものを夕方に表示しても朝の状況が表示される</a:t>
            </a:r>
            <a:endParaRPr lang="en-US" altLang="ja-JP" dirty="0"/>
          </a:p>
          <a:p>
            <a:pPr marL="0" lvl="0" indent="0" algn="l" rtl="0">
              <a:spcBef>
                <a:spcPts val="0"/>
              </a:spcBef>
              <a:spcAft>
                <a:spcPts val="0"/>
              </a:spcAft>
              <a:buNone/>
            </a:pPr>
            <a:r>
              <a:rPr lang="ja-JP" altLang="en-US" dirty="0"/>
              <a:t>注文確定前に在庫がないとクレームになる</a:t>
            </a:r>
            <a:endParaRPr lang="en-US" altLang="ja-JP" dirty="0"/>
          </a:p>
          <a:p>
            <a:pPr marL="0" lvl="0" indent="0" algn="l" rtl="0">
              <a:spcBef>
                <a:spcPts val="0"/>
              </a:spcBef>
              <a:spcAft>
                <a:spcPts val="0"/>
              </a:spcAft>
              <a:buNone/>
            </a:pPr>
            <a:r>
              <a:rPr lang="ja-JP" altLang="en-US" dirty="0"/>
              <a:t>注文確定前に在庫数確認</a:t>
            </a:r>
            <a:r>
              <a:rPr lang="en-US" altLang="ja-JP" dirty="0"/>
              <a:t>API</a:t>
            </a:r>
            <a:r>
              <a:rPr lang="ja-JP" altLang="en-US" dirty="0"/>
              <a:t>でチェックし、あれば注文できる　なければ注文できない</a:t>
            </a:r>
            <a:endParaRPr lang="en-US" altLang="ja-JP" dirty="0"/>
          </a:p>
          <a:p>
            <a:pPr marL="0" lvl="0" indent="0" algn="l" rtl="0">
              <a:spcBef>
                <a:spcPts val="0"/>
              </a:spcBef>
              <a:spcAft>
                <a:spcPts val="0"/>
              </a:spcAft>
              <a:buNone/>
            </a:pPr>
            <a:r>
              <a:rPr lang="ja-JP" altLang="en-US" dirty="0"/>
              <a:t>カスタマーサービス部メンバーの在庫確認も可能　商品単位で確認もできる。バッチを使用して全体的な在庫数も確認できる</a:t>
            </a:r>
            <a:endParaRPr lang="en-US" altLang="ja-JP" dirty="0"/>
          </a:p>
          <a:p>
            <a:pPr marL="0" lvl="0" indent="0" algn="l" rtl="0">
              <a:spcBef>
                <a:spcPts val="0"/>
              </a:spcBef>
              <a:spcAft>
                <a:spcPts val="0"/>
              </a:spcAft>
              <a:buNone/>
            </a:pPr>
            <a:r>
              <a:rPr lang="ja-JP" altLang="en-US" dirty="0"/>
              <a:t>販売管理システムのバッチは日次での運用になる</a:t>
            </a:r>
            <a:endParaRPr lang="en-US" altLang="ja-JP"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8/15</a:t>
            </a:r>
            <a:r>
              <a:rPr lang="ja-JP" altLang="en-US" dirty="0"/>
              <a:t>安藤さんコメント：</a:t>
            </a:r>
            <a:endParaRPr lang="en-US" altLang="ja-JP" dirty="0"/>
          </a:p>
          <a:p>
            <a:r>
              <a:rPr kumimoji="1" lang="en-US" altLang="ja-JP" sz="1200" dirty="0">
                <a:solidFill>
                  <a:srgbClr val="0070C0"/>
                </a:solidFill>
              </a:rPr>
              <a:t>P.7</a:t>
            </a:r>
            <a:r>
              <a:rPr kumimoji="1" lang="ja-JP" altLang="en-US" sz="1200" dirty="0">
                <a:solidFill>
                  <a:srgbClr val="0070C0"/>
                </a:solidFill>
              </a:rPr>
              <a:t>で記載の通り、商品情報登録時、商品情報中の在庫情報は、基盤システムを参照して確認できますが、</a:t>
            </a:r>
            <a:endParaRPr kumimoji="1" lang="en-US" altLang="ja-JP" sz="1200" dirty="0">
              <a:solidFill>
                <a:srgbClr val="0070C0"/>
              </a:solidFill>
            </a:endParaRPr>
          </a:p>
          <a:p>
            <a:r>
              <a:rPr lang="ja-JP" altLang="en-US" sz="1200" dirty="0">
                <a:solidFill>
                  <a:srgbClr val="0070C0"/>
                </a:solidFill>
              </a:rPr>
              <a:t>販売管理システムより日次連携される</a:t>
            </a:r>
            <a:r>
              <a:rPr lang="en-US" altLang="ja-JP" sz="1200" dirty="0">
                <a:solidFill>
                  <a:srgbClr val="0070C0"/>
                </a:solidFill>
              </a:rPr>
              <a:t>EC</a:t>
            </a:r>
            <a:r>
              <a:rPr lang="ja-JP" altLang="en-US" sz="1200" dirty="0">
                <a:solidFill>
                  <a:srgbClr val="0070C0"/>
                </a:solidFill>
              </a:rPr>
              <a:t>在庫情報の方が精度がよく最新で、</a:t>
            </a:r>
            <a:endParaRPr lang="en-US" altLang="ja-JP" sz="1200" dirty="0">
              <a:solidFill>
                <a:srgbClr val="0070C0"/>
              </a:solidFill>
            </a:endParaRPr>
          </a:p>
          <a:p>
            <a:r>
              <a:rPr lang="ja-JP" altLang="en-US" sz="1200" dirty="0">
                <a:solidFill>
                  <a:srgbClr val="0070C0"/>
                </a:solidFill>
              </a:rPr>
              <a:t>顧客が</a:t>
            </a:r>
            <a:r>
              <a:rPr lang="en-US" altLang="ja-JP" sz="1200" dirty="0">
                <a:solidFill>
                  <a:srgbClr val="0070C0"/>
                </a:solidFill>
              </a:rPr>
              <a:t>(</a:t>
            </a:r>
            <a:r>
              <a:rPr lang="ja-JP" altLang="en-US" sz="1200" dirty="0">
                <a:solidFill>
                  <a:srgbClr val="0070C0"/>
                </a:solidFill>
              </a:rPr>
              <a:t>注文確定時ではなく</a:t>
            </a:r>
            <a:r>
              <a:rPr lang="en-US" altLang="ja-JP" sz="1200" dirty="0">
                <a:solidFill>
                  <a:srgbClr val="0070C0"/>
                </a:solidFill>
              </a:rPr>
              <a:t>)</a:t>
            </a:r>
            <a:r>
              <a:rPr lang="ja-JP" altLang="en-US" sz="1200" dirty="0">
                <a:solidFill>
                  <a:srgbClr val="0070C0"/>
                </a:solidFill>
              </a:rPr>
              <a:t>商品閲覧時に、〇</a:t>
            </a:r>
            <a:r>
              <a:rPr lang="en-US" altLang="ja-JP" sz="1200" dirty="0">
                <a:solidFill>
                  <a:srgbClr val="0070C0"/>
                </a:solidFill>
              </a:rPr>
              <a:t>×△</a:t>
            </a:r>
            <a:r>
              <a:rPr lang="ja-JP" altLang="en-US" sz="1200" dirty="0">
                <a:solidFill>
                  <a:srgbClr val="0070C0"/>
                </a:solidFill>
              </a:rPr>
              <a:t>で表示される元となる在庫情報です。</a:t>
            </a:r>
            <a:endParaRPr lang="en-US" altLang="ja-JP" sz="1200" dirty="0">
              <a:solidFill>
                <a:srgbClr val="0070C0"/>
              </a:solidFill>
            </a:endParaRPr>
          </a:p>
          <a:p>
            <a:endParaRPr lang="en-US" altLang="ja-JP" sz="1200" dirty="0">
              <a:solidFill>
                <a:srgbClr val="0070C0"/>
              </a:solidFill>
            </a:endParaRPr>
          </a:p>
          <a:p>
            <a:r>
              <a:rPr kumimoji="1" lang="ja-JP" altLang="en-US" sz="1200" dirty="0">
                <a:solidFill>
                  <a:srgbClr val="0070C0"/>
                </a:solidFill>
              </a:rPr>
              <a:t>在庫取得のバッチと</a:t>
            </a:r>
            <a:r>
              <a:rPr kumimoji="1" lang="en-US" altLang="ja-JP" sz="1200" dirty="0">
                <a:solidFill>
                  <a:srgbClr val="0070C0"/>
                </a:solidFill>
              </a:rPr>
              <a:t>API</a:t>
            </a:r>
            <a:r>
              <a:rPr kumimoji="1" lang="ja-JP" altLang="en-US" sz="1200" dirty="0">
                <a:solidFill>
                  <a:srgbClr val="0070C0"/>
                </a:solidFill>
              </a:rPr>
              <a:t>が混じってわかりづらくなっているので、分けていただけますでしょうか。</a:t>
            </a:r>
            <a:endParaRPr lang="en-US" altLang="ja-JP" sz="1200" dirty="0">
              <a:solidFill>
                <a:srgbClr val="0070C0"/>
              </a:solidFill>
            </a:endParaRPr>
          </a:p>
          <a:p>
            <a:endParaRPr lang="en-US" altLang="ja-JP" sz="1200" dirty="0">
              <a:solidFill>
                <a:srgbClr val="0070C0"/>
              </a:solidFil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5940234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a:extLst>
            <a:ext uri="{FF2B5EF4-FFF2-40B4-BE49-F238E27FC236}">
              <a16:creationId xmlns:a16="http://schemas.microsoft.com/office/drawing/2014/main" id="{B45F18BC-DAAF-3B33-21CB-BB79199D35A4}"/>
            </a:ext>
          </a:extLst>
        </p:cNvPr>
        <p:cNvGrpSpPr/>
        <p:nvPr/>
      </p:nvGrpSpPr>
      <p:grpSpPr>
        <a:xfrm>
          <a:off x="0" y="0"/>
          <a:ext cx="0" cy="0"/>
          <a:chOff x="0" y="0"/>
          <a:chExt cx="0" cy="0"/>
        </a:xfrm>
      </p:grpSpPr>
      <p:sp>
        <p:nvSpPr>
          <p:cNvPr id="57" name="Google Shape;57;g279e641c04c_0_13:notes">
            <a:extLst>
              <a:ext uri="{FF2B5EF4-FFF2-40B4-BE49-F238E27FC236}">
                <a16:creationId xmlns:a16="http://schemas.microsoft.com/office/drawing/2014/main" id="{8327F05A-63A8-6FC6-CA6D-31A1FF3B222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79e641c04c_0_13:notes">
            <a:extLst>
              <a:ext uri="{FF2B5EF4-FFF2-40B4-BE49-F238E27FC236}">
                <a16:creationId xmlns:a16="http://schemas.microsoft.com/office/drawing/2014/main" id="{176C257C-6CE8-508D-2A05-52086522C6A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50425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a:extLst>
            <a:ext uri="{FF2B5EF4-FFF2-40B4-BE49-F238E27FC236}">
              <a16:creationId xmlns:a16="http://schemas.microsoft.com/office/drawing/2014/main" id="{DF9903DB-7A6E-51C8-9B9D-DBF8E0E587E6}"/>
            </a:ext>
          </a:extLst>
        </p:cNvPr>
        <p:cNvGrpSpPr/>
        <p:nvPr/>
      </p:nvGrpSpPr>
      <p:grpSpPr>
        <a:xfrm>
          <a:off x="0" y="0"/>
          <a:ext cx="0" cy="0"/>
          <a:chOff x="0" y="0"/>
          <a:chExt cx="0" cy="0"/>
        </a:xfrm>
      </p:grpSpPr>
      <p:sp>
        <p:nvSpPr>
          <p:cNvPr id="57" name="Google Shape;57;g279e641c04c_0_13:notes">
            <a:extLst>
              <a:ext uri="{FF2B5EF4-FFF2-40B4-BE49-F238E27FC236}">
                <a16:creationId xmlns:a16="http://schemas.microsoft.com/office/drawing/2014/main" id="{26B13B6E-C16E-88FD-0D7F-47EE3BC23C4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79e641c04c_0_13:notes">
            <a:extLst>
              <a:ext uri="{FF2B5EF4-FFF2-40B4-BE49-F238E27FC236}">
                <a16:creationId xmlns:a16="http://schemas.microsoft.com/office/drawing/2014/main" id="{56BF356A-B4CF-250A-77DA-1E5765709BE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t>コールセンター側にカスタマーサービスメンバーがいる</a:t>
            </a:r>
            <a:endParaRPr lang="en-US" altLang="ja-JP" dirty="0"/>
          </a:p>
          <a:p>
            <a:pPr marL="0" lvl="0" indent="0" algn="l" rtl="0">
              <a:spcBef>
                <a:spcPts val="0"/>
              </a:spcBef>
              <a:spcAft>
                <a:spcPts val="0"/>
              </a:spcAft>
              <a:buNone/>
            </a:pPr>
            <a:r>
              <a:rPr lang="ja-JP" altLang="en-US" dirty="0"/>
              <a:t>問い合わせをいただいて</a:t>
            </a:r>
            <a:r>
              <a:rPr lang="en-US" altLang="ja-JP" dirty="0"/>
              <a:t>EC</a:t>
            </a:r>
            <a:r>
              <a:rPr lang="ja-JP" altLang="en-US" dirty="0"/>
              <a:t>サイトの管理画面からお客様の情報を確認</a:t>
            </a:r>
            <a:endParaRPr dirty="0"/>
          </a:p>
        </p:txBody>
      </p:sp>
    </p:spTree>
    <p:extLst>
      <p:ext uri="{BB962C8B-B14F-4D97-AF65-F5344CB8AC3E}">
        <p14:creationId xmlns:p14="http://schemas.microsoft.com/office/powerpoint/2010/main" val="3104321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a:extLst>
            <a:ext uri="{FF2B5EF4-FFF2-40B4-BE49-F238E27FC236}">
              <a16:creationId xmlns:a16="http://schemas.microsoft.com/office/drawing/2014/main" id="{DACF6B85-C75C-7D02-476E-8D602319DDC1}"/>
            </a:ext>
          </a:extLst>
        </p:cNvPr>
        <p:cNvGrpSpPr/>
        <p:nvPr/>
      </p:nvGrpSpPr>
      <p:grpSpPr>
        <a:xfrm>
          <a:off x="0" y="0"/>
          <a:ext cx="0" cy="0"/>
          <a:chOff x="0" y="0"/>
          <a:chExt cx="0" cy="0"/>
        </a:xfrm>
      </p:grpSpPr>
      <p:sp>
        <p:nvSpPr>
          <p:cNvPr id="57" name="Google Shape;57;g279e641c04c_0_13:notes">
            <a:extLst>
              <a:ext uri="{FF2B5EF4-FFF2-40B4-BE49-F238E27FC236}">
                <a16:creationId xmlns:a16="http://schemas.microsoft.com/office/drawing/2014/main" id="{EFB0887E-759D-99E9-4C72-D394D3B2F53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79e641c04c_0_13:notes">
            <a:extLst>
              <a:ext uri="{FF2B5EF4-FFF2-40B4-BE49-F238E27FC236}">
                <a16:creationId xmlns:a16="http://schemas.microsoft.com/office/drawing/2014/main" id="{20B35B9F-0C8D-F700-9FB8-5E8AB802AAB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8/15</a:t>
            </a:r>
            <a:r>
              <a:rPr lang="ja-JP" altLang="en-US" dirty="0"/>
              <a:t>安藤さんコメント：</a:t>
            </a:r>
            <a:endParaRPr lang="en-US" altLang="ja-JP" dirty="0"/>
          </a:p>
          <a:p>
            <a:pPr marL="0" lvl="0" indent="0" algn="l" rtl="0">
              <a:spcBef>
                <a:spcPts val="0"/>
              </a:spcBef>
              <a:spcAft>
                <a:spcPts val="0"/>
              </a:spcAft>
              <a:buNone/>
            </a:pPr>
            <a:r>
              <a:rPr lang="ja-JP" altLang="en-US" dirty="0"/>
              <a:t>ハイパーユーザを追加していただけますでしょうか</a:t>
            </a:r>
            <a:endParaRPr dirty="0"/>
          </a:p>
        </p:txBody>
      </p:sp>
    </p:spTree>
    <p:extLst>
      <p:ext uri="{BB962C8B-B14F-4D97-AF65-F5344CB8AC3E}">
        <p14:creationId xmlns:p14="http://schemas.microsoft.com/office/powerpoint/2010/main" val="3273157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a:extLst>
            <a:ext uri="{FF2B5EF4-FFF2-40B4-BE49-F238E27FC236}">
              <a16:creationId xmlns:a16="http://schemas.microsoft.com/office/drawing/2014/main" id="{2CED1569-1803-3677-C652-70E3135F22DE}"/>
            </a:ext>
          </a:extLst>
        </p:cNvPr>
        <p:cNvGrpSpPr/>
        <p:nvPr/>
      </p:nvGrpSpPr>
      <p:grpSpPr>
        <a:xfrm>
          <a:off x="0" y="0"/>
          <a:ext cx="0" cy="0"/>
          <a:chOff x="0" y="0"/>
          <a:chExt cx="0" cy="0"/>
        </a:xfrm>
      </p:grpSpPr>
      <p:sp>
        <p:nvSpPr>
          <p:cNvPr id="57" name="Google Shape;57;g279e641c04c_0_13:notes">
            <a:extLst>
              <a:ext uri="{FF2B5EF4-FFF2-40B4-BE49-F238E27FC236}">
                <a16:creationId xmlns:a16="http://schemas.microsoft.com/office/drawing/2014/main" id="{15B341AC-1EAB-3B1D-5E0B-DF3A7E72BAB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79e641c04c_0_13:notes">
            <a:extLst>
              <a:ext uri="{FF2B5EF4-FFF2-40B4-BE49-F238E27FC236}">
                <a16:creationId xmlns:a16="http://schemas.microsoft.com/office/drawing/2014/main" id="{2DC1241C-48F1-4197-6A81-D11DC4D10A6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3543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a:extLst>
            <a:ext uri="{FF2B5EF4-FFF2-40B4-BE49-F238E27FC236}">
              <a16:creationId xmlns:a16="http://schemas.microsoft.com/office/drawing/2014/main" id="{06623518-6017-007F-E92C-FE32D702906F}"/>
            </a:ext>
          </a:extLst>
        </p:cNvPr>
        <p:cNvGrpSpPr/>
        <p:nvPr/>
      </p:nvGrpSpPr>
      <p:grpSpPr>
        <a:xfrm>
          <a:off x="0" y="0"/>
          <a:ext cx="0" cy="0"/>
          <a:chOff x="0" y="0"/>
          <a:chExt cx="0" cy="0"/>
        </a:xfrm>
      </p:grpSpPr>
      <p:sp>
        <p:nvSpPr>
          <p:cNvPr id="57" name="Google Shape;57;g279e641c04c_0_13:notes">
            <a:extLst>
              <a:ext uri="{FF2B5EF4-FFF2-40B4-BE49-F238E27FC236}">
                <a16:creationId xmlns:a16="http://schemas.microsoft.com/office/drawing/2014/main" id="{F3BF0BCB-2D5B-1B21-5046-15BA5C80739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79e641c04c_0_13:notes">
            <a:extLst>
              <a:ext uri="{FF2B5EF4-FFF2-40B4-BE49-F238E27FC236}">
                <a16:creationId xmlns:a16="http://schemas.microsoft.com/office/drawing/2014/main" id="{58681868-EF34-0B80-E6D0-8A3323D06BE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3564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a:extLst>
            <a:ext uri="{FF2B5EF4-FFF2-40B4-BE49-F238E27FC236}">
              <a16:creationId xmlns:a16="http://schemas.microsoft.com/office/drawing/2014/main" id="{D174E223-B956-53E8-9E94-27D19D3A2DA9}"/>
            </a:ext>
          </a:extLst>
        </p:cNvPr>
        <p:cNvGrpSpPr/>
        <p:nvPr/>
      </p:nvGrpSpPr>
      <p:grpSpPr>
        <a:xfrm>
          <a:off x="0" y="0"/>
          <a:ext cx="0" cy="0"/>
          <a:chOff x="0" y="0"/>
          <a:chExt cx="0" cy="0"/>
        </a:xfrm>
      </p:grpSpPr>
      <p:sp>
        <p:nvSpPr>
          <p:cNvPr id="57" name="Google Shape;57;g279e641c04c_0_13:notes">
            <a:extLst>
              <a:ext uri="{FF2B5EF4-FFF2-40B4-BE49-F238E27FC236}">
                <a16:creationId xmlns:a16="http://schemas.microsoft.com/office/drawing/2014/main" id="{CB3E7CE4-0866-5D85-ECC9-1600E0CAB9D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79e641c04c_0_13:notes">
            <a:extLst>
              <a:ext uri="{FF2B5EF4-FFF2-40B4-BE49-F238E27FC236}">
                <a16:creationId xmlns:a16="http://schemas.microsoft.com/office/drawing/2014/main" id="{B0A3029C-F956-7EA2-44F8-C00B5AA38BF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2836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a:extLst>
            <a:ext uri="{FF2B5EF4-FFF2-40B4-BE49-F238E27FC236}">
              <a16:creationId xmlns:a16="http://schemas.microsoft.com/office/drawing/2014/main" id="{95DA07E0-7AAD-312B-785B-68CAE03F11CB}"/>
            </a:ext>
          </a:extLst>
        </p:cNvPr>
        <p:cNvGrpSpPr/>
        <p:nvPr/>
      </p:nvGrpSpPr>
      <p:grpSpPr>
        <a:xfrm>
          <a:off x="0" y="0"/>
          <a:ext cx="0" cy="0"/>
          <a:chOff x="0" y="0"/>
          <a:chExt cx="0" cy="0"/>
        </a:xfrm>
      </p:grpSpPr>
      <p:sp>
        <p:nvSpPr>
          <p:cNvPr id="57" name="Google Shape;57;g279e641c04c_0_13:notes">
            <a:extLst>
              <a:ext uri="{FF2B5EF4-FFF2-40B4-BE49-F238E27FC236}">
                <a16:creationId xmlns:a16="http://schemas.microsoft.com/office/drawing/2014/main" id="{2C018D73-57AC-4D68-0A5C-43C256F24F3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79e641c04c_0_13:notes">
            <a:extLst>
              <a:ext uri="{FF2B5EF4-FFF2-40B4-BE49-F238E27FC236}">
                <a16:creationId xmlns:a16="http://schemas.microsoft.com/office/drawing/2014/main" id="{64F65F16-731E-9234-EF68-671ED41CE39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7565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79e641c04c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79e641c04c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a:extLst>
            <a:ext uri="{FF2B5EF4-FFF2-40B4-BE49-F238E27FC236}">
              <a16:creationId xmlns:a16="http://schemas.microsoft.com/office/drawing/2014/main" id="{33AA2557-0635-E52C-0317-EDACF3BF78B8}"/>
            </a:ext>
          </a:extLst>
        </p:cNvPr>
        <p:cNvGrpSpPr/>
        <p:nvPr/>
      </p:nvGrpSpPr>
      <p:grpSpPr>
        <a:xfrm>
          <a:off x="0" y="0"/>
          <a:ext cx="0" cy="0"/>
          <a:chOff x="0" y="0"/>
          <a:chExt cx="0" cy="0"/>
        </a:xfrm>
      </p:grpSpPr>
      <p:sp>
        <p:nvSpPr>
          <p:cNvPr id="57" name="Google Shape;57;g279e641c04c_0_13:notes">
            <a:extLst>
              <a:ext uri="{FF2B5EF4-FFF2-40B4-BE49-F238E27FC236}">
                <a16:creationId xmlns:a16="http://schemas.microsoft.com/office/drawing/2014/main" id="{F3B2335E-9F82-D974-7899-787159FAA3A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79e641c04c_0_13:notes">
            <a:extLst>
              <a:ext uri="{FF2B5EF4-FFF2-40B4-BE49-F238E27FC236}">
                <a16:creationId xmlns:a16="http://schemas.microsoft.com/office/drawing/2014/main" id="{F4443DC7-4FBA-24E8-5DD9-78CC5226D7A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38613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a:extLst>
            <a:ext uri="{FF2B5EF4-FFF2-40B4-BE49-F238E27FC236}">
              <a16:creationId xmlns:a16="http://schemas.microsoft.com/office/drawing/2014/main" id="{9F3129FA-B0DC-239E-002C-25AF7B039DDF}"/>
            </a:ext>
          </a:extLst>
        </p:cNvPr>
        <p:cNvGrpSpPr/>
        <p:nvPr/>
      </p:nvGrpSpPr>
      <p:grpSpPr>
        <a:xfrm>
          <a:off x="0" y="0"/>
          <a:ext cx="0" cy="0"/>
          <a:chOff x="0" y="0"/>
          <a:chExt cx="0" cy="0"/>
        </a:xfrm>
      </p:grpSpPr>
      <p:sp>
        <p:nvSpPr>
          <p:cNvPr id="57" name="Google Shape;57;g279e641c04c_0_13:notes">
            <a:extLst>
              <a:ext uri="{FF2B5EF4-FFF2-40B4-BE49-F238E27FC236}">
                <a16:creationId xmlns:a16="http://schemas.microsoft.com/office/drawing/2014/main" id="{E1EEEF42-EC35-47BC-36D6-B4AA7BB6446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79e641c04c_0_13:notes">
            <a:extLst>
              <a:ext uri="{FF2B5EF4-FFF2-40B4-BE49-F238E27FC236}">
                <a16:creationId xmlns:a16="http://schemas.microsoft.com/office/drawing/2014/main" id="{A56C2734-356F-8B7F-552F-FCC586D8B26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t>会員登録者も自分のユーザー情報を登録、修正できる</a:t>
            </a:r>
            <a:endParaRPr lang="en-US" altLang="ja-JP" dirty="0"/>
          </a:p>
          <a:p>
            <a:pPr marL="0" lvl="0" indent="0" algn="l" rtl="0">
              <a:spcBef>
                <a:spcPts val="0"/>
              </a:spcBef>
              <a:spcAft>
                <a:spcPts val="0"/>
              </a:spcAft>
              <a:buNone/>
            </a:pPr>
            <a:r>
              <a:rPr lang="ja-JP" altLang="en-US" dirty="0"/>
              <a:t>退会</a:t>
            </a:r>
            <a:endParaRPr lang="en-US" altLang="ja-JP" dirty="0"/>
          </a:p>
          <a:p>
            <a:pPr marL="0" lvl="0" indent="0" algn="l" rtl="0">
              <a:spcBef>
                <a:spcPts val="0"/>
              </a:spcBef>
              <a:spcAft>
                <a:spcPts val="0"/>
              </a:spcAft>
              <a:buNone/>
            </a:pPr>
            <a:r>
              <a:rPr lang="ja-JP" altLang="en-US" dirty="0"/>
              <a:t>退会者の情報は一定期間残す</a:t>
            </a:r>
            <a:endParaRPr dirty="0"/>
          </a:p>
        </p:txBody>
      </p:sp>
    </p:spTree>
    <p:extLst>
      <p:ext uri="{BB962C8B-B14F-4D97-AF65-F5344CB8AC3E}">
        <p14:creationId xmlns:p14="http://schemas.microsoft.com/office/powerpoint/2010/main" val="2318981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249283-5445-7BC3-C313-91DFEE5A682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A59BB81-23A1-984C-6C0F-64EDCD7B0F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41997C3F-AE03-9000-79B9-1192304D9DA4}"/>
              </a:ext>
            </a:extLst>
          </p:cNvPr>
          <p:cNvSpPr>
            <a:spLocks noGrp="1"/>
          </p:cNvSpPr>
          <p:nvPr>
            <p:ph type="dt" sz="half" idx="10"/>
          </p:nvPr>
        </p:nvSpPr>
        <p:spPr/>
        <p:txBody>
          <a:bodyPr/>
          <a:lstStyle/>
          <a:p>
            <a:fld id="{DB3CAC94-1EB8-4832-9DAA-FF99BFEB6A5A}" type="datetime1">
              <a:rPr kumimoji="1" lang="ja-JP" altLang="en-US" smtClean="0"/>
              <a:t>2025/8/21</a:t>
            </a:fld>
            <a:endParaRPr kumimoji="1" lang="ja-JP" altLang="en-US"/>
          </a:p>
        </p:txBody>
      </p:sp>
      <p:sp>
        <p:nvSpPr>
          <p:cNvPr id="5" name="フッター プレースホルダー 4">
            <a:extLst>
              <a:ext uri="{FF2B5EF4-FFF2-40B4-BE49-F238E27FC236}">
                <a16:creationId xmlns:a16="http://schemas.microsoft.com/office/drawing/2014/main" id="{96CB753E-FA6E-2B5F-C065-54556CDA11C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AF4E3DA-98A2-B12B-7C7D-ED51F83C35DC}"/>
              </a:ext>
            </a:extLst>
          </p:cNvPr>
          <p:cNvSpPr>
            <a:spLocks noGrp="1"/>
          </p:cNvSpPr>
          <p:nvPr>
            <p:ph type="sldNum" sz="quarter" idx="12"/>
          </p:nvPr>
        </p:nvSpPr>
        <p:spPr/>
        <p:txBody>
          <a:bodyPr/>
          <a:lstStyle/>
          <a:p>
            <a:fld id="{58389F70-D76F-477A-915C-60F29B4BE15B}" type="slidenum">
              <a:rPr kumimoji="1" lang="ja-JP" altLang="en-US" smtClean="0"/>
              <a:t>‹#›</a:t>
            </a:fld>
            <a:endParaRPr kumimoji="1" lang="ja-JP" altLang="en-US"/>
          </a:p>
        </p:txBody>
      </p:sp>
    </p:spTree>
    <p:extLst>
      <p:ext uri="{BB962C8B-B14F-4D97-AF65-F5344CB8AC3E}">
        <p14:creationId xmlns:p14="http://schemas.microsoft.com/office/powerpoint/2010/main" val="2234912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CE034C-3763-C26C-0873-B593D21CD70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AA11C5C-C1BE-2BAF-C28F-5B42A7B588C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645FDCF-5856-BABE-834C-4D8DC8F2437E}"/>
              </a:ext>
            </a:extLst>
          </p:cNvPr>
          <p:cNvSpPr>
            <a:spLocks noGrp="1"/>
          </p:cNvSpPr>
          <p:nvPr>
            <p:ph type="dt" sz="half" idx="10"/>
          </p:nvPr>
        </p:nvSpPr>
        <p:spPr/>
        <p:txBody>
          <a:bodyPr/>
          <a:lstStyle/>
          <a:p>
            <a:fld id="{A292A096-2BC8-45B1-97DF-4946EA87EC7E}" type="datetime1">
              <a:rPr kumimoji="1" lang="ja-JP" altLang="en-US" smtClean="0"/>
              <a:t>2025/8/21</a:t>
            </a:fld>
            <a:endParaRPr kumimoji="1" lang="ja-JP" altLang="en-US"/>
          </a:p>
        </p:txBody>
      </p:sp>
      <p:sp>
        <p:nvSpPr>
          <p:cNvPr id="5" name="フッター プレースホルダー 4">
            <a:extLst>
              <a:ext uri="{FF2B5EF4-FFF2-40B4-BE49-F238E27FC236}">
                <a16:creationId xmlns:a16="http://schemas.microsoft.com/office/drawing/2014/main" id="{622ABDC7-F1F6-B531-DAE6-5D469E1E273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BBF1EB2-8864-7DEF-2B8F-663C0339FE21}"/>
              </a:ext>
            </a:extLst>
          </p:cNvPr>
          <p:cNvSpPr>
            <a:spLocks noGrp="1"/>
          </p:cNvSpPr>
          <p:nvPr>
            <p:ph type="sldNum" sz="quarter" idx="12"/>
          </p:nvPr>
        </p:nvSpPr>
        <p:spPr/>
        <p:txBody>
          <a:bodyPr/>
          <a:lstStyle/>
          <a:p>
            <a:fld id="{58389F70-D76F-477A-915C-60F29B4BE15B}" type="slidenum">
              <a:rPr kumimoji="1" lang="ja-JP" altLang="en-US" smtClean="0"/>
              <a:t>‹#›</a:t>
            </a:fld>
            <a:endParaRPr kumimoji="1" lang="ja-JP" altLang="en-US"/>
          </a:p>
        </p:txBody>
      </p:sp>
    </p:spTree>
    <p:extLst>
      <p:ext uri="{BB962C8B-B14F-4D97-AF65-F5344CB8AC3E}">
        <p14:creationId xmlns:p14="http://schemas.microsoft.com/office/powerpoint/2010/main" val="394422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D060E7C-136A-32AB-09A6-D5FA1E61F74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614D4A9-2884-255A-A09A-979095C4062F}"/>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A0BA67A-8E1C-6B53-E0D1-C8AEC611F7A3}"/>
              </a:ext>
            </a:extLst>
          </p:cNvPr>
          <p:cNvSpPr>
            <a:spLocks noGrp="1"/>
          </p:cNvSpPr>
          <p:nvPr>
            <p:ph type="dt" sz="half" idx="10"/>
          </p:nvPr>
        </p:nvSpPr>
        <p:spPr/>
        <p:txBody>
          <a:bodyPr/>
          <a:lstStyle/>
          <a:p>
            <a:fld id="{07359060-838C-4FF8-91C9-179C2A9F4660}" type="datetime1">
              <a:rPr kumimoji="1" lang="ja-JP" altLang="en-US" smtClean="0"/>
              <a:t>2025/8/21</a:t>
            </a:fld>
            <a:endParaRPr kumimoji="1" lang="ja-JP" altLang="en-US"/>
          </a:p>
        </p:txBody>
      </p:sp>
      <p:sp>
        <p:nvSpPr>
          <p:cNvPr id="5" name="フッター プレースホルダー 4">
            <a:extLst>
              <a:ext uri="{FF2B5EF4-FFF2-40B4-BE49-F238E27FC236}">
                <a16:creationId xmlns:a16="http://schemas.microsoft.com/office/drawing/2014/main" id="{78BB02A2-37BF-7DD6-3C76-8845D9EE898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7EA6597-F6FA-7325-D235-EE5D2129A7B6}"/>
              </a:ext>
            </a:extLst>
          </p:cNvPr>
          <p:cNvSpPr>
            <a:spLocks noGrp="1"/>
          </p:cNvSpPr>
          <p:nvPr>
            <p:ph type="sldNum" sz="quarter" idx="12"/>
          </p:nvPr>
        </p:nvSpPr>
        <p:spPr/>
        <p:txBody>
          <a:bodyPr/>
          <a:lstStyle/>
          <a:p>
            <a:fld id="{58389F70-D76F-477A-915C-60F29B4BE15B}" type="slidenum">
              <a:rPr kumimoji="1" lang="ja-JP" altLang="en-US" smtClean="0"/>
              <a:t>‹#›</a:t>
            </a:fld>
            <a:endParaRPr kumimoji="1" lang="ja-JP" altLang="en-US"/>
          </a:p>
        </p:txBody>
      </p:sp>
    </p:spTree>
    <p:extLst>
      <p:ext uri="{BB962C8B-B14F-4D97-AF65-F5344CB8AC3E}">
        <p14:creationId xmlns:p14="http://schemas.microsoft.com/office/powerpoint/2010/main" val="526623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2491636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8E29A3-A4D0-6B87-3728-E9E16BEA95D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8C9B46C-D33C-DF39-8A3B-7983196A252E}"/>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5195136-5EA8-530B-3F78-5E5AE871E98D}"/>
              </a:ext>
            </a:extLst>
          </p:cNvPr>
          <p:cNvSpPr>
            <a:spLocks noGrp="1"/>
          </p:cNvSpPr>
          <p:nvPr>
            <p:ph type="dt" sz="half" idx="10"/>
          </p:nvPr>
        </p:nvSpPr>
        <p:spPr/>
        <p:txBody>
          <a:bodyPr/>
          <a:lstStyle/>
          <a:p>
            <a:fld id="{7074688A-D71F-444A-B206-3891B1749085}" type="datetime1">
              <a:rPr kumimoji="1" lang="ja-JP" altLang="en-US" smtClean="0"/>
              <a:t>2025/8/21</a:t>
            </a:fld>
            <a:endParaRPr kumimoji="1" lang="ja-JP" altLang="en-US"/>
          </a:p>
        </p:txBody>
      </p:sp>
      <p:sp>
        <p:nvSpPr>
          <p:cNvPr id="5" name="フッター プレースホルダー 4">
            <a:extLst>
              <a:ext uri="{FF2B5EF4-FFF2-40B4-BE49-F238E27FC236}">
                <a16:creationId xmlns:a16="http://schemas.microsoft.com/office/drawing/2014/main" id="{91522881-D3FD-EC90-C932-DEBA8F487C9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AD56CF2-9960-304C-6364-EBEB157E6885}"/>
              </a:ext>
            </a:extLst>
          </p:cNvPr>
          <p:cNvSpPr>
            <a:spLocks noGrp="1"/>
          </p:cNvSpPr>
          <p:nvPr>
            <p:ph type="sldNum" sz="quarter" idx="12"/>
          </p:nvPr>
        </p:nvSpPr>
        <p:spPr/>
        <p:txBody>
          <a:bodyPr/>
          <a:lstStyle/>
          <a:p>
            <a:fld id="{58389F70-D76F-477A-915C-60F29B4BE15B}" type="slidenum">
              <a:rPr kumimoji="1" lang="ja-JP" altLang="en-US" smtClean="0"/>
              <a:t>‹#›</a:t>
            </a:fld>
            <a:endParaRPr kumimoji="1" lang="ja-JP" altLang="en-US"/>
          </a:p>
        </p:txBody>
      </p:sp>
    </p:spTree>
    <p:extLst>
      <p:ext uri="{BB962C8B-B14F-4D97-AF65-F5344CB8AC3E}">
        <p14:creationId xmlns:p14="http://schemas.microsoft.com/office/powerpoint/2010/main" val="219755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4991BB-B031-8D32-951C-C987390E3D4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3E45D5D-A94B-35D6-914F-D419F655D1E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AFAF8B4-7413-C75F-E2E8-67FB2D3D2264}"/>
              </a:ext>
            </a:extLst>
          </p:cNvPr>
          <p:cNvSpPr>
            <a:spLocks noGrp="1"/>
          </p:cNvSpPr>
          <p:nvPr>
            <p:ph type="dt" sz="half" idx="10"/>
          </p:nvPr>
        </p:nvSpPr>
        <p:spPr/>
        <p:txBody>
          <a:bodyPr/>
          <a:lstStyle/>
          <a:p>
            <a:fld id="{B87A608D-9524-4860-83E7-B7A5A5C0851A}" type="datetime1">
              <a:rPr kumimoji="1" lang="ja-JP" altLang="en-US" smtClean="0"/>
              <a:t>2025/8/21</a:t>
            </a:fld>
            <a:endParaRPr kumimoji="1" lang="ja-JP" altLang="en-US"/>
          </a:p>
        </p:txBody>
      </p:sp>
      <p:sp>
        <p:nvSpPr>
          <p:cNvPr id="5" name="フッター プレースホルダー 4">
            <a:extLst>
              <a:ext uri="{FF2B5EF4-FFF2-40B4-BE49-F238E27FC236}">
                <a16:creationId xmlns:a16="http://schemas.microsoft.com/office/drawing/2014/main" id="{312783C5-DB2F-89EC-747B-A61E27C73D6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78DDFB5-5857-9086-50FB-AA53B6DC1FD5}"/>
              </a:ext>
            </a:extLst>
          </p:cNvPr>
          <p:cNvSpPr>
            <a:spLocks noGrp="1"/>
          </p:cNvSpPr>
          <p:nvPr>
            <p:ph type="sldNum" sz="quarter" idx="12"/>
          </p:nvPr>
        </p:nvSpPr>
        <p:spPr/>
        <p:txBody>
          <a:bodyPr/>
          <a:lstStyle/>
          <a:p>
            <a:fld id="{58389F70-D76F-477A-915C-60F29B4BE15B}" type="slidenum">
              <a:rPr kumimoji="1" lang="ja-JP" altLang="en-US" smtClean="0"/>
              <a:t>‹#›</a:t>
            </a:fld>
            <a:endParaRPr kumimoji="1" lang="ja-JP" altLang="en-US"/>
          </a:p>
        </p:txBody>
      </p:sp>
    </p:spTree>
    <p:extLst>
      <p:ext uri="{BB962C8B-B14F-4D97-AF65-F5344CB8AC3E}">
        <p14:creationId xmlns:p14="http://schemas.microsoft.com/office/powerpoint/2010/main" val="2673376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85BEC7-2988-8FDB-73DB-1195B9F7594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696FEDE-9D42-CB2C-7B5E-E5D30456115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0C84FEA-FF70-D7AD-86BD-7690E0AF238E}"/>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DA37F7F-5217-0723-5BE5-1875AF91C863}"/>
              </a:ext>
            </a:extLst>
          </p:cNvPr>
          <p:cNvSpPr>
            <a:spLocks noGrp="1"/>
          </p:cNvSpPr>
          <p:nvPr>
            <p:ph type="dt" sz="half" idx="10"/>
          </p:nvPr>
        </p:nvSpPr>
        <p:spPr/>
        <p:txBody>
          <a:bodyPr/>
          <a:lstStyle/>
          <a:p>
            <a:fld id="{3F77DCAA-3795-4533-9668-1BAD648B4EE0}" type="datetime1">
              <a:rPr kumimoji="1" lang="ja-JP" altLang="en-US" smtClean="0"/>
              <a:t>2025/8/21</a:t>
            </a:fld>
            <a:endParaRPr kumimoji="1" lang="ja-JP" altLang="en-US"/>
          </a:p>
        </p:txBody>
      </p:sp>
      <p:sp>
        <p:nvSpPr>
          <p:cNvPr id="6" name="フッター プレースホルダー 5">
            <a:extLst>
              <a:ext uri="{FF2B5EF4-FFF2-40B4-BE49-F238E27FC236}">
                <a16:creationId xmlns:a16="http://schemas.microsoft.com/office/drawing/2014/main" id="{DC8C40E2-9E4E-6AAA-1E0C-EFB6E0294F0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7E28774-2FE4-FF4E-E0D2-D5BEA43D836E}"/>
              </a:ext>
            </a:extLst>
          </p:cNvPr>
          <p:cNvSpPr>
            <a:spLocks noGrp="1"/>
          </p:cNvSpPr>
          <p:nvPr>
            <p:ph type="sldNum" sz="quarter" idx="12"/>
          </p:nvPr>
        </p:nvSpPr>
        <p:spPr/>
        <p:txBody>
          <a:bodyPr/>
          <a:lstStyle/>
          <a:p>
            <a:fld id="{58389F70-D76F-477A-915C-60F29B4BE15B}" type="slidenum">
              <a:rPr kumimoji="1" lang="ja-JP" altLang="en-US" smtClean="0"/>
              <a:t>‹#›</a:t>
            </a:fld>
            <a:endParaRPr kumimoji="1" lang="ja-JP" altLang="en-US"/>
          </a:p>
        </p:txBody>
      </p:sp>
    </p:spTree>
    <p:extLst>
      <p:ext uri="{BB962C8B-B14F-4D97-AF65-F5344CB8AC3E}">
        <p14:creationId xmlns:p14="http://schemas.microsoft.com/office/powerpoint/2010/main" val="1390338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F4BAD3-C8DA-A44B-A92E-5D2E40C42A8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52E4BD1-D989-804A-4E1E-D0176E1D4A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98F9151-94C0-5408-352C-128AD509068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A2E01B0C-B37D-962B-2CAC-EDE5583A06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9242BCF-2B89-B875-0889-CE2F0EB92BA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5E6DA65-F6F6-651F-A697-AE8A00956CFE}"/>
              </a:ext>
            </a:extLst>
          </p:cNvPr>
          <p:cNvSpPr>
            <a:spLocks noGrp="1"/>
          </p:cNvSpPr>
          <p:nvPr>
            <p:ph type="dt" sz="half" idx="10"/>
          </p:nvPr>
        </p:nvSpPr>
        <p:spPr/>
        <p:txBody>
          <a:bodyPr/>
          <a:lstStyle/>
          <a:p>
            <a:fld id="{FD25E9F3-D79C-4567-9340-37ABF4CEE46E}" type="datetime1">
              <a:rPr kumimoji="1" lang="ja-JP" altLang="en-US" smtClean="0"/>
              <a:t>2025/8/21</a:t>
            </a:fld>
            <a:endParaRPr kumimoji="1" lang="ja-JP" altLang="en-US"/>
          </a:p>
        </p:txBody>
      </p:sp>
      <p:sp>
        <p:nvSpPr>
          <p:cNvPr id="8" name="フッター プレースホルダー 7">
            <a:extLst>
              <a:ext uri="{FF2B5EF4-FFF2-40B4-BE49-F238E27FC236}">
                <a16:creationId xmlns:a16="http://schemas.microsoft.com/office/drawing/2014/main" id="{EDC5F659-0755-62E7-288A-21AEE2D3C0E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00F2CBD-7FC8-9B68-5EE4-44075DE0524B}"/>
              </a:ext>
            </a:extLst>
          </p:cNvPr>
          <p:cNvSpPr>
            <a:spLocks noGrp="1"/>
          </p:cNvSpPr>
          <p:nvPr>
            <p:ph type="sldNum" sz="quarter" idx="12"/>
          </p:nvPr>
        </p:nvSpPr>
        <p:spPr/>
        <p:txBody>
          <a:bodyPr/>
          <a:lstStyle/>
          <a:p>
            <a:fld id="{58389F70-D76F-477A-915C-60F29B4BE15B}" type="slidenum">
              <a:rPr kumimoji="1" lang="ja-JP" altLang="en-US" smtClean="0"/>
              <a:t>‹#›</a:t>
            </a:fld>
            <a:endParaRPr kumimoji="1" lang="ja-JP" altLang="en-US"/>
          </a:p>
        </p:txBody>
      </p:sp>
    </p:spTree>
    <p:extLst>
      <p:ext uri="{BB962C8B-B14F-4D97-AF65-F5344CB8AC3E}">
        <p14:creationId xmlns:p14="http://schemas.microsoft.com/office/powerpoint/2010/main" val="3342244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C0E6AB-5062-246B-7237-A949CB8251A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7A391E1-2A9E-4466-0638-ECE8EF254129}"/>
              </a:ext>
            </a:extLst>
          </p:cNvPr>
          <p:cNvSpPr>
            <a:spLocks noGrp="1"/>
          </p:cNvSpPr>
          <p:nvPr>
            <p:ph type="dt" sz="half" idx="10"/>
          </p:nvPr>
        </p:nvSpPr>
        <p:spPr/>
        <p:txBody>
          <a:bodyPr/>
          <a:lstStyle/>
          <a:p>
            <a:fld id="{A8580C29-5371-40B3-8CA9-9F8C8590908C}" type="datetime1">
              <a:rPr kumimoji="1" lang="ja-JP" altLang="en-US" smtClean="0"/>
              <a:t>2025/8/21</a:t>
            </a:fld>
            <a:endParaRPr kumimoji="1" lang="ja-JP" altLang="en-US"/>
          </a:p>
        </p:txBody>
      </p:sp>
      <p:sp>
        <p:nvSpPr>
          <p:cNvPr id="4" name="フッター プレースホルダー 3">
            <a:extLst>
              <a:ext uri="{FF2B5EF4-FFF2-40B4-BE49-F238E27FC236}">
                <a16:creationId xmlns:a16="http://schemas.microsoft.com/office/drawing/2014/main" id="{DEDD5550-2FC8-523F-16A3-2D3D5B686A3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52173BF-95D1-3F97-8F1B-2D3FEE0C7EB5}"/>
              </a:ext>
            </a:extLst>
          </p:cNvPr>
          <p:cNvSpPr>
            <a:spLocks noGrp="1"/>
          </p:cNvSpPr>
          <p:nvPr>
            <p:ph type="sldNum" sz="quarter" idx="12"/>
          </p:nvPr>
        </p:nvSpPr>
        <p:spPr/>
        <p:txBody>
          <a:bodyPr/>
          <a:lstStyle/>
          <a:p>
            <a:fld id="{58389F70-D76F-477A-915C-60F29B4BE15B}" type="slidenum">
              <a:rPr kumimoji="1" lang="ja-JP" altLang="en-US" smtClean="0"/>
              <a:t>‹#›</a:t>
            </a:fld>
            <a:endParaRPr kumimoji="1" lang="ja-JP" altLang="en-US"/>
          </a:p>
        </p:txBody>
      </p:sp>
    </p:spTree>
    <p:extLst>
      <p:ext uri="{BB962C8B-B14F-4D97-AF65-F5344CB8AC3E}">
        <p14:creationId xmlns:p14="http://schemas.microsoft.com/office/powerpoint/2010/main" val="3295097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FB8FFDF-4713-5275-FD8A-138052315C4C}"/>
              </a:ext>
            </a:extLst>
          </p:cNvPr>
          <p:cNvSpPr>
            <a:spLocks noGrp="1"/>
          </p:cNvSpPr>
          <p:nvPr>
            <p:ph type="dt" sz="half" idx="10"/>
          </p:nvPr>
        </p:nvSpPr>
        <p:spPr/>
        <p:txBody>
          <a:bodyPr/>
          <a:lstStyle/>
          <a:p>
            <a:fld id="{9FCF4369-F6CF-4224-B0D3-0294AC4509D3}" type="datetime1">
              <a:rPr kumimoji="1" lang="ja-JP" altLang="en-US" smtClean="0"/>
              <a:t>2025/8/21</a:t>
            </a:fld>
            <a:endParaRPr kumimoji="1" lang="ja-JP" altLang="en-US"/>
          </a:p>
        </p:txBody>
      </p:sp>
      <p:sp>
        <p:nvSpPr>
          <p:cNvPr id="3" name="フッター プレースホルダー 2">
            <a:extLst>
              <a:ext uri="{FF2B5EF4-FFF2-40B4-BE49-F238E27FC236}">
                <a16:creationId xmlns:a16="http://schemas.microsoft.com/office/drawing/2014/main" id="{1432108D-B3D5-2B24-8A21-976DE92F9C1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F096CA5-73AA-104A-2625-B6A75E745CCB}"/>
              </a:ext>
            </a:extLst>
          </p:cNvPr>
          <p:cNvSpPr>
            <a:spLocks noGrp="1"/>
          </p:cNvSpPr>
          <p:nvPr>
            <p:ph type="sldNum" sz="quarter" idx="12"/>
          </p:nvPr>
        </p:nvSpPr>
        <p:spPr/>
        <p:txBody>
          <a:bodyPr/>
          <a:lstStyle/>
          <a:p>
            <a:fld id="{58389F70-D76F-477A-915C-60F29B4BE15B}" type="slidenum">
              <a:rPr kumimoji="1" lang="ja-JP" altLang="en-US" smtClean="0"/>
              <a:t>‹#›</a:t>
            </a:fld>
            <a:endParaRPr kumimoji="1" lang="ja-JP" altLang="en-US"/>
          </a:p>
        </p:txBody>
      </p:sp>
    </p:spTree>
    <p:extLst>
      <p:ext uri="{BB962C8B-B14F-4D97-AF65-F5344CB8AC3E}">
        <p14:creationId xmlns:p14="http://schemas.microsoft.com/office/powerpoint/2010/main" val="1039698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412E0E-E116-5F36-C43F-053564D47CA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CDA8971-3067-DB2F-645F-19F5CC9C24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5A416AB-0B6D-72CC-CC6E-1627CF52AB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01304BE-CF55-F419-CF87-F79C5B315536}"/>
              </a:ext>
            </a:extLst>
          </p:cNvPr>
          <p:cNvSpPr>
            <a:spLocks noGrp="1"/>
          </p:cNvSpPr>
          <p:nvPr>
            <p:ph type="dt" sz="half" idx="10"/>
          </p:nvPr>
        </p:nvSpPr>
        <p:spPr/>
        <p:txBody>
          <a:bodyPr/>
          <a:lstStyle/>
          <a:p>
            <a:fld id="{9300ACCC-9F6F-4046-907E-9F3C240EF2C7}" type="datetime1">
              <a:rPr kumimoji="1" lang="ja-JP" altLang="en-US" smtClean="0"/>
              <a:t>2025/8/21</a:t>
            </a:fld>
            <a:endParaRPr kumimoji="1" lang="ja-JP" altLang="en-US"/>
          </a:p>
        </p:txBody>
      </p:sp>
      <p:sp>
        <p:nvSpPr>
          <p:cNvPr id="6" name="フッター プレースホルダー 5">
            <a:extLst>
              <a:ext uri="{FF2B5EF4-FFF2-40B4-BE49-F238E27FC236}">
                <a16:creationId xmlns:a16="http://schemas.microsoft.com/office/drawing/2014/main" id="{BEF18559-37EE-3876-EFD2-E45A426CB4A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5D4C9B5-314C-6BDD-EB4F-524F0E887DD5}"/>
              </a:ext>
            </a:extLst>
          </p:cNvPr>
          <p:cNvSpPr>
            <a:spLocks noGrp="1"/>
          </p:cNvSpPr>
          <p:nvPr>
            <p:ph type="sldNum" sz="quarter" idx="12"/>
          </p:nvPr>
        </p:nvSpPr>
        <p:spPr/>
        <p:txBody>
          <a:bodyPr/>
          <a:lstStyle/>
          <a:p>
            <a:fld id="{58389F70-D76F-477A-915C-60F29B4BE15B}" type="slidenum">
              <a:rPr kumimoji="1" lang="ja-JP" altLang="en-US" smtClean="0"/>
              <a:t>‹#›</a:t>
            </a:fld>
            <a:endParaRPr kumimoji="1" lang="ja-JP" altLang="en-US"/>
          </a:p>
        </p:txBody>
      </p:sp>
    </p:spTree>
    <p:extLst>
      <p:ext uri="{BB962C8B-B14F-4D97-AF65-F5344CB8AC3E}">
        <p14:creationId xmlns:p14="http://schemas.microsoft.com/office/powerpoint/2010/main" val="128304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38432A-4D44-CD34-76FA-7CC39DCA91F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8D257B1-18E6-7F0C-AF10-1367477BFD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C03681F-530B-4D40-2F75-24CB642FEE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2EACE22-24E9-8038-B514-92F891E26255}"/>
              </a:ext>
            </a:extLst>
          </p:cNvPr>
          <p:cNvSpPr>
            <a:spLocks noGrp="1"/>
          </p:cNvSpPr>
          <p:nvPr>
            <p:ph type="dt" sz="half" idx="10"/>
          </p:nvPr>
        </p:nvSpPr>
        <p:spPr/>
        <p:txBody>
          <a:bodyPr/>
          <a:lstStyle/>
          <a:p>
            <a:fld id="{B32287E4-D116-4AEF-95E3-62709895B2C5}" type="datetime1">
              <a:rPr kumimoji="1" lang="ja-JP" altLang="en-US" smtClean="0"/>
              <a:t>2025/8/21</a:t>
            </a:fld>
            <a:endParaRPr kumimoji="1" lang="ja-JP" altLang="en-US"/>
          </a:p>
        </p:txBody>
      </p:sp>
      <p:sp>
        <p:nvSpPr>
          <p:cNvPr id="6" name="フッター プレースホルダー 5">
            <a:extLst>
              <a:ext uri="{FF2B5EF4-FFF2-40B4-BE49-F238E27FC236}">
                <a16:creationId xmlns:a16="http://schemas.microsoft.com/office/drawing/2014/main" id="{C1ED915D-76AB-79A0-E7CC-C4E798670C4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FD53D84-07E0-2AF0-824F-34E161E0C7F4}"/>
              </a:ext>
            </a:extLst>
          </p:cNvPr>
          <p:cNvSpPr>
            <a:spLocks noGrp="1"/>
          </p:cNvSpPr>
          <p:nvPr>
            <p:ph type="sldNum" sz="quarter" idx="12"/>
          </p:nvPr>
        </p:nvSpPr>
        <p:spPr/>
        <p:txBody>
          <a:bodyPr/>
          <a:lstStyle/>
          <a:p>
            <a:fld id="{58389F70-D76F-477A-915C-60F29B4BE15B}" type="slidenum">
              <a:rPr kumimoji="1" lang="ja-JP" altLang="en-US" smtClean="0"/>
              <a:t>‹#›</a:t>
            </a:fld>
            <a:endParaRPr kumimoji="1" lang="ja-JP" altLang="en-US"/>
          </a:p>
        </p:txBody>
      </p:sp>
    </p:spTree>
    <p:extLst>
      <p:ext uri="{BB962C8B-B14F-4D97-AF65-F5344CB8AC3E}">
        <p14:creationId xmlns:p14="http://schemas.microsoft.com/office/powerpoint/2010/main" val="996212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B846806-3B8F-7D31-B59A-9AA37DFB4B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493B93-C2A6-51CE-606A-040E133F61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6C34C87-87F2-F984-2298-1EB536C166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C422995-662A-44F6-8C1F-8544F236AEC9}" type="datetime1">
              <a:rPr kumimoji="1" lang="ja-JP" altLang="en-US" smtClean="0"/>
              <a:t>2025/8/21</a:t>
            </a:fld>
            <a:endParaRPr kumimoji="1" lang="ja-JP" altLang="en-US"/>
          </a:p>
        </p:txBody>
      </p:sp>
      <p:sp>
        <p:nvSpPr>
          <p:cNvPr id="5" name="フッター プレースホルダー 4">
            <a:extLst>
              <a:ext uri="{FF2B5EF4-FFF2-40B4-BE49-F238E27FC236}">
                <a16:creationId xmlns:a16="http://schemas.microsoft.com/office/drawing/2014/main" id="{A2F5D2C8-1096-4077-5D36-0BCFA4F4F6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DC3AD7C-19BE-087E-69FD-479AB07DEA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8389F70-D76F-477A-915C-60F29B4BE15B}" type="slidenum">
              <a:rPr kumimoji="1" lang="ja-JP" altLang="en-US" smtClean="0"/>
              <a:t>‹#›</a:t>
            </a:fld>
            <a:endParaRPr kumimoji="1" lang="ja-JP" altLang="en-US"/>
          </a:p>
        </p:txBody>
      </p:sp>
    </p:spTree>
    <p:extLst>
      <p:ext uri="{BB962C8B-B14F-4D97-AF65-F5344CB8AC3E}">
        <p14:creationId xmlns:p14="http://schemas.microsoft.com/office/powerpoint/2010/main" val="523734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11.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5.png"/><Relationship Id="rId7"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2.svg"/><Relationship Id="rId4" Type="http://schemas.openxmlformats.org/officeDocument/2006/relationships/image" Target="../media/image6.svg"/><Relationship Id="rId9" Type="http://schemas.openxmlformats.org/officeDocument/2006/relationships/image" Target="../media/image1.png"/></Relationships>
</file>

<file path=ppt/slides/_rels/slide12.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5.png"/><Relationship Id="rId7"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2.svg"/><Relationship Id="rId4" Type="http://schemas.openxmlformats.org/officeDocument/2006/relationships/image" Target="../media/image6.svg"/><Relationship Id="rId9" Type="http://schemas.openxmlformats.org/officeDocument/2006/relationships/image" Target="../media/image1.png"/></Relationships>
</file>

<file path=ppt/slides/_rels/slide13.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5.png"/><Relationship Id="rId7"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2.svg"/><Relationship Id="rId4" Type="http://schemas.openxmlformats.org/officeDocument/2006/relationships/image" Target="../media/image6.svg"/><Relationship Id="rId9" Type="http://schemas.openxmlformats.org/officeDocument/2006/relationships/image" Target="../media/image1.png"/></Relationships>
</file>

<file path=ppt/slides/_rels/slide14.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2.svg"/></Relationships>
</file>

<file path=ppt/slides/_rels/slide15.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4.svg"/><Relationship Id="rId4" Type="http://schemas.openxmlformats.org/officeDocument/2006/relationships/image" Target="../media/image2.svg"/><Relationship Id="rId9"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15611" y="2073421"/>
            <a:ext cx="11360800" cy="2736800"/>
          </a:xfrm>
          <a:prstGeom prst="rect">
            <a:avLst/>
          </a:prstGeom>
        </p:spPr>
        <p:txBody>
          <a:bodyPr spcFirstLastPara="1" vert="horz" wrap="square" lIns="121900" tIns="121900" rIns="121900" bIns="121900" rtlCol="0" anchor="ctr" anchorCtr="0">
            <a:normAutofit/>
          </a:bodyPr>
          <a:lstStyle/>
          <a:p>
            <a:pPr>
              <a:spcBef>
                <a:spcPts val="0"/>
              </a:spcBef>
            </a:pPr>
            <a:r>
              <a:rPr lang="ja-JP" altLang="en-US" sz="4000" dirty="0"/>
              <a:t>別紙</a:t>
            </a:r>
            <a:r>
              <a:rPr lang="en-US" altLang="ja-JP" sz="4000" dirty="0"/>
              <a:t>1</a:t>
            </a:r>
            <a:endParaRPr sz="4000" dirty="0"/>
          </a:p>
          <a:p>
            <a:pPr>
              <a:spcBef>
                <a:spcPts val="0"/>
              </a:spcBef>
            </a:pPr>
            <a:r>
              <a:rPr lang="ja-JP" altLang="en-US" sz="4000" dirty="0"/>
              <a:t>サイト利用者の業務概要図</a:t>
            </a:r>
            <a:endParaRPr sz="4000" dirty="0"/>
          </a:p>
        </p:txBody>
      </p:sp>
      <p:sp>
        <p:nvSpPr>
          <p:cNvPr id="2" name="スライド番号プレースホルダー 1">
            <a:extLst>
              <a:ext uri="{FF2B5EF4-FFF2-40B4-BE49-F238E27FC236}">
                <a16:creationId xmlns:a16="http://schemas.microsoft.com/office/drawing/2014/main" id="{DE393611-4AC1-9297-301C-F0CA281357FF}"/>
              </a:ext>
            </a:extLst>
          </p:cNvPr>
          <p:cNvSpPr>
            <a:spLocks noGrp="1"/>
          </p:cNvSpPr>
          <p:nvPr>
            <p:ph type="sldNum" sz="quarter" idx="12"/>
          </p:nvPr>
        </p:nvSpPr>
        <p:spPr/>
        <p:txBody>
          <a:bodyPr/>
          <a:lstStyle/>
          <a:p>
            <a:fld id="{58389F70-D76F-477A-915C-60F29B4BE15B}" type="slidenum">
              <a:rPr kumimoji="1" lang="ja-JP" altLang="en-US" smtClean="0"/>
              <a:t>1</a:t>
            </a:fld>
            <a:endParaRPr kumimoji="1" lang="ja-JP"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
          <a:extLst>
            <a:ext uri="{FF2B5EF4-FFF2-40B4-BE49-F238E27FC236}">
              <a16:creationId xmlns:a16="http://schemas.microsoft.com/office/drawing/2014/main" id="{CF5213D3-A0E4-E6C8-E3A3-B3322CDA6098}"/>
            </a:ext>
          </a:extLst>
        </p:cNvPr>
        <p:cNvGrpSpPr/>
        <p:nvPr/>
      </p:nvGrpSpPr>
      <p:grpSpPr>
        <a:xfrm>
          <a:off x="0" y="0"/>
          <a:ext cx="0" cy="0"/>
          <a:chOff x="0" y="0"/>
          <a:chExt cx="0" cy="0"/>
        </a:xfrm>
      </p:grpSpPr>
      <p:sp>
        <p:nvSpPr>
          <p:cNvPr id="60" name="Google Shape;60;p14">
            <a:extLst>
              <a:ext uri="{FF2B5EF4-FFF2-40B4-BE49-F238E27FC236}">
                <a16:creationId xmlns:a16="http://schemas.microsoft.com/office/drawing/2014/main" id="{08569BF0-D482-5611-E2D1-12CC3335C6C2}"/>
              </a:ext>
            </a:extLst>
          </p:cNvPr>
          <p:cNvSpPr txBox="1">
            <a:spLocks noGrp="1"/>
          </p:cNvSpPr>
          <p:nvPr>
            <p:ph type="title"/>
          </p:nvPr>
        </p:nvSpPr>
        <p:spPr>
          <a:xfrm>
            <a:off x="203165" y="168496"/>
            <a:ext cx="11360800" cy="763600"/>
          </a:xfrm>
          <a:prstGeom prst="rect">
            <a:avLst/>
          </a:prstGeom>
        </p:spPr>
        <p:txBody>
          <a:bodyPr spcFirstLastPara="1" vert="horz" wrap="square" lIns="121900" tIns="121900" rIns="121900" bIns="121900" rtlCol="0" anchor="t" anchorCtr="0">
            <a:normAutofit/>
          </a:bodyPr>
          <a:lstStyle/>
          <a:p>
            <a:r>
              <a:rPr lang="ja-JP" altLang="en-US" sz="3200" dirty="0"/>
              <a:t>受注管理</a:t>
            </a:r>
            <a:endParaRPr sz="3200" dirty="0"/>
          </a:p>
        </p:txBody>
      </p:sp>
      <p:pic>
        <p:nvPicPr>
          <p:cNvPr id="6" name="グラフィックス 5" descr="オフィス ワーカー (男性) 単色塗りつぶし">
            <a:extLst>
              <a:ext uri="{FF2B5EF4-FFF2-40B4-BE49-F238E27FC236}">
                <a16:creationId xmlns:a16="http://schemas.microsoft.com/office/drawing/2014/main" id="{A751C919-5E7A-9052-7B32-5D1D66960B2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99707" y="4945438"/>
            <a:ext cx="914400" cy="914400"/>
          </a:xfrm>
          <a:prstGeom prst="rect">
            <a:avLst/>
          </a:prstGeom>
        </p:spPr>
      </p:pic>
      <p:pic>
        <p:nvPicPr>
          <p:cNvPr id="13" name="グラフィックス 12" descr="コンピューター 枠線">
            <a:extLst>
              <a:ext uri="{FF2B5EF4-FFF2-40B4-BE49-F238E27FC236}">
                <a16:creationId xmlns:a16="http://schemas.microsoft.com/office/drawing/2014/main" id="{5BEE6739-4E08-23B4-13C6-7BA83EEA76A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946610" y="4673002"/>
            <a:ext cx="2068944" cy="2068944"/>
          </a:xfrm>
          <a:prstGeom prst="rect">
            <a:avLst/>
          </a:prstGeom>
        </p:spPr>
      </p:pic>
      <p:sp>
        <p:nvSpPr>
          <p:cNvPr id="14" name="Google Shape;61;p14">
            <a:extLst>
              <a:ext uri="{FF2B5EF4-FFF2-40B4-BE49-F238E27FC236}">
                <a16:creationId xmlns:a16="http://schemas.microsoft.com/office/drawing/2014/main" id="{F05AA9D2-85C9-443A-4D4A-C3B8938F08A2}"/>
              </a:ext>
            </a:extLst>
          </p:cNvPr>
          <p:cNvSpPr txBox="1">
            <a:spLocks/>
          </p:cNvSpPr>
          <p:nvPr/>
        </p:nvSpPr>
        <p:spPr>
          <a:xfrm>
            <a:off x="7075871" y="4645390"/>
            <a:ext cx="1431510" cy="501717"/>
          </a:xfrm>
          <a:prstGeom prst="rect">
            <a:avLst/>
          </a:prstGeom>
        </p:spPr>
        <p:txBody>
          <a:bodyPr spcFirstLastPara="1" vert="horz" wrap="square" lIns="121900" tIns="121900" rIns="121900" bIns="121900" rtlCol="0" anchor="t" anchorCtr="0">
            <a:normAutofit fontScale="92500"/>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1867" dirty="0"/>
              <a:t>EC</a:t>
            </a:r>
            <a:r>
              <a:rPr lang="ja-JP" altLang="en-US" sz="1867" dirty="0"/>
              <a:t>システム</a:t>
            </a:r>
          </a:p>
        </p:txBody>
      </p:sp>
      <p:sp>
        <p:nvSpPr>
          <p:cNvPr id="19" name="テキスト ボックス 18">
            <a:extLst>
              <a:ext uri="{FF2B5EF4-FFF2-40B4-BE49-F238E27FC236}">
                <a16:creationId xmlns:a16="http://schemas.microsoft.com/office/drawing/2014/main" id="{F766AFD9-08DE-3FDB-0690-34EB683CE077}"/>
              </a:ext>
            </a:extLst>
          </p:cNvPr>
          <p:cNvSpPr txBox="1"/>
          <p:nvPr/>
        </p:nvSpPr>
        <p:spPr>
          <a:xfrm>
            <a:off x="203166" y="843491"/>
            <a:ext cx="10613992" cy="877163"/>
          </a:xfrm>
          <a:prstGeom prst="rect">
            <a:avLst/>
          </a:prstGeom>
          <a:noFill/>
          <a:ln>
            <a:noFill/>
          </a:ln>
        </p:spPr>
        <p:txBody>
          <a:bodyPr wrap="square" rtlCol="0">
            <a:spAutoFit/>
          </a:bodyPr>
          <a:lstStyle/>
          <a:p>
            <a:r>
              <a:rPr lang="en-US" altLang="ja-JP" sz="1700" dirty="0"/>
              <a:t>EC</a:t>
            </a:r>
            <a:r>
              <a:rPr lang="ja-JP" altLang="en-US" sz="1700" dirty="0"/>
              <a:t>サイトでユーザーが</a:t>
            </a:r>
            <a:r>
              <a:rPr lang="ja-JP" altLang="ja-JP" sz="1700" dirty="0"/>
              <a:t>注文</a:t>
            </a:r>
            <a:r>
              <a:rPr lang="ja-JP" altLang="en-US" sz="1700" dirty="0"/>
              <a:t>した商品の受注情報を、カスタマーサービス部メンバーが確認できる機能</a:t>
            </a:r>
            <a:endParaRPr lang="en-US" altLang="ja-JP" sz="1700" dirty="0"/>
          </a:p>
          <a:p>
            <a:r>
              <a:rPr lang="ja-JP" altLang="en-US" sz="1700" dirty="0"/>
              <a:t>また、ユーザーから問い合わせを受けたカスタマーサービス部のメンバーが商品の注文をキャンセルできる管理機能を有する</a:t>
            </a:r>
            <a:endParaRPr lang="en-US" altLang="ja-JP" sz="1700" dirty="0"/>
          </a:p>
        </p:txBody>
      </p:sp>
      <p:sp>
        <p:nvSpPr>
          <p:cNvPr id="3" name="Google Shape;61;p14">
            <a:extLst>
              <a:ext uri="{FF2B5EF4-FFF2-40B4-BE49-F238E27FC236}">
                <a16:creationId xmlns:a16="http://schemas.microsoft.com/office/drawing/2014/main" id="{3764BA58-ACB6-AA80-BED2-B442884F6265}"/>
              </a:ext>
            </a:extLst>
          </p:cNvPr>
          <p:cNvSpPr txBox="1">
            <a:spLocks noGrp="1"/>
          </p:cNvSpPr>
          <p:nvPr>
            <p:ph type="body" idx="1"/>
          </p:nvPr>
        </p:nvSpPr>
        <p:spPr>
          <a:xfrm>
            <a:off x="227103" y="4423403"/>
            <a:ext cx="1783094" cy="585843"/>
          </a:xfrm>
          <a:prstGeom prst="rect">
            <a:avLst/>
          </a:prstGeom>
        </p:spPr>
        <p:txBody>
          <a:bodyPr spcFirstLastPara="1" vert="horz" wrap="square" lIns="121900" tIns="121900" rIns="121900" bIns="121900" rtlCol="0" anchor="t" anchorCtr="0">
            <a:noAutofit/>
          </a:bodyPr>
          <a:lstStyle/>
          <a:p>
            <a:pPr marL="0" indent="0">
              <a:buNone/>
            </a:pPr>
            <a:r>
              <a:rPr lang="ja-JP" altLang="en-US" sz="1700" dirty="0"/>
              <a:t>商品キャンセルユーザー</a:t>
            </a:r>
            <a:endParaRPr sz="1700" dirty="0"/>
          </a:p>
        </p:txBody>
      </p:sp>
      <p:pic>
        <p:nvPicPr>
          <p:cNvPr id="5" name="グラフィックス 4" descr="男性のプロフィール 枠線">
            <a:extLst>
              <a:ext uri="{FF2B5EF4-FFF2-40B4-BE49-F238E27FC236}">
                <a16:creationId xmlns:a16="http://schemas.microsoft.com/office/drawing/2014/main" id="{2D779FC2-ECE5-F010-25F3-987F9CAF5E9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19532" y="5062612"/>
            <a:ext cx="914400" cy="914400"/>
          </a:xfrm>
          <a:prstGeom prst="rect">
            <a:avLst/>
          </a:prstGeom>
        </p:spPr>
      </p:pic>
      <p:sp>
        <p:nvSpPr>
          <p:cNvPr id="8" name="テキスト ボックス 7">
            <a:extLst>
              <a:ext uri="{FF2B5EF4-FFF2-40B4-BE49-F238E27FC236}">
                <a16:creationId xmlns:a16="http://schemas.microsoft.com/office/drawing/2014/main" id="{9062474B-4F08-A840-A471-A361398BA290}"/>
              </a:ext>
            </a:extLst>
          </p:cNvPr>
          <p:cNvSpPr txBox="1"/>
          <p:nvPr/>
        </p:nvSpPr>
        <p:spPr>
          <a:xfrm>
            <a:off x="4594913" y="5533144"/>
            <a:ext cx="2476805" cy="877163"/>
          </a:xfrm>
          <a:prstGeom prst="rect">
            <a:avLst/>
          </a:prstGeom>
          <a:noFill/>
          <a:ln>
            <a:noFill/>
          </a:ln>
        </p:spPr>
        <p:txBody>
          <a:bodyPr wrap="square" rtlCol="0">
            <a:spAutoFit/>
          </a:bodyPr>
          <a:lstStyle/>
          <a:p>
            <a:r>
              <a:rPr kumimoji="1" lang="ja-JP" altLang="en-US" sz="1700" dirty="0"/>
              <a:t>・</a:t>
            </a:r>
            <a:r>
              <a:rPr lang="ja-JP" altLang="en-US" sz="1700" dirty="0"/>
              <a:t>問い合わせ</a:t>
            </a:r>
            <a:r>
              <a:rPr kumimoji="1" lang="ja-JP" altLang="en-US" sz="1700" dirty="0"/>
              <a:t>を確認</a:t>
            </a:r>
            <a:endParaRPr kumimoji="1" lang="en-US" altLang="ja-JP" sz="1700" dirty="0"/>
          </a:p>
          <a:p>
            <a:r>
              <a:rPr lang="ja-JP" altLang="en-US" sz="1700" dirty="0"/>
              <a:t>・キャンセル実行</a:t>
            </a:r>
            <a:endParaRPr lang="en-US" altLang="ja-JP" sz="1700" dirty="0"/>
          </a:p>
          <a:p>
            <a:r>
              <a:rPr kumimoji="1" lang="ja-JP" altLang="en-US" sz="1700" dirty="0"/>
              <a:t>・受注情報を確認</a:t>
            </a:r>
          </a:p>
        </p:txBody>
      </p:sp>
      <p:sp>
        <p:nvSpPr>
          <p:cNvPr id="9" name="テキスト ボックス 8">
            <a:extLst>
              <a:ext uri="{FF2B5EF4-FFF2-40B4-BE49-F238E27FC236}">
                <a16:creationId xmlns:a16="http://schemas.microsoft.com/office/drawing/2014/main" id="{7C28DCF0-7703-D054-BA69-2EEC374CE45D}"/>
              </a:ext>
            </a:extLst>
          </p:cNvPr>
          <p:cNvSpPr txBox="1"/>
          <p:nvPr/>
        </p:nvSpPr>
        <p:spPr>
          <a:xfrm>
            <a:off x="7971220" y="3851929"/>
            <a:ext cx="3311699" cy="615553"/>
          </a:xfrm>
          <a:prstGeom prst="rect">
            <a:avLst/>
          </a:prstGeom>
          <a:noFill/>
          <a:ln>
            <a:noFill/>
          </a:ln>
        </p:spPr>
        <p:txBody>
          <a:bodyPr wrap="square" rtlCol="0">
            <a:spAutoFit/>
          </a:bodyPr>
          <a:lstStyle/>
          <a:p>
            <a:r>
              <a:rPr kumimoji="1" lang="ja-JP" altLang="en-US" sz="1700" dirty="0"/>
              <a:t>・注文情報連携</a:t>
            </a:r>
            <a:r>
              <a:rPr kumimoji="1" lang="en-US" altLang="ja-JP" sz="1700" dirty="0"/>
              <a:t>(API)</a:t>
            </a:r>
          </a:p>
          <a:p>
            <a:r>
              <a:rPr lang="ja-JP" altLang="en-US" sz="1700" dirty="0"/>
              <a:t>・キャンセル情報連携</a:t>
            </a:r>
            <a:r>
              <a:rPr lang="en-US" altLang="ja-JP" sz="1700" dirty="0"/>
              <a:t>(API)</a:t>
            </a:r>
            <a:endParaRPr kumimoji="1" lang="ja-JP" altLang="en-US" sz="1700" dirty="0"/>
          </a:p>
        </p:txBody>
      </p:sp>
      <p:sp>
        <p:nvSpPr>
          <p:cNvPr id="11" name="テキスト ボックス 10">
            <a:extLst>
              <a:ext uri="{FF2B5EF4-FFF2-40B4-BE49-F238E27FC236}">
                <a16:creationId xmlns:a16="http://schemas.microsoft.com/office/drawing/2014/main" id="{92EF4134-76FA-E375-6F18-2C4933659521}"/>
              </a:ext>
            </a:extLst>
          </p:cNvPr>
          <p:cNvSpPr txBox="1"/>
          <p:nvPr/>
        </p:nvSpPr>
        <p:spPr>
          <a:xfrm>
            <a:off x="1466828" y="5533326"/>
            <a:ext cx="1554265" cy="615553"/>
          </a:xfrm>
          <a:prstGeom prst="rect">
            <a:avLst/>
          </a:prstGeom>
          <a:noFill/>
          <a:ln>
            <a:noFill/>
          </a:ln>
        </p:spPr>
        <p:txBody>
          <a:bodyPr wrap="square" rtlCol="0">
            <a:spAutoFit/>
          </a:bodyPr>
          <a:lstStyle/>
          <a:p>
            <a:r>
              <a:rPr lang="ja-JP" altLang="en-US" sz="1700" dirty="0"/>
              <a:t>・キャンセル</a:t>
            </a:r>
            <a:endParaRPr lang="en-US" altLang="ja-JP" sz="1700" dirty="0"/>
          </a:p>
          <a:p>
            <a:r>
              <a:rPr lang="ja-JP" altLang="en-US" sz="1700" dirty="0"/>
              <a:t>　問い合わせ</a:t>
            </a:r>
            <a:endParaRPr lang="en-US" altLang="ja-JP" sz="1700" dirty="0"/>
          </a:p>
        </p:txBody>
      </p:sp>
      <p:pic>
        <p:nvPicPr>
          <p:cNvPr id="17" name="グラフィックス 16" descr="コンピューター 単色塗りつぶし">
            <a:extLst>
              <a:ext uri="{FF2B5EF4-FFF2-40B4-BE49-F238E27FC236}">
                <a16:creationId xmlns:a16="http://schemas.microsoft.com/office/drawing/2014/main" id="{F7A64B16-A46B-CB43-569D-B31B69ECC28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842638" y="1994465"/>
            <a:ext cx="1981948" cy="1981948"/>
          </a:xfrm>
          <a:prstGeom prst="rect">
            <a:avLst/>
          </a:prstGeom>
        </p:spPr>
      </p:pic>
      <p:sp>
        <p:nvSpPr>
          <p:cNvPr id="18" name="Google Shape;61;p14">
            <a:extLst>
              <a:ext uri="{FF2B5EF4-FFF2-40B4-BE49-F238E27FC236}">
                <a16:creationId xmlns:a16="http://schemas.microsoft.com/office/drawing/2014/main" id="{B55C0209-DEF4-A040-11DB-801C90F598B9}"/>
              </a:ext>
            </a:extLst>
          </p:cNvPr>
          <p:cNvSpPr txBox="1">
            <a:spLocks/>
          </p:cNvSpPr>
          <p:nvPr/>
        </p:nvSpPr>
        <p:spPr>
          <a:xfrm>
            <a:off x="6856488" y="1946630"/>
            <a:ext cx="2280839" cy="631313"/>
          </a:xfrm>
          <a:prstGeom prst="rect">
            <a:avLst/>
          </a:prstGeom>
        </p:spPr>
        <p:txBody>
          <a:bodyPr spcFirstLastPara="1" vert="horz" wrap="square" lIns="121900" tIns="121900" rIns="121900" bIns="121900" rtlCol="0" anchor="t" anchorCtr="0">
            <a:norm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1700" dirty="0"/>
              <a:t>販売管理システム</a:t>
            </a:r>
          </a:p>
        </p:txBody>
      </p:sp>
      <p:sp>
        <p:nvSpPr>
          <p:cNvPr id="25" name="矢印: 右 24">
            <a:extLst>
              <a:ext uri="{FF2B5EF4-FFF2-40B4-BE49-F238E27FC236}">
                <a16:creationId xmlns:a16="http://schemas.microsoft.com/office/drawing/2014/main" id="{9B5CA529-935C-BE71-FFA5-9743FB8B0939}"/>
              </a:ext>
            </a:extLst>
          </p:cNvPr>
          <p:cNvSpPr/>
          <p:nvPr/>
        </p:nvSpPr>
        <p:spPr>
          <a:xfrm>
            <a:off x="1611893" y="5158732"/>
            <a:ext cx="1554265" cy="32122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矢印: 右 25">
            <a:extLst>
              <a:ext uri="{FF2B5EF4-FFF2-40B4-BE49-F238E27FC236}">
                <a16:creationId xmlns:a16="http://schemas.microsoft.com/office/drawing/2014/main" id="{920EE6C6-D3E5-5E3F-ECE4-417630DDB8FE}"/>
              </a:ext>
            </a:extLst>
          </p:cNvPr>
          <p:cNvSpPr/>
          <p:nvPr/>
        </p:nvSpPr>
        <p:spPr>
          <a:xfrm>
            <a:off x="4794731" y="5158732"/>
            <a:ext cx="1554265" cy="32122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矢印: 上下 32">
            <a:extLst>
              <a:ext uri="{FF2B5EF4-FFF2-40B4-BE49-F238E27FC236}">
                <a16:creationId xmlns:a16="http://schemas.microsoft.com/office/drawing/2014/main" id="{17074881-9947-3AAB-F144-A4FB5920028F}"/>
              </a:ext>
            </a:extLst>
          </p:cNvPr>
          <p:cNvSpPr/>
          <p:nvPr/>
        </p:nvSpPr>
        <p:spPr>
          <a:xfrm>
            <a:off x="7325131" y="3833250"/>
            <a:ext cx="397164" cy="631313"/>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Google Shape;61;p14">
            <a:extLst>
              <a:ext uri="{FF2B5EF4-FFF2-40B4-BE49-F238E27FC236}">
                <a16:creationId xmlns:a16="http://schemas.microsoft.com/office/drawing/2014/main" id="{E6E61BA8-5450-6E29-C61D-2ABCD126ECA7}"/>
              </a:ext>
            </a:extLst>
          </p:cNvPr>
          <p:cNvSpPr txBox="1">
            <a:spLocks/>
          </p:cNvSpPr>
          <p:nvPr/>
        </p:nvSpPr>
        <p:spPr>
          <a:xfrm>
            <a:off x="2629547" y="4359595"/>
            <a:ext cx="2454719" cy="585843"/>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1700" dirty="0"/>
              <a:t>カスタマーサービス部メンバー</a:t>
            </a:r>
          </a:p>
        </p:txBody>
      </p:sp>
      <p:sp>
        <p:nvSpPr>
          <p:cNvPr id="2" name="スライド番号プレースホルダー 1">
            <a:extLst>
              <a:ext uri="{FF2B5EF4-FFF2-40B4-BE49-F238E27FC236}">
                <a16:creationId xmlns:a16="http://schemas.microsoft.com/office/drawing/2014/main" id="{996C58CE-0757-E902-B830-00AB6F6CE32D}"/>
              </a:ext>
            </a:extLst>
          </p:cNvPr>
          <p:cNvSpPr>
            <a:spLocks noGrp="1"/>
          </p:cNvSpPr>
          <p:nvPr>
            <p:ph type="sldNum" idx="12"/>
          </p:nvPr>
        </p:nvSpPr>
        <p:spPr/>
        <p:txBody>
          <a:bodyPr/>
          <a:lstStyle/>
          <a:p>
            <a:fld id="{00000000-1234-1234-1234-123412341234}" type="slidenum">
              <a:rPr lang="en-US" altLang="ja" smtClean="0"/>
              <a:pPr/>
              <a:t>10</a:t>
            </a:fld>
            <a:endParaRPr lang="ja" altLang="en-US"/>
          </a:p>
        </p:txBody>
      </p:sp>
      <p:sp>
        <p:nvSpPr>
          <p:cNvPr id="10" name="Google Shape;61;p14">
            <a:extLst>
              <a:ext uri="{FF2B5EF4-FFF2-40B4-BE49-F238E27FC236}">
                <a16:creationId xmlns:a16="http://schemas.microsoft.com/office/drawing/2014/main" id="{04ADF043-2A68-3DD7-734E-8F089872CCD9}"/>
              </a:ext>
            </a:extLst>
          </p:cNvPr>
          <p:cNvSpPr txBox="1">
            <a:spLocks/>
          </p:cNvSpPr>
          <p:nvPr/>
        </p:nvSpPr>
        <p:spPr>
          <a:xfrm>
            <a:off x="10837894" y="4740020"/>
            <a:ext cx="1323845" cy="501717"/>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1700" dirty="0"/>
              <a:t>商品注文ユーザー</a:t>
            </a:r>
          </a:p>
        </p:txBody>
      </p:sp>
      <p:pic>
        <p:nvPicPr>
          <p:cNvPr id="12" name="グラフィックス 11" descr="男性のプロフィール 枠線">
            <a:extLst>
              <a:ext uri="{FF2B5EF4-FFF2-40B4-BE49-F238E27FC236}">
                <a16:creationId xmlns:a16="http://schemas.microsoft.com/office/drawing/2014/main" id="{321609E4-2705-2A9C-CCE8-0A8C0EBA43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971693" y="5241737"/>
            <a:ext cx="914400" cy="914400"/>
          </a:xfrm>
          <a:prstGeom prst="rect">
            <a:avLst/>
          </a:prstGeom>
        </p:spPr>
      </p:pic>
      <p:sp>
        <p:nvSpPr>
          <p:cNvPr id="15" name="矢印: 右 14">
            <a:extLst>
              <a:ext uri="{FF2B5EF4-FFF2-40B4-BE49-F238E27FC236}">
                <a16:creationId xmlns:a16="http://schemas.microsoft.com/office/drawing/2014/main" id="{23668031-2F1D-FFCF-9123-B7948BF0F435}"/>
              </a:ext>
            </a:extLst>
          </p:cNvPr>
          <p:cNvSpPr/>
          <p:nvPr/>
        </p:nvSpPr>
        <p:spPr>
          <a:xfrm rot="10800000">
            <a:off x="9281101" y="5387186"/>
            <a:ext cx="1554265" cy="32122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2E4E0F9E-EBAE-ABE6-9981-78F161737886}"/>
              </a:ext>
            </a:extLst>
          </p:cNvPr>
          <p:cNvSpPr txBox="1"/>
          <p:nvPr/>
        </p:nvSpPr>
        <p:spPr>
          <a:xfrm>
            <a:off x="9281101" y="4791967"/>
            <a:ext cx="1726991" cy="615553"/>
          </a:xfrm>
          <a:prstGeom prst="rect">
            <a:avLst/>
          </a:prstGeom>
          <a:noFill/>
          <a:ln>
            <a:noFill/>
          </a:ln>
        </p:spPr>
        <p:txBody>
          <a:bodyPr wrap="square" rtlCol="0">
            <a:spAutoFit/>
          </a:bodyPr>
          <a:lstStyle/>
          <a:p>
            <a:r>
              <a:rPr lang="ja-JP" altLang="en-US" sz="1700" dirty="0"/>
              <a:t>・商品を注文</a:t>
            </a:r>
            <a:endParaRPr lang="en-US" altLang="ja-JP" sz="1700" dirty="0"/>
          </a:p>
          <a:p>
            <a:r>
              <a:rPr lang="ja-JP" altLang="en-US" sz="1700" dirty="0"/>
              <a:t>・キャンセル</a:t>
            </a:r>
            <a:endParaRPr lang="en-US" altLang="ja-JP" sz="1700" dirty="0"/>
          </a:p>
        </p:txBody>
      </p:sp>
    </p:spTree>
    <p:extLst>
      <p:ext uri="{BB962C8B-B14F-4D97-AF65-F5344CB8AC3E}">
        <p14:creationId xmlns:p14="http://schemas.microsoft.com/office/powerpoint/2010/main" val="2458735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
          <a:extLst>
            <a:ext uri="{FF2B5EF4-FFF2-40B4-BE49-F238E27FC236}">
              <a16:creationId xmlns:a16="http://schemas.microsoft.com/office/drawing/2014/main" id="{6D458644-E38B-1094-1EAD-B4AA59BCCA5C}"/>
            </a:ext>
          </a:extLst>
        </p:cNvPr>
        <p:cNvGrpSpPr/>
        <p:nvPr/>
      </p:nvGrpSpPr>
      <p:grpSpPr>
        <a:xfrm>
          <a:off x="0" y="0"/>
          <a:ext cx="0" cy="0"/>
          <a:chOff x="0" y="0"/>
          <a:chExt cx="0" cy="0"/>
        </a:xfrm>
      </p:grpSpPr>
      <p:sp>
        <p:nvSpPr>
          <p:cNvPr id="60" name="Google Shape;60;p14">
            <a:extLst>
              <a:ext uri="{FF2B5EF4-FFF2-40B4-BE49-F238E27FC236}">
                <a16:creationId xmlns:a16="http://schemas.microsoft.com/office/drawing/2014/main" id="{66D37F35-1B49-E414-0CE1-4EA434EF774A}"/>
              </a:ext>
            </a:extLst>
          </p:cNvPr>
          <p:cNvSpPr txBox="1">
            <a:spLocks noGrp="1"/>
          </p:cNvSpPr>
          <p:nvPr>
            <p:ph type="title"/>
          </p:nvPr>
        </p:nvSpPr>
        <p:spPr>
          <a:xfrm>
            <a:off x="203165" y="168496"/>
            <a:ext cx="11360800" cy="763600"/>
          </a:xfrm>
          <a:prstGeom prst="rect">
            <a:avLst/>
          </a:prstGeom>
        </p:spPr>
        <p:txBody>
          <a:bodyPr spcFirstLastPara="1" vert="horz" wrap="square" lIns="121900" tIns="121900" rIns="121900" bIns="121900" rtlCol="0" anchor="t" anchorCtr="0">
            <a:normAutofit/>
          </a:bodyPr>
          <a:lstStyle/>
          <a:p>
            <a:r>
              <a:rPr lang="ja-JP" altLang="en-US" sz="3200" dirty="0"/>
              <a:t>受取管理</a:t>
            </a:r>
            <a:endParaRPr sz="3200" dirty="0"/>
          </a:p>
        </p:txBody>
      </p:sp>
      <p:pic>
        <p:nvPicPr>
          <p:cNvPr id="13" name="グラフィックス 12" descr="コンピューター 枠線">
            <a:extLst>
              <a:ext uri="{FF2B5EF4-FFF2-40B4-BE49-F238E27FC236}">
                <a16:creationId xmlns:a16="http://schemas.microsoft.com/office/drawing/2014/main" id="{D5B6A7D3-9808-C36E-395F-E03B3FBE0D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83572" y="4557751"/>
            <a:ext cx="2068944" cy="2068944"/>
          </a:xfrm>
          <a:prstGeom prst="rect">
            <a:avLst/>
          </a:prstGeom>
        </p:spPr>
      </p:pic>
      <p:sp>
        <p:nvSpPr>
          <p:cNvPr id="14" name="Google Shape;61;p14">
            <a:extLst>
              <a:ext uri="{FF2B5EF4-FFF2-40B4-BE49-F238E27FC236}">
                <a16:creationId xmlns:a16="http://schemas.microsoft.com/office/drawing/2014/main" id="{13E1A0CD-85C7-A70E-9AD0-007AD1982B98}"/>
              </a:ext>
            </a:extLst>
          </p:cNvPr>
          <p:cNvSpPr txBox="1">
            <a:spLocks/>
          </p:cNvSpPr>
          <p:nvPr/>
        </p:nvSpPr>
        <p:spPr>
          <a:xfrm>
            <a:off x="5133081" y="4527286"/>
            <a:ext cx="1431510" cy="501717"/>
          </a:xfrm>
          <a:prstGeom prst="rect">
            <a:avLst/>
          </a:prstGeom>
        </p:spPr>
        <p:txBody>
          <a:bodyPr spcFirstLastPara="1" vert="horz" wrap="square" lIns="121900" tIns="121900" rIns="121900" bIns="121900" rtlCol="0" anchor="t" anchorCtr="0">
            <a:normAutofit fontScale="92500"/>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1867" dirty="0"/>
              <a:t>EC</a:t>
            </a:r>
            <a:r>
              <a:rPr lang="ja-JP" altLang="en-US" sz="1867" dirty="0"/>
              <a:t>システム</a:t>
            </a:r>
          </a:p>
        </p:txBody>
      </p:sp>
      <p:sp>
        <p:nvSpPr>
          <p:cNvPr id="19" name="テキスト ボックス 18">
            <a:extLst>
              <a:ext uri="{FF2B5EF4-FFF2-40B4-BE49-F238E27FC236}">
                <a16:creationId xmlns:a16="http://schemas.microsoft.com/office/drawing/2014/main" id="{96AA034C-5F47-3885-AA3E-3CED7398D269}"/>
              </a:ext>
            </a:extLst>
          </p:cNvPr>
          <p:cNvSpPr txBox="1"/>
          <p:nvPr/>
        </p:nvSpPr>
        <p:spPr>
          <a:xfrm>
            <a:off x="203165" y="843491"/>
            <a:ext cx="10994325" cy="877163"/>
          </a:xfrm>
          <a:prstGeom prst="rect">
            <a:avLst/>
          </a:prstGeom>
          <a:noFill/>
          <a:ln>
            <a:noFill/>
          </a:ln>
        </p:spPr>
        <p:txBody>
          <a:bodyPr wrap="square" rtlCol="0">
            <a:spAutoFit/>
          </a:bodyPr>
          <a:lstStyle/>
          <a:p>
            <a:r>
              <a:rPr lang="ja-JP" altLang="en-US" sz="1700" dirty="0"/>
              <a:t>顧客が決済を完了した後、自動的に出荷データが物流システムに連携される機能</a:t>
            </a:r>
            <a:endParaRPr lang="en-US" altLang="ja-JP" sz="1700" dirty="0"/>
          </a:p>
          <a:p>
            <a:r>
              <a:rPr lang="ja-JP" altLang="en-US" sz="1700" dirty="0"/>
              <a:t>顧客のマイページに商品の受け取り状況が反映される</a:t>
            </a:r>
            <a:endParaRPr lang="en-US" altLang="ja-JP" sz="1700" dirty="0"/>
          </a:p>
          <a:p>
            <a:r>
              <a:rPr lang="ja-JP" altLang="en-US" sz="1700" dirty="0"/>
              <a:t>管理者は管理画面から顧客の商品受け取り状況を確認できる</a:t>
            </a:r>
            <a:endParaRPr lang="en-US" altLang="ja-JP" sz="1700" dirty="0"/>
          </a:p>
        </p:txBody>
      </p:sp>
      <p:sp>
        <p:nvSpPr>
          <p:cNvPr id="8" name="テキスト ボックス 7">
            <a:extLst>
              <a:ext uri="{FF2B5EF4-FFF2-40B4-BE49-F238E27FC236}">
                <a16:creationId xmlns:a16="http://schemas.microsoft.com/office/drawing/2014/main" id="{D91EF97A-B052-0BB9-FF48-55E31FFF6A4E}"/>
              </a:ext>
            </a:extLst>
          </p:cNvPr>
          <p:cNvSpPr txBox="1"/>
          <p:nvPr/>
        </p:nvSpPr>
        <p:spPr>
          <a:xfrm>
            <a:off x="2007401" y="4824593"/>
            <a:ext cx="3035191" cy="615553"/>
          </a:xfrm>
          <a:prstGeom prst="rect">
            <a:avLst/>
          </a:prstGeom>
          <a:noFill/>
          <a:ln>
            <a:noFill/>
          </a:ln>
        </p:spPr>
        <p:txBody>
          <a:bodyPr wrap="square" rtlCol="0">
            <a:spAutoFit/>
          </a:bodyPr>
          <a:lstStyle/>
          <a:p>
            <a:r>
              <a:rPr lang="ja-JP" altLang="en-US" sz="1700" dirty="0"/>
              <a:t>・商品購入決済完了</a:t>
            </a:r>
            <a:endParaRPr lang="en-US" altLang="ja-JP" sz="1700" dirty="0"/>
          </a:p>
          <a:p>
            <a:r>
              <a:rPr lang="ja-JP" altLang="en-US" sz="1700" dirty="0"/>
              <a:t>・受取状況確認</a:t>
            </a:r>
            <a:r>
              <a:rPr lang="en-US" altLang="ja-JP" sz="1700" dirty="0"/>
              <a:t>(</a:t>
            </a:r>
            <a:r>
              <a:rPr lang="ja-JP" altLang="en-US" sz="1700" dirty="0"/>
              <a:t>マイページ</a:t>
            </a:r>
            <a:r>
              <a:rPr lang="en-US" altLang="ja-JP" sz="1700" dirty="0"/>
              <a:t>)</a:t>
            </a:r>
            <a:endParaRPr kumimoji="1" lang="en-US" altLang="ja-JP" sz="1700" dirty="0"/>
          </a:p>
        </p:txBody>
      </p:sp>
      <p:sp>
        <p:nvSpPr>
          <p:cNvPr id="9" name="テキスト ボックス 8">
            <a:extLst>
              <a:ext uri="{FF2B5EF4-FFF2-40B4-BE49-F238E27FC236}">
                <a16:creationId xmlns:a16="http://schemas.microsoft.com/office/drawing/2014/main" id="{34646007-FBA5-199C-3C65-CEE03FA49E08}"/>
              </a:ext>
            </a:extLst>
          </p:cNvPr>
          <p:cNvSpPr txBox="1"/>
          <p:nvPr/>
        </p:nvSpPr>
        <p:spPr>
          <a:xfrm>
            <a:off x="5890822" y="3746166"/>
            <a:ext cx="2476805" cy="615553"/>
          </a:xfrm>
          <a:prstGeom prst="rect">
            <a:avLst/>
          </a:prstGeom>
          <a:noFill/>
          <a:ln>
            <a:noFill/>
          </a:ln>
        </p:spPr>
        <p:txBody>
          <a:bodyPr wrap="square" rtlCol="0">
            <a:spAutoFit/>
          </a:bodyPr>
          <a:lstStyle/>
          <a:p>
            <a:r>
              <a:rPr kumimoji="1" lang="ja-JP" altLang="en-US" sz="1700" dirty="0"/>
              <a:t>・出荷データ連携</a:t>
            </a:r>
            <a:r>
              <a:rPr kumimoji="1" lang="en-US" altLang="ja-JP" sz="1700" dirty="0"/>
              <a:t>(API)</a:t>
            </a:r>
          </a:p>
          <a:p>
            <a:r>
              <a:rPr lang="ja-JP" altLang="en-US" sz="1700" dirty="0"/>
              <a:t>・受取状況確認</a:t>
            </a:r>
            <a:r>
              <a:rPr lang="en-US" altLang="ja-JP" sz="1700" dirty="0"/>
              <a:t>(API)</a:t>
            </a:r>
            <a:endParaRPr kumimoji="1" lang="en-US" altLang="ja-JP" sz="1700" dirty="0"/>
          </a:p>
        </p:txBody>
      </p:sp>
      <p:pic>
        <p:nvPicPr>
          <p:cNvPr id="17" name="グラフィックス 16" descr="コンピューター 単色塗りつぶし">
            <a:extLst>
              <a:ext uri="{FF2B5EF4-FFF2-40B4-BE49-F238E27FC236}">
                <a16:creationId xmlns:a16="http://schemas.microsoft.com/office/drawing/2014/main" id="{97F4098B-959B-0565-0970-29B9C63CD80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99848" y="1876361"/>
            <a:ext cx="1981948" cy="1981948"/>
          </a:xfrm>
          <a:prstGeom prst="rect">
            <a:avLst/>
          </a:prstGeom>
        </p:spPr>
      </p:pic>
      <p:sp>
        <p:nvSpPr>
          <p:cNvPr id="18" name="Google Shape;61;p14">
            <a:extLst>
              <a:ext uri="{FF2B5EF4-FFF2-40B4-BE49-F238E27FC236}">
                <a16:creationId xmlns:a16="http://schemas.microsoft.com/office/drawing/2014/main" id="{104B08EC-4424-A7CB-45D3-D4B162540AA7}"/>
              </a:ext>
            </a:extLst>
          </p:cNvPr>
          <p:cNvSpPr txBox="1">
            <a:spLocks/>
          </p:cNvSpPr>
          <p:nvPr/>
        </p:nvSpPr>
        <p:spPr>
          <a:xfrm>
            <a:off x="5175066" y="1826820"/>
            <a:ext cx="1706729" cy="631313"/>
          </a:xfrm>
          <a:prstGeom prst="rect">
            <a:avLst/>
          </a:prstGeom>
        </p:spPr>
        <p:txBody>
          <a:bodyPr spcFirstLastPara="1" vert="horz" wrap="square" lIns="121900" tIns="121900" rIns="121900" bIns="121900" rtlCol="0" anchor="t" anchorCtr="0">
            <a:norm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1700" dirty="0"/>
              <a:t>物流システム</a:t>
            </a:r>
          </a:p>
        </p:txBody>
      </p:sp>
      <p:sp>
        <p:nvSpPr>
          <p:cNvPr id="25" name="矢印: 右 24">
            <a:extLst>
              <a:ext uri="{FF2B5EF4-FFF2-40B4-BE49-F238E27FC236}">
                <a16:creationId xmlns:a16="http://schemas.microsoft.com/office/drawing/2014/main" id="{8E32FCB3-EBEF-A220-8C26-F62784E6A447}"/>
              </a:ext>
            </a:extLst>
          </p:cNvPr>
          <p:cNvSpPr/>
          <p:nvPr/>
        </p:nvSpPr>
        <p:spPr>
          <a:xfrm>
            <a:off x="2695088" y="5421885"/>
            <a:ext cx="1554265" cy="32122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矢印: 右 19">
            <a:extLst>
              <a:ext uri="{FF2B5EF4-FFF2-40B4-BE49-F238E27FC236}">
                <a16:creationId xmlns:a16="http://schemas.microsoft.com/office/drawing/2014/main" id="{61087478-1828-FE32-F512-7BDDB85696E1}"/>
              </a:ext>
            </a:extLst>
          </p:cNvPr>
          <p:cNvSpPr/>
          <p:nvPr/>
        </p:nvSpPr>
        <p:spPr>
          <a:xfrm rot="10800000">
            <a:off x="2659694" y="5743113"/>
            <a:ext cx="1554265" cy="32122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8470A1B5-D41D-A95A-89A2-FE8B1394114C}"/>
              </a:ext>
            </a:extLst>
          </p:cNvPr>
          <p:cNvSpPr txBox="1"/>
          <p:nvPr/>
        </p:nvSpPr>
        <p:spPr>
          <a:xfrm>
            <a:off x="2423994" y="6137521"/>
            <a:ext cx="2476805" cy="353943"/>
          </a:xfrm>
          <a:prstGeom prst="rect">
            <a:avLst/>
          </a:prstGeom>
          <a:noFill/>
          <a:ln>
            <a:noFill/>
          </a:ln>
        </p:spPr>
        <p:txBody>
          <a:bodyPr wrap="square" rtlCol="0">
            <a:spAutoFit/>
          </a:bodyPr>
          <a:lstStyle/>
          <a:p>
            <a:r>
              <a:rPr kumimoji="1" lang="ja-JP" altLang="en-US" sz="1700" dirty="0"/>
              <a:t>・受取状況表示</a:t>
            </a:r>
          </a:p>
        </p:txBody>
      </p:sp>
      <p:sp>
        <p:nvSpPr>
          <p:cNvPr id="29" name="矢印: 上下 28">
            <a:extLst>
              <a:ext uri="{FF2B5EF4-FFF2-40B4-BE49-F238E27FC236}">
                <a16:creationId xmlns:a16="http://schemas.microsoft.com/office/drawing/2014/main" id="{D8204DDC-57F3-012F-EBB0-36CF762C2346}"/>
              </a:ext>
            </a:extLst>
          </p:cNvPr>
          <p:cNvSpPr/>
          <p:nvPr/>
        </p:nvSpPr>
        <p:spPr>
          <a:xfrm>
            <a:off x="5414666" y="3769193"/>
            <a:ext cx="397164" cy="631313"/>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Google Shape;61;p14">
            <a:extLst>
              <a:ext uri="{FF2B5EF4-FFF2-40B4-BE49-F238E27FC236}">
                <a16:creationId xmlns:a16="http://schemas.microsoft.com/office/drawing/2014/main" id="{E2AF2EFE-972C-9FB9-93EC-F396F5B21734}"/>
              </a:ext>
            </a:extLst>
          </p:cNvPr>
          <p:cNvSpPr txBox="1">
            <a:spLocks/>
          </p:cNvSpPr>
          <p:nvPr/>
        </p:nvSpPr>
        <p:spPr>
          <a:xfrm>
            <a:off x="397294" y="4788430"/>
            <a:ext cx="2454719" cy="585843"/>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1700" dirty="0"/>
              <a:t>顧客</a:t>
            </a:r>
          </a:p>
        </p:txBody>
      </p:sp>
      <p:pic>
        <p:nvPicPr>
          <p:cNvPr id="2" name="グラフィックス 1" descr="男性のプロフィール 枠線">
            <a:extLst>
              <a:ext uri="{FF2B5EF4-FFF2-40B4-BE49-F238E27FC236}">
                <a16:creationId xmlns:a16="http://schemas.microsoft.com/office/drawing/2014/main" id="{AA6E3CF3-8FC8-4C3F-73C0-9920C361E95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67454" y="5222573"/>
            <a:ext cx="914400" cy="914400"/>
          </a:xfrm>
          <a:prstGeom prst="rect">
            <a:avLst/>
          </a:prstGeom>
        </p:spPr>
      </p:pic>
      <p:pic>
        <p:nvPicPr>
          <p:cNvPr id="3" name="グラフィックス 2" descr="オフィス ワーカー (男性) 単色塗りつぶし">
            <a:extLst>
              <a:ext uri="{FF2B5EF4-FFF2-40B4-BE49-F238E27FC236}">
                <a16:creationId xmlns:a16="http://schemas.microsoft.com/office/drawing/2014/main" id="{3F5995C6-0DC2-CB3E-1C6D-FF6891CFBB8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859466" y="5344271"/>
            <a:ext cx="914400" cy="914400"/>
          </a:xfrm>
          <a:prstGeom prst="rect">
            <a:avLst/>
          </a:prstGeom>
        </p:spPr>
      </p:pic>
      <p:sp>
        <p:nvSpPr>
          <p:cNvPr id="4" name="Google Shape;61;p14">
            <a:extLst>
              <a:ext uri="{FF2B5EF4-FFF2-40B4-BE49-F238E27FC236}">
                <a16:creationId xmlns:a16="http://schemas.microsoft.com/office/drawing/2014/main" id="{E569D8AF-DA25-6998-C80E-A5C347AC98E9}"/>
              </a:ext>
            </a:extLst>
          </p:cNvPr>
          <p:cNvSpPr txBox="1">
            <a:spLocks/>
          </p:cNvSpPr>
          <p:nvPr/>
        </p:nvSpPr>
        <p:spPr>
          <a:xfrm>
            <a:off x="9089306" y="4758428"/>
            <a:ext cx="2454719" cy="585843"/>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1700" dirty="0"/>
              <a:t>カスタマーサービス部メンバー</a:t>
            </a:r>
          </a:p>
        </p:txBody>
      </p:sp>
      <p:sp>
        <p:nvSpPr>
          <p:cNvPr id="5" name="テキスト ボックス 4">
            <a:extLst>
              <a:ext uri="{FF2B5EF4-FFF2-40B4-BE49-F238E27FC236}">
                <a16:creationId xmlns:a16="http://schemas.microsoft.com/office/drawing/2014/main" id="{99634F1F-3CA5-A6BF-AB35-9D41F0F4EDB9}"/>
              </a:ext>
            </a:extLst>
          </p:cNvPr>
          <p:cNvSpPr txBox="1"/>
          <p:nvPr/>
        </p:nvSpPr>
        <p:spPr>
          <a:xfrm>
            <a:off x="6953087" y="5067942"/>
            <a:ext cx="2829080" cy="353943"/>
          </a:xfrm>
          <a:prstGeom prst="rect">
            <a:avLst/>
          </a:prstGeom>
          <a:noFill/>
          <a:ln>
            <a:noFill/>
          </a:ln>
        </p:spPr>
        <p:txBody>
          <a:bodyPr wrap="square" rtlCol="0">
            <a:spAutoFit/>
          </a:bodyPr>
          <a:lstStyle/>
          <a:p>
            <a:r>
              <a:rPr lang="ja-JP" altLang="en-US" sz="1700" dirty="0"/>
              <a:t>・受取状況確認</a:t>
            </a:r>
            <a:r>
              <a:rPr lang="en-US" altLang="ja-JP" sz="1700" dirty="0"/>
              <a:t>(</a:t>
            </a:r>
            <a:r>
              <a:rPr lang="ja-JP" altLang="en-US" sz="1700" dirty="0"/>
              <a:t>管理画面</a:t>
            </a:r>
            <a:r>
              <a:rPr lang="en-US" altLang="ja-JP" sz="1700" dirty="0"/>
              <a:t>)</a:t>
            </a:r>
            <a:endParaRPr kumimoji="1" lang="en-US" altLang="ja-JP" sz="1700" dirty="0"/>
          </a:p>
        </p:txBody>
      </p:sp>
      <p:sp>
        <p:nvSpPr>
          <p:cNvPr id="6" name="矢印: 右 5">
            <a:extLst>
              <a:ext uri="{FF2B5EF4-FFF2-40B4-BE49-F238E27FC236}">
                <a16:creationId xmlns:a16="http://schemas.microsoft.com/office/drawing/2014/main" id="{904DBC62-EF86-73FE-E13A-A5399BE8C88E}"/>
              </a:ext>
            </a:extLst>
          </p:cNvPr>
          <p:cNvSpPr/>
          <p:nvPr/>
        </p:nvSpPr>
        <p:spPr>
          <a:xfrm>
            <a:off x="7586735" y="5771462"/>
            <a:ext cx="1554265" cy="32122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FF4770DC-BEC4-A27E-870D-A80305F9D44A}"/>
              </a:ext>
            </a:extLst>
          </p:cNvPr>
          <p:cNvSpPr/>
          <p:nvPr/>
        </p:nvSpPr>
        <p:spPr>
          <a:xfrm rot="10800000">
            <a:off x="7514497" y="5439294"/>
            <a:ext cx="1554265" cy="32122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73553D57-A639-DC9B-F9D5-478536C440DE}"/>
              </a:ext>
            </a:extLst>
          </p:cNvPr>
          <p:cNvSpPr txBox="1"/>
          <p:nvPr/>
        </p:nvSpPr>
        <p:spPr>
          <a:xfrm>
            <a:off x="7305362" y="6137521"/>
            <a:ext cx="2476805" cy="353943"/>
          </a:xfrm>
          <a:prstGeom prst="rect">
            <a:avLst/>
          </a:prstGeom>
          <a:noFill/>
          <a:ln>
            <a:noFill/>
          </a:ln>
        </p:spPr>
        <p:txBody>
          <a:bodyPr wrap="square" rtlCol="0">
            <a:spAutoFit/>
          </a:bodyPr>
          <a:lstStyle/>
          <a:p>
            <a:r>
              <a:rPr kumimoji="1" lang="ja-JP" altLang="en-US" sz="1700" dirty="0"/>
              <a:t>・受取状況表示</a:t>
            </a:r>
          </a:p>
        </p:txBody>
      </p:sp>
      <p:sp>
        <p:nvSpPr>
          <p:cNvPr id="11" name="スライド番号プレースホルダー 10">
            <a:extLst>
              <a:ext uri="{FF2B5EF4-FFF2-40B4-BE49-F238E27FC236}">
                <a16:creationId xmlns:a16="http://schemas.microsoft.com/office/drawing/2014/main" id="{B9A4CE29-9DB3-4DA2-6711-7869D4D29D63}"/>
              </a:ext>
            </a:extLst>
          </p:cNvPr>
          <p:cNvSpPr>
            <a:spLocks noGrp="1"/>
          </p:cNvSpPr>
          <p:nvPr>
            <p:ph type="sldNum" idx="12"/>
          </p:nvPr>
        </p:nvSpPr>
        <p:spPr/>
        <p:txBody>
          <a:bodyPr/>
          <a:lstStyle/>
          <a:p>
            <a:fld id="{00000000-1234-1234-1234-123412341234}" type="slidenum">
              <a:rPr lang="en-US" altLang="ja" smtClean="0"/>
              <a:pPr/>
              <a:t>11</a:t>
            </a:fld>
            <a:endParaRPr lang="ja" altLang="en-US"/>
          </a:p>
        </p:txBody>
      </p:sp>
    </p:spTree>
    <p:extLst>
      <p:ext uri="{BB962C8B-B14F-4D97-AF65-F5344CB8AC3E}">
        <p14:creationId xmlns:p14="http://schemas.microsoft.com/office/powerpoint/2010/main" val="435258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
          <a:extLst>
            <a:ext uri="{FF2B5EF4-FFF2-40B4-BE49-F238E27FC236}">
              <a16:creationId xmlns:a16="http://schemas.microsoft.com/office/drawing/2014/main" id="{292C63C7-84B1-B489-A7D9-BEC3BEB287F8}"/>
            </a:ext>
          </a:extLst>
        </p:cNvPr>
        <p:cNvGrpSpPr/>
        <p:nvPr/>
      </p:nvGrpSpPr>
      <p:grpSpPr>
        <a:xfrm>
          <a:off x="0" y="0"/>
          <a:ext cx="0" cy="0"/>
          <a:chOff x="0" y="0"/>
          <a:chExt cx="0" cy="0"/>
        </a:xfrm>
      </p:grpSpPr>
      <p:sp>
        <p:nvSpPr>
          <p:cNvPr id="60" name="Google Shape;60;p14">
            <a:extLst>
              <a:ext uri="{FF2B5EF4-FFF2-40B4-BE49-F238E27FC236}">
                <a16:creationId xmlns:a16="http://schemas.microsoft.com/office/drawing/2014/main" id="{AFF10D8E-C817-A128-D16D-2BB237F576D9}"/>
              </a:ext>
            </a:extLst>
          </p:cNvPr>
          <p:cNvSpPr txBox="1">
            <a:spLocks noGrp="1"/>
          </p:cNvSpPr>
          <p:nvPr>
            <p:ph type="title"/>
          </p:nvPr>
        </p:nvSpPr>
        <p:spPr>
          <a:xfrm>
            <a:off x="203165" y="168496"/>
            <a:ext cx="11360800" cy="763600"/>
          </a:xfrm>
          <a:prstGeom prst="rect">
            <a:avLst/>
          </a:prstGeom>
        </p:spPr>
        <p:txBody>
          <a:bodyPr spcFirstLastPara="1" vert="horz" wrap="square" lIns="121900" tIns="121900" rIns="121900" bIns="121900" rtlCol="0" anchor="t" anchorCtr="0">
            <a:normAutofit/>
          </a:bodyPr>
          <a:lstStyle/>
          <a:p>
            <a:r>
              <a:rPr lang="ja-JP" altLang="en-US" sz="3200" dirty="0"/>
              <a:t>在庫管理　</a:t>
            </a:r>
            <a:r>
              <a:rPr lang="en-US" altLang="ja-JP" sz="3200" dirty="0"/>
              <a:t> EC</a:t>
            </a:r>
            <a:r>
              <a:rPr lang="ja-JP" altLang="en-US" sz="3200" dirty="0"/>
              <a:t>在庫情報連携</a:t>
            </a:r>
            <a:r>
              <a:rPr lang="en-US" altLang="ja-JP" sz="3200" dirty="0"/>
              <a:t>(</a:t>
            </a:r>
            <a:r>
              <a:rPr lang="ja-JP" altLang="en-US" sz="3200" dirty="0"/>
              <a:t>バッチ</a:t>
            </a:r>
            <a:r>
              <a:rPr lang="en-US" altLang="ja-JP" sz="3200" dirty="0"/>
              <a:t>)</a:t>
            </a:r>
            <a:endParaRPr sz="3200" dirty="0"/>
          </a:p>
        </p:txBody>
      </p:sp>
      <p:pic>
        <p:nvPicPr>
          <p:cNvPr id="13" name="グラフィックス 12" descr="コンピューター 枠線">
            <a:extLst>
              <a:ext uri="{FF2B5EF4-FFF2-40B4-BE49-F238E27FC236}">
                <a16:creationId xmlns:a16="http://schemas.microsoft.com/office/drawing/2014/main" id="{95FC5CB3-02D2-08CE-1A64-8F5BF0BA998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00035" y="4884586"/>
            <a:ext cx="2188640" cy="2188640"/>
          </a:xfrm>
          <a:prstGeom prst="rect">
            <a:avLst/>
          </a:prstGeom>
        </p:spPr>
      </p:pic>
      <p:sp>
        <p:nvSpPr>
          <p:cNvPr id="14" name="Google Shape;61;p14">
            <a:extLst>
              <a:ext uri="{FF2B5EF4-FFF2-40B4-BE49-F238E27FC236}">
                <a16:creationId xmlns:a16="http://schemas.microsoft.com/office/drawing/2014/main" id="{5ED3BF1B-423E-8352-B96F-EF3A37112175}"/>
              </a:ext>
            </a:extLst>
          </p:cNvPr>
          <p:cNvSpPr txBox="1">
            <a:spLocks/>
          </p:cNvSpPr>
          <p:nvPr/>
        </p:nvSpPr>
        <p:spPr>
          <a:xfrm>
            <a:off x="5123353" y="4780899"/>
            <a:ext cx="1431510" cy="501717"/>
          </a:xfrm>
          <a:prstGeom prst="rect">
            <a:avLst/>
          </a:prstGeom>
        </p:spPr>
        <p:txBody>
          <a:bodyPr spcFirstLastPara="1" vert="horz" wrap="square" lIns="121900" tIns="121900" rIns="121900" bIns="121900" rtlCol="0" anchor="t" anchorCtr="0">
            <a:normAutofit fontScale="92500"/>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1867" dirty="0"/>
              <a:t>EC</a:t>
            </a:r>
            <a:r>
              <a:rPr lang="ja-JP" altLang="en-US" sz="1867" dirty="0"/>
              <a:t>システム</a:t>
            </a:r>
          </a:p>
        </p:txBody>
      </p:sp>
      <p:sp>
        <p:nvSpPr>
          <p:cNvPr id="19" name="テキスト ボックス 18">
            <a:extLst>
              <a:ext uri="{FF2B5EF4-FFF2-40B4-BE49-F238E27FC236}">
                <a16:creationId xmlns:a16="http://schemas.microsoft.com/office/drawing/2014/main" id="{CE942225-0B29-5D1B-837F-02CE2DC3BC5D}"/>
              </a:ext>
            </a:extLst>
          </p:cNvPr>
          <p:cNvSpPr txBox="1"/>
          <p:nvPr/>
        </p:nvSpPr>
        <p:spPr>
          <a:xfrm>
            <a:off x="203165" y="843491"/>
            <a:ext cx="10994325" cy="615553"/>
          </a:xfrm>
          <a:prstGeom prst="rect">
            <a:avLst/>
          </a:prstGeom>
          <a:noFill/>
          <a:ln>
            <a:noFill/>
          </a:ln>
        </p:spPr>
        <p:txBody>
          <a:bodyPr wrap="square" rtlCol="0">
            <a:spAutoFit/>
          </a:bodyPr>
          <a:lstStyle/>
          <a:p>
            <a:r>
              <a:rPr lang="ja-JP" altLang="en-US" sz="1700" dirty="0"/>
              <a:t>販売管理システムでは、商品の</a:t>
            </a:r>
            <a:r>
              <a:rPr lang="en-US" altLang="ja-JP" sz="1700" dirty="0"/>
              <a:t>EC</a:t>
            </a:r>
            <a:r>
              <a:rPr lang="ja-JP" altLang="en-US" sz="1700" dirty="0"/>
              <a:t>在庫情報を</a:t>
            </a:r>
            <a:r>
              <a:rPr lang="en-US" altLang="ja-JP" sz="1700" dirty="0"/>
              <a:t>CSV</a:t>
            </a:r>
            <a:r>
              <a:rPr lang="ja-JP" altLang="en-US" sz="1700" dirty="0"/>
              <a:t>ファイル形式で日次で取得するバッチを活用しており、</a:t>
            </a:r>
            <a:endParaRPr lang="en-US" altLang="ja-JP" sz="1700" dirty="0"/>
          </a:p>
          <a:p>
            <a:r>
              <a:rPr lang="ja-JP" altLang="en-US" sz="1700" dirty="0"/>
              <a:t>この情報をもとに</a:t>
            </a:r>
            <a:r>
              <a:rPr lang="en-US" altLang="ja-JP" sz="1700" dirty="0"/>
              <a:t>EC</a:t>
            </a:r>
            <a:r>
              <a:rPr lang="ja-JP" altLang="en-US" sz="1700" dirty="0"/>
              <a:t>システムの商品閲覧時に在庫量を〇</a:t>
            </a:r>
            <a:r>
              <a:rPr lang="en-US" altLang="ja-JP" sz="1700" dirty="0"/>
              <a:t>×</a:t>
            </a:r>
            <a:r>
              <a:rPr lang="ja-JP" altLang="en-US" sz="1700" dirty="0"/>
              <a:t>△で表示する</a:t>
            </a:r>
            <a:endParaRPr lang="en-US" altLang="ja-JP" sz="1700" dirty="0"/>
          </a:p>
        </p:txBody>
      </p:sp>
      <p:sp>
        <p:nvSpPr>
          <p:cNvPr id="8" name="テキスト ボックス 7">
            <a:extLst>
              <a:ext uri="{FF2B5EF4-FFF2-40B4-BE49-F238E27FC236}">
                <a16:creationId xmlns:a16="http://schemas.microsoft.com/office/drawing/2014/main" id="{0FC2ABA5-2F4B-D3D2-11ED-063DF09F68B5}"/>
              </a:ext>
            </a:extLst>
          </p:cNvPr>
          <p:cNvSpPr txBox="1"/>
          <p:nvPr/>
        </p:nvSpPr>
        <p:spPr>
          <a:xfrm>
            <a:off x="2511715" y="5058183"/>
            <a:ext cx="2476805" cy="353943"/>
          </a:xfrm>
          <a:prstGeom prst="rect">
            <a:avLst/>
          </a:prstGeom>
          <a:noFill/>
          <a:ln>
            <a:noFill/>
          </a:ln>
        </p:spPr>
        <p:txBody>
          <a:bodyPr wrap="square" rtlCol="0">
            <a:spAutoFit/>
          </a:bodyPr>
          <a:lstStyle/>
          <a:p>
            <a:r>
              <a:rPr lang="ja-JP" altLang="en-US" sz="1700" dirty="0"/>
              <a:t>・商品閲覧</a:t>
            </a:r>
            <a:endParaRPr lang="en-US" altLang="ja-JP" sz="1700" dirty="0"/>
          </a:p>
        </p:txBody>
      </p:sp>
      <p:sp>
        <p:nvSpPr>
          <p:cNvPr id="9" name="テキスト ボックス 8">
            <a:extLst>
              <a:ext uri="{FF2B5EF4-FFF2-40B4-BE49-F238E27FC236}">
                <a16:creationId xmlns:a16="http://schemas.microsoft.com/office/drawing/2014/main" id="{8CA32038-8697-C095-8323-D9184F3FC0D9}"/>
              </a:ext>
            </a:extLst>
          </p:cNvPr>
          <p:cNvSpPr txBox="1"/>
          <p:nvPr/>
        </p:nvSpPr>
        <p:spPr>
          <a:xfrm>
            <a:off x="6096277" y="4038566"/>
            <a:ext cx="3123316" cy="353943"/>
          </a:xfrm>
          <a:prstGeom prst="rect">
            <a:avLst/>
          </a:prstGeom>
          <a:noFill/>
          <a:ln>
            <a:noFill/>
          </a:ln>
        </p:spPr>
        <p:txBody>
          <a:bodyPr wrap="square" rtlCol="0">
            <a:spAutoFit/>
          </a:bodyPr>
          <a:lstStyle/>
          <a:p>
            <a:r>
              <a:rPr kumimoji="1" lang="ja-JP" altLang="en-US" sz="1700" dirty="0"/>
              <a:t>・</a:t>
            </a:r>
            <a:r>
              <a:rPr kumimoji="1" lang="en-US" altLang="ja-JP" sz="1700" dirty="0"/>
              <a:t>EC</a:t>
            </a:r>
            <a:r>
              <a:rPr kumimoji="1" lang="ja-JP" altLang="en-US" sz="1700" dirty="0"/>
              <a:t>在庫情報連携</a:t>
            </a:r>
            <a:r>
              <a:rPr kumimoji="1" lang="en-US" altLang="ja-JP" sz="1700" dirty="0"/>
              <a:t>(</a:t>
            </a:r>
            <a:r>
              <a:rPr lang="ja-JP" altLang="en-US" sz="1700" dirty="0"/>
              <a:t>バ</a:t>
            </a:r>
            <a:r>
              <a:rPr kumimoji="1" lang="ja-JP" altLang="en-US" sz="1700" dirty="0"/>
              <a:t>ッチ</a:t>
            </a:r>
            <a:r>
              <a:rPr kumimoji="1" lang="en-US" altLang="ja-JP" sz="1700" dirty="0"/>
              <a:t>)</a:t>
            </a:r>
          </a:p>
        </p:txBody>
      </p:sp>
      <p:pic>
        <p:nvPicPr>
          <p:cNvPr id="17" name="グラフィックス 16" descr="コンピューター 単色塗りつぶし">
            <a:extLst>
              <a:ext uri="{FF2B5EF4-FFF2-40B4-BE49-F238E27FC236}">
                <a16:creationId xmlns:a16="http://schemas.microsoft.com/office/drawing/2014/main" id="{CDF1A3E7-E0C6-E853-0214-C7041C05F2A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90120" y="2129974"/>
            <a:ext cx="1981948" cy="1981948"/>
          </a:xfrm>
          <a:prstGeom prst="rect">
            <a:avLst/>
          </a:prstGeom>
        </p:spPr>
      </p:pic>
      <p:sp>
        <p:nvSpPr>
          <p:cNvPr id="18" name="Google Shape;61;p14">
            <a:extLst>
              <a:ext uri="{FF2B5EF4-FFF2-40B4-BE49-F238E27FC236}">
                <a16:creationId xmlns:a16="http://schemas.microsoft.com/office/drawing/2014/main" id="{C385F0FA-0C2E-07F3-4797-6D5A41FAD0BB}"/>
              </a:ext>
            </a:extLst>
          </p:cNvPr>
          <p:cNvSpPr txBox="1">
            <a:spLocks/>
          </p:cNvSpPr>
          <p:nvPr/>
        </p:nvSpPr>
        <p:spPr>
          <a:xfrm>
            <a:off x="4997423" y="2073974"/>
            <a:ext cx="2197709" cy="631313"/>
          </a:xfrm>
          <a:prstGeom prst="rect">
            <a:avLst/>
          </a:prstGeom>
        </p:spPr>
        <p:txBody>
          <a:bodyPr spcFirstLastPara="1" vert="horz" wrap="square" lIns="121900" tIns="121900" rIns="121900" bIns="121900" rtlCol="0" anchor="t" anchorCtr="0">
            <a:norm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1700" dirty="0"/>
              <a:t>販売管理システム</a:t>
            </a:r>
          </a:p>
        </p:txBody>
      </p:sp>
      <p:sp>
        <p:nvSpPr>
          <p:cNvPr id="25" name="矢印: 右 24">
            <a:extLst>
              <a:ext uri="{FF2B5EF4-FFF2-40B4-BE49-F238E27FC236}">
                <a16:creationId xmlns:a16="http://schemas.microsoft.com/office/drawing/2014/main" id="{5F39C6D4-69B3-8FFF-743D-CF13CE550D2F}"/>
              </a:ext>
            </a:extLst>
          </p:cNvPr>
          <p:cNvSpPr/>
          <p:nvPr/>
        </p:nvSpPr>
        <p:spPr>
          <a:xfrm>
            <a:off x="2444657" y="5477230"/>
            <a:ext cx="1554265" cy="32122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矢印: 右 19">
            <a:extLst>
              <a:ext uri="{FF2B5EF4-FFF2-40B4-BE49-F238E27FC236}">
                <a16:creationId xmlns:a16="http://schemas.microsoft.com/office/drawing/2014/main" id="{0B36D83E-2A4E-8959-AA09-F4FD6C1AE28C}"/>
              </a:ext>
            </a:extLst>
          </p:cNvPr>
          <p:cNvSpPr/>
          <p:nvPr/>
        </p:nvSpPr>
        <p:spPr>
          <a:xfrm rot="10800000">
            <a:off x="2409263" y="5798458"/>
            <a:ext cx="1554265" cy="32122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77A24638-74A1-417F-4080-FA10DB38CCE1}"/>
              </a:ext>
            </a:extLst>
          </p:cNvPr>
          <p:cNvSpPr txBox="1"/>
          <p:nvPr/>
        </p:nvSpPr>
        <p:spPr>
          <a:xfrm>
            <a:off x="2283260" y="6154153"/>
            <a:ext cx="2476805" cy="353943"/>
          </a:xfrm>
          <a:prstGeom prst="rect">
            <a:avLst/>
          </a:prstGeom>
          <a:noFill/>
          <a:ln>
            <a:noFill/>
          </a:ln>
        </p:spPr>
        <p:txBody>
          <a:bodyPr wrap="square" rtlCol="0">
            <a:spAutoFit/>
          </a:bodyPr>
          <a:lstStyle/>
          <a:p>
            <a:r>
              <a:rPr lang="ja-JP" altLang="en-US" sz="1700" dirty="0"/>
              <a:t>・</a:t>
            </a:r>
            <a:r>
              <a:rPr lang="en-US" altLang="ja-JP" sz="1700" dirty="0"/>
              <a:t>EC</a:t>
            </a:r>
            <a:r>
              <a:rPr lang="ja-JP" altLang="en-US" sz="1700" dirty="0"/>
              <a:t>在庫表示</a:t>
            </a:r>
            <a:r>
              <a:rPr lang="en-US" altLang="ja-JP" sz="1700" dirty="0"/>
              <a:t>(</a:t>
            </a:r>
            <a:r>
              <a:rPr lang="ja-JP" altLang="en-US" sz="1700" dirty="0"/>
              <a:t>〇</a:t>
            </a:r>
            <a:r>
              <a:rPr lang="en-US" altLang="ja-JP" sz="1700" dirty="0"/>
              <a:t>×△)</a:t>
            </a:r>
            <a:endParaRPr kumimoji="1" lang="en-US" altLang="ja-JP" sz="1700" dirty="0"/>
          </a:p>
        </p:txBody>
      </p:sp>
      <p:sp>
        <p:nvSpPr>
          <p:cNvPr id="2" name="矢印: 上下 1">
            <a:extLst>
              <a:ext uri="{FF2B5EF4-FFF2-40B4-BE49-F238E27FC236}">
                <a16:creationId xmlns:a16="http://schemas.microsoft.com/office/drawing/2014/main" id="{34A978CA-3816-2613-3960-CE01D1DAA5A2}"/>
              </a:ext>
            </a:extLst>
          </p:cNvPr>
          <p:cNvSpPr/>
          <p:nvPr/>
        </p:nvSpPr>
        <p:spPr>
          <a:xfrm>
            <a:off x="5404938" y="4022806"/>
            <a:ext cx="397164" cy="631313"/>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Google Shape;61;p14">
            <a:extLst>
              <a:ext uri="{FF2B5EF4-FFF2-40B4-BE49-F238E27FC236}">
                <a16:creationId xmlns:a16="http://schemas.microsoft.com/office/drawing/2014/main" id="{4C5EAA0F-AD78-C623-FD8A-B45446B6D0D8}"/>
              </a:ext>
            </a:extLst>
          </p:cNvPr>
          <p:cNvSpPr txBox="1">
            <a:spLocks/>
          </p:cNvSpPr>
          <p:nvPr/>
        </p:nvSpPr>
        <p:spPr>
          <a:xfrm>
            <a:off x="575598" y="4918036"/>
            <a:ext cx="2454719" cy="585843"/>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1700" dirty="0"/>
              <a:t>顧客</a:t>
            </a:r>
          </a:p>
        </p:txBody>
      </p:sp>
      <p:pic>
        <p:nvPicPr>
          <p:cNvPr id="4" name="グラフィックス 3" descr="男性のプロフィール 枠線">
            <a:extLst>
              <a:ext uri="{FF2B5EF4-FFF2-40B4-BE49-F238E27FC236}">
                <a16:creationId xmlns:a16="http://schemas.microsoft.com/office/drawing/2014/main" id="{66BCB136-2857-A862-9C1E-A7B0C1AE362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345758" y="5361635"/>
            <a:ext cx="914400" cy="914400"/>
          </a:xfrm>
          <a:prstGeom prst="rect">
            <a:avLst/>
          </a:prstGeom>
        </p:spPr>
      </p:pic>
      <p:sp>
        <p:nvSpPr>
          <p:cNvPr id="5" name="矢印: 右 4">
            <a:extLst>
              <a:ext uri="{FF2B5EF4-FFF2-40B4-BE49-F238E27FC236}">
                <a16:creationId xmlns:a16="http://schemas.microsoft.com/office/drawing/2014/main" id="{9EC47B95-2E2C-F7E6-9B1F-BDCE43AC049D}"/>
              </a:ext>
            </a:extLst>
          </p:cNvPr>
          <p:cNvSpPr/>
          <p:nvPr/>
        </p:nvSpPr>
        <p:spPr>
          <a:xfrm>
            <a:off x="7706187" y="5866516"/>
            <a:ext cx="1554265" cy="32122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A9D6BFBB-8B44-005E-3F05-444C39CFE09B}"/>
              </a:ext>
            </a:extLst>
          </p:cNvPr>
          <p:cNvSpPr/>
          <p:nvPr/>
        </p:nvSpPr>
        <p:spPr>
          <a:xfrm rot="10800000">
            <a:off x="7627074" y="5477230"/>
            <a:ext cx="1554265" cy="32122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グラフィックス 9" descr="オフィス ワーカー (男性) 単色塗りつぶし">
            <a:extLst>
              <a:ext uri="{FF2B5EF4-FFF2-40B4-BE49-F238E27FC236}">
                <a16:creationId xmlns:a16="http://schemas.microsoft.com/office/drawing/2014/main" id="{A5573A1F-BDBB-936A-14D3-60B547D2427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987094" y="5404492"/>
            <a:ext cx="914400" cy="914400"/>
          </a:xfrm>
          <a:prstGeom prst="rect">
            <a:avLst/>
          </a:prstGeom>
        </p:spPr>
      </p:pic>
      <p:sp>
        <p:nvSpPr>
          <p:cNvPr id="11" name="Google Shape;61;p14">
            <a:extLst>
              <a:ext uri="{FF2B5EF4-FFF2-40B4-BE49-F238E27FC236}">
                <a16:creationId xmlns:a16="http://schemas.microsoft.com/office/drawing/2014/main" id="{E3531506-70DA-D37F-6A0F-84B6D6749A79}"/>
              </a:ext>
            </a:extLst>
          </p:cNvPr>
          <p:cNvSpPr txBox="1">
            <a:spLocks/>
          </p:cNvSpPr>
          <p:nvPr/>
        </p:nvSpPr>
        <p:spPr>
          <a:xfrm>
            <a:off x="9216934" y="4818649"/>
            <a:ext cx="2454719" cy="585843"/>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1700" dirty="0"/>
              <a:t>カスタマーサービス部メンバー</a:t>
            </a:r>
          </a:p>
        </p:txBody>
      </p:sp>
      <p:sp>
        <p:nvSpPr>
          <p:cNvPr id="12" name="テキスト ボックス 11">
            <a:extLst>
              <a:ext uri="{FF2B5EF4-FFF2-40B4-BE49-F238E27FC236}">
                <a16:creationId xmlns:a16="http://schemas.microsoft.com/office/drawing/2014/main" id="{944B5E2D-DD52-960A-76B1-C08D196AAF0E}"/>
              </a:ext>
            </a:extLst>
          </p:cNvPr>
          <p:cNvSpPr txBox="1"/>
          <p:nvPr/>
        </p:nvSpPr>
        <p:spPr>
          <a:xfrm>
            <a:off x="7611655" y="6201456"/>
            <a:ext cx="2476805" cy="353943"/>
          </a:xfrm>
          <a:prstGeom prst="rect">
            <a:avLst/>
          </a:prstGeom>
          <a:noFill/>
          <a:ln>
            <a:noFill/>
          </a:ln>
        </p:spPr>
        <p:txBody>
          <a:bodyPr wrap="square" rtlCol="0">
            <a:spAutoFit/>
          </a:bodyPr>
          <a:lstStyle/>
          <a:p>
            <a:r>
              <a:rPr lang="ja-JP" altLang="en-US" sz="1700" dirty="0"/>
              <a:t>・</a:t>
            </a:r>
            <a:r>
              <a:rPr lang="en-US" altLang="ja-JP" sz="1700" dirty="0"/>
              <a:t>EC</a:t>
            </a:r>
            <a:r>
              <a:rPr lang="ja-JP" altLang="en-US" sz="1700" dirty="0"/>
              <a:t>在庫表示</a:t>
            </a:r>
            <a:r>
              <a:rPr lang="en-US" altLang="ja-JP" sz="1700" dirty="0"/>
              <a:t>(</a:t>
            </a:r>
            <a:r>
              <a:rPr lang="ja-JP" altLang="en-US" sz="1700" dirty="0"/>
              <a:t>〇</a:t>
            </a:r>
            <a:r>
              <a:rPr lang="en-US" altLang="ja-JP" sz="1700" dirty="0"/>
              <a:t>×△)</a:t>
            </a:r>
            <a:endParaRPr lang="ja-JP" altLang="en-US" sz="1700" dirty="0"/>
          </a:p>
        </p:txBody>
      </p:sp>
      <p:sp>
        <p:nvSpPr>
          <p:cNvPr id="15" name="テキスト ボックス 14">
            <a:extLst>
              <a:ext uri="{FF2B5EF4-FFF2-40B4-BE49-F238E27FC236}">
                <a16:creationId xmlns:a16="http://schemas.microsoft.com/office/drawing/2014/main" id="{77964D74-BFC3-465A-50E3-DDBE56678FD0}"/>
              </a:ext>
            </a:extLst>
          </p:cNvPr>
          <p:cNvSpPr txBox="1"/>
          <p:nvPr/>
        </p:nvSpPr>
        <p:spPr>
          <a:xfrm>
            <a:off x="7726132" y="4856317"/>
            <a:ext cx="1455207" cy="615553"/>
          </a:xfrm>
          <a:prstGeom prst="rect">
            <a:avLst/>
          </a:prstGeom>
          <a:noFill/>
          <a:ln>
            <a:noFill/>
          </a:ln>
        </p:spPr>
        <p:txBody>
          <a:bodyPr wrap="square" rtlCol="0">
            <a:spAutoFit/>
          </a:bodyPr>
          <a:lstStyle/>
          <a:p>
            <a:endParaRPr lang="en-US" altLang="ja-JP" sz="1700" dirty="0"/>
          </a:p>
          <a:p>
            <a:r>
              <a:rPr lang="ja-JP" altLang="en-US" sz="1700" dirty="0"/>
              <a:t>・商品閲覧</a:t>
            </a:r>
          </a:p>
        </p:txBody>
      </p:sp>
      <p:sp>
        <p:nvSpPr>
          <p:cNvPr id="6" name="スライド番号プレースホルダー 5">
            <a:extLst>
              <a:ext uri="{FF2B5EF4-FFF2-40B4-BE49-F238E27FC236}">
                <a16:creationId xmlns:a16="http://schemas.microsoft.com/office/drawing/2014/main" id="{0D542C8C-2818-BC87-4B10-89AF15D39D16}"/>
              </a:ext>
            </a:extLst>
          </p:cNvPr>
          <p:cNvSpPr>
            <a:spLocks noGrp="1"/>
          </p:cNvSpPr>
          <p:nvPr>
            <p:ph type="sldNum" idx="12"/>
          </p:nvPr>
        </p:nvSpPr>
        <p:spPr/>
        <p:txBody>
          <a:bodyPr/>
          <a:lstStyle/>
          <a:p>
            <a:fld id="{00000000-1234-1234-1234-123412341234}" type="slidenum">
              <a:rPr lang="en-US" altLang="ja" smtClean="0"/>
              <a:pPr/>
              <a:t>12</a:t>
            </a:fld>
            <a:endParaRPr lang="ja" altLang="en-US"/>
          </a:p>
        </p:txBody>
      </p:sp>
    </p:spTree>
    <p:extLst>
      <p:ext uri="{BB962C8B-B14F-4D97-AF65-F5344CB8AC3E}">
        <p14:creationId xmlns:p14="http://schemas.microsoft.com/office/powerpoint/2010/main" val="3338820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
          <a:extLst>
            <a:ext uri="{FF2B5EF4-FFF2-40B4-BE49-F238E27FC236}">
              <a16:creationId xmlns:a16="http://schemas.microsoft.com/office/drawing/2014/main" id="{FD6CD645-AF12-2BB7-A498-F9D9075C4027}"/>
            </a:ext>
          </a:extLst>
        </p:cNvPr>
        <p:cNvGrpSpPr/>
        <p:nvPr/>
      </p:nvGrpSpPr>
      <p:grpSpPr>
        <a:xfrm>
          <a:off x="0" y="0"/>
          <a:ext cx="0" cy="0"/>
          <a:chOff x="0" y="0"/>
          <a:chExt cx="0" cy="0"/>
        </a:xfrm>
      </p:grpSpPr>
      <p:sp>
        <p:nvSpPr>
          <p:cNvPr id="60" name="Google Shape;60;p14">
            <a:extLst>
              <a:ext uri="{FF2B5EF4-FFF2-40B4-BE49-F238E27FC236}">
                <a16:creationId xmlns:a16="http://schemas.microsoft.com/office/drawing/2014/main" id="{4A742303-1DF5-2958-BD0B-8EB990152E42}"/>
              </a:ext>
            </a:extLst>
          </p:cNvPr>
          <p:cNvSpPr txBox="1">
            <a:spLocks noGrp="1"/>
          </p:cNvSpPr>
          <p:nvPr>
            <p:ph type="title"/>
          </p:nvPr>
        </p:nvSpPr>
        <p:spPr>
          <a:xfrm>
            <a:off x="203165" y="168496"/>
            <a:ext cx="11360800" cy="763600"/>
          </a:xfrm>
          <a:prstGeom prst="rect">
            <a:avLst/>
          </a:prstGeom>
        </p:spPr>
        <p:txBody>
          <a:bodyPr spcFirstLastPara="1" vert="horz" wrap="square" lIns="121900" tIns="121900" rIns="121900" bIns="121900" rtlCol="0" anchor="t" anchorCtr="0">
            <a:normAutofit/>
          </a:bodyPr>
          <a:lstStyle/>
          <a:p>
            <a:r>
              <a:rPr lang="ja-JP" altLang="en-US" sz="3200" dirty="0"/>
              <a:t>在庫管理　在庫数取得</a:t>
            </a:r>
            <a:r>
              <a:rPr lang="en-US" altLang="ja-JP" sz="3200" dirty="0"/>
              <a:t>(API)</a:t>
            </a:r>
            <a:endParaRPr sz="3200" dirty="0"/>
          </a:p>
        </p:txBody>
      </p:sp>
      <p:pic>
        <p:nvPicPr>
          <p:cNvPr id="13" name="グラフィックス 12" descr="コンピューター 枠線">
            <a:extLst>
              <a:ext uri="{FF2B5EF4-FFF2-40B4-BE49-F238E27FC236}">
                <a16:creationId xmlns:a16="http://schemas.microsoft.com/office/drawing/2014/main" id="{54DBF2A6-21D0-7E96-B0C4-31B3125001D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11923" y="4884586"/>
            <a:ext cx="2188640" cy="2188640"/>
          </a:xfrm>
          <a:prstGeom prst="rect">
            <a:avLst/>
          </a:prstGeom>
        </p:spPr>
      </p:pic>
      <p:sp>
        <p:nvSpPr>
          <p:cNvPr id="14" name="Google Shape;61;p14">
            <a:extLst>
              <a:ext uri="{FF2B5EF4-FFF2-40B4-BE49-F238E27FC236}">
                <a16:creationId xmlns:a16="http://schemas.microsoft.com/office/drawing/2014/main" id="{60A7EC94-50BF-40ED-AD04-150E23A6A0DE}"/>
              </a:ext>
            </a:extLst>
          </p:cNvPr>
          <p:cNvSpPr txBox="1">
            <a:spLocks/>
          </p:cNvSpPr>
          <p:nvPr/>
        </p:nvSpPr>
        <p:spPr>
          <a:xfrm>
            <a:off x="3886795" y="4780899"/>
            <a:ext cx="1431510" cy="501717"/>
          </a:xfrm>
          <a:prstGeom prst="rect">
            <a:avLst/>
          </a:prstGeom>
        </p:spPr>
        <p:txBody>
          <a:bodyPr spcFirstLastPara="1" vert="horz" wrap="square" lIns="121900" tIns="121900" rIns="121900" bIns="121900" rtlCol="0" anchor="t" anchorCtr="0">
            <a:normAutofit fontScale="92500"/>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1867" dirty="0"/>
              <a:t>EC</a:t>
            </a:r>
            <a:r>
              <a:rPr lang="ja-JP" altLang="en-US" sz="1867" dirty="0"/>
              <a:t>システム</a:t>
            </a:r>
          </a:p>
        </p:txBody>
      </p:sp>
      <p:sp>
        <p:nvSpPr>
          <p:cNvPr id="19" name="テキスト ボックス 18">
            <a:extLst>
              <a:ext uri="{FF2B5EF4-FFF2-40B4-BE49-F238E27FC236}">
                <a16:creationId xmlns:a16="http://schemas.microsoft.com/office/drawing/2014/main" id="{C5FE04C7-6994-9A00-FF36-129E4DFDC9A2}"/>
              </a:ext>
            </a:extLst>
          </p:cNvPr>
          <p:cNvSpPr txBox="1"/>
          <p:nvPr/>
        </p:nvSpPr>
        <p:spPr>
          <a:xfrm>
            <a:off x="203165" y="843491"/>
            <a:ext cx="10994325" cy="877163"/>
          </a:xfrm>
          <a:prstGeom prst="rect">
            <a:avLst/>
          </a:prstGeom>
          <a:noFill/>
          <a:ln>
            <a:noFill/>
          </a:ln>
        </p:spPr>
        <p:txBody>
          <a:bodyPr wrap="square" rtlCol="0">
            <a:spAutoFit/>
          </a:bodyPr>
          <a:lstStyle/>
          <a:p>
            <a:r>
              <a:rPr lang="ja-JP" altLang="en-US" sz="1700" dirty="0"/>
              <a:t>注文の確定前に</a:t>
            </a:r>
            <a:r>
              <a:rPr lang="en-US" altLang="ja-JP" sz="1700" dirty="0"/>
              <a:t>EC</a:t>
            </a:r>
            <a:r>
              <a:rPr lang="ja-JP" altLang="en-US" sz="1700" dirty="0"/>
              <a:t>の在庫数を取得し、購入可否を判定するための機能。</a:t>
            </a:r>
            <a:endParaRPr lang="en-US" altLang="ja-JP" sz="1700" dirty="0"/>
          </a:p>
          <a:p>
            <a:r>
              <a:rPr lang="en-US" altLang="ja-JP" sz="1700" dirty="0"/>
              <a:t>EC</a:t>
            </a:r>
            <a:r>
              <a:rPr lang="ja-JP" altLang="en-US" sz="1700" dirty="0"/>
              <a:t>システムは販売管理システムと</a:t>
            </a:r>
            <a:r>
              <a:rPr lang="en-US" altLang="ja-JP" sz="1700" dirty="0"/>
              <a:t>API</a:t>
            </a:r>
            <a:r>
              <a:rPr lang="ja-JP" altLang="en-US" sz="1700" dirty="0"/>
              <a:t>連携し、在庫数のデータを取得する</a:t>
            </a:r>
            <a:endParaRPr lang="en-US" altLang="ja-JP" sz="1700" dirty="0"/>
          </a:p>
          <a:p>
            <a:r>
              <a:rPr lang="ja-JP" altLang="en-US" sz="1700" dirty="0"/>
              <a:t>カスタマーサービス部のメンバーはユーザーからの問い合わせ時に在庫を確認する</a:t>
            </a:r>
            <a:endParaRPr lang="en-US" altLang="ja-JP" sz="1700" dirty="0"/>
          </a:p>
        </p:txBody>
      </p:sp>
      <p:sp>
        <p:nvSpPr>
          <p:cNvPr id="8" name="テキスト ボックス 7">
            <a:extLst>
              <a:ext uri="{FF2B5EF4-FFF2-40B4-BE49-F238E27FC236}">
                <a16:creationId xmlns:a16="http://schemas.microsoft.com/office/drawing/2014/main" id="{4F9864EB-71BB-619F-A874-ADE92C6FC556}"/>
              </a:ext>
            </a:extLst>
          </p:cNvPr>
          <p:cNvSpPr txBox="1"/>
          <p:nvPr/>
        </p:nvSpPr>
        <p:spPr>
          <a:xfrm>
            <a:off x="1434308" y="5135789"/>
            <a:ext cx="2476805" cy="353943"/>
          </a:xfrm>
          <a:prstGeom prst="rect">
            <a:avLst/>
          </a:prstGeom>
          <a:noFill/>
          <a:ln>
            <a:noFill/>
          </a:ln>
        </p:spPr>
        <p:txBody>
          <a:bodyPr wrap="square" rtlCol="0">
            <a:spAutoFit/>
          </a:bodyPr>
          <a:lstStyle/>
          <a:p>
            <a:r>
              <a:rPr lang="ja-JP" altLang="en-US" sz="1700" dirty="0"/>
              <a:t>・注文確定</a:t>
            </a:r>
            <a:endParaRPr kumimoji="1" lang="ja-JP" altLang="en-US" sz="1700" dirty="0"/>
          </a:p>
        </p:txBody>
      </p:sp>
      <p:sp>
        <p:nvSpPr>
          <p:cNvPr id="9" name="テキスト ボックス 8">
            <a:extLst>
              <a:ext uri="{FF2B5EF4-FFF2-40B4-BE49-F238E27FC236}">
                <a16:creationId xmlns:a16="http://schemas.microsoft.com/office/drawing/2014/main" id="{32756F81-2983-C74D-C952-60F1E1320646}"/>
              </a:ext>
            </a:extLst>
          </p:cNvPr>
          <p:cNvSpPr txBox="1"/>
          <p:nvPr/>
        </p:nvSpPr>
        <p:spPr>
          <a:xfrm>
            <a:off x="4859719" y="4038566"/>
            <a:ext cx="3123316" cy="353943"/>
          </a:xfrm>
          <a:prstGeom prst="rect">
            <a:avLst/>
          </a:prstGeom>
          <a:noFill/>
          <a:ln>
            <a:noFill/>
          </a:ln>
        </p:spPr>
        <p:txBody>
          <a:bodyPr wrap="square" rtlCol="0">
            <a:spAutoFit/>
          </a:bodyPr>
          <a:lstStyle/>
          <a:p>
            <a:r>
              <a:rPr kumimoji="1" lang="ja-JP" altLang="en-US" sz="1700" dirty="0"/>
              <a:t>・</a:t>
            </a:r>
            <a:r>
              <a:rPr lang="ja-JP" altLang="en-US" sz="1700" dirty="0"/>
              <a:t>在庫数取得</a:t>
            </a:r>
            <a:r>
              <a:rPr lang="en-US" altLang="ja-JP" sz="1700" dirty="0"/>
              <a:t>API</a:t>
            </a:r>
            <a:endParaRPr kumimoji="1" lang="en-US" altLang="ja-JP" sz="1700" dirty="0"/>
          </a:p>
        </p:txBody>
      </p:sp>
      <p:pic>
        <p:nvPicPr>
          <p:cNvPr id="17" name="グラフィックス 16" descr="コンピューター 単色塗りつぶし">
            <a:extLst>
              <a:ext uri="{FF2B5EF4-FFF2-40B4-BE49-F238E27FC236}">
                <a16:creationId xmlns:a16="http://schemas.microsoft.com/office/drawing/2014/main" id="{5F49064C-D6E3-D79C-4060-D6D22DB5401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653562" y="2129974"/>
            <a:ext cx="1981948" cy="1981948"/>
          </a:xfrm>
          <a:prstGeom prst="rect">
            <a:avLst/>
          </a:prstGeom>
        </p:spPr>
      </p:pic>
      <p:sp>
        <p:nvSpPr>
          <p:cNvPr id="18" name="Google Shape;61;p14">
            <a:extLst>
              <a:ext uri="{FF2B5EF4-FFF2-40B4-BE49-F238E27FC236}">
                <a16:creationId xmlns:a16="http://schemas.microsoft.com/office/drawing/2014/main" id="{7D8A16F1-33A3-CED7-2F7C-FFDA3C10805A}"/>
              </a:ext>
            </a:extLst>
          </p:cNvPr>
          <p:cNvSpPr txBox="1">
            <a:spLocks/>
          </p:cNvSpPr>
          <p:nvPr/>
        </p:nvSpPr>
        <p:spPr>
          <a:xfrm>
            <a:off x="3760865" y="2073974"/>
            <a:ext cx="2197709" cy="631313"/>
          </a:xfrm>
          <a:prstGeom prst="rect">
            <a:avLst/>
          </a:prstGeom>
        </p:spPr>
        <p:txBody>
          <a:bodyPr spcFirstLastPara="1" vert="horz" wrap="square" lIns="121900" tIns="121900" rIns="121900" bIns="121900" rtlCol="0" anchor="t" anchorCtr="0">
            <a:norm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1700" dirty="0"/>
              <a:t>販売管理システム</a:t>
            </a:r>
          </a:p>
        </p:txBody>
      </p:sp>
      <p:sp>
        <p:nvSpPr>
          <p:cNvPr id="25" name="矢印: 右 24">
            <a:extLst>
              <a:ext uri="{FF2B5EF4-FFF2-40B4-BE49-F238E27FC236}">
                <a16:creationId xmlns:a16="http://schemas.microsoft.com/office/drawing/2014/main" id="{EABDC99E-C5B2-9BD7-B41F-1726C279B9D6}"/>
              </a:ext>
            </a:extLst>
          </p:cNvPr>
          <p:cNvSpPr/>
          <p:nvPr/>
        </p:nvSpPr>
        <p:spPr>
          <a:xfrm>
            <a:off x="1394076" y="5508226"/>
            <a:ext cx="1554265" cy="32122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矢印: 右 19">
            <a:extLst>
              <a:ext uri="{FF2B5EF4-FFF2-40B4-BE49-F238E27FC236}">
                <a16:creationId xmlns:a16="http://schemas.microsoft.com/office/drawing/2014/main" id="{8E807BE9-0520-BA57-2212-6C677784A272}"/>
              </a:ext>
            </a:extLst>
          </p:cNvPr>
          <p:cNvSpPr/>
          <p:nvPr/>
        </p:nvSpPr>
        <p:spPr>
          <a:xfrm rot="10800000">
            <a:off x="1358682" y="5829454"/>
            <a:ext cx="1554265" cy="32122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C48FDC53-28CE-5AF7-E78C-7CA521D5DDE0}"/>
              </a:ext>
            </a:extLst>
          </p:cNvPr>
          <p:cNvSpPr txBox="1"/>
          <p:nvPr/>
        </p:nvSpPr>
        <p:spPr>
          <a:xfrm>
            <a:off x="1232679" y="6185149"/>
            <a:ext cx="2476805" cy="353943"/>
          </a:xfrm>
          <a:prstGeom prst="rect">
            <a:avLst/>
          </a:prstGeom>
          <a:noFill/>
          <a:ln>
            <a:noFill/>
          </a:ln>
        </p:spPr>
        <p:txBody>
          <a:bodyPr wrap="square" rtlCol="0">
            <a:spAutoFit/>
          </a:bodyPr>
          <a:lstStyle/>
          <a:p>
            <a:r>
              <a:rPr kumimoji="1" lang="ja-JP" altLang="en-US" sz="1700" dirty="0"/>
              <a:t>・</a:t>
            </a:r>
            <a:r>
              <a:rPr lang="ja-JP" altLang="en-US" sz="1700" dirty="0"/>
              <a:t>購入</a:t>
            </a:r>
            <a:r>
              <a:rPr kumimoji="1" lang="ja-JP" altLang="en-US" sz="1700" dirty="0"/>
              <a:t>可否を連絡</a:t>
            </a:r>
            <a:endParaRPr kumimoji="1" lang="en-US" altLang="ja-JP" sz="1700" dirty="0"/>
          </a:p>
        </p:txBody>
      </p:sp>
      <p:sp>
        <p:nvSpPr>
          <p:cNvPr id="2" name="矢印: 上下 1">
            <a:extLst>
              <a:ext uri="{FF2B5EF4-FFF2-40B4-BE49-F238E27FC236}">
                <a16:creationId xmlns:a16="http://schemas.microsoft.com/office/drawing/2014/main" id="{F88D7C6A-58A6-EF52-6D5C-B286A87EA428}"/>
              </a:ext>
            </a:extLst>
          </p:cNvPr>
          <p:cNvSpPr/>
          <p:nvPr/>
        </p:nvSpPr>
        <p:spPr>
          <a:xfrm>
            <a:off x="4168380" y="4022806"/>
            <a:ext cx="397164" cy="631313"/>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Google Shape;61;p14">
            <a:extLst>
              <a:ext uri="{FF2B5EF4-FFF2-40B4-BE49-F238E27FC236}">
                <a16:creationId xmlns:a16="http://schemas.microsoft.com/office/drawing/2014/main" id="{9DB75C9C-E6FC-1938-CC43-0EE6E0694CA6}"/>
              </a:ext>
            </a:extLst>
          </p:cNvPr>
          <p:cNvSpPr txBox="1">
            <a:spLocks/>
          </p:cNvSpPr>
          <p:nvPr/>
        </p:nvSpPr>
        <p:spPr>
          <a:xfrm>
            <a:off x="294058" y="4949032"/>
            <a:ext cx="914400" cy="585843"/>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1700" dirty="0"/>
              <a:t>顧客</a:t>
            </a:r>
          </a:p>
        </p:txBody>
      </p:sp>
      <p:pic>
        <p:nvPicPr>
          <p:cNvPr id="4" name="グラフィックス 3" descr="男性のプロフィール 枠線">
            <a:extLst>
              <a:ext uri="{FF2B5EF4-FFF2-40B4-BE49-F238E27FC236}">
                <a16:creationId xmlns:a16="http://schemas.microsoft.com/office/drawing/2014/main" id="{2BE08EB2-6300-0CBC-8174-C58BDA81E60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5177" y="5392631"/>
            <a:ext cx="914400" cy="914400"/>
          </a:xfrm>
          <a:prstGeom prst="rect">
            <a:avLst/>
          </a:prstGeom>
        </p:spPr>
      </p:pic>
      <p:sp>
        <p:nvSpPr>
          <p:cNvPr id="5" name="矢印: 右 4">
            <a:extLst>
              <a:ext uri="{FF2B5EF4-FFF2-40B4-BE49-F238E27FC236}">
                <a16:creationId xmlns:a16="http://schemas.microsoft.com/office/drawing/2014/main" id="{E68C64EB-1636-BB9F-9CD3-5759509F4923}"/>
              </a:ext>
            </a:extLst>
          </p:cNvPr>
          <p:cNvSpPr/>
          <p:nvPr/>
        </p:nvSpPr>
        <p:spPr>
          <a:xfrm>
            <a:off x="6042615" y="5544663"/>
            <a:ext cx="1554265" cy="32122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39967382-9534-D7EF-9EC7-DC9B29ED420A}"/>
              </a:ext>
            </a:extLst>
          </p:cNvPr>
          <p:cNvSpPr/>
          <p:nvPr/>
        </p:nvSpPr>
        <p:spPr>
          <a:xfrm rot="10800000">
            <a:off x="6007221" y="5865891"/>
            <a:ext cx="1554265" cy="32122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グラフィックス 9" descr="オフィス ワーカー (男性) 単色塗りつぶし">
            <a:extLst>
              <a:ext uri="{FF2B5EF4-FFF2-40B4-BE49-F238E27FC236}">
                <a16:creationId xmlns:a16="http://schemas.microsoft.com/office/drawing/2014/main" id="{DC9DFB84-92D8-A30D-A7F9-C7D0C173BC1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056481" y="5369653"/>
            <a:ext cx="914400" cy="914400"/>
          </a:xfrm>
          <a:prstGeom prst="rect">
            <a:avLst/>
          </a:prstGeom>
        </p:spPr>
      </p:pic>
      <p:sp>
        <p:nvSpPr>
          <p:cNvPr id="11" name="Google Shape;61;p14">
            <a:extLst>
              <a:ext uri="{FF2B5EF4-FFF2-40B4-BE49-F238E27FC236}">
                <a16:creationId xmlns:a16="http://schemas.microsoft.com/office/drawing/2014/main" id="{C220AEA0-4A65-4BB4-58DD-DD617569C148}"/>
              </a:ext>
            </a:extLst>
          </p:cNvPr>
          <p:cNvSpPr txBox="1">
            <a:spLocks/>
          </p:cNvSpPr>
          <p:nvPr/>
        </p:nvSpPr>
        <p:spPr>
          <a:xfrm>
            <a:off x="7286321" y="4783810"/>
            <a:ext cx="2454719" cy="585843"/>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1700" dirty="0"/>
              <a:t>カスタマーサービス部メンバー</a:t>
            </a:r>
          </a:p>
        </p:txBody>
      </p:sp>
      <p:sp>
        <p:nvSpPr>
          <p:cNvPr id="12" name="テキスト ボックス 11">
            <a:extLst>
              <a:ext uri="{FF2B5EF4-FFF2-40B4-BE49-F238E27FC236}">
                <a16:creationId xmlns:a16="http://schemas.microsoft.com/office/drawing/2014/main" id="{1B2C323D-CDF5-F5E0-B730-B396A01FB653}"/>
              </a:ext>
            </a:extLst>
          </p:cNvPr>
          <p:cNvSpPr txBox="1"/>
          <p:nvPr/>
        </p:nvSpPr>
        <p:spPr>
          <a:xfrm>
            <a:off x="5789188" y="5114326"/>
            <a:ext cx="2476805" cy="353943"/>
          </a:xfrm>
          <a:prstGeom prst="rect">
            <a:avLst/>
          </a:prstGeom>
          <a:noFill/>
          <a:ln>
            <a:noFill/>
          </a:ln>
        </p:spPr>
        <p:txBody>
          <a:bodyPr wrap="square" rtlCol="0">
            <a:spAutoFit/>
          </a:bodyPr>
          <a:lstStyle/>
          <a:p>
            <a:r>
              <a:rPr lang="ja-JP" altLang="en-US" sz="1700" dirty="0"/>
              <a:t>・</a:t>
            </a:r>
            <a:r>
              <a:rPr lang="en-US" altLang="ja-JP" sz="1700" dirty="0"/>
              <a:t>EC</a:t>
            </a:r>
            <a:r>
              <a:rPr lang="ja-JP" altLang="en-US" sz="1700" dirty="0"/>
              <a:t>在庫数表示</a:t>
            </a:r>
            <a:endParaRPr lang="en-US" altLang="ja-JP" sz="1700" dirty="0"/>
          </a:p>
        </p:txBody>
      </p:sp>
      <p:sp>
        <p:nvSpPr>
          <p:cNvPr id="15" name="テキスト ボックス 14">
            <a:extLst>
              <a:ext uri="{FF2B5EF4-FFF2-40B4-BE49-F238E27FC236}">
                <a16:creationId xmlns:a16="http://schemas.microsoft.com/office/drawing/2014/main" id="{F08BB194-DD62-38DD-6653-0873F69E32F7}"/>
              </a:ext>
            </a:extLst>
          </p:cNvPr>
          <p:cNvSpPr txBox="1"/>
          <p:nvPr/>
        </p:nvSpPr>
        <p:spPr>
          <a:xfrm>
            <a:off x="5902517" y="6239521"/>
            <a:ext cx="2476805" cy="353943"/>
          </a:xfrm>
          <a:prstGeom prst="rect">
            <a:avLst/>
          </a:prstGeom>
          <a:noFill/>
          <a:ln>
            <a:noFill/>
          </a:ln>
        </p:spPr>
        <p:txBody>
          <a:bodyPr wrap="square" rtlCol="0">
            <a:spAutoFit/>
          </a:bodyPr>
          <a:lstStyle/>
          <a:p>
            <a:r>
              <a:rPr lang="ja-JP" altLang="en-US" sz="1700" dirty="0"/>
              <a:t>・</a:t>
            </a:r>
            <a:r>
              <a:rPr lang="en-US" altLang="ja-JP" sz="1700" dirty="0"/>
              <a:t>EC</a:t>
            </a:r>
            <a:r>
              <a:rPr lang="ja-JP" altLang="en-US" sz="1700" dirty="0"/>
              <a:t>在庫確認</a:t>
            </a:r>
            <a:endParaRPr lang="en-US" altLang="ja-JP" sz="1700" dirty="0"/>
          </a:p>
        </p:txBody>
      </p:sp>
      <p:sp>
        <p:nvSpPr>
          <p:cNvPr id="6" name="スライド番号プレースホルダー 5">
            <a:extLst>
              <a:ext uri="{FF2B5EF4-FFF2-40B4-BE49-F238E27FC236}">
                <a16:creationId xmlns:a16="http://schemas.microsoft.com/office/drawing/2014/main" id="{C5E03DBC-AEE9-699B-F5DF-69B928A3040D}"/>
              </a:ext>
            </a:extLst>
          </p:cNvPr>
          <p:cNvSpPr>
            <a:spLocks noGrp="1"/>
          </p:cNvSpPr>
          <p:nvPr>
            <p:ph type="sldNum" idx="12"/>
          </p:nvPr>
        </p:nvSpPr>
        <p:spPr>
          <a:xfrm>
            <a:off x="11296611" y="6279615"/>
            <a:ext cx="731600" cy="524800"/>
          </a:xfrm>
        </p:spPr>
        <p:txBody>
          <a:bodyPr/>
          <a:lstStyle/>
          <a:p>
            <a:fld id="{00000000-1234-1234-1234-123412341234}" type="slidenum">
              <a:rPr lang="en-US" altLang="ja" smtClean="0"/>
              <a:pPr/>
              <a:t>13</a:t>
            </a:fld>
            <a:endParaRPr lang="ja" altLang="en-US"/>
          </a:p>
        </p:txBody>
      </p:sp>
      <p:sp>
        <p:nvSpPr>
          <p:cNvPr id="16" name="Google Shape;61;p14">
            <a:extLst>
              <a:ext uri="{FF2B5EF4-FFF2-40B4-BE49-F238E27FC236}">
                <a16:creationId xmlns:a16="http://schemas.microsoft.com/office/drawing/2014/main" id="{A845D54D-0DC1-56B8-04F7-F744A4E248F9}"/>
              </a:ext>
            </a:extLst>
          </p:cNvPr>
          <p:cNvSpPr txBox="1">
            <a:spLocks/>
          </p:cNvSpPr>
          <p:nvPr/>
        </p:nvSpPr>
        <p:spPr>
          <a:xfrm>
            <a:off x="10679781" y="4910601"/>
            <a:ext cx="914400" cy="585843"/>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1700" dirty="0"/>
              <a:t>顧客</a:t>
            </a:r>
          </a:p>
        </p:txBody>
      </p:sp>
      <p:pic>
        <p:nvPicPr>
          <p:cNvPr id="22" name="グラフィックス 21" descr="男性のプロフィール 枠線">
            <a:extLst>
              <a:ext uri="{FF2B5EF4-FFF2-40B4-BE49-F238E27FC236}">
                <a16:creationId xmlns:a16="http://schemas.microsoft.com/office/drawing/2014/main" id="{7948D86D-F20F-8F7D-7587-E8ABC01C6A2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680900" y="5354200"/>
            <a:ext cx="914400" cy="914400"/>
          </a:xfrm>
          <a:prstGeom prst="rect">
            <a:avLst/>
          </a:prstGeom>
        </p:spPr>
      </p:pic>
      <p:sp>
        <p:nvSpPr>
          <p:cNvPr id="23" name="矢印: 右 22">
            <a:extLst>
              <a:ext uri="{FF2B5EF4-FFF2-40B4-BE49-F238E27FC236}">
                <a16:creationId xmlns:a16="http://schemas.microsoft.com/office/drawing/2014/main" id="{3E77222A-284A-9B08-5F7E-268AE8BF970E}"/>
              </a:ext>
            </a:extLst>
          </p:cNvPr>
          <p:cNvSpPr/>
          <p:nvPr/>
        </p:nvSpPr>
        <p:spPr>
          <a:xfrm rot="10800000">
            <a:off x="9470700" y="5643973"/>
            <a:ext cx="914399" cy="32122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88F3377E-5DE2-1923-F44B-1D08078395DB}"/>
              </a:ext>
            </a:extLst>
          </p:cNvPr>
          <p:cNvSpPr txBox="1"/>
          <p:nvPr/>
        </p:nvSpPr>
        <p:spPr>
          <a:xfrm>
            <a:off x="8888323" y="5366828"/>
            <a:ext cx="2476805" cy="353943"/>
          </a:xfrm>
          <a:prstGeom prst="rect">
            <a:avLst/>
          </a:prstGeom>
          <a:noFill/>
          <a:ln>
            <a:noFill/>
          </a:ln>
        </p:spPr>
        <p:txBody>
          <a:bodyPr wrap="square" rtlCol="0">
            <a:spAutoFit/>
          </a:bodyPr>
          <a:lstStyle/>
          <a:p>
            <a:r>
              <a:rPr lang="ja-JP" altLang="en-US" sz="1700" dirty="0"/>
              <a:t>・在庫問い合わせ</a:t>
            </a:r>
            <a:endParaRPr lang="en-US" altLang="ja-JP" sz="1700" dirty="0"/>
          </a:p>
        </p:txBody>
      </p:sp>
      <p:sp>
        <p:nvSpPr>
          <p:cNvPr id="26" name="矢印: 右 25">
            <a:extLst>
              <a:ext uri="{FF2B5EF4-FFF2-40B4-BE49-F238E27FC236}">
                <a16:creationId xmlns:a16="http://schemas.microsoft.com/office/drawing/2014/main" id="{81DC2449-1372-FEF0-02DC-DEBAB21E5799}"/>
              </a:ext>
            </a:extLst>
          </p:cNvPr>
          <p:cNvSpPr/>
          <p:nvPr/>
        </p:nvSpPr>
        <p:spPr>
          <a:xfrm>
            <a:off x="9534308" y="5918293"/>
            <a:ext cx="914399" cy="32122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56B387FA-A704-BFB0-2C48-1F2321E56A87}"/>
              </a:ext>
            </a:extLst>
          </p:cNvPr>
          <p:cNvSpPr txBox="1"/>
          <p:nvPr/>
        </p:nvSpPr>
        <p:spPr>
          <a:xfrm>
            <a:off x="8961990" y="6185149"/>
            <a:ext cx="2476805" cy="353943"/>
          </a:xfrm>
          <a:prstGeom prst="rect">
            <a:avLst/>
          </a:prstGeom>
          <a:noFill/>
          <a:ln>
            <a:noFill/>
          </a:ln>
        </p:spPr>
        <p:txBody>
          <a:bodyPr wrap="square" rtlCol="0">
            <a:spAutoFit/>
          </a:bodyPr>
          <a:lstStyle/>
          <a:p>
            <a:r>
              <a:rPr lang="ja-JP" altLang="en-US" sz="1700" dirty="0"/>
              <a:t>・問い合わせ回答</a:t>
            </a:r>
            <a:endParaRPr lang="en-US" altLang="ja-JP" sz="1700" dirty="0"/>
          </a:p>
        </p:txBody>
      </p:sp>
    </p:spTree>
    <p:extLst>
      <p:ext uri="{BB962C8B-B14F-4D97-AF65-F5344CB8AC3E}">
        <p14:creationId xmlns:p14="http://schemas.microsoft.com/office/powerpoint/2010/main" val="981384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
          <a:extLst>
            <a:ext uri="{FF2B5EF4-FFF2-40B4-BE49-F238E27FC236}">
              <a16:creationId xmlns:a16="http://schemas.microsoft.com/office/drawing/2014/main" id="{035F1B2D-CCF4-12DC-B6A8-BCC157022FFC}"/>
            </a:ext>
          </a:extLst>
        </p:cNvPr>
        <p:cNvGrpSpPr/>
        <p:nvPr/>
      </p:nvGrpSpPr>
      <p:grpSpPr>
        <a:xfrm>
          <a:off x="0" y="0"/>
          <a:ext cx="0" cy="0"/>
          <a:chOff x="0" y="0"/>
          <a:chExt cx="0" cy="0"/>
        </a:xfrm>
      </p:grpSpPr>
      <p:sp>
        <p:nvSpPr>
          <p:cNvPr id="60" name="Google Shape;60;p14">
            <a:extLst>
              <a:ext uri="{FF2B5EF4-FFF2-40B4-BE49-F238E27FC236}">
                <a16:creationId xmlns:a16="http://schemas.microsoft.com/office/drawing/2014/main" id="{0D88C34F-3F9F-6211-21DC-B2477E69050A}"/>
              </a:ext>
            </a:extLst>
          </p:cNvPr>
          <p:cNvSpPr txBox="1">
            <a:spLocks noGrp="1"/>
          </p:cNvSpPr>
          <p:nvPr>
            <p:ph type="title"/>
          </p:nvPr>
        </p:nvSpPr>
        <p:spPr>
          <a:xfrm>
            <a:off x="203165" y="168496"/>
            <a:ext cx="11360800" cy="763600"/>
          </a:xfrm>
          <a:prstGeom prst="rect">
            <a:avLst/>
          </a:prstGeom>
        </p:spPr>
        <p:txBody>
          <a:bodyPr spcFirstLastPara="1" vert="horz" wrap="square" lIns="121900" tIns="121900" rIns="121900" bIns="121900" rtlCol="0" anchor="t" anchorCtr="0">
            <a:normAutofit/>
          </a:bodyPr>
          <a:lstStyle/>
          <a:p>
            <a:r>
              <a:rPr lang="ja-JP" altLang="en-US" sz="3200" dirty="0"/>
              <a:t>サイト管理</a:t>
            </a:r>
            <a:endParaRPr sz="3200" dirty="0"/>
          </a:p>
        </p:txBody>
      </p:sp>
      <p:pic>
        <p:nvPicPr>
          <p:cNvPr id="6" name="グラフィックス 5" descr="オフィス ワーカー (男性) 単色塗りつぶし">
            <a:extLst>
              <a:ext uri="{FF2B5EF4-FFF2-40B4-BE49-F238E27FC236}">
                <a16:creationId xmlns:a16="http://schemas.microsoft.com/office/drawing/2014/main" id="{0D3360CF-6462-B3C4-C7F9-24AF9ABDBA3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42088" y="3425203"/>
            <a:ext cx="914400" cy="914400"/>
          </a:xfrm>
          <a:prstGeom prst="rect">
            <a:avLst/>
          </a:prstGeom>
        </p:spPr>
      </p:pic>
      <p:pic>
        <p:nvPicPr>
          <p:cNvPr id="13" name="グラフィックス 12" descr="コンピューター 枠線">
            <a:extLst>
              <a:ext uri="{FF2B5EF4-FFF2-40B4-BE49-F238E27FC236}">
                <a16:creationId xmlns:a16="http://schemas.microsoft.com/office/drawing/2014/main" id="{518F6765-8706-C836-2B84-A7704A8F889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964539" y="2696231"/>
            <a:ext cx="2068944" cy="2068944"/>
          </a:xfrm>
          <a:prstGeom prst="rect">
            <a:avLst/>
          </a:prstGeom>
        </p:spPr>
      </p:pic>
      <p:sp>
        <p:nvSpPr>
          <p:cNvPr id="14" name="Google Shape;61;p14">
            <a:extLst>
              <a:ext uri="{FF2B5EF4-FFF2-40B4-BE49-F238E27FC236}">
                <a16:creationId xmlns:a16="http://schemas.microsoft.com/office/drawing/2014/main" id="{541B8BF0-4014-8783-4B62-2665C20D3823}"/>
              </a:ext>
            </a:extLst>
          </p:cNvPr>
          <p:cNvSpPr txBox="1">
            <a:spLocks/>
          </p:cNvSpPr>
          <p:nvPr/>
        </p:nvSpPr>
        <p:spPr>
          <a:xfrm>
            <a:off x="5214048" y="2665766"/>
            <a:ext cx="1431510" cy="501717"/>
          </a:xfrm>
          <a:prstGeom prst="rect">
            <a:avLst/>
          </a:prstGeom>
        </p:spPr>
        <p:txBody>
          <a:bodyPr spcFirstLastPara="1" vert="horz" wrap="square" lIns="121900" tIns="121900" rIns="121900" bIns="121900" rtlCol="0" anchor="t" anchorCtr="0">
            <a:normAutofit fontScale="92500"/>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1867" dirty="0"/>
              <a:t>EC</a:t>
            </a:r>
            <a:r>
              <a:rPr lang="ja-JP" altLang="en-US" sz="1867" dirty="0"/>
              <a:t>システム</a:t>
            </a:r>
          </a:p>
        </p:txBody>
      </p:sp>
      <p:sp>
        <p:nvSpPr>
          <p:cNvPr id="19" name="テキスト ボックス 18">
            <a:extLst>
              <a:ext uri="{FF2B5EF4-FFF2-40B4-BE49-F238E27FC236}">
                <a16:creationId xmlns:a16="http://schemas.microsoft.com/office/drawing/2014/main" id="{C1C3BCA9-8330-FE84-BD21-BDA9161EE3F3}"/>
              </a:ext>
            </a:extLst>
          </p:cNvPr>
          <p:cNvSpPr txBox="1"/>
          <p:nvPr/>
        </p:nvSpPr>
        <p:spPr>
          <a:xfrm>
            <a:off x="203165" y="843491"/>
            <a:ext cx="10994325" cy="877163"/>
          </a:xfrm>
          <a:prstGeom prst="rect">
            <a:avLst/>
          </a:prstGeom>
          <a:noFill/>
          <a:ln>
            <a:noFill/>
          </a:ln>
        </p:spPr>
        <p:txBody>
          <a:bodyPr wrap="square" rtlCol="0">
            <a:spAutoFit/>
          </a:bodyPr>
          <a:lstStyle/>
          <a:p>
            <a:r>
              <a:rPr lang="ja-JP" altLang="en-US" sz="1700" dirty="0"/>
              <a:t>マーケティング部門メンバーが</a:t>
            </a:r>
            <a:r>
              <a:rPr lang="en-US" altLang="ja-JP" sz="1700" dirty="0"/>
              <a:t>EC</a:t>
            </a:r>
            <a:r>
              <a:rPr lang="ja-JP" altLang="en-US" sz="1700" dirty="0"/>
              <a:t>サイトの</a:t>
            </a:r>
            <a:r>
              <a:rPr lang="en-US" altLang="ja-JP" sz="1700" dirty="0"/>
              <a:t>TOP</a:t>
            </a:r>
            <a:r>
              <a:rPr lang="ja-JP" altLang="en-US" sz="1700" dirty="0"/>
              <a:t>ページからキャンペーンへ導線を設置したり、</a:t>
            </a:r>
            <a:endParaRPr lang="en-US" altLang="ja-JP" sz="1700" dirty="0"/>
          </a:p>
          <a:p>
            <a:r>
              <a:rPr lang="en-US" altLang="ja-JP" sz="1700" dirty="0"/>
              <a:t>TOP</a:t>
            </a:r>
            <a:r>
              <a:rPr lang="ja-JP" altLang="en-US" sz="1700" dirty="0"/>
              <a:t>ページからカテゴリまでの導線を設置することができる機能</a:t>
            </a:r>
            <a:endParaRPr lang="en-US" altLang="ja-JP" sz="1700" dirty="0"/>
          </a:p>
          <a:p>
            <a:r>
              <a:rPr lang="ja-JP" altLang="en-US" sz="1700" dirty="0"/>
              <a:t>また、マーケティング部門メンバーはサイト内にお知らせ情報を登録したり、削除することができる</a:t>
            </a:r>
            <a:endParaRPr lang="en-US" altLang="ja-JP" sz="1700" dirty="0"/>
          </a:p>
        </p:txBody>
      </p:sp>
      <p:sp>
        <p:nvSpPr>
          <p:cNvPr id="8" name="テキスト ボックス 7">
            <a:extLst>
              <a:ext uri="{FF2B5EF4-FFF2-40B4-BE49-F238E27FC236}">
                <a16:creationId xmlns:a16="http://schemas.microsoft.com/office/drawing/2014/main" id="{645F24C4-9F92-BEBB-3A6A-399E31A00AED}"/>
              </a:ext>
            </a:extLst>
          </p:cNvPr>
          <p:cNvSpPr txBox="1"/>
          <p:nvPr/>
        </p:nvSpPr>
        <p:spPr>
          <a:xfrm>
            <a:off x="2276024" y="4107088"/>
            <a:ext cx="3302739" cy="877163"/>
          </a:xfrm>
          <a:prstGeom prst="rect">
            <a:avLst/>
          </a:prstGeom>
          <a:noFill/>
          <a:ln>
            <a:noFill/>
          </a:ln>
        </p:spPr>
        <p:txBody>
          <a:bodyPr wrap="square" rtlCol="0">
            <a:spAutoFit/>
          </a:bodyPr>
          <a:lstStyle/>
          <a:p>
            <a:r>
              <a:rPr kumimoji="1" lang="ja-JP" altLang="en-US" sz="1700" dirty="0"/>
              <a:t>・</a:t>
            </a:r>
            <a:r>
              <a:rPr lang="ja-JP" altLang="en-US" sz="1700" dirty="0"/>
              <a:t>キャンペーン導線設置</a:t>
            </a:r>
            <a:endParaRPr lang="en-US" altLang="ja-JP" sz="1700" dirty="0"/>
          </a:p>
          <a:p>
            <a:r>
              <a:rPr kumimoji="1" lang="ja-JP" altLang="en-US" sz="1700" dirty="0"/>
              <a:t>・カテゴリ導線設置</a:t>
            </a:r>
            <a:endParaRPr kumimoji="1" lang="en-US" altLang="ja-JP" sz="1700" dirty="0"/>
          </a:p>
          <a:p>
            <a:r>
              <a:rPr lang="ja-JP" altLang="en-US" sz="1700" dirty="0"/>
              <a:t>・お知らせ情報を登録・削除</a:t>
            </a:r>
            <a:endParaRPr kumimoji="1" lang="ja-JP" altLang="en-US" sz="1700" dirty="0"/>
          </a:p>
        </p:txBody>
      </p:sp>
      <p:sp>
        <p:nvSpPr>
          <p:cNvPr id="25" name="矢印: 右 24">
            <a:extLst>
              <a:ext uri="{FF2B5EF4-FFF2-40B4-BE49-F238E27FC236}">
                <a16:creationId xmlns:a16="http://schemas.microsoft.com/office/drawing/2014/main" id="{832B1BC2-5AD9-3751-3285-063FD5BC1A80}"/>
              </a:ext>
            </a:extLst>
          </p:cNvPr>
          <p:cNvSpPr/>
          <p:nvPr/>
        </p:nvSpPr>
        <p:spPr>
          <a:xfrm>
            <a:off x="2620412" y="3570093"/>
            <a:ext cx="1554265" cy="32122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Google Shape;61;p14">
            <a:extLst>
              <a:ext uri="{FF2B5EF4-FFF2-40B4-BE49-F238E27FC236}">
                <a16:creationId xmlns:a16="http://schemas.microsoft.com/office/drawing/2014/main" id="{AAFCDCE2-3A32-AE83-B76F-D6DCABDB8AA9}"/>
              </a:ext>
            </a:extLst>
          </p:cNvPr>
          <p:cNvSpPr txBox="1">
            <a:spLocks noGrp="1"/>
          </p:cNvSpPr>
          <p:nvPr>
            <p:ph type="body" idx="1"/>
          </p:nvPr>
        </p:nvSpPr>
        <p:spPr>
          <a:xfrm>
            <a:off x="9203876" y="2845648"/>
            <a:ext cx="1582474" cy="501717"/>
          </a:xfrm>
          <a:prstGeom prst="rect">
            <a:avLst/>
          </a:prstGeom>
        </p:spPr>
        <p:txBody>
          <a:bodyPr spcFirstLastPara="1" vert="horz" wrap="square" lIns="121900" tIns="121900" rIns="121900" bIns="121900" rtlCol="0" anchor="t" anchorCtr="0">
            <a:noAutofit/>
          </a:bodyPr>
          <a:lstStyle/>
          <a:p>
            <a:pPr marL="0" indent="0" algn="ctr">
              <a:buNone/>
            </a:pPr>
            <a:r>
              <a:rPr lang="en-US" sz="1700" dirty="0"/>
              <a:t>EC</a:t>
            </a:r>
            <a:r>
              <a:rPr lang="ja-JP" altLang="en-US" sz="1700" dirty="0"/>
              <a:t>サイトユーザー</a:t>
            </a:r>
            <a:endParaRPr sz="1700" dirty="0"/>
          </a:p>
        </p:txBody>
      </p:sp>
      <p:pic>
        <p:nvPicPr>
          <p:cNvPr id="5" name="グラフィックス 4" descr="男性のプロフィール 枠線">
            <a:extLst>
              <a:ext uri="{FF2B5EF4-FFF2-40B4-BE49-F238E27FC236}">
                <a16:creationId xmlns:a16="http://schemas.microsoft.com/office/drawing/2014/main" id="{E775E03B-208C-5390-099D-0B11762F762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569176" y="3372413"/>
            <a:ext cx="914400" cy="914400"/>
          </a:xfrm>
          <a:prstGeom prst="rect">
            <a:avLst/>
          </a:prstGeom>
        </p:spPr>
      </p:pic>
      <p:sp>
        <p:nvSpPr>
          <p:cNvPr id="7" name="矢印: 右 6">
            <a:extLst>
              <a:ext uri="{FF2B5EF4-FFF2-40B4-BE49-F238E27FC236}">
                <a16:creationId xmlns:a16="http://schemas.microsoft.com/office/drawing/2014/main" id="{0C02D417-37D4-41FC-1116-241B03208173}"/>
              </a:ext>
            </a:extLst>
          </p:cNvPr>
          <p:cNvSpPr/>
          <p:nvPr/>
        </p:nvSpPr>
        <p:spPr>
          <a:xfrm rot="10800000">
            <a:off x="7649611" y="3573223"/>
            <a:ext cx="1554265" cy="32122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CE668BE2-6487-170F-AC1C-E1B7F003CF51}"/>
              </a:ext>
            </a:extLst>
          </p:cNvPr>
          <p:cNvSpPr txBox="1"/>
          <p:nvPr/>
        </p:nvSpPr>
        <p:spPr>
          <a:xfrm>
            <a:off x="7180837" y="4255719"/>
            <a:ext cx="3302739" cy="877163"/>
          </a:xfrm>
          <a:prstGeom prst="rect">
            <a:avLst/>
          </a:prstGeom>
          <a:noFill/>
          <a:ln>
            <a:noFill/>
          </a:ln>
        </p:spPr>
        <p:txBody>
          <a:bodyPr wrap="square" rtlCol="0">
            <a:spAutoFit/>
          </a:bodyPr>
          <a:lstStyle/>
          <a:p>
            <a:r>
              <a:rPr kumimoji="1" lang="ja-JP" altLang="en-US" sz="1700" dirty="0"/>
              <a:t>・</a:t>
            </a:r>
            <a:r>
              <a:rPr lang="ja-JP" altLang="en-US" sz="1700" dirty="0"/>
              <a:t>キャンペーン情報を閲覧</a:t>
            </a:r>
            <a:endParaRPr lang="en-US" altLang="ja-JP" sz="1700" dirty="0"/>
          </a:p>
          <a:p>
            <a:r>
              <a:rPr kumimoji="1" lang="ja-JP" altLang="en-US" sz="1700" dirty="0"/>
              <a:t>・カテゴリ</a:t>
            </a:r>
            <a:r>
              <a:rPr lang="ja-JP" altLang="en-US" sz="1700" dirty="0"/>
              <a:t>から商品を</a:t>
            </a:r>
            <a:r>
              <a:rPr kumimoji="1" lang="ja-JP" altLang="en-US" sz="1700" dirty="0"/>
              <a:t>確認</a:t>
            </a:r>
            <a:endParaRPr kumimoji="1" lang="en-US" altLang="ja-JP" sz="1700" dirty="0"/>
          </a:p>
          <a:p>
            <a:r>
              <a:rPr lang="ja-JP" altLang="en-US" sz="1700" dirty="0"/>
              <a:t>・お知らせ情報を確認</a:t>
            </a:r>
            <a:endParaRPr kumimoji="1" lang="ja-JP" altLang="en-US" sz="1700" dirty="0"/>
          </a:p>
        </p:txBody>
      </p:sp>
      <p:sp>
        <p:nvSpPr>
          <p:cNvPr id="12" name="Google Shape;61;p14">
            <a:extLst>
              <a:ext uri="{FF2B5EF4-FFF2-40B4-BE49-F238E27FC236}">
                <a16:creationId xmlns:a16="http://schemas.microsoft.com/office/drawing/2014/main" id="{D933594C-7100-624E-901E-A5AEC7C32402}"/>
              </a:ext>
            </a:extLst>
          </p:cNvPr>
          <p:cNvSpPr txBox="1">
            <a:spLocks/>
          </p:cNvSpPr>
          <p:nvPr/>
        </p:nvSpPr>
        <p:spPr>
          <a:xfrm>
            <a:off x="371286" y="2787840"/>
            <a:ext cx="2249126" cy="585843"/>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1700" dirty="0"/>
              <a:t>マーケティング部門メンバー</a:t>
            </a:r>
          </a:p>
        </p:txBody>
      </p:sp>
      <p:sp>
        <p:nvSpPr>
          <p:cNvPr id="2" name="スライド番号プレースホルダー 1">
            <a:extLst>
              <a:ext uri="{FF2B5EF4-FFF2-40B4-BE49-F238E27FC236}">
                <a16:creationId xmlns:a16="http://schemas.microsoft.com/office/drawing/2014/main" id="{0A98F21A-E6AF-3C53-708C-721F6B72812D}"/>
              </a:ext>
            </a:extLst>
          </p:cNvPr>
          <p:cNvSpPr>
            <a:spLocks noGrp="1"/>
          </p:cNvSpPr>
          <p:nvPr>
            <p:ph type="sldNum" idx="12"/>
          </p:nvPr>
        </p:nvSpPr>
        <p:spPr/>
        <p:txBody>
          <a:bodyPr/>
          <a:lstStyle/>
          <a:p>
            <a:fld id="{00000000-1234-1234-1234-123412341234}" type="slidenum">
              <a:rPr lang="en-US" altLang="ja" smtClean="0"/>
              <a:pPr/>
              <a:t>14</a:t>
            </a:fld>
            <a:endParaRPr lang="ja" altLang="en-US"/>
          </a:p>
        </p:txBody>
      </p:sp>
    </p:spTree>
    <p:extLst>
      <p:ext uri="{BB962C8B-B14F-4D97-AF65-F5344CB8AC3E}">
        <p14:creationId xmlns:p14="http://schemas.microsoft.com/office/powerpoint/2010/main" val="1638713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
          <a:extLst>
            <a:ext uri="{FF2B5EF4-FFF2-40B4-BE49-F238E27FC236}">
              <a16:creationId xmlns:a16="http://schemas.microsoft.com/office/drawing/2014/main" id="{2C3FAF10-1784-286C-E1AC-88C1BDB78C67}"/>
            </a:ext>
          </a:extLst>
        </p:cNvPr>
        <p:cNvGrpSpPr/>
        <p:nvPr/>
      </p:nvGrpSpPr>
      <p:grpSpPr>
        <a:xfrm>
          <a:off x="0" y="0"/>
          <a:ext cx="0" cy="0"/>
          <a:chOff x="0" y="0"/>
          <a:chExt cx="0" cy="0"/>
        </a:xfrm>
      </p:grpSpPr>
      <p:sp>
        <p:nvSpPr>
          <p:cNvPr id="60" name="Google Shape;60;p14">
            <a:extLst>
              <a:ext uri="{FF2B5EF4-FFF2-40B4-BE49-F238E27FC236}">
                <a16:creationId xmlns:a16="http://schemas.microsoft.com/office/drawing/2014/main" id="{84B50830-5482-3F07-D837-CADF7BD699B9}"/>
              </a:ext>
            </a:extLst>
          </p:cNvPr>
          <p:cNvSpPr txBox="1">
            <a:spLocks noGrp="1"/>
          </p:cNvSpPr>
          <p:nvPr>
            <p:ph type="title"/>
          </p:nvPr>
        </p:nvSpPr>
        <p:spPr>
          <a:xfrm>
            <a:off x="203165" y="168496"/>
            <a:ext cx="11360800" cy="763600"/>
          </a:xfrm>
          <a:prstGeom prst="rect">
            <a:avLst/>
          </a:prstGeom>
        </p:spPr>
        <p:txBody>
          <a:bodyPr spcFirstLastPara="1" vert="horz" wrap="square" lIns="121900" tIns="121900" rIns="121900" bIns="121900" rtlCol="0" anchor="t" anchorCtr="0">
            <a:normAutofit/>
          </a:bodyPr>
          <a:lstStyle/>
          <a:p>
            <a:r>
              <a:rPr lang="ja-JP" altLang="en-US" sz="3200" dirty="0"/>
              <a:t>コールセンター業務</a:t>
            </a:r>
            <a:endParaRPr sz="3200" dirty="0"/>
          </a:p>
        </p:txBody>
      </p:sp>
      <p:pic>
        <p:nvPicPr>
          <p:cNvPr id="6" name="グラフィックス 5" descr="オフィス ワーカー (男性) 単色塗りつぶし">
            <a:extLst>
              <a:ext uri="{FF2B5EF4-FFF2-40B4-BE49-F238E27FC236}">
                <a16:creationId xmlns:a16="http://schemas.microsoft.com/office/drawing/2014/main" id="{C84C464D-2EB2-3EB3-9A22-3189BCAA7CE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01466" y="4847077"/>
            <a:ext cx="914400" cy="914400"/>
          </a:xfrm>
          <a:prstGeom prst="rect">
            <a:avLst/>
          </a:prstGeom>
        </p:spPr>
      </p:pic>
      <p:pic>
        <p:nvPicPr>
          <p:cNvPr id="13" name="グラフィックス 12" descr="コンピューター 枠線">
            <a:extLst>
              <a:ext uri="{FF2B5EF4-FFF2-40B4-BE49-F238E27FC236}">
                <a16:creationId xmlns:a16="http://schemas.microsoft.com/office/drawing/2014/main" id="{C4701266-7E36-E3F0-2028-71AF05A81E4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71911" y="2151483"/>
            <a:ext cx="2068944" cy="2068944"/>
          </a:xfrm>
          <a:prstGeom prst="rect">
            <a:avLst/>
          </a:prstGeom>
        </p:spPr>
      </p:pic>
      <p:sp>
        <p:nvSpPr>
          <p:cNvPr id="14" name="Google Shape;61;p14">
            <a:extLst>
              <a:ext uri="{FF2B5EF4-FFF2-40B4-BE49-F238E27FC236}">
                <a16:creationId xmlns:a16="http://schemas.microsoft.com/office/drawing/2014/main" id="{8D65FE56-78A3-3F60-051B-1C96D434FAD7}"/>
              </a:ext>
            </a:extLst>
          </p:cNvPr>
          <p:cNvSpPr txBox="1">
            <a:spLocks/>
          </p:cNvSpPr>
          <p:nvPr/>
        </p:nvSpPr>
        <p:spPr>
          <a:xfrm>
            <a:off x="1021420" y="2121018"/>
            <a:ext cx="1431510" cy="501717"/>
          </a:xfrm>
          <a:prstGeom prst="rect">
            <a:avLst/>
          </a:prstGeom>
        </p:spPr>
        <p:txBody>
          <a:bodyPr spcFirstLastPara="1" vert="horz" wrap="square" lIns="121900" tIns="121900" rIns="121900" bIns="121900" rtlCol="0" anchor="t" anchorCtr="0">
            <a:normAutofit fontScale="92500"/>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1867" dirty="0"/>
              <a:t>EC</a:t>
            </a:r>
            <a:r>
              <a:rPr lang="ja-JP" altLang="en-US" sz="1867" dirty="0"/>
              <a:t>システム</a:t>
            </a:r>
          </a:p>
        </p:txBody>
      </p:sp>
      <p:sp>
        <p:nvSpPr>
          <p:cNvPr id="19" name="テキスト ボックス 18">
            <a:extLst>
              <a:ext uri="{FF2B5EF4-FFF2-40B4-BE49-F238E27FC236}">
                <a16:creationId xmlns:a16="http://schemas.microsoft.com/office/drawing/2014/main" id="{0306916D-621C-09DD-672C-1E5958D9076E}"/>
              </a:ext>
            </a:extLst>
          </p:cNvPr>
          <p:cNvSpPr txBox="1"/>
          <p:nvPr/>
        </p:nvSpPr>
        <p:spPr>
          <a:xfrm>
            <a:off x="203165" y="843491"/>
            <a:ext cx="10994325" cy="615553"/>
          </a:xfrm>
          <a:prstGeom prst="rect">
            <a:avLst/>
          </a:prstGeom>
          <a:noFill/>
          <a:ln>
            <a:noFill/>
          </a:ln>
        </p:spPr>
        <p:txBody>
          <a:bodyPr wrap="square" rtlCol="0">
            <a:spAutoFit/>
          </a:bodyPr>
          <a:lstStyle/>
          <a:p>
            <a:r>
              <a:rPr lang="ja-JP" altLang="en-US" sz="1700" dirty="0"/>
              <a:t>顧客から問い合わせを受けたカスタマーサービス部のメンバーが</a:t>
            </a:r>
            <a:r>
              <a:rPr lang="en-US" altLang="ja-JP" sz="1700" dirty="0"/>
              <a:t>EC</a:t>
            </a:r>
            <a:r>
              <a:rPr lang="ja-JP" altLang="en-US" sz="1700" dirty="0"/>
              <a:t>サイトの管理画面から</a:t>
            </a:r>
            <a:endParaRPr lang="en-US" altLang="ja-JP" sz="1700" dirty="0"/>
          </a:p>
          <a:p>
            <a:r>
              <a:rPr lang="ja-JP" altLang="en-US" sz="1700" dirty="0"/>
              <a:t>顧客情報や受注情報を確認する機能。</a:t>
            </a:r>
            <a:r>
              <a:rPr lang="en-US" altLang="ja-JP" sz="1700" dirty="0"/>
              <a:t>EC</a:t>
            </a:r>
            <a:r>
              <a:rPr lang="ja-JP" altLang="en-US" sz="1700" dirty="0"/>
              <a:t>システムはコールセンター</a:t>
            </a:r>
            <a:r>
              <a:rPr lang="en-US" altLang="ja-JP" sz="1700" dirty="0"/>
              <a:t>(CRM)</a:t>
            </a:r>
            <a:r>
              <a:rPr lang="ja-JP" altLang="en-US" sz="1700" dirty="0"/>
              <a:t>と顧客情報や受注情報を連携する</a:t>
            </a:r>
            <a:endParaRPr lang="en-US" altLang="ja-JP" sz="1700" dirty="0"/>
          </a:p>
        </p:txBody>
      </p:sp>
      <p:sp>
        <p:nvSpPr>
          <p:cNvPr id="8" name="テキスト ボックス 7">
            <a:extLst>
              <a:ext uri="{FF2B5EF4-FFF2-40B4-BE49-F238E27FC236}">
                <a16:creationId xmlns:a16="http://schemas.microsoft.com/office/drawing/2014/main" id="{220EBD69-A3F7-058D-4300-B944A96E831C}"/>
              </a:ext>
            </a:extLst>
          </p:cNvPr>
          <p:cNvSpPr txBox="1"/>
          <p:nvPr/>
        </p:nvSpPr>
        <p:spPr>
          <a:xfrm>
            <a:off x="26185" y="4738577"/>
            <a:ext cx="2535693" cy="615553"/>
          </a:xfrm>
          <a:prstGeom prst="rect">
            <a:avLst/>
          </a:prstGeom>
          <a:noFill/>
          <a:ln>
            <a:noFill/>
          </a:ln>
        </p:spPr>
        <p:txBody>
          <a:bodyPr wrap="square" rtlCol="0">
            <a:spAutoFit/>
          </a:bodyPr>
          <a:lstStyle/>
          <a:p>
            <a:r>
              <a:rPr kumimoji="1" lang="ja-JP" altLang="en-US" sz="1700" dirty="0"/>
              <a:t>・顧客情報確認</a:t>
            </a:r>
            <a:endParaRPr kumimoji="1" lang="en-US" altLang="ja-JP" sz="1700" dirty="0"/>
          </a:p>
          <a:p>
            <a:r>
              <a:rPr lang="ja-JP" altLang="en-US" sz="1700" dirty="0"/>
              <a:t>・受注情報確認</a:t>
            </a:r>
            <a:endParaRPr kumimoji="1" lang="ja-JP" altLang="en-US" sz="1700" dirty="0"/>
          </a:p>
        </p:txBody>
      </p:sp>
      <p:sp>
        <p:nvSpPr>
          <p:cNvPr id="11" name="テキスト ボックス 10">
            <a:extLst>
              <a:ext uri="{FF2B5EF4-FFF2-40B4-BE49-F238E27FC236}">
                <a16:creationId xmlns:a16="http://schemas.microsoft.com/office/drawing/2014/main" id="{450936C0-4AEE-6B56-CAE9-A6BC08C4AC03}"/>
              </a:ext>
            </a:extLst>
          </p:cNvPr>
          <p:cNvSpPr txBox="1"/>
          <p:nvPr/>
        </p:nvSpPr>
        <p:spPr>
          <a:xfrm>
            <a:off x="3009888" y="3434186"/>
            <a:ext cx="1981948" cy="615553"/>
          </a:xfrm>
          <a:prstGeom prst="rect">
            <a:avLst/>
          </a:prstGeom>
          <a:noFill/>
          <a:ln>
            <a:noFill/>
          </a:ln>
        </p:spPr>
        <p:txBody>
          <a:bodyPr wrap="square" rtlCol="0">
            <a:spAutoFit/>
          </a:bodyPr>
          <a:lstStyle/>
          <a:p>
            <a:r>
              <a:rPr kumimoji="1" lang="ja-JP" altLang="en-US" sz="1700" dirty="0"/>
              <a:t>・顧客情報連携</a:t>
            </a:r>
            <a:endParaRPr kumimoji="1" lang="en-US" altLang="ja-JP" sz="1700" dirty="0"/>
          </a:p>
          <a:p>
            <a:r>
              <a:rPr lang="ja-JP" altLang="en-US" sz="1700" dirty="0"/>
              <a:t>・受注情報連携</a:t>
            </a:r>
            <a:endParaRPr kumimoji="1" lang="ja-JP" altLang="en-US" sz="1700" dirty="0"/>
          </a:p>
        </p:txBody>
      </p:sp>
      <p:sp>
        <p:nvSpPr>
          <p:cNvPr id="2" name="矢印: 左右 1">
            <a:extLst>
              <a:ext uri="{FF2B5EF4-FFF2-40B4-BE49-F238E27FC236}">
                <a16:creationId xmlns:a16="http://schemas.microsoft.com/office/drawing/2014/main" id="{8AB6FF47-7FFF-784D-E33F-59001348BF1F}"/>
              </a:ext>
            </a:extLst>
          </p:cNvPr>
          <p:cNvSpPr/>
          <p:nvPr/>
        </p:nvSpPr>
        <p:spPr>
          <a:xfrm>
            <a:off x="3176869" y="2908666"/>
            <a:ext cx="1403927" cy="404410"/>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グラフィックス 11" descr="コンピューター 単色塗りつぶし">
            <a:extLst>
              <a:ext uri="{FF2B5EF4-FFF2-40B4-BE49-F238E27FC236}">
                <a16:creationId xmlns:a16="http://schemas.microsoft.com/office/drawing/2014/main" id="{0FF13E29-EEFB-FF83-C264-04DCDDBAE45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184308" y="2250239"/>
            <a:ext cx="1981948" cy="1981948"/>
          </a:xfrm>
          <a:prstGeom prst="rect">
            <a:avLst/>
          </a:prstGeom>
        </p:spPr>
      </p:pic>
      <p:sp>
        <p:nvSpPr>
          <p:cNvPr id="15" name="Google Shape;61;p14">
            <a:extLst>
              <a:ext uri="{FF2B5EF4-FFF2-40B4-BE49-F238E27FC236}">
                <a16:creationId xmlns:a16="http://schemas.microsoft.com/office/drawing/2014/main" id="{2DF972A3-3766-26E1-4FDB-4135940317BB}"/>
              </a:ext>
            </a:extLst>
          </p:cNvPr>
          <p:cNvSpPr txBox="1">
            <a:spLocks/>
          </p:cNvSpPr>
          <p:nvPr/>
        </p:nvSpPr>
        <p:spPr>
          <a:xfrm>
            <a:off x="5273703" y="2056219"/>
            <a:ext cx="1700607" cy="631313"/>
          </a:xfrm>
          <a:prstGeom prst="rect">
            <a:avLst/>
          </a:prstGeom>
        </p:spPr>
        <p:txBody>
          <a:bodyPr spcFirstLastPara="1" vert="horz" wrap="square" lIns="121900" tIns="121900" rIns="121900" bIns="121900" rtlCol="0" anchor="t" anchorCtr="0">
            <a:normAutofit fontScale="92500" lnSpcReduction="20000"/>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sz="1700" dirty="0"/>
              <a:t>コールセンターシステム</a:t>
            </a:r>
            <a:r>
              <a:rPr lang="en-US" altLang="ja-JP" sz="1700" dirty="0"/>
              <a:t>(CRM)</a:t>
            </a:r>
            <a:endParaRPr lang="ja-JP" altLang="en-US" sz="1700" dirty="0"/>
          </a:p>
        </p:txBody>
      </p:sp>
      <p:sp>
        <p:nvSpPr>
          <p:cNvPr id="16" name="Google Shape;61;p14">
            <a:extLst>
              <a:ext uri="{FF2B5EF4-FFF2-40B4-BE49-F238E27FC236}">
                <a16:creationId xmlns:a16="http://schemas.microsoft.com/office/drawing/2014/main" id="{AD0D5D34-100A-4DB7-AB6B-F9E5F395364E}"/>
              </a:ext>
            </a:extLst>
          </p:cNvPr>
          <p:cNvSpPr txBox="1">
            <a:spLocks/>
          </p:cNvSpPr>
          <p:nvPr/>
        </p:nvSpPr>
        <p:spPr>
          <a:xfrm>
            <a:off x="4893191" y="4210306"/>
            <a:ext cx="2454719" cy="585843"/>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1700" dirty="0"/>
              <a:t>カスタマーサービス部メンバー</a:t>
            </a:r>
          </a:p>
        </p:txBody>
      </p:sp>
      <p:sp>
        <p:nvSpPr>
          <p:cNvPr id="5" name="矢印: 右 4">
            <a:extLst>
              <a:ext uri="{FF2B5EF4-FFF2-40B4-BE49-F238E27FC236}">
                <a16:creationId xmlns:a16="http://schemas.microsoft.com/office/drawing/2014/main" id="{E739DB22-9B66-0EC1-3FB0-A9D88F8299BD}"/>
              </a:ext>
            </a:extLst>
          </p:cNvPr>
          <p:cNvSpPr/>
          <p:nvPr/>
        </p:nvSpPr>
        <p:spPr>
          <a:xfrm rot="10800000">
            <a:off x="7760085" y="5084166"/>
            <a:ext cx="1180104" cy="32122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Google Shape;61;p14">
            <a:extLst>
              <a:ext uri="{FF2B5EF4-FFF2-40B4-BE49-F238E27FC236}">
                <a16:creationId xmlns:a16="http://schemas.microsoft.com/office/drawing/2014/main" id="{461F1F9A-5D4D-03EA-02A6-34D19512DC52}"/>
              </a:ext>
            </a:extLst>
          </p:cNvPr>
          <p:cNvSpPr txBox="1">
            <a:spLocks/>
          </p:cNvSpPr>
          <p:nvPr/>
        </p:nvSpPr>
        <p:spPr>
          <a:xfrm>
            <a:off x="8635575" y="4752239"/>
            <a:ext cx="2454719" cy="585843"/>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1700" dirty="0"/>
              <a:t>顧客</a:t>
            </a:r>
          </a:p>
        </p:txBody>
      </p:sp>
      <p:pic>
        <p:nvPicPr>
          <p:cNvPr id="9" name="グラフィックス 8" descr="男性のプロフィール 枠線">
            <a:extLst>
              <a:ext uri="{FF2B5EF4-FFF2-40B4-BE49-F238E27FC236}">
                <a16:creationId xmlns:a16="http://schemas.microsoft.com/office/drawing/2014/main" id="{ADD73D29-F3C1-5B7C-5131-48E2CCC616B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406803" y="5144753"/>
            <a:ext cx="914400" cy="914400"/>
          </a:xfrm>
          <a:prstGeom prst="rect">
            <a:avLst/>
          </a:prstGeom>
        </p:spPr>
      </p:pic>
      <p:sp>
        <p:nvSpPr>
          <p:cNvPr id="10" name="テキスト ボックス 9">
            <a:extLst>
              <a:ext uri="{FF2B5EF4-FFF2-40B4-BE49-F238E27FC236}">
                <a16:creationId xmlns:a16="http://schemas.microsoft.com/office/drawing/2014/main" id="{B2A2267F-5FE4-9097-0CF5-59A7A4F85CA0}"/>
              </a:ext>
            </a:extLst>
          </p:cNvPr>
          <p:cNvSpPr txBox="1"/>
          <p:nvPr/>
        </p:nvSpPr>
        <p:spPr>
          <a:xfrm>
            <a:off x="7672342" y="5443966"/>
            <a:ext cx="2535693" cy="353943"/>
          </a:xfrm>
          <a:prstGeom prst="rect">
            <a:avLst/>
          </a:prstGeom>
          <a:noFill/>
          <a:ln>
            <a:noFill/>
          </a:ln>
        </p:spPr>
        <p:txBody>
          <a:bodyPr wrap="square" rtlCol="0">
            <a:spAutoFit/>
          </a:bodyPr>
          <a:lstStyle/>
          <a:p>
            <a:r>
              <a:rPr kumimoji="1" lang="ja-JP" altLang="en-US" sz="1700" dirty="0"/>
              <a:t>・問い合わせ</a:t>
            </a:r>
          </a:p>
        </p:txBody>
      </p:sp>
      <p:sp>
        <p:nvSpPr>
          <p:cNvPr id="4" name="矢印: 上向き折線 3">
            <a:extLst>
              <a:ext uri="{FF2B5EF4-FFF2-40B4-BE49-F238E27FC236}">
                <a16:creationId xmlns:a16="http://schemas.microsoft.com/office/drawing/2014/main" id="{30D199AD-BEF5-522A-9F99-9D87DC24E997}"/>
              </a:ext>
            </a:extLst>
          </p:cNvPr>
          <p:cNvSpPr/>
          <p:nvPr/>
        </p:nvSpPr>
        <p:spPr>
          <a:xfrm flipH="1">
            <a:off x="1631870" y="4098723"/>
            <a:ext cx="3225387" cy="1345243"/>
          </a:xfrm>
          <a:prstGeom prst="bentUpArrow">
            <a:avLst>
              <a:gd name="adj1" fmla="val 8650"/>
              <a:gd name="adj2" fmla="val 15262"/>
              <a:gd name="adj3" fmla="val 2026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6BAC4B0D-9A0A-47AF-5B54-8024A69AA52A}"/>
              </a:ext>
            </a:extLst>
          </p:cNvPr>
          <p:cNvSpPr/>
          <p:nvPr/>
        </p:nvSpPr>
        <p:spPr>
          <a:xfrm>
            <a:off x="4937030" y="1838528"/>
            <a:ext cx="2454719" cy="429962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AABEE95F-83DC-EB07-2905-76C8E65CFAFF}"/>
              </a:ext>
            </a:extLst>
          </p:cNvPr>
          <p:cNvSpPr txBox="1"/>
          <p:nvPr/>
        </p:nvSpPr>
        <p:spPr>
          <a:xfrm>
            <a:off x="7126073" y="1924882"/>
            <a:ext cx="1669125" cy="307777"/>
          </a:xfrm>
          <a:prstGeom prst="rect">
            <a:avLst/>
          </a:prstGeom>
          <a:solidFill>
            <a:schemeClr val="accent4">
              <a:lumMod val="20000"/>
              <a:lumOff val="80000"/>
            </a:schemeClr>
          </a:solidFill>
          <a:ln>
            <a:solidFill>
              <a:schemeClr val="accent1"/>
            </a:solidFill>
          </a:ln>
        </p:spPr>
        <p:txBody>
          <a:bodyPr wrap="square" rtlCol="0" anchor="ctr" anchorCtr="1">
            <a:spAutoFit/>
          </a:bodyPr>
          <a:lstStyle/>
          <a:p>
            <a:r>
              <a:rPr lang="ja-JP" altLang="en-US" sz="1400" dirty="0"/>
              <a:t>コールセンター</a:t>
            </a:r>
            <a:endParaRPr lang="en-US" altLang="ja-JP" sz="1400" dirty="0"/>
          </a:p>
        </p:txBody>
      </p:sp>
      <p:sp>
        <p:nvSpPr>
          <p:cNvPr id="20" name="スライド番号プレースホルダー 19">
            <a:extLst>
              <a:ext uri="{FF2B5EF4-FFF2-40B4-BE49-F238E27FC236}">
                <a16:creationId xmlns:a16="http://schemas.microsoft.com/office/drawing/2014/main" id="{1CF26EC2-2CD8-AD8C-0CF5-71238414D68A}"/>
              </a:ext>
            </a:extLst>
          </p:cNvPr>
          <p:cNvSpPr>
            <a:spLocks noGrp="1"/>
          </p:cNvSpPr>
          <p:nvPr>
            <p:ph type="sldNum" idx="12"/>
          </p:nvPr>
        </p:nvSpPr>
        <p:spPr/>
        <p:txBody>
          <a:bodyPr/>
          <a:lstStyle/>
          <a:p>
            <a:fld id="{00000000-1234-1234-1234-123412341234}" type="slidenum">
              <a:rPr lang="en-US" altLang="ja" smtClean="0"/>
              <a:pPr/>
              <a:t>15</a:t>
            </a:fld>
            <a:endParaRPr lang="ja" altLang="en-US"/>
          </a:p>
        </p:txBody>
      </p:sp>
    </p:spTree>
    <p:extLst>
      <p:ext uri="{BB962C8B-B14F-4D97-AF65-F5344CB8AC3E}">
        <p14:creationId xmlns:p14="http://schemas.microsoft.com/office/powerpoint/2010/main" val="2749572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a:extLst>
            <a:ext uri="{FF2B5EF4-FFF2-40B4-BE49-F238E27FC236}">
              <a16:creationId xmlns:a16="http://schemas.microsoft.com/office/drawing/2014/main" id="{E6584B95-4B72-333D-C9A4-34F84C94C8FC}"/>
            </a:ext>
          </a:extLst>
        </p:cNvPr>
        <p:cNvGrpSpPr/>
        <p:nvPr/>
      </p:nvGrpSpPr>
      <p:grpSpPr>
        <a:xfrm>
          <a:off x="0" y="0"/>
          <a:ext cx="0" cy="0"/>
          <a:chOff x="0" y="0"/>
          <a:chExt cx="0" cy="0"/>
        </a:xfrm>
      </p:grpSpPr>
      <p:sp>
        <p:nvSpPr>
          <p:cNvPr id="60" name="Google Shape;60;p14">
            <a:extLst>
              <a:ext uri="{FF2B5EF4-FFF2-40B4-BE49-F238E27FC236}">
                <a16:creationId xmlns:a16="http://schemas.microsoft.com/office/drawing/2014/main" id="{AD2E60B9-F7F4-F313-1CC1-736F2CF2DA1D}"/>
              </a:ext>
            </a:extLst>
          </p:cNvPr>
          <p:cNvSpPr txBox="1">
            <a:spLocks noGrp="1"/>
          </p:cNvSpPr>
          <p:nvPr>
            <p:ph type="title"/>
          </p:nvPr>
        </p:nvSpPr>
        <p:spPr>
          <a:xfrm>
            <a:off x="203165" y="168496"/>
            <a:ext cx="11360800" cy="763600"/>
          </a:xfrm>
          <a:prstGeom prst="rect">
            <a:avLst/>
          </a:prstGeom>
        </p:spPr>
        <p:txBody>
          <a:bodyPr spcFirstLastPara="1" vert="horz" wrap="square" lIns="121900" tIns="121900" rIns="121900" bIns="121900" rtlCol="0" anchor="t" anchorCtr="0">
            <a:normAutofit/>
          </a:bodyPr>
          <a:lstStyle/>
          <a:p>
            <a:r>
              <a:rPr lang="en-US" altLang="ja-JP" sz="3200" dirty="0"/>
              <a:t>EC</a:t>
            </a:r>
            <a:r>
              <a:rPr lang="ja-JP" altLang="en-US" sz="3200" dirty="0"/>
              <a:t>システム利用者概要</a:t>
            </a:r>
            <a:endParaRPr sz="3200" dirty="0"/>
          </a:p>
        </p:txBody>
      </p:sp>
      <p:graphicFrame>
        <p:nvGraphicFramePr>
          <p:cNvPr id="2" name="表 1">
            <a:extLst>
              <a:ext uri="{FF2B5EF4-FFF2-40B4-BE49-F238E27FC236}">
                <a16:creationId xmlns:a16="http://schemas.microsoft.com/office/drawing/2014/main" id="{1A04F89D-D950-881A-7DAB-BCBEED75EEBB}"/>
              </a:ext>
            </a:extLst>
          </p:cNvPr>
          <p:cNvGraphicFramePr>
            <a:graphicFrameLocks noGrp="1"/>
          </p:cNvGraphicFramePr>
          <p:nvPr>
            <p:extLst>
              <p:ext uri="{D42A27DB-BD31-4B8C-83A1-F6EECF244321}">
                <p14:modId xmlns:p14="http://schemas.microsoft.com/office/powerpoint/2010/main" val="985966044"/>
              </p:ext>
            </p:extLst>
          </p:nvPr>
        </p:nvGraphicFramePr>
        <p:xfrm>
          <a:off x="997527" y="1734820"/>
          <a:ext cx="10815783" cy="4302760"/>
        </p:xfrm>
        <a:graphic>
          <a:graphicData uri="http://schemas.openxmlformats.org/drawingml/2006/table">
            <a:tbl>
              <a:tblPr firstRow="1" bandRow="1">
                <a:tableStyleId>{B301B821-A1FF-4177-AEE7-76D212191A09}</a:tableStyleId>
              </a:tblPr>
              <a:tblGrid>
                <a:gridCol w="1802631">
                  <a:extLst>
                    <a:ext uri="{9D8B030D-6E8A-4147-A177-3AD203B41FA5}">
                      <a16:colId xmlns:a16="http://schemas.microsoft.com/office/drawing/2014/main" val="516346947"/>
                    </a:ext>
                  </a:extLst>
                </a:gridCol>
                <a:gridCol w="2889442">
                  <a:extLst>
                    <a:ext uri="{9D8B030D-6E8A-4147-A177-3AD203B41FA5}">
                      <a16:colId xmlns:a16="http://schemas.microsoft.com/office/drawing/2014/main" val="1766546142"/>
                    </a:ext>
                  </a:extLst>
                </a:gridCol>
                <a:gridCol w="6123710">
                  <a:extLst>
                    <a:ext uri="{9D8B030D-6E8A-4147-A177-3AD203B41FA5}">
                      <a16:colId xmlns:a16="http://schemas.microsoft.com/office/drawing/2014/main" val="3791253243"/>
                    </a:ext>
                  </a:extLst>
                </a:gridCol>
              </a:tblGrid>
              <a:tr h="370840">
                <a:tc>
                  <a:txBody>
                    <a:bodyPr/>
                    <a:lstStyle/>
                    <a:p>
                      <a:r>
                        <a:rPr kumimoji="1" lang="ja-JP" altLang="en-US" dirty="0"/>
                        <a:t>利用者区分</a:t>
                      </a:r>
                    </a:p>
                  </a:txBody>
                  <a:tcPr>
                    <a:lnB w="12700" cap="flat" cmpd="sng" algn="ctr">
                      <a:solidFill>
                        <a:schemeClr val="tx1"/>
                      </a:solidFill>
                      <a:prstDash val="solid"/>
                      <a:round/>
                      <a:headEnd type="none" w="med" len="med"/>
                      <a:tailEnd type="none" w="med" len="med"/>
                    </a:lnB>
                  </a:tcPr>
                </a:tc>
                <a:tc>
                  <a:txBody>
                    <a:bodyPr/>
                    <a:lstStyle/>
                    <a:p>
                      <a:r>
                        <a:rPr kumimoji="1" lang="ja-JP" altLang="en-US" dirty="0"/>
                        <a:t>利用者</a:t>
                      </a:r>
                    </a:p>
                  </a:txBody>
                  <a:tcPr>
                    <a:lnB w="12700" cap="flat" cmpd="sng" algn="ctr">
                      <a:solidFill>
                        <a:schemeClr val="tx1"/>
                      </a:solidFill>
                      <a:prstDash val="solid"/>
                      <a:round/>
                      <a:headEnd type="none" w="med" len="med"/>
                      <a:tailEnd type="none" w="med" len="med"/>
                    </a:lnB>
                  </a:tcPr>
                </a:tc>
                <a:tc>
                  <a:txBody>
                    <a:bodyPr/>
                    <a:lstStyle/>
                    <a:p>
                      <a:r>
                        <a:rPr kumimoji="1" lang="ja-JP" altLang="en-US" dirty="0"/>
                        <a:t>利用者特性</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4535937"/>
                  </a:ext>
                </a:extLst>
              </a:tr>
              <a:tr h="370840">
                <a:tc>
                  <a:txBody>
                    <a:bodyPr/>
                    <a:lstStyle/>
                    <a:p>
                      <a:r>
                        <a:rPr kumimoji="1" lang="ja-JP" altLang="en-US" b="1" dirty="0"/>
                        <a:t>顧客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a:t>EC</a:t>
                      </a:r>
                      <a:r>
                        <a:rPr kumimoji="1" lang="ja-JP" altLang="en-US" dirty="0"/>
                        <a:t>サイトで商品を</a:t>
                      </a:r>
                      <a:endParaRPr kumimoji="1" lang="en-US" altLang="ja-JP" dirty="0"/>
                    </a:p>
                    <a:p>
                      <a:r>
                        <a:rPr kumimoji="1" lang="ja-JP" altLang="en-US" dirty="0"/>
                        <a:t>閲覧・購入するユーザー</a:t>
                      </a:r>
                      <a:endParaRPr kumimoji="1" lang="en-US" altLang="ja-JP"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buFont typeface="Arial" panose="020B0604020202020204" pitchFamily="34" charset="0"/>
                        <a:buChar char="•"/>
                      </a:pPr>
                      <a:r>
                        <a:rPr kumimoji="1" lang="ja-JP" altLang="en-US" sz="1800" kern="1200" dirty="0">
                          <a:solidFill>
                            <a:schemeClr val="dk1"/>
                          </a:solidFill>
                          <a:effectLst/>
                          <a:latin typeface="+mn-lt"/>
                          <a:ea typeface="+mn-ea"/>
                          <a:cs typeface="+mn-cs"/>
                        </a:rPr>
                        <a:t>サイトに会員情報を登録する</a:t>
                      </a:r>
                      <a:endParaRPr kumimoji="1" lang="en-US" altLang="ja-JP" sz="1800" kern="1200" dirty="0">
                        <a:solidFill>
                          <a:schemeClr val="dk1"/>
                        </a:solidFill>
                        <a:effectLst/>
                        <a:latin typeface="+mn-lt"/>
                        <a:ea typeface="+mn-ea"/>
                        <a:cs typeface="+mn-cs"/>
                      </a:endParaRPr>
                    </a:p>
                    <a:p>
                      <a:pPr marL="285750" indent="-285750">
                        <a:buFont typeface="Arial" panose="020B0604020202020204" pitchFamily="34" charset="0"/>
                        <a:buChar char="•"/>
                      </a:pPr>
                      <a:r>
                        <a:rPr kumimoji="1" lang="ja-JP" altLang="ja-JP" sz="1800" kern="1200" dirty="0">
                          <a:solidFill>
                            <a:schemeClr val="dk1"/>
                          </a:solidFill>
                          <a:effectLst/>
                          <a:latin typeface="+mn-lt"/>
                          <a:ea typeface="+mn-ea"/>
                          <a:cs typeface="+mn-cs"/>
                        </a:rPr>
                        <a:t>サイト内の商品を閲覧・検索し、カートに入れて注文する</a:t>
                      </a:r>
                      <a:endParaRPr kumimoji="1" lang="en-US" altLang="ja-JP" sz="1800" kern="1200" dirty="0">
                        <a:solidFill>
                          <a:schemeClr val="dk1"/>
                        </a:solidFill>
                        <a:effectLst/>
                        <a:latin typeface="+mn-lt"/>
                        <a:ea typeface="+mn-ea"/>
                        <a:cs typeface="+mn-cs"/>
                      </a:endParaRPr>
                    </a:p>
                    <a:p>
                      <a:pPr marL="285750" indent="-285750">
                        <a:buFont typeface="Arial" panose="020B0604020202020204" pitchFamily="34" charset="0"/>
                        <a:buChar char="•"/>
                      </a:pPr>
                      <a:r>
                        <a:rPr kumimoji="1" lang="ja-JP" altLang="ja-JP" sz="1800" kern="1200" dirty="0">
                          <a:solidFill>
                            <a:schemeClr val="dk1"/>
                          </a:solidFill>
                          <a:effectLst/>
                          <a:latin typeface="+mn-lt"/>
                          <a:ea typeface="+mn-ea"/>
                          <a:cs typeface="+mn-cs"/>
                        </a:rPr>
                        <a:t>出荷前の商品をキャンセルする</a:t>
                      </a:r>
                      <a:endParaRPr kumimoji="1" lang="en-US" altLang="ja-JP" sz="1800" kern="1200" dirty="0">
                        <a:solidFill>
                          <a:schemeClr val="dk1"/>
                        </a:solidFill>
                        <a:effectLst/>
                        <a:latin typeface="+mn-lt"/>
                        <a:ea typeface="+mn-ea"/>
                        <a:cs typeface="+mn-cs"/>
                      </a:endParaRPr>
                    </a:p>
                    <a:p>
                      <a:pPr marL="285750" indent="-285750">
                        <a:buFont typeface="Arial" panose="020B0604020202020204" pitchFamily="34" charset="0"/>
                        <a:buChar char="•"/>
                      </a:pPr>
                      <a:r>
                        <a:rPr kumimoji="1" lang="ja-JP" altLang="en-US" sz="1800" kern="1200" dirty="0">
                          <a:solidFill>
                            <a:schemeClr val="dk1"/>
                          </a:solidFill>
                          <a:effectLst/>
                          <a:latin typeface="+mn-lt"/>
                          <a:ea typeface="+mn-ea"/>
                          <a:cs typeface="+mn-cs"/>
                        </a:rPr>
                        <a:t>配布されたクーポンを利用して商品を購入する</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97400262"/>
                  </a:ext>
                </a:extLst>
              </a:tr>
              <a:tr h="370840">
                <a:tc rowSpan="3">
                  <a:txBody>
                    <a:bodyPr/>
                    <a:lstStyle/>
                    <a:p>
                      <a:r>
                        <a:rPr kumimoji="1" lang="ja-JP" altLang="en-US" b="1" dirty="0"/>
                        <a:t>サイト管理者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t>マーケティング部門</a:t>
                      </a:r>
                      <a:endParaRPr kumimoji="1" lang="en-US" altLang="ja-JP" dirty="0"/>
                    </a:p>
                    <a:p>
                      <a:r>
                        <a:rPr kumimoji="1" lang="ja-JP" altLang="en-US" dirty="0"/>
                        <a:t>メンバー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buFont typeface="Arial" panose="020B0604020202020204" pitchFamily="34" charset="0"/>
                        <a:buChar char="•"/>
                      </a:pPr>
                      <a:r>
                        <a:rPr kumimoji="1" lang="ja-JP" altLang="ja-JP" sz="1800" kern="1200" dirty="0">
                          <a:solidFill>
                            <a:schemeClr val="dk1"/>
                          </a:solidFill>
                          <a:effectLst/>
                          <a:latin typeface="+mn-lt"/>
                          <a:ea typeface="+mn-ea"/>
                          <a:cs typeface="+mn-cs"/>
                        </a:rPr>
                        <a:t>商品管理、割引クーポン配布、サイト管理を担う</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4766605"/>
                  </a:ext>
                </a:extLst>
              </a:tr>
              <a:tr h="370840">
                <a:tc vMerge="1">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a:t>カスタマーサービス部</a:t>
                      </a:r>
                      <a:endParaRPr kumimoji="1" lang="en-US" altLang="ja-JP" dirty="0"/>
                    </a:p>
                    <a:p>
                      <a:r>
                        <a:rPr kumimoji="1" lang="ja-JP" altLang="en-US" dirty="0"/>
                        <a:t>メンバー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buFont typeface="Arial" panose="020B0604020202020204" pitchFamily="34" charset="0"/>
                        <a:buChar char="•"/>
                      </a:pPr>
                      <a:r>
                        <a:rPr kumimoji="1" lang="ja-JP" altLang="ja-JP" sz="1800" kern="1200" dirty="0">
                          <a:solidFill>
                            <a:schemeClr val="dk1"/>
                          </a:solidFill>
                          <a:effectLst/>
                          <a:latin typeface="+mn-lt"/>
                          <a:ea typeface="+mn-ea"/>
                          <a:cs typeface="+mn-cs"/>
                        </a:rPr>
                        <a:t>会員管理、受注管理、コールセンター業務を担う</a:t>
                      </a:r>
                    </a:p>
                    <a:p>
                      <a:pPr marL="285750" indent="-285750">
                        <a:buFont typeface="Arial" panose="020B0604020202020204" pitchFamily="34" charset="0"/>
                        <a:buChar char="•"/>
                      </a:pPr>
                      <a:r>
                        <a:rPr kumimoji="1" lang="ja-JP" altLang="ja-JP" sz="1800" kern="1200" dirty="0">
                          <a:solidFill>
                            <a:schemeClr val="dk1"/>
                          </a:solidFill>
                          <a:effectLst/>
                          <a:latin typeface="+mn-lt"/>
                          <a:ea typeface="+mn-ea"/>
                          <a:cs typeface="+mn-cs"/>
                        </a:rPr>
                        <a:t>会員情報の閲覧はカスタマーサービス部の権限を持つメンバーのみ</a:t>
                      </a:r>
                      <a:r>
                        <a:rPr kumimoji="1" lang="ja-JP" altLang="en-US" sz="1800" kern="1200" dirty="0">
                          <a:solidFill>
                            <a:schemeClr val="dk1"/>
                          </a:solidFill>
                          <a:effectLst/>
                          <a:latin typeface="+mn-lt"/>
                          <a:ea typeface="+mn-ea"/>
                          <a:cs typeface="+mn-cs"/>
                        </a:rPr>
                        <a:t>可能</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19158348"/>
                  </a:ext>
                </a:extLst>
              </a:tr>
              <a:tr h="370840">
                <a:tc vMerge="1">
                  <a:txBody>
                    <a:bodyPr/>
                    <a:lstStyle/>
                    <a:p>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solidFill>
                            <a:schemeClr val="tx1"/>
                          </a:solidFill>
                        </a:rPr>
                        <a:t>ハイパーユーザ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buFont typeface="Arial" panose="020B0604020202020204" pitchFamily="34" charset="0"/>
                        <a:buChar char="•"/>
                      </a:pPr>
                      <a:r>
                        <a:rPr kumimoji="1" lang="ja-JP" altLang="en-US" dirty="0">
                          <a:solidFill>
                            <a:schemeClr val="tx1"/>
                          </a:solidFill>
                        </a:rPr>
                        <a:t>サイト管理者用のアカウント管理</a:t>
                      </a:r>
                      <a:r>
                        <a:rPr kumimoji="1" lang="en-US" altLang="ja-JP" dirty="0">
                          <a:solidFill>
                            <a:schemeClr val="tx1"/>
                          </a:solidFill>
                        </a:rPr>
                        <a:t>(</a:t>
                      </a:r>
                      <a:r>
                        <a:rPr kumimoji="1" lang="ja-JP" altLang="en-US" dirty="0">
                          <a:solidFill>
                            <a:schemeClr val="tx1"/>
                          </a:solidFill>
                        </a:rPr>
                        <a:t>追加・削除・権限付与</a:t>
                      </a:r>
                      <a:r>
                        <a:rPr kumimoji="1" lang="en-US" altLang="ja-JP" dirty="0">
                          <a:solidFill>
                            <a:schemeClr val="tx1"/>
                          </a:solidFill>
                        </a:rPr>
                        <a:t>)</a:t>
                      </a:r>
                      <a:r>
                        <a:rPr kumimoji="1" lang="ja-JP" altLang="en-US" dirty="0">
                          <a:solidFill>
                            <a:schemeClr val="tx1"/>
                          </a:solidFill>
                        </a:rPr>
                        <a:t>を担う</a:t>
                      </a:r>
                      <a:endParaRPr kumimoji="1" lang="en-US" altLang="ja-JP" dirty="0">
                        <a:solidFill>
                          <a:schemeClr val="tx1"/>
                        </a:solidFill>
                      </a:endParaRPr>
                    </a:p>
                    <a:p>
                      <a:pPr marL="285750" indent="-285750">
                        <a:buFont typeface="Arial" panose="020B0604020202020204" pitchFamily="34" charset="0"/>
                        <a:buChar char="•"/>
                      </a:pPr>
                      <a:r>
                        <a:rPr kumimoji="1" lang="ja-JP" altLang="en-US" dirty="0">
                          <a:solidFill>
                            <a:schemeClr val="tx1"/>
                          </a:solidFill>
                        </a:rPr>
                        <a:t>全ての権限を担う</a:t>
                      </a:r>
                      <a:endParaRPr kumimoji="1" lang="en-US" altLang="ja-JP"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17848942"/>
                  </a:ext>
                </a:extLst>
              </a:tr>
            </a:tbl>
          </a:graphicData>
        </a:graphic>
      </p:graphicFrame>
      <p:pic>
        <p:nvPicPr>
          <p:cNvPr id="3" name="グラフィックス 2" descr="オフィス ワーカー (男性) 単色塗りつぶし">
            <a:extLst>
              <a:ext uri="{FF2B5EF4-FFF2-40B4-BE49-F238E27FC236}">
                <a16:creationId xmlns:a16="http://schemas.microsoft.com/office/drawing/2014/main" id="{6C4551A3-58D4-9A41-042F-DEBE78408EB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44754" y="3906490"/>
            <a:ext cx="635622" cy="635622"/>
          </a:xfrm>
          <a:prstGeom prst="rect">
            <a:avLst/>
          </a:prstGeom>
        </p:spPr>
      </p:pic>
      <p:pic>
        <p:nvPicPr>
          <p:cNvPr id="7" name="グラフィックス 6" descr="男性のプロフィール 枠線">
            <a:extLst>
              <a:ext uri="{FF2B5EF4-FFF2-40B4-BE49-F238E27FC236}">
                <a16:creationId xmlns:a16="http://schemas.microsoft.com/office/drawing/2014/main" id="{1253D5B9-4457-572D-0DFF-936CC13E884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44754" y="2315889"/>
            <a:ext cx="635622" cy="635622"/>
          </a:xfrm>
          <a:prstGeom prst="rect">
            <a:avLst/>
          </a:prstGeom>
        </p:spPr>
      </p:pic>
      <p:sp>
        <p:nvSpPr>
          <p:cNvPr id="4" name="スライド番号プレースホルダー 3">
            <a:extLst>
              <a:ext uri="{FF2B5EF4-FFF2-40B4-BE49-F238E27FC236}">
                <a16:creationId xmlns:a16="http://schemas.microsoft.com/office/drawing/2014/main" id="{ADCDAA95-8702-01F6-3617-89B0552009A9}"/>
              </a:ext>
            </a:extLst>
          </p:cNvPr>
          <p:cNvSpPr>
            <a:spLocks noGrp="1"/>
          </p:cNvSpPr>
          <p:nvPr>
            <p:ph type="sldNum" idx="12"/>
          </p:nvPr>
        </p:nvSpPr>
        <p:spPr/>
        <p:txBody>
          <a:bodyPr/>
          <a:lstStyle/>
          <a:p>
            <a:fld id="{00000000-1234-1234-1234-123412341234}" type="slidenum">
              <a:rPr lang="en-US" altLang="ja" smtClean="0"/>
              <a:pPr/>
              <a:t>2</a:t>
            </a:fld>
            <a:endParaRPr lang="ja" altLang="en-US"/>
          </a:p>
        </p:txBody>
      </p:sp>
    </p:spTree>
    <p:extLst>
      <p:ext uri="{BB962C8B-B14F-4D97-AF65-F5344CB8AC3E}">
        <p14:creationId xmlns:p14="http://schemas.microsoft.com/office/powerpoint/2010/main" val="1859066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a:extLst>
            <a:ext uri="{FF2B5EF4-FFF2-40B4-BE49-F238E27FC236}">
              <a16:creationId xmlns:a16="http://schemas.microsoft.com/office/drawing/2014/main" id="{1891FA4B-8022-E23E-AC25-C889D4DC5182}"/>
            </a:ext>
          </a:extLst>
        </p:cNvPr>
        <p:cNvGrpSpPr/>
        <p:nvPr/>
      </p:nvGrpSpPr>
      <p:grpSpPr>
        <a:xfrm>
          <a:off x="0" y="0"/>
          <a:ext cx="0" cy="0"/>
          <a:chOff x="0" y="0"/>
          <a:chExt cx="0" cy="0"/>
        </a:xfrm>
      </p:grpSpPr>
      <p:sp>
        <p:nvSpPr>
          <p:cNvPr id="60" name="Google Shape;60;p14">
            <a:extLst>
              <a:ext uri="{FF2B5EF4-FFF2-40B4-BE49-F238E27FC236}">
                <a16:creationId xmlns:a16="http://schemas.microsoft.com/office/drawing/2014/main" id="{3AB4C995-B9D1-D529-E7BE-FCAA251ADD8A}"/>
              </a:ext>
            </a:extLst>
          </p:cNvPr>
          <p:cNvSpPr txBox="1">
            <a:spLocks noGrp="1"/>
          </p:cNvSpPr>
          <p:nvPr>
            <p:ph type="title"/>
          </p:nvPr>
        </p:nvSpPr>
        <p:spPr>
          <a:xfrm>
            <a:off x="203165" y="168496"/>
            <a:ext cx="11360800" cy="763600"/>
          </a:xfrm>
          <a:prstGeom prst="rect">
            <a:avLst/>
          </a:prstGeom>
        </p:spPr>
        <p:txBody>
          <a:bodyPr spcFirstLastPara="1" vert="horz" wrap="square" lIns="121900" tIns="121900" rIns="121900" bIns="121900" rtlCol="0" anchor="t" anchorCtr="0">
            <a:normAutofit/>
          </a:bodyPr>
          <a:lstStyle/>
          <a:p>
            <a:r>
              <a:rPr lang="ja-JP" altLang="en-US" sz="3200" dirty="0"/>
              <a:t>商品閲覧</a:t>
            </a:r>
            <a:endParaRPr sz="3200" dirty="0"/>
          </a:p>
        </p:txBody>
      </p:sp>
      <p:sp>
        <p:nvSpPr>
          <p:cNvPr id="10" name="テキスト ボックス 9">
            <a:extLst>
              <a:ext uri="{FF2B5EF4-FFF2-40B4-BE49-F238E27FC236}">
                <a16:creationId xmlns:a16="http://schemas.microsoft.com/office/drawing/2014/main" id="{0D87CB69-B07D-5B2F-19C1-1E9FEFF8758B}"/>
              </a:ext>
            </a:extLst>
          </p:cNvPr>
          <p:cNvSpPr txBox="1"/>
          <p:nvPr/>
        </p:nvSpPr>
        <p:spPr>
          <a:xfrm>
            <a:off x="4327806" y="2343079"/>
            <a:ext cx="3287760" cy="1138773"/>
          </a:xfrm>
          <a:prstGeom prst="rect">
            <a:avLst/>
          </a:prstGeom>
          <a:noFill/>
          <a:ln>
            <a:noFill/>
          </a:ln>
        </p:spPr>
        <p:txBody>
          <a:bodyPr wrap="square" rtlCol="0">
            <a:spAutoFit/>
          </a:bodyPr>
          <a:lstStyle/>
          <a:p>
            <a:r>
              <a:rPr kumimoji="1" lang="ja-JP" altLang="en-US" sz="1700" dirty="0"/>
              <a:t>・</a:t>
            </a:r>
            <a:r>
              <a:rPr lang="ja-JP" altLang="en-US" sz="1700" dirty="0"/>
              <a:t>トップページ表示</a:t>
            </a:r>
            <a:endParaRPr lang="en-US" altLang="ja-JP" sz="1700" dirty="0"/>
          </a:p>
          <a:p>
            <a:r>
              <a:rPr kumimoji="1" lang="ja-JP" altLang="en-US" sz="1700" dirty="0"/>
              <a:t>・商品検索</a:t>
            </a:r>
            <a:endParaRPr lang="en-US" altLang="ja-JP" sz="1700" dirty="0"/>
          </a:p>
          <a:p>
            <a:r>
              <a:rPr lang="ja-JP" altLang="en-US" sz="1700" dirty="0"/>
              <a:t>・カテゴリ選択</a:t>
            </a:r>
            <a:endParaRPr lang="en-US" altLang="ja-JP" sz="1700" dirty="0"/>
          </a:p>
          <a:p>
            <a:r>
              <a:rPr kumimoji="1" lang="ja-JP" altLang="en-US" sz="1700" dirty="0"/>
              <a:t>・お気に入り登録</a:t>
            </a:r>
          </a:p>
        </p:txBody>
      </p:sp>
      <p:sp>
        <p:nvSpPr>
          <p:cNvPr id="11" name="矢印: 右 10">
            <a:extLst>
              <a:ext uri="{FF2B5EF4-FFF2-40B4-BE49-F238E27FC236}">
                <a16:creationId xmlns:a16="http://schemas.microsoft.com/office/drawing/2014/main" id="{1B7DE4DE-8485-B73D-D82C-17EB50111BE4}"/>
              </a:ext>
            </a:extLst>
          </p:cNvPr>
          <p:cNvSpPr/>
          <p:nvPr/>
        </p:nvSpPr>
        <p:spPr>
          <a:xfrm>
            <a:off x="4262183" y="3473770"/>
            <a:ext cx="2068945" cy="304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グラフィックス 12" descr="コンピューター 枠線">
            <a:extLst>
              <a:ext uri="{FF2B5EF4-FFF2-40B4-BE49-F238E27FC236}">
                <a16:creationId xmlns:a16="http://schemas.microsoft.com/office/drawing/2014/main" id="{BBD4D0E0-193B-03F4-51D2-B611BA0CB48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83900" y="2584608"/>
            <a:ext cx="2068944" cy="2068944"/>
          </a:xfrm>
          <a:prstGeom prst="rect">
            <a:avLst/>
          </a:prstGeom>
        </p:spPr>
      </p:pic>
      <p:sp>
        <p:nvSpPr>
          <p:cNvPr id="14" name="Google Shape;61;p14">
            <a:extLst>
              <a:ext uri="{FF2B5EF4-FFF2-40B4-BE49-F238E27FC236}">
                <a16:creationId xmlns:a16="http://schemas.microsoft.com/office/drawing/2014/main" id="{8C614E50-0B44-56E9-D24A-DA16709D6D89}"/>
              </a:ext>
            </a:extLst>
          </p:cNvPr>
          <p:cNvSpPr txBox="1">
            <a:spLocks/>
          </p:cNvSpPr>
          <p:nvPr/>
        </p:nvSpPr>
        <p:spPr>
          <a:xfrm>
            <a:off x="7333409" y="2554143"/>
            <a:ext cx="1431510" cy="501717"/>
          </a:xfrm>
          <a:prstGeom prst="rect">
            <a:avLst/>
          </a:prstGeom>
        </p:spPr>
        <p:txBody>
          <a:bodyPr spcFirstLastPara="1" vert="horz" wrap="square" lIns="121900" tIns="121900" rIns="121900" bIns="121900" rtlCol="0" anchor="t" anchorCtr="0">
            <a:normAutofit fontScale="92500"/>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1867" dirty="0"/>
              <a:t>EC</a:t>
            </a:r>
            <a:r>
              <a:rPr lang="ja-JP" altLang="en-US" sz="1867" dirty="0"/>
              <a:t>システム</a:t>
            </a:r>
          </a:p>
        </p:txBody>
      </p:sp>
      <p:sp>
        <p:nvSpPr>
          <p:cNvPr id="19" name="テキスト ボックス 18">
            <a:extLst>
              <a:ext uri="{FF2B5EF4-FFF2-40B4-BE49-F238E27FC236}">
                <a16:creationId xmlns:a16="http://schemas.microsoft.com/office/drawing/2014/main" id="{8B9DDFC3-5131-2D1D-C4C5-5FD9DAFAC0FB}"/>
              </a:ext>
            </a:extLst>
          </p:cNvPr>
          <p:cNvSpPr txBox="1"/>
          <p:nvPr/>
        </p:nvSpPr>
        <p:spPr>
          <a:xfrm>
            <a:off x="203165" y="840648"/>
            <a:ext cx="11785670" cy="615553"/>
          </a:xfrm>
          <a:prstGeom prst="rect">
            <a:avLst/>
          </a:prstGeom>
          <a:noFill/>
          <a:ln>
            <a:noFill/>
          </a:ln>
        </p:spPr>
        <p:txBody>
          <a:bodyPr wrap="square" rtlCol="0">
            <a:spAutoFit/>
          </a:bodyPr>
          <a:lstStyle/>
          <a:p>
            <a:r>
              <a:rPr lang="ja-JP" altLang="en-US" sz="1700" dirty="0"/>
              <a:t>顧客が</a:t>
            </a:r>
            <a:r>
              <a:rPr lang="ja-JP" altLang="ja-JP" sz="1700" dirty="0"/>
              <a:t>商品</a:t>
            </a:r>
            <a:r>
              <a:rPr lang="ja-JP" altLang="en-US" sz="1700" dirty="0"/>
              <a:t>を閲覧・検索する機能</a:t>
            </a:r>
            <a:endParaRPr lang="en-US" altLang="ja-JP" sz="1700" dirty="0"/>
          </a:p>
          <a:p>
            <a:r>
              <a:rPr lang="ja-JP" altLang="en-US" sz="1700" dirty="0"/>
              <a:t>お気に入り登録中の商品情報や閲覧中の商品情報、顧客のセグメント情報をもとに、おすすめ商品を閲覧できる</a:t>
            </a:r>
            <a:endParaRPr lang="ja-JP" altLang="ja-JP" sz="1700" dirty="0"/>
          </a:p>
        </p:txBody>
      </p:sp>
      <p:sp>
        <p:nvSpPr>
          <p:cNvPr id="2" name="Google Shape;61;p14">
            <a:extLst>
              <a:ext uri="{FF2B5EF4-FFF2-40B4-BE49-F238E27FC236}">
                <a16:creationId xmlns:a16="http://schemas.microsoft.com/office/drawing/2014/main" id="{0B1449CA-E88A-6812-2245-709808A98496}"/>
              </a:ext>
            </a:extLst>
          </p:cNvPr>
          <p:cNvSpPr txBox="1">
            <a:spLocks noGrp="1"/>
          </p:cNvSpPr>
          <p:nvPr>
            <p:ph type="body" idx="1"/>
          </p:nvPr>
        </p:nvSpPr>
        <p:spPr>
          <a:xfrm>
            <a:off x="2455911" y="2969384"/>
            <a:ext cx="1323845" cy="501717"/>
          </a:xfrm>
          <a:prstGeom prst="rect">
            <a:avLst/>
          </a:prstGeom>
        </p:spPr>
        <p:txBody>
          <a:bodyPr spcFirstLastPara="1" vert="horz" wrap="square" lIns="121900" tIns="121900" rIns="121900" bIns="121900" rtlCol="0" anchor="t" anchorCtr="0">
            <a:noAutofit/>
          </a:bodyPr>
          <a:lstStyle/>
          <a:p>
            <a:pPr marL="0" indent="0" algn="ctr">
              <a:buNone/>
            </a:pPr>
            <a:r>
              <a:rPr lang="ja-JP" altLang="en-US" sz="1700" dirty="0"/>
              <a:t>顧客</a:t>
            </a:r>
            <a:endParaRPr sz="1700" dirty="0"/>
          </a:p>
        </p:txBody>
      </p:sp>
      <p:pic>
        <p:nvPicPr>
          <p:cNvPr id="7" name="グラフィックス 6" descr="男性のプロフィール 枠線">
            <a:extLst>
              <a:ext uri="{FF2B5EF4-FFF2-40B4-BE49-F238E27FC236}">
                <a16:creationId xmlns:a16="http://schemas.microsoft.com/office/drawing/2014/main" id="{D7FCFDE7-CE67-D372-D1A7-5A44CA2D900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660634" y="3277360"/>
            <a:ext cx="914400" cy="914400"/>
          </a:xfrm>
          <a:prstGeom prst="rect">
            <a:avLst/>
          </a:prstGeom>
        </p:spPr>
      </p:pic>
      <p:sp>
        <p:nvSpPr>
          <p:cNvPr id="8" name="矢印: 右 7">
            <a:extLst>
              <a:ext uri="{FF2B5EF4-FFF2-40B4-BE49-F238E27FC236}">
                <a16:creationId xmlns:a16="http://schemas.microsoft.com/office/drawing/2014/main" id="{DB030391-DE66-6F52-AB5C-D0066D64AB2A}"/>
              </a:ext>
            </a:extLst>
          </p:cNvPr>
          <p:cNvSpPr/>
          <p:nvPr/>
        </p:nvSpPr>
        <p:spPr>
          <a:xfrm rot="10800000">
            <a:off x="4262182" y="3886960"/>
            <a:ext cx="2068945" cy="304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488E8537-B08E-C14C-A452-7EE42CECFF43}"/>
              </a:ext>
            </a:extLst>
          </p:cNvPr>
          <p:cNvSpPr txBox="1"/>
          <p:nvPr/>
        </p:nvSpPr>
        <p:spPr>
          <a:xfrm>
            <a:off x="4327806" y="4423289"/>
            <a:ext cx="3287760" cy="877163"/>
          </a:xfrm>
          <a:prstGeom prst="rect">
            <a:avLst/>
          </a:prstGeom>
          <a:noFill/>
          <a:ln>
            <a:noFill/>
          </a:ln>
        </p:spPr>
        <p:txBody>
          <a:bodyPr wrap="square" rtlCol="0">
            <a:spAutoFit/>
          </a:bodyPr>
          <a:lstStyle/>
          <a:p>
            <a:r>
              <a:rPr kumimoji="1" lang="ja-JP" altLang="en-US" sz="1700" dirty="0"/>
              <a:t>・おすすめ商品表示</a:t>
            </a:r>
            <a:endParaRPr lang="en-US" altLang="ja-JP" sz="1700" dirty="0"/>
          </a:p>
          <a:p>
            <a:r>
              <a:rPr kumimoji="1" lang="ja-JP" altLang="en-US" sz="1700" dirty="0"/>
              <a:t>・商品検索結果を表示</a:t>
            </a:r>
            <a:endParaRPr lang="en-US" altLang="ja-JP" sz="1700" dirty="0"/>
          </a:p>
          <a:p>
            <a:r>
              <a:rPr lang="ja-JP" altLang="en-US" sz="1700" dirty="0"/>
              <a:t>・カテゴリ選択結果を表示</a:t>
            </a:r>
            <a:endParaRPr kumimoji="1" lang="ja-JP" altLang="en-US" sz="1700" dirty="0"/>
          </a:p>
        </p:txBody>
      </p:sp>
      <p:sp>
        <p:nvSpPr>
          <p:cNvPr id="12" name="スライド番号プレースホルダー 11">
            <a:extLst>
              <a:ext uri="{FF2B5EF4-FFF2-40B4-BE49-F238E27FC236}">
                <a16:creationId xmlns:a16="http://schemas.microsoft.com/office/drawing/2014/main" id="{1A98BF16-0EAB-D6E7-261B-ECD5C9FCDE53}"/>
              </a:ext>
            </a:extLst>
          </p:cNvPr>
          <p:cNvSpPr>
            <a:spLocks noGrp="1"/>
          </p:cNvSpPr>
          <p:nvPr>
            <p:ph type="sldNum" idx="12"/>
          </p:nvPr>
        </p:nvSpPr>
        <p:spPr/>
        <p:txBody>
          <a:bodyPr/>
          <a:lstStyle/>
          <a:p>
            <a:fld id="{00000000-1234-1234-1234-123412341234}" type="slidenum">
              <a:rPr lang="en-US" altLang="ja" smtClean="0"/>
              <a:pPr/>
              <a:t>3</a:t>
            </a:fld>
            <a:endParaRPr lang="ja" altLang="en-US"/>
          </a:p>
        </p:txBody>
      </p:sp>
    </p:spTree>
    <p:extLst>
      <p:ext uri="{BB962C8B-B14F-4D97-AF65-F5344CB8AC3E}">
        <p14:creationId xmlns:p14="http://schemas.microsoft.com/office/powerpoint/2010/main" val="972285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a:extLst>
            <a:ext uri="{FF2B5EF4-FFF2-40B4-BE49-F238E27FC236}">
              <a16:creationId xmlns:a16="http://schemas.microsoft.com/office/drawing/2014/main" id="{6AE111AC-8C59-87AA-FA11-33579AA5F83D}"/>
            </a:ext>
          </a:extLst>
        </p:cNvPr>
        <p:cNvGrpSpPr/>
        <p:nvPr/>
      </p:nvGrpSpPr>
      <p:grpSpPr>
        <a:xfrm>
          <a:off x="0" y="0"/>
          <a:ext cx="0" cy="0"/>
          <a:chOff x="0" y="0"/>
          <a:chExt cx="0" cy="0"/>
        </a:xfrm>
      </p:grpSpPr>
      <p:sp>
        <p:nvSpPr>
          <p:cNvPr id="60" name="Google Shape;60;p14">
            <a:extLst>
              <a:ext uri="{FF2B5EF4-FFF2-40B4-BE49-F238E27FC236}">
                <a16:creationId xmlns:a16="http://schemas.microsoft.com/office/drawing/2014/main" id="{17195ADB-5B20-D8D1-2EC8-77DEA5C49E79}"/>
              </a:ext>
            </a:extLst>
          </p:cNvPr>
          <p:cNvSpPr txBox="1">
            <a:spLocks noGrp="1"/>
          </p:cNvSpPr>
          <p:nvPr>
            <p:ph type="title"/>
          </p:nvPr>
        </p:nvSpPr>
        <p:spPr>
          <a:xfrm>
            <a:off x="203165" y="168496"/>
            <a:ext cx="11360800" cy="763600"/>
          </a:xfrm>
          <a:prstGeom prst="rect">
            <a:avLst/>
          </a:prstGeom>
        </p:spPr>
        <p:txBody>
          <a:bodyPr spcFirstLastPara="1" vert="horz" wrap="square" lIns="121900" tIns="121900" rIns="121900" bIns="121900" rtlCol="0" anchor="t" anchorCtr="0">
            <a:normAutofit/>
          </a:bodyPr>
          <a:lstStyle/>
          <a:p>
            <a:r>
              <a:rPr lang="ja-JP" altLang="en-US" sz="3200" dirty="0"/>
              <a:t>商品の注文、キャンセル、配送</a:t>
            </a:r>
            <a:endParaRPr sz="3200" dirty="0"/>
          </a:p>
        </p:txBody>
      </p:sp>
      <p:sp>
        <p:nvSpPr>
          <p:cNvPr id="10" name="テキスト ボックス 9">
            <a:extLst>
              <a:ext uri="{FF2B5EF4-FFF2-40B4-BE49-F238E27FC236}">
                <a16:creationId xmlns:a16="http://schemas.microsoft.com/office/drawing/2014/main" id="{9E7FD924-34EB-C859-BBEE-BCC5FCCCA505}"/>
              </a:ext>
            </a:extLst>
          </p:cNvPr>
          <p:cNvSpPr txBox="1"/>
          <p:nvPr/>
        </p:nvSpPr>
        <p:spPr>
          <a:xfrm>
            <a:off x="1876378" y="2915856"/>
            <a:ext cx="3287760" cy="877163"/>
          </a:xfrm>
          <a:prstGeom prst="rect">
            <a:avLst/>
          </a:prstGeom>
          <a:noFill/>
          <a:ln>
            <a:noFill/>
          </a:ln>
        </p:spPr>
        <p:txBody>
          <a:bodyPr wrap="square" rtlCol="0">
            <a:spAutoFit/>
          </a:bodyPr>
          <a:lstStyle/>
          <a:p>
            <a:r>
              <a:rPr kumimoji="1" lang="ja-JP" altLang="en-US" sz="1700" dirty="0"/>
              <a:t>・商品をカートに追加、購入</a:t>
            </a:r>
            <a:endParaRPr lang="en-US" altLang="ja-JP" sz="1700" dirty="0"/>
          </a:p>
          <a:p>
            <a:r>
              <a:rPr kumimoji="1" lang="ja-JP" altLang="en-US" sz="1700" dirty="0"/>
              <a:t>・出荷前の商品をキャンセル</a:t>
            </a:r>
            <a:endParaRPr lang="en-US" altLang="ja-JP" sz="1700" dirty="0"/>
          </a:p>
          <a:p>
            <a:r>
              <a:rPr lang="ja-JP" altLang="en-US" sz="1700" dirty="0"/>
              <a:t>・配送方法を選択</a:t>
            </a:r>
            <a:endParaRPr lang="en-US" altLang="ja-JP" sz="1700" dirty="0"/>
          </a:p>
        </p:txBody>
      </p:sp>
      <p:sp>
        <p:nvSpPr>
          <p:cNvPr id="11" name="矢印: 右 10">
            <a:extLst>
              <a:ext uri="{FF2B5EF4-FFF2-40B4-BE49-F238E27FC236}">
                <a16:creationId xmlns:a16="http://schemas.microsoft.com/office/drawing/2014/main" id="{FD8D0B16-DA09-86A9-E562-D33A0F89DC72}"/>
              </a:ext>
            </a:extLst>
          </p:cNvPr>
          <p:cNvSpPr/>
          <p:nvPr/>
        </p:nvSpPr>
        <p:spPr>
          <a:xfrm>
            <a:off x="2092912" y="3872605"/>
            <a:ext cx="2068945" cy="304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グラフィックス 12" descr="コンピューター 枠線">
            <a:extLst>
              <a:ext uri="{FF2B5EF4-FFF2-40B4-BE49-F238E27FC236}">
                <a16:creationId xmlns:a16="http://schemas.microsoft.com/office/drawing/2014/main" id="{E6695A75-E583-1CF2-020E-42DD2A38371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14629" y="2983443"/>
            <a:ext cx="2068944" cy="2068944"/>
          </a:xfrm>
          <a:prstGeom prst="rect">
            <a:avLst/>
          </a:prstGeom>
        </p:spPr>
      </p:pic>
      <p:sp>
        <p:nvSpPr>
          <p:cNvPr id="14" name="Google Shape;61;p14">
            <a:extLst>
              <a:ext uri="{FF2B5EF4-FFF2-40B4-BE49-F238E27FC236}">
                <a16:creationId xmlns:a16="http://schemas.microsoft.com/office/drawing/2014/main" id="{A617D3B3-416D-3785-6EA9-045295FD64DB}"/>
              </a:ext>
            </a:extLst>
          </p:cNvPr>
          <p:cNvSpPr txBox="1">
            <a:spLocks/>
          </p:cNvSpPr>
          <p:nvPr/>
        </p:nvSpPr>
        <p:spPr>
          <a:xfrm>
            <a:off x="5164138" y="2952978"/>
            <a:ext cx="1431510" cy="501717"/>
          </a:xfrm>
          <a:prstGeom prst="rect">
            <a:avLst/>
          </a:prstGeom>
        </p:spPr>
        <p:txBody>
          <a:bodyPr spcFirstLastPara="1" vert="horz" wrap="square" lIns="121900" tIns="121900" rIns="121900" bIns="121900" rtlCol="0" anchor="t" anchorCtr="0">
            <a:normAutofit fontScale="92500"/>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1867" dirty="0"/>
              <a:t>EC</a:t>
            </a:r>
            <a:r>
              <a:rPr lang="ja-JP" altLang="en-US" sz="1867" dirty="0"/>
              <a:t>システム</a:t>
            </a:r>
          </a:p>
        </p:txBody>
      </p:sp>
      <p:sp>
        <p:nvSpPr>
          <p:cNvPr id="19" name="テキスト ボックス 18">
            <a:extLst>
              <a:ext uri="{FF2B5EF4-FFF2-40B4-BE49-F238E27FC236}">
                <a16:creationId xmlns:a16="http://schemas.microsoft.com/office/drawing/2014/main" id="{D5AFCAEB-1380-DF8E-7958-5FC0FF6D65ED}"/>
              </a:ext>
            </a:extLst>
          </p:cNvPr>
          <p:cNvSpPr txBox="1"/>
          <p:nvPr/>
        </p:nvSpPr>
        <p:spPr>
          <a:xfrm>
            <a:off x="203165" y="840648"/>
            <a:ext cx="11785670" cy="1138773"/>
          </a:xfrm>
          <a:prstGeom prst="rect">
            <a:avLst/>
          </a:prstGeom>
          <a:noFill/>
          <a:ln>
            <a:noFill/>
          </a:ln>
        </p:spPr>
        <p:txBody>
          <a:bodyPr wrap="square" rtlCol="0">
            <a:spAutoFit/>
          </a:bodyPr>
          <a:lstStyle/>
          <a:p>
            <a:r>
              <a:rPr lang="ja-JP" altLang="en-US" sz="1700" dirty="0"/>
              <a:t>顧客がカートに入れた</a:t>
            </a:r>
            <a:r>
              <a:rPr lang="ja-JP" altLang="ja-JP" sz="1700" dirty="0"/>
              <a:t>商品</a:t>
            </a:r>
            <a:r>
              <a:rPr lang="ja-JP" altLang="en-US" sz="1700" dirty="0"/>
              <a:t>を注文できる</a:t>
            </a:r>
            <a:endParaRPr lang="en-US" altLang="ja-JP" sz="1700" dirty="0"/>
          </a:p>
          <a:p>
            <a:r>
              <a:rPr lang="ja-JP" altLang="en-US" sz="1700" dirty="0"/>
              <a:t>商品は出荷前であれば顧客側でキャンセルすることができる</a:t>
            </a:r>
            <a:endParaRPr lang="en-US" altLang="ja-JP" sz="1700" dirty="0"/>
          </a:p>
          <a:p>
            <a:r>
              <a:rPr lang="ja-JP" altLang="en-US" sz="1700" dirty="0"/>
              <a:t>配送は住所、置き配の有無、配送日付と時間を指定できる</a:t>
            </a:r>
            <a:endParaRPr lang="en-US" altLang="ja-JP" sz="1700" dirty="0"/>
          </a:p>
          <a:p>
            <a:r>
              <a:rPr lang="ja-JP" altLang="en-US" sz="1700" dirty="0"/>
              <a:t>商品の注文時、キャンセル時、入金確認時、商品発送時、配達完了時に</a:t>
            </a:r>
            <a:r>
              <a:rPr lang="en-US" altLang="ja-JP" sz="1700" dirty="0"/>
              <a:t>EC</a:t>
            </a:r>
            <a:r>
              <a:rPr lang="ja-JP" altLang="en-US" sz="1700" dirty="0"/>
              <a:t>システムから通知メールが送信される</a:t>
            </a:r>
            <a:endParaRPr lang="ja-JP" altLang="ja-JP" sz="1700" dirty="0"/>
          </a:p>
        </p:txBody>
      </p:sp>
      <p:sp>
        <p:nvSpPr>
          <p:cNvPr id="2" name="Google Shape;61;p14">
            <a:extLst>
              <a:ext uri="{FF2B5EF4-FFF2-40B4-BE49-F238E27FC236}">
                <a16:creationId xmlns:a16="http://schemas.microsoft.com/office/drawing/2014/main" id="{C9A0BBD4-FA24-26AF-6FDD-2FD321019EA6}"/>
              </a:ext>
            </a:extLst>
          </p:cNvPr>
          <p:cNvSpPr txBox="1">
            <a:spLocks noGrp="1"/>
          </p:cNvSpPr>
          <p:nvPr>
            <p:ph type="body" idx="1"/>
          </p:nvPr>
        </p:nvSpPr>
        <p:spPr>
          <a:xfrm>
            <a:off x="286640" y="3368219"/>
            <a:ext cx="1323845" cy="501717"/>
          </a:xfrm>
          <a:prstGeom prst="rect">
            <a:avLst/>
          </a:prstGeom>
        </p:spPr>
        <p:txBody>
          <a:bodyPr spcFirstLastPara="1" vert="horz" wrap="square" lIns="121900" tIns="121900" rIns="121900" bIns="121900" rtlCol="0" anchor="t" anchorCtr="0">
            <a:noAutofit/>
          </a:bodyPr>
          <a:lstStyle/>
          <a:p>
            <a:pPr marL="0" indent="0" algn="ctr">
              <a:buNone/>
            </a:pPr>
            <a:r>
              <a:rPr lang="ja-JP" altLang="en-US" sz="1700" dirty="0"/>
              <a:t>顧客</a:t>
            </a:r>
            <a:endParaRPr sz="1700" dirty="0"/>
          </a:p>
        </p:txBody>
      </p:sp>
      <p:pic>
        <p:nvPicPr>
          <p:cNvPr id="7" name="グラフィックス 6" descr="男性のプロフィール 枠線">
            <a:extLst>
              <a:ext uri="{FF2B5EF4-FFF2-40B4-BE49-F238E27FC236}">
                <a16:creationId xmlns:a16="http://schemas.microsoft.com/office/drawing/2014/main" id="{08401385-E256-A362-6845-E96D7DD121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91363" y="3676195"/>
            <a:ext cx="914400" cy="914400"/>
          </a:xfrm>
          <a:prstGeom prst="rect">
            <a:avLst/>
          </a:prstGeom>
        </p:spPr>
      </p:pic>
      <p:sp>
        <p:nvSpPr>
          <p:cNvPr id="8" name="矢印: 右 7">
            <a:extLst>
              <a:ext uri="{FF2B5EF4-FFF2-40B4-BE49-F238E27FC236}">
                <a16:creationId xmlns:a16="http://schemas.microsoft.com/office/drawing/2014/main" id="{08DE8F6A-9F0A-CDEB-EC19-A3E006980C4D}"/>
              </a:ext>
            </a:extLst>
          </p:cNvPr>
          <p:cNvSpPr/>
          <p:nvPr/>
        </p:nvSpPr>
        <p:spPr>
          <a:xfrm rot="10800000">
            <a:off x="2092911" y="4285795"/>
            <a:ext cx="2068945" cy="304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8C6FE9FF-2220-25B2-C778-137B4B5C0D96}"/>
              </a:ext>
            </a:extLst>
          </p:cNvPr>
          <p:cNvSpPr txBox="1"/>
          <p:nvPr/>
        </p:nvSpPr>
        <p:spPr>
          <a:xfrm>
            <a:off x="1876378" y="4802669"/>
            <a:ext cx="3287760" cy="615553"/>
          </a:xfrm>
          <a:prstGeom prst="rect">
            <a:avLst/>
          </a:prstGeom>
          <a:noFill/>
          <a:ln>
            <a:noFill/>
          </a:ln>
        </p:spPr>
        <p:txBody>
          <a:bodyPr wrap="square" rtlCol="0">
            <a:spAutoFit/>
          </a:bodyPr>
          <a:lstStyle/>
          <a:p>
            <a:r>
              <a:rPr kumimoji="1" lang="ja-JP" altLang="en-US" sz="1700" dirty="0"/>
              <a:t>・注文確定</a:t>
            </a:r>
            <a:endParaRPr lang="en-US" altLang="ja-JP" sz="1700" dirty="0"/>
          </a:p>
          <a:p>
            <a:r>
              <a:rPr kumimoji="1" lang="ja-JP" altLang="en-US" sz="1700" dirty="0"/>
              <a:t>・各種メール通知</a:t>
            </a:r>
            <a:endParaRPr lang="en-US" altLang="ja-JP" sz="1700" dirty="0"/>
          </a:p>
        </p:txBody>
      </p:sp>
      <p:sp>
        <p:nvSpPr>
          <p:cNvPr id="3" name="矢印: 右 2">
            <a:extLst>
              <a:ext uri="{FF2B5EF4-FFF2-40B4-BE49-F238E27FC236}">
                <a16:creationId xmlns:a16="http://schemas.microsoft.com/office/drawing/2014/main" id="{148598F0-65F2-5E4C-048C-495ECBFB3C07}"/>
              </a:ext>
            </a:extLst>
          </p:cNvPr>
          <p:cNvSpPr/>
          <p:nvPr/>
        </p:nvSpPr>
        <p:spPr>
          <a:xfrm>
            <a:off x="7466002" y="3412735"/>
            <a:ext cx="1697454" cy="304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 name="グラフィックス 3" descr="コンピューター 単色塗りつぶし">
            <a:extLst>
              <a:ext uri="{FF2B5EF4-FFF2-40B4-BE49-F238E27FC236}">
                <a16:creationId xmlns:a16="http://schemas.microsoft.com/office/drawing/2014/main" id="{66AB6820-7766-B187-DD7E-74A968EB622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653938" y="2383573"/>
            <a:ext cx="1981948" cy="1981948"/>
          </a:xfrm>
          <a:prstGeom prst="rect">
            <a:avLst/>
          </a:prstGeom>
        </p:spPr>
      </p:pic>
      <p:sp>
        <p:nvSpPr>
          <p:cNvPr id="5" name="Google Shape;61;p14">
            <a:extLst>
              <a:ext uri="{FF2B5EF4-FFF2-40B4-BE49-F238E27FC236}">
                <a16:creationId xmlns:a16="http://schemas.microsoft.com/office/drawing/2014/main" id="{A234215B-A7D6-F8E4-5057-C5A721631404}"/>
              </a:ext>
            </a:extLst>
          </p:cNvPr>
          <p:cNvSpPr txBox="1">
            <a:spLocks/>
          </p:cNvSpPr>
          <p:nvPr/>
        </p:nvSpPr>
        <p:spPr>
          <a:xfrm>
            <a:off x="9667788" y="2335738"/>
            <a:ext cx="2280839" cy="631313"/>
          </a:xfrm>
          <a:prstGeom prst="rect">
            <a:avLst/>
          </a:prstGeom>
        </p:spPr>
        <p:txBody>
          <a:bodyPr spcFirstLastPara="1" vert="horz" wrap="square" lIns="121900" tIns="121900" rIns="121900" bIns="121900" rtlCol="0" anchor="t" anchorCtr="0">
            <a:norm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1700" dirty="0"/>
              <a:t>販売管理システム</a:t>
            </a:r>
          </a:p>
        </p:txBody>
      </p:sp>
      <p:sp>
        <p:nvSpPr>
          <p:cNvPr id="17" name="テキスト ボックス 16">
            <a:extLst>
              <a:ext uri="{FF2B5EF4-FFF2-40B4-BE49-F238E27FC236}">
                <a16:creationId xmlns:a16="http://schemas.microsoft.com/office/drawing/2014/main" id="{94A685C5-B188-7263-57F7-9C89709471F6}"/>
              </a:ext>
            </a:extLst>
          </p:cNvPr>
          <p:cNvSpPr txBox="1"/>
          <p:nvPr/>
        </p:nvSpPr>
        <p:spPr>
          <a:xfrm>
            <a:off x="7437306" y="3042463"/>
            <a:ext cx="3287760" cy="353943"/>
          </a:xfrm>
          <a:prstGeom prst="rect">
            <a:avLst/>
          </a:prstGeom>
          <a:noFill/>
          <a:ln>
            <a:noFill/>
          </a:ln>
        </p:spPr>
        <p:txBody>
          <a:bodyPr wrap="square" rtlCol="0">
            <a:spAutoFit/>
          </a:bodyPr>
          <a:lstStyle/>
          <a:p>
            <a:r>
              <a:rPr kumimoji="1" lang="ja-JP" altLang="en-US" sz="1700" dirty="0"/>
              <a:t>・</a:t>
            </a:r>
            <a:r>
              <a:rPr lang="ja-JP" altLang="en-US" sz="1700" dirty="0"/>
              <a:t>受注管理</a:t>
            </a:r>
            <a:r>
              <a:rPr lang="en-US" altLang="ja-JP" sz="1700" dirty="0"/>
              <a:t>(p10</a:t>
            </a:r>
            <a:r>
              <a:rPr lang="ja-JP" altLang="en-US" sz="1700" dirty="0"/>
              <a:t>参照</a:t>
            </a:r>
            <a:r>
              <a:rPr lang="en-US" altLang="ja-JP" sz="1700" dirty="0"/>
              <a:t>)</a:t>
            </a:r>
          </a:p>
        </p:txBody>
      </p:sp>
      <p:pic>
        <p:nvPicPr>
          <p:cNvPr id="18" name="グラフィックス 17" descr="コンピューター 単色塗りつぶし">
            <a:extLst>
              <a:ext uri="{FF2B5EF4-FFF2-40B4-BE49-F238E27FC236}">
                <a16:creationId xmlns:a16="http://schemas.microsoft.com/office/drawing/2014/main" id="{0E70B4D3-4294-0642-9B80-AED41025469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646963" y="4561199"/>
            <a:ext cx="1981948" cy="1981948"/>
          </a:xfrm>
          <a:prstGeom prst="rect">
            <a:avLst/>
          </a:prstGeom>
        </p:spPr>
      </p:pic>
      <p:sp>
        <p:nvSpPr>
          <p:cNvPr id="20" name="Google Shape;61;p14">
            <a:extLst>
              <a:ext uri="{FF2B5EF4-FFF2-40B4-BE49-F238E27FC236}">
                <a16:creationId xmlns:a16="http://schemas.microsoft.com/office/drawing/2014/main" id="{64D040FE-DCE4-C711-ECAC-80DCEE718F43}"/>
              </a:ext>
            </a:extLst>
          </p:cNvPr>
          <p:cNvSpPr txBox="1">
            <a:spLocks/>
          </p:cNvSpPr>
          <p:nvPr/>
        </p:nvSpPr>
        <p:spPr>
          <a:xfrm>
            <a:off x="9922181" y="4511658"/>
            <a:ext cx="1706729" cy="631313"/>
          </a:xfrm>
          <a:prstGeom prst="rect">
            <a:avLst/>
          </a:prstGeom>
        </p:spPr>
        <p:txBody>
          <a:bodyPr spcFirstLastPara="1" vert="horz" wrap="square" lIns="121900" tIns="121900" rIns="121900" bIns="121900" rtlCol="0" anchor="t" anchorCtr="0">
            <a:norm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1700" dirty="0"/>
              <a:t>物流システム</a:t>
            </a:r>
          </a:p>
        </p:txBody>
      </p:sp>
      <p:sp>
        <p:nvSpPr>
          <p:cNvPr id="21" name="矢印: 右 20">
            <a:extLst>
              <a:ext uri="{FF2B5EF4-FFF2-40B4-BE49-F238E27FC236}">
                <a16:creationId xmlns:a16="http://schemas.microsoft.com/office/drawing/2014/main" id="{50472C15-1FBB-9F83-5C3B-34104A1CE5C1}"/>
              </a:ext>
            </a:extLst>
          </p:cNvPr>
          <p:cNvSpPr/>
          <p:nvPr/>
        </p:nvSpPr>
        <p:spPr>
          <a:xfrm>
            <a:off x="7462759" y="5024287"/>
            <a:ext cx="1697454" cy="304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77583C57-849F-983E-BE01-488E6D8368C7}"/>
              </a:ext>
            </a:extLst>
          </p:cNvPr>
          <p:cNvSpPr txBox="1"/>
          <p:nvPr/>
        </p:nvSpPr>
        <p:spPr>
          <a:xfrm>
            <a:off x="7434063" y="4654015"/>
            <a:ext cx="3287760" cy="353943"/>
          </a:xfrm>
          <a:prstGeom prst="rect">
            <a:avLst/>
          </a:prstGeom>
          <a:noFill/>
          <a:ln>
            <a:noFill/>
          </a:ln>
        </p:spPr>
        <p:txBody>
          <a:bodyPr wrap="square" rtlCol="0">
            <a:spAutoFit/>
          </a:bodyPr>
          <a:lstStyle/>
          <a:p>
            <a:r>
              <a:rPr kumimoji="1" lang="ja-JP" altLang="en-US" sz="1700" dirty="0"/>
              <a:t>・受取</a:t>
            </a:r>
            <a:r>
              <a:rPr lang="ja-JP" altLang="en-US" sz="1700" dirty="0"/>
              <a:t>管理</a:t>
            </a:r>
            <a:r>
              <a:rPr lang="en-US" altLang="ja-JP" sz="1700" dirty="0"/>
              <a:t>(p11</a:t>
            </a:r>
            <a:r>
              <a:rPr lang="ja-JP" altLang="en-US" sz="1700" dirty="0"/>
              <a:t>参照</a:t>
            </a:r>
            <a:r>
              <a:rPr lang="en-US" altLang="ja-JP" sz="1700" dirty="0"/>
              <a:t>)</a:t>
            </a:r>
          </a:p>
        </p:txBody>
      </p:sp>
      <p:sp>
        <p:nvSpPr>
          <p:cNvPr id="23" name="スライド番号プレースホルダー 22">
            <a:extLst>
              <a:ext uri="{FF2B5EF4-FFF2-40B4-BE49-F238E27FC236}">
                <a16:creationId xmlns:a16="http://schemas.microsoft.com/office/drawing/2014/main" id="{12921709-50C5-42C5-FD6B-EA1394E16B74}"/>
              </a:ext>
            </a:extLst>
          </p:cNvPr>
          <p:cNvSpPr>
            <a:spLocks noGrp="1"/>
          </p:cNvSpPr>
          <p:nvPr>
            <p:ph type="sldNum" idx="12"/>
          </p:nvPr>
        </p:nvSpPr>
        <p:spPr>
          <a:xfrm>
            <a:off x="11306341" y="6217623"/>
            <a:ext cx="731600" cy="524800"/>
          </a:xfrm>
        </p:spPr>
        <p:txBody>
          <a:bodyPr/>
          <a:lstStyle/>
          <a:p>
            <a:fld id="{00000000-1234-1234-1234-123412341234}" type="slidenum">
              <a:rPr lang="en-US" altLang="ja" smtClean="0"/>
              <a:pPr/>
              <a:t>4</a:t>
            </a:fld>
            <a:endParaRPr lang="ja" altLang="en-US" dirty="0"/>
          </a:p>
        </p:txBody>
      </p:sp>
    </p:spTree>
    <p:extLst>
      <p:ext uri="{BB962C8B-B14F-4D97-AF65-F5344CB8AC3E}">
        <p14:creationId xmlns:p14="http://schemas.microsoft.com/office/powerpoint/2010/main" val="3156209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a:extLst>
            <a:ext uri="{FF2B5EF4-FFF2-40B4-BE49-F238E27FC236}">
              <a16:creationId xmlns:a16="http://schemas.microsoft.com/office/drawing/2014/main" id="{82D36712-5887-877F-5228-D84CD92A12BC}"/>
            </a:ext>
          </a:extLst>
        </p:cNvPr>
        <p:cNvGrpSpPr/>
        <p:nvPr/>
      </p:nvGrpSpPr>
      <p:grpSpPr>
        <a:xfrm>
          <a:off x="0" y="0"/>
          <a:ext cx="0" cy="0"/>
          <a:chOff x="0" y="0"/>
          <a:chExt cx="0" cy="0"/>
        </a:xfrm>
      </p:grpSpPr>
      <p:sp>
        <p:nvSpPr>
          <p:cNvPr id="60" name="Google Shape;60;p14">
            <a:extLst>
              <a:ext uri="{FF2B5EF4-FFF2-40B4-BE49-F238E27FC236}">
                <a16:creationId xmlns:a16="http://schemas.microsoft.com/office/drawing/2014/main" id="{0653FDEA-ADC0-9E0D-284F-49D66DB7C23C}"/>
              </a:ext>
            </a:extLst>
          </p:cNvPr>
          <p:cNvSpPr txBox="1">
            <a:spLocks noGrp="1"/>
          </p:cNvSpPr>
          <p:nvPr>
            <p:ph type="title"/>
          </p:nvPr>
        </p:nvSpPr>
        <p:spPr>
          <a:xfrm>
            <a:off x="203165" y="168496"/>
            <a:ext cx="11360800" cy="763600"/>
          </a:xfrm>
          <a:prstGeom prst="rect">
            <a:avLst/>
          </a:prstGeom>
        </p:spPr>
        <p:txBody>
          <a:bodyPr spcFirstLastPara="1" vert="horz" wrap="square" lIns="121900" tIns="121900" rIns="121900" bIns="121900" rtlCol="0" anchor="t" anchorCtr="0">
            <a:normAutofit/>
          </a:bodyPr>
          <a:lstStyle/>
          <a:p>
            <a:r>
              <a:rPr lang="ja-JP" altLang="en-US" sz="3200" dirty="0"/>
              <a:t>キャンペーン</a:t>
            </a:r>
            <a:endParaRPr sz="3200" dirty="0"/>
          </a:p>
        </p:txBody>
      </p:sp>
      <p:sp>
        <p:nvSpPr>
          <p:cNvPr id="10" name="テキスト ボックス 9">
            <a:extLst>
              <a:ext uri="{FF2B5EF4-FFF2-40B4-BE49-F238E27FC236}">
                <a16:creationId xmlns:a16="http://schemas.microsoft.com/office/drawing/2014/main" id="{CBDFC045-8826-1E26-722C-813EE7A625FC}"/>
              </a:ext>
            </a:extLst>
          </p:cNvPr>
          <p:cNvSpPr txBox="1"/>
          <p:nvPr/>
        </p:nvSpPr>
        <p:spPr>
          <a:xfrm>
            <a:off x="2252625" y="2987105"/>
            <a:ext cx="3287760" cy="615553"/>
          </a:xfrm>
          <a:prstGeom prst="rect">
            <a:avLst/>
          </a:prstGeom>
          <a:noFill/>
          <a:ln>
            <a:noFill/>
          </a:ln>
        </p:spPr>
        <p:txBody>
          <a:bodyPr wrap="square" rtlCol="0">
            <a:spAutoFit/>
          </a:bodyPr>
          <a:lstStyle/>
          <a:p>
            <a:r>
              <a:rPr kumimoji="1" lang="ja-JP" altLang="en-US" sz="1700" dirty="0"/>
              <a:t>・</a:t>
            </a:r>
            <a:r>
              <a:rPr lang="ja-JP" altLang="en-US" sz="1700" dirty="0"/>
              <a:t>キャンペーン画面に遷移</a:t>
            </a:r>
            <a:endParaRPr lang="en-US" altLang="ja-JP" sz="1700" dirty="0"/>
          </a:p>
          <a:p>
            <a:r>
              <a:rPr kumimoji="1" lang="ja-JP" altLang="en-US" sz="1700" dirty="0"/>
              <a:t>・割引クーポン利用</a:t>
            </a:r>
            <a:endParaRPr lang="en-US" altLang="ja-JP" sz="1700" dirty="0"/>
          </a:p>
        </p:txBody>
      </p:sp>
      <p:sp>
        <p:nvSpPr>
          <p:cNvPr id="11" name="矢印: 右 10">
            <a:extLst>
              <a:ext uri="{FF2B5EF4-FFF2-40B4-BE49-F238E27FC236}">
                <a16:creationId xmlns:a16="http://schemas.microsoft.com/office/drawing/2014/main" id="{6F13F1B8-8CBA-9045-47C6-B44D8004F50D}"/>
              </a:ext>
            </a:extLst>
          </p:cNvPr>
          <p:cNvSpPr/>
          <p:nvPr/>
        </p:nvSpPr>
        <p:spPr>
          <a:xfrm>
            <a:off x="2452835" y="3736418"/>
            <a:ext cx="2068945" cy="304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グラフィックス 12" descr="コンピューター 枠線">
            <a:extLst>
              <a:ext uri="{FF2B5EF4-FFF2-40B4-BE49-F238E27FC236}">
                <a16:creationId xmlns:a16="http://schemas.microsoft.com/office/drawing/2014/main" id="{1D53DC05-B34D-B27D-80FD-0BF093C21DD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74552" y="2847256"/>
            <a:ext cx="2068944" cy="2068944"/>
          </a:xfrm>
          <a:prstGeom prst="rect">
            <a:avLst/>
          </a:prstGeom>
        </p:spPr>
      </p:pic>
      <p:sp>
        <p:nvSpPr>
          <p:cNvPr id="14" name="Google Shape;61;p14">
            <a:extLst>
              <a:ext uri="{FF2B5EF4-FFF2-40B4-BE49-F238E27FC236}">
                <a16:creationId xmlns:a16="http://schemas.microsoft.com/office/drawing/2014/main" id="{E2AA53F2-E024-6FA9-F771-5252CDFB711E}"/>
              </a:ext>
            </a:extLst>
          </p:cNvPr>
          <p:cNvSpPr txBox="1">
            <a:spLocks/>
          </p:cNvSpPr>
          <p:nvPr/>
        </p:nvSpPr>
        <p:spPr>
          <a:xfrm>
            <a:off x="5524061" y="2816791"/>
            <a:ext cx="1431510" cy="501717"/>
          </a:xfrm>
          <a:prstGeom prst="rect">
            <a:avLst/>
          </a:prstGeom>
        </p:spPr>
        <p:txBody>
          <a:bodyPr spcFirstLastPara="1" vert="horz" wrap="square" lIns="121900" tIns="121900" rIns="121900" bIns="121900" rtlCol="0" anchor="t" anchorCtr="0">
            <a:normAutofit fontScale="92500"/>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1867" dirty="0"/>
              <a:t>EC</a:t>
            </a:r>
            <a:r>
              <a:rPr lang="ja-JP" altLang="en-US" sz="1867" dirty="0"/>
              <a:t>システム</a:t>
            </a:r>
          </a:p>
        </p:txBody>
      </p:sp>
      <p:sp>
        <p:nvSpPr>
          <p:cNvPr id="19" name="テキスト ボックス 18">
            <a:extLst>
              <a:ext uri="{FF2B5EF4-FFF2-40B4-BE49-F238E27FC236}">
                <a16:creationId xmlns:a16="http://schemas.microsoft.com/office/drawing/2014/main" id="{7B9727C6-D650-FC91-C18E-09DCC747038F}"/>
              </a:ext>
            </a:extLst>
          </p:cNvPr>
          <p:cNvSpPr txBox="1"/>
          <p:nvPr/>
        </p:nvSpPr>
        <p:spPr>
          <a:xfrm>
            <a:off x="203165" y="840648"/>
            <a:ext cx="11785670" cy="615553"/>
          </a:xfrm>
          <a:prstGeom prst="rect">
            <a:avLst/>
          </a:prstGeom>
          <a:noFill/>
          <a:ln>
            <a:noFill/>
          </a:ln>
        </p:spPr>
        <p:txBody>
          <a:bodyPr wrap="square" rtlCol="0">
            <a:spAutoFit/>
          </a:bodyPr>
          <a:lstStyle/>
          <a:p>
            <a:r>
              <a:rPr lang="ja-JP" altLang="en-US" sz="1700" dirty="0"/>
              <a:t>顧客がキャンペーン情報を閲覧できる機能</a:t>
            </a:r>
            <a:endParaRPr lang="en-US" altLang="ja-JP" sz="1700" dirty="0"/>
          </a:p>
          <a:p>
            <a:r>
              <a:rPr lang="ja-JP" altLang="en-US" sz="1700" dirty="0"/>
              <a:t>また、顧客は自身に配布されている割引クーポンを利用することができる</a:t>
            </a:r>
            <a:endParaRPr lang="ja-JP" altLang="ja-JP" sz="1700" dirty="0"/>
          </a:p>
        </p:txBody>
      </p:sp>
      <p:sp>
        <p:nvSpPr>
          <p:cNvPr id="2" name="Google Shape;61;p14">
            <a:extLst>
              <a:ext uri="{FF2B5EF4-FFF2-40B4-BE49-F238E27FC236}">
                <a16:creationId xmlns:a16="http://schemas.microsoft.com/office/drawing/2014/main" id="{5A4C419E-8A3D-B6F6-5318-AAD97BBC20AE}"/>
              </a:ext>
            </a:extLst>
          </p:cNvPr>
          <p:cNvSpPr txBox="1">
            <a:spLocks noGrp="1"/>
          </p:cNvSpPr>
          <p:nvPr>
            <p:ph type="body" idx="1"/>
          </p:nvPr>
        </p:nvSpPr>
        <p:spPr>
          <a:xfrm>
            <a:off x="646563" y="3232032"/>
            <a:ext cx="1323845" cy="501717"/>
          </a:xfrm>
          <a:prstGeom prst="rect">
            <a:avLst/>
          </a:prstGeom>
        </p:spPr>
        <p:txBody>
          <a:bodyPr spcFirstLastPara="1" vert="horz" wrap="square" lIns="121900" tIns="121900" rIns="121900" bIns="121900" rtlCol="0" anchor="t" anchorCtr="0">
            <a:noAutofit/>
          </a:bodyPr>
          <a:lstStyle/>
          <a:p>
            <a:pPr marL="0" indent="0" algn="ctr">
              <a:buNone/>
            </a:pPr>
            <a:r>
              <a:rPr lang="ja-JP" altLang="en-US" sz="1700" dirty="0"/>
              <a:t>顧客</a:t>
            </a:r>
            <a:endParaRPr sz="1700" dirty="0"/>
          </a:p>
        </p:txBody>
      </p:sp>
      <p:pic>
        <p:nvPicPr>
          <p:cNvPr id="7" name="グラフィックス 6" descr="男性のプロフィール 枠線">
            <a:extLst>
              <a:ext uri="{FF2B5EF4-FFF2-40B4-BE49-F238E27FC236}">
                <a16:creationId xmlns:a16="http://schemas.microsoft.com/office/drawing/2014/main" id="{12BA61F6-65C3-482F-E747-5E0781316D8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51286" y="3540008"/>
            <a:ext cx="914400" cy="914400"/>
          </a:xfrm>
          <a:prstGeom prst="rect">
            <a:avLst/>
          </a:prstGeom>
        </p:spPr>
      </p:pic>
      <p:sp>
        <p:nvSpPr>
          <p:cNvPr id="8" name="矢印: 右 7">
            <a:extLst>
              <a:ext uri="{FF2B5EF4-FFF2-40B4-BE49-F238E27FC236}">
                <a16:creationId xmlns:a16="http://schemas.microsoft.com/office/drawing/2014/main" id="{172957E3-5A5C-9E59-A80A-41A3150FC8B2}"/>
              </a:ext>
            </a:extLst>
          </p:cNvPr>
          <p:cNvSpPr/>
          <p:nvPr/>
        </p:nvSpPr>
        <p:spPr>
          <a:xfrm rot="10800000">
            <a:off x="2452834" y="4149608"/>
            <a:ext cx="2068945" cy="304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E18726AE-F278-A795-F98B-87FF221DAEA0}"/>
              </a:ext>
            </a:extLst>
          </p:cNvPr>
          <p:cNvSpPr txBox="1"/>
          <p:nvPr/>
        </p:nvSpPr>
        <p:spPr>
          <a:xfrm>
            <a:off x="2518458" y="4685937"/>
            <a:ext cx="3287760" cy="877163"/>
          </a:xfrm>
          <a:prstGeom prst="rect">
            <a:avLst/>
          </a:prstGeom>
          <a:noFill/>
          <a:ln>
            <a:noFill/>
          </a:ln>
        </p:spPr>
        <p:txBody>
          <a:bodyPr wrap="square" rtlCol="0">
            <a:spAutoFit/>
          </a:bodyPr>
          <a:lstStyle/>
          <a:p>
            <a:r>
              <a:rPr lang="ja-JP" altLang="en-US" sz="1700" dirty="0"/>
              <a:t>・キャンペーン画面表示</a:t>
            </a:r>
            <a:endParaRPr lang="en-US" altLang="ja-JP" sz="1700" dirty="0"/>
          </a:p>
          <a:p>
            <a:r>
              <a:rPr lang="ja-JP" altLang="en-US" sz="1700" dirty="0"/>
              <a:t>・割引クーポン配布</a:t>
            </a:r>
            <a:endParaRPr lang="en-US" altLang="ja-JP" sz="1700" dirty="0"/>
          </a:p>
          <a:p>
            <a:r>
              <a:rPr lang="ja-JP" altLang="en-US" sz="1700" dirty="0"/>
              <a:t>・割引価格反映</a:t>
            </a:r>
            <a:endParaRPr lang="en-US" altLang="ja-JP" sz="1700" dirty="0"/>
          </a:p>
        </p:txBody>
      </p:sp>
      <p:sp>
        <p:nvSpPr>
          <p:cNvPr id="12" name="スライド番号プレースホルダー 11">
            <a:extLst>
              <a:ext uri="{FF2B5EF4-FFF2-40B4-BE49-F238E27FC236}">
                <a16:creationId xmlns:a16="http://schemas.microsoft.com/office/drawing/2014/main" id="{C131566D-D2E2-3F9B-4EDA-CC04E99116DE}"/>
              </a:ext>
            </a:extLst>
          </p:cNvPr>
          <p:cNvSpPr>
            <a:spLocks noGrp="1"/>
          </p:cNvSpPr>
          <p:nvPr>
            <p:ph type="sldNum" idx="12"/>
          </p:nvPr>
        </p:nvSpPr>
        <p:spPr/>
        <p:txBody>
          <a:bodyPr/>
          <a:lstStyle/>
          <a:p>
            <a:fld id="{00000000-1234-1234-1234-123412341234}" type="slidenum">
              <a:rPr lang="en-US" altLang="ja" smtClean="0"/>
              <a:pPr/>
              <a:t>5</a:t>
            </a:fld>
            <a:endParaRPr lang="ja" altLang="en-US"/>
          </a:p>
        </p:txBody>
      </p:sp>
      <p:sp>
        <p:nvSpPr>
          <p:cNvPr id="4" name="Google Shape;61;p14">
            <a:extLst>
              <a:ext uri="{FF2B5EF4-FFF2-40B4-BE49-F238E27FC236}">
                <a16:creationId xmlns:a16="http://schemas.microsoft.com/office/drawing/2014/main" id="{E6BFAE30-FDAA-80A7-1486-1FEC904F87C7}"/>
              </a:ext>
            </a:extLst>
          </p:cNvPr>
          <p:cNvSpPr txBox="1">
            <a:spLocks/>
          </p:cNvSpPr>
          <p:nvPr/>
        </p:nvSpPr>
        <p:spPr>
          <a:xfrm>
            <a:off x="9187924" y="2873094"/>
            <a:ext cx="2249126" cy="585843"/>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1700" dirty="0"/>
              <a:t>マーケティング部門メンバー</a:t>
            </a:r>
          </a:p>
        </p:txBody>
      </p:sp>
      <p:pic>
        <p:nvPicPr>
          <p:cNvPr id="5" name="グラフィックス 4" descr="オフィス ワーカー (男性) 単色塗りつぶし">
            <a:extLst>
              <a:ext uri="{FF2B5EF4-FFF2-40B4-BE49-F238E27FC236}">
                <a16:creationId xmlns:a16="http://schemas.microsoft.com/office/drawing/2014/main" id="{98DFC380-01FC-E2F4-CECD-81DDD4059DF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855287" y="3329217"/>
            <a:ext cx="914400" cy="914400"/>
          </a:xfrm>
          <a:prstGeom prst="rect">
            <a:avLst/>
          </a:prstGeom>
        </p:spPr>
      </p:pic>
      <p:sp>
        <p:nvSpPr>
          <p:cNvPr id="6" name="矢印: 右 5">
            <a:extLst>
              <a:ext uri="{FF2B5EF4-FFF2-40B4-BE49-F238E27FC236}">
                <a16:creationId xmlns:a16="http://schemas.microsoft.com/office/drawing/2014/main" id="{6FBA9DA2-3BB6-9176-473A-CEB743593653}"/>
              </a:ext>
            </a:extLst>
          </p:cNvPr>
          <p:cNvSpPr/>
          <p:nvPr/>
        </p:nvSpPr>
        <p:spPr>
          <a:xfrm rot="10800000">
            <a:off x="7564919" y="3785348"/>
            <a:ext cx="2068945" cy="304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F44990A8-ADCF-822E-3A93-902211177889}"/>
              </a:ext>
            </a:extLst>
          </p:cNvPr>
          <p:cNvSpPr txBox="1"/>
          <p:nvPr/>
        </p:nvSpPr>
        <p:spPr>
          <a:xfrm>
            <a:off x="7564919" y="4416560"/>
            <a:ext cx="3625407" cy="615553"/>
          </a:xfrm>
          <a:prstGeom prst="rect">
            <a:avLst/>
          </a:prstGeom>
          <a:noFill/>
          <a:ln>
            <a:noFill/>
          </a:ln>
        </p:spPr>
        <p:txBody>
          <a:bodyPr wrap="square" rtlCol="0">
            <a:spAutoFit/>
          </a:bodyPr>
          <a:lstStyle/>
          <a:p>
            <a:r>
              <a:rPr lang="ja-JP" altLang="en-US" sz="1700" dirty="0"/>
              <a:t>・キャンペーン情報管理</a:t>
            </a:r>
            <a:r>
              <a:rPr lang="en-US" altLang="ja-JP" sz="1700" dirty="0"/>
              <a:t>(p13</a:t>
            </a:r>
            <a:r>
              <a:rPr lang="ja-JP" altLang="en-US" sz="1700" dirty="0"/>
              <a:t>参照</a:t>
            </a:r>
            <a:r>
              <a:rPr lang="en-US" altLang="ja-JP" sz="1700" dirty="0"/>
              <a:t>)</a:t>
            </a:r>
          </a:p>
          <a:p>
            <a:r>
              <a:rPr lang="ja-JP" altLang="en-US" sz="1700" dirty="0"/>
              <a:t>・割引クーポン配布設定</a:t>
            </a:r>
            <a:r>
              <a:rPr lang="en-US" altLang="ja-JP" sz="1700" dirty="0"/>
              <a:t>(p8</a:t>
            </a:r>
            <a:r>
              <a:rPr lang="ja-JP" altLang="en-US" sz="1700" dirty="0"/>
              <a:t>参照</a:t>
            </a:r>
            <a:r>
              <a:rPr lang="en-US" altLang="ja-JP" sz="1700" dirty="0"/>
              <a:t>)</a:t>
            </a:r>
          </a:p>
        </p:txBody>
      </p:sp>
    </p:spTree>
    <p:extLst>
      <p:ext uri="{BB962C8B-B14F-4D97-AF65-F5344CB8AC3E}">
        <p14:creationId xmlns:p14="http://schemas.microsoft.com/office/powerpoint/2010/main" val="2612068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
          <a:extLst>
            <a:ext uri="{FF2B5EF4-FFF2-40B4-BE49-F238E27FC236}">
              <a16:creationId xmlns:a16="http://schemas.microsoft.com/office/drawing/2014/main" id="{397FE63A-7D0C-7E2D-04C3-DACE06028471}"/>
            </a:ext>
          </a:extLst>
        </p:cNvPr>
        <p:cNvGrpSpPr/>
        <p:nvPr/>
      </p:nvGrpSpPr>
      <p:grpSpPr>
        <a:xfrm>
          <a:off x="0" y="0"/>
          <a:ext cx="0" cy="0"/>
          <a:chOff x="0" y="0"/>
          <a:chExt cx="0" cy="0"/>
        </a:xfrm>
      </p:grpSpPr>
      <p:sp>
        <p:nvSpPr>
          <p:cNvPr id="60" name="Google Shape;60;p14">
            <a:extLst>
              <a:ext uri="{FF2B5EF4-FFF2-40B4-BE49-F238E27FC236}">
                <a16:creationId xmlns:a16="http://schemas.microsoft.com/office/drawing/2014/main" id="{E46B3BB1-0D5A-E05D-9F1F-EE98DF69B2B5}"/>
              </a:ext>
            </a:extLst>
          </p:cNvPr>
          <p:cNvSpPr txBox="1">
            <a:spLocks noGrp="1"/>
          </p:cNvSpPr>
          <p:nvPr>
            <p:ph type="title"/>
          </p:nvPr>
        </p:nvSpPr>
        <p:spPr>
          <a:xfrm>
            <a:off x="203165" y="168496"/>
            <a:ext cx="11360800" cy="763600"/>
          </a:xfrm>
          <a:prstGeom prst="rect">
            <a:avLst/>
          </a:prstGeom>
        </p:spPr>
        <p:txBody>
          <a:bodyPr spcFirstLastPara="1" vert="horz" wrap="square" lIns="121900" tIns="121900" rIns="121900" bIns="121900" rtlCol="0" anchor="t" anchorCtr="0">
            <a:normAutofit/>
          </a:bodyPr>
          <a:lstStyle/>
          <a:p>
            <a:r>
              <a:rPr lang="ja-JP" altLang="en-US" sz="3200" dirty="0"/>
              <a:t>マイページ</a:t>
            </a:r>
            <a:endParaRPr sz="3200" dirty="0"/>
          </a:p>
        </p:txBody>
      </p:sp>
      <p:sp>
        <p:nvSpPr>
          <p:cNvPr id="19" name="テキスト ボックス 18">
            <a:extLst>
              <a:ext uri="{FF2B5EF4-FFF2-40B4-BE49-F238E27FC236}">
                <a16:creationId xmlns:a16="http://schemas.microsoft.com/office/drawing/2014/main" id="{83387A31-3B2A-4F9E-4FAB-8E79B7887421}"/>
              </a:ext>
            </a:extLst>
          </p:cNvPr>
          <p:cNvSpPr txBox="1"/>
          <p:nvPr/>
        </p:nvSpPr>
        <p:spPr>
          <a:xfrm>
            <a:off x="203165" y="840648"/>
            <a:ext cx="11431116" cy="1400383"/>
          </a:xfrm>
          <a:prstGeom prst="rect">
            <a:avLst/>
          </a:prstGeom>
          <a:noFill/>
          <a:ln>
            <a:noFill/>
          </a:ln>
        </p:spPr>
        <p:txBody>
          <a:bodyPr wrap="square" rtlCol="0">
            <a:spAutoFit/>
          </a:bodyPr>
          <a:lstStyle/>
          <a:p>
            <a:r>
              <a:rPr lang="ja-JP" altLang="en-US" sz="1700" dirty="0"/>
              <a:t>顧客が自身の会員アカウントを登録、および退会することができる。</a:t>
            </a:r>
            <a:endParaRPr lang="en-US" altLang="ja-JP" sz="1700" dirty="0"/>
          </a:p>
          <a:p>
            <a:r>
              <a:rPr lang="ja-JP" altLang="en-US" sz="1700" dirty="0"/>
              <a:t>退会した場合、情報は一定期間システムに保存される</a:t>
            </a:r>
            <a:endParaRPr lang="en-US" altLang="ja-JP" sz="1700" dirty="0"/>
          </a:p>
          <a:p>
            <a:r>
              <a:rPr lang="ja-JP" altLang="en-US" sz="1700" dirty="0"/>
              <a:t>マイページ画面では自身の登録情報、注文履歴、保有ポイント、会員ランク、定期購入商品の情報や、保有しているクーポンの情報を閲覧することができる</a:t>
            </a:r>
            <a:endParaRPr lang="en-US" altLang="ja-JP" sz="1700" dirty="0"/>
          </a:p>
          <a:p>
            <a:r>
              <a:rPr lang="ja-JP" altLang="en-US" sz="1700" dirty="0"/>
              <a:t>購入済みの商品について、注文履歴から領収書を発行することができる</a:t>
            </a:r>
            <a:endParaRPr lang="ja-JP" altLang="ja-JP" sz="1700" dirty="0"/>
          </a:p>
        </p:txBody>
      </p:sp>
      <p:sp>
        <p:nvSpPr>
          <p:cNvPr id="12" name="スライド番号プレースホルダー 11">
            <a:extLst>
              <a:ext uri="{FF2B5EF4-FFF2-40B4-BE49-F238E27FC236}">
                <a16:creationId xmlns:a16="http://schemas.microsoft.com/office/drawing/2014/main" id="{92911185-37C0-712F-6C01-558E37184D02}"/>
              </a:ext>
            </a:extLst>
          </p:cNvPr>
          <p:cNvSpPr>
            <a:spLocks noGrp="1"/>
          </p:cNvSpPr>
          <p:nvPr>
            <p:ph type="sldNum" idx="12"/>
          </p:nvPr>
        </p:nvSpPr>
        <p:spPr/>
        <p:txBody>
          <a:bodyPr/>
          <a:lstStyle/>
          <a:p>
            <a:fld id="{00000000-1234-1234-1234-123412341234}" type="slidenum">
              <a:rPr lang="en-US" altLang="ja" smtClean="0"/>
              <a:pPr/>
              <a:t>6</a:t>
            </a:fld>
            <a:endParaRPr lang="ja" altLang="en-US"/>
          </a:p>
        </p:txBody>
      </p:sp>
      <p:sp>
        <p:nvSpPr>
          <p:cNvPr id="3" name="Google Shape;61;p14">
            <a:extLst>
              <a:ext uri="{FF2B5EF4-FFF2-40B4-BE49-F238E27FC236}">
                <a16:creationId xmlns:a16="http://schemas.microsoft.com/office/drawing/2014/main" id="{60639F30-EA5E-D001-A1E8-A7F6386B5C44}"/>
              </a:ext>
            </a:extLst>
          </p:cNvPr>
          <p:cNvSpPr txBox="1">
            <a:spLocks/>
          </p:cNvSpPr>
          <p:nvPr/>
        </p:nvSpPr>
        <p:spPr>
          <a:xfrm>
            <a:off x="1841193" y="3774781"/>
            <a:ext cx="1868797" cy="501717"/>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sz="1700" dirty="0"/>
              <a:t>会員登録者</a:t>
            </a:r>
            <a:endParaRPr lang="en-US" altLang="ja-JP" sz="1700" dirty="0"/>
          </a:p>
        </p:txBody>
      </p:sp>
      <p:pic>
        <p:nvPicPr>
          <p:cNvPr id="4" name="グラフィックス 3" descr="男性のプロフィール 枠線">
            <a:extLst>
              <a:ext uri="{FF2B5EF4-FFF2-40B4-BE49-F238E27FC236}">
                <a16:creationId xmlns:a16="http://schemas.microsoft.com/office/drawing/2014/main" id="{AAA96150-E144-EA2E-27B6-95665357134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18392" y="4233460"/>
            <a:ext cx="914400" cy="914400"/>
          </a:xfrm>
          <a:prstGeom prst="rect">
            <a:avLst/>
          </a:prstGeom>
        </p:spPr>
      </p:pic>
      <p:sp>
        <p:nvSpPr>
          <p:cNvPr id="5" name="テキスト ボックス 4">
            <a:extLst>
              <a:ext uri="{FF2B5EF4-FFF2-40B4-BE49-F238E27FC236}">
                <a16:creationId xmlns:a16="http://schemas.microsoft.com/office/drawing/2014/main" id="{5E967BD6-99CB-D84D-310C-B36BFC6208E0}"/>
              </a:ext>
            </a:extLst>
          </p:cNvPr>
          <p:cNvSpPr txBox="1"/>
          <p:nvPr/>
        </p:nvSpPr>
        <p:spPr>
          <a:xfrm>
            <a:off x="4749057" y="2551560"/>
            <a:ext cx="2658768" cy="1400383"/>
          </a:xfrm>
          <a:prstGeom prst="rect">
            <a:avLst/>
          </a:prstGeom>
          <a:noFill/>
          <a:ln>
            <a:noFill/>
          </a:ln>
        </p:spPr>
        <p:txBody>
          <a:bodyPr wrap="square" rtlCol="0">
            <a:spAutoFit/>
          </a:bodyPr>
          <a:lstStyle/>
          <a:p>
            <a:r>
              <a:rPr kumimoji="1" lang="ja-JP" altLang="en-US" sz="1700" dirty="0"/>
              <a:t>・会員情報登録</a:t>
            </a:r>
            <a:endParaRPr kumimoji="1" lang="en-US" altLang="ja-JP" sz="1700" dirty="0"/>
          </a:p>
          <a:p>
            <a:r>
              <a:rPr lang="ja-JP" altLang="en-US" sz="1700" dirty="0"/>
              <a:t>・自身の情報確認・修正</a:t>
            </a:r>
            <a:endParaRPr lang="en-US" altLang="ja-JP" sz="1700" dirty="0"/>
          </a:p>
          <a:p>
            <a:r>
              <a:rPr lang="ja-JP" altLang="en-US" sz="1700" dirty="0"/>
              <a:t>・購入履歴確認</a:t>
            </a:r>
            <a:endParaRPr lang="en-US" altLang="ja-JP" sz="1700" dirty="0"/>
          </a:p>
          <a:p>
            <a:r>
              <a:rPr lang="ja-JP" altLang="en-US" sz="1700" dirty="0"/>
              <a:t>・領収書発行依頼</a:t>
            </a:r>
            <a:endParaRPr lang="en-US" altLang="ja-JP" sz="1700" dirty="0"/>
          </a:p>
          <a:p>
            <a:r>
              <a:rPr kumimoji="1" lang="ja-JP" altLang="en-US" sz="1700" dirty="0"/>
              <a:t>・退会</a:t>
            </a:r>
            <a:endParaRPr kumimoji="1" lang="en-US" altLang="ja-JP" sz="1700" dirty="0"/>
          </a:p>
        </p:txBody>
      </p:sp>
      <p:pic>
        <p:nvPicPr>
          <p:cNvPr id="6" name="グラフィックス 5" descr="コンピューター 枠線">
            <a:extLst>
              <a:ext uri="{FF2B5EF4-FFF2-40B4-BE49-F238E27FC236}">
                <a16:creationId xmlns:a16="http://schemas.microsoft.com/office/drawing/2014/main" id="{B110BC93-F07D-A0FF-0177-9EB5E1963ED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885023" y="3604441"/>
            <a:ext cx="2068944" cy="2068944"/>
          </a:xfrm>
          <a:prstGeom prst="rect">
            <a:avLst/>
          </a:prstGeom>
        </p:spPr>
      </p:pic>
      <p:sp>
        <p:nvSpPr>
          <p:cNvPr id="15" name="Google Shape;61;p14">
            <a:extLst>
              <a:ext uri="{FF2B5EF4-FFF2-40B4-BE49-F238E27FC236}">
                <a16:creationId xmlns:a16="http://schemas.microsoft.com/office/drawing/2014/main" id="{7BFDDEED-A0AB-B85B-1B88-C3051CE54E7B}"/>
              </a:ext>
            </a:extLst>
          </p:cNvPr>
          <p:cNvSpPr txBox="1">
            <a:spLocks/>
          </p:cNvSpPr>
          <p:nvPr/>
        </p:nvSpPr>
        <p:spPr>
          <a:xfrm>
            <a:off x="8134532" y="3573976"/>
            <a:ext cx="1431510" cy="501717"/>
          </a:xfrm>
          <a:prstGeom prst="rect">
            <a:avLst/>
          </a:prstGeom>
        </p:spPr>
        <p:txBody>
          <a:bodyPr spcFirstLastPara="1" vert="horz" wrap="square" lIns="121900" tIns="121900" rIns="121900" bIns="121900" rtlCol="0" anchor="t" anchorCtr="0">
            <a:normAutofit fontScale="92500"/>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1867" dirty="0"/>
              <a:t>EC</a:t>
            </a:r>
            <a:r>
              <a:rPr lang="ja-JP" altLang="en-US" sz="1867" dirty="0"/>
              <a:t>システム</a:t>
            </a:r>
          </a:p>
        </p:txBody>
      </p:sp>
      <p:sp>
        <p:nvSpPr>
          <p:cNvPr id="16" name="矢印: 右 15">
            <a:extLst>
              <a:ext uri="{FF2B5EF4-FFF2-40B4-BE49-F238E27FC236}">
                <a16:creationId xmlns:a16="http://schemas.microsoft.com/office/drawing/2014/main" id="{496968C4-BD69-3963-C768-90DB49673F50}"/>
              </a:ext>
            </a:extLst>
          </p:cNvPr>
          <p:cNvSpPr/>
          <p:nvPr/>
        </p:nvSpPr>
        <p:spPr>
          <a:xfrm rot="10800000">
            <a:off x="4515976" y="4571683"/>
            <a:ext cx="2302253" cy="304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矢印: 右 16">
            <a:extLst>
              <a:ext uri="{FF2B5EF4-FFF2-40B4-BE49-F238E27FC236}">
                <a16:creationId xmlns:a16="http://schemas.microsoft.com/office/drawing/2014/main" id="{11B26611-BF61-7F6F-4BC4-B6D12B3CA4B8}"/>
              </a:ext>
            </a:extLst>
          </p:cNvPr>
          <p:cNvSpPr/>
          <p:nvPr/>
        </p:nvSpPr>
        <p:spPr>
          <a:xfrm>
            <a:off x="4515975" y="4133073"/>
            <a:ext cx="2302254" cy="304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7208E303-8ED9-2D29-2932-B15056D742A5}"/>
              </a:ext>
            </a:extLst>
          </p:cNvPr>
          <p:cNvSpPr txBox="1"/>
          <p:nvPr/>
        </p:nvSpPr>
        <p:spPr>
          <a:xfrm>
            <a:off x="4749057" y="4969656"/>
            <a:ext cx="2658768" cy="1138773"/>
          </a:xfrm>
          <a:prstGeom prst="rect">
            <a:avLst/>
          </a:prstGeom>
          <a:noFill/>
          <a:ln>
            <a:noFill/>
          </a:ln>
        </p:spPr>
        <p:txBody>
          <a:bodyPr wrap="square" rtlCol="0">
            <a:spAutoFit/>
          </a:bodyPr>
          <a:lstStyle/>
          <a:p>
            <a:r>
              <a:rPr lang="ja-JP" altLang="en-US" sz="1700" dirty="0"/>
              <a:t>・会員情報表示</a:t>
            </a:r>
            <a:endParaRPr lang="en-US" altLang="ja-JP" sz="1700" dirty="0"/>
          </a:p>
          <a:p>
            <a:r>
              <a:rPr lang="ja-JP" altLang="en-US" sz="1700" dirty="0"/>
              <a:t>・購入履歴表示</a:t>
            </a:r>
            <a:endParaRPr lang="en-US" altLang="ja-JP" sz="1700" dirty="0"/>
          </a:p>
          <a:p>
            <a:r>
              <a:rPr lang="ja-JP" altLang="en-US" sz="1700" dirty="0"/>
              <a:t>・領収書発行</a:t>
            </a:r>
            <a:endParaRPr lang="en-US" altLang="ja-JP" sz="1700" dirty="0"/>
          </a:p>
          <a:p>
            <a:r>
              <a:rPr kumimoji="1" lang="ja-JP" altLang="en-US" sz="1700" dirty="0"/>
              <a:t>・退会処理</a:t>
            </a:r>
            <a:endParaRPr kumimoji="1" lang="en-US" altLang="ja-JP" sz="1700" dirty="0"/>
          </a:p>
        </p:txBody>
      </p:sp>
    </p:spTree>
    <p:extLst>
      <p:ext uri="{BB962C8B-B14F-4D97-AF65-F5344CB8AC3E}">
        <p14:creationId xmlns:p14="http://schemas.microsoft.com/office/powerpoint/2010/main" val="3006027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203165" y="168496"/>
            <a:ext cx="11360800" cy="763600"/>
          </a:xfrm>
          <a:prstGeom prst="rect">
            <a:avLst/>
          </a:prstGeom>
        </p:spPr>
        <p:txBody>
          <a:bodyPr spcFirstLastPara="1" vert="horz" wrap="square" lIns="121900" tIns="121900" rIns="121900" bIns="121900" rtlCol="0" anchor="t" anchorCtr="0">
            <a:normAutofit/>
          </a:bodyPr>
          <a:lstStyle/>
          <a:p>
            <a:r>
              <a:rPr lang="ja-JP" altLang="en-US" sz="3200" dirty="0"/>
              <a:t>商品管理</a:t>
            </a:r>
            <a:endParaRPr sz="3200" dirty="0"/>
          </a:p>
        </p:txBody>
      </p:sp>
      <p:sp>
        <p:nvSpPr>
          <p:cNvPr id="4" name="Google Shape;61;p14">
            <a:extLst>
              <a:ext uri="{FF2B5EF4-FFF2-40B4-BE49-F238E27FC236}">
                <a16:creationId xmlns:a16="http://schemas.microsoft.com/office/drawing/2014/main" id="{65E6CE71-FB95-EA0A-77E7-9C17EDD7801A}"/>
              </a:ext>
            </a:extLst>
          </p:cNvPr>
          <p:cNvSpPr txBox="1">
            <a:spLocks/>
          </p:cNvSpPr>
          <p:nvPr/>
        </p:nvSpPr>
        <p:spPr>
          <a:xfrm>
            <a:off x="1717056" y="2454804"/>
            <a:ext cx="2249126" cy="585843"/>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1700" dirty="0"/>
              <a:t>マーケティング部門メンバー</a:t>
            </a:r>
          </a:p>
        </p:txBody>
      </p:sp>
      <p:pic>
        <p:nvPicPr>
          <p:cNvPr id="6" name="グラフィックス 5" descr="オフィス ワーカー (男性) 単色塗りつぶし">
            <a:extLst>
              <a:ext uri="{FF2B5EF4-FFF2-40B4-BE49-F238E27FC236}">
                <a16:creationId xmlns:a16="http://schemas.microsoft.com/office/drawing/2014/main" id="{1326C9AB-D05B-C3F2-0667-F98E3F2B95A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84419" y="2910927"/>
            <a:ext cx="914400" cy="914400"/>
          </a:xfrm>
          <a:prstGeom prst="rect">
            <a:avLst/>
          </a:prstGeom>
        </p:spPr>
      </p:pic>
      <p:sp>
        <p:nvSpPr>
          <p:cNvPr id="10" name="テキスト ボックス 9">
            <a:extLst>
              <a:ext uri="{FF2B5EF4-FFF2-40B4-BE49-F238E27FC236}">
                <a16:creationId xmlns:a16="http://schemas.microsoft.com/office/drawing/2014/main" id="{CBA85977-0FE2-35AC-B771-D3EB8DA256CC}"/>
              </a:ext>
            </a:extLst>
          </p:cNvPr>
          <p:cNvSpPr txBox="1"/>
          <p:nvPr/>
        </p:nvSpPr>
        <p:spPr>
          <a:xfrm>
            <a:off x="3745339" y="3442227"/>
            <a:ext cx="2068944" cy="1138773"/>
          </a:xfrm>
          <a:prstGeom prst="rect">
            <a:avLst/>
          </a:prstGeom>
          <a:noFill/>
          <a:ln>
            <a:noFill/>
          </a:ln>
        </p:spPr>
        <p:txBody>
          <a:bodyPr wrap="square" rtlCol="0">
            <a:spAutoFit/>
          </a:bodyPr>
          <a:lstStyle/>
          <a:p>
            <a:r>
              <a:rPr kumimoji="1" lang="ja-JP" altLang="en-US" sz="1700" dirty="0"/>
              <a:t>・商品登録</a:t>
            </a:r>
            <a:endParaRPr kumimoji="1" lang="en-US" altLang="ja-JP" sz="1700" dirty="0"/>
          </a:p>
          <a:p>
            <a:r>
              <a:rPr lang="ja-JP" altLang="en-US" sz="1700" dirty="0"/>
              <a:t>・商品削除</a:t>
            </a:r>
            <a:endParaRPr lang="en-US" altLang="ja-JP" sz="1700" dirty="0"/>
          </a:p>
          <a:p>
            <a:r>
              <a:rPr lang="ja-JP" altLang="en-US" sz="1700" dirty="0"/>
              <a:t>・商品参照</a:t>
            </a:r>
            <a:endParaRPr lang="en-US" altLang="ja-JP" sz="1700" dirty="0"/>
          </a:p>
          <a:p>
            <a:r>
              <a:rPr kumimoji="1" lang="ja-JP" altLang="en-US" sz="1700" dirty="0"/>
              <a:t>・割引情報登録</a:t>
            </a:r>
          </a:p>
        </p:txBody>
      </p:sp>
      <p:sp>
        <p:nvSpPr>
          <p:cNvPr id="11" name="矢印: 右 10">
            <a:extLst>
              <a:ext uri="{FF2B5EF4-FFF2-40B4-BE49-F238E27FC236}">
                <a16:creationId xmlns:a16="http://schemas.microsoft.com/office/drawing/2014/main" id="{43189F14-3F91-EB42-D64B-EB0FF2E9B968}"/>
              </a:ext>
            </a:extLst>
          </p:cNvPr>
          <p:cNvSpPr/>
          <p:nvPr/>
        </p:nvSpPr>
        <p:spPr>
          <a:xfrm>
            <a:off x="3629884" y="3123573"/>
            <a:ext cx="2068945" cy="304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グラフィックス 12" descr="コンピューター 枠線">
            <a:extLst>
              <a:ext uri="{FF2B5EF4-FFF2-40B4-BE49-F238E27FC236}">
                <a16:creationId xmlns:a16="http://schemas.microsoft.com/office/drawing/2014/main" id="{6FCA668E-2E36-CC14-005A-CEE325C7D3E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51601" y="2234411"/>
            <a:ext cx="2068944" cy="2068944"/>
          </a:xfrm>
          <a:prstGeom prst="rect">
            <a:avLst/>
          </a:prstGeom>
        </p:spPr>
      </p:pic>
      <p:sp>
        <p:nvSpPr>
          <p:cNvPr id="14" name="Google Shape;61;p14">
            <a:extLst>
              <a:ext uri="{FF2B5EF4-FFF2-40B4-BE49-F238E27FC236}">
                <a16:creationId xmlns:a16="http://schemas.microsoft.com/office/drawing/2014/main" id="{718D9D2B-EFA7-76B0-4E67-FF49D32BD8F9}"/>
              </a:ext>
            </a:extLst>
          </p:cNvPr>
          <p:cNvSpPr txBox="1">
            <a:spLocks/>
          </p:cNvSpPr>
          <p:nvPr/>
        </p:nvSpPr>
        <p:spPr>
          <a:xfrm>
            <a:off x="6701110" y="2203946"/>
            <a:ext cx="1431510" cy="501717"/>
          </a:xfrm>
          <a:prstGeom prst="rect">
            <a:avLst/>
          </a:prstGeom>
        </p:spPr>
        <p:txBody>
          <a:bodyPr spcFirstLastPara="1" vert="horz" wrap="square" lIns="121900" tIns="121900" rIns="121900" bIns="121900" rtlCol="0" anchor="t" anchorCtr="0">
            <a:normAutofit fontScale="92500"/>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1867" dirty="0"/>
              <a:t>EC</a:t>
            </a:r>
            <a:r>
              <a:rPr lang="ja-JP" altLang="en-US" sz="1867" dirty="0"/>
              <a:t>システム</a:t>
            </a:r>
          </a:p>
        </p:txBody>
      </p:sp>
      <p:sp>
        <p:nvSpPr>
          <p:cNvPr id="15" name="テキスト ボックス 14">
            <a:extLst>
              <a:ext uri="{FF2B5EF4-FFF2-40B4-BE49-F238E27FC236}">
                <a16:creationId xmlns:a16="http://schemas.microsoft.com/office/drawing/2014/main" id="{3C6ABF97-C0B3-6B54-372F-6DAC954BD536}"/>
              </a:ext>
            </a:extLst>
          </p:cNvPr>
          <p:cNvSpPr txBox="1"/>
          <p:nvPr/>
        </p:nvSpPr>
        <p:spPr>
          <a:xfrm>
            <a:off x="9376366" y="3123573"/>
            <a:ext cx="2806314" cy="2970044"/>
          </a:xfrm>
          <a:prstGeom prst="rect">
            <a:avLst/>
          </a:prstGeom>
          <a:noFill/>
          <a:ln>
            <a:noFill/>
          </a:ln>
        </p:spPr>
        <p:txBody>
          <a:bodyPr wrap="square" rtlCol="0">
            <a:spAutoFit/>
          </a:bodyPr>
          <a:lstStyle/>
          <a:p>
            <a:r>
              <a:rPr kumimoji="1" lang="ja-JP" altLang="en-US" sz="1700" dirty="0"/>
              <a:t>・商品情報参照</a:t>
            </a:r>
            <a:endParaRPr kumimoji="1" lang="en-US" altLang="ja-JP" sz="1700" dirty="0"/>
          </a:p>
          <a:p>
            <a:r>
              <a:rPr lang="ja-JP" altLang="en-US" sz="1700" dirty="0"/>
              <a:t>　商品番号</a:t>
            </a:r>
            <a:endParaRPr lang="en-US" altLang="ja-JP" sz="1700" dirty="0"/>
          </a:p>
          <a:p>
            <a:r>
              <a:rPr lang="ja-JP" altLang="en-US" sz="1700" dirty="0"/>
              <a:t>　商品名</a:t>
            </a:r>
            <a:endParaRPr lang="en-US" altLang="ja-JP" sz="1700" dirty="0"/>
          </a:p>
          <a:p>
            <a:r>
              <a:rPr lang="ja-JP" altLang="en-US" sz="1700" dirty="0"/>
              <a:t>　カテゴリ</a:t>
            </a:r>
            <a:endParaRPr lang="en-US" altLang="ja-JP" sz="1700" dirty="0"/>
          </a:p>
          <a:p>
            <a:r>
              <a:rPr lang="ja-JP" altLang="en-US" sz="1700" dirty="0"/>
              <a:t>　画像</a:t>
            </a:r>
            <a:endParaRPr lang="en-US" altLang="ja-JP" sz="1700" dirty="0"/>
          </a:p>
          <a:p>
            <a:r>
              <a:rPr lang="ja-JP" altLang="en-US" sz="1700" dirty="0"/>
              <a:t>　色</a:t>
            </a:r>
            <a:endParaRPr lang="en-US" altLang="ja-JP" sz="1700" dirty="0"/>
          </a:p>
          <a:p>
            <a:r>
              <a:rPr lang="ja-JP" altLang="en-US" sz="1700" dirty="0"/>
              <a:t>　サイズ</a:t>
            </a:r>
            <a:endParaRPr lang="en-US" altLang="ja-JP" sz="1700" dirty="0"/>
          </a:p>
          <a:p>
            <a:r>
              <a:rPr lang="ja-JP" altLang="en-US" sz="1700" dirty="0"/>
              <a:t>　価格</a:t>
            </a:r>
            <a:endParaRPr lang="en-US" altLang="ja-JP" sz="1700" dirty="0"/>
          </a:p>
          <a:p>
            <a:r>
              <a:rPr lang="ja-JP" altLang="en-US" sz="1700" dirty="0"/>
              <a:t>　在庫情報</a:t>
            </a:r>
            <a:endParaRPr lang="en-US" altLang="ja-JP" sz="1700" dirty="0"/>
          </a:p>
          <a:p>
            <a:endParaRPr kumimoji="1" lang="en-US" altLang="ja-JP" sz="1700" dirty="0"/>
          </a:p>
          <a:p>
            <a:endParaRPr lang="en-US" altLang="ja-JP" sz="1700" dirty="0"/>
          </a:p>
        </p:txBody>
      </p:sp>
      <p:sp>
        <p:nvSpPr>
          <p:cNvPr id="19" name="テキスト ボックス 18">
            <a:extLst>
              <a:ext uri="{FF2B5EF4-FFF2-40B4-BE49-F238E27FC236}">
                <a16:creationId xmlns:a16="http://schemas.microsoft.com/office/drawing/2014/main" id="{B40C0A6D-F88B-BBE4-AC19-0DBE84707821}"/>
              </a:ext>
            </a:extLst>
          </p:cNvPr>
          <p:cNvSpPr txBox="1"/>
          <p:nvPr/>
        </p:nvSpPr>
        <p:spPr>
          <a:xfrm>
            <a:off x="203165" y="840648"/>
            <a:ext cx="11785670" cy="1400383"/>
          </a:xfrm>
          <a:prstGeom prst="rect">
            <a:avLst/>
          </a:prstGeom>
          <a:noFill/>
          <a:ln>
            <a:noFill/>
          </a:ln>
        </p:spPr>
        <p:txBody>
          <a:bodyPr wrap="square" rtlCol="0">
            <a:spAutoFit/>
          </a:bodyPr>
          <a:lstStyle/>
          <a:p>
            <a:r>
              <a:rPr lang="ja-JP" altLang="en-US" sz="1700" dirty="0"/>
              <a:t>マーケティング部門メンバーが</a:t>
            </a:r>
            <a:r>
              <a:rPr lang="ja-JP" altLang="ja-JP" sz="1700" dirty="0"/>
              <a:t>商品</a:t>
            </a:r>
            <a:r>
              <a:rPr lang="ja-JP" altLang="en-US" sz="1700" dirty="0"/>
              <a:t>を</a:t>
            </a:r>
            <a:r>
              <a:rPr lang="en-US" altLang="ja-JP" sz="1700" dirty="0"/>
              <a:t>EC</a:t>
            </a:r>
            <a:r>
              <a:rPr lang="ja-JP" altLang="en-US" sz="1700" dirty="0"/>
              <a:t>サイトに</a:t>
            </a:r>
            <a:r>
              <a:rPr lang="ja-JP" altLang="ja-JP" sz="1700" dirty="0"/>
              <a:t>登録・削除</a:t>
            </a:r>
            <a:r>
              <a:rPr lang="ja-JP" altLang="en-US" sz="1700" dirty="0"/>
              <a:t>・参照する機能</a:t>
            </a:r>
            <a:endParaRPr lang="ja-JP" altLang="ja-JP" sz="1700" dirty="0"/>
          </a:p>
          <a:p>
            <a:r>
              <a:rPr lang="ja-JP" altLang="en-US" sz="1700" dirty="0"/>
              <a:t>登録する商品情報は </a:t>
            </a:r>
            <a:r>
              <a:rPr lang="ja-JP" altLang="ja-JP" sz="1700" dirty="0"/>
              <a:t>商品番号、商品名、カテゴリ、画像、色、サイズ、価格、在庫情報</a:t>
            </a:r>
          </a:p>
          <a:p>
            <a:r>
              <a:rPr lang="ja-JP" altLang="ja-JP" sz="1700" dirty="0"/>
              <a:t>商品ごとに割引情報</a:t>
            </a:r>
            <a:r>
              <a:rPr lang="ja-JP" altLang="en-US" sz="1700" dirty="0"/>
              <a:t>を</a:t>
            </a:r>
            <a:r>
              <a:rPr lang="ja-JP" altLang="ja-JP" sz="1700" dirty="0"/>
              <a:t>登録</a:t>
            </a:r>
            <a:r>
              <a:rPr lang="ja-JP" altLang="en-US" sz="1700" dirty="0"/>
              <a:t>する機能を有する</a:t>
            </a:r>
            <a:endParaRPr lang="en-US" altLang="ja-JP" sz="1700" dirty="0"/>
          </a:p>
          <a:p>
            <a:r>
              <a:rPr lang="ja-JP" altLang="en-US" sz="1700" dirty="0"/>
              <a:t>商品一覧や、顧客側のページで掲載している商品情報を参照することができる</a:t>
            </a:r>
            <a:endParaRPr lang="en-US" altLang="ja-JP" sz="1700" dirty="0"/>
          </a:p>
          <a:p>
            <a:r>
              <a:rPr lang="ja-JP" altLang="en-US" sz="1700" dirty="0"/>
              <a:t>登録元となる商品情報は基盤システム側で一元管理しており、</a:t>
            </a:r>
            <a:r>
              <a:rPr lang="ja-JP" altLang="ja-JP" sz="1700" dirty="0"/>
              <a:t>ECサイトは基盤システム側の商品</a:t>
            </a:r>
            <a:r>
              <a:rPr lang="ja-JP" altLang="en-US" sz="1700" dirty="0"/>
              <a:t>情報</a:t>
            </a:r>
            <a:r>
              <a:rPr lang="ja-JP" altLang="ja-JP" sz="1700" dirty="0"/>
              <a:t>を</a:t>
            </a:r>
            <a:r>
              <a:rPr lang="ja-JP" altLang="en-US" sz="1700" dirty="0"/>
              <a:t>直接</a:t>
            </a:r>
            <a:r>
              <a:rPr lang="ja-JP" altLang="ja-JP" sz="1700" dirty="0"/>
              <a:t>参照する</a:t>
            </a:r>
          </a:p>
        </p:txBody>
      </p:sp>
      <p:pic>
        <p:nvPicPr>
          <p:cNvPr id="23" name="グラフィックス 22" descr="コンピューター 単色塗りつぶし">
            <a:extLst>
              <a:ext uri="{FF2B5EF4-FFF2-40B4-BE49-F238E27FC236}">
                <a16:creationId xmlns:a16="http://schemas.microsoft.com/office/drawing/2014/main" id="{30BB3E77-428E-A3FE-A694-8FF51A6707E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541767" y="4548284"/>
            <a:ext cx="1981948" cy="1981948"/>
          </a:xfrm>
          <a:prstGeom prst="rect">
            <a:avLst/>
          </a:prstGeom>
        </p:spPr>
      </p:pic>
      <p:sp>
        <p:nvSpPr>
          <p:cNvPr id="24" name="Google Shape;61;p14">
            <a:extLst>
              <a:ext uri="{FF2B5EF4-FFF2-40B4-BE49-F238E27FC236}">
                <a16:creationId xmlns:a16="http://schemas.microsoft.com/office/drawing/2014/main" id="{F6736BAE-3794-849B-7A64-AB4EDF588D7B}"/>
              </a:ext>
            </a:extLst>
          </p:cNvPr>
          <p:cNvSpPr txBox="1">
            <a:spLocks/>
          </p:cNvSpPr>
          <p:nvPr/>
        </p:nvSpPr>
        <p:spPr>
          <a:xfrm>
            <a:off x="6650311" y="4499182"/>
            <a:ext cx="1616234" cy="544320"/>
          </a:xfrm>
          <a:prstGeom prst="rect">
            <a:avLst/>
          </a:prstGeom>
        </p:spPr>
        <p:txBody>
          <a:bodyPr spcFirstLastPara="1" vert="horz" wrap="square" lIns="121900" tIns="121900" rIns="121900" bIns="121900" rtlCol="0" anchor="t" anchorCtr="0">
            <a:normAutofit fontScale="92500"/>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1867" dirty="0"/>
              <a:t>基盤システム</a:t>
            </a:r>
          </a:p>
        </p:txBody>
      </p:sp>
      <p:sp>
        <p:nvSpPr>
          <p:cNvPr id="26" name="矢印: 左カーブ 25">
            <a:extLst>
              <a:ext uri="{FF2B5EF4-FFF2-40B4-BE49-F238E27FC236}">
                <a16:creationId xmlns:a16="http://schemas.microsoft.com/office/drawing/2014/main" id="{646BC1E3-1DC6-813E-4070-A3EC29A77371}"/>
              </a:ext>
            </a:extLst>
          </p:cNvPr>
          <p:cNvSpPr/>
          <p:nvPr/>
        </p:nvSpPr>
        <p:spPr>
          <a:xfrm>
            <a:off x="8626764" y="3203848"/>
            <a:ext cx="646553" cy="2227134"/>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テキスト ボックス 26">
            <a:extLst>
              <a:ext uri="{FF2B5EF4-FFF2-40B4-BE49-F238E27FC236}">
                <a16:creationId xmlns:a16="http://schemas.microsoft.com/office/drawing/2014/main" id="{8F0FEFBA-DFF7-0F45-303A-A6A62E94E594}"/>
              </a:ext>
            </a:extLst>
          </p:cNvPr>
          <p:cNvSpPr txBox="1"/>
          <p:nvPr/>
        </p:nvSpPr>
        <p:spPr>
          <a:xfrm>
            <a:off x="5255491" y="6300479"/>
            <a:ext cx="6659417" cy="307777"/>
          </a:xfrm>
          <a:prstGeom prst="rect">
            <a:avLst/>
          </a:prstGeom>
          <a:noFill/>
          <a:ln>
            <a:noFill/>
          </a:ln>
        </p:spPr>
        <p:txBody>
          <a:bodyPr wrap="square" rtlCol="0">
            <a:spAutoFit/>
          </a:bodyPr>
          <a:lstStyle/>
          <a:p>
            <a:r>
              <a:rPr kumimoji="1" lang="ja-JP" altLang="en-US" sz="1400" dirty="0"/>
              <a:t>・参照</a:t>
            </a:r>
            <a:r>
              <a:rPr lang="ja-JP" altLang="en-US" sz="1400" dirty="0"/>
              <a:t>元となる商品情報は、</a:t>
            </a:r>
            <a:r>
              <a:rPr kumimoji="1" lang="ja-JP" altLang="en-US" sz="1400" dirty="0"/>
              <a:t>基盤システム側の商品情報登録画面</a:t>
            </a:r>
            <a:r>
              <a:rPr lang="ja-JP" altLang="en-US" sz="1400" dirty="0"/>
              <a:t>で</a:t>
            </a:r>
            <a:r>
              <a:rPr kumimoji="1" lang="ja-JP" altLang="en-US" sz="1400" dirty="0"/>
              <a:t>登録している</a:t>
            </a:r>
            <a:endParaRPr kumimoji="1" lang="en-US" altLang="ja-JP" sz="1400" dirty="0"/>
          </a:p>
        </p:txBody>
      </p:sp>
      <p:sp>
        <p:nvSpPr>
          <p:cNvPr id="5" name="テキスト ボックス 4">
            <a:extLst>
              <a:ext uri="{FF2B5EF4-FFF2-40B4-BE49-F238E27FC236}">
                <a16:creationId xmlns:a16="http://schemas.microsoft.com/office/drawing/2014/main" id="{462EA4B3-DD16-5186-24C3-809023A7C132}"/>
              </a:ext>
            </a:extLst>
          </p:cNvPr>
          <p:cNvSpPr txBox="1"/>
          <p:nvPr/>
        </p:nvSpPr>
        <p:spPr>
          <a:xfrm>
            <a:off x="2393243" y="5662993"/>
            <a:ext cx="3421040" cy="615553"/>
          </a:xfrm>
          <a:prstGeom prst="rect">
            <a:avLst/>
          </a:prstGeom>
          <a:noFill/>
          <a:ln>
            <a:noFill/>
          </a:ln>
        </p:spPr>
        <p:txBody>
          <a:bodyPr wrap="square" rtlCol="0">
            <a:spAutoFit/>
          </a:bodyPr>
          <a:lstStyle/>
          <a:p>
            <a:r>
              <a:rPr kumimoji="1" lang="ja-JP" altLang="en-US" sz="1700" dirty="0"/>
              <a:t>・商品</a:t>
            </a:r>
            <a:r>
              <a:rPr lang="ja-JP" altLang="en-US" sz="1700" dirty="0"/>
              <a:t>情報確認</a:t>
            </a:r>
            <a:endParaRPr lang="en-US" altLang="ja-JP" sz="1700" dirty="0"/>
          </a:p>
          <a:p>
            <a:r>
              <a:rPr kumimoji="1" lang="ja-JP" altLang="en-US" sz="1700" dirty="0"/>
              <a:t>・</a:t>
            </a:r>
            <a:r>
              <a:rPr kumimoji="1" lang="en-US" altLang="ja-JP" sz="1700" dirty="0"/>
              <a:t>EC</a:t>
            </a:r>
            <a:r>
              <a:rPr kumimoji="1" lang="ja-JP" altLang="en-US" sz="1700" dirty="0"/>
              <a:t>サイトへの登録商品を選択</a:t>
            </a:r>
          </a:p>
        </p:txBody>
      </p:sp>
      <p:sp>
        <p:nvSpPr>
          <p:cNvPr id="3" name="矢印: 上向き折線 2">
            <a:extLst>
              <a:ext uri="{FF2B5EF4-FFF2-40B4-BE49-F238E27FC236}">
                <a16:creationId xmlns:a16="http://schemas.microsoft.com/office/drawing/2014/main" id="{C72DAC32-1B75-6895-A3CF-C3D5D6BE06C4}"/>
              </a:ext>
            </a:extLst>
          </p:cNvPr>
          <p:cNvSpPr/>
          <p:nvPr/>
        </p:nvSpPr>
        <p:spPr>
          <a:xfrm rot="5400000">
            <a:off x="3705811" y="3440599"/>
            <a:ext cx="1127626" cy="3111708"/>
          </a:xfrm>
          <a:prstGeom prst="bentUpArrow">
            <a:avLst>
              <a:gd name="adj1" fmla="val 12403"/>
              <a:gd name="adj2" fmla="val 11932"/>
              <a:gd name="adj3" fmla="val 1402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スライド番号プレースホルダー 1">
            <a:extLst>
              <a:ext uri="{FF2B5EF4-FFF2-40B4-BE49-F238E27FC236}">
                <a16:creationId xmlns:a16="http://schemas.microsoft.com/office/drawing/2014/main" id="{5DE7DB9C-FE5F-F462-C4FB-817B8845CD97}"/>
              </a:ext>
            </a:extLst>
          </p:cNvPr>
          <p:cNvSpPr>
            <a:spLocks noGrp="1"/>
          </p:cNvSpPr>
          <p:nvPr>
            <p:ph type="sldNum" idx="12"/>
          </p:nvPr>
        </p:nvSpPr>
        <p:spPr/>
        <p:txBody>
          <a:bodyPr/>
          <a:lstStyle/>
          <a:p>
            <a:fld id="{00000000-1234-1234-1234-123412341234}" type="slidenum">
              <a:rPr lang="en-US" altLang="ja" smtClean="0"/>
              <a:pPr/>
              <a:t>7</a:t>
            </a:fld>
            <a:endParaRPr lang="ja"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
          <a:extLst>
            <a:ext uri="{FF2B5EF4-FFF2-40B4-BE49-F238E27FC236}">
              <a16:creationId xmlns:a16="http://schemas.microsoft.com/office/drawing/2014/main" id="{DFE893FA-7A77-2232-C44A-20CD76C3C72B}"/>
            </a:ext>
          </a:extLst>
        </p:cNvPr>
        <p:cNvGrpSpPr/>
        <p:nvPr/>
      </p:nvGrpSpPr>
      <p:grpSpPr>
        <a:xfrm>
          <a:off x="0" y="0"/>
          <a:ext cx="0" cy="0"/>
          <a:chOff x="0" y="0"/>
          <a:chExt cx="0" cy="0"/>
        </a:xfrm>
      </p:grpSpPr>
      <p:sp>
        <p:nvSpPr>
          <p:cNvPr id="60" name="Google Shape;60;p14">
            <a:extLst>
              <a:ext uri="{FF2B5EF4-FFF2-40B4-BE49-F238E27FC236}">
                <a16:creationId xmlns:a16="http://schemas.microsoft.com/office/drawing/2014/main" id="{67175BC2-C9C5-26CF-B533-E457214872A2}"/>
              </a:ext>
            </a:extLst>
          </p:cNvPr>
          <p:cNvSpPr txBox="1">
            <a:spLocks noGrp="1"/>
          </p:cNvSpPr>
          <p:nvPr>
            <p:ph type="title"/>
          </p:nvPr>
        </p:nvSpPr>
        <p:spPr>
          <a:xfrm>
            <a:off x="203165" y="168496"/>
            <a:ext cx="11360800" cy="763600"/>
          </a:xfrm>
          <a:prstGeom prst="rect">
            <a:avLst/>
          </a:prstGeom>
        </p:spPr>
        <p:txBody>
          <a:bodyPr spcFirstLastPara="1" vert="horz" wrap="square" lIns="121900" tIns="121900" rIns="121900" bIns="121900" rtlCol="0" anchor="t" anchorCtr="0">
            <a:normAutofit/>
          </a:bodyPr>
          <a:lstStyle/>
          <a:p>
            <a:r>
              <a:rPr lang="ja-JP" altLang="en-US" sz="3200" dirty="0"/>
              <a:t>割引クーポン配布</a:t>
            </a:r>
            <a:endParaRPr sz="3200" dirty="0"/>
          </a:p>
        </p:txBody>
      </p:sp>
      <p:sp>
        <p:nvSpPr>
          <p:cNvPr id="4" name="Google Shape;61;p14">
            <a:extLst>
              <a:ext uri="{FF2B5EF4-FFF2-40B4-BE49-F238E27FC236}">
                <a16:creationId xmlns:a16="http://schemas.microsoft.com/office/drawing/2014/main" id="{7AF8A1BF-5486-52F5-AF8C-3F6F839BA5C7}"/>
              </a:ext>
            </a:extLst>
          </p:cNvPr>
          <p:cNvSpPr txBox="1">
            <a:spLocks/>
          </p:cNvSpPr>
          <p:nvPr/>
        </p:nvSpPr>
        <p:spPr>
          <a:xfrm>
            <a:off x="403794" y="2413507"/>
            <a:ext cx="2332770" cy="597453"/>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1700" dirty="0"/>
              <a:t>マーケティング部門メンバー</a:t>
            </a:r>
          </a:p>
        </p:txBody>
      </p:sp>
      <p:pic>
        <p:nvPicPr>
          <p:cNvPr id="6" name="グラフィックス 5" descr="オフィス ワーカー (男性) 単色塗りつぶし">
            <a:extLst>
              <a:ext uri="{FF2B5EF4-FFF2-40B4-BE49-F238E27FC236}">
                <a16:creationId xmlns:a16="http://schemas.microsoft.com/office/drawing/2014/main" id="{53C00126-DF77-F318-98B4-2FF99FD36D0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5915" y="2910927"/>
            <a:ext cx="914400" cy="914400"/>
          </a:xfrm>
          <a:prstGeom prst="rect">
            <a:avLst/>
          </a:prstGeom>
        </p:spPr>
      </p:pic>
      <p:pic>
        <p:nvPicPr>
          <p:cNvPr id="13" name="グラフィックス 12" descr="コンピューター 枠線">
            <a:extLst>
              <a:ext uri="{FF2B5EF4-FFF2-40B4-BE49-F238E27FC236}">
                <a16:creationId xmlns:a16="http://schemas.microsoft.com/office/drawing/2014/main" id="{09B6DB29-F602-849B-7C69-16F5B8BD6D8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973786" y="2289828"/>
            <a:ext cx="2068944" cy="2068944"/>
          </a:xfrm>
          <a:prstGeom prst="rect">
            <a:avLst/>
          </a:prstGeom>
        </p:spPr>
      </p:pic>
      <p:sp>
        <p:nvSpPr>
          <p:cNvPr id="14" name="Google Shape;61;p14">
            <a:extLst>
              <a:ext uri="{FF2B5EF4-FFF2-40B4-BE49-F238E27FC236}">
                <a16:creationId xmlns:a16="http://schemas.microsoft.com/office/drawing/2014/main" id="{BCD6E6A4-9F09-834E-A6BC-CC004DE17012}"/>
              </a:ext>
            </a:extLst>
          </p:cNvPr>
          <p:cNvSpPr txBox="1">
            <a:spLocks/>
          </p:cNvSpPr>
          <p:nvPr/>
        </p:nvSpPr>
        <p:spPr>
          <a:xfrm>
            <a:off x="5223295" y="2259363"/>
            <a:ext cx="1431510" cy="501717"/>
          </a:xfrm>
          <a:prstGeom prst="rect">
            <a:avLst/>
          </a:prstGeom>
        </p:spPr>
        <p:txBody>
          <a:bodyPr spcFirstLastPara="1" vert="horz" wrap="square" lIns="121900" tIns="121900" rIns="121900" bIns="121900" rtlCol="0" anchor="t" anchorCtr="0">
            <a:normAutofit fontScale="92500"/>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1867" dirty="0"/>
              <a:t>EC</a:t>
            </a:r>
            <a:r>
              <a:rPr lang="ja-JP" altLang="en-US" sz="1867" dirty="0"/>
              <a:t>システム</a:t>
            </a:r>
          </a:p>
        </p:txBody>
      </p:sp>
      <p:sp>
        <p:nvSpPr>
          <p:cNvPr id="19" name="テキスト ボックス 18">
            <a:extLst>
              <a:ext uri="{FF2B5EF4-FFF2-40B4-BE49-F238E27FC236}">
                <a16:creationId xmlns:a16="http://schemas.microsoft.com/office/drawing/2014/main" id="{890E1AFF-9698-B261-476C-FF5EF6D2028C}"/>
              </a:ext>
            </a:extLst>
          </p:cNvPr>
          <p:cNvSpPr txBox="1"/>
          <p:nvPr/>
        </p:nvSpPr>
        <p:spPr>
          <a:xfrm>
            <a:off x="203165" y="821506"/>
            <a:ext cx="10994325" cy="1138773"/>
          </a:xfrm>
          <a:prstGeom prst="rect">
            <a:avLst/>
          </a:prstGeom>
          <a:noFill/>
          <a:ln>
            <a:noFill/>
          </a:ln>
        </p:spPr>
        <p:txBody>
          <a:bodyPr wrap="square" rtlCol="0">
            <a:spAutoFit/>
          </a:bodyPr>
          <a:lstStyle/>
          <a:p>
            <a:r>
              <a:rPr lang="ja-JP" altLang="en-US" sz="1700" dirty="0"/>
              <a:t>マーケティング部門メンバーが、</a:t>
            </a:r>
            <a:r>
              <a:rPr lang="en-US" altLang="ja-JP" sz="1700" dirty="0"/>
              <a:t>EC</a:t>
            </a:r>
            <a:r>
              <a:rPr lang="ja-JP" altLang="en-US" sz="1700" dirty="0"/>
              <a:t>サイトを介して特定のユーザーを対象に</a:t>
            </a:r>
            <a:endParaRPr lang="en-US" altLang="ja-JP" sz="1700" dirty="0"/>
          </a:p>
          <a:p>
            <a:r>
              <a:rPr lang="ja-JP" altLang="en-US" sz="1700" dirty="0"/>
              <a:t>商品の割引クーポンを配布することができる機能</a:t>
            </a:r>
            <a:endParaRPr lang="en-US" altLang="ja-JP" sz="1700" dirty="0"/>
          </a:p>
          <a:p>
            <a:r>
              <a:rPr lang="ja-JP" altLang="en-US" sz="1700" dirty="0"/>
              <a:t>クーポンを配布されたユーザーは、クーポンを利用して割引価格で商品を購入することができる</a:t>
            </a:r>
            <a:endParaRPr lang="en-US" altLang="ja-JP" sz="1700" dirty="0"/>
          </a:p>
          <a:p>
            <a:endParaRPr lang="en-US" altLang="ja-JP" sz="1700" dirty="0"/>
          </a:p>
        </p:txBody>
      </p:sp>
      <p:sp>
        <p:nvSpPr>
          <p:cNvPr id="2" name="矢印: 右 1">
            <a:extLst>
              <a:ext uri="{FF2B5EF4-FFF2-40B4-BE49-F238E27FC236}">
                <a16:creationId xmlns:a16="http://schemas.microsoft.com/office/drawing/2014/main" id="{81FDD88F-85EA-A29F-E2F9-0B2B4C6F3B1C}"/>
              </a:ext>
            </a:extLst>
          </p:cNvPr>
          <p:cNvSpPr/>
          <p:nvPr/>
        </p:nvSpPr>
        <p:spPr>
          <a:xfrm>
            <a:off x="2845366" y="3182300"/>
            <a:ext cx="1719226" cy="304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Google Shape;61;p14">
            <a:extLst>
              <a:ext uri="{FF2B5EF4-FFF2-40B4-BE49-F238E27FC236}">
                <a16:creationId xmlns:a16="http://schemas.microsoft.com/office/drawing/2014/main" id="{68721114-4CA9-FADD-9ADA-70C9BF5B1042}"/>
              </a:ext>
            </a:extLst>
          </p:cNvPr>
          <p:cNvSpPr txBox="1">
            <a:spLocks noGrp="1"/>
          </p:cNvSpPr>
          <p:nvPr>
            <p:ph type="body" idx="1"/>
          </p:nvPr>
        </p:nvSpPr>
        <p:spPr>
          <a:xfrm>
            <a:off x="9809220" y="2510221"/>
            <a:ext cx="1862139" cy="501717"/>
          </a:xfrm>
          <a:prstGeom prst="rect">
            <a:avLst/>
          </a:prstGeom>
        </p:spPr>
        <p:txBody>
          <a:bodyPr spcFirstLastPara="1" vert="horz" wrap="square" lIns="121900" tIns="121900" rIns="121900" bIns="121900" rtlCol="0" anchor="t" anchorCtr="0">
            <a:noAutofit/>
          </a:bodyPr>
          <a:lstStyle/>
          <a:p>
            <a:pPr marL="0" indent="0" algn="ctr">
              <a:buNone/>
            </a:pPr>
            <a:r>
              <a:rPr lang="ja-JP" altLang="en-US" sz="1700" dirty="0"/>
              <a:t>クーポン利用者</a:t>
            </a:r>
            <a:endParaRPr sz="1700" dirty="0"/>
          </a:p>
        </p:txBody>
      </p:sp>
      <p:pic>
        <p:nvPicPr>
          <p:cNvPr id="5" name="グラフィックス 4" descr="男性のプロフィール 枠線">
            <a:extLst>
              <a:ext uri="{FF2B5EF4-FFF2-40B4-BE49-F238E27FC236}">
                <a16:creationId xmlns:a16="http://schemas.microsoft.com/office/drawing/2014/main" id="{633F4AC1-D181-AF8D-D13B-FD8E2CCCD9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283090" y="2928510"/>
            <a:ext cx="914400" cy="914400"/>
          </a:xfrm>
          <a:prstGeom prst="rect">
            <a:avLst/>
          </a:prstGeom>
        </p:spPr>
      </p:pic>
      <p:sp>
        <p:nvSpPr>
          <p:cNvPr id="8" name="テキスト ボックス 7">
            <a:extLst>
              <a:ext uri="{FF2B5EF4-FFF2-40B4-BE49-F238E27FC236}">
                <a16:creationId xmlns:a16="http://schemas.microsoft.com/office/drawing/2014/main" id="{26599FA1-362A-E446-CF73-3175906C2DAB}"/>
              </a:ext>
            </a:extLst>
          </p:cNvPr>
          <p:cNvSpPr txBox="1"/>
          <p:nvPr/>
        </p:nvSpPr>
        <p:spPr>
          <a:xfrm>
            <a:off x="7533551" y="4007426"/>
            <a:ext cx="2476805" cy="353943"/>
          </a:xfrm>
          <a:prstGeom prst="rect">
            <a:avLst/>
          </a:prstGeom>
          <a:noFill/>
          <a:ln>
            <a:noFill/>
          </a:ln>
        </p:spPr>
        <p:txBody>
          <a:bodyPr wrap="square" rtlCol="0">
            <a:spAutoFit/>
          </a:bodyPr>
          <a:lstStyle/>
          <a:p>
            <a:r>
              <a:rPr kumimoji="1" lang="ja-JP" altLang="en-US" sz="1700" dirty="0"/>
              <a:t>・割引クーポン利用</a:t>
            </a:r>
          </a:p>
        </p:txBody>
      </p:sp>
      <p:sp>
        <p:nvSpPr>
          <p:cNvPr id="9" name="テキスト ボックス 8">
            <a:extLst>
              <a:ext uri="{FF2B5EF4-FFF2-40B4-BE49-F238E27FC236}">
                <a16:creationId xmlns:a16="http://schemas.microsoft.com/office/drawing/2014/main" id="{8752A7CD-C62C-D1BF-ABA3-D91373633361}"/>
              </a:ext>
            </a:extLst>
          </p:cNvPr>
          <p:cNvSpPr txBox="1"/>
          <p:nvPr/>
        </p:nvSpPr>
        <p:spPr>
          <a:xfrm>
            <a:off x="7533552" y="2457537"/>
            <a:ext cx="2476805" cy="877163"/>
          </a:xfrm>
          <a:prstGeom prst="rect">
            <a:avLst/>
          </a:prstGeom>
          <a:noFill/>
          <a:ln>
            <a:noFill/>
          </a:ln>
        </p:spPr>
        <p:txBody>
          <a:bodyPr wrap="square" rtlCol="0">
            <a:spAutoFit/>
          </a:bodyPr>
          <a:lstStyle/>
          <a:p>
            <a:r>
              <a:rPr lang="ja-JP" altLang="en-US" sz="1700" dirty="0"/>
              <a:t>・割引クーポン配布</a:t>
            </a:r>
            <a:endParaRPr kumimoji="1" lang="en-US" altLang="ja-JP" sz="1700" dirty="0"/>
          </a:p>
          <a:p>
            <a:r>
              <a:rPr kumimoji="1" lang="ja-JP" altLang="en-US" sz="1700" dirty="0"/>
              <a:t>・割引価格反映</a:t>
            </a:r>
            <a:endParaRPr kumimoji="1" lang="en-US" altLang="ja-JP" sz="1700" dirty="0"/>
          </a:p>
          <a:p>
            <a:endParaRPr kumimoji="1" lang="ja-JP" altLang="en-US" sz="1700" dirty="0"/>
          </a:p>
        </p:txBody>
      </p:sp>
      <p:sp>
        <p:nvSpPr>
          <p:cNvPr id="11" name="矢印: 右 10">
            <a:extLst>
              <a:ext uri="{FF2B5EF4-FFF2-40B4-BE49-F238E27FC236}">
                <a16:creationId xmlns:a16="http://schemas.microsoft.com/office/drawing/2014/main" id="{20C2C2AA-E9DE-EEBD-A4B5-944F18CBA24F}"/>
              </a:ext>
            </a:extLst>
          </p:cNvPr>
          <p:cNvSpPr/>
          <p:nvPr/>
        </p:nvSpPr>
        <p:spPr>
          <a:xfrm>
            <a:off x="7937781" y="3130263"/>
            <a:ext cx="1185719" cy="304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3B93747C-6A2C-F869-29F5-4AC2F511783B}"/>
              </a:ext>
            </a:extLst>
          </p:cNvPr>
          <p:cNvSpPr/>
          <p:nvPr/>
        </p:nvSpPr>
        <p:spPr>
          <a:xfrm rot="10800000">
            <a:off x="7891539" y="3515118"/>
            <a:ext cx="1185719" cy="304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BE2B4D0B-0068-83D1-F4E9-9AA706BB2CFD}"/>
              </a:ext>
            </a:extLst>
          </p:cNvPr>
          <p:cNvSpPr txBox="1"/>
          <p:nvPr/>
        </p:nvSpPr>
        <p:spPr>
          <a:xfrm>
            <a:off x="2487385" y="2490964"/>
            <a:ext cx="2611155" cy="877163"/>
          </a:xfrm>
          <a:prstGeom prst="rect">
            <a:avLst/>
          </a:prstGeom>
          <a:noFill/>
          <a:ln>
            <a:noFill/>
          </a:ln>
        </p:spPr>
        <p:txBody>
          <a:bodyPr wrap="square" rtlCol="0">
            <a:spAutoFit/>
          </a:bodyPr>
          <a:lstStyle/>
          <a:p>
            <a:r>
              <a:rPr lang="ja-JP" altLang="en-US" sz="1700" dirty="0"/>
              <a:t>・クーポン配布条件指定</a:t>
            </a:r>
            <a:endParaRPr lang="en-US" altLang="ja-JP" sz="1700" dirty="0"/>
          </a:p>
          <a:p>
            <a:r>
              <a:rPr kumimoji="1" lang="ja-JP" altLang="en-US" sz="1700" dirty="0"/>
              <a:t>・クーポン配布設定</a:t>
            </a:r>
            <a:endParaRPr kumimoji="1" lang="en-US" altLang="ja-JP" sz="1700" dirty="0"/>
          </a:p>
          <a:p>
            <a:endParaRPr kumimoji="1" lang="ja-JP" altLang="en-US" sz="1700" dirty="0"/>
          </a:p>
        </p:txBody>
      </p:sp>
      <p:sp>
        <p:nvSpPr>
          <p:cNvPr id="7" name="スライド番号プレースホルダー 6">
            <a:extLst>
              <a:ext uri="{FF2B5EF4-FFF2-40B4-BE49-F238E27FC236}">
                <a16:creationId xmlns:a16="http://schemas.microsoft.com/office/drawing/2014/main" id="{1DB491CD-6DBF-5FEA-9E1A-113994080242}"/>
              </a:ext>
            </a:extLst>
          </p:cNvPr>
          <p:cNvSpPr>
            <a:spLocks noGrp="1"/>
          </p:cNvSpPr>
          <p:nvPr>
            <p:ph type="sldNum" idx="12"/>
          </p:nvPr>
        </p:nvSpPr>
        <p:spPr/>
        <p:txBody>
          <a:bodyPr/>
          <a:lstStyle/>
          <a:p>
            <a:fld id="{00000000-1234-1234-1234-123412341234}" type="slidenum">
              <a:rPr lang="en-US" altLang="ja" smtClean="0"/>
              <a:pPr/>
              <a:t>8</a:t>
            </a:fld>
            <a:endParaRPr lang="ja" altLang="en-US"/>
          </a:p>
        </p:txBody>
      </p:sp>
    </p:spTree>
    <p:extLst>
      <p:ext uri="{BB962C8B-B14F-4D97-AF65-F5344CB8AC3E}">
        <p14:creationId xmlns:p14="http://schemas.microsoft.com/office/powerpoint/2010/main" val="1225893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
          <a:extLst>
            <a:ext uri="{FF2B5EF4-FFF2-40B4-BE49-F238E27FC236}">
              <a16:creationId xmlns:a16="http://schemas.microsoft.com/office/drawing/2014/main" id="{22A8C736-BE91-1EEB-8466-56EC243F7FAC}"/>
            </a:ext>
          </a:extLst>
        </p:cNvPr>
        <p:cNvGrpSpPr/>
        <p:nvPr/>
      </p:nvGrpSpPr>
      <p:grpSpPr>
        <a:xfrm>
          <a:off x="0" y="0"/>
          <a:ext cx="0" cy="0"/>
          <a:chOff x="0" y="0"/>
          <a:chExt cx="0" cy="0"/>
        </a:xfrm>
      </p:grpSpPr>
      <p:sp>
        <p:nvSpPr>
          <p:cNvPr id="60" name="Google Shape;60;p14">
            <a:extLst>
              <a:ext uri="{FF2B5EF4-FFF2-40B4-BE49-F238E27FC236}">
                <a16:creationId xmlns:a16="http://schemas.microsoft.com/office/drawing/2014/main" id="{D072A0F3-62D1-424A-8176-B921A58B107D}"/>
              </a:ext>
            </a:extLst>
          </p:cNvPr>
          <p:cNvSpPr txBox="1">
            <a:spLocks noGrp="1"/>
          </p:cNvSpPr>
          <p:nvPr>
            <p:ph type="title"/>
          </p:nvPr>
        </p:nvSpPr>
        <p:spPr>
          <a:xfrm>
            <a:off x="203165" y="168496"/>
            <a:ext cx="11360800" cy="763600"/>
          </a:xfrm>
          <a:prstGeom prst="rect">
            <a:avLst/>
          </a:prstGeom>
        </p:spPr>
        <p:txBody>
          <a:bodyPr spcFirstLastPara="1" vert="horz" wrap="square" lIns="121900" tIns="121900" rIns="121900" bIns="121900" rtlCol="0" anchor="t" anchorCtr="0">
            <a:normAutofit/>
          </a:bodyPr>
          <a:lstStyle/>
          <a:p>
            <a:r>
              <a:rPr lang="ja-JP" altLang="en-US" sz="3200" dirty="0"/>
              <a:t>会員管理</a:t>
            </a:r>
            <a:endParaRPr sz="3200" dirty="0"/>
          </a:p>
        </p:txBody>
      </p:sp>
      <p:sp>
        <p:nvSpPr>
          <p:cNvPr id="61" name="Google Shape;61;p14">
            <a:extLst>
              <a:ext uri="{FF2B5EF4-FFF2-40B4-BE49-F238E27FC236}">
                <a16:creationId xmlns:a16="http://schemas.microsoft.com/office/drawing/2014/main" id="{F5566E76-D94E-0162-CB5F-1A67241ADF17}"/>
              </a:ext>
            </a:extLst>
          </p:cNvPr>
          <p:cNvSpPr txBox="1">
            <a:spLocks noGrp="1"/>
          </p:cNvSpPr>
          <p:nvPr>
            <p:ph type="body" idx="1"/>
          </p:nvPr>
        </p:nvSpPr>
        <p:spPr>
          <a:xfrm>
            <a:off x="9526069" y="3940153"/>
            <a:ext cx="1868797" cy="501717"/>
          </a:xfrm>
          <a:prstGeom prst="rect">
            <a:avLst/>
          </a:prstGeom>
        </p:spPr>
        <p:txBody>
          <a:bodyPr spcFirstLastPara="1" vert="horz" wrap="square" lIns="121900" tIns="121900" rIns="121900" bIns="121900" rtlCol="0" anchor="t" anchorCtr="0">
            <a:noAutofit/>
          </a:bodyPr>
          <a:lstStyle/>
          <a:p>
            <a:pPr marL="0" indent="0" algn="ctr">
              <a:buNone/>
            </a:pPr>
            <a:r>
              <a:rPr lang="ja-JP" altLang="en-US" sz="1700" dirty="0"/>
              <a:t>会員登録者</a:t>
            </a:r>
            <a:endParaRPr lang="en-US" altLang="ja-JP" sz="1700" dirty="0"/>
          </a:p>
        </p:txBody>
      </p:sp>
      <p:pic>
        <p:nvPicPr>
          <p:cNvPr id="3" name="グラフィックス 2" descr="男性のプロフィール 枠線">
            <a:extLst>
              <a:ext uri="{FF2B5EF4-FFF2-40B4-BE49-F238E27FC236}">
                <a16:creationId xmlns:a16="http://schemas.microsoft.com/office/drawing/2014/main" id="{ADD9E2DE-F21A-5383-61E9-1404C1E43D3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03268" y="4398832"/>
            <a:ext cx="914400" cy="914400"/>
          </a:xfrm>
          <a:prstGeom prst="rect">
            <a:avLst/>
          </a:prstGeom>
        </p:spPr>
      </p:pic>
      <p:sp>
        <p:nvSpPr>
          <p:cNvPr id="4" name="Google Shape;61;p14">
            <a:extLst>
              <a:ext uri="{FF2B5EF4-FFF2-40B4-BE49-F238E27FC236}">
                <a16:creationId xmlns:a16="http://schemas.microsoft.com/office/drawing/2014/main" id="{BC3AE1C5-CD7C-7853-3F22-6EA5C209FBFB}"/>
              </a:ext>
            </a:extLst>
          </p:cNvPr>
          <p:cNvSpPr txBox="1">
            <a:spLocks/>
          </p:cNvSpPr>
          <p:nvPr/>
        </p:nvSpPr>
        <p:spPr>
          <a:xfrm>
            <a:off x="399381" y="3898091"/>
            <a:ext cx="2454719" cy="585843"/>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1700" dirty="0"/>
              <a:t>カスタマーサービス部メンバー</a:t>
            </a:r>
          </a:p>
        </p:txBody>
      </p:sp>
      <p:pic>
        <p:nvPicPr>
          <p:cNvPr id="6" name="グラフィックス 5" descr="オフィス ワーカー (男性) 単色塗りつぶし">
            <a:extLst>
              <a:ext uri="{FF2B5EF4-FFF2-40B4-BE49-F238E27FC236}">
                <a16:creationId xmlns:a16="http://schemas.microsoft.com/office/drawing/2014/main" id="{551B7F6F-01A9-2167-2063-81D0F20E3EC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6127" y="4371746"/>
            <a:ext cx="914400" cy="914400"/>
          </a:xfrm>
          <a:prstGeom prst="rect">
            <a:avLst/>
          </a:prstGeom>
        </p:spPr>
      </p:pic>
      <p:sp>
        <p:nvSpPr>
          <p:cNvPr id="10" name="テキスト ボックス 9">
            <a:extLst>
              <a:ext uri="{FF2B5EF4-FFF2-40B4-BE49-F238E27FC236}">
                <a16:creationId xmlns:a16="http://schemas.microsoft.com/office/drawing/2014/main" id="{A13DA0EF-3570-1E25-6C32-DC5229EBF94C}"/>
              </a:ext>
            </a:extLst>
          </p:cNvPr>
          <p:cNvSpPr txBox="1"/>
          <p:nvPr/>
        </p:nvSpPr>
        <p:spPr>
          <a:xfrm>
            <a:off x="7934324" y="4999385"/>
            <a:ext cx="2658768" cy="1400383"/>
          </a:xfrm>
          <a:prstGeom prst="rect">
            <a:avLst/>
          </a:prstGeom>
          <a:noFill/>
          <a:ln>
            <a:noFill/>
          </a:ln>
        </p:spPr>
        <p:txBody>
          <a:bodyPr wrap="square" rtlCol="0">
            <a:spAutoFit/>
          </a:bodyPr>
          <a:lstStyle/>
          <a:p>
            <a:r>
              <a:rPr kumimoji="1" lang="ja-JP" altLang="en-US" sz="1700" dirty="0"/>
              <a:t>・会員情報登録</a:t>
            </a:r>
            <a:endParaRPr kumimoji="1" lang="en-US" altLang="ja-JP" sz="1700" dirty="0"/>
          </a:p>
          <a:p>
            <a:r>
              <a:rPr lang="ja-JP" altLang="en-US" sz="1700" dirty="0"/>
              <a:t>・自身の情報確認・修正</a:t>
            </a:r>
            <a:endParaRPr lang="en-US" altLang="ja-JP" sz="1700" dirty="0"/>
          </a:p>
          <a:p>
            <a:r>
              <a:rPr lang="ja-JP" altLang="en-US" sz="1700" dirty="0"/>
              <a:t>・購入履歴確認</a:t>
            </a:r>
            <a:endParaRPr lang="en-US" altLang="ja-JP" sz="1700" dirty="0"/>
          </a:p>
          <a:p>
            <a:r>
              <a:rPr lang="ja-JP" altLang="en-US" sz="1700" dirty="0"/>
              <a:t>・領収書発行依頼</a:t>
            </a:r>
            <a:endParaRPr lang="en-US" altLang="ja-JP" sz="1700" dirty="0"/>
          </a:p>
          <a:p>
            <a:r>
              <a:rPr kumimoji="1" lang="ja-JP" altLang="en-US" sz="1700" dirty="0"/>
              <a:t>・退会</a:t>
            </a:r>
            <a:endParaRPr kumimoji="1" lang="en-US" altLang="ja-JP" sz="1700" dirty="0"/>
          </a:p>
        </p:txBody>
      </p:sp>
      <p:sp>
        <p:nvSpPr>
          <p:cNvPr id="11" name="矢印: 右 10">
            <a:extLst>
              <a:ext uri="{FF2B5EF4-FFF2-40B4-BE49-F238E27FC236}">
                <a16:creationId xmlns:a16="http://schemas.microsoft.com/office/drawing/2014/main" id="{DF74E5B3-07A8-ED25-0132-567902F5DD3B}"/>
              </a:ext>
            </a:extLst>
          </p:cNvPr>
          <p:cNvSpPr/>
          <p:nvPr/>
        </p:nvSpPr>
        <p:spPr>
          <a:xfrm>
            <a:off x="3191167" y="4539227"/>
            <a:ext cx="1565526" cy="304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グラフィックス 12" descr="コンピューター 枠線">
            <a:extLst>
              <a:ext uri="{FF2B5EF4-FFF2-40B4-BE49-F238E27FC236}">
                <a16:creationId xmlns:a16="http://schemas.microsoft.com/office/drawing/2014/main" id="{96D6C7A6-5471-39F2-6F48-B58681E99F3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472551" y="3750356"/>
            <a:ext cx="2068944" cy="2068944"/>
          </a:xfrm>
          <a:prstGeom prst="rect">
            <a:avLst/>
          </a:prstGeom>
        </p:spPr>
      </p:pic>
      <p:sp>
        <p:nvSpPr>
          <p:cNvPr id="14" name="Google Shape;61;p14">
            <a:extLst>
              <a:ext uri="{FF2B5EF4-FFF2-40B4-BE49-F238E27FC236}">
                <a16:creationId xmlns:a16="http://schemas.microsoft.com/office/drawing/2014/main" id="{A0E276E5-C83C-DED0-DC4B-9379469DAAF2}"/>
              </a:ext>
            </a:extLst>
          </p:cNvPr>
          <p:cNvSpPr txBox="1">
            <a:spLocks/>
          </p:cNvSpPr>
          <p:nvPr/>
        </p:nvSpPr>
        <p:spPr>
          <a:xfrm>
            <a:off x="5722060" y="3719891"/>
            <a:ext cx="1431510" cy="501717"/>
          </a:xfrm>
          <a:prstGeom prst="rect">
            <a:avLst/>
          </a:prstGeom>
        </p:spPr>
        <p:txBody>
          <a:bodyPr spcFirstLastPara="1" vert="horz" wrap="square" lIns="121900" tIns="121900" rIns="121900" bIns="121900" rtlCol="0" anchor="t" anchorCtr="0">
            <a:normAutofit fontScale="92500"/>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1867" dirty="0"/>
              <a:t>EC</a:t>
            </a:r>
            <a:r>
              <a:rPr lang="ja-JP" altLang="en-US" sz="1867" dirty="0"/>
              <a:t>システム</a:t>
            </a:r>
          </a:p>
        </p:txBody>
      </p:sp>
      <p:sp>
        <p:nvSpPr>
          <p:cNvPr id="18" name="テキスト ボックス 17">
            <a:extLst>
              <a:ext uri="{FF2B5EF4-FFF2-40B4-BE49-F238E27FC236}">
                <a16:creationId xmlns:a16="http://schemas.microsoft.com/office/drawing/2014/main" id="{C2AEDE50-D2AF-385A-0B38-EC3135E798C2}"/>
              </a:ext>
            </a:extLst>
          </p:cNvPr>
          <p:cNvSpPr txBox="1"/>
          <p:nvPr/>
        </p:nvSpPr>
        <p:spPr>
          <a:xfrm>
            <a:off x="3320548" y="3883237"/>
            <a:ext cx="1799456" cy="615553"/>
          </a:xfrm>
          <a:prstGeom prst="rect">
            <a:avLst/>
          </a:prstGeom>
          <a:noFill/>
          <a:ln>
            <a:noFill/>
          </a:ln>
        </p:spPr>
        <p:txBody>
          <a:bodyPr wrap="square" rtlCol="0">
            <a:spAutoFit/>
          </a:bodyPr>
          <a:lstStyle/>
          <a:p>
            <a:r>
              <a:rPr kumimoji="1" lang="ja-JP" altLang="en-US" sz="1700" dirty="0"/>
              <a:t>・会員情報閲覧</a:t>
            </a:r>
            <a:endParaRPr kumimoji="1" lang="en-US" altLang="ja-JP" sz="1700" dirty="0"/>
          </a:p>
          <a:p>
            <a:r>
              <a:rPr kumimoji="1" lang="ja-JP" altLang="en-US" sz="1700" dirty="0"/>
              <a:t>・注文履歴閲覧</a:t>
            </a:r>
          </a:p>
        </p:txBody>
      </p:sp>
      <p:sp>
        <p:nvSpPr>
          <p:cNvPr id="19" name="テキスト ボックス 18">
            <a:extLst>
              <a:ext uri="{FF2B5EF4-FFF2-40B4-BE49-F238E27FC236}">
                <a16:creationId xmlns:a16="http://schemas.microsoft.com/office/drawing/2014/main" id="{682EF19F-E071-C32C-F559-B1A2AD1E5EC7}"/>
              </a:ext>
            </a:extLst>
          </p:cNvPr>
          <p:cNvSpPr txBox="1"/>
          <p:nvPr/>
        </p:nvSpPr>
        <p:spPr>
          <a:xfrm>
            <a:off x="203165" y="826345"/>
            <a:ext cx="10994325" cy="2446824"/>
          </a:xfrm>
          <a:prstGeom prst="rect">
            <a:avLst/>
          </a:prstGeom>
          <a:noFill/>
          <a:ln>
            <a:noFill/>
          </a:ln>
        </p:spPr>
        <p:txBody>
          <a:bodyPr wrap="square" rtlCol="0">
            <a:spAutoFit/>
          </a:bodyPr>
          <a:lstStyle/>
          <a:p>
            <a:r>
              <a:rPr lang="en-US" altLang="ja-JP" sz="1700" dirty="0"/>
              <a:t>EC</a:t>
            </a:r>
            <a:r>
              <a:rPr lang="ja-JP" altLang="en-US" sz="1700" dirty="0"/>
              <a:t>サイトの利用ユーザーが登録した会員情報に対して、カスタマーサービス部メンバーが</a:t>
            </a:r>
            <a:endParaRPr lang="en-US" altLang="ja-JP" sz="1700" dirty="0"/>
          </a:p>
          <a:p>
            <a:r>
              <a:rPr lang="en-US" altLang="ja-JP" sz="1700" dirty="0"/>
              <a:t>EC</a:t>
            </a:r>
            <a:r>
              <a:rPr lang="ja-JP" altLang="en-US" sz="1700" dirty="0"/>
              <a:t>会員情報や注文履歴を閲覧できる機能</a:t>
            </a:r>
            <a:endParaRPr kumimoji="1" lang="en-US" altLang="ja-JP" sz="1700" dirty="0"/>
          </a:p>
          <a:p>
            <a:r>
              <a:rPr lang="ja-JP" altLang="en-US" sz="1700" dirty="0"/>
              <a:t>セキュリティの観点で、個人情報（住所、氏名、電話番号、メールアドレス）を閲覧することが可能</a:t>
            </a:r>
            <a:endParaRPr lang="en-US" altLang="ja-JP" sz="1700" dirty="0"/>
          </a:p>
          <a:p>
            <a:r>
              <a:rPr lang="ja-JP" altLang="en-US" sz="1700" dirty="0"/>
              <a:t>ユーザー制限を設けて、個人情報の閲覧を制限する</a:t>
            </a:r>
            <a:endParaRPr lang="en-US" altLang="ja-JP" sz="1700" dirty="0"/>
          </a:p>
          <a:p>
            <a:r>
              <a:rPr lang="ja-JP" altLang="en-US" sz="1700" dirty="0"/>
              <a:t>会員登録者は自身の登録した情報を閲覧および修正することができる。</a:t>
            </a:r>
            <a:endParaRPr lang="en-US" altLang="ja-JP" sz="1700" dirty="0"/>
          </a:p>
          <a:p>
            <a:r>
              <a:rPr lang="ja-JP" altLang="en-US" sz="1700" dirty="0"/>
              <a:t>また、会員登録者は自身の商品購入履歴を確認し、領収書を発行することができる。</a:t>
            </a:r>
            <a:endParaRPr lang="en-US" altLang="ja-JP" sz="1700" dirty="0"/>
          </a:p>
          <a:p>
            <a:r>
              <a:rPr lang="ja-JP" altLang="en-US" sz="1700" dirty="0"/>
              <a:t>会員登録者は</a:t>
            </a:r>
            <a:r>
              <a:rPr lang="en-US" altLang="ja-JP" sz="1700" dirty="0"/>
              <a:t>EC</a:t>
            </a:r>
            <a:r>
              <a:rPr lang="ja-JP" altLang="en-US" sz="1700" dirty="0"/>
              <a:t>サイトから退会することができる。退会したユーザーの情報は一定期間残すものとする。</a:t>
            </a:r>
            <a:endParaRPr lang="en-US" altLang="ja-JP" sz="1700" dirty="0"/>
          </a:p>
          <a:p>
            <a:endParaRPr lang="en-US" altLang="ja-JP" sz="1700" dirty="0"/>
          </a:p>
          <a:p>
            <a:endParaRPr lang="en-US" altLang="ja-JP" sz="1700" dirty="0"/>
          </a:p>
        </p:txBody>
      </p:sp>
      <p:sp>
        <p:nvSpPr>
          <p:cNvPr id="5" name="テキスト ボックス 4">
            <a:extLst>
              <a:ext uri="{FF2B5EF4-FFF2-40B4-BE49-F238E27FC236}">
                <a16:creationId xmlns:a16="http://schemas.microsoft.com/office/drawing/2014/main" id="{FB55958E-2155-1D49-3E7C-6CDD6E6ED8B8}"/>
              </a:ext>
            </a:extLst>
          </p:cNvPr>
          <p:cNvSpPr txBox="1"/>
          <p:nvPr/>
        </p:nvSpPr>
        <p:spPr>
          <a:xfrm>
            <a:off x="3260436" y="5203886"/>
            <a:ext cx="2835564" cy="1400383"/>
          </a:xfrm>
          <a:prstGeom prst="rect">
            <a:avLst/>
          </a:prstGeom>
          <a:noFill/>
        </p:spPr>
        <p:txBody>
          <a:bodyPr wrap="square">
            <a:spAutoFit/>
          </a:bodyPr>
          <a:lstStyle/>
          <a:p>
            <a:r>
              <a:rPr kumimoji="1" lang="ja-JP" altLang="en-US" sz="1700" dirty="0"/>
              <a:t>・会員情報表示</a:t>
            </a:r>
            <a:endParaRPr kumimoji="1" lang="en-US" altLang="ja-JP" sz="1700" dirty="0"/>
          </a:p>
          <a:p>
            <a:r>
              <a:rPr lang="ja-JP" altLang="en-US" sz="1700" dirty="0"/>
              <a:t>　住所</a:t>
            </a:r>
            <a:endParaRPr lang="en-US" altLang="ja-JP" sz="1700" dirty="0"/>
          </a:p>
          <a:p>
            <a:r>
              <a:rPr kumimoji="1" lang="ja-JP" altLang="en-US" sz="1700" dirty="0"/>
              <a:t>　氏名</a:t>
            </a:r>
            <a:endParaRPr kumimoji="1" lang="en-US" altLang="ja-JP" sz="1700" dirty="0"/>
          </a:p>
          <a:p>
            <a:r>
              <a:rPr lang="ja-JP" altLang="en-US" sz="1700" dirty="0"/>
              <a:t>　電話番号</a:t>
            </a:r>
            <a:endParaRPr lang="en-US" altLang="ja-JP" sz="1700" dirty="0"/>
          </a:p>
          <a:p>
            <a:r>
              <a:rPr kumimoji="1" lang="ja-JP" altLang="en-US" sz="1700" dirty="0"/>
              <a:t>　メールアドレス</a:t>
            </a:r>
            <a:endParaRPr kumimoji="1" lang="en-US" altLang="ja-JP" sz="1700" dirty="0"/>
          </a:p>
        </p:txBody>
      </p:sp>
      <p:sp>
        <p:nvSpPr>
          <p:cNvPr id="7" name="矢印: 右 6">
            <a:extLst>
              <a:ext uri="{FF2B5EF4-FFF2-40B4-BE49-F238E27FC236}">
                <a16:creationId xmlns:a16="http://schemas.microsoft.com/office/drawing/2014/main" id="{4F4E2D9D-5FC9-3B1E-DE42-6A60C2C5C107}"/>
              </a:ext>
            </a:extLst>
          </p:cNvPr>
          <p:cNvSpPr/>
          <p:nvPr/>
        </p:nvSpPr>
        <p:spPr>
          <a:xfrm rot="10800000">
            <a:off x="3174093" y="4871556"/>
            <a:ext cx="1565526" cy="304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右 8">
            <a:extLst>
              <a:ext uri="{FF2B5EF4-FFF2-40B4-BE49-F238E27FC236}">
                <a16:creationId xmlns:a16="http://schemas.microsoft.com/office/drawing/2014/main" id="{1D48089C-8A6A-0ACD-1031-C08E2F2F68AD}"/>
              </a:ext>
            </a:extLst>
          </p:cNvPr>
          <p:cNvSpPr/>
          <p:nvPr/>
        </p:nvSpPr>
        <p:spPr>
          <a:xfrm rot="10800000">
            <a:off x="7989618" y="4632428"/>
            <a:ext cx="1565526" cy="304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矢印: 右 1">
            <a:extLst>
              <a:ext uri="{FF2B5EF4-FFF2-40B4-BE49-F238E27FC236}">
                <a16:creationId xmlns:a16="http://schemas.microsoft.com/office/drawing/2014/main" id="{E74F35E2-6297-7A35-7B85-75EF58913321}"/>
              </a:ext>
            </a:extLst>
          </p:cNvPr>
          <p:cNvSpPr/>
          <p:nvPr/>
        </p:nvSpPr>
        <p:spPr>
          <a:xfrm>
            <a:off x="7986376" y="4366537"/>
            <a:ext cx="1565526" cy="304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BD650452-17F1-A8BC-E198-AEB6B426E962}"/>
              </a:ext>
            </a:extLst>
          </p:cNvPr>
          <p:cNvSpPr txBox="1"/>
          <p:nvPr/>
        </p:nvSpPr>
        <p:spPr>
          <a:xfrm>
            <a:off x="7937078" y="3165608"/>
            <a:ext cx="2658768" cy="1138773"/>
          </a:xfrm>
          <a:prstGeom prst="rect">
            <a:avLst/>
          </a:prstGeom>
          <a:noFill/>
          <a:ln>
            <a:noFill/>
          </a:ln>
        </p:spPr>
        <p:txBody>
          <a:bodyPr wrap="square" rtlCol="0">
            <a:spAutoFit/>
          </a:bodyPr>
          <a:lstStyle/>
          <a:p>
            <a:r>
              <a:rPr lang="ja-JP" altLang="en-US" sz="1700" dirty="0"/>
              <a:t>・会員情報表示</a:t>
            </a:r>
            <a:endParaRPr lang="en-US" altLang="ja-JP" sz="1700" dirty="0"/>
          </a:p>
          <a:p>
            <a:r>
              <a:rPr lang="ja-JP" altLang="en-US" sz="1700" dirty="0"/>
              <a:t>・購入履歴表示</a:t>
            </a:r>
            <a:endParaRPr lang="en-US" altLang="ja-JP" sz="1700" dirty="0"/>
          </a:p>
          <a:p>
            <a:r>
              <a:rPr lang="ja-JP" altLang="en-US" sz="1700" dirty="0"/>
              <a:t>・領収書発行</a:t>
            </a:r>
            <a:endParaRPr lang="en-US" altLang="ja-JP" sz="1700" dirty="0"/>
          </a:p>
          <a:p>
            <a:r>
              <a:rPr kumimoji="1" lang="ja-JP" altLang="en-US" sz="1700" dirty="0"/>
              <a:t>・退会処理</a:t>
            </a:r>
            <a:endParaRPr kumimoji="1" lang="en-US" altLang="ja-JP" sz="1700" dirty="0"/>
          </a:p>
        </p:txBody>
      </p:sp>
      <p:sp>
        <p:nvSpPr>
          <p:cNvPr id="12" name="スライド番号プレースホルダー 11">
            <a:extLst>
              <a:ext uri="{FF2B5EF4-FFF2-40B4-BE49-F238E27FC236}">
                <a16:creationId xmlns:a16="http://schemas.microsoft.com/office/drawing/2014/main" id="{C00C47D5-0F1D-171C-B7AE-E07F37A774EC}"/>
              </a:ext>
            </a:extLst>
          </p:cNvPr>
          <p:cNvSpPr>
            <a:spLocks noGrp="1"/>
          </p:cNvSpPr>
          <p:nvPr>
            <p:ph type="sldNum" idx="12"/>
          </p:nvPr>
        </p:nvSpPr>
        <p:spPr/>
        <p:txBody>
          <a:bodyPr/>
          <a:lstStyle/>
          <a:p>
            <a:fld id="{00000000-1234-1234-1234-123412341234}" type="slidenum">
              <a:rPr lang="en-US" altLang="ja" smtClean="0"/>
              <a:pPr/>
              <a:t>9</a:t>
            </a:fld>
            <a:endParaRPr lang="ja" altLang="en-US"/>
          </a:p>
        </p:txBody>
      </p:sp>
    </p:spTree>
    <p:extLst>
      <p:ext uri="{BB962C8B-B14F-4D97-AF65-F5344CB8AC3E}">
        <p14:creationId xmlns:p14="http://schemas.microsoft.com/office/powerpoint/2010/main" val="189011014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10257</TotalTime>
  <Words>1991</Words>
  <Application>Microsoft Office PowerPoint</Application>
  <PresentationFormat>ワイド画面</PresentationFormat>
  <Paragraphs>286</Paragraphs>
  <Slides>15</Slides>
  <Notes>15</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15</vt:i4>
      </vt:variant>
    </vt:vector>
  </HeadingPairs>
  <TitlesOfParts>
    <vt:vector size="19" baseType="lpstr">
      <vt:lpstr>游ゴシック</vt:lpstr>
      <vt:lpstr>游ゴシック Light</vt:lpstr>
      <vt:lpstr>Arial</vt:lpstr>
      <vt:lpstr>Office テーマ</vt:lpstr>
      <vt:lpstr>別紙1 サイト利用者の業務概要図</vt:lpstr>
      <vt:lpstr>ECシステム利用者概要</vt:lpstr>
      <vt:lpstr>商品閲覧</vt:lpstr>
      <vt:lpstr>商品の注文、キャンセル、配送</vt:lpstr>
      <vt:lpstr>キャンペーン</vt:lpstr>
      <vt:lpstr>マイページ</vt:lpstr>
      <vt:lpstr>商品管理</vt:lpstr>
      <vt:lpstr>割引クーポン配布</vt:lpstr>
      <vt:lpstr>会員管理</vt:lpstr>
      <vt:lpstr>受注管理</vt:lpstr>
      <vt:lpstr>受取管理</vt:lpstr>
      <vt:lpstr>在庫管理　 EC在庫情報連携(バッチ)</vt:lpstr>
      <vt:lpstr>在庫管理　在庫数取得(API)</vt:lpstr>
      <vt:lpstr>サイト管理</vt:lpstr>
      <vt:lpstr>コールセンター業務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Ishizumi, Naoya</dc:creator>
  <cp:lastModifiedBy>naoya ishizumi/fab.pasona.tech</cp:lastModifiedBy>
  <cp:revision>26</cp:revision>
  <dcterms:created xsi:type="dcterms:W3CDTF">2025-06-18T11:50:08Z</dcterms:created>
  <dcterms:modified xsi:type="dcterms:W3CDTF">2025-08-21T01:02:55Z</dcterms:modified>
</cp:coreProperties>
</file>