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Maven Pro Medium"/>
      <p:regular r:id="rId14"/>
      <p:bold r:id="rId15"/>
    </p:embeddedFont>
    <p:embeddedFont>
      <p:font typeface="Helvetica Neue"/>
      <p:regular r:id="rId16"/>
      <p:bold r:id="rId17"/>
      <p:italic r:id="rId18"/>
      <p:boldItalic r:id="rId19"/>
    </p:embeddedFont>
    <p:embeddedFont>
      <p:font typeface="Helvetica Neue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91B024-2813-4DEE-ABF5-FF4A6A21873A}">
  <a:tblStyle styleId="{2391B024-2813-4DEE-ABF5-FF4A6A2187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22" Type="http://schemas.openxmlformats.org/officeDocument/2006/relationships/font" Target="fonts/HelveticaNeueLight-italic.fntdata"/><Relationship Id="rId21" Type="http://schemas.openxmlformats.org/officeDocument/2006/relationships/font" Target="fonts/HelveticaNeueLight-bold.fntdata"/><Relationship Id="rId24" Type="http://schemas.openxmlformats.org/officeDocument/2006/relationships/font" Target="fonts/OpenSans-regular.fntdata"/><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MavenProMedium-bold.fntdata"/><Relationship Id="rId14" Type="http://schemas.openxmlformats.org/officeDocument/2006/relationships/font" Target="fonts/MavenProMedium-regular.fntdata"/><Relationship Id="rId17" Type="http://schemas.openxmlformats.org/officeDocument/2006/relationships/font" Target="fonts/HelveticaNeue-bold.fntdata"/><Relationship Id="rId16" Type="http://schemas.openxmlformats.org/officeDocument/2006/relationships/font" Target="fonts/HelveticaNeue-regular.fntdata"/><Relationship Id="rId19" Type="http://schemas.openxmlformats.org/officeDocument/2006/relationships/font" Target="fonts/HelveticaNeue-boldItalic.fntdata"/><Relationship Id="rId1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6338714c5_0_1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26338714c5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6338714c5_0_2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26338714c5_0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6338714c5_1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26338714c5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a842c7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a842c7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a24232b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a24232b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a842c74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a842c74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photo">
  <p:cSld name="with photo">
    <p:spTree>
      <p:nvGrpSpPr>
        <p:cNvPr id="50" name="Shape 50"/>
        <p:cNvGrpSpPr/>
        <p:nvPr/>
      </p:nvGrpSpPr>
      <p:grpSpPr>
        <a:xfrm>
          <a:off x="0" y="0"/>
          <a:ext cx="0" cy="0"/>
          <a:chOff x="0" y="0"/>
          <a:chExt cx="0" cy="0"/>
        </a:xfrm>
      </p:grpSpPr>
      <p:sp>
        <p:nvSpPr>
          <p:cNvPr id="51" name="Google Shape;51;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rmAutofit lnSpcReduction="20000"/>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sz="1000">
              <a:latin typeface="Arial"/>
              <a:ea typeface="Arial"/>
              <a:cs typeface="Arial"/>
              <a:sym typeface="Arial"/>
            </a:endParaRPr>
          </a:p>
        </p:txBody>
      </p:sp>
      <p:sp>
        <p:nvSpPr>
          <p:cNvPr id="52" name="Google Shape;52;p13"/>
          <p:cNvSpPr/>
          <p:nvPr>
            <p:ph idx="2" type="pic"/>
          </p:nvPr>
        </p:nvSpPr>
        <p:spPr>
          <a:xfrm>
            <a:off x="106620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3" name="Google Shape;53;p13"/>
          <p:cNvSpPr/>
          <p:nvPr>
            <p:ph idx="3" type="pic"/>
          </p:nvPr>
        </p:nvSpPr>
        <p:spPr>
          <a:xfrm>
            <a:off x="2286233"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4" name="Google Shape;54;p13"/>
          <p:cNvSpPr/>
          <p:nvPr>
            <p:ph idx="4" type="pic"/>
          </p:nvPr>
        </p:nvSpPr>
        <p:spPr>
          <a:xfrm>
            <a:off x="3506261"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5" name="Google Shape;55;p13"/>
          <p:cNvSpPr/>
          <p:nvPr>
            <p:ph idx="5" type="pic"/>
          </p:nvPr>
        </p:nvSpPr>
        <p:spPr>
          <a:xfrm>
            <a:off x="4726289"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6" name="Google Shape;56;p13"/>
          <p:cNvSpPr/>
          <p:nvPr>
            <p:ph idx="6" type="pic"/>
          </p:nvPr>
        </p:nvSpPr>
        <p:spPr>
          <a:xfrm>
            <a:off x="5946317"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7" name="Google Shape;57;p13"/>
          <p:cNvSpPr/>
          <p:nvPr>
            <p:ph idx="7" type="pic"/>
          </p:nvPr>
        </p:nvSpPr>
        <p:spPr>
          <a:xfrm>
            <a:off x="716634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8" name="Google Shape;58;p13"/>
          <p:cNvSpPr/>
          <p:nvPr>
            <p:ph idx="8" type="pic"/>
          </p:nvPr>
        </p:nvSpPr>
        <p:spPr>
          <a:xfrm>
            <a:off x="1066205"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9" name="Google Shape;59;p13"/>
          <p:cNvSpPr/>
          <p:nvPr>
            <p:ph idx="9" type="pic"/>
          </p:nvPr>
        </p:nvSpPr>
        <p:spPr>
          <a:xfrm>
            <a:off x="2286233"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0" name="Google Shape;60;p13"/>
          <p:cNvSpPr/>
          <p:nvPr>
            <p:ph idx="13" type="pic"/>
          </p:nvPr>
        </p:nvSpPr>
        <p:spPr>
          <a:xfrm>
            <a:off x="3506261"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1" name="Google Shape;61;p13"/>
          <p:cNvSpPr/>
          <p:nvPr>
            <p:ph idx="14" type="pic"/>
          </p:nvPr>
        </p:nvSpPr>
        <p:spPr>
          <a:xfrm>
            <a:off x="4726289"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2" name="Google Shape;62;p13"/>
          <p:cNvSpPr/>
          <p:nvPr>
            <p:ph idx="15" type="pic"/>
          </p:nvPr>
        </p:nvSpPr>
        <p:spPr>
          <a:xfrm>
            <a:off x="5946317"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3" name="Google Shape;63;p13"/>
          <p:cNvSpPr/>
          <p:nvPr>
            <p:ph idx="16" type="pic"/>
          </p:nvPr>
        </p:nvSpPr>
        <p:spPr>
          <a:xfrm>
            <a:off x="7166345"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68" name="Shape 68"/>
        <p:cNvGrpSpPr/>
        <p:nvPr/>
      </p:nvGrpSpPr>
      <p:grpSpPr>
        <a:xfrm>
          <a:off x="0" y="0"/>
          <a:ext cx="0" cy="0"/>
          <a:chOff x="0" y="0"/>
          <a:chExt cx="0" cy="0"/>
        </a:xfrm>
      </p:grpSpPr>
      <p:sp>
        <p:nvSpPr>
          <p:cNvPr id="69" name="Google Shape;69;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photo">
  <p:cSld name="with photo">
    <p:spTree>
      <p:nvGrpSpPr>
        <p:cNvPr id="70" name="Shape 70"/>
        <p:cNvGrpSpPr/>
        <p:nvPr/>
      </p:nvGrpSpPr>
      <p:grpSpPr>
        <a:xfrm>
          <a:off x="0" y="0"/>
          <a:ext cx="0" cy="0"/>
          <a:chOff x="0" y="0"/>
          <a:chExt cx="0" cy="0"/>
        </a:xfrm>
      </p:grpSpPr>
      <p:sp>
        <p:nvSpPr>
          <p:cNvPr id="71" name="Google Shape;71;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
        <p:nvSpPr>
          <p:cNvPr id="72" name="Google Shape;72;p16"/>
          <p:cNvSpPr/>
          <p:nvPr>
            <p:ph idx="2" type="pic"/>
          </p:nvPr>
        </p:nvSpPr>
        <p:spPr>
          <a:xfrm>
            <a:off x="106620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3" name="Google Shape;73;p16"/>
          <p:cNvSpPr/>
          <p:nvPr>
            <p:ph idx="3" type="pic"/>
          </p:nvPr>
        </p:nvSpPr>
        <p:spPr>
          <a:xfrm>
            <a:off x="2286233"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4" name="Google Shape;74;p16"/>
          <p:cNvSpPr/>
          <p:nvPr>
            <p:ph idx="4" type="pic"/>
          </p:nvPr>
        </p:nvSpPr>
        <p:spPr>
          <a:xfrm>
            <a:off x="3506261"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5" name="Google Shape;75;p16"/>
          <p:cNvSpPr/>
          <p:nvPr>
            <p:ph idx="5" type="pic"/>
          </p:nvPr>
        </p:nvSpPr>
        <p:spPr>
          <a:xfrm>
            <a:off x="4726289"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6" name="Google Shape;76;p16"/>
          <p:cNvSpPr/>
          <p:nvPr>
            <p:ph idx="6" type="pic"/>
          </p:nvPr>
        </p:nvSpPr>
        <p:spPr>
          <a:xfrm>
            <a:off x="5946317"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7" name="Google Shape;77;p16"/>
          <p:cNvSpPr/>
          <p:nvPr>
            <p:ph idx="7" type="pic"/>
          </p:nvPr>
        </p:nvSpPr>
        <p:spPr>
          <a:xfrm>
            <a:off x="716634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8" name="Google Shape;78;p16"/>
          <p:cNvSpPr/>
          <p:nvPr>
            <p:ph idx="8" type="pic"/>
          </p:nvPr>
        </p:nvSpPr>
        <p:spPr>
          <a:xfrm>
            <a:off x="1066205"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9" name="Google Shape;79;p16"/>
          <p:cNvSpPr/>
          <p:nvPr>
            <p:ph idx="9" type="pic"/>
          </p:nvPr>
        </p:nvSpPr>
        <p:spPr>
          <a:xfrm>
            <a:off x="2286233"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0" name="Google Shape;80;p16"/>
          <p:cNvSpPr/>
          <p:nvPr>
            <p:ph idx="13" type="pic"/>
          </p:nvPr>
        </p:nvSpPr>
        <p:spPr>
          <a:xfrm>
            <a:off x="3506261"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1" name="Google Shape;81;p16"/>
          <p:cNvSpPr/>
          <p:nvPr>
            <p:ph idx="14" type="pic"/>
          </p:nvPr>
        </p:nvSpPr>
        <p:spPr>
          <a:xfrm>
            <a:off x="4726289"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2" name="Google Shape;82;p16"/>
          <p:cNvSpPr/>
          <p:nvPr>
            <p:ph idx="15" type="pic"/>
          </p:nvPr>
        </p:nvSpPr>
        <p:spPr>
          <a:xfrm>
            <a:off x="5946317"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3" name="Google Shape;83;p16"/>
          <p:cNvSpPr/>
          <p:nvPr>
            <p:ph idx="16" type="pic"/>
          </p:nvPr>
        </p:nvSpPr>
        <p:spPr>
          <a:xfrm>
            <a:off x="7166345"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ith photo">
  <p:cSld name="1_with photo">
    <p:spTree>
      <p:nvGrpSpPr>
        <p:cNvPr id="84" name="Shape 84"/>
        <p:cNvGrpSpPr/>
        <p:nvPr/>
      </p:nvGrpSpPr>
      <p:grpSpPr>
        <a:xfrm>
          <a:off x="0" y="0"/>
          <a:ext cx="0" cy="0"/>
          <a:chOff x="0" y="0"/>
          <a:chExt cx="0" cy="0"/>
        </a:xfrm>
      </p:grpSpPr>
      <p:sp>
        <p:nvSpPr>
          <p:cNvPr id="85" name="Google Shape;85;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
        <p:nvSpPr>
          <p:cNvPr id="86" name="Google Shape;86;p17"/>
          <p:cNvSpPr/>
          <p:nvPr>
            <p:ph idx="2" type="pic"/>
          </p:nvPr>
        </p:nvSpPr>
        <p:spPr>
          <a:xfrm>
            <a:off x="1283109"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7" name="Google Shape;87;p17"/>
          <p:cNvSpPr/>
          <p:nvPr>
            <p:ph idx="3" type="pic"/>
          </p:nvPr>
        </p:nvSpPr>
        <p:spPr>
          <a:xfrm>
            <a:off x="2387532"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8" name="Google Shape;88;p17"/>
          <p:cNvSpPr/>
          <p:nvPr>
            <p:ph idx="4" type="pic"/>
          </p:nvPr>
        </p:nvSpPr>
        <p:spPr>
          <a:xfrm>
            <a:off x="3491956"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9" name="Google Shape;89;p17"/>
          <p:cNvSpPr/>
          <p:nvPr>
            <p:ph idx="5" type="pic"/>
          </p:nvPr>
        </p:nvSpPr>
        <p:spPr>
          <a:xfrm>
            <a:off x="4596380"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0" name="Google Shape;90;p17"/>
          <p:cNvSpPr/>
          <p:nvPr>
            <p:ph idx="6" type="pic"/>
          </p:nvPr>
        </p:nvSpPr>
        <p:spPr>
          <a:xfrm>
            <a:off x="5700804"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1" name="Google Shape;91;p17"/>
          <p:cNvSpPr/>
          <p:nvPr>
            <p:ph idx="7" type="pic"/>
          </p:nvPr>
        </p:nvSpPr>
        <p:spPr>
          <a:xfrm>
            <a:off x="6805228"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2" name="Google Shape;92;p17"/>
          <p:cNvSpPr/>
          <p:nvPr>
            <p:ph idx="8" type="pic"/>
          </p:nvPr>
        </p:nvSpPr>
        <p:spPr>
          <a:xfrm>
            <a:off x="1283109"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3" name="Google Shape;93;p17"/>
          <p:cNvSpPr/>
          <p:nvPr>
            <p:ph idx="9" type="pic"/>
          </p:nvPr>
        </p:nvSpPr>
        <p:spPr>
          <a:xfrm>
            <a:off x="2387532"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4" name="Google Shape;94;p17"/>
          <p:cNvSpPr/>
          <p:nvPr>
            <p:ph idx="13" type="pic"/>
          </p:nvPr>
        </p:nvSpPr>
        <p:spPr>
          <a:xfrm>
            <a:off x="3491956"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5" name="Google Shape;95;p17"/>
          <p:cNvSpPr/>
          <p:nvPr>
            <p:ph idx="14" type="pic"/>
          </p:nvPr>
        </p:nvSpPr>
        <p:spPr>
          <a:xfrm>
            <a:off x="4596380"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6" name="Google Shape;96;p17"/>
          <p:cNvSpPr/>
          <p:nvPr>
            <p:ph idx="15" type="pic"/>
          </p:nvPr>
        </p:nvSpPr>
        <p:spPr>
          <a:xfrm>
            <a:off x="5700804"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7" name="Google Shape;97;p17"/>
          <p:cNvSpPr/>
          <p:nvPr>
            <p:ph idx="16" type="pic"/>
          </p:nvPr>
        </p:nvSpPr>
        <p:spPr>
          <a:xfrm>
            <a:off x="6805228"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8" name="Google Shape;98;p17"/>
          <p:cNvSpPr/>
          <p:nvPr>
            <p:ph idx="17" type="pic"/>
          </p:nvPr>
        </p:nvSpPr>
        <p:spPr>
          <a:xfrm>
            <a:off x="1283109"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9" name="Google Shape;99;p17"/>
          <p:cNvSpPr/>
          <p:nvPr>
            <p:ph idx="18" type="pic"/>
          </p:nvPr>
        </p:nvSpPr>
        <p:spPr>
          <a:xfrm>
            <a:off x="2387532"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0" name="Google Shape;100;p17"/>
          <p:cNvSpPr/>
          <p:nvPr>
            <p:ph idx="19" type="pic"/>
          </p:nvPr>
        </p:nvSpPr>
        <p:spPr>
          <a:xfrm>
            <a:off x="3491956"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1" name="Google Shape;101;p17"/>
          <p:cNvSpPr/>
          <p:nvPr>
            <p:ph idx="20" type="pic"/>
          </p:nvPr>
        </p:nvSpPr>
        <p:spPr>
          <a:xfrm>
            <a:off x="4596380"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2" name="Google Shape;102;p17"/>
          <p:cNvSpPr/>
          <p:nvPr>
            <p:ph idx="21" type="pic"/>
          </p:nvPr>
        </p:nvSpPr>
        <p:spPr>
          <a:xfrm>
            <a:off x="5700804"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3" name="Google Shape;103;p17"/>
          <p:cNvSpPr/>
          <p:nvPr>
            <p:ph idx="22" type="pic"/>
          </p:nvPr>
        </p:nvSpPr>
        <p:spPr>
          <a:xfrm>
            <a:off x="6805228"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6" name="Google Shape;66;p14"/>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04800" lvl="0" marL="4572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1pPr>
            <a:lvl2pPr indent="-304800" lvl="1" marL="9144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indent="-304800" lvl="2" marL="13716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indent="-304800" lvl="3" marL="18288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indent="-304800" lvl="4" marL="22860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indent="-304800" lvl="5" marL="27432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indent="-304800" lvl="6" marL="32004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indent="-304800" lvl="7" marL="36576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indent="-304800" lvl="8" marL="41148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7" name="Google Shape;67;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897962" y="324781"/>
            <a:ext cx="34170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本日の内容</a:t>
            </a:r>
            <a:endParaRPr sz="500"/>
          </a:p>
        </p:txBody>
      </p:sp>
      <p:sp>
        <p:nvSpPr>
          <p:cNvPr id="109" name="Google Shape;109;p18"/>
          <p:cNvSpPr txBox="1"/>
          <p:nvPr/>
        </p:nvSpPr>
        <p:spPr>
          <a:xfrm>
            <a:off x="919263" y="1419225"/>
            <a:ext cx="7210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この度は、弊社に正式に発注いただきまして誠にありがとうございます。</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本日は、化粧品及びアパレル製品のECシステムの構想を実現するため</a:t>
            </a:r>
            <a:r>
              <a:rPr lang="ja" sz="1200">
                <a:solidFill>
                  <a:schemeClr val="dk2"/>
                </a:solidFill>
                <a:latin typeface="Open Sans"/>
                <a:ea typeface="Open Sans"/>
                <a:cs typeface="Open Sans"/>
                <a:sym typeface="Open Sans"/>
              </a:rPr>
              <a:t>の開発</a:t>
            </a:r>
            <a:r>
              <a:rPr lang="ja" sz="1200">
                <a:solidFill>
                  <a:schemeClr val="dk2"/>
                </a:solidFill>
                <a:latin typeface="Open Sans"/>
                <a:ea typeface="Open Sans"/>
                <a:cs typeface="Open Sans"/>
                <a:sym typeface="Open Sans"/>
              </a:rPr>
              <a:t>、その要件定義の進め方についてご相談させていただければと思います。</a:t>
            </a:r>
            <a:endParaRPr sz="1200">
              <a:solidFill>
                <a:schemeClr val="dk2"/>
              </a:solidFill>
            </a:endParaRPr>
          </a:p>
        </p:txBody>
      </p:sp>
      <p:sp>
        <p:nvSpPr>
          <p:cNvPr id="110" name="Google Shape;110;p18"/>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897962" y="324781"/>
            <a:ext cx="34170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開発の進め方</a:t>
            </a:r>
            <a:endParaRPr sz="500"/>
          </a:p>
        </p:txBody>
      </p:sp>
      <p:sp>
        <p:nvSpPr>
          <p:cNvPr id="116" name="Google Shape;116;p19"/>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17" name="Google Shape;117;p19"/>
          <p:cNvSpPr txBox="1"/>
          <p:nvPr/>
        </p:nvSpPr>
        <p:spPr>
          <a:xfrm>
            <a:off x="919275" y="1419225"/>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要件定義フェーズと開発フェーズの２ステップで進める。</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要件定義は機能・画面仕様、開発費用・スケジュールなどが確定している状態である。</a:t>
            </a:r>
            <a:endParaRPr sz="1200">
              <a:solidFill>
                <a:schemeClr val="dk2"/>
              </a:solidFill>
              <a:latin typeface="Open Sans"/>
              <a:ea typeface="Open Sans"/>
              <a:cs typeface="Open Sans"/>
              <a:sym typeface="Open Sans"/>
            </a:endParaRPr>
          </a:p>
        </p:txBody>
      </p:sp>
      <p:sp>
        <p:nvSpPr>
          <p:cNvPr id="118" name="Google Shape;118;p19"/>
          <p:cNvSpPr/>
          <p:nvPr/>
        </p:nvSpPr>
        <p:spPr>
          <a:xfrm>
            <a:off x="19508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要件定義</a:t>
            </a:r>
            <a:endParaRPr sz="1000">
              <a:solidFill>
                <a:srgbClr val="FFFFFF"/>
              </a:solidFill>
            </a:endParaRPr>
          </a:p>
        </p:txBody>
      </p:sp>
      <p:sp>
        <p:nvSpPr>
          <p:cNvPr id="119" name="Google Shape;119;p19"/>
          <p:cNvSpPr/>
          <p:nvPr/>
        </p:nvSpPr>
        <p:spPr>
          <a:xfrm>
            <a:off x="919275" y="2557650"/>
            <a:ext cx="1185000" cy="382500"/>
          </a:xfrm>
          <a:prstGeom prst="homePlate">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企画</a:t>
            </a:r>
            <a:endParaRPr sz="1000">
              <a:solidFill>
                <a:srgbClr val="FFFFFF"/>
              </a:solidFill>
            </a:endParaRPr>
          </a:p>
        </p:txBody>
      </p:sp>
      <p:sp>
        <p:nvSpPr>
          <p:cNvPr id="120" name="Google Shape;120;p19"/>
          <p:cNvSpPr/>
          <p:nvPr/>
        </p:nvSpPr>
        <p:spPr>
          <a:xfrm>
            <a:off x="29824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システム概要設計</a:t>
            </a:r>
            <a:endParaRPr sz="1000">
              <a:solidFill>
                <a:srgbClr val="FFFFFF"/>
              </a:solidFill>
            </a:endParaRPr>
          </a:p>
        </p:txBody>
      </p:sp>
      <p:sp>
        <p:nvSpPr>
          <p:cNvPr id="121" name="Google Shape;121;p19"/>
          <p:cNvSpPr/>
          <p:nvPr/>
        </p:nvSpPr>
        <p:spPr>
          <a:xfrm>
            <a:off x="40140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システム詳細設計</a:t>
            </a:r>
            <a:endParaRPr sz="1000">
              <a:solidFill>
                <a:srgbClr val="FFFFFF"/>
              </a:solidFill>
            </a:endParaRPr>
          </a:p>
        </p:txBody>
      </p:sp>
      <p:sp>
        <p:nvSpPr>
          <p:cNvPr id="122" name="Google Shape;122;p19"/>
          <p:cNvSpPr/>
          <p:nvPr/>
        </p:nvSpPr>
        <p:spPr>
          <a:xfrm>
            <a:off x="50456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実装</a:t>
            </a:r>
            <a:endParaRPr sz="1000">
              <a:solidFill>
                <a:srgbClr val="FFFFFF"/>
              </a:solidFill>
            </a:endParaRPr>
          </a:p>
        </p:txBody>
      </p:sp>
      <p:sp>
        <p:nvSpPr>
          <p:cNvPr id="123" name="Google Shape;123;p19"/>
          <p:cNvSpPr/>
          <p:nvPr/>
        </p:nvSpPr>
        <p:spPr>
          <a:xfrm>
            <a:off x="60772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テスト</a:t>
            </a:r>
            <a:endParaRPr sz="1000">
              <a:solidFill>
                <a:srgbClr val="FFFFFF"/>
              </a:solidFill>
            </a:endParaRPr>
          </a:p>
        </p:txBody>
      </p:sp>
      <p:sp>
        <p:nvSpPr>
          <p:cNvPr id="124" name="Google Shape;124;p19"/>
          <p:cNvSpPr/>
          <p:nvPr/>
        </p:nvSpPr>
        <p:spPr>
          <a:xfrm>
            <a:off x="71088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リリース</a:t>
            </a:r>
            <a:endParaRPr sz="1000">
              <a:solidFill>
                <a:srgbClr val="FFFFFF"/>
              </a:solidFill>
            </a:endParaRPr>
          </a:p>
        </p:txBody>
      </p:sp>
      <p:sp>
        <p:nvSpPr>
          <p:cNvPr id="125" name="Google Shape;125;p19"/>
          <p:cNvSpPr/>
          <p:nvPr/>
        </p:nvSpPr>
        <p:spPr>
          <a:xfrm>
            <a:off x="1950875" y="2454175"/>
            <a:ext cx="1185000" cy="5781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3192525" y="2454175"/>
            <a:ext cx="5101200" cy="5781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10800000">
            <a:off x="1742425" y="2415740"/>
            <a:ext cx="151800" cy="131400"/>
          </a:xfrm>
          <a:prstGeom prst="triangl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1438605" y="2146663"/>
            <a:ext cx="775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D5A6BD"/>
                </a:solidFill>
                <a:latin typeface="Open Sans"/>
                <a:ea typeface="Open Sans"/>
                <a:cs typeface="Open Sans"/>
                <a:sym typeface="Open Sans"/>
              </a:rPr>
              <a:t>現時点</a:t>
            </a:r>
            <a:endParaRPr sz="800">
              <a:solidFill>
                <a:srgbClr val="D5A6BD"/>
              </a:solidFill>
              <a:latin typeface="Open Sans"/>
              <a:ea typeface="Open Sans"/>
              <a:cs typeface="Open Sans"/>
              <a:sym typeface="Open Sans"/>
            </a:endParaRPr>
          </a:p>
        </p:txBody>
      </p:sp>
      <p:sp>
        <p:nvSpPr>
          <p:cNvPr id="129" name="Google Shape;129;p19"/>
          <p:cNvSpPr txBox="1"/>
          <p:nvPr/>
        </p:nvSpPr>
        <p:spPr>
          <a:xfrm>
            <a:off x="3192524" y="2146675"/>
            <a:ext cx="5101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5E9EEE"/>
                </a:solidFill>
                <a:latin typeface="Open Sans"/>
                <a:ea typeface="Open Sans"/>
                <a:cs typeface="Open Sans"/>
                <a:sym typeface="Open Sans"/>
              </a:rPr>
              <a:t>開発フェーズ</a:t>
            </a:r>
            <a:endParaRPr sz="800">
              <a:solidFill>
                <a:srgbClr val="5E9EEE"/>
              </a:solidFill>
              <a:latin typeface="Open Sans"/>
              <a:ea typeface="Open Sans"/>
              <a:cs typeface="Open Sans"/>
              <a:sym typeface="Open Sans"/>
            </a:endParaRPr>
          </a:p>
        </p:txBody>
      </p:sp>
      <p:sp>
        <p:nvSpPr>
          <p:cNvPr id="130" name="Google Shape;130;p19"/>
          <p:cNvSpPr txBox="1"/>
          <p:nvPr/>
        </p:nvSpPr>
        <p:spPr>
          <a:xfrm>
            <a:off x="1950875" y="2146675"/>
            <a:ext cx="1185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5E9EEE"/>
                </a:solidFill>
                <a:latin typeface="Open Sans"/>
                <a:ea typeface="Open Sans"/>
                <a:cs typeface="Open Sans"/>
                <a:sym typeface="Open Sans"/>
              </a:rPr>
              <a:t>要件定義</a:t>
            </a:r>
            <a:r>
              <a:rPr lang="ja" sz="800">
                <a:solidFill>
                  <a:srgbClr val="5E9EEE"/>
                </a:solidFill>
                <a:latin typeface="Open Sans"/>
                <a:ea typeface="Open Sans"/>
                <a:cs typeface="Open Sans"/>
                <a:sym typeface="Open Sans"/>
              </a:rPr>
              <a:t>フェーズ</a:t>
            </a:r>
            <a:endParaRPr sz="800">
              <a:solidFill>
                <a:srgbClr val="5E9EEE"/>
              </a:solidFill>
              <a:latin typeface="Open Sans"/>
              <a:ea typeface="Open Sans"/>
              <a:cs typeface="Open Sans"/>
              <a:sym typeface="Open Sans"/>
            </a:endParaRPr>
          </a:p>
        </p:txBody>
      </p:sp>
      <p:cxnSp>
        <p:nvCxnSpPr>
          <p:cNvPr id="131" name="Google Shape;131;p19"/>
          <p:cNvCxnSpPr>
            <a:stCxn id="119" idx="2"/>
            <a:endCxn id="132" idx="0"/>
          </p:cNvCxnSpPr>
          <p:nvPr/>
        </p:nvCxnSpPr>
        <p:spPr>
          <a:xfrm rot="5400000">
            <a:off x="951600" y="2780700"/>
            <a:ext cx="305100" cy="624000"/>
          </a:xfrm>
          <a:prstGeom prst="curvedConnector3">
            <a:avLst>
              <a:gd fmla="val 49998" name="adj1"/>
            </a:avLst>
          </a:prstGeom>
          <a:noFill/>
          <a:ln cap="flat" cmpd="sng" w="9525">
            <a:solidFill>
              <a:srgbClr val="646979"/>
            </a:solidFill>
            <a:prstDash val="solid"/>
            <a:round/>
            <a:headEnd len="med" w="med" type="none"/>
            <a:tailEnd len="med" w="med" type="none"/>
          </a:ln>
        </p:spPr>
      </p:cxnSp>
      <p:cxnSp>
        <p:nvCxnSpPr>
          <p:cNvPr id="133" name="Google Shape;133;p19"/>
          <p:cNvCxnSpPr>
            <a:stCxn id="125" idx="2"/>
            <a:endCxn id="134" idx="0"/>
          </p:cNvCxnSpPr>
          <p:nvPr/>
        </p:nvCxnSpPr>
        <p:spPr>
          <a:xfrm flipH="1" rot="-5400000">
            <a:off x="2471225" y="3104425"/>
            <a:ext cx="213000" cy="68700"/>
          </a:xfrm>
          <a:prstGeom prst="curvedConnector3">
            <a:avLst>
              <a:gd fmla="val 50000" name="adj1"/>
            </a:avLst>
          </a:prstGeom>
          <a:noFill/>
          <a:ln cap="flat" cmpd="sng" w="9525">
            <a:solidFill>
              <a:srgbClr val="646979"/>
            </a:solidFill>
            <a:prstDash val="solid"/>
            <a:round/>
            <a:headEnd len="med" w="med" type="none"/>
            <a:tailEnd len="med" w="med" type="none"/>
          </a:ln>
        </p:spPr>
      </p:cxnSp>
      <p:sp>
        <p:nvSpPr>
          <p:cNvPr id="135" name="Google Shape;135;p19"/>
          <p:cNvSpPr txBox="1"/>
          <p:nvPr/>
        </p:nvSpPr>
        <p:spPr>
          <a:xfrm>
            <a:off x="1785440" y="3019378"/>
            <a:ext cx="774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646879"/>
                </a:solidFill>
                <a:latin typeface="Open Sans"/>
                <a:ea typeface="Open Sans"/>
                <a:cs typeface="Open Sans"/>
                <a:sym typeface="Open Sans"/>
              </a:rPr>
              <a:t>要件定義書</a:t>
            </a:r>
            <a:endParaRPr sz="800">
              <a:solidFill>
                <a:srgbClr val="646879"/>
              </a:solidFill>
              <a:latin typeface="Open Sans"/>
              <a:ea typeface="Open Sans"/>
              <a:cs typeface="Open Sans"/>
              <a:sym typeface="Open Sans"/>
            </a:endParaRPr>
          </a:p>
        </p:txBody>
      </p:sp>
      <p:sp>
        <p:nvSpPr>
          <p:cNvPr id="136" name="Google Shape;136;p19"/>
          <p:cNvSpPr/>
          <p:nvPr/>
        </p:nvSpPr>
        <p:spPr>
          <a:xfrm>
            <a:off x="3385475" y="3077125"/>
            <a:ext cx="4908300" cy="2030100"/>
          </a:xfrm>
          <a:prstGeom prst="wedgeRectCallout">
            <a:avLst>
              <a:gd fmla="val -51445" name="adj1"/>
              <a:gd fmla="val -35431" name="adj2"/>
            </a:avLst>
          </a:prstGeom>
          <a:noFill/>
          <a:ln cap="flat" cmpd="sng" w="9525">
            <a:solidFill>
              <a:srgbClr val="6469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u="sng">
                <a:solidFill>
                  <a:schemeClr val="dk2"/>
                </a:solidFill>
              </a:rPr>
              <a:t>業務要件</a:t>
            </a:r>
            <a:endParaRPr sz="800">
              <a:solidFill>
                <a:schemeClr val="dk2"/>
              </a:solidFill>
            </a:endParaRPr>
          </a:p>
          <a:p>
            <a:pPr indent="0" lvl="0" marL="0" rtl="0" algn="l">
              <a:spcBef>
                <a:spcPts val="0"/>
              </a:spcBef>
              <a:spcAft>
                <a:spcPts val="0"/>
              </a:spcAft>
              <a:buNone/>
            </a:pPr>
            <a:r>
              <a:rPr lang="ja" sz="800">
                <a:solidFill>
                  <a:schemeClr val="dk2"/>
                </a:solidFill>
              </a:rPr>
              <a:t>・システム全体像、システム化後フロー、システム化範囲</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ja" sz="800" u="sng">
                <a:solidFill>
                  <a:schemeClr val="dk2"/>
                </a:solidFill>
              </a:rPr>
              <a:t>機能要件：ユーザーがシステムに求めている機能</a:t>
            </a:r>
            <a:endParaRPr sz="800" u="sng">
              <a:solidFill>
                <a:schemeClr val="dk2"/>
              </a:solidFill>
            </a:endParaRPr>
          </a:p>
          <a:p>
            <a:pPr indent="0" lvl="0" marL="0" rtl="0" algn="l">
              <a:spcBef>
                <a:spcPts val="0"/>
              </a:spcBef>
              <a:spcAft>
                <a:spcPts val="0"/>
              </a:spcAft>
              <a:buNone/>
            </a:pPr>
            <a:r>
              <a:rPr lang="ja" sz="800">
                <a:solidFill>
                  <a:schemeClr val="dk2"/>
                </a:solidFill>
              </a:rPr>
              <a:t>・機能仕様</a:t>
            </a:r>
            <a:endParaRPr sz="800">
              <a:solidFill>
                <a:schemeClr val="dk2"/>
              </a:solidFill>
            </a:endParaRPr>
          </a:p>
          <a:p>
            <a:pPr indent="0" lvl="0" marL="0" rtl="0" algn="l">
              <a:spcBef>
                <a:spcPts val="0"/>
              </a:spcBef>
              <a:spcAft>
                <a:spcPts val="0"/>
              </a:spcAft>
              <a:buNone/>
            </a:pPr>
            <a:r>
              <a:rPr lang="ja" sz="800">
                <a:solidFill>
                  <a:schemeClr val="dk2"/>
                </a:solidFill>
              </a:rPr>
              <a:t>・画面仕様　※レベル感はワイヤーフレーム。デザインは含まない</a:t>
            </a:r>
            <a:endParaRPr sz="800">
              <a:solidFill>
                <a:schemeClr val="dk2"/>
              </a:solidFill>
            </a:endParaRPr>
          </a:p>
          <a:p>
            <a:pPr indent="0" lvl="0" marL="0" rtl="0" algn="l">
              <a:spcBef>
                <a:spcPts val="0"/>
              </a:spcBef>
              <a:spcAft>
                <a:spcPts val="0"/>
              </a:spcAft>
              <a:buNone/>
            </a:pPr>
            <a:r>
              <a:t/>
            </a:r>
            <a:endParaRPr sz="800" u="sng">
              <a:solidFill>
                <a:schemeClr val="dk2"/>
              </a:solidFill>
            </a:endParaRPr>
          </a:p>
          <a:p>
            <a:pPr indent="0" lvl="0" marL="0" rtl="0" algn="l">
              <a:spcBef>
                <a:spcPts val="0"/>
              </a:spcBef>
              <a:spcAft>
                <a:spcPts val="0"/>
              </a:spcAft>
              <a:buNone/>
            </a:pPr>
            <a:r>
              <a:rPr lang="ja" sz="800" u="sng">
                <a:solidFill>
                  <a:schemeClr val="dk2"/>
                </a:solidFill>
              </a:rPr>
              <a:t>非機能要件：</a:t>
            </a:r>
            <a:r>
              <a:rPr lang="ja" sz="800" u="sng">
                <a:solidFill>
                  <a:schemeClr val="dk2"/>
                </a:solidFill>
              </a:rPr>
              <a:t>機能以外でシステムに求められること</a:t>
            </a:r>
            <a:endParaRPr sz="800" u="sng">
              <a:solidFill>
                <a:schemeClr val="dk2"/>
              </a:solidFill>
            </a:endParaRPr>
          </a:p>
          <a:p>
            <a:pPr indent="0" lvl="0" marL="0" rtl="0" algn="l">
              <a:spcBef>
                <a:spcPts val="0"/>
              </a:spcBef>
              <a:spcAft>
                <a:spcPts val="0"/>
              </a:spcAft>
              <a:buNone/>
            </a:pPr>
            <a:r>
              <a:rPr lang="ja" sz="800">
                <a:solidFill>
                  <a:schemeClr val="dk2"/>
                </a:solidFill>
              </a:rPr>
              <a:t>・可用性、性能拡張性、運用保守性、セキュリティ、環境、プライバシーポリシー・利用規約、ログ、データ分析</a:t>
            </a:r>
            <a:endParaRPr sz="800">
              <a:solidFill>
                <a:schemeClr val="dk2"/>
              </a:solidFill>
            </a:endParaRPr>
          </a:p>
          <a:p>
            <a:pPr indent="0" lvl="0" marL="0" rtl="0" algn="l">
              <a:spcBef>
                <a:spcPts val="0"/>
              </a:spcBef>
              <a:spcAft>
                <a:spcPts val="0"/>
              </a:spcAft>
              <a:buNone/>
            </a:pPr>
            <a:r>
              <a:t/>
            </a:r>
            <a:endParaRPr sz="800" u="sng">
              <a:solidFill>
                <a:schemeClr val="dk2"/>
              </a:solidFill>
            </a:endParaRPr>
          </a:p>
          <a:p>
            <a:pPr indent="0" lvl="0" marL="0" rtl="0" algn="l">
              <a:spcBef>
                <a:spcPts val="0"/>
              </a:spcBef>
              <a:spcAft>
                <a:spcPts val="0"/>
              </a:spcAft>
              <a:buNone/>
            </a:pPr>
            <a:r>
              <a:rPr lang="ja" sz="800" u="sng">
                <a:solidFill>
                  <a:schemeClr val="dk2"/>
                </a:solidFill>
              </a:rPr>
              <a:t>開発要件</a:t>
            </a:r>
            <a:endParaRPr sz="800" u="sng">
              <a:solidFill>
                <a:schemeClr val="dk2"/>
              </a:solidFill>
            </a:endParaRPr>
          </a:p>
          <a:p>
            <a:pPr indent="0" lvl="0" marL="0" rtl="0" algn="l">
              <a:spcBef>
                <a:spcPts val="0"/>
              </a:spcBef>
              <a:spcAft>
                <a:spcPts val="0"/>
              </a:spcAft>
              <a:buNone/>
            </a:pPr>
            <a:r>
              <a:rPr lang="ja" sz="800">
                <a:solidFill>
                  <a:schemeClr val="dk2"/>
                </a:solidFill>
              </a:rPr>
              <a:t>・体制と役割、スケジュール、成果物、開発・運用費用</a:t>
            </a:r>
            <a:endParaRPr sz="800">
              <a:solidFill>
                <a:schemeClr val="dk2"/>
              </a:solidFill>
            </a:endParaRPr>
          </a:p>
        </p:txBody>
      </p:sp>
      <p:pic>
        <p:nvPicPr>
          <p:cNvPr id="137" name="Google Shape;137;p19"/>
          <p:cNvPicPr preferRelativeResize="0"/>
          <p:nvPr/>
        </p:nvPicPr>
        <p:blipFill>
          <a:blip r:embed="rId3">
            <a:alphaModFix/>
          </a:blip>
          <a:stretch>
            <a:fillRect/>
          </a:stretch>
        </p:blipFill>
        <p:spPr>
          <a:xfrm>
            <a:off x="2076790" y="3245250"/>
            <a:ext cx="933174" cy="1212025"/>
          </a:xfrm>
          <a:prstGeom prst="rect">
            <a:avLst/>
          </a:prstGeom>
          <a:noFill/>
          <a:ln cap="flat" cmpd="sng" w="9525">
            <a:solidFill>
              <a:schemeClr val="dk2"/>
            </a:solidFill>
            <a:prstDash val="solid"/>
            <a:round/>
            <a:headEnd len="sm" w="sm" type="none"/>
            <a:tailEnd len="sm" w="sm" type="none"/>
          </a:ln>
        </p:spPr>
      </p:pic>
      <p:pic>
        <p:nvPicPr>
          <p:cNvPr id="132" name="Google Shape;132;p19"/>
          <p:cNvPicPr preferRelativeResize="0"/>
          <p:nvPr/>
        </p:nvPicPr>
        <p:blipFill>
          <a:blip r:embed="rId4">
            <a:alphaModFix/>
          </a:blip>
          <a:stretch>
            <a:fillRect/>
          </a:stretch>
        </p:blipFill>
        <p:spPr>
          <a:xfrm>
            <a:off x="325700" y="3245238"/>
            <a:ext cx="933176" cy="518083"/>
          </a:xfrm>
          <a:prstGeom prst="rect">
            <a:avLst/>
          </a:prstGeom>
          <a:noFill/>
          <a:ln cap="flat" cmpd="sng" w="9525">
            <a:solidFill>
              <a:schemeClr val="dk2"/>
            </a:solidFill>
            <a:prstDash val="solid"/>
            <a:round/>
            <a:headEnd len="sm" w="sm" type="none"/>
            <a:tailEnd len="sm" w="sm" type="none"/>
          </a:ln>
        </p:spPr>
      </p:pic>
      <p:sp>
        <p:nvSpPr>
          <p:cNvPr id="138" name="Google Shape;138;p19"/>
          <p:cNvSpPr txBox="1"/>
          <p:nvPr/>
        </p:nvSpPr>
        <p:spPr>
          <a:xfrm>
            <a:off x="33015" y="3032278"/>
            <a:ext cx="774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646879"/>
                </a:solidFill>
                <a:latin typeface="Open Sans"/>
                <a:ea typeface="Open Sans"/>
                <a:cs typeface="Open Sans"/>
                <a:sym typeface="Open Sans"/>
              </a:rPr>
              <a:t>RFP</a:t>
            </a:r>
            <a:endParaRPr sz="800">
              <a:solidFill>
                <a:srgbClr val="64687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897950" y="324775"/>
            <a:ext cx="59247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要件定義フェーズの費用と成果物</a:t>
            </a:r>
            <a:endParaRPr sz="500"/>
          </a:p>
        </p:txBody>
      </p:sp>
      <p:sp>
        <p:nvSpPr>
          <p:cNvPr id="144" name="Google Shape;144;p20"/>
          <p:cNvSpPr txBox="1"/>
          <p:nvPr/>
        </p:nvSpPr>
        <p:spPr>
          <a:xfrm>
            <a:off x="919268" y="1419225"/>
            <a:ext cx="3175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費用</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〇〇万円（税別）</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期間</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要望書を正式に受理してから3</a:t>
            </a:r>
            <a:r>
              <a:rPr lang="ja" sz="1200">
                <a:solidFill>
                  <a:schemeClr val="dk2"/>
                </a:solidFill>
                <a:latin typeface="Open Sans"/>
                <a:ea typeface="Open Sans"/>
                <a:cs typeface="Open Sans"/>
                <a:sym typeface="Open Sans"/>
              </a:rPr>
              <a:t>ヶ月</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成果物</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要件定義書</a:t>
            </a:r>
            <a:endParaRPr sz="1200">
              <a:solidFill>
                <a:schemeClr val="dk2"/>
              </a:solidFill>
              <a:latin typeface="Open Sans"/>
              <a:ea typeface="Open Sans"/>
              <a:cs typeface="Open Sans"/>
              <a:sym typeface="Open Sans"/>
            </a:endParaRPr>
          </a:p>
          <a:p>
            <a:pPr indent="-304800" lvl="0" marL="457200" marR="0" rtl="0" algn="l">
              <a:lnSpc>
                <a:spcPct val="120000"/>
              </a:lnSpc>
              <a:spcBef>
                <a:spcPts val="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開発見積</a:t>
            </a:r>
            <a:r>
              <a:rPr lang="ja" sz="1200">
                <a:solidFill>
                  <a:schemeClr val="dk2"/>
                </a:solidFill>
                <a:latin typeface="Open Sans"/>
                <a:ea typeface="Open Sans"/>
                <a:cs typeface="Open Sans"/>
                <a:sym typeface="Open Sans"/>
              </a:rPr>
              <a:t>書</a:t>
            </a:r>
            <a:endParaRPr sz="1200">
              <a:solidFill>
                <a:schemeClr val="dk2"/>
              </a:solidFill>
              <a:latin typeface="Open Sans"/>
              <a:ea typeface="Open Sans"/>
              <a:cs typeface="Open Sans"/>
              <a:sym typeface="Open Sans"/>
            </a:endParaRPr>
          </a:p>
        </p:txBody>
      </p:sp>
      <p:sp>
        <p:nvSpPr>
          <p:cNvPr id="145" name="Google Shape;145;p20"/>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graphicFrame>
        <p:nvGraphicFramePr>
          <p:cNvPr id="146" name="Google Shape;146;p20"/>
          <p:cNvGraphicFramePr/>
          <p:nvPr/>
        </p:nvGraphicFramePr>
        <p:xfrm>
          <a:off x="4153425" y="1851800"/>
          <a:ext cx="3000000" cy="3000000"/>
        </p:xfrm>
        <a:graphic>
          <a:graphicData uri="http://schemas.openxmlformats.org/drawingml/2006/table">
            <a:tbl>
              <a:tblPr>
                <a:noFill/>
                <a:tableStyleId>{2391B024-2813-4DEE-ABF5-FF4A6A21873A}</a:tableStyleId>
              </a:tblPr>
              <a:tblGrid>
                <a:gridCol w="830925"/>
                <a:gridCol w="2326975"/>
                <a:gridCol w="1578950"/>
              </a:tblGrid>
              <a:tr h="227050">
                <a:tc rowSpan="5">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要件定義書</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業務要件</a:t>
                      </a:r>
                      <a:endParaRPr sz="1000"/>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機能要件</a:t>
                      </a:r>
                      <a:endParaRPr sz="1000"/>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非機能要件</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開発要件</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定例のお打ち合わせで</a:t>
                      </a:r>
                      <a:r>
                        <a:rPr lang="ja" sz="1000">
                          <a:solidFill>
                            <a:schemeClr val="dk2"/>
                          </a:solidFill>
                          <a:latin typeface="Open Sans"/>
                          <a:ea typeface="Open Sans"/>
                          <a:cs typeface="Open Sans"/>
                          <a:sym typeface="Open Sans"/>
                        </a:rPr>
                        <a:t>確認と修正を繰り返す</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27050">
                <a:tc>
                  <a:txBody>
                    <a:bodyPr/>
                    <a:lstStyle/>
                    <a:p>
                      <a:pPr indent="0" lvl="0" marL="0" rtl="0" algn="l">
                        <a:spcBef>
                          <a:spcPts val="0"/>
                        </a:spcBef>
                        <a:spcAft>
                          <a:spcPts val="0"/>
                        </a:spcAft>
                        <a:buNone/>
                      </a:pPr>
                      <a:r>
                        <a:rPr lang="ja" sz="1000"/>
                        <a:t>決裁</a:t>
                      </a:r>
                      <a:endParaRPr sz="1000"/>
                    </a:p>
                  </a:txBody>
                  <a:tcPr marT="91425" marB="91425" marR="91425" marL="91425"/>
                </a:tc>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要件定義と開発見積の検収</a:t>
                      </a:r>
                      <a:endParaRPr sz="1000"/>
                    </a:p>
                  </a:txBody>
                  <a:tcPr marT="91425" marB="91425" marR="91425" marL="91425"/>
                </a:tc>
                <a:tc>
                  <a:txBody>
                    <a:bodyPr/>
                    <a:lstStyle/>
                    <a:p>
                      <a:pPr indent="0" lvl="0" marL="0" rtl="0" algn="l">
                        <a:spcBef>
                          <a:spcPts val="0"/>
                        </a:spcBef>
                        <a:spcAft>
                          <a:spcPts val="0"/>
                        </a:spcAft>
                        <a:buNone/>
                      </a:pPr>
                      <a:r>
                        <a:rPr lang="ja" sz="1000"/>
                        <a:t>2w</a:t>
                      </a:r>
                      <a:endParaRPr sz="1000"/>
                    </a:p>
                  </a:txBody>
                  <a:tcPr marT="91425" marB="91425" marR="91425" marL="91425"/>
                </a:tc>
              </a:tr>
            </a:tbl>
          </a:graphicData>
        </a:graphic>
      </p:graphicFrame>
      <p:sp>
        <p:nvSpPr>
          <p:cNvPr id="147" name="Google Shape;147;p20"/>
          <p:cNvSpPr txBox="1"/>
          <p:nvPr/>
        </p:nvSpPr>
        <p:spPr>
          <a:xfrm>
            <a:off x="4151900" y="1419350"/>
            <a:ext cx="3175500" cy="4326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期間内訳</a:t>
            </a:r>
            <a:endParaRPr sz="12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nvSpPr>
        <p:spPr>
          <a:xfrm>
            <a:off x="0" y="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solidFill>
                  <a:schemeClr val="dk2"/>
                </a:solidFill>
              </a:rPr>
              <a:t>システム全体像</a:t>
            </a:r>
            <a:r>
              <a:rPr b="1" lang="ja" sz="800">
                <a:solidFill>
                  <a:schemeClr val="dk2"/>
                </a:solidFill>
              </a:rPr>
              <a:t>（</a:t>
            </a:r>
            <a:r>
              <a:rPr b="1" lang="ja" sz="800">
                <a:solidFill>
                  <a:schemeClr val="dk2"/>
                </a:solidFill>
              </a:rPr>
              <a:t>イメージ）</a:t>
            </a:r>
            <a:endParaRPr b="1"/>
          </a:p>
        </p:txBody>
      </p:sp>
      <p:sp>
        <p:nvSpPr>
          <p:cNvPr id="153" name="Google Shape;153;p21"/>
          <p:cNvSpPr txBox="1"/>
          <p:nvPr/>
        </p:nvSpPr>
        <p:spPr>
          <a:xfrm>
            <a:off x="293750" y="307800"/>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業務要件定義の中でシステム全体像を明確化</a:t>
            </a:r>
            <a:endParaRPr sz="1200">
              <a:solidFill>
                <a:schemeClr val="dk2"/>
              </a:solidFill>
              <a:latin typeface="Open Sans"/>
              <a:ea typeface="Open Sans"/>
              <a:cs typeface="Open Sans"/>
              <a:sym typeface="Open Sans"/>
            </a:endParaRPr>
          </a:p>
        </p:txBody>
      </p:sp>
      <p:pic>
        <p:nvPicPr>
          <p:cNvPr id="154" name="Google Shape;154;p21"/>
          <p:cNvPicPr preferRelativeResize="0"/>
          <p:nvPr/>
        </p:nvPicPr>
        <p:blipFill>
          <a:blip r:embed="rId3">
            <a:alphaModFix/>
          </a:blip>
          <a:stretch>
            <a:fillRect/>
          </a:stretch>
        </p:blipFill>
        <p:spPr>
          <a:xfrm>
            <a:off x="1303550" y="1869625"/>
            <a:ext cx="5734050" cy="1600200"/>
          </a:xfrm>
          <a:prstGeom prst="rect">
            <a:avLst/>
          </a:prstGeom>
          <a:noFill/>
          <a:ln>
            <a:noFill/>
          </a:ln>
        </p:spPr>
      </p:pic>
      <p:sp>
        <p:nvSpPr>
          <p:cNvPr id="155" name="Google Shape;155;p21"/>
          <p:cNvSpPr/>
          <p:nvPr/>
        </p:nvSpPr>
        <p:spPr>
          <a:xfrm rot="-900040">
            <a:off x="888856" y="1120622"/>
            <a:ext cx="2334348" cy="92834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000">
                <a:solidFill>
                  <a:schemeClr val="lt1"/>
                </a:solidFill>
              </a:rPr>
              <a:t>サンプル</a:t>
            </a:r>
            <a:endParaRPr b="1"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0" y="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solidFill>
                  <a:schemeClr val="dk2"/>
                </a:solidFill>
              </a:rPr>
              <a:t>機能仕様（イメージ）</a:t>
            </a:r>
            <a:endParaRPr b="1"/>
          </a:p>
        </p:txBody>
      </p:sp>
      <p:sp>
        <p:nvSpPr>
          <p:cNvPr id="161" name="Google Shape;161;p22"/>
          <p:cNvSpPr txBox="1"/>
          <p:nvPr/>
        </p:nvSpPr>
        <p:spPr>
          <a:xfrm>
            <a:off x="293750" y="307800"/>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機能要件を</a:t>
            </a:r>
            <a:r>
              <a:rPr lang="ja" sz="1200">
                <a:solidFill>
                  <a:schemeClr val="dk2"/>
                </a:solidFill>
                <a:latin typeface="Open Sans"/>
                <a:ea typeface="Open Sans"/>
                <a:cs typeface="Open Sans"/>
                <a:sym typeface="Open Sans"/>
              </a:rPr>
              <a:t>定義</a:t>
            </a:r>
            <a:endParaRPr sz="1200">
              <a:solidFill>
                <a:schemeClr val="dk2"/>
              </a:solidFill>
              <a:latin typeface="Open Sans"/>
              <a:ea typeface="Open Sans"/>
              <a:cs typeface="Open Sans"/>
              <a:sym typeface="Open Sans"/>
            </a:endParaRPr>
          </a:p>
        </p:txBody>
      </p:sp>
      <p:pic>
        <p:nvPicPr>
          <p:cNvPr id="162" name="Google Shape;162;p22"/>
          <p:cNvPicPr preferRelativeResize="0"/>
          <p:nvPr/>
        </p:nvPicPr>
        <p:blipFill>
          <a:blip r:embed="rId3">
            <a:alphaModFix/>
          </a:blip>
          <a:stretch>
            <a:fillRect/>
          </a:stretch>
        </p:blipFill>
        <p:spPr>
          <a:xfrm>
            <a:off x="2040168" y="1210618"/>
            <a:ext cx="5063649" cy="3255225"/>
          </a:xfrm>
          <a:prstGeom prst="rect">
            <a:avLst/>
          </a:prstGeom>
          <a:noFill/>
          <a:ln>
            <a:noFill/>
          </a:ln>
        </p:spPr>
      </p:pic>
      <p:sp>
        <p:nvSpPr>
          <p:cNvPr id="163" name="Google Shape;163;p22"/>
          <p:cNvSpPr/>
          <p:nvPr/>
        </p:nvSpPr>
        <p:spPr>
          <a:xfrm rot="-900040">
            <a:off x="815381" y="989972"/>
            <a:ext cx="2334348" cy="92834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000">
                <a:solidFill>
                  <a:schemeClr val="lt1"/>
                </a:solidFill>
              </a:rPr>
              <a:t>サンプル</a:t>
            </a:r>
            <a:endParaRPr b="1"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2148588" y="1035300"/>
            <a:ext cx="4846824" cy="3913801"/>
          </a:xfrm>
          <a:prstGeom prst="rect">
            <a:avLst/>
          </a:prstGeom>
          <a:noFill/>
          <a:ln cap="flat" cmpd="sng" w="9525">
            <a:solidFill>
              <a:srgbClr val="000000"/>
            </a:solidFill>
            <a:prstDash val="solid"/>
            <a:round/>
            <a:headEnd len="sm" w="sm" type="none"/>
            <a:tailEnd len="sm" w="sm" type="none"/>
          </a:ln>
        </p:spPr>
      </p:pic>
      <p:sp>
        <p:nvSpPr>
          <p:cNvPr id="169" name="Google Shape;169;p23"/>
          <p:cNvSpPr txBox="1"/>
          <p:nvPr/>
        </p:nvSpPr>
        <p:spPr>
          <a:xfrm>
            <a:off x="0" y="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solidFill>
                  <a:schemeClr val="dk2"/>
                </a:solidFill>
              </a:rPr>
              <a:t>ワイヤーフレーム（イメージ）</a:t>
            </a:r>
            <a:endParaRPr/>
          </a:p>
        </p:txBody>
      </p:sp>
      <p:sp>
        <p:nvSpPr>
          <p:cNvPr id="170" name="Google Shape;170;p23"/>
          <p:cNvSpPr txBox="1"/>
          <p:nvPr/>
        </p:nvSpPr>
        <p:spPr>
          <a:xfrm>
            <a:off x="293750" y="307800"/>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機能要件の中でラフな画面仕様として</a:t>
            </a:r>
            <a:r>
              <a:rPr lang="ja" sz="1200">
                <a:solidFill>
                  <a:schemeClr val="dk2"/>
                </a:solidFill>
                <a:latin typeface="Open Sans"/>
                <a:ea typeface="Open Sans"/>
                <a:cs typeface="Open Sans"/>
                <a:sym typeface="Open Sans"/>
              </a:rPr>
              <a:t>ワイヤーフレーム（レイアウトやボタンの挙動などのUI・UX定義）を作成</a:t>
            </a:r>
            <a:endParaRPr sz="12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