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54BCE4-DF89-44AA-8F41-02EF67328C8C}">
  <a:tblStyle styleId="{DF54BCE4-DF89-44AA-8F41-02EF67328C8C}" styleName="Table_0">
    <a:wholeTbl>
      <a:tcTxStyle b="off" i="off">
        <a:font>
          <a:latin typeface="Meiryo UI"/>
          <a:ea typeface="Meiryo UI"/>
          <a:cs typeface="Meiryo U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9E9"/>
          </a:solidFill>
        </a:fill>
      </a:tcStyle>
    </a:wholeTbl>
    <a:band1H>
      <a:tcTxStyle/>
      <a:tcStyle>
        <a:fill>
          <a:solidFill>
            <a:srgbClr val="D1D1D1"/>
          </a:solidFill>
        </a:fill>
      </a:tcStyle>
    </a:band1H>
    <a:band2H>
      <a:tcTxStyle/>
    </a:band2H>
    <a:band1V>
      <a:tcTxStyle/>
      <a:tcStyle>
        <a:fill>
          <a:solidFill>
            <a:srgbClr val="D1D1D1"/>
          </a:solidFill>
        </a:fill>
      </a:tcStyle>
    </a:band1V>
    <a:band2V>
      <a:tcTxStyle/>
    </a:band2V>
    <a:lastCol>
      <a:tcTxStyle b="on" i="off">
        <a:font>
          <a:latin typeface="Meiryo UI"/>
          <a:ea typeface="Meiryo UI"/>
          <a:cs typeface="Meiryo UI"/>
        </a:font>
        <a:srgbClr val="FFFFFF"/>
      </a:tcTxStyle>
      <a:tcStyle>
        <a:fill>
          <a:solidFill>
            <a:srgbClr val="78909C"/>
          </a:solidFill>
        </a:fill>
      </a:tcStyle>
    </a:lastCol>
    <a:firstCol>
      <a:tcTxStyle b="on" i="off">
        <a:font>
          <a:latin typeface="Meiryo UI"/>
          <a:ea typeface="Meiryo UI"/>
          <a:cs typeface="Meiryo UI"/>
        </a:font>
        <a:srgbClr val="FFFFFF"/>
      </a:tcTxStyle>
      <a:tcStyle>
        <a:fill>
          <a:solidFill>
            <a:srgbClr val="78909C"/>
          </a:solidFill>
        </a:fill>
      </a:tcStyle>
    </a:firstCol>
    <a:lastRow>
      <a:tcTxStyle b="on" i="off">
        <a:font>
          <a:latin typeface="Meiryo UI"/>
          <a:ea typeface="Meiryo UI"/>
          <a:cs typeface="Meiryo UI"/>
        </a:font>
        <a:srgbClr val="FFFFFF"/>
      </a:tcTxStyle>
      <a:tcStyle>
        <a:tcBdr>
          <a:top>
            <a:ln cap="flat" cmpd="sng" w="38100">
              <a:solidFill>
                <a:srgbClr val="FFFFFF"/>
              </a:solidFill>
              <a:prstDash val="solid"/>
              <a:round/>
              <a:headEnd len="sm" w="sm" type="none"/>
              <a:tailEnd len="sm" w="sm" type="none"/>
            </a:ln>
          </a:top>
        </a:tcBdr>
        <a:fill>
          <a:solidFill>
            <a:srgbClr val="78909C"/>
          </a:solidFill>
        </a:fill>
      </a:tcStyle>
    </a:lastRow>
    <a:seCell>
      <a:tcTxStyle/>
    </a:seCell>
    <a:swCell>
      <a:tcTxStyle/>
    </a:swCell>
    <a:firstRow>
      <a:tcTxStyle b="on" i="off">
        <a:font>
          <a:latin typeface="Meiryo UI"/>
          <a:ea typeface="Meiryo UI"/>
          <a:cs typeface="Meiryo UI"/>
        </a:font>
        <a:srgbClr val="FFFFFF"/>
      </a:tcTxStyle>
      <a:tcStyle>
        <a:tcBdr>
          <a:bottom>
            <a:ln cap="flat" cmpd="sng" w="38100">
              <a:solidFill>
                <a:srgbClr val="FFFFFF"/>
              </a:solidFill>
              <a:prstDash val="solid"/>
              <a:round/>
              <a:headEnd len="sm" w="sm" type="none"/>
              <a:tailEnd len="sm" w="sm" type="none"/>
            </a:ln>
          </a:bottom>
        </a:tcBdr>
        <a:fill>
          <a:solidFill>
            <a:srgbClr val="78909C"/>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9e641c04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9e641c04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9e641c04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9e641c04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9e641c04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9e641c04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9e641c04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9e641c04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9e641c04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9e641c0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9e641c0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9e641c0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9e641c0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9e641c0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9e641c0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9e641c0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9e641c0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9e641c0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9e641c04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9e641c04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9e641c04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9e641c04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E</a:t>
            </a:r>
            <a:r>
              <a:rPr lang="ja"/>
              <a:t>Cシステム</a:t>
            </a:r>
            <a:endParaRPr/>
          </a:p>
          <a:p>
            <a:pPr indent="0" lvl="0" marL="0" rtl="0" algn="ctr">
              <a:spcBef>
                <a:spcPts val="0"/>
              </a:spcBef>
              <a:spcAft>
                <a:spcPts val="0"/>
              </a:spcAft>
              <a:buNone/>
            </a:pPr>
            <a:r>
              <a:rPr lang="ja"/>
              <a:t>提案依頼書</a:t>
            </a:r>
            <a:endParaRPr/>
          </a:p>
        </p:txBody>
      </p:sp>
      <p:sp>
        <p:nvSpPr>
          <p:cNvPr id="55" name="Google Shape;55;p13"/>
          <p:cNvSpPr txBox="1"/>
          <p:nvPr>
            <p:ph idx="1" type="subTitle"/>
          </p:nvPr>
        </p:nvSpPr>
        <p:spPr>
          <a:xfrm>
            <a:off x="311700" y="2834125"/>
            <a:ext cx="8520600" cy="106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sz="1800"/>
              <a:t>20</a:t>
            </a:r>
            <a:r>
              <a:rPr lang="ja" sz="1800"/>
              <a:t>XX</a:t>
            </a:r>
            <a:r>
              <a:rPr lang="ja" sz="1800"/>
              <a:t>年XX月XX日 </a:t>
            </a:r>
            <a:endParaRPr sz="1800"/>
          </a:p>
          <a:p>
            <a:pPr indent="0" lvl="0" marL="0" rtl="0" algn="ctr">
              <a:spcBef>
                <a:spcPts val="0"/>
              </a:spcBef>
              <a:spcAft>
                <a:spcPts val="0"/>
              </a:spcAft>
              <a:buNone/>
            </a:pPr>
            <a:r>
              <a:rPr lang="ja" sz="1800"/>
              <a:t>▲ ▲ ▲ ▲ ▲ ▲株式会社</a:t>
            </a:r>
            <a:endParaRPr sz="1800"/>
          </a:p>
          <a:p>
            <a:pPr indent="0" lvl="0" marL="0" rtl="0" algn="ctr">
              <a:spcBef>
                <a:spcPts val="0"/>
              </a:spcBef>
              <a:spcAft>
                <a:spcPts val="0"/>
              </a:spcAft>
              <a:buNone/>
            </a:pPr>
            <a:r>
              <a:rPr lang="ja" sz="1800"/>
              <a:t> △ △ △ △部</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400"/>
              <a:t>提案依頼事項 - 基本方針（前提条件）- プロジェクトスコープ</a:t>
            </a:r>
            <a:endParaRPr sz="2400"/>
          </a:p>
        </p:txBody>
      </p:sp>
      <p:sp>
        <p:nvSpPr>
          <p:cNvPr id="153" name="Google Shape;153;p22"/>
          <p:cNvSpPr txBox="1"/>
          <p:nvPr/>
        </p:nvSpPr>
        <p:spPr>
          <a:xfrm>
            <a:off x="1188208" y="1017725"/>
            <a:ext cx="6822600" cy="3851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rPr lang="ja">
                <a:solidFill>
                  <a:srgbClr val="000000"/>
                </a:solidFill>
              </a:rPr>
              <a:t>赤点線枠のシステム（システム間連携インターフェース含む）を提案対象といたします。</a:t>
            </a:r>
            <a:endParaRPr>
              <a:solidFill>
                <a:srgbClr val="000000"/>
              </a:solidFill>
            </a:endParaRPr>
          </a:p>
        </p:txBody>
      </p:sp>
      <p:sp>
        <p:nvSpPr>
          <p:cNvPr id="154" name="Google Shape;154;p22"/>
          <p:cNvSpPr/>
          <p:nvPr/>
        </p:nvSpPr>
        <p:spPr>
          <a:xfrm>
            <a:off x="6965405" y="2784346"/>
            <a:ext cx="990300" cy="1986000"/>
          </a:xfrm>
          <a:prstGeom prst="rect">
            <a:avLst/>
          </a:prstGeom>
          <a:solidFill>
            <a:srgbClr val="83A2E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EC関連システム</a:t>
            </a:r>
            <a:endParaRPr sz="800">
              <a:solidFill>
                <a:srgbClr val="000000"/>
              </a:solidFill>
              <a:latin typeface="Arial"/>
              <a:ea typeface="Arial"/>
              <a:cs typeface="Arial"/>
              <a:sym typeface="Arial"/>
            </a:endParaRPr>
          </a:p>
        </p:txBody>
      </p:sp>
      <p:sp>
        <p:nvSpPr>
          <p:cNvPr id="155" name="Google Shape;155;p22"/>
          <p:cNvSpPr/>
          <p:nvPr/>
        </p:nvSpPr>
        <p:spPr>
          <a:xfrm>
            <a:off x="5259757" y="1642523"/>
            <a:ext cx="1160100" cy="353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店舗POS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56" name="Google Shape;156;p22"/>
          <p:cNvSpPr/>
          <p:nvPr/>
        </p:nvSpPr>
        <p:spPr>
          <a:xfrm>
            <a:off x="2728794" y="1642524"/>
            <a:ext cx="1760700" cy="2531700"/>
          </a:xfrm>
          <a:prstGeom prst="rect">
            <a:avLst/>
          </a:prstGeom>
          <a:solidFill>
            <a:srgbClr val="A5A5A5"/>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基幹SYS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57" name="Google Shape;157;p22"/>
          <p:cNvSpPr/>
          <p:nvPr/>
        </p:nvSpPr>
        <p:spPr>
          <a:xfrm>
            <a:off x="5264704" y="3868565"/>
            <a:ext cx="1155300" cy="852000"/>
          </a:xfrm>
          <a:prstGeom prst="rect">
            <a:avLst/>
          </a:prstGeom>
          <a:solidFill>
            <a:srgbClr val="EC829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自社EC（PC、SP）</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58" name="Google Shape;158;p22"/>
          <p:cNvSpPr/>
          <p:nvPr/>
        </p:nvSpPr>
        <p:spPr>
          <a:xfrm>
            <a:off x="5264704" y="2089323"/>
            <a:ext cx="1155300" cy="353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コールセンター</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59" name="Google Shape;159;p22"/>
          <p:cNvSpPr/>
          <p:nvPr/>
        </p:nvSpPr>
        <p:spPr>
          <a:xfrm>
            <a:off x="7221340" y="2974963"/>
            <a:ext cx="495300" cy="297600"/>
          </a:xfrm>
          <a:prstGeom prst="rect">
            <a:avLst/>
          </a:prstGeom>
          <a:solidFill>
            <a:srgbClr val="D5DFF4"/>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レコメンド</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60" name="Google Shape;160;p22"/>
          <p:cNvSpPr/>
          <p:nvPr/>
        </p:nvSpPr>
        <p:spPr>
          <a:xfrm>
            <a:off x="1243229" y="2661892"/>
            <a:ext cx="770100" cy="34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分析/BIツール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61" name="Google Shape;161;p22"/>
          <p:cNvSpPr/>
          <p:nvPr/>
        </p:nvSpPr>
        <p:spPr>
          <a:xfrm>
            <a:off x="1243229" y="3181503"/>
            <a:ext cx="770100" cy="347400"/>
          </a:xfrm>
          <a:prstGeom prst="rect">
            <a:avLst/>
          </a:prstGeom>
          <a:solidFill>
            <a:srgbClr val="EC829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MAツール</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a:p>
        </p:txBody>
      </p:sp>
      <p:sp>
        <p:nvSpPr>
          <p:cNvPr id="162" name="Google Shape;162;p22"/>
          <p:cNvSpPr/>
          <p:nvPr/>
        </p:nvSpPr>
        <p:spPr>
          <a:xfrm>
            <a:off x="5264703" y="2982925"/>
            <a:ext cx="550200" cy="353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モール管理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63" name="Google Shape;163;p22"/>
          <p:cNvSpPr/>
          <p:nvPr/>
        </p:nvSpPr>
        <p:spPr>
          <a:xfrm>
            <a:off x="2893858" y="3131859"/>
            <a:ext cx="1432800" cy="402600"/>
          </a:xfrm>
          <a:prstGeom prst="rect">
            <a:avLst/>
          </a:prstGeom>
          <a:solidFill>
            <a:srgbClr val="D8D8D8"/>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ポイント管理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64" name="Google Shape;164;p22"/>
          <p:cNvSpPr/>
          <p:nvPr/>
        </p:nvSpPr>
        <p:spPr>
          <a:xfrm>
            <a:off x="5924955" y="2982925"/>
            <a:ext cx="495300" cy="353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楽天EC</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Y!EC</a:t>
            </a:r>
            <a:endParaRPr/>
          </a:p>
        </p:txBody>
      </p:sp>
      <p:sp>
        <p:nvSpPr>
          <p:cNvPr id="165" name="Google Shape;165;p22"/>
          <p:cNvSpPr/>
          <p:nvPr/>
        </p:nvSpPr>
        <p:spPr>
          <a:xfrm>
            <a:off x="5259757" y="2536124"/>
            <a:ext cx="1160100" cy="34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Amazon</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zozo</a:t>
            </a:r>
            <a:endParaRPr/>
          </a:p>
        </p:txBody>
      </p:sp>
      <p:sp>
        <p:nvSpPr>
          <p:cNvPr id="166" name="Google Shape;166;p22"/>
          <p:cNvSpPr/>
          <p:nvPr/>
        </p:nvSpPr>
        <p:spPr>
          <a:xfrm>
            <a:off x="2893857" y="1990035"/>
            <a:ext cx="660300" cy="202200"/>
          </a:xfrm>
          <a:prstGeom prst="rect">
            <a:avLst/>
          </a:prstGeom>
          <a:solidFill>
            <a:srgbClr val="D8D8D8"/>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商品管理</a:t>
            </a:r>
            <a:endParaRPr sz="800">
              <a:solidFill>
                <a:srgbClr val="000000"/>
              </a:solidFill>
              <a:latin typeface="Arial"/>
              <a:ea typeface="Arial"/>
              <a:cs typeface="Arial"/>
              <a:sym typeface="Arial"/>
            </a:endParaRPr>
          </a:p>
        </p:txBody>
      </p:sp>
      <p:sp>
        <p:nvSpPr>
          <p:cNvPr id="167" name="Google Shape;167;p22"/>
          <p:cNvSpPr/>
          <p:nvPr/>
        </p:nvSpPr>
        <p:spPr>
          <a:xfrm>
            <a:off x="2893857" y="2287902"/>
            <a:ext cx="660300" cy="202200"/>
          </a:xfrm>
          <a:prstGeom prst="rect">
            <a:avLst/>
          </a:prstGeom>
          <a:solidFill>
            <a:srgbClr val="D8D8D8"/>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受注管理</a:t>
            </a:r>
            <a:endParaRPr sz="800">
              <a:solidFill>
                <a:srgbClr val="000000"/>
              </a:solidFill>
              <a:latin typeface="Arial"/>
              <a:ea typeface="Arial"/>
              <a:cs typeface="Arial"/>
              <a:sym typeface="Arial"/>
            </a:endParaRPr>
          </a:p>
        </p:txBody>
      </p:sp>
      <p:sp>
        <p:nvSpPr>
          <p:cNvPr id="168" name="Google Shape;168;p22"/>
          <p:cNvSpPr/>
          <p:nvPr/>
        </p:nvSpPr>
        <p:spPr>
          <a:xfrm>
            <a:off x="3664151" y="1990035"/>
            <a:ext cx="664200" cy="202200"/>
          </a:xfrm>
          <a:prstGeom prst="rect">
            <a:avLst/>
          </a:prstGeom>
          <a:solidFill>
            <a:srgbClr val="D8D8D8"/>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発注/仕入管理</a:t>
            </a:r>
            <a:endParaRPr sz="800">
              <a:solidFill>
                <a:srgbClr val="000000"/>
              </a:solidFill>
              <a:latin typeface="Arial"/>
              <a:ea typeface="Arial"/>
              <a:cs typeface="Arial"/>
              <a:sym typeface="Arial"/>
            </a:endParaRPr>
          </a:p>
        </p:txBody>
      </p:sp>
      <p:sp>
        <p:nvSpPr>
          <p:cNvPr id="169" name="Google Shape;169;p22"/>
          <p:cNvSpPr/>
          <p:nvPr/>
        </p:nvSpPr>
        <p:spPr>
          <a:xfrm>
            <a:off x="3664151" y="2287902"/>
            <a:ext cx="664200" cy="202200"/>
          </a:xfrm>
          <a:prstGeom prst="rect">
            <a:avLst/>
          </a:prstGeom>
          <a:solidFill>
            <a:srgbClr val="D8D8D8"/>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債権管理</a:t>
            </a:r>
            <a:endParaRPr sz="800">
              <a:solidFill>
                <a:srgbClr val="000000"/>
              </a:solidFill>
              <a:latin typeface="Arial"/>
              <a:ea typeface="Arial"/>
              <a:cs typeface="Arial"/>
              <a:sym typeface="Arial"/>
            </a:endParaRPr>
          </a:p>
        </p:txBody>
      </p:sp>
      <p:sp>
        <p:nvSpPr>
          <p:cNvPr id="170" name="Google Shape;170;p22"/>
          <p:cNvSpPr/>
          <p:nvPr/>
        </p:nvSpPr>
        <p:spPr>
          <a:xfrm>
            <a:off x="2893857" y="3679090"/>
            <a:ext cx="1432800" cy="389400"/>
          </a:xfrm>
          <a:prstGeom prst="rect">
            <a:avLst/>
          </a:prstGeom>
          <a:solidFill>
            <a:srgbClr val="D8D8D8"/>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会員管理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71" name="Google Shape;171;p22"/>
          <p:cNvSpPr/>
          <p:nvPr/>
        </p:nvSpPr>
        <p:spPr>
          <a:xfrm>
            <a:off x="2893857" y="4323327"/>
            <a:ext cx="1434300" cy="39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WMS（在庫/入出庫管理）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72" name="Google Shape;172;p22"/>
          <p:cNvSpPr/>
          <p:nvPr/>
        </p:nvSpPr>
        <p:spPr>
          <a:xfrm>
            <a:off x="7221340" y="3322474"/>
            <a:ext cx="495300" cy="297600"/>
          </a:xfrm>
          <a:prstGeom prst="rect">
            <a:avLst/>
          </a:prstGeom>
          <a:solidFill>
            <a:srgbClr val="D5DFF4"/>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接客ツール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73" name="Google Shape;173;p22"/>
          <p:cNvSpPr/>
          <p:nvPr/>
        </p:nvSpPr>
        <p:spPr>
          <a:xfrm>
            <a:off x="7221340" y="3669986"/>
            <a:ext cx="495300" cy="297600"/>
          </a:xfrm>
          <a:prstGeom prst="rect">
            <a:avLst/>
          </a:prstGeom>
          <a:solidFill>
            <a:srgbClr val="D5DFF4"/>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LPツール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74" name="Google Shape;174;p22"/>
          <p:cNvCxnSpPr>
            <a:stCxn id="162" idx="3"/>
            <a:endCxn id="164" idx="1"/>
          </p:cNvCxnSpPr>
          <p:nvPr/>
        </p:nvCxnSpPr>
        <p:spPr>
          <a:xfrm>
            <a:off x="5814903" y="3159625"/>
            <a:ext cx="110100" cy="0"/>
          </a:xfrm>
          <a:prstGeom prst="straightConnector1">
            <a:avLst/>
          </a:prstGeom>
          <a:noFill/>
          <a:ln cap="flat" cmpd="sng" w="9525">
            <a:solidFill>
              <a:srgbClr val="000000"/>
            </a:solidFill>
            <a:prstDash val="solid"/>
            <a:round/>
            <a:headEnd len="sm" w="sm" type="none"/>
            <a:tailEnd len="sm" w="sm" type="none"/>
          </a:ln>
        </p:spPr>
      </p:cxnSp>
      <p:cxnSp>
        <p:nvCxnSpPr>
          <p:cNvPr id="175" name="Google Shape;175;p22"/>
          <p:cNvCxnSpPr>
            <a:stCxn id="156" idx="2"/>
            <a:endCxn id="171" idx="0"/>
          </p:cNvCxnSpPr>
          <p:nvPr/>
        </p:nvCxnSpPr>
        <p:spPr>
          <a:xfrm>
            <a:off x="3609144" y="4174224"/>
            <a:ext cx="1800" cy="149100"/>
          </a:xfrm>
          <a:prstGeom prst="straightConnector1">
            <a:avLst/>
          </a:prstGeom>
          <a:noFill/>
          <a:ln cap="flat" cmpd="sng" w="9525">
            <a:solidFill>
              <a:srgbClr val="000000"/>
            </a:solidFill>
            <a:prstDash val="solid"/>
            <a:round/>
            <a:headEnd len="med" w="med" type="stealth"/>
            <a:tailEnd len="med" w="med" type="stealth"/>
          </a:ln>
        </p:spPr>
      </p:cxnSp>
      <p:sp>
        <p:nvSpPr>
          <p:cNvPr id="176" name="Google Shape;176;p22"/>
          <p:cNvSpPr/>
          <p:nvPr/>
        </p:nvSpPr>
        <p:spPr>
          <a:xfrm>
            <a:off x="7221340" y="4025459"/>
            <a:ext cx="495300" cy="297600"/>
          </a:xfrm>
          <a:prstGeom prst="rect">
            <a:avLst/>
          </a:prstGeom>
          <a:solidFill>
            <a:srgbClr val="D5DFF4"/>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決済代行</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77" name="Google Shape;177;p22"/>
          <p:cNvSpPr/>
          <p:nvPr/>
        </p:nvSpPr>
        <p:spPr>
          <a:xfrm>
            <a:off x="2893857" y="2585769"/>
            <a:ext cx="660300" cy="202200"/>
          </a:xfrm>
          <a:prstGeom prst="rect">
            <a:avLst/>
          </a:prstGeom>
          <a:solidFill>
            <a:srgbClr val="D8D8D8"/>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卸販売管理</a:t>
            </a:r>
            <a:endParaRPr sz="800">
              <a:solidFill>
                <a:srgbClr val="000000"/>
              </a:solidFill>
              <a:latin typeface="Arial"/>
              <a:ea typeface="Arial"/>
              <a:cs typeface="Arial"/>
              <a:sym typeface="Arial"/>
            </a:endParaRPr>
          </a:p>
        </p:txBody>
      </p:sp>
      <p:sp>
        <p:nvSpPr>
          <p:cNvPr id="178" name="Google Shape;178;p22"/>
          <p:cNvSpPr/>
          <p:nvPr/>
        </p:nvSpPr>
        <p:spPr>
          <a:xfrm>
            <a:off x="3664151" y="2585769"/>
            <a:ext cx="664200" cy="202200"/>
          </a:xfrm>
          <a:prstGeom prst="rect">
            <a:avLst/>
          </a:prstGeom>
          <a:solidFill>
            <a:srgbClr val="D8D8D8"/>
          </a:solidFill>
          <a:ln cap="flat" cmpd="sng" w="9525">
            <a:solidFill>
              <a:srgbClr val="0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rgbClr val="000000"/>
              </a:solidFill>
              <a:latin typeface="Arial"/>
              <a:ea typeface="Arial"/>
              <a:cs typeface="Arial"/>
              <a:sym typeface="Arial"/>
            </a:endParaRPr>
          </a:p>
        </p:txBody>
      </p:sp>
      <p:sp>
        <p:nvSpPr>
          <p:cNvPr id="179" name="Google Shape;179;p22"/>
          <p:cNvSpPr txBox="1"/>
          <p:nvPr/>
        </p:nvSpPr>
        <p:spPr>
          <a:xfrm>
            <a:off x="6420143" y="1707558"/>
            <a:ext cx="559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店舗数：XX</a:t>
            </a:r>
            <a:endParaRPr/>
          </a:p>
          <a:p>
            <a:pPr indent="0" lvl="0" marL="0" marR="0" rtl="0" algn="l">
              <a:spcBef>
                <a:spcPts val="0"/>
              </a:spcBef>
              <a:spcAft>
                <a:spcPts val="0"/>
              </a:spcAft>
              <a:buNone/>
            </a:pPr>
            <a:r>
              <a:rPr lang="ja" sz="800">
                <a:solidFill>
                  <a:srgbClr val="000000"/>
                </a:solidFill>
                <a:latin typeface="Arial"/>
                <a:ea typeface="Arial"/>
                <a:cs typeface="Arial"/>
                <a:sym typeface="Arial"/>
              </a:rPr>
              <a:t>端末数：XX</a:t>
            </a:r>
            <a:endParaRPr sz="800">
              <a:solidFill>
                <a:srgbClr val="000000"/>
              </a:solidFill>
              <a:latin typeface="Arial"/>
              <a:ea typeface="Arial"/>
              <a:cs typeface="Arial"/>
              <a:sym typeface="Arial"/>
            </a:endParaRPr>
          </a:p>
        </p:txBody>
      </p:sp>
      <p:sp>
        <p:nvSpPr>
          <p:cNvPr id="180" name="Google Shape;180;p22"/>
          <p:cNvSpPr txBox="1"/>
          <p:nvPr/>
        </p:nvSpPr>
        <p:spPr>
          <a:xfrm>
            <a:off x="6420143" y="2160106"/>
            <a:ext cx="1420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ロケーション/座席数：</a:t>
            </a:r>
            <a:endParaRPr sz="800">
              <a:solidFill>
                <a:srgbClr val="000000"/>
              </a:solidFill>
              <a:latin typeface="Arial"/>
              <a:ea typeface="Arial"/>
              <a:cs typeface="Arial"/>
              <a:sym typeface="Arial"/>
            </a:endParaRPr>
          </a:p>
          <a:p>
            <a:pPr indent="0" lvl="0" marL="0" marR="0" rtl="0" algn="l">
              <a:spcBef>
                <a:spcPts val="0"/>
              </a:spcBef>
              <a:spcAft>
                <a:spcPts val="0"/>
              </a:spcAft>
              <a:buNone/>
            </a:pPr>
            <a:r>
              <a:rPr lang="ja" sz="800">
                <a:solidFill>
                  <a:srgbClr val="000000"/>
                </a:solidFill>
                <a:latin typeface="Arial"/>
                <a:ea typeface="Arial"/>
                <a:cs typeface="Arial"/>
                <a:sym typeface="Arial"/>
              </a:rPr>
              <a:t>札幌/20席、東京本社/xx席、xx/xx席</a:t>
            </a:r>
            <a:endParaRPr sz="800">
              <a:solidFill>
                <a:srgbClr val="000000"/>
              </a:solidFill>
              <a:latin typeface="Arial"/>
              <a:ea typeface="Arial"/>
              <a:cs typeface="Arial"/>
              <a:sym typeface="Arial"/>
            </a:endParaRPr>
          </a:p>
        </p:txBody>
      </p:sp>
      <p:sp>
        <p:nvSpPr>
          <p:cNvPr id="181" name="Google Shape;181;p22"/>
          <p:cNvSpPr txBox="1"/>
          <p:nvPr/>
        </p:nvSpPr>
        <p:spPr>
          <a:xfrm>
            <a:off x="2253018" y="4412150"/>
            <a:ext cx="64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倉庫ロケーション</a:t>
            </a:r>
            <a:endParaRPr sz="800">
              <a:solidFill>
                <a:srgbClr val="000000"/>
              </a:solidFill>
              <a:latin typeface="Arial"/>
              <a:ea typeface="Arial"/>
              <a:cs typeface="Arial"/>
              <a:sym typeface="Arial"/>
            </a:endParaRPr>
          </a:p>
          <a:p>
            <a:pPr indent="0" lvl="0" marL="0" marR="0" rtl="0" algn="l">
              <a:spcBef>
                <a:spcPts val="0"/>
              </a:spcBef>
              <a:spcAft>
                <a:spcPts val="0"/>
              </a:spcAft>
              <a:buNone/>
            </a:pPr>
            <a:r>
              <a:rPr lang="ja" sz="800">
                <a:solidFill>
                  <a:srgbClr val="000000"/>
                </a:solidFill>
                <a:latin typeface="Arial"/>
                <a:ea typeface="Arial"/>
                <a:cs typeface="Arial"/>
                <a:sym typeface="Arial"/>
              </a:rPr>
              <a:t>茨城、XX、XX</a:t>
            </a:r>
            <a:endParaRPr sz="800">
              <a:solidFill>
                <a:srgbClr val="000000"/>
              </a:solidFill>
              <a:latin typeface="Arial"/>
              <a:ea typeface="Arial"/>
              <a:cs typeface="Arial"/>
              <a:sym typeface="Arial"/>
            </a:endParaRPr>
          </a:p>
        </p:txBody>
      </p:sp>
      <p:cxnSp>
        <p:nvCxnSpPr>
          <p:cNvPr id="182" name="Google Shape;182;p22"/>
          <p:cNvCxnSpPr>
            <a:stCxn id="155" idx="1"/>
          </p:cNvCxnSpPr>
          <p:nvPr/>
        </p:nvCxnSpPr>
        <p:spPr>
          <a:xfrm rot="10800000">
            <a:off x="4489657" y="1819223"/>
            <a:ext cx="770100" cy="0"/>
          </a:xfrm>
          <a:prstGeom prst="straightConnector1">
            <a:avLst/>
          </a:prstGeom>
          <a:noFill/>
          <a:ln cap="flat" cmpd="sng" w="9525">
            <a:solidFill>
              <a:srgbClr val="000000"/>
            </a:solidFill>
            <a:prstDash val="solid"/>
            <a:round/>
            <a:headEnd len="med" w="med" type="stealth"/>
            <a:tailEnd len="med" w="med" type="stealth"/>
          </a:ln>
        </p:spPr>
      </p:cxnSp>
      <p:cxnSp>
        <p:nvCxnSpPr>
          <p:cNvPr id="183" name="Google Shape;183;p22"/>
          <p:cNvCxnSpPr>
            <a:stCxn id="158" idx="1"/>
          </p:cNvCxnSpPr>
          <p:nvPr/>
        </p:nvCxnSpPr>
        <p:spPr>
          <a:xfrm rot="10800000">
            <a:off x="4489504" y="2266023"/>
            <a:ext cx="775200" cy="0"/>
          </a:xfrm>
          <a:prstGeom prst="straightConnector1">
            <a:avLst/>
          </a:prstGeom>
          <a:noFill/>
          <a:ln cap="flat" cmpd="sng" w="9525">
            <a:solidFill>
              <a:srgbClr val="000000"/>
            </a:solidFill>
            <a:prstDash val="solid"/>
            <a:round/>
            <a:headEnd len="med" w="med" type="stealth"/>
            <a:tailEnd len="med" w="med" type="stealth"/>
          </a:ln>
        </p:spPr>
      </p:cxnSp>
      <p:cxnSp>
        <p:nvCxnSpPr>
          <p:cNvPr id="184" name="Google Shape;184;p22"/>
          <p:cNvCxnSpPr>
            <a:stCxn id="165" idx="1"/>
          </p:cNvCxnSpPr>
          <p:nvPr/>
        </p:nvCxnSpPr>
        <p:spPr>
          <a:xfrm rot="10800000">
            <a:off x="4489657" y="2709824"/>
            <a:ext cx="770100" cy="0"/>
          </a:xfrm>
          <a:prstGeom prst="straightConnector1">
            <a:avLst/>
          </a:prstGeom>
          <a:noFill/>
          <a:ln cap="flat" cmpd="sng" w="9525">
            <a:solidFill>
              <a:srgbClr val="000000"/>
            </a:solidFill>
            <a:prstDash val="solid"/>
            <a:round/>
            <a:headEnd len="med" w="med" type="stealth"/>
            <a:tailEnd len="med" w="med" type="stealth"/>
          </a:ln>
        </p:spPr>
      </p:cxnSp>
      <p:cxnSp>
        <p:nvCxnSpPr>
          <p:cNvPr id="185" name="Google Shape;185;p22"/>
          <p:cNvCxnSpPr>
            <a:stCxn id="162" idx="1"/>
          </p:cNvCxnSpPr>
          <p:nvPr/>
        </p:nvCxnSpPr>
        <p:spPr>
          <a:xfrm rot="10800000">
            <a:off x="4489503" y="3159625"/>
            <a:ext cx="775200" cy="0"/>
          </a:xfrm>
          <a:prstGeom prst="straightConnector1">
            <a:avLst/>
          </a:prstGeom>
          <a:noFill/>
          <a:ln cap="flat" cmpd="sng" w="9525">
            <a:solidFill>
              <a:srgbClr val="000000"/>
            </a:solidFill>
            <a:prstDash val="solid"/>
            <a:round/>
            <a:headEnd len="med" w="med" type="stealth"/>
            <a:tailEnd len="med" w="med" type="stealth"/>
          </a:ln>
        </p:spPr>
      </p:cxnSp>
      <p:cxnSp>
        <p:nvCxnSpPr>
          <p:cNvPr id="186" name="Google Shape;186;p22"/>
          <p:cNvCxnSpPr/>
          <p:nvPr/>
        </p:nvCxnSpPr>
        <p:spPr>
          <a:xfrm rot="10800000">
            <a:off x="4489504" y="3603481"/>
            <a:ext cx="775200" cy="0"/>
          </a:xfrm>
          <a:prstGeom prst="straightConnector1">
            <a:avLst/>
          </a:prstGeom>
          <a:noFill/>
          <a:ln cap="flat" cmpd="sng" w="19050">
            <a:solidFill>
              <a:srgbClr val="4285F4"/>
            </a:solidFill>
            <a:prstDash val="solid"/>
            <a:round/>
            <a:headEnd len="med" w="med" type="stealth"/>
            <a:tailEnd len="med" w="med" type="stealth"/>
          </a:ln>
        </p:spPr>
      </p:cxnSp>
      <p:cxnSp>
        <p:nvCxnSpPr>
          <p:cNvPr id="187" name="Google Shape;187;p22"/>
          <p:cNvCxnSpPr>
            <a:stCxn id="160" idx="3"/>
          </p:cNvCxnSpPr>
          <p:nvPr/>
        </p:nvCxnSpPr>
        <p:spPr>
          <a:xfrm>
            <a:off x="2013329" y="2835592"/>
            <a:ext cx="715200" cy="0"/>
          </a:xfrm>
          <a:prstGeom prst="straightConnector1">
            <a:avLst/>
          </a:prstGeom>
          <a:noFill/>
          <a:ln cap="flat" cmpd="sng" w="9525">
            <a:solidFill>
              <a:srgbClr val="000000"/>
            </a:solidFill>
            <a:prstDash val="solid"/>
            <a:round/>
            <a:headEnd len="med" w="med" type="stealth"/>
            <a:tailEnd len="med" w="med" type="stealth"/>
          </a:ln>
        </p:spPr>
      </p:cxnSp>
      <p:cxnSp>
        <p:nvCxnSpPr>
          <p:cNvPr id="188" name="Google Shape;188;p22"/>
          <p:cNvCxnSpPr>
            <a:stCxn id="161" idx="3"/>
          </p:cNvCxnSpPr>
          <p:nvPr/>
        </p:nvCxnSpPr>
        <p:spPr>
          <a:xfrm>
            <a:off x="2013329" y="3355203"/>
            <a:ext cx="715200" cy="0"/>
          </a:xfrm>
          <a:prstGeom prst="straightConnector1">
            <a:avLst/>
          </a:prstGeom>
          <a:noFill/>
          <a:ln cap="flat" cmpd="sng" w="19050">
            <a:solidFill>
              <a:srgbClr val="4285F4"/>
            </a:solidFill>
            <a:prstDash val="solid"/>
            <a:round/>
            <a:headEnd len="med" w="med" type="stealth"/>
            <a:tailEnd len="med" w="med" type="stealth"/>
          </a:ln>
        </p:spPr>
      </p:cxnSp>
      <p:sp>
        <p:nvSpPr>
          <p:cNvPr id="189" name="Google Shape;189;p22"/>
          <p:cNvSpPr/>
          <p:nvPr/>
        </p:nvSpPr>
        <p:spPr>
          <a:xfrm>
            <a:off x="7221340" y="4372971"/>
            <a:ext cx="495300" cy="297600"/>
          </a:xfrm>
          <a:prstGeom prst="rect">
            <a:avLst/>
          </a:prstGeom>
          <a:solidFill>
            <a:srgbClr val="D5DFF4"/>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メール配信</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90" name="Google Shape;190;p22"/>
          <p:cNvCxnSpPr/>
          <p:nvPr/>
        </p:nvCxnSpPr>
        <p:spPr>
          <a:xfrm>
            <a:off x="6420143" y="4023492"/>
            <a:ext cx="545400" cy="0"/>
          </a:xfrm>
          <a:prstGeom prst="straightConnector1">
            <a:avLst/>
          </a:prstGeom>
          <a:noFill/>
          <a:ln cap="flat" cmpd="sng" w="9525">
            <a:solidFill>
              <a:srgbClr val="000000"/>
            </a:solidFill>
            <a:prstDash val="solid"/>
            <a:round/>
            <a:headEnd len="med" w="med" type="stealth"/>
            <a:tailEnd len="med" w="med" type="stealth"/>
          </a:ln>
        </p:spPr>
      </p:cxnSp>
      <p:cxnSp>
        <p:nvCxnSpPr>
          <p:cNvPr id="191" name="Google Shape;191;p22"/>
          <p:cNvCxnSpPr>
            <a:stCxn id="157" idx="2"/>
            <a:endCxn id="161" idx="2"/>
          </p:cNvCxnSpPr>
          <p:nvPr/>
        </p:nvCxnSpPr>
        <p:spPr>
          <a:xfrm flipH="1" rot="5400000">
            <a:off x="3139504" y="2017715"/>
            <a:ext cx="1191600" cy="4214100"/>
          </a:xfrm>
          <a:prstGeom prst="bentConnector3">
            <a:avLst>
              <a:gd fmla="val -15273" name="adj1"/>
            </a:avLst>
          </a:prstGeom>
          <a:noFill/>
          <a:ln cap="flat" cmpd="sng" w="19050">
            <a:solidFill>
              <a:srgbClr val="4285F4"/>
            </a:solidFill>
            <a:prstDash val="solid"/>
            <a:round/>
            <a:headEnd len="med" w="med" type="stealth"/>
            <a:tailEnd len="med" w="med" type="stealth"/>
          </a:ln>
        </p:spPr>
      </p:cxnSp>
      <p:sp>
        <p:nvSpPr>
          <p:cNvPr id="192" name="Google Shape;192;p22"/>
          <p:cNvSpPr/>
          <p:nvPr/>
        </p:nvSpPr>
        <p:spPr>
          <a:xfrm>
            <a:off x="5259757" y="3429726"/>
            <a:ext cx="1160100" cy="347400"/>
          </a:xfrm>
          <a:prstGeom prst="rect">
            <a:avLst/>
          </a:prstGeom>
          <a:solidFill>
            <a:srgbClr val="EC829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自社ECスマホアプリ</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（XXX社）</a:t>
            </a:r>
            <a:endParaRPr/>
          </a:p>
        </p:txBody>
      </p:sp>
      <p:cxnSp>
        <p:nvCxnSpPr>
          <p:cNvPr id="193" name="Google Shape;193;p22"/>
          <p:cNvCxnSpPr/>
          <p:nvPr/>
        </p:nvCxnSpPr>
        <p:spPr>
          <a:xfrm rot="10800000">
            <a:off x="4328104" y="4511874"/>
            <a:ext cx="936600" cy="0"/>
          </a:xfrm>
          <a:prstGeom prst="straightConnector1">
            <a:avLst/>
          </a:prstGeom>
          <a:noFill/>
          <a:ln cap="flat" cmpd="sng" w="19050">
            <a:solidFill>
              <a:srgbClr val="4285F4"/>
            </a:solidFill>
            <a:prstDash val="solid"/>
            <a:round/>
            <a:headEnd len="med" w="med" type="stealth"/>
            <a:tailEnd len="med" w="med" type="stealth"/>
          </a:ln>
        </p:spPr>
      </p:cxnSp>
      <p:cxnSp>
        <p:nvCxnSpPr>
          <p:cNvPr id="194" name="Google Shape;194;p22"/>
          <p:cNvCxnSpPr/>
          <p:nvPr/>
        </p:nvCxnSpPr>
        <p:spPr>
          <a:xfrm rot="10800000">
            <a:off x="4489504" y="4025460"/>
            <a:ext cx="775200" cy="0"/>
          </a:xfrm>
          <a:prstGeom prst="straightConnector1">
            <a:avLst/>
          </a:prstGeom>
          <a:noFill/>
          <a:ln cap="flat" cmpd="sng" w="19050">
            <a:solidFill>
              <a:srgbClr val="4285F4"/>
            </a:solidFill>
            <a:prstDash val="solid"/>
            <a:round/>
            <a:headEnd len="med" w="med" type="stealth"/>
            <a:tailEnd len="med" w="med" type="stealth"/>
          </a:ln>
        </p:spPr>
      </p:cxnSp>
      <p:sp>
        <p:nvSpPr>
          <p:cNvPr id="195" name="Google Shape;195;p22"/>
          <p:cNvSpPr/>
          <p:nvPr/>
        </p:nvSpPr>
        <p:spPr>
          <a:xfrm>
            <a:off x="1243229" y="1645539"/>
            <a:ext cx="770100" cy="34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生産管理SYS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96" name="Google Shape;196;p22"/>
          <p:cNvCxnSpPr>
            <a:stCxn id="195" idx="3"/>
          </p:cNvCxnSpPr>
          <p:nvPr/>
        </p:nvCxnSpPr>
        <p:spPr>
          <a:xfrm>
            <a:off x="2013329" y="1819239"/>
            <a:ext cx="715200" cy="0"/>
          </a:xfrm>
          <a:prstGeom prst="straightConnector1">
            <a:avLst/>
          </a:prstGeom>
          <a:noFill/>
          <a:ln cap="flat" cmpd="sng" w="9525">
            <a:solidFill>
              <a:srgbClr val="000000"/>
            </a:solidFill>
            <a:prstDash val="solid"/>
            <a:round/>
            <a:headEnd len="med" w="med" type="stealth"/>
            <a:tailEnd len="med" w="med" type="stealth"/>
          </a:ln>
        </p:spPr>
      </p:cxnSp>
      <p:sp>
        <p:nvSpPr>
          <p:cNvPr id="197" name="Google Shape;197;p22"/>
          <p:cNvSpPr/>
          <p:nvPr/>
        </p:nvSpPr>
        <p:spPr>
          <a:xfrm>
            <a:off x="1243229" y="2140216"/>
            <a:ext cx="770100" cy="34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会計管理SYS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98" name="Google Shape;198;p22"/>
          <p:cNvCxnSpPr>
            <a:stCxn id="197" idx="3"/>
          </p:cNvCxnSpPr>
          <p:nvPr/>
        </p:nvCxnSpPr>
        <p:spPr>
          <a:xfrm>
            <a:off x="2013329" y="2313916"/>
            <a:ext cx="715200" cy="0"/>
          </a:xfrm>
          <a:prstGeom prst="straightConnector1">
            <a:avLst/>
          </a:prstGeom>
          <a:noFill/>
          <a:ln cap="flat" cmpd="sng" w="9525">
            <a:solidFill>
              <a:srgbClr val="000000"/>
            </a:solidFill>
            <a:prstDash val="solid"/>
            <a:round/>
            <a:headEnd len="med" w="med" type="stealth"/>
            <a:tailEnd len="med" w="med" type="stealth"/>
          </a:ln>
        </p:spPr>
      </p:cxnSp>
      <p:sp>
        <p:nvSpPr>
          <p:cNvPr id="199" name="Google Shape;199;p22"/>
          <p:cNvSpPr/>
          <p:nvPr/>
        </p:nvSpPr>
        <p:spPr>
          <a:xfrm>
            <a:off x="1133188" y="3111843"/>
            <a:ext cx="990300" cy="526200"/>
          </a:xfrm>
          <a:prstGeom prst="roundRect">
            <a:avLst>
              <a:gd fmla="val 5269" name="adj"/>
            </a:avLst>
          </a:prstGeom>
          <a:noFill/>
          <a:ln cap="flat" cmpd="sng" w="1905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00" name="Google Shape;200;p22"/>
          <p:cNvSpPr/>
          <p:nvPr/>
        </p:nvSpPr>
        <p:spPr>
          <a:xfrm>
            <a:off x="5149715" y="3374949"/>
            <a:ext cx="1375500" cy="1439700"/>
          </a:xfrm>
          <a:prstGeom prst="roundRect">
            <a:avLst>
              <a:gd fmla="val 5269" name="adj"/>
            </a:avLst>
          </a:prstGeom>
          <a:noFill/>
          <a:ln cap="flat" cmpd="sng" w="1905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提案依頼事項 - 提案書記載依頼事項</a:t>
            </a:r>
            <a:endParaRPr sz="2400"/>
          </a:p>
        </p:txBody>
      </p:sp>
      <p:sp>
        <p:nvSpPr>
          <p:cNvPr id="206" name="Google Shape;20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900"/>
              <a:t>ご提案いただく資料には以下の情報も記載願います</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ja" sz="900"/>
              <a:t>会社紹介/実績</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ja" sz="900"/>
              <a:t>システム構成</a:t>
            </a:r>
            <a:endParaRPr sz="900"/>
          </a:p>
          <a:p>
            <a:pPr indent="0" lvl="0" marL="0" rtl="0" algn="l">
              <a:spcBef>
                <a:spcPts val="0"/>
              </a:spcBef>
              <a:spcAft>
                <a:spcPts val="0"/>
              </a:spcAft>
              <a:buNone/>
            </a:pPr>
            <a:r>
              <a:rPr lang="ja" sz="900"/>
              <a:t>システム構成図</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ja" sz="900"/>
              <a:t>非機能要件</a:t>
            </a:r>
            <a:endParaRPr sz="900"/>
          </a:p>
          <a:p>
            <a:pPr indent="0" lvl="0" marL="0" rtl="0" algn="l">
              <a:spcBef>
                <a:spcPts val="0"/>
              </a:spcBef>
              <a:spcAft>
                <a:spcPts val="0"/>
              </a:spcAft>
              <a:buNone/>
            </a:pPr>
            <a:r>
              <a:rPr lang="ja" sz="900"/>
              <a:t>監視体制</a:t>
            </a:r>
            <a:endParaRPr sz="900"/>
          </a:p>
          <a:p>
            <a:pPr indent="0" lvl="0" marL="0" rtl="0" algn="l">
              <a:spcBef>
                <a:spcPts val="0"/>
              </a:spcBef>
              <a:spcAft>
                <a:spcPts val="0"/>
              </a:spcAft>
              <a:buNone/>
            </a:pPr>
            <a:r>
              <a:rPr lang="ja" sz="900"/>
              <a:t>稼働率</a:t>
            </a:r>
            <a:endParaRPr sz="900"/>
          </a:p>
          <a:p>
            <a:pPr indent="0" lvl="0" marL="0" rtl="0" algn="l">
              <a:spcBef>
                <a:spcPts val="0"/>
              </a:spcBef>
              <a:spcAft>
                <a:spcPts val="0"/>
              </a:spcAft>
              <a:buNone/>
            </a:pPr>
            <a:r>
              <a:rPr lang="ja" sz="900"/>
              <a:t>システム（サーバー）再起動時間</a:t>
            </a:r>
            <a:endParaRPr sz="900"/>
          </a:p>
          <a:p>
            <a:pPr indent="0" lvl="0" marL="0" rtl="0" algn="l">
              <a:spcBef>
                <a:spcPts val="0"/>
              </a:spcBef>
              <a:spcAft>
                <a:spcPts val="0"/>
              </a:spcAft>
              <a:buNone/>
            </a:pPr>
            <a:r>
              <a:rPr lang="ja" sz="900"/>
              <a:t>各種ログ想定保存期間</a:t>
            </a:r>
            <a:endParaRPr sz="900"/>
          </a:p>
          <a:p>
            <a:pPr indent="0" lvl="0" marL="0" rtl="0" algn="l">
              <a:spcBef>
                <a:spcPts val="0"/>
              </a:spcBef>
              <a:spcAft>
                <a:spcPts val="0"/>
              </a:spcAft>
              <a:buNone/>
            </a:pPr>
            <a:r>
              <a:rPr lang="ja" sz="900"/>
              <a:t>ネットワーク構成</a:t>
            </a:r>
            <a:endParaRPr sz="900"/>
          </a:p>
          <a:p>
            <a:pPr indent="0" lvl="0" marL="0" rtl="0" algn="l">
              <a:spcBef>
                <a:spcPts val="0"/>
              </a:spcBef>
              <a:spcAft>
                <a:spcPts val="0"/>
              </a:spcAft>
              <a:buNone/>
            </a:pPr>
            <a:r>
              <a:rPr lang="ja" sz="900"/>
              <a:t>インフラのハードウェアスペック、ソフトウェアバージョン</a:t>
            </a:r>
            <a:endParaRPr sz="900"/>
          </a:p>
          <a:p>
            <a:pPr indent="0" lvl="0" marL="0" rtl="0" algn="l">
              <a:spcBef>
                <a:spcPts val="0"/>
              </a:spcBef>
              <a:spcAft>
                <a:spcPts val="0"/>
              </a:spcAft>
              <a:buNone/>
            </a:pPr>
            <a:r>
              <a:rPr lang="ja" sz="900"/>
              <a:t>セキュリティ対策（ウィルスソフトや対策等の有無等）</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ja" sz="900"/>
              <a:t>運用保守</a:t>
            </a:r>
            <a:endParaRPr sz="900"/>
          </a:p>
          <a:p>
            <a:pPr indent="0" lvl="0" marL="0" rtl="0" algn="l">
              <a:spcBef>
                <a:spcPts val="0"/>
              </a:spcBef>
              <a:spcAft>
                <a:spcPts val="0"/>
              </a:spcAft>
              <a:buNone/>
            </a:pPr>
            <a:r>
              <a:rPr lang="ja" sz="900"/>
              <a:t>ハードウェア定期チェック、ソフトウェアバージョンアップチェック等の見積内での標準サービス内容</a:t>
            </a:r>
            <a:endParaRPr sz="900"/>
          </a:p>
          <a:p>
            <a:pPr indent="0" lvl="0" marL="0" rtl="0" algn="l">
              <a:spcBef>
                <a:spcPts val="0"/>
              </a:spcBef>
              <a:spcAft>
                <a:spcPts val="0"/>
              </a:spcAft>
              <a:buNone/>
            </a:pPr>
            <a:r>
              <a:rPr lang="ja" sz="900"/>
              <a:t>その他保守サポート内容</a:t>
            </a:r>
            <a:endParaRPr sz="900"/>
          </a:p>
          <a:p>
            <a:pPr indent="0" lvl="0" marL="0" rtl="0" algn="l">
              <a:spcBef>
                <a:spcPts val="0"/>
              </a:spcBef>
              <a:spcAft>
                <a:spcPts val="0"/>
              </a:spcAft>
              <a:buNone/>
            </a:pPr>
            <a:r>
              <a:rPr lang="ja" sz="900"/>
              <a:t>リリース後保守体制</a:t>
            </a:r>
            <a:endParaRPr sz="900"/>
          </a:p>
          <a:p>
            <a:pPr indent="0" lvl="0" marL="0" rtl="0" algn="l">
              <a:spcBef>
                <a:spcPts val="0"/>
              </a:spcBef>
              <a:spcAft>
                <a:spcPts val="0"/>
              </a:spcAft>
              <a:buNone/>
            </a:pPr>
            <a:r>
              <a:rPr lang="ja" sz="900"/>
              <a:t>運用保守内容は現行以上の内容を希望しますが、可能であれば複数の選択肢の提示をお願いします</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提案依頼事項 - 対応窓口／提供資料</a:t>
            </a:r>
            <a:endParaRPr sz="2400"/>
          </a:p>
        </p:txBody>
      </p:sp>
      <p:sp>
        <p:nvSpPr>
          <p:cNvPr id="212" name="Google Shape;212;p24"/>
          <p:cNvSpPr txBox="1"/>
          <p:nvPr>
            <p:ph idx="1" type="body"/>
          </p:nvPr>
        </p:nvSpPr>
        <p:spPr>
          <a:xfrm>
            <a:off x="311700" y="1152475"/>
            <a:ext cx="8520600" cy="3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質問・問い合せ対応</a:t>
            </a:r>
            <a:endParaRPr sz="1400"/>
          </a:p>
          <a:p>
            <a:pPr indent="0" lvl="0" marL="0" rtl="0" algn="l">
              <a:spcBef>
                <a:spcPts val="0"/>
              </a:spcBef>
              <a:spcAft>
                <a:spcPts val="0"/>
              </a:spcAft>
              <a:buNone/>
            </a:pPr>
            <a:r>
              <a:rPr lang="ja" sz="1400"/>
              <a:t>メール、電話、打合せ対応可</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 sz="1400"/>
              <a:t>窓口</a:t>
            </a:r>
            <a:endParaRPr sz="1400"/>
          </a:p>
          <a:p>
            <a:pPr indent="0" lvl="0" marL="0" rtl="0" algn="l">
              <a:spcBef>
                <a:spcPts val="0"/>
              </a:spcBef>
              <a:spcAft>
                <a:spcPts val="0"/>
              </a:spcAft>
              <a:buNone/>
            </a:pPr>
            <a:r>
              <a:rPr lang="ja" sz="1400"/>
              <a:t>XXXXX部XXXXチーム</a:t>
            </a:r>
            <a:endParaRPr sz="1400"/>
          </a:p>
          <a:p>
            <a:pPr indent="0" lvl="0" marL="0" rtl="0" algn="l">
              <a:spcBef>
                <a:spcPts val="0"/>
              </a:spcBef>
              <a:spcAft>
                <a:spcPts val="0"/>
              </a:spcAft>
              <a:buNone/>
            </a:pPr>
            <a:r>
              <a:rPr lang="ja" sz="1400"/>
              <a:t>担当者： XXXXXX</a:t>
            </a:r>
            <a:endParaRPr sz="1400"/>
          </a:p>
          <a:p>
            <a:pPr indent="0" lvl="0" marL="0" rtl="0" algn="l">
              <a:spcBef>
                <a:spcPts val="0"/>
              </a:spcBef>
              <a:spcAft>
                <a:spcPts val="0"/>
              </a:spcAft>
              <a:buNone/>
            </a:pPr>
            <a:r>
              <a:rPr lang="ja" sz="1400"/>
              <a:t>住所：XXXXX</a:t>
            </a:r>
            <a:endParaRPr sz="1400"/>
          </a:p>
          <a:p>
            <a:pPr indent="0" lvl="0" marL="0" rtl="0" algn="l">
              <a:spcBef>
                <a:spcPts val="0"/>
              </a:spcBef>
              <a:spcAft>
                <a:spcPts val="0"/>
              </a:spcAft>
              <a:buNone/>
            </a:pPr>
            <a:r>
              <a:rPr lang="ja" sz="1400"/>
              <a:t>電話番号：XXXXX（対応可能時間：XX時～XX時）</a:t>
            </a:r>
            <a:endParaRPr sz="1400"/>
          </a:p>
          <a:p>
            <a:pPr indent="0" lvl="0" marL="0" rtl="0" algn="l">
              <a:spcBef>
                <a:spcPts val="0"/>
              </a:spcBef>
              <a:spcAft>
                <a:spcPts val="0"/>
              </a:spcAft>
              <a:buNone/>
            </a:pPr>
            <a:r>
              <a:rPr lang="ja" sz="1400"/>
              <a:t>メール：XXXXX</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 sz="1400"/>
              <a:t>提供資料</a:t>
            </a:r>
            <a:endParaRPr sz="1400"/>
          </a:p>
          <a:p>
            <a:pPr indent="0" lvl="0" marL="0" rtl="0" algn="l">
              <a:spcBef>
                <a:spcPts val="0"/>
              </a:spcBef>
              <a:spcAft>
                <a:spcPts val="0"/>
              </a:spcAft>
              <a:buNone/>
            </a:pPr>
            <a:r>
              <a:rPr lang="ja" sz="1400"/>
              <a:t>RFP（本資料）：○○○ECシステム提案依頼書</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ご提案にあたって</a:t>
            </a:r>
            <a:endParaRPr sz="2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400"/>
              <a:t>弊社はこの度、ECサイトの売上拡大と運用オペレーションの改善を目的とし、ECシステムの入れ替えを検討しております。</a:t>
            </a:r>
            <a:endParaRPr sz="1400"/>
          </a:p>
          <a:p>
            <a:pPr indent="0" lvl="0" marL="0" rtl="0" algn="l">
              <a:spcBef>
                <a:spcPts val="1200"/>
              </a:spcBef>
              <a:spcAft>
                <a:spcPts val="0"/>
              </a:spcAft>
              <a:buNone/>
            </a:pPr>
            <a:r>
              <a:rPr lang="ja" sz="1400"/>
              <a:t>皆様より、本依頼書に基づいたECシステムに関する具体的なご提案をお待ち申し上げます。</a:t>
            </a:r>
            <a:endParaRPr sz="1400"/>
          </a:p>
          <a:p>
            <a:pPr indent="0" lvl="0" marL="0" rtl="0" algn="l">
              <a:spcBef>
                <a:spcPts val="1200"/>
              </a:spcBef>
              <a:spcAft>
                <a:spcPts val="0"/>
              </a:spcAft>
              <a:buNone/>
            </a:pPr>
            <a:r>
              <a:rPr lang="ja" sz="1400"/>
              <a:t>今回提供させていただきます依頼書および各種資料には、弊社の現状、経営に対する考え方など、種々な情報を記載しております。</a:t>
            </a:r>
            <a:endParaRPr sz="1400"/>
          </a:p>
          <a:p>
            <a:pPr indent="0" lvl="0" marL="0" rtl="0" algn="l">
              <a:spcBef>
                <a:spcPts val="1200"/>
              </a:spcBef>
              <a:spcAft>
                <a:spcPts val="1200"/>
              </a:spcAft>
              <a:buNone/>
            </a:pPr>
            <a:r>
              <a:rPr lang="ja" sz="1400"/>
              <a:t>各社におかれましては、事前に取り交わさせていただいております「機密保持契約書」に基づいた慎重なお取扱いをお願い致します。</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背景</a:t>
            </a:r>
            <a:endParaRPr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400"/>
              <a:t>2008年にサービスを開始したEC事業の成長に伴い、 既存システム（ASP）では、メルマガ配信直後やセール期のアクセス負荷に耐えられない状況となっており機会損失が生じている。</a:t>
            </a:r>
            <a:endParaRPr sz="1400"/>
          </a:p>
          <a:p>
            <a:pPr indent="0" lvl="0" marL="0" rtl="0" algn="l">
              <a:spcBef>
                <a:spcPts val="1200"/>
              </a:spcBef>
              <a:spcAft>
                <a:spcPts val="0"/>
              </a:spcAft>
              <a:buNone/>
            </a:pPr>
            <a:r>
              <a:rPr lang="ja" sz="1400"/>
              <a:t>また、来期以降の事業方針として、店舗間の在庫共有や店舗受取サービス、既存店ハウスポイントとECポイントの統合等、オムニチャネルサービス拡充が重点施策となっている。</a:t>
            </a:r>
            <a:endParaRPr sz="1400"/>
          </a:p>
          <a:p>
            <a:pPr indent="0" lvl="0" marL="0" rtl="0" algn="l">
              <a:spcBef>
                <a:spcPts val="1200"/>
              </a:spcBef>
              <a:spcAft>
                <a:spcPts val="1200"/>
              </a:spcAft>
              <a:buNone/>
            </a:pPr>
            <a:r>
              <a:rPr lang="ja" sz="1400"/>
              <a:t>来年、予定している新ブランドの事業開始に伴い、新ブランド製品販売のECサイトの追加予定があり、現行システムの減価償却期間も終えた為、競合サービスに追随可能な拡張性の高いECプラットフォームへの刷新を検討する事となった。</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目標・期待効果</a:t>
            </a:r>
            <a:endParaRPr sz="24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ja" sz="1400"/>
              <a:t>パフォーマンス改善によるCVR向上</a:t>
            </a:r>
            <a:endParaRPr sz="1400"/>
          </a:p>
          <a:p>
            <a:pPr indent="-317500" lvl="0" marL="457200" rtl="0" algn="l">
              <a:spcBef>
                <a:spcPts val="0"/>
              </a:spcBef>
              <a:spcAft>
                <a:spcPts val="0"/>
              </a:spcAft>
              <a:buSzPts val="1400"/>
              <a:buChar char="●"/>
            </a:pPr>
            <a:r>
              <a:rPr lang="ja" sz="1400"/>
              <a:t>関連システム連携による業務自動化により生産性向上</a:t>
            </a:r>
            <a:endParaRPr sz="1400"/>
          </a:p>
          <a:p>
            <a:pPr indent="-317500" lvl="0" marL="457200" rtl="0" algn="l">
              <a:spcBef>
                <a:spcPts val="0"/>
              </a:spcBef>
              <a:spcAft>
                <a:spcPts val="0"/>
              </a:spcAft>
              <a:buSzPts val="1400"/>
              <a:buChar char="●"/>
            </a:pPr>
            <a:r>
              <a:rPr lang="ja" sz="1400"/>
              <a:t>将来的なサービス拡充と短期的な機能強化を両立するプラットフォームへの刷新</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想定スケジュール/予算</a:t>
            </a:r>
            <a:endParaRPr sz="24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400"/>
              <a:t>新システムリリーススケジュール</a:t>
            </a:r>
            <a:endParaRPr sz="1400"/>
          </a:p>
          <a:p>
            <a:pPr indent="0" lvl="0" marL="0" rtl="0" algn="l">
              <a:spcBef>
                <a:spcPts val="1200"/>
              </a:spcBef>
              <a:spcAft>
                <a:spcPts val="0"/>
              </a:spcAft>
              <a:buNone/>
            </a:pPr>
            <a:r>
              <a:rPr lang="ja" sz="1400"/>
              <a:t>カットオーバー：2025年04月01日</a:t>
            </a:r>
            <a:endParaRPr sz="1400"/>
          </a:p>
          <a:p>
            <a:pPr indent="0" lvl="0" marL="0" rtl="0" algn="l">
              <a:spcBef>
                <a:spcPts val="1200"/>
              </a:spcBef>
              <a:spcAft>
                <a:spcPts val="0"/>
              </a:spcAft>
              <a:buNone/>
            </a:pPr>
            <a:r>
              <a:rPr lang="ja" sz="1400"/>
              <a:t>※2024年10月01日をプロジェクト開始日としています</a:t>
            </a:r>
            <a:endParaRPr sz="1400"/>
          </a:p>
          <a:p>
            <a:pPr indent="0" lvl="0" marL="0" rtl="0" algn="l">
              <a:spcBef>
                <a:spcPts val="1200"/>
              </a:spcBef>
              <a:spcAft>
                <a:spcPts val="0"/>
              </a:spcAft>
              <a:buNone/>
            </a:pPr>
            <a:r>
              <a:rPr lang="ja" sz="1400"/>
              <a:t>※段階的リリース案受領可</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ja" sz="1400"/>
              <a:t>希望予算</a:t>
            </a:r>
            <a:endParaRPr sz="1400"/>
          </a:p>
          <a:p>
            <a:pPr indent="0" lvl="0" marL="0" rtl="0" algn="l">
              <a:spcBef>
                <a:spcPts val="1200"/>
              </a:spcBef>
              <a:spcAft>
                <a:spcPts val="0"/>
              </a:spcAft>
              <a:buNone/>
            </a:pPr>
            <a:r>
              <a:rPr lang="ja" sz="1400"/>
              <a:t>明示いたしません　or　30,000千円を上限とします</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事業概要</a:t>
            </a:r>
            <a:endParaRPr sz="24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弊社は化粧品及びアパレルの開発、製造、販売を一貫して行うSPA事業会社。ネットチャネル強化による事業拡大とオムニチャネルプラットフォームとして店舗での客注システムとしての活用を強化している。</a:t>
            </a:r>
            <a:endParaRPr sz="1400"/>
          </a:p>
          <a:p>
            <a:pPr indent="0" lvl="0" marL="0" rtl="0" algn="l">
              <a:spcBef>
                <a:spcPts val="1200"/>
              </a:spcBef>
              <a:spcAft>
                <a:spcPts val="0"/>
              </a:spcAft>
              <a:buNone/>
            </a:pPr>
            <a:r>
              <a:rPr lang="ja" sz="1400"/>
              <a:t>売上規模</a:t>
            </a:r>
            <a:endParaRPr sz="1400"/>
          </a:p>
          <a:p>
            <a:pPr indent="0" lvl="0" marL="0" rtl="0" algn="l">
              <a:spcBef>
                <a:spcPts val="0"/>
              </a:spcBef>
              <a:spcAft>
                <a:spcPts val="0"/>
              </a:spcAft>
              <a:buNone/>
            </a:pPr>
            <a:r>
              <a:rPr lang="ja" sz="1400"/>
              <a:t>年商X,XXX百万円（20XX年XX月期末）</a:t>
            </a:r>
            <a:endParaRPr sz="1400"/>
          </a:p>
          <a:p>
            <a:pPr indent="0" lvl="0" marL="0" rtl="0" algn="l">
              <a:spcBef>
                <a:spcPts val="0"/>
              </a:spcBef>
              <a:spcAft>
                <a:spcPts val="0"/>
              </a:spcAft>
              <a:buNone/>
            </a:pPr>
            <a:r>
              <a:rPr lang="ja" sz="1400"/>
              <a:t>自社ホームページIR参照「http://www.xxxxx.co.jp/xxx/」参照</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 sz="1400"/>
              <a:t>販売拠点</a:t>
            </a:r>
            <a:endParaRPr sz="1400"/>
          </a:p>
          <a:p>
            <a:pPr indent="0" lvl="0" marL="0" rtl="0" algn="l">
              <a:spcBef>
                <a:spcPts val="0"/>
              </a:spcBef>
              <a:spcAft>
                <a:spcPts val="0"/>
              </a:spcAft>
              <a:buNone/>
            </a:pPr>
            <a:r>
              <a:rPr lang="ja" sz="1400"/>
              <a:t>国内XX店舗、ネットショップX店舗（楽天、zozo、自社EC）</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 sz="1400"/>
              <a:t>EC事業売上規模</a:t>
            </a:r>
            <a:endParaRPr sz="1400"/>
          </a:p>
          <a:p>
            <a:pPr indent="0" lvl="0" marL="0" rtl="0" algn="l">
              <a:spcBef>
                <a:spcPts val="0"/>
              </a:spcBef>
              <a:spcAft>
                <a:spcPts val="0"/>
              </a:spcAft>
              <a:buNone/>
            </a:pPr>
            <a:r>
              <a:rPr lang="ja" sz="1400"/>
              <a:t>XXX百万円/年（楽天 XX百万円、zozo XX百万円、自社EC XX百万円）</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 sz="1400"/>
              <a:t>倉庫拠点</a:t>
            </a:r>
            <a:endParaRPr sz="1400"/>
          </a:p>
          <a:p>
            <a:pPr indent="0" lvl="0" marL="0" rtl="0" algn="l">
              <a:spcBef>
                <a:spcPts val="0"/>
              </a:spcBef>
              <a:spcAft>
                <a:spcPts val="0"/>
              </a:spcAft>
              <a:buNone/>
            </a:pPr>
            <a:r>
              <a:rPr lang="ja" sz="1400"/>
              <a:t>2拠点（XX：EC専用在庫の専用倉庫、XX：店舗配送含めたスルー在庫とストック在庫の両方に対応）</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現行システム概要</a:t>
            </a:r>
            <a:endParaRPr sz="2400"/>
          </a:p>
        </p:txBody>
      </p:sp>
      <p:sp>
        <p:nvSpPr>
          <p:cNvPr id="91" name="Google Shape;91;p19"/>
          <p:cNvSpPr/>
          <p:nvPr/>
        </p:nvSpPr>
        <p:spPr>
          <a:xfrm>
            <a:off x="7319126" y="2497517"/>
            <a:ext cx="1149900" cy="2305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EC関連システム</a:t>
            </a:r>
            <a:endParaRPr sz="800">
              <a:solidFill>
                <a:srgbClr val="000000"/>
              </a:solidFill>
              <a:latin typeface="Arial"/>
              <a:ea typeface="Arial"/>
              <a:cs typeface="Arial"/>
              <a:sym typeface="Arial"/>
            </a:endParaRPr>
          </a:p>
        </p:txBody>
      </p:sp>
      <p:sp>
        <p:nvSpPr>
          <p:cNvPr id="92" name="Google Shape;92;p19"/>
          <p:cNvSpPr/>
          <p:nvPr/>
        </p:nvSpPr>
        <p:spPr>
          <a:xfrm>
            <a:off x="5338706" y="1171750"/>
            <a:ext cx="13473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店舗POS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3" name="Google Shape;93;p19"/>
          <p:cNvSpPr/>
          <p:nvPr/>
        </p:nvSpPr>
        <p:spPr>
          <a:xfrm>
            <a:off x="2400017" y="1171751"/>
            <a:ext cx="2044200" cy="2939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基幹SYS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4" name="Google Shape;94;p19"/>
          <p:cNvSpPr/>
          <p:nvPr/>
        </p:nvSpPr>
        <p:spPr>
          <a:xfrm>
            <a:off x="5344449" y="3756400"/>
            <a:ext cx="1341600" cy="989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自社EC（PC、SP）</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5" name="Google Shape;95;p19"/>
          <p:cNvSpPr/>
          <p:nvPr/>
        </p:nvSpPr>
        <p:spPr>
          <a:xfrm>
            <a:off x="5344449" y="1690529"/>
            <a:ext cx="13416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コールセンター</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6" name="Google Shape;96;p19"/>
          <p:cNvSpPr/>
          <p:nvPr/>
        </p:nvSpPr>
        <p:spPr>
          <a:xfrm>
            <a:off x="7616290" y="2718841"/>
            <a:ext cx="5748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レコメンド</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7" name="Google Shape;97;p19"/>
          <p:cNvSpPr/>
          <p:nvPr/>
        </p:nvSpPr>
        <p:spPr>
          <a:xfrm>
            <a:off x="675135" y="2355336"/>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分析/BIツール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8" name="Google Shape;98;p19"/>
          <p:cNvSpPr/>
          <p:nvPr/>
        </p:nvSpPr>
        <p:spPr>
          <a:xfrm>
            <a:off x="675135" y="2958655"/>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MAツール</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a:p>
        </p:txBody>
      </p:sp>
      <p:sp>
        <p:nvSpPr>
          <p:cNvPr id="99" name="Google Shape;99;p19"/>
          <p:cNvSpPr/>
          <p:nvPr/>
        </p:nvSpPr>
        <p:spPr>
          <a:xfrm>
            <a:off x="5344448" y="2728086"/>
            <a:ext cx="6387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モール管理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0" name="Google Shape;100;p19"/>
          <p:cNvSpPr/>
          <p:nvPr/>
        </p:nvSpPr>
        <p:spPr>
          <a:xfrm>
            <a:off x="2591672" y="2901012"/>
            <a:ext cx="1663800" cy="467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ポイント管理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1" name="Google Shape;101;p19"/>
          <p:cNvSpPr/>
          <p:nvPr/>
        </p:nvSpPr>
        <p:spPr>
          <a:xfrm>
            <a:off x="6111064" y="2728086"/>
            <a:ext cx="5748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楽天EC</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Y!EC</a:t>
            </a:r>
            <a:endParaRPr/>
          </a:p>
        </p:txBody>
      </p:sp>
      <p:sp>
        <p:nvSpPr>
          <p:cNvPr id="102" name="Google Shape;102;p19"/>
          <p:cNvSpPr/>
          <p:nvPr/>
        </p:nvSpPr>
        <p:spPr>
          <a:xfrm>
            <a:off x="5338706" y="2209308"/>
            <a:ext cx="1347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Amazon</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zozo</a:t>
            </a:r>
            <a:endParaRPr/>
          </a:p>
        </p:txBody>
      </p:sp>
      <p:sp>
        <p:nvSpPr>
          <p:cNvPr id="103" name="Google Shape;103;p19"/>
          <p:cNvSpPr/>
          <p:nvPr/>
        </p:nvSpPr>
        <p:spPr>
          <a:xfrm>
            <a:off x="2591671" y="1575245"/>
            <a:ext cx="7665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商品管理</a:t>
            </a:r>
            <a:endParaRPr sz="800">
              <a:solidFill>
                <a:srgbClr val="000000"/>
              </a:solidFill>
              <a:latin typeface="Arial"/>
              <a:ea typeface="Arial"/>
              <a:cs typeface="Arial"/>
              <a:sym typeface="Arial"/>
            </a:endParaRPr>
          </a:p>
        </p:txBody>
      </p:sp>
      <p:sp>
        <p:nvSpPr>
          <p:cNvPr id="104" name="Google Shape;104;p19"/>
          <p:cNvSpPr/>
          <p:nvPr/>
        </p:nvSpPr>
        <p:spPr>
          <a:xfrm>
            <a:off x="2591671" y="1921097"/>
            <a:ext cx="7665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受注管理</a:t>
            </a:r>
            <a:endParaRPr sz="800">
              <a:solidFill>
                <a:srgbClr val="000000"/>
              </a:solidFill>
              <a:latin typeface="Arial"/>
              <a:ea typeface="Arial"/>
              <a:cs typeface="Arial"/>
              <a:sym typeface="Arial"/>
            </a:endParaRPr>
          </a:p>
        </p:txBody>
      </p:sp>
      <p:sp>
        <p:nvSpPr>
          <p:cNvPr id="105" name="Google Shape;105;p19"/>
          <p:cNvSpPr/>
          <p:nvPr/>
        </p:nvSpPr>
        <p:spPr>
          <a:xfrm>
            <a:off x="3486055" y="1575245"/>
            <a:ext cx="7710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発注/仕入管理</a:t>
            </a:r>
            <a:endParaRPr sz="800">
              <a:solidFill>
                <a:srgbClr val="000000"/>
              </a:solidFill>
              <a:latin typeface="Arial"/>
              <a:ea typeface="Arial"/>
              <a:cs typeface="Arial"/>
              <a:sym typeface="Arial"/>
            </a:endParaRPr>
          </a:p>
        </p:txBody>
      </p:sp>
      <p:sp>
        <p:nvSpPr>
          <p:cNvPr id="106" name="Google Shape;106;p19"/>
          <p:cNvSpPr/>
          <p:nvPr/>
        </p:nvSpPr>
        <p:spPr>
          <a:xfrm>
            <a:off x="3486055" y="1921097"/>
            <a:ext cx="7710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債権管理</a:t>
            </a:r>
            <a:endParaRPr sz="800">
              <a:solidFill>
                <a:srgbClr val="000000"/>
              </a:solidFill>
              <a:latin typeface="Arial"/>
              <a:ea typeface="Arial"/>
              <a:cs typeface="Arial"/>
              <a:sym typeface="Arial"/>
            </a:endParaRPr>
          </a:p>
        </p:txBody>
      </p:sp>
      <p:sp>
        <p:nvSpPr>
          <p:cNvPr id="107" name="Google Shape;107;p19"/>
          <p:cNvSpPr/>
          <p:nvPr/>
        </p:nvSpPr>
        <p:spPr>
          <a:xfrm>
            <a:off x="2591671" y="3536401"/>
            <a:ext cx="1663800" cy="45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会員管理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8" name="Google Shape;108;p19"/>
          <p:cNvSpPr/>
          <p:nvPr/>
        </p:nvSpPr>
        <p:spPr>
          <a:xfrm>
            <a:off x="2591671" y="4284422"/>
            <a:ext cx="1665300" cy="461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WMS（在庫/入出庫管理）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9" name="Google Shape;109;p19"/>
          <p:cNvSpPr/>
          <p:nvPr/>
        </p:nvSpPr>
        <p:spPr>
          <a:xfrm>
            <a:off x="7616290" y="3122336"/>
            <a:ext cx="5748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接客ツール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0" name="Google Shape;110;p19"/>
          <p:cNvSpPr/>
          <p:nvPr/>
        </p:nvSpPr>
        <p:spPr>
          <a:xfrm>
            <a:off x="7616290" y="3525830"/>
            <a:ext cx="5748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LPツール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11" name="Google Shape;111;p19"/>
          <p:cNvCxnSpPr>
            <a:stCxn id="99" idx="3"/>
            <a:endCxn id="101" idx="1"/>
          </p:cNvCxnSpPr>
          <p:nvPr/>
        </p:nvCxnSpPr>
        <p:spPr>
          <a:xfrm>
            <a:off x="5983148" y="2933286"/>
            <a:ext cx="127800" cy="0"/>
          </a:xfrm>
          <a:prstGeom prst="straightConnector1">
            <a:avLst/>
          </a:prstGeom>
          <a:noFill/>
          <a:ln cap="flat" cmpd="sng" w="9525">
            <a:solidFill>
              <a:srgbClr val="000000"/>
            </a:solidFill>
            <a:prstDash val="solid"/>
            <a:round/>
            <a:headEnd len="sm" w="sm" type="none"/>
            <a:tailEnd len="sm" w="sm" type="none"/>
          </a:ln>
        </p:spPr>
      </p:cxnSp>
      <p:cxnSp>
        <p:nvCxnSpPr>
          <p:cNvPr id="112" name="Google Shape;112;p19"/>
          <p:cNvCxnSpPr>
            <a:stCxn id="93" idx="2"/>
            <a:endCxn id="108" idx="0"/>
          </p:cNvCxnSpPr>
          <p:nvPr/>
        </p:nvCxnSpPr>
        <p:spPr>
          <a:xfrm>
            <a:off x="3422117" y="4111451"/>
            <a:ext cx="2100" cy="173100"/>
          </a:xfrm>
          <a:prstGeom prst="straightConnector1">
            <a:avLst/>
          </a:prstGeom>
          <a:noFill/>
          <a:ln cap="flat" cmpd="sng" w="9525">
            <a:solidFill>
              <a:srgbClr val="000000"/>
            </a:solidFill>
            <a:prstDash val="solid"/>
            <a:round/>
            <a:headEnd len="med" w="med" type="stealth"/>
            <a:tailEnd len="med" w="med" type="stealth"/>
          </a:ln>
        </p:spPr>
      </p:cxnSp>
      <p:sp>
        <p:nvSpPr>
          <p:cNvPr id="113" name="Google Shape;113;p19"/>
          <p:cNvSpPr/>
          <p:nvPr/>
        </p:nvSpPr>
        <p:spPr>
          <a:xfrm>
            <a:off x="7616290" y="3938569"/>
            <a:ext cx="5748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決済代行</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4" name="Google Shape;114;p19"/>
          <p:cNvSpPr/>
          <p:nvPr/>
        </p:nvSpPr>
        <p:spPr>
          <a:xfrm>
            <a:off x="2591671" y="2266949"/>
            <a:ext cx="7665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卸販売管理</a:t>
            </a:r>
            <a:endParaRPr sz="800">
              <a:solidFill>
                <a:srgbClr val="000000"/>
              </a:solidFill>
              <a:latin typeface="Arial"/>
              <a:ea typeface="Arial"/>
              <a:cs typeface="Arial"/>
              <a:sym typeface="Arial"/>
            </a:endParaRPr>
          </a:p>
        </p:txBody>
      </p:sp>
      <p:sp>
        <p:nvSpPr>
          <p:cNvPr id="115" name="Google Shape;115;p19"/>
          <p:cNvSpPr/>
          <p:nvPr/>
        </p:nvSpPr>
        <p:spPr>
          <a:xfrm>
            <a:off x="3486055" y="2266949"/>
            <a:ext cx="771000" cy="2349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rgbClr val="000000"/>
              </a:solidFill>
              <a:latin typeface="Arial"/>
              <a:ea typeface="Arial"/>
              <a:cs typeface="Arial"/>
              <a:sym typeface="Arial"/>
            </a:endParaRPr>
          </a:p>
        </p:txBody>
      </p:sp>
      <p:sp>
        <p:nvSpPr>
          <p:cNvPr id="116" name="Google Shape;116;p19"/>
          <p:cNvSpPr txBox="1"/>
          <p:nvPr/>
        </p:nvSpPr>
        <p:spPr>
          <a:xfrm>
            <a:off x="6686024" y="1247262"/>
            <a:ext cx="650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店舗数：XX</a:t>
            </a:r>
            <a:endParaRPr/>
          </a:p>
          <a:p>
            <a:pPr indent="0" lvl="0" marL="0" marR="0" rtl="0" algn="l">
              <a:spcBef>
                <a:spcPts val="0"/>
              </a:spcBef>
              <a:spcAft>
                <a:spcPts val="0"/>
              </a:spcAft>
              <a:buNone/>
            </a:pPr>
            <a:r>
              <a:rPr lang="ja" sz="800">
                <a:solidFill>
                  <a:srgbClr val="000000"/>
                </a:solidFill>
                <a:latin typeface="Arial"/>
                <a:ea typeface="Arial"/>
                <a:cs typeface="Arial"/>
                <a:sym typeface="Arial"/>
              </a:rPr>
              <a:t>端末数：XX</a:t>
            </a:r>
            <a:endParaRPr sz="800">
              <a:solidFill>
                <a:srgbClr val="000000"/>
              </a:solidFill>
              <a:latin typeface="Arial"/>
              <a:ea typeface="Arial"/>
              <a:cs typeface="Arial"/>
              <a:sym typeface="Arial"/>
            </a:endParaRPr>
          </a:p>
        </p:txBody>
      </p:sp>
      <p:sp>
        <p:nvSpPr>
          <p:cNvPr id="117" name="Google Shape;117;p19"/>
          <p:cNvSpPr txBox="1"/>
          <p:nvPr/>
        </p:nvSpPr>
        <p:spPr>
          <a:xfrm>
            <a:off x="6686024" y="1772714"/>
            <a:ext cx="746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センター数：XX</a:t>
            </a:r>
            <a:endParaRPr/>
          </a:p>
          <a:p>
            <a:pPr indent="0" lvl="0" marL="0" marR="0" rtl="0" algn="l">
              <a:spcBef>
                <a:spcPts val="0"/>
              </a:spcBef>
              <a:spcAft>
                <a:spcPts val="0"/>
              </a:spcAft>
              <a:buNone/>
            </a:pPr>
            <a:r>
              <a:rPr lang="ja" sz="800">
                <a:solidFill>
                  <a:srgbClr val="000000"/>
                </a:solidFill>
                <a:latin typeface="Arial"/>
                <a:ea typeface="Arial"/>
                <a:cs typeface="Arial"/>
                <a:sym typeface="Arial"/>
              </a:rPr>
              <a:t>座席数：XX</a:t>
            </a:r>
            <a:endParaRPr sz="800">
              <a:solidFill>
                <a:srgbClr val="000000"/>
              </a:solidFill>
              <a:latin typeface="Arial"/>
              <a:ea typeface="Arial"/>
              <a:cs typeface="Arial"/>
              <a:sym typeface="Arial"/>
            </a:endParaRPr>
          </a:p>
        </p:txBody>
      </p:sp>
      <p:sp>
        <p:nvSpPr>
          <p:cNvPr id="118" name="Google Shape;118;p19"/>
          <p:cNvSpPr txBox="1"/>
          <p:nvPr/>
        </p:nvSpPr>
        <p:spPr>
          <a:xfrm>
            <a:off x="2730145" y="4745559"/>
            <a:ext cx="1383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倉庫ロケーション：茨城、XX、XX</a:t>
            </a:r>
            <a:endParaRPr sz="800">
              <a:solidFill>
                <a:srgbClr val="000000"/>
              </a:solidFill>
              <a:latin typeface="Arial"/>
              <a:ea typeface="Arial"/>
              <a:cs typeface="Arial"/>
              <a:sym typeface="Arial"/>
            </a:endParaRPr>
          </a:p>
        </p:txBody>
      </p:sp>
      <p:cxnSp>
        <p:nvCxnSpPr>
          <p:cNvPr id="119" name="Google Shape;119;p19"/>
          <p:cNvCxnSpPr>
            <a:stCxn id="92" idx="1"/>
          </p:cNvCxnSpPr>
          <p:nvPr/>
        </p:nvCxnSpPr>
        <p:spPr>
          <a:xfrm rot="10800000">
            <a:off x="4444406" y="1376950"/>
            <a:ext cx="894300" cy="0"/>
          </a:xfrm>
          <a:prstGeom prst="straightConnector1">
            <a:avLst/>
          </a:prstGeom>
          <a:noFill/>
          <a:ln cap="flat" cmpd="sng" w="9525">
            <a:solidFill>
              <a:srgbClr val="000000"/>
            </a:solidFill>
            <a:prstDash val="solid"/>
            <a:round/>
            <a:headEnd len="med" w="med" type="stealth"/>
            <a:tailEnd len="med" w="med" type="stealth"/>
          </a:ln>
        </p:spPr>
      </p:cxnSp>
      <p:cxnSp>
        <p:nvCxnSpPr>
          <p:cNvPr id="120" name="Google Shape;120;p19"/>
          <p:cNvCxnSpPr>
            <a:stCxn id="95" idx="1"/>
          </p:cNvCxnSpPr>
          <p:nvPr/>
        </p:nvCxnSpPr>
        <p:spPr>
          <a:xfrm rot="10800000">
            <a:off x="4444449" y="1895729"/>
            <a:ext cx="900000" cy="0"/>
          </a:xfrm>
          <a:prstGeom prst="straightConnector1">
            <a:avLst/>
          </a:prstGeom>
          <a:noFill/>
          <a:ln cap="flat" cmpd="sng" w="9525">
            <a:solidFill>
              <a:srgbClr val="000000"/>
            </a:solidFill>
            <a:prstDash val="solid"/>
            <a:round/>
            <a:headEnd len="med" w="med" type="stealth"/>
            <a:tailEnd len="med" w="med" type="stealth"/>
          </a:ln>
        </p:spPr>
      </p:cxnSp>
      <p:cxnSp>
        <p:nvCxnSpPr>
          <p:cNvPr id="121" name="Google Shape;121;p19"/>
          <p:cNvCxnSpPr>
            <a:stCxn id="102" idx="1"/>
          </p:cNvCxnSpPr>
          <p:nvPr/>
        </p:nvCxnSpPr>
        <p:spPr>
          <a:xfrm rot="10800000">
            <a:off x="4444406" y="2411058"/>
            <a:ext cx="894300" cy="0"/>
          </a:xfrm>
          <a:prstGeom prst="straightConnector1">
            <a:avLst/>
          </a:prstGeom>
          <a:noFill/>
          <a:ln cap="flat" cmpd="sng" w="9525">
            <a:solidFill>
              <a:srgbClr val="000000"/>
            </a:solidFill>
            <a:prstDash val="solid"/>
            <a:round/>
            <a:headEnd len="med" w="med" type="stealth"/>
            <a:tailEnd len="med" w="med" type="stealth"/>
          </a:ln>
        </p:spPr>
      </p:cxnSp>
      <p:cxnSp>
        <p:nvCxnSpPr>
          <p:cNvPr id="122" name="Google Shape;122;p19"/>
          <p:cNvCxnSpPr>
            <a:stCxn id="99" idx="1"/>
          </p:cNvCxnSpPr>
          <p:nvPr/>
        </p:nvCxnSpPr>
        <p:spPr>
          <a:xfrm rot="10800000">
            <a:off x="4444448" y="2933286"/>
            <a:ext cx="900000" cy="0"/>
          </a:xfrm>
          <a:prstGeom prst="straightConnector1">
            <a:avLst/>
          </a:prstGeom>
          <a:noFill/>
          <a:ln cap="flat" cmpd="sng" w="9525">
            <a:solidFill>
              <a:srgbClr val="000000"/>
            </a:solidFill>
            <a:prstDash val="solid"/>
            <a:round/>
            <a:headEnd len="med" w="med" type="stealth"/>
            <a:tailEnd len="med" w="med" type="stealth"/>
          </a:ln>
        </p:spPr>
      </p:cxnSp>
      <p:cxnSp>
        <p:nvCxnSpPr>
          <p:cNvPr id="123" name="Google Shape;123;p19"/>
          <p:cNvCxnSpPr/>
          <p:nvPr/>
        </p:nvCxnSpPr>
        <p:spPr>
          <a:xfrm rot="10800000">
            <a:off x="4444449" y="3448612"/>
            <a:ext cx="900000" cy="0"/>
          </a:xfrm>
          <a:prstGeom prst="straightConnector1">
            <a:avLst/>
          </a:prstGeom>
          <a:noFill/>
          <a:ln cap="flat" cmpd="sng" w="9525">
            <a:solidFill>
              <a:srgbClr val="000000"/>
            </a:solidFill>
            <a:prstDash val="solid"/>
            <a:round/>
            <a:headEnd len="med" w="med" type="stealth"/>
            <a:tailEnd len="med" w="med" type="stealth"/>
          </a:ln>
        </p:spPr>
      </p:cxnSp>
      <p:cxnSp>
        <p:nvCxnSpPr>
          <p:cNvPr id="124" name="Google Shape;124;p19"/>
          <p:cNvCxnSpPr>
            <a:stCxn id="97" idx="3"/>
          </p:cNvCxnSpPr>
          <p:nvPr/>
        </p:nvCxnSpPr>
        <p:spPr>
          <a:xfrm>
            <a:off x="1569435" y="2557086"/>
            <a:ext cx="830400" cy="0"/>
          </a:xfrm>
          <a:prstGeom prst="straightConnector1">
            <a:avLst/>
          </a:prstGeom>
          <a:noFill/>
          <a:ln cap="flat" cmpd="sng" w="9525">
            <a:solidFill>
              <a:srgbClr val="000000"/>
            </a:solidFill>
            <a:prstDash val="solid"/>
            <a:round/>
            <a:headEnd len="med" w="med" type="stealth"/>
            <a:tailEnd len="med" w="med" type="stealth"/>
          </a:ln>
        </p:spPr>
      </p:cxnSp>
      <p:cxnSp>
        <p:nvCxnSpPr>
          <p:cNvPr id="125" name="Google Shape;125;p19"/>
          <p:cNvCxnSpPr>
            <a:stCxn id="98" idx="3"/>
          </p:cNvCxnSpPr>
          <p:nvPr/>
        </p:nvCxnSpPr>
        <p:spPr>
          <a:xfrm>
            <a:off x="1569435" y="3160405"/>
            <a:ext cx="830400" cy="0"/>
          </a:xfrm>
          <a:prstGeom prst="straightConnector1">
            <a:avLst/>
          </a:prstGeom>
          <a:noFill/>
          <a:ln cap="flat" cmpd="sng" w="9525">
            <a:solidFill>
              <a:srgbClr val="000000"/>
            </a:solidFill>
            <a:prstDash val="solid"/>
            <a:round/>
            <a:headEnd len="med" w="med" type="stealth"/>
            <a:tailEnd len="med" w="med" type="stealth"/>
          </a:ln>
        </p:spPr>
      </p:cxnSp>
      <p:sp>
        <p:nvSpPr>
          <p:cNvPr id="126" name="Google Shape;126;p19"/>
          <p:cNvSpPr/>
          <p:nvPr/>
        </p:nvSpPr>
        <p:spPr>
          <a:xfrm>
            <a:off x="7616290" y="4342063"/>
            <a:ext cx="5748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メール配信</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27" name="Google Shape;127;p19"/>
          <p:cNvCxnSpPr/>
          <p:nvPr/>
        </p:nvCxnSpPr>
        <p:spPr>
          <a:xfrm>
            <a:off x="6686024" y="3936284"/>
            <a:ext cx="633300" cy="0"/>
          </a:xfrm>
          <a:prstGeom prst="straightConnector1">
            <a:avLst/>
          </a:prstGeom>
          <a:noFill/>
          <a:ln cap="flat" cmpd="sng" w="9525">
            <a:solidFill>
              <a:srgbClr val="000000"/>
            </a:solidFill>
            <a:prstDash val="solid"/>
            <a:round/>
            <a:headEnd len="med" w="med" type="stealth"/>
            <a:tailEnd len="med" w="med" type="stealth"/>
          </a:ln>
        </p:spPr>
      </p:cxnSp>
      <p:cxnSp>
        <p:nvCxnSpPr>
          <p:cNvPr id="128" name="Google Shape;128;p19"/>
          <p:cNvCxnSpPr>
            <a:stCxn id="94" idx="2"/>
            <a:endCxn id="98" idx="2"/>
          </p:cNvCxnSpPr>
          <p:nvPr/>
        </p:nvCxnSpPr>
        <p:spPr>
          <a:xfrm flipH="1" rot="5400000">
            <a:off x="2877099" y="1607350"/>
            <a:ext cx="1383300" cy="4893000"/>
          </a:xfrm>
          <a:prstGeom prst="bentConnector3">
            <a:avLst>
              <a:gd fmla="val -15273" name="adj1"/>
            </a:avLst>
          </a:prstGeom>
          <a:noFill/>
          <a:ln cap="flat" cmpd="sng" w="9525">
            <a:solidFill>
              <a:srgbClr val="000000"/>
            </a:solidFill>
            <a:prstDash val="solid"/>
            <a:round/>
            <a:headEnd len="med" w="med" type="stealth"/>
            <a:tailEnd len="med" w="med" type="stealth"/>
          </a:ln>
        </p:spPr>
      </p:cxnSp>
      <p:sp>
        <p:nvSpPr>
          <p:cNvPr id="129" name="Google Shape;129;p19"/>
          <p:cNvSpPr/>
          <p:nvPr/>
        </p:nvSpPr>
        <p:spPr>
          <a:xfrm>
            <a:off x="5338706" y="3246865"/>
            <a:ext cx="1347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自社ECスマホアプリ</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（XXX社）</a:t>
            </a:r>
            <a:endParaRPr/>
          </a:p>
        </p:txBody>
      </p:sp>
      <p:cxnSp>
        <p:nvCxnSpPr>
          <p:cNvPr id="130" name="Google Shape;130;p19"/>
          <p:cNvCxnSpPr/>
          <p:nvPr/>
        </p:nvCxnSpPr>
        <p:spPr>
          <a:xfrm rot="10800000">
            <a:off x="4256950" y="4503343"/>
            <a:ext cx="1087500" cy="0"/>
          </a:xfrm>
          <a:prstGeom prst="straightConnector1">
            <a:avLst/>
          </a:prstGeom>
          <a:noFill/>
          <a:ln cap="flat" cmpd="sng" w="9525">
            <a:solidFill>
              <a:srgbClr val="000000"/>
            </a:solidFill>
            <a:prstDash val="solid"/>
            <a:round/>
            <a:headEnd len="med" w="med" type="stealth"/>
            <a:tailEnd len="med" w="med" type="stealth"/>
          </a:ln>
        </p:spPr>
      </p:cxnSp>
      <p:cxnSp>
        <p:nvCxnSpPr>
          <p:cNvPr id="131" name="Google Shape;131;p19"/>
          <p:cNvCxnSpPr/>
          <p:nvPr/>
        </p:nvCxnSpPr>
        <p:spPr>
          <a:xfrm rot="10800000">
            <a:off x="4444449" y="3938570"/>
            <a:ext cx="900000" cy="0"/>
          </a:xfrm>
          <a:prstGeom prst="straightConnector1">
            <a:avLst/>
          </a:prstGeom>
          <a:noFill/>
          <a:ln cap="flat" cmpd="sng" w="9525">
            <a:solidFill>
              <a:srgbClr val="000000"/>
            </a:solidFill>
            <a:prstDash val="solid"/>
            <a:round/>
            <a:headEnd len="med" w="med" type="stealth"/>
            <a:tailEnd len="med" w="med" type="stealth"/>
          </a:ln>
        </p:spPr>
      </p:cxnSp>
      <p:sp>
        <p:nvSpPr>
          <p:cNvPr id="132" name="Google Shape;132;p19"/>
          <p:cNvSpPr/>
          <p:nvPr/>
        </p:nvSpPr>
        <p:spPr>
          <a:xfrm>
            <a:off x="675135" y="1175252"/>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生産管理SYS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33" name="Google Shape;133;p19"/>
          <p:cNvCxnSpPr>
            <a:stCxn id="132" idx="3"/>
          </p:cNvCxnSpPr>
          <p:nvPr/>
        </p:nvCxnSpPr>
        <p:spPr>
          <a:xfrm>
            <a:off x="1569435" y="1377002"/>
            <a:ext cx="830400" cy="0"/>
          </a:xfrm>
          <a:prstGeom prst="straightConnector1">
            <a:avLst/>
          </a:prstGeom>
          <a:noFill/>
          <a:ln cap="flat" cmpd="sng" w="9525">
            <a:solidFill>
              <a:srgbClr val="000000"/>
            </a:solidFill>
            <a:prstDash val="solid"/>
            <a:round/>
            <a:headEnd len="med" w="med" type="stealth"/>
            <a:tailEnd len="med" w="med" type="stealth"/>
          </a:ln>
        </p:spPr>
      </p:cxnSp>
      <p:sp>
        <p:nvSpPr>
          <p:cNvPr id="134" name="Google Shape;134;p19"/>
          <p:cNvSpPr/>
          <p:nvPr/>
        </p:nvSpPr>
        <p:spPr>
          <a:xfrm>
            <a:off x="675135" y="1749620"/>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会計管理SYS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35" name="Google Shape;135;p19"/>
          <p:cNvCxnSpPr>
            <a:stCxn id="134" idx="3"/>
          </p:cNvCxnSpPr>
          <p:nvPr/>
        </p:nvCxnSpPr>
        <p:spPr>
          <a:xfrm>
            <a:off x="1569435" y="1951370"/>
            <a:ext cx="830400" cy="0"/>
          </a:xfrm>
          <a:prstGeom prst="straightConnector1">
            <a:avLst/>
          </a:prstGeom>
          <a:noFill/>
          <a:ln cap="flat" cmpd="sng" w="9525">
            <a:solidFill>
              <a:srgbClr val="000000"/>
            </a:solidFill>
            <a:prstDash val="solid"/>
            <a:round/>
            <a:headEnd len="med" w="med" type="stealth"/>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ja"/>
              <a:t>提案要件</a:t>
            </a:r>
            <a:endParaRPr/>
          </a:p>
          <a:p>
            <a:pPr indent="0" lvl="0" marL="0" rtl="0" algn="ctr">
              <a:spcBef>
                <a:spcPts val="0"/>
              </a:spcBef>
              <a:spcAft>
                <a:spcPts val="0"/>
              </a:spcAft>
              <a:buNone/>
            </a:pPr>
            <a:r>
              <a:rPr lang="ja"/>
              <a:t>（要件定義作成要件）</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提案依頼事項 - 基本方針</a:t>
            </a:r>
            <a:r>
              <a:rPr lang="ja" sz="2400"/>
              <a:t>（</a:t>
            </a:r>
            <a:r>
              <a:rPr lang="ja" sz="2400"/>
              <a:t>前提条件</a:t>
            </a:r>
            <a:r>
              <a:rPr lang="ja" sz="2400"/>
              <a:t>）</a:t>
            </a:r>
            <a:endParaRPr sz="2400"/>
          </a:p>
        </p:txBody>
      </p:sp>
      <p:sp>
        <p:nvSpPr>
          <p:cNvPr id="146" name="Google Shape;146;p21"/>
          <p:cNvSpPr txBox="1"/>
          <p:nvPr>
            <p:ph idx="1" type="body"/>
          </p:nvPr>
        </p:nvSpPr>
        <p:spPr>
          <a:xfrm>
            <a:off x="311700" y="1152475"/>
            <a:ext cx="8520600" cy="76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400"/>
              <a:t>既存システムで実現できているサービスと機能の維持を前提に、課題解決に必要なシステムの提案をお願いします。全てのシステムを提案する必要はありません。</a:t>
            </a:r>
            <a:endParaRPr sz="1400"/>
          </a:p>
        </p:txBody>
      </p:sp>
      <p:graphicFrame>
        <p:nvGraphicFramePr>
          <p:cNvPr id="147" name="Google Shape;147;p21"/>
          <p:cNvGraphicFramePr/>
          <p:nvPr/>
        </p:nvGraphicFramePr>
        <p:xfrm>
          <a:off x="311695" y="1918670"/>
          <a:ext cx="3000000" cy="3000000"/>
        </p:xfrm>
        <a:graphic>
          <a:graphicData uri="http://schemas.openxmlformats.org/drawingml/2006/table">
            <a:tbl>
              <a:tblPr bandRow="1" firstRow="1">
                <a:noFill/>
                <a:tableStyleId>{DF54BCE4-DF89-44AA-8F41-02EF67328C8C}</a:tableStyleId>
              </a:tblPr>
              <a:tblGrid>
                <a:gridCol w="1372125"/>
                <a:gridCol w="6860600"/>
              </a:tblGrid>
              <a:tr h="375700">
                <a:tc>
                  <a:txBody>
                    <a:bodyPr/>
                    <a:lstStyle/>
                    <a:p>
                      <a:pPr indent="0" lvl="0" marL="0" marR="0" rtl="0" algn="l">
                        <a:spcBef>
                          <a:spcPts val="0"/>
                        </a:spcBef>
                        <a:spcAft>
                          <a:spcPts val="0"/>
                        </a:spcAft>
                        <a:buNone/>
                      </a:pPr>
                      <a:r>
                        <a:rPr b="0" lang="ja" sz="1200" u="none" cap="none" strike="noStrike">
                          <a:latin typeface="Arial"/>
                          <a:ea typeface="Arial"/>
                          <a:cs typeface="Arial"/>
                          <a:sym typeface="Arial"/>
                        </a:rPr>
                        <a:t>項目</a:t>
                      </a:r>
                      <a:endParaRPr b="0"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0" lang="ja" sz="1200">
                          <a:latin typeface="Arial"/>
                          <a:ea typeface="Arial"/>
                          <a:cs typeface="Arial"/>
                          <a:sym typeface="Arial"/>
                        </a:rPr>
                        <a:t>条件</a:t>
                      </a:r>
                      <a:endParaRPr b="0"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dk2"/>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サイトデザイン</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現行の制作会社への依頼を想定　or　デザインも含めた提案を希望</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インフラ環境</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既存社内環境　or　クラウド環境　or 最適な環境の提示を希望</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拡張性</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リリース後でも事業計画や施策トレンドに合わせて柔軟な改善・追加開発に対応できる事</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可用性</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一時的なアクセス集中時への対応方法の提示を希望</a:t>
                      </a:r>
                      <a:endParaRPr sz="1200">
                        <a:latin typeface="Arial"/>
                        <a:ea typeface="Arial"/>
                        <a:cs typeface="Arial"/>
                        <a:sym typeface="Arial"/>
                      </a:endParaRPr>
                    </a:p>
                    <a:p>
                      <a:pPr indent="0" lvl="0" marL="0" marR="0" rtl="0" algn="l">
                        <a:spcBef>
                          <a:spcPts val="0"/>
                        </a:spcBef>
                        <a:spcAft>
                          <a:spcPts val="0"/>
                        </a:spcAft>
                        <a:buNone/>
                      </a:pPr>
                      <a:r>
                        <a:rPr lang="ja" sz="1200">
                          <a:latin typeface="Arial"/>
                          <a:ea typeface="Arial"/>
                          <a:cs typeface="Arial"/>
                          <a:sym typeface="Arial"/>
                        </a:rPr>
                        <a:t>冗長化構成不要 or 冗長化構成希望　or　最適な環境の提示を希望</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保守計画</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自社システム部門対応による内製化の希望あり　or　ハウスシステムベンダーへの保守業務移行予定あり</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