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19"/>
  </p:notesMasterIdLst>
  <p:sldIdLst>
    <p:sldId id="256" r:id="rId3"/>
    <p:sldId id="265" r:id="rId4"/>
    <p:sldId id="257" r:id="rId5"/>
    <p:sldId id="266" r:id="rId6"/>
    <p:sldId id="258" r:id="rId7"/>
    <p:sldId id="259" r:id="rId8"/>
    <p:sldId id="260" r:id="rId9"/>
    <p:sldId id="270" r:id="rId10"/>
    <p:sldId id="271" r:id="rId11"/>
    <p:sldId id="272" r:id="rId12"/>
    <p:sldId id="262" r:id="rId13"/>
    <p:sldId id="267" r:id="rId14"/>
    <p:sldId id="263" r:id="rId15"/>
    <p:sldId id="264" r:id="rId16"/>
    <p:sldId id="268" r:id="rId17"/>
    <p:sldId id="269" r:id="rId18"/>
  </p:sldIdLst>
  <p:sldSz cx="9144000" cy="5143500" type="screen16x9"/>
  <p:notesSz cx="6858000" cy="9144000"/>
  <p:embeddedFontLst>
    <p:embeddedFont>
      <p:font typeface="Helvetica Neue" panose="020B0600070205080204" charset="0"/>
      <p:regular r:id="rId20"/>
      <p:bold r:id="rId21"/>
      <p:italic r:id="rId22"/>
      <p:boldItalic r:id="rId23"/>
    </p:embeddedFont>
    <p:embeddedFont>
      <p:font typeface="Helvetica Neue Light" panose="020B0600070205080204" charset="0"/>
      <p:regular r:id="rId24"/>
      <p:bold r:id="rId25"/>
      <p:italic r:id="rId26"/>
      <p:boldItalic r:id="rId27"/>
    </p:embeddedFont>
    <p:embeddedFont>
      <p:font typeface="Maven Pro Medium" panose="020B0600070205080204" charset="0"/>
      <p:regular r:id="rId28"/>
      <p:bold r:id="rId29"/>
    </p:embeddedFont>
    <p:embeddedFont>
      <p:font typeface="Open Sans" panose="020B0606030504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EEA473-470A-4611-B8A1-E84EFB49ADAA}">
  <a:tblStyle styleId="{6CEEA473-470A-4611-B8A1-E84EFB49ADA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38" d="100"/>
          <a:sy n="138" d="100"/>
        </p:scale>
        <p:origin x="756"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26338714c5_0_14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226338714c5_0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95A7E4FE-070E-2028-85A5-97562DC57B3F}"/>
            </a:ext>
          </a:extLst>
        </p:cNvPr>
        <p:cNvGrpSpPr/>
        <p:nvPr/>
      </p:nvGrpSpPr>
      <p:grpSpPr>
        <a:xfrm>
          <a:off x="0" y="0"/>
          <a:ext cx="0" cy="0"/>
          <a:chOff x="0" y="0"/>
          <a:chExt cx="0" cy="0"/>
        </a:xfrm>
      </p:grpSpPr>
      <p:sp>
        <p:nvSpPr>
          <p:cNvPr id="155" name="Google Shape;155;g24a24232bea_0_1:notes">
            <a:extLst>
              <a:ext uri="{FF2B5EF4-FFF2-40B4-BE49-F238E27FC236}">
                <a16:creationId xmlns:a16="http://schemas.microsoft.com/office/drawing/2014/main" id="{DC7E5853-38AC-B3D7-240D-9457D4FF51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a24232bea_0_1:notes">
            <a:extLst>
              <a:ext uri="{FF2B5EF4-FFF2-40B4-BE49-F238E27FC236}">
                <a16:creationId xmlns:a16="http://schemas.microsoft.com/office/drawing/2014/main" id="{7A631C5A-DF55-96F4-6587-CF56D3CAEB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4176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6338714c5_1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26338714c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A8490DD9-40AC-5DF6-683D-9C6ACAC90A22}"/>
            </a:ext>
          </a:extLst>
        </p:cNvPr>
        <p:cNvGrpSpPr/>
        <p:nvPr/>
      </p:nvGrpSpPr>
      <p:grpSpPr>
        <a:xfrm>
          <a:off x="0" y="0"/>
          <a:ext cx="0" cy="0"/>
          <a:chOff x="0" y="0"/>
          <a:chExt cx="0" cy="0"/>
        </a:xfrm>
      </p:grpSpPr>
      <p:sp>
        <p:nvSpPr>
          <p:cNvPr id="171" name="Google Shape;171;g226338714c5_1_7:notes">
            <a:extLst>
              <a:ext uri="{FF2B5EF4-FFF2-40B4-BE49-F238E27FC236}">
                <a16:creationId xmlns:a16="http://schemas.microsoft.com/office/drawing/2014/main" id="{C92E0BD5-1419-C306-9BE0-6AC95DF27F0A}"/>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26338714c5_1_7:notes">
            <a:extLst>
              <a:ext uri="{FF2B5EF4-FFF2-40B4-BE49-F238E27FC236}">
                <a16:creationId xmlns:a16="http://schemas.microsoft.com/office/drawing/2014/main" id="{C44D1E05-3598-0602-AB75-94B97F8506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69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06979fbdf6_0_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306979fbd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6979fbdf6_0_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306979fbdf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8E07570A-2604-BC93-6094-0A9EB74639C7}"/>
            </a:ext>
          </a:extLst>
        </p:cNvPr>
        <p:cNvGrpSpPr/>
        <p:nvPr/>
      </p:nvGrpSpPr>
      <p:grpSpPr>
        <a:xfrm>
          <a:off x="0" y="0"/>
          <a:ext cx="0" cy="0"/>
          <a:chOff x="0" y="0"/>
          <a:chExt cx="0" cy="0"/>
        </a:xfrm>
      </p:grpSpPr>
      <p:sp>
        <p:nvSpPr>
          <p:cNvPr id="187" name="Google Shape;187;g306979fbdf6_0_13:notes">
            <a:extLst>
              <a:ext uri="{FF2B5EF4-FFF2-40B4-BE49-F238E27FC236}">
                <a16:creationId xmlns:a16="http://schemas.microsoft.com/office/drawing/2014/main" id="{84343571-9501-C66F-3220-C3298F1C2EF3}"/>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306979fbdf6_0_13:notes">
            <a:extLst>
              <a:ext uri="{FF2B5EF4-FFF2-40B4-BE49-F238E27FC236}">
                <a16:creationId xmlns:a16="http://schemas.microsoft.com/office/drawing/2014/main" id="{DB4E712A-E64E-1179-A2A8-52F2FFCF79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1047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EA96A713-9563-F4C6-DF9F-04BAACD2B2A5}"/>
            </a:ext>
          </a:extLst>
        </p:cNvPr>
        <p:cNvGrpSpPr/>
        <p:nvPr/>
      </p:nvGrpSpPr>
      <p:grpSpPr>
        <a:xfrm>
          <a:off x="0" y="0"/>
          <a:ext cx="0" cy="0"/>
          <a:chOff x="0" y="0"/>
          <a:chExt cx="0" cy="0"/>
        </a:xfrm>
      </p:grpSpPr>
      <p:sp>
        <p:nvSpPr>
          <p:cNvPr id="187" name="Google Shape;187;g306979fbdf6_0_13:notes">
            <a:extLst>
              <a:ext uri="{FF2B5EF4-FFF2-40B4-BE49-F238E27FC236}">
                <a16:creationId xmlns:a16="http://schemas.microsoft.com/office/drawing/2014/main" id="{86F966CE-7068-2CFB-573D-2B86DC3F6BDB}"/>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306979fbdf6_0_13:notes">
            <a:extLst>
              <a:ext uri="{FF2B5EF4-FFF2-40B4-BE49-F238E27FC236}">
                <a16:creationId xmlns:a16="http://schemas.microsoft.com/office/drawing/2014/main" id="{6EF77866-3B44-93D4-B4C6-FF86E2A577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4501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49D967D0-C9E1-6744-8FD3-3AEA18DD5DFD}"/>
            </a:ext>
          </a:extLst>
        </p:cNvPr>
        <p:cNvGrpSpPr/>
        <p:nvPr/>
      </p:nvGrpSpPr>
      <p:grpSpPr>
        <a:xfrm>
          <a:off x="0" y="0"/>
          <a:ext cx="0" cy="0"/>
          <a:chOff x="0" y="0"/>
          <a:chExt cx="0" cy="0"/>
        </a:xfrm>
      </p:grpSpPr>
      <p:sp>
        <p:nvSpPr>
          <p:cNvPr id="105" name="Google Shape;105;g226338714c5_0_148:notes">
            <a:extLst>
              <a:ext uri="{FF2B5EF4-FFF2-40B4-BE49-F238E27FC236}">
                <a16:creationId xmlns:a16="http://schemas.microsoft.com/office/drawing/2014/main" id="{A3C45383-F1A1-AAF9-04A5-0D9E965D6739}"/>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226338714c5_0_148:notes">
            <a:extLst>
              <a:ext uri="{FF2B5EF4-FFF2-40B4-BE49-F238E27FC236}">
                <a16:creationId xmlns:a16="http://schemas.microsoft.com/office/drawing/2014/main" id="{BF091388-C847-D0AA-642B-592CFCB507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05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6979fbdf6_0_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306979fbdf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E5E112C2-ABF2-0259-3A69-9931B9A25FEA}"/>
            </a:ext>
          </a:extLst>
        </p:cNvPr>
        <p:cNvGrpSpPr/>
        <p:nvPr/>
      </p:nvGrpSpPr>
      <p:grpSpPr>
        <a:xfrm>
          <a:off x="0" y="0"/>
          <a:ext cx="0" cy="0"/>
          <a:chOff x="0" y="0"/>
          <a:chExt cx="0" cy="0"/>
        </a:xfrm>
      </p:grpSpPr>
      <p:sp>
        <p:nvSpPr>
          <p:cNvPr id="119" name="Google Shape;119;g226338714c5_0_274:notes">
            <a:extLst>
              <a:ext uri="{FF2B5EF4-FFF2-40B4-BE49-F238E27FC236}">
                <a16:creationId xmlns:a16="http://schemas.microsoft.com/office/drawing/2014/main" id="{E31EB9C6-DCAD-F1E5-F504-4F30FFFB5CEF}"/>
              </a:ext>
            </a:extLst>
          </p:cNvPr>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26338714c5_0_274:notes">
            <a:extLst>
              <a:ext uri="{FF2B5EF4-FFF2-40B4-BE49-F238E27FC236}">
                <a16:creationId xmlns:a16="http://schemas.microsoft.com/office/drawing/2014/main" id="{DD46F2A7-F9F6-2E2B-C118-2CF8D499DC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6905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26338714c5_0_27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26338714c5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2a842c74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2a842c74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4a24232b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a24232b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483C969E-0E84-320F-62F4-10EDC4BE7EF0}"/>
            </a:ext>
          </a:extLst>
        </p:cNvPr>
        <p:cNvGrpSpPr/>
        <p:nvPr/>
      </p:nvGrpSpPr>
      <p:grpSpPr>
        <a:xfrm>
          <a:off x="0" y="0"/>
          <a:ext cx="0" cy="0"/>
          <a:chOff x="0" y="0"/>
          <a:chExt cx="0" cy="0"/>
        </a:xfrm>
      </p:grpSpPr>
      <p:sp>
        <p:nvSpPr>
          <p:cNvPr id="155" name="Google Shape;155;g24a24232bea_0_1:notes">
            <a:extLst>
              <a:ext uri="{FF2B5EF4-FFF2-40B4-BE49-F238E27FC236}">
                <a16:creationId xmlns:a16="http://schemas.microsoft.com/office/drawing/2014/main" id="{7B8D3F06-760B-CFDC-B1C9-21291B848A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a24232bea_0_1:notes">
            <a:extLst>
              <a:ext uri="{FF2B5EF4-FFF2-40B4-BE49-F238E27FC236}">
                <a16:creationId xmlns:a16="http://schemas.microsoft.com/office/drawing/2014/main" id="{F25A29AE-0514-F2A8-3250-15384A6FEA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6697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a:extLst>
            <a:ext uri="{FF2B5EF4-FFF2-40B4-BE49-F238E27FC236}">
              <a16:creationId xmlns:a16="http://schemas.microsoft.com/office/drawing/2014/main" id="{D098E909-1D28-8C19-6A1E-DB007B7B5FAA}"/>
            </a:ext>
          </a:extLst>
        </p:cNvPr>
        <p:cNvGrpSpPr/>
        <p:nvPr/>
      </p:nvGrpSpPr>
      <p:grpSpPr>
        <a:xfrm>
          <a:off x="0" y="0"/>
          <a:ext cx="0" cy="0"/>
          <a:chOff x="0" y="0"/>
          <a:chExt cx="0" cy="0"/>
        </a:xfrm>
      </p:grpSpPr>
      <p:sp>
        <p:nvSpPr>
          <p:cNvPr id="155" name="Google Shape;155;g24a24232bea_0_1:notes">
            <a:extLst>
              <a:ext uri="{FF2B5EF4-FFF2-40B4-BE49-F238E27FC236}">
                <a16:creationId xmlns:a16="http://schemas.microsoft.com/office/drawing/2014/main" id="{5EC9E953-686C-1677-A949-D03D140CE0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4a24232bea_0_1:notes">
            <a:extLst>
              <a:ext uri="{FF2B5EF4-FFF2-40B4-BE49-F238E27FC236}">
                <a16:creationId xmlns:a16="http://schemas.microsoft.com/office/drawing/2014/main" id="{B8E80319-EC13-6029-538C-97F74DA35A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61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with photo">
  <p:cSld name="with photo">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rmAutofit lnSpcReduction="20000"/>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sz="1000">
              <a:latin typeface="Arial"/>
              <a:ea typeface="Arial"/>
              <a:cs typeface="Arial"/>
              <a:sym typeface="Arial"/>
            </a:endParaRPr>
          </a:p>
        </p:txBody>
      </p:sp>
      <p:sp>
        <p:nvSpPr>
          <p:cNvPr id="52" name="Google Shape;52;p13"/>
          <p:cNvSpPr>
            <a:spLocks noGrp="1"/>
          </p:cNvSpPr>
          <p:nvPr>
            <p:ph type="pic" idx="2"/>
          </p:nvPr>
        </p:nvSpPr>
        <p:spPr>
          <a:xfrm>
            <a:off x="106620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3" name="Google Shape;53;p13"/>
          <p:cNvSpPr>
            <a:spLocks noGrp="1"/>
          </p:cNvSpPr>
          <p:nvPr>
            <p:ph type="pic" idx="3"/>
          </p:nvPr>
        </p:nvSpPr>
        <p:spPr>
          <a:xfrm>
            <a:off x="2286233"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4" name="Google Shape;54;p13"/>
          <p:cNvSpPr>
            <a:spLocks noGrp="1"/>
          </p:cNvSpPr>
          <p:nvPr>
            <p:ph type="pic" idx="4"/>
          </p:nvPr>
        </p:nvSpPr>
        <p:spPr>
          <a:xfrm>
            <a:off x="3506261"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5" name="Google Shape;55;p13"/>
          <p:cNvSpPr>
            <a:spLocks noGrp="1"/>
          </p:cNvSpPr>
          <p:nvPr>
            <p:ph type="pic" idx="5"/>
          </p:nvPr>
        </p:nvSpPr>
        <p:spPr>
          <a:xfrm>
            <a:off x="4726289"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6" name="Google Shape;56;p13"/>
          <p:cNvSpPr>
            <a:spLocks noGrp="1"/>
          </p:cNvSpPr>
          <p:nvPr>
            <p:ph type="pic" idx="6"/>
          </p:nvPr>
        </p:nvSpPr>
        <p:spPr>
          <a:xfrm>
            <a:off x="5946317"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7" name="Google Shape;57;p13"/>
          <p:cNvSpPr>
            <a:spLocks noGrp="1"/>
          </p:cNvSpPr>
          <p:nvPr>
            <p:ph type="pic" idx="7"/>
          </p:nvPr>
        </p:nvSpPr>
        <p:spPr>
          <a:xfrm>
            <a:off x="716634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8" name="Google Shape;58;p13"/>
          <p:cNvSpPr>
            <a:spLocks noGrp="1"/>
          </p:cNvSpPr>
          <p:nvPr>
            <p:ph type="pic" idx="8"/>
          </p:nvPr>
        </p:nvSpPr>
        <p:spPr>
          <a:xfrm>
            <a:off x="1066205"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59" name="Google Shape;59;p13"/>
          <p:cNvSpPr>
            <a:spLocks noGrp="1"/>
          </p:cNvSpPr>
          <p:nvPr>
            <p:ph type="pic" idx="9"/>
          </p:nvPr>
        </p:nvSpPr>
        <p:spPr>
          <a:xfrm>
            <a:off x="2286233"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0" name="Google Shape;60;p13"/>
          <p:cNvSpPr>
            <a:spLocks noGrp="1"/>
          </p:cNvSpPr>
          <p:nvPr>
            <p:ph type="pic" idx="13"/>
          </p:nvPr>
        </p:nvSpPr>
        <p:spPr>
          <a:xfrm>
            <a:off x="3506261"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1" name="Google Shape;61;p13"/>
          <p:cNvSpPr>
            <a:spLocks noGrp="1"/>
          </p:cNvSpPr>
          <p:nvPr>
            <p:ph type="pic" idx="14"/>
          </p:nvPr>
        </p:nvSpPr>
        <p:spPr>
          <a:xfrm>
            <a:off x="4726289"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2" name="Google Shape;62;p13"/>
          <p:cNvSpPr>
            <a:spLocks noGrp="1"/>
          </p:cNvSpPr>
          <p:nvPr>
            <p:ph type="pic" idx="15"/>
          </p:nvPr>
        </p:nvSpPr>
        <p:spPr>
          <a:xfrm>
            <a:off x="5946317"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3" name="Google Shape;63;p13"/>
          <p:cNvSpPr>
            <a:spLocks noGrp="1"/>
          </p:cNvSpPr>
          <p:nvPr>
            <p:ph type="pic" idx="16"/>
          </p:nvPr>
        </p:nvSpPr>
        <p:spPr>
          <a:xfrm>
            <a:off x="7166345"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tx">
  <p:cSld name="TITLE_AND_BODY">
    <p:spTree>
      <p:nvGrpSpPr>
        <p:cNvPr id="1" name="Shape 68"/>
        <p:cNvGrpSpPr/>
        <p:nvPr/>
      </p:nvGrpSpPr>
      <p:grpSpPr>
        <a:xfrm>
          <a:off x="0" y="0"/>
          <a:ext cx="0" cy="0"/>
          <a:chOff x="0" y="0"/>
          <a:chExt cx="0" cy="0"/>
        </a:xfrm>
      </p:grpSpPr>
      <p:sp>
        <p:nvSpPr>
          <p:cNvPr id="69" name="Google Shape;69;p1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with photo">
  <p:cSld name="with photo">
    <p:spTree>
      <p:nvGrpSpPr>
        <p:cNvPr id="1" name="Shape 70"/>
        <p:cNvGrpSpPr/>
        <p:nvPr/>
      </p:nvGrpSpPr>
      <p:grpSpPr>
        <a:xfrm>
          <a:off x="0" y="0"/>
          <a:ext cx="0" cy="0"/>
          <a:chOff x="0" y="0"/>
          <a:chExt cx="0" cy="0"/>
        </a:xfrm>
      </p:grpSpPr>
      <p:sp>
        <p:nvSpPr>
          <p:cNvPr id="71" name="Google Shape;71;p16"/>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
        <p:nvSpPr>
          <p:cNvPr id="72" name="Google Shape;72;p16"/>
          <p:cNvSpPr>
            <a:spLocks noGrp="1"/>
          </p:cNvSpPr>
          <p:nvPr>
            <p:ph type="pic" idx="2"/>
          </p:nvPr>
        </p:nvSpPr>
        <p:spPr>
          <a:xfrm>
            <a:off x="106620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3" name="Google Shape;73;p16"/>
          <p:cNvSpPr>
            <a:spLocks noGrp="1"/>
          </p:cNvSpPr>
          <p:nvPr>
            <p:ph type="pic" idx="3"/>
          </p:nvPr>
        </p:nvSpPr>
        <p:spPr>
          <a:xfrm>
            <a:off x="2286233"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4" name="Google Shape;74;p16"/>
          <p:cNvSpPr>
            <a:spLocks noGrp="1"/>
          </p:cNvSpPr>
          <p:nvPr>
            <p:ph type="pic" idx="4"/>
          </p:nvPr>
        </p:nvSpPr>
        <p:spPr>
          <a:xfrm>
            <a:off x="3506261"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5" name="Google Shape;75;p16"/>
          <p:cNvSpPr>
            <a:spLocks noGrp="1"/>
          </p:cNvSpPr>
          <p:nvPr>
            <p:ph type="pic" idx="5"/>
          </p:nvPr>
        </p:nvSpPr>
        <p:spPr>
          <a:xfrm>
            <a:off x="4726289"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6" name="Google Shape;76;p16"/>
          <p:cNvSpPr>
            <a:spLocks noGrp="1"/>
          </p:cNvSpPr>
          <p:nvPr>
            <p:ph type="pic" idx="6"/>
          </p:nvPr>
        </p:nvSpPr>
        <p:spPr>
          <a:xfrm>
            <a:off x="5946317"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7" name="Google Shape;77;p16"/>
          <p:cNvSpPr>
            <a:spLocks noGrp="1"/>
          </p:cNvSpPr>
          <p:nvPr>
            <p:ph type="pic" idx="7"/>
          </p:nvPr>
        </p:nvSpPr>
        <p:spPr>
          <a:xfrm>
            <a:off x="7166345" y="94665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8" name="Google Shape;78;p16"/>
          <p:cNvSpPr>
            <a:spLocks noGrp="1"/>
          </p:cNvSpPr>
          <p:nvPr>
            <p:ph type="pic" idx="8"/>
          </p:nvPr>
        </p:nvSpPr>
        <p:spPr>
          <a:xfrm>
            <a:off x="1066205"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79" name="Google Shape;79;p16"/>
          <p:cNvSpPr>
            <a:spLocks noGrp="1"/>
          </p:cNvSpPr>
          <p:nvPr>
            <p:ph type="pic" idx="9"/>
          </p:nvPr>
        </p:nvSpPr>
        <p:spPr>
          <a:xfrm>
            <a:off x="2286233"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0" name="Google Shape;80;p16"/>
          <p:cNvSpPr>
            <a:spLocks noGrp="1"/>
          </p:cNvSpPr>
          <p:nvPr>
            <p:ph type="pic" idx="13"/>
          </p:nvPr>
        </p:nvSpPr>
        <p:spPr>
          <a:xfrm>
            <a:off x="3506261" y="2151770"/>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1" name="Google Shape;81;p16"/>
          <p:cNvSpPr>
            <a:spLocks noGrp="1"/>
          </p:cNvSpPr>
          <p:nvPr>
            <p:ph type="pic" idx="14"/>
          </p:nvPr>
        </p:nvSpPr>
        <p:spPr>
          <a:xfrm>
            <a:off x="4726289"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2" name="Google Shape;82;p16"/>
          <p:cNvSpPr>
            <a:spLocks noGrp="1"/>
          </p:cNvSpPr>
          <p:nvPr>
            <p:ph type="pic" idx="15"/>
          </p:nvPr>
        </p:nvSpPr>
        <p:spPr>
          <a:xfrm>
            <a:off x="5946317"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3" name="Google Shape;83;p16"/>
          <p:cNvSpPr>
            <a:spLocks noGrp="1"/>
          </p:cNvSpPr>
          <p:nvPr>
            <p:ph type="pic" idx="16"/>
          </p:nvPr>
        </p:nvSpPr>
        <p:spPr>
          <a:xfrm>
            <a:off x="7166345" y="2151769"/>
            <a:ext cx="1073400" cy="1073400"/>
          </a:xfrm>
          <a:prstGeom prst="rect">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with photo">
  <p:cSld name="1_with photo">
    <p:spTree>
      <p:nvGrpSpPr>
        <p:cNvPr id="1" name="Shape 84"/>
        <p:cNvGrpSpPr/>
        <p:nvPr/>
      </p:nvGrpSpPr>
      <p:grpSpPr>
        <a:xfrm>
          <a:off x="0" y="0"/>
          <a:ext cx="0" cy="0"/>
          <a:chOff x="0" y="0"/>
          <a:chExt cx="0" cy="0"/>
        </a:xfrm>
      </p:grpSpPr>
      <p:sp>
        <p:nvSpPr>
          <p:cNvPr id="85" name="Google Shape;85;p17"/>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lvl="0"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1pPr>
            <a:lvl2pPr marL="0" lvl="1"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2pPr>
            <a:lvl3pPr marL="0" lvl="2"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3pPr>
            <a:lvl4pPr marL="0" lvl="3"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4pPr>
            <a:lvl5pPr marL="0" lvl="4"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5pPr>
            <a:lvl6pPr marL="0" lvl="5"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6pPr>
            <a:lvl7pPr marL="0" lvl="6"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7pPr>
            <a:lvl8pPr marL="0" lvl="7"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8pPr>
            <a:lvl9pPr marL="0" lvl="8" indent="0" algn="ctr" rtl="0">
              <a:lnSpc>
                <a:spcPct val="100000"/>
              </a:lnSpc>
              <a:spcBef>
                <a:spcPts val="0"/>
              </a:spcBef>
              <a:spcAft>
                <a:spcPts val="0"/>
              </a:spcAft>
              <a:buClr>
                <a:srgbClr val="000000"/>
              </a:buClr>
              <a:buSzPts val="900"/>
              <a:buFont typeface="Helvetica Neue Light"/>
              <a:buNone/>
              <a:defRPr sz="900" b="0">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
        <p:nvSpPr>
          <p:cNvPr id="86" name="Google Shape;86;p17"/>
          <p:cNvSpPr>
            <a:spLocks noGrp="1"/>
          </p:cNvSpPr>
          <p:nvPr>
            <p:ph type="pic" idx="2"/>
          </p:nvPr>
        </p:nvSpPr>
        <p:spPr>
          <a:xfrm>
            <a:off x="1283109"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7" name="Google Shape;87;p17"/>
          <p:cNvSpPr>
            <a:spLocks noGrp="1"/>
          </p:cNvSpPr>
          <p:nvPr>
            <p:ph type="pic" idx="3"/>
          </p:nvPr>
        </p:nvSpPr>
        <p:spPr>
          <a:xfrm>
            <a:off x="2387532"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8" name="Google Shape;88;p17"/>
          <p:cNvSpPr>
            <a:spLocks noGrp="1"/>
          </p:cNvSpPr>
          <p:nvPr>
            <p:ph type="pic" idx="4"/>
          </p:nvPr>
        </p:nvSpPr>
        <p:spPr>
          <a:xfrm>
            <a:off x="3491956"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89" name="Google Shape;89;p17"/>
          <p:cNvSpPr>
            <a:spLocks noGrp="1"/>
          </p:cNvSpPr>
          <p:nvPr>
            <p:ph type="pic" idx="5"/>
          </p:nvPr>
        </p:nvSpPr>
        <p:spPr>
          <a:xfrm>
            <a:off x="4596380"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0" name="Google Shape;90;p17"/>
          <p:cNvSpPr>
            <a:spLocks noGrp="1"/>
          </p:cNvSpPr>
          <p:nvPr>
            <p:ph type="pic" idx="6"/>
          </p:nvPr>
        </p:nvSpPr>
        <p:spPr>
          <a:xfrm>
            <a:off x="5700804"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1" name="Google Shape;91;p17"/>
          <p:cNvSpPr>
            <a:spLocks noGrp="1"/>
          </p:cNvSpPr>
          <p:nvPr>
            <p:ph type="pic" idx="7"/>
          </p:nvPr>
        </p:nvSpPr>
        <p:spPr>
          <a:xfrm>
            <a:off x="6805228" y="1139532"/>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2" name="Google Shape;92;p17"/>
          <p:cNvSpPr>
            <a:spLocks noGrp="1"/>
          </p:cNvSpPr>
          <p:nvPr>
            <p:ph type="pic" idx="8"/>
          </p:nvPr>
        </p:nvSpPr>
        <p:spPr>
          <a:xfrm>
            <a:off x="1283109"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3" name="Google Shape;93;p17"/>
          <p:cNvSpPr>
            <a:spLocks noGrp="1"/>
          </p:cNvSpPr>
          <p:nvPr>
            <p:ph type="pic" idx="9"/>
          </p:nvPr>
        </p:nvSpPr>
        <p:spPr>
          <a:xfrm>
            <a:off x="2387532"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4" name="Google Shape;94;p17"/>
          <p:cNvSpPr>
            <a:spLocks noGrp="1"/>
          </p:cNvSpPr>
          <p:nvPr>
            <p:ph type="pic" idx="13"/>
          </p:nvPr>
        </p:nvSpPr>
        <p:spPr>
          <a:xfrm>
            <a:off x="3491956"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5" name="Google Shape;95;p17"/>
          <p:cNvSpPr>
            <a:spLocks noGrp="1"/>
          </p:cNvSpPr>
          <p:nvPr>
            <p:ph type="pic" idx="14"/>
          </p:nvPr>
        </p:nvSpPr>
        <p:spPr>
          <a:xfrm>
            <a:off x="4596380"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6" name="Google Shape;96;p17"/>
          <p:cNvSpPr>
            <a:spLocks noGrp="1"/>
          </p:cNvSpPr>
          <p:nvPr>
            <p:ph type="pic" idx="15"/>
          </p:nvPr>
        </p:nvSpPr>
        <p:spPr>
          <a:xfrm>
            <a:off x="5700804"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7" name="Google Shape;97;p17"/>
          <p:cNvSpPr>
            <a:spLocks noGrp="1"/>
          </p:cNvSpPr>
          <p:nvPr>
            <p:ph type="pic" idx="16"/>
          </p:nvPr>
        </p:nvSpPr>
        <p:spPr>
          <a:xfrm>
            <a:off x="6805228" y="1906674"/>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8" name="Google Shape;98;p17"/>
          <p:cNvSpPr>
            <a:spLocks noGrp="1"/>
          </p:cNvSpPr>
          <p:nvPr>
            <p:ph type="pic" idx="17"/>
          </p:nvPr>
        </p:nvSpPr>
        <p:spPr>
          <a:xfrm>
            <a:off x="1283109"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99" name="Google Shape;99;p17"/>
          <p:cNvSpPr>
            <a:spLocks noGrp="1"/>
          </p:cNvSpPr>
          <p:nvPr>
            <p:ph type="pic" idx="18"/>
          </p:nvPr>
        </p:nvSpPr>
        <p:spPr>
          <a:xfrm>
            <a:off x="2387532"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0" name="Google Shape;100;p17"/>
          <p:cNvSpPr>
            <a:spLocks noGrp="1"/>
          </p:cNvSpPr>
          <p:nvPr>
            <p:ph type="pic" idx="19"/>
          </p:nvPr>
        </p:nvSpPr>
        <p:spPr>
          <a:xfrm>
            <a:off x="3491956"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1" name="Google Shape;101;p17"/>
          <p:cNvSpPr>
            <a:spLocks noGrp="1"/>
          </p:cNvSpPr>
          <p:nvPr>
            <p:ph type="pic" idx="20"/>
          </p:nvPr>
        </p:nvSpPr>
        <p:spPr>
          <a:xfrm>
            <a:off x="4596380"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2" name="Google Shape;102;p17"/>
          <p:cNvSpPr>
            <a:spLocks noGrp="1"/>
          </p:cNvSpPr>
          <p:nvPr>
            <p:ph type="pic" idx="21"/>
          </p:nvPr>
        </p:nvSpPr>
        <p:spPr>
          <a:xfrm>
            <a:off x="5700804"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103" name="Google Shape;103;p17"/>
          <p:cNvSpPr>
            <a:spLocks noGrp="1"/>
          </p:cNvSpPr>
          <p:nvPr>
            <p:ph type="pic" idx="22"/>
          </p:nvPr>
        </p:nvSpPr>
        <p:spPr>
          <a:xfrm>
            <a:off x="6805228" y="2673816"/>
            <a:ext cx="976200" cy="665100"/>
          </a:xfrm>
          <a:prstGeom prst="roundRect">
            <a:avLst>
              <a:gd name="adj" fmla="val 8074"/>
            </a:avLst>
          </a:prstGeom>
          <a:solidFill>
            <a:schemeClr val="lt2"/>
          </a:solidFill>
          <a:ln>
            <a:noFill/>
          </a:ln>
        </p:spPr>
        <p:txBody>
          <a:bodyPr spcFirstLastPara="1" wrap="square" lIns="19050" tIns="19050" rIns="19050" bIns="19050" anchor="ctr" anchorCtr="0">
            <a:noAutofit/>
          </a:bodyPr>
          <a:lstStyle>
            <a:lvl1pPr marR="0" lvl="0" algn="l" rtl="0">
              <a:lnSpc>
                <a:spcPct val="120000"/>
              </a:lnSpc>
              <a:spcBef>
                <a:spcPts val="800"/>
              </a:spcBef>
              <a:spcAft>
                <a:spcPts val="0"/>
              </a:spcAft>
              <a:buClr>
                <a:srgbClr val="646979"/>
              </a:buClr>
              <a:buSzPts val="1200"/>
              <a:buFont typeface="Open Sans"/>
              <a:buNone/>
              <a:defRPr sz="1000" b="0" i="0" u="none" strike="noStrike" cap="none">
                <a:solidFill>
                  <a:srgbClr val="646979"/>
                </a:solidFill>
                <a:latin typeface="Open Sans"/>
                <a:ea typeface="Open Sans"/>
                <a:cs typeface="Open Sans"/>
                <a:sym typeface="Open Sans"/>
              </a:defRPr>
            </a:lvl1pPr>
            <a:lvl2pPr marR="0" lvl="1"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R="0" lvl="2"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R="0" lvl="3"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R="0" lvl="4"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R="0" lvl="5"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R="0" lvl="6"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R="0" lvl="7"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R="0" lvl="8"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33413" y="133350"/>
            <a:ext cx="7877100" cy="857400"/>
          </a:xfrm>
          <a:prstGeom prst="rect">
            <a:avLst/>
          </a:prstGeom>
          <a:noFill/>
          <a:ln>
            <a:noFill/>
          </a:ln>
        </p:spPr>
        <p:txBody>
          <a:bodyPr spcFirstLastPara="1" wrap="square" lIns="19050" tIns="19050" rIns="19050" bIns="19050" anchor="ctr" anchorCtr="0">
            <a:no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4"/>
          <p:cNvSpPr txBox="1">
            <a:spLocks noGrp="1"/>
          </p:cNvSpPr>
          <p:nvPr>
            <p:ph type="body" idx="1"/>
          </p:nvPr>
        </p:nvSpPr>
        <p:spPr>
          <a:xfrm>
            <a:off x="633413" y="1181100"/>
            <a:ext cx="7877100" cy="3486300"/>
          </a:xfrm>
          <a:prstGeom prst="rect">
            <a:avLst/>
          </a:prstGeom>
          <a:noFill/>
          <a:ln>
            <a:noFill/>
          </a:ln>
        </p:spPr>
        <p:txBody>
          <a:bodyPr spcFirstLastPara="1" wrap="square" lIns="19050" tIns="19050" rIns="19050" bIns="19050" anchor="ctr" anchorCtr="0">
            <a:noAutofit/>
          </a:bodyPr>
          <a:lstStyle>
            <a:lvl1pPr marL="457200" marR="0" lvl="0"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1pPr>
            <a:lvl2pPr marL="914400" marR="0" lvl="1"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2pPr>
            <a:lvl3pPr marL="1371600" marR="0" lvl="2"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3pPr>
            <a:lvl4pPr marL="1828800" marR="0" lvl="3"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4pPr>
            <a:lvl5pPr marL="2286000" marR="0" lvl="4"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5pPr>
            <a:lvl6pPr marL="2743200" marR="0" lvl="5"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6pPr>
            <a:lvl7pPr marL="3200400" marR="0" lvl="6"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7pPr>
            <a:lvl8pPr marL="3657600" marR="0" lvl="7"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8pPr>
            <a:lvl9pPr marL="4114800" marR="0" lvl="8" indent="-304800" algn="l" rtl="0">
              <a:lnSpc>
                <a:spcPct val="120000"/>
              </a:lnSpc>
              <a:spcBef>
                <a:spcPts val="800"/>
              </a:spcBef>
              <a:spcAft>
                <a:spcPts val="0"/>
              </a:spcAft>
              <a:buClr>
                <a:srgbClr val="646979"/>
              </a:buClr>
              <a:buSzPts val="1200"/>
              <a:buFont typeface="Open Sans"/>
              <a:buChar char="•"/>
              <a:defRPr sz="1000" b="0" i="0" u="none" strike="noStrike" cap="none">
                <a:solidFill>
                  <a:srgbClr val="646979"/>
                </a:solidFill>
                <a:latin typeface="Open Sans"/>
                <a:ea typeface="Open Sans"/>
                <a:cs typeface="Open Sans"/>
                <a:sym typeface="Open Sans"/>
              </a:defRPr>
            </a:lvl9pPr>
          </a:lstStyle>
          <a:p>
            <a:endParaRPr/>
          </a:p>
        </p:txBody>
      </p:sp>
      <p:sp>
        <p:nvSpPr>
          <p:cNvPr id="67" name="Google Shape;67;p1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本日の内容</a:t>
            </a:r>
            <a:endParaRPr sz="500"/>
          </a:p>
        </p:txBody>
      </p:sp>
      <p:sp>
        <p:nvSpPr>
          <p:cNvPr id="109" name="Google Shape;109;p18"/>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この度は、弊社に正式に発注いただきまして誠にありがとうございます。</a:t>
            </a:r>
            <a:endParaRPr sz="120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sz="120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本日は、化粧品及びアパレル製品のECシステム構想を実現するための開発キックオフとして、要件定義の進め方などについてご相談させていただければと思います。</a:t>
            </a:r>
            <a:endParaRPr sz="1200">
              <a:solidFill>
                <a:schemeClr val="dk2"/>
              </a:solidFill>
            </a:endParaRPr>
          </a:p>
        </p:txBody>
      </p:sp>
      <p:sp>
        <p:nvSpPr>
          <p:cNvPr id="110" name="Google Shape;110;p18"/>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933275F7-9799-8150-0B21-453FA7D15EA0}"/>
            </a:ext>
          </a:extLst>
        </p:cNvPr>
        <p:cNvGrpSpPr/>
        <p:nvPr/>
      </p:nvGrpSpPr>
      <p:grpSpPr>
        <a:xfrm>
          <a:off x="0" y="0"/>
          <a:ext cx="0" cy="0"/>
          <a:chOff x="0" y="0"/>
          <a:chExt cx="0" cy="0"/>
        </a:xfrm>
      </p:grpSpPr>
      <p:sp>
        <p:nvSpPr>
          <p:cNvPr id="2" name="Google Shape;122;p20">
            <a:extLst>
              <a:ext uri="{FF2B5EF4-FFF2-40B4-BE49-F238E27FC236}">
                <a16:creationId xmlns:a16="http://schemas.microsoft.com/office/drawing/2014/main" id="{273E4431-71AF-3FB9-A58B-CEE13610254A}"/>
              </a:ext>
            </a:extLst>
          </p:cNvPr>
          <p:cNvSpPr txBox="1"/>
          <p:nvPr/>
        </p:nvSpPr>
        <p:spPr>
          <a:xfrm>
            <a:off x="897962" y="324781"/>
            <a:ext cx="8246038"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要件定義書のイメージ</a:t>
            </a:r>
            <a:r>
              <a:rPr lang="en-US" altLang="ja-JP" sz="3000" dirty="0">
                <a:solidFill>
                  <a:srgbClr val="31333D"/>
                </a:solidFill>
                <a:latin typeface="Maven Pro Medium"/>
                <a:ea typeface="Maven Pro Medium"/>
                <a:cs typeface="Maven Pro Medium"/>
                <a:sym typeface="Maven Pro Medium"/>
              </a:rPr>
              <a:t>(3/3)</a:t>
            </a:r>
            <a:r>
              <a:rPr lang="ja-JP" altLang="en-US" sz="3000" dirty="0">
                <a:solidFill>
                  <a:srgbClr val="31333D"/>
                </a:solidFill>
                <a:latin typeface="Maven Pro Medium"/>
                <a:ea typeface="Maven Pro Medium"/>
                <a:cs typeface="Maven Pro Medium"/>
                <a:sym typeface="Maven Pro Medium"/>
              </a:rPr>
              <a:t>　ワイヤーフレーム</a:t>
            </a:r>
          </a:p>
          <a:p>
            <a:pPr marL="0" marR="0" lvl="0" indent="0" algn="l" rtl="0">
              <a:lnSpc>
                <a:spcPct val="100000"/>
              </a:lnSpc>
              <a:spcBef>
                <a:spcPts val="0"/>
              </a:spcBef>
              <a:spcAft>
                <a:spcPts val="0"/>
              </a:spcAft>
              <a:buClr>
                <a:srgbClr val="31333D"/>
              </a:buClr>
              <a:buSzPts val="3000"/>
              <a:buFont typeface="Maven Pro Medium"/>
              <a:buNone/>
            </a:pPr>
            <a:endParaRPr lang="ja-JP" altLang="en-US" sz="500" dirty="0"/>
          </a:p>
        </p:txBody>
      </p:sp>
      <p:sp>
        <p:nvSpPr>
          <p:cNvPr id="3" name="Google Shape;123;p20">
            <a:extLst>
              <a:ext uri="{FF2B5EF4-FFF2-40B4-BE49-F238E27FC236}">
                <a16:creationId xmlns:a16="http://schemas.microsoft.com/office/drawing/2014/main" id="{425899CF-F32A-A4D2-DE7E-638E9AB0C3E1}"/>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
        <p:nvSpPr>
          <p:cNvPr id="4" name="Google Shape;151;p21">
            <a:extLst>
              <a:ext uri="{FF2B5EF4-FFF2-40B4-BE49-F238E27FC236}">
                <a16:creationId xmlns:a16="http://schemas.microsoft.com/office/drawing/2014/main" id="{5F808027-2E4F-E1B4-0271-7D904E68448C}"/>
              </a:ext>
            </a:extLst>
          </p:cNvPr>
          <p:cNvSpPr txBox="1"/>
          <p:nvPr/>
        </p:nvSpPr>
        <p:spPr>
          <a:xfrm>
            <a:off x="897963" y="1430444"/>
            <a:ext cx="7471747" cy="3207924"/>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altLang="ja-JP" sz="1200" dirty="0">
                <a:solidFill>
                  <a:schemeClr val="dk2"/>
                </a:solidFill>
                <a:latin typeface="Open Sans"/>
                <a:ea typeface="Open Sans"/>
                <a:cs typeface="Open Sans"/>
                <a:sym typeface="Open Sans"/>
              </a:rPr>
              <a:t>機能要件の中でラフな画面仕様としてワイヤーフレーム（レイアウトやボタンの挙動などのUI・UX定義）を作成</a:t>
            </a:r>
            <a:r>
              <a:rPr lang="ja-JP" altLang="en-US" sz="1200" dirty="0">
                <a:solidFill>
                  <a:schemeClr val="dk2"/>
                </a:solidFill>
                <a:latin typeface="Open Sans"/>
                <a:ea typeface="Open Sans"/>
                <a:cs typeface="Open Sans"/>
                <a:sym typeface="Open Sans"/>
              </a:rPr>
              <a:t>し、画面遷移のパターン等を確認します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sz="1200" dirty="0">
              <a:solidFill>
                <a:schemeClr val="dk2"/>
              </a:solidFill>
              <a:latin typeface="Open Sans"/>
              <a:ea typeface="Open Sans"/>
              <a:cs typeface="Open Sans"/>
              <a:sym typeface="Open Sans"/>
            </a:endParaRPr>
          </a:p>
        </p:txBody>
      </p:sp>
      <p:pic>
        <p:nvPicPr>
          <p:cNvPr id="5" name="Google Shape;166;p23">
            <a:extLst>
              <a:ext uri="{FF2B5EF4-FFF2-40B4-BE49-F238E27FC236}">
                <a16:creationId xmlns:a16="http://schemas.microsoft.com/office/drawing/2014/main" id="{D239D007-7BCE-5760-7B5D-0F7D93EFEEA7}"/>
              </a:ext>
            </a:extLst>
          </p:cNvPr>
          <p:cNvPicPr preferRelativeResize="0"/>
          <p:nvPr/>
        </p:nvPicPr>
        <p:blipFill>
          <a:blip r:embed="rId3">
            <a:alphaModFix/>
          </a:blip>
          <a:stretch>
            <a:fillRect/>
          </a:stretch>
        </p:blipFill>
        <p:spPr>
          <a:xfrm>
            <a:off x="5113014" y="2111689"/>
            <a:ext cx="3839257" cy="3031811"/>
          </a:xfrm>
          <a:prstGeom prst="rect">
            <a:avLst/>
          </a:prstGeom>
          <a:noFill/>
          <a:ln w="9525" cap="flat" cmpd="sng">
            <a:solidFill>
              <a:srgbClr val="000000"/>
            </a:solidFill>
            <a:prstDash val="solid"/>
            <a:round/>
            <a:headEnd type="none" w="sm" len="sm"/>
            <a:tailEnd type="none" w="sm" len="sm"/>
          </a:ln>
        </p:spPr>
      </p:pic>
      <p:pic>
        <p:nvPicPr>
          <p:cNvPr id="6" name="Google Shape;167;p24">
            <a:extLst>
              <a:ext uri="{FF2B5EF4-FFF2-40B4-BE49-F238E27FC236}">
                <a16:creationId xmlns:a16="http://schemas.microsoft.com/office/drawing/2014/main" id="{23A2F821-7FFC-7E17-1D21-5B89F08121D1}"/>
              </a:ext>
            </a:extLst>
          </p:cNvPr>
          <p:cNvPicPr preferRelativeResize="0"/>
          <p:nvPr/>
        </p:nvPicPr>
        <p:blipFill>
          <a:blip r:embed="rId4">
            <a:alphaModFix/>
          </a:blip>
          <a:stretch>
            <a:fillRect/>
          </a:stretch>
        </p:blipFill>
        <p:spPr>
          <a:xfrm>
            <a:off x="983388" y="2214927"/>
            <a:ext cx="3146160" cy="2879411"/>
          </a:xfrm>
          <a:prstGeom prst="rect">
            <a:avLst/>
          </a:prstGeom>
          <a:noFill/>
          <a:ln>
            <a:noFill/>
          </a:ln>
        </p:spPr>
      </p:pic>
    </p:spTree>
    <p:extLst>
      <p:ext uri="{BB962C8B-B14F-4D97-AF65-F5344CB8AC3E}">
        <p14:creationId xmlns:p14="http://schemas.microsoft.com/office/powerpoint/2010/main" val="4004017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p:nvPr/>
        </p:nvSpPr>
        <p:spPr>
          <a:xfrm>
            <a:off x="897950" y="324775"/>
            <a:ext cx="72093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要件定義フェーズの体制、期間、成果物</a:t>
            </a:r>
            <a:endParaRPr sz="500"/>
          </a:p>
        </p:txBody>
      </p:sp>
      <p:sp>
        <p:nvSpPr>
          <p:cNvPr id="175" name="Google Shape;175;p24"/>
          <p:cNvSpPr txBox="1"/>
          <p:nvPr/>
        </p:nvSpPr>
        <p:spPr>
          <a:xfrm>
            <a:off x="919268" y="1419225"/>
            <a:ext cx="3175500" cy="2714512"/>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体制</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JP" altLang="en-US" sz="1200" dirty="0">
                <a:solidFill>
                  <a:schemeClr val="dk2"/>
                </a:solidFill>
                <a:latin typeface="Open Sans"/>
                <a:ea typeface="Open Sans"/>
                <a:cs typeface="Open Sans"/>
                <a:sym typeface="Open Sans"/>
              </a:rPr>
              <a:t>プロジェクト責任者</a:t>
            </a:r>
            <a:r>
              <a:rPr lang="ja" sz="1200" dirty="0">
                <a:solidFill>
                  <a:schemeClr val="dk2"/>
                </a:solidFill>
                <a:latin typeface="Open Sans"/>
                <a:ea typeface="Open Sans"/>
                <a:cs typeface="Open Sans"/>
                <a:sym typeface="Open Sans"/>
              </a:rPr>
              <a:t> </a:t>
            </a:r>
            <a:r>
              <a:rPr lang="ja-JP" altLang="en-US" sz="1200" dirty="0">
                <a:solidFill>
                  <a:schemeClr val="dk2"/>
                </a:solidFill>
                <a:latin typeface="Open Sans"/>
                <a:ea typeface="Open Sans"/>
                <a:cs typeface="Open Sans"/>
                <a:sym typeface="Open Sans"/>
              </a:rPr>
              <a:t>安藤様</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PM</a:t>
            </a:r>
            <a:r>
              <a:rPr lang="en-US" altLang="ja" sz="1200" dirty="0">
                <a:solidFill>
                  <a:schemeClr val="dk2"/>
                </a:solidFill>
                <a:latin typeface="Open Sans"/>
                <a:ea typeface="Open Sans"/>
                <a:cs typeface="Open Sans"/>
                <a:sym typeface="Open Sans"/>
              </a:rPr>
              <a:t> </a:t>
            </a:r>
            <a:r>
              <a:rPr lang="ja-JP" altLang="en-US" sz="1200" dirty="0">
                <a:solidFill>
                  <a:schemeClr val="dk2"/>
                </a:solidFill>
                <a:latin typeface="Open Sans"/>
                <a:ea typeface="Open Sans"/>
                <a:cs typeface="Open Sans"/>
                <a:sym typeface="Open Sans"/>
              </a:rPr>
              <a:t>石積</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期間</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en-US" altLang="ja" sz="1200" dirty="0">
                <a:solidFill>
                  <a:schemeClr val="dk2"/>
                </a:solidFill>
                <a:latin typeface="Open Sans"/>
                <a:ea typeface="Open Sans"/>
                <a:cs typeface="Open Sans"/>
                <a:sym typeface="Open Sans"/>
              </a:rPr>
              <a:t>2.5</a:t>
            </a:r>
            <a:r>
              <a:rPr lang="ja" sz="1200" dirty="0">
                <a:solidFill>
                  <a:schemeClr val="dk2"/>
                </a:solidFill>
                <a:latin typeface="Open Sans"/>
                <a:ea typeface="Open Sans"/>
                <a:cs typeface="Open Sans"/>
                <a:sym typeface="Open Sans"/>
              </a:rPr>
              <a:t>ヶ月</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成果物</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要件定義書</a:t>
            </a:r>
            <a:endParaRPr lang="en-US" altLang="ja"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JP" altLang="en-US" sz="1200" dirty="0">
                <a:solidFill>
                  <a:schemeClr val="dk2"/>
                </a:solidFill>
                <a:latin typeface="Open Sans"/>
                <a:ea typeface="Open Sans"/>
                <a:cs typeface="Open Sans"/>
                <a:sym typeface="Open Sans"/>
              </a:rPr>
              <a:t>開発見積書</a:t>
            </a:r>
            <a:endParaRPr lang="en-US" altLang="ja-JP" sz="1200" dirty="0">
              <a:solidFill>
                <a:schemeClr val="dk2"/>
              </a:solidFill>
              <a:latin typeface="Open Sans"/>
              <a:ea typeface="Open Sans"/>
              <a:cs typeface="Open Sans"/>
              <a:sym typeface="Open Sans"/>
            </a:endParaRPr>
          </a:p>
        </p:txBody>
      </p:sp>
      <p:sp>
        <p:nvSpPr>
          <p:cNvPr id="176" name="Google Shape;176;p24"/>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graphicFrame>
        <p:nvGraphicFramePr>
          <p:cNvPr id="177" name="Google Shape;177;p24"/>
          <p:cNvGraphicFramePr/>
          <p:nvPr>
            <p:extLst>
              <p:ext uri="{D42A27DB-BD31-4B8C-83A1-F6EECF244321}">
                <p14:modId xmlns:p14="http://schemas.microsoft.com/office/powerpoint/2010/main" val="2261315784"/>
              </p:ext>
            </p:extLst>
          </p:nvPr>
        </p:nvGraphicFramePr>
        <p:xfrm>
          <a:off x="4153425" y="1851800"/>
          <a:ext cx="4117739" cy="2091256"/>
        </p:xfrm>
        <a:graphic>
          <a:graphicData uri="http://schemas.openxmlformats.org/drawingml/2006/table">
            <a:tbl>
              <a:tblPr>
                <a:noFill/>
                <a:tableStyleId>{6CEEA473-470A-4611-B8A1-E84EFB49ADAA}</a:tableStyleId>
              </a:tblPr>
              <a:tblGrid>
                <a:gridCol w="830925">
                  <a:extLst>
                    <a:ext uri="{9D8B030D-6E8A-4147-A177-3AD203B41FA5}">
                      <a16:colId xmlns:a16="http://schemas.microsoft.com/office/drawing/2014/main" val="20000"/>
                    </a:ext>
                  </a:extLst>
                </a:gridCol>
                <a:gridCol w="2326975">
                  <a:extLst>
                    <a:ext uri="{9D8B030D-6E8A-4147-A177-3AD203B41FA5}">
                      <a16:colId xmlns:a16="http://schemas.microsoft.com/office/drawing/2014/main" val="20001"/>
                    </a:ext>
                  </a:extLst>
                </a:gridCol>
                <a:gridCol w="959839">
                  <a:extLst>
                    <a:ext uri="{9D8B030D-6E8A-4147-A177-3AD203B41FA5}">
                      <a16:colId xmlns:a16="http://schemas.microsoft.com/office/drawing/2014/main" val="20002"/>
                    </a:ext>
                  </a:extLst>
                </a:gridCol>
              </a:tblGrid>
              <a:tr h="227050">
                <a:tc rowSpan="4">
                  <a:txBody>
                    <a:bodyPr/>
                    <a:lstStyle/>
                    <a:p>
                      <a:pPr marL="0" lvl="0" indent="0" algn="l" rtl="0">
                        <a:lnSpc>
                          <a:spcPct val="120000"/>
                        </a:lnSpc>
                        <a:spcBef>
                          <a:spcPts val="800"/>
                        </a:spcBef>
                        <a:spcAft>
                          <a:spcPts val="0"/>
                        </a:spcAft>
                        <a:buNone/>
                      </a:pPr>
                      <a:r>
                        <a:rPr lang="ja" sz="1000" dirty="0">
                          <a:solidFill>
                            <a:schemeClr val="dk2"/>
                          </a:solidFill>
                          <a:latin typeface="Open Sans"/>
                          <a:ea typeface="Open Sans"/>
                          <a:cs typeface="Open Sans"/>
                          <a:sym typeface="Open Sans"/>
                        </a:rPr>
                        <a:t>要件定義書</a:t>
                      </a:r>
                      <a:endParaRPr sz="1000" dirty="0">
                        <a:solidFill>
                          <a:schemeClr val="dk2"/>
                        </a:solidFill>
                        <a:latin typeface="Open Sans"/>
                        <a:ea typeface="Open Sans"/>
                        <a:cs typeface="Open Sans"/>
                        <a:sym typeface="Open Sans"/>
                      </a:endParaRPr>
                    </a:p>
                  </a:txBody>
                  <a:tcPr marL="91425" marR="91425" marT="91425" marB="91425"/>
                </a:tc>
                <a:tc>
                  <a:txBody>
                    <a:bodyPr/>
                    <a:lstStyle/>
                    <a:p>
                      <a:pPr marL="0" lvl="0" indent="0" algn="l" rtl="0">
                        <a:lnSpc>
                          <a:spcPct val="120000"/>
                        </a:lnSpc>
                        <a:spcBef>
                          <a:spcPts val="800"/>
                        </a:spcBef>
                        <a:spcAft>
                          <a:spcPts val="0"/>
                        </a:spcAft>
                        <a:buNone/>
                      </a:pPr>
                      <a:r>
                        <a:rPr lang="ja" sz="1000">
                          <a:solidFill>
                            <a:schemeClr val="dk2"/>
                          </a:solidFill>
                          <a:latin typeface="Open Sans"/>
                          <a:ea typeface="Open Sans"/>
                          <a:cs typeface="Open Sans"/>
                          <a:sym typeface="Open Sans"/>
                        </a:rPr>
                        <a:t>業務要件</a:t>
                      </a:r>
                      <a:endParaRPr sz="1000"/>
                    </a:p>
                  </a:txBody>
                  <a:tcPr marL="91425" marR="91425" marT="91425" marB="91425"/>
                </a:tc>
                <a:tc>
                  <a:txBody>
                    <a:bodyPr/>
                    <a:lstStyle/>
                    <a:p>
                      <a:pPr marL="0" lvl="0" indent="0" algn="l" rtl="0">
                        <a:spcBef>
                          <a:spcPts val="0"/>
                        </a:spcBef>
                        <a:spcAft>
                          <a:spcPts val="0"/>
                        </a:spcAft>
                        <a:buNone/>
                      </a:pPr>
                      <a:r>
                        <a:rPr lang="en-US" altLang="ja" sz="1000" dirty="0"/>
                        <a:t>12 </a:t>
                      </a:r>
                      <a:r>
                        <a:rPr lang="ja-JP" altLang="en-US" sz="1000" dirty="0"/>
                        <a:t>営業日</a:t>
                      </a:r>
                      <a:endParaRPr sz="1000" dirty="0"/>
                    </a:p>
                  </a:txBody>
                  <a:tcPr marL="91425" marR="91425" marT="91425" marB="91425"/>
                </a:tc>
                <a:extLst>
                  <a:ext uri="{0D108BD9-81ED-4DB2-BD59-A6C34878D82A}">
                    <a16:rowId xmlns:a16="http://schemas.microsoft.com/office/drawing/2014/main" val="10000"/>
                  </a:ext>
                </a:extLst>
              </a:tr>
              <a:tr h="227050">
                <a:tc vMerge="1">
                  <a:txBody>
                    <a:bodyPr/>
                    <a:lstStyle/>
                    <a:p>
                      <a:pPr marL="0" lvl="0" indent="0" algn="l" rtl="0">
                        <a:lnSpc>
                          <a:spcPct val="120000"/>
                        </a:lnSpc>
                        <a:spcBef>
                          <a:spcPts val="800"/>
                        </a:spcBef>
                        <a:spcAft>
                          <a:spcPts val="0"/>
                        </a:spcAft>
                        <a:buNone/>
                      </a:pPr>
                      <a:endParaRPr sz="1000" dirty="0">
                        <a:solidFill>
                          <a:schemeClr val="dk2"/>
                        </a:solidFill>
                        <a:latin typeface="Open Sans"/>
                        <a:ea typeface="Open Sans"/>
                        <a:cs typeface="Open Sans"/>
                        <a:sym typeface="Open Sans"/>
                      </a:endParaRPr>
                    </a:p>
                  </a:txBody>
                  <a:tcPr marL="91425" marR="91425" marT="91425" marB="91425"/>
                </a:tc>
                <a:tc>
                  <a:txBody>
                    <a:bodyPr/>
                    <a:lstStyle/>
                    <a:p>
                      <a:pPr marL="0" lvl="0" indent="0" algn="l" rtl="0">
                        <a:lnSpc>
                          <a:spcPct val="120000"/>
                        </a:lnSpc>
                        <a:spcBef>
                          <a:spcPts val="800"/>
                        </a:spcBef>
                        <a:spcAft>
                          <a:spcPts val="0"/>
                        </a:spcAft>
                        <a:buNone/>
                      </a:pPr>
                      <a:r>
                        <a:rPr lang="ja" sz="1000" dirty="0">
                          <a:solidFill>
                            <a:schemeClr val="dk2"/>
                          </a:solidFill>
                          <a:latin typeface="Open Sans"/>
                          <a:ea typeface="Open Sans"/>
                          <a:cs typeface="Open Sans"/>
                          <a:sym typeface="Open Sans"/>
                        </a:rPr>
                        <a:t>機能要件</a:t>
                      </a:r>
                      <a:endParaRPr sz="10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000" dirty="0"/>
                        <a:t>12 </a:t>
                      </a:r>
                      <a:r>
                        <a:rPr lang="ja-JP" altLang="en-US" sz="1000" dirty="0"/>
                        <a:t>営業日</a:t>
                      </a:r>
                    </a:p>
                  </a:txBody>
                  <a:tcPr marL="91425" marR="91425" marT="91425" marB="91425"/>
                </a:tc>
                <a:extLst>
                  <a:ext uri="{0D108BD9-81ED-4DB2-BD59-A6C34878D82A}">
                    <a16:rowId xmlns:a16="http://schemas.microsoft.com/office/drawing/2014/main" val="10001"/>
                  </a:ext>
                </a:extLst>
              </a:tr>
              <a:tr h="227050">
                <a:tc vMerge="1">
                  <a:txBody>
                    <a:bodyPr/>
                    <a:lstStyle/>
                    <a:p>
                      <a:pPr marL="0" lvl="0" indent="0" algn="l" rtl="0">
                        <a:lnSpc>
                          <a:spcPct val="120000"/>
                        </a:lnSpc>
                        <a:spcBef>
                          <a:spcPts val="800"/>
                        </a:spcBef>
                        <a:spcAft>
                          <a:spcPts val="0"/>
                        </a:spcAft>
                        <a:buNone/>
                      </a:pPr>
                      <a:endParaRPr sz="1000" dirty="0">
                        <a:solidFill>
                          <a:schemeClr val="dk2"/>
                        </a:solidFill>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20000"/>
                        </a:lnSpc>
                        <a:spcBef>
                          <a:spcPts val="800"/>
                        </a:spcBef>
                        <a:spcAft>
                          <a:spcPts val="0"/>
                        </a:spcAft>
                        <a:buClr>
                          <a:srgbClr val="000000"/>
                        </a:buClr>
                        <a:buSzTx/>
                        <a:buFont typeface="Arial"/>
                        <a:buNone/>
                        <a:tabLst/>
                        <a:defRPr/>
                      </a:pPr>
                      <a:r>
                        <a:rPr lang="ja" sz="1000" dirty="0">
                          <a:solidFill>
                            <a:schemeClr val="dk2"/>
                          </a:solidFill>
                          <a:latin typeface="Open Sans"/>
                          <a:ea typeface="Open Sans"/>
                          <a:cs typeface="Open Sans"/>
                          <a:sym typeface="Open Sans"/>
                        </a:rPr>
                        <a:t>非機能要件</a:t>
                      </a:r>
                      <a:endParaRPr lang="ja-JP" altLang="en-US" sz="1000" dirty="0">
                        <a:solidFill>
                          <a:schemeClr val="dk2"/>
                        </a:solidFill>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000" dirty="0"/>
                        <a:t>12 </a:t>
                      </a:r>
                      <a:r>
                        <a:rPr lang="ja-JP" altLang="en-US" sz="1000" dirty="0"/>
                        <a:t>営業日</a:t>
                      </a:r>
                    </a:p>
                  </a:txBody>
                  <a:tcPr marL="91425" marR="91425" marT="91425" marB="91425"/>
                </a:tc>
                <a:extLst>
                  <a:ext uri="{0D108BD9-81ED-4DB2-BD59-A6C34878D82A}">
                    <a16:rowId xmlns:a16="http://schemas.microsoft.com/office/drawing/2014/main" val="10002"/>
                  </a:ext>
                </a:extLst>
              </a:tr>
              <a:tr h="227050">
                <a:tc vMerge="1">
                  <a:txBody>
                    <a:bodyPr/>
                    <a:lstStyle/>
                    <a:p>
                      <a:endParaRPr kumimoji="1" lang="ja-JP" altLang="en-US"/>
                    </a:p>
                  </a:txBody>
                  <a:tcPr/>
                </a:tc>
                <a:tc>
                  <a:txBody>
                    <a:bodyPr/>
                    <a:lstStyle/>
                    <a:p>
                      <a:pPr marL="0" lvl="0" indent="0" algn="l" rtl="0">
                        <a:lnSpc>
                          <a:spcPct val="120000"/>
                        </a:lnSpc>
                        <a:spcBef>
                          <a:spcPts val="800"/>
                        </a:spcBef>
                        <a:spcAft>
                          <a:spcPts val="0"/>
                        </a:spcAft>
                        <a:buNone/>
                      </a:pPr>
                      <a:r>
                        <a:rPr lang="ja-JP" altLang="en-US" sz="1000" dirty="0">
                          <a:solidFill>
                            <a:schemeClr val="dk2"/>
                          </a:solidFill>
                          <a:latin typeface="Open Sans"/>
                          <a:ea typeface="Open Sans"/>
                          <a:cs typeface="Open Sans"/>
                          <a:sym typeface="Open Sans"/>
                        </a:rPr>
                        <a:t>開発要件</a:t>
                      </a:r>
                      <a:endParaRPr sz="1000" dirty="0">
                        <a:solidFill>
                          <a:schemeClr val="dk2"/>
                        </a:solidFill>
                        <a:latin typeface="Open Sans"/>
                        <a:ea typeface="Open Sans"/>
                        <a:cs typeface="Open Sans"/>
                        <a:sym typeface="Open Sans"/>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000" dirty="0"/>
                        <a:t>12 </a:t>
                      </a:r>
                      <a:r>
                        <a:rPr lang="ja-JP" altLang="en-US" sz="1000" dirty="0"/>
                        <a:t>営業日</a:t>
                      </a:r>
                    </a:p>
                  </a:txBody>
                  <a:tcPr marL="91425" marR="91425" marT="91425" marB="91425"/>
                </a:tc>
                <a:extLst>
                  <a:ext uri="{0D108BD9-81ED-4DB2-BD59-A6C34878D82A}">
                    <a16:rowId xmlns:a16="http://schemas.microsoft.com/office/drawing/2014/main" val="1300144118"/>
                  </a:ext>
                </a:extLst>
              </a:tr>
              <a:tr h="227050">
                <a:tc>
                  <a:txBody>
                    <a:bodyPr/>
                    <a:lstStyle/>
                    <a:p>
                      <a:pPr marL="0" lvl="0" indent="0" algn="l" rtl="0">
                        <a:spcBef>
                          <a:spcPts val="0"/>
                        </a:spcBef>
                        <a:spcAft>
                          <a:spcPts val="0"/>
                        </a:spcAft>
                        <a:buNone/>
                      </a:pPr>
                      <a:r>
                        <a:rPr lang="ja-JP" altLang="en-US" sz="1000" dirty="0"/>
                        <a:t>開発見積書</a:t>
                      </a:r>
                      <a:endParaRPr sz="1000" dirty="0"/>
                    </a:p>
                  </a:txBody>
                  <a:tcPr marL="91425" marR="91425" marT="91425" marB="91425"/>
                </a:tc>
                <a:tc>
                  <a:txBody>
                    <a:bodyPr/>
                    <a:lstStyle/>
                    <a:p>
                      <a:pPr marL="0" lvl="0" indent="0" algn="l" rtl="0">
                        <a:lnSpc>
                          <a:spcPct val="120000"/>
                        </a:lnSpc>
                        <a:spcBef>
                          <a:spcPts val="800"/>
                        </a:spcBef>
                        <a:spcAft>
                          <a:spcPts val="0"/>
                        </a:spcAft>
                        <a:buNone/>
                      </a:pPr>
                      <a:r>
                        <a:rPr lang="ja-JP" altLang="en-US" sz="1000" dirty="0"/>
                        <a:t>開発見積</a:t>
                      </a:r>
                      <a:endParaRPr sz="1000"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4</a:t>
                      </a:r>
                      <a:r>
                        <a:rPr lang="en-US" altLang="ja-JP" sz="1000" dirty="0"/>
                        <a:t> </a:t>
                      </a:r>
                      <a:r>
                        <a:rPr lang="ja-JP" altLang="en-US" sz="1000" dirty="0"/>
                        <a:t>営業日</a:t>
                      </a:r>
                    </a:p>
                  </a:txBody>
                  <a:tcPr marL="91425" marR="91425" marT="91425" marB="91425"/>
                </a:tc>
                <a:extLst>
                  <a:ext uri="{0D108BD9-81ED-4DB2-BD59-A6C34878D82A}">
                    <a16:rowId xmlns:a16="http://schemas.microsoft.com/office/drawing/2014/main" val="1373892500"/>
                  </a:ext>
                </a:extLst>
              </a:tr>
              <a:tr h="227050">
                <a:tc>
                  <a:txBody>
                    <a:bodyPr/>
                    <a:lstStyle/>
                    <a:p>
                      <a:pPr marL="0" lvl="0" indent="0" algn="l" rtl="0">
                        <a:spcBef>
                          <a:spcPts val="0"/>
                        </a:spcBef>
                        <a:spcAft>
                          <a:spcPts val="0"/>
                        </a:spcAft>
                        <a:buNone/>
                      </a:pPr>
                      <a:r>
                        <a:rPr lang="ja" sz="1000" dirty="0"/>
                        <a:t>決裁</a:t>
                      </a:r>
                      <a:endParaRPr sz="1000" dirty="0"/>
                    </a:p>
                  </a:txBody>
                  <a:tcPr marL="91425" marR="91425" marT="91425" marB="91425"/>
                </a:tc>
                <a:tc>
                  <a:txBody>
                    <a:bodyPr/>
                    <a:lstStyle/>
                    <a:p>
                      <a:pPr marL="0" lvl="0" indent="0" algn="l" rtl="0">
                        <a:lnSpc>
                          <a:spcPct val="120000"/>
                        </a:lnSpc>
                        <a:spcBef>
                          <a:spcPts val="800"/>
                        </a:spcBef>
                        <a:spcAft>
                          <a:spcPts val="0"/>
                        </a:spcAft>
                        <a:buNone/>
                      </a:pPr>
                      <a:r>
                        <a:rPr lang="ja" sz="1000" dirty="0">
                          <a:solidFill>
                            <a:schemeClr val="dk2"/>
                          </a:solidFill>
                          <a:latin typeface="Open Sans"/>
                          <a:ea typeface="Open Sans"/>
                          <a:cs typeface="Open Sans"/>
                          <a:sym typeface="Open Sans"/>
                        </a:rPr>
                        <a:t>要件定義と開発見積の検収</a:t>
                      </a:r>
                      <a:endParaRPr sz="1000" dirty="0"/>
                    </a:p>
                  </a:txBody>
                  <a:tcPr marL="91425" marR="91425" marT="91425" marB="91425"/>
                </a:tc>
                <a:tc>
                  <a:txBody>
                    <a:bodyPr/>
                    <a:lstStyle/>
                    <a:p>
                      <a:pPr marL="0" lvl="0" indent="0" algn="l" rtl="0">
                        <a:spcBef>
                          <a:spcPts val="0"/>
                        </a:spcBef>
                        <a:spcAft>
                          <a:spcPts val="0"/>
                        </a:spcAft>
                        <a:buNone/>
                      </a:pPr>
                      <a:r>
                        <a:rPr lang="en-US" altLang="ja" sz="1000" dirty="0"/>
                        <a:t>3</a:t>
                      </a:r>
                      <a:r>
                        <a:rPr lang="en-US" altLang="ja-JP" sz="1000" dirty="0"/>
                        <a:t> </a:t>
                      </a:r>
                      <a:r>
                        <a:rPr lang="ja-JP" altLang="en-US" sz="1000" dirty="0"/>
                        <a:t>営業日</a:t>
                      </a:r>
                      <a:endParaRPr sz="1000" dirty="0"/>
                    </a:p>
                  </a:txBody>
                  <a:tcPr marL="91425" marR="91425" marT="91425" marB="91425"/>
                </a:tc>
                <a:extLst>
                  <a:ext uri="{0D108BD9-81ED-4DB2-BD59-A6C34878D82A}">
                    <a16:rowId xmlns:a16="http://schemas.microsoft.com/office/drawing/2014/main" val="10005"/>
                  </a:ext>
                </a:extLst>
              </a:tr>
            </a:tbl>
          </a:graphicData>
        </a:graphic>
      </p:graphicFrame>
      <p:sp>
        <p:nvSpPr>
          <p:cNvPr id="178" name="Google Shape;178;p24"/>
          <p:cNvSpPr txBox="1"/>
          <p:nvPr/>
        </p:nvSpPr>
        <p:spPr>
          <a:xfrm>
            <a:off x="4151900" y="1419350"/>
            <a:ext cx="3175500" cy="4326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期間内訳</a:t>
            </a:r>
            <a:endParaRPr sz="12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2B3AAF67-5C22-4014-B514-DD3F2E0599EA}"/>
            </a:ext>
          </a:extLst>
        </p:cNvPr>
        <p:cNvGrpSpPr/>
        <p:nvPr/>
      </p:nvGrpSpPr>
      <p:grpSpPr>
        <a:xfrm>
          <a:off x="0" y="0"/>
          <a:ext cx="0" cy="0"/>
          <a:chOff x="0" y="0"/>
          <a:chExt cx="0" cy="0"/>
        </a:xfrm>
      </p:grpSpPr>
      <p:sp>
        <p:nvSpPr>
          <p:cNvPr id="174" name="Google Shape;174;p24">
            <a:extLst>
              <a:ext uri="{FF2B5EF4-FFF2-40B4-BE49-F238E27FC236}">
                <a16:creationId xmlns:a16="http://schemas.microsoft.com/office/drawing/2014/main" id="{CEAD7A78-5E2E-BCE8-2BD9-0DF93D2B4B63}"/>
              </a:ext>
            </a:extLst>
          </p:cNvPr>
          <p:cNvSpPr txBox="1"/>
          <p:nvPr/>
        </p:nvSpPr>
        <p:spPr>
          <a:xfrm>
            <a:off x="897950" y="324775"/>
            <a:ext cx="72093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dirty="0">
                <a:solidFill>
                  <a:srgbClr val="31333D"/>
                </a:solidFill>
                <a:latin typeface="Maven Pro Medium"/>
                <a:ea typeface="Maven Pro Medium"/>
                <a:cs typeface="Maven Pro Medium"/>
                <a:sym typeface="Maven Pro Medium"/>
              </a:rPr>
              <a:t>要件定義フェーズの体制、期間、成果物</a:t>
            </a:r>
            <a:endParaRPr sz="500" dirty="0"/>
          </a:p>
        </p:txBody>
      </p:sp>
      <p:sp>
        <p:nvSpPr>
          <p:cNvPr id="176" name="Google Shape;176;p24">
            <a:extLst>
              <a:ext uri="{FF2B5EF4-FFF2-40B4-BE49-F238E27FC236}">
                <a16:creationId xmlns:a16="http://schemas.microsoft.com/office/drawing/2014/main" id="{AC552D53-4393-534B-7A23-B69ACB24220C}"/>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graphicFrame>
        <p:nvGraphicFramePr>
          <p:cNvPr id="2" name="表 1">
            <a:extLst>
              <a:ext uri="{FF2B5EF4-FFF2-40B4-BE49-F238E27FC236}">
                <a16:creationId xmlns:a16="http://schemas.microsoft.com/office/drawing/2014/main" id="{62AD8433-98EA-4D16-FC10-A76C9E612D5E}"/>
              </a:ext>
            </a:extLst>
          </p:cNvPr>
          <p:cNvGraphicFramePr>
            <a:graphicFrameLocks noGrp="1"/>
          </p:cNvGraphicFramePr>
          <p:nvPr>
            <p:extLst>
              <p:ext uri="{D42A27DB-BD31-4B8C-83A1-F6EECF244321}">
                <p14:modId xmlns:p14="http://schemas.microsoft.com/office/powerpoint/2010/main" val="1588255611"/>
              </p:ext>
            </p:extLst>
          </p:nvPr>
        </p:nvGraphicFramePr>
        <p:xfrm>
          <a:off x="242455" y="1336194"/>
          <a:ext cx="8659084" cy="3543511"/>
        </p:xfrm>
        <a:graphic>
          <a:graphicData uri="http://schemas.openxmlformats.org/drawingml/2006/table">
            <a:tbl>
              <a:tblPr firstRow="1" bandRow="1">
                <a:tableStyleId>{6CEEA473-470A-4611-B8A1-E84EFB49ADAA}</a:tableStyleId>
              </a:tblPr>
              <a:tblGrid>
                <a:gridCol w="898773">
                  <a:extLst>
                    <a:ext uri="{9D8B030D-6E8A-4147-A177-3AD203B41FA5}">
                      <a16:colId xmlns:a16="http://schemas.microsoft.com/office/drawing/2014/main" val="2072362925"/>
                    </a:ext>
                  </a:extLst>
                </a:gridCol>
                <a:gridCol w="850605">
                  <a:extLst>
                    <a:ext uri="{9D8B030D-6E8A-4147-A177-3AD203B41FA5}">
                      <a16:colId xmlns:a16="http://schemas.microsoft.com/office/drawing/2014/main" val="1680710025"/>
                    </a:ext>
                  </a:extLst>
                </a:gridCol>
                <a:gridCol w="567069">
                  <a:extLst>
                    <a:ext uri="{9D8B030D-6E8A-4147-A177-3AD203B41FA5}">
                      <a16:colId xmlns:a16="http://schemas.microsoft.com/office/drawing/2014/main" val="2504577052"/>
                    </a:ext>
                  </a:extLst>
                </a:gridCol>
                <a:gridCol w="588335">
                  <a:extLst>
                    <a:ext uri="{9D8B030D-6E8A-4147-A177-3AD203B41FA5}">
                      <a16:colId xmlns:a16="http://schemas.microsoft.com/office/drawing/2014/main" val="797306838"/>
                    </a:ext>
                  </a:extLst>
                </a:gridCol>
                <a:gridCol w="559982">
                  <a:extLst>
                    <a:ext uri="{9D8B030D-6E8A-4147-A177-3AD203B41FA5}">
                      <a16:colId xmlns:a16="http://schemas.microsoft.com/office/drawing/2014/main" val="2224276911"/>
                    </a:ext>
                  </a:extLst>
                </a:gridCol>
                <a:gridCol w="574158">
                  <a:extLst>
                    <a:ext uri="{9D8B030D-6E8A-4147-A177-3AD203B41FA5}">
                      <a16:colId xmlns:a16="http://schemas.microsoft.com/office/drawing/2014/main" val="952615031"/>
                    </a:ext>
                  </a:extLst>
                </a:gridCol>
                <a:gridCol w="616688">
                  <a:extLst>
                    <a:ext uri="{9D8B030D-6E8A-4147-A177-3AD203B41FA5}">
                      <a16:colId xmlns:a16="http://schemas.microsoft.com/office/drawing/2014/main" val="746870664"/>
                    </a:ext>
                  </a:extLst>
                </a:gridCol>
                <a:gridCol w="567070">
                  <a:extLst>
                    <a:ext uri="{9D8B030D-6E8A-4147-A177-3AD203B41FA5}">
                      <a16:colId xmlns:a16="http://schemas.microsoft.com/office/drawing/2014/main" val="3167985100"/>
                    </a:ext>
                  </a:extLst>
                </a:gridCol>
                <a:gridCol w="609600">
                  <a:extLst>
                    <a:ext uri="{9D8B030D-6E8A-4147-A177-3AD203B41FA5}">
                      <a16:colId xmlns:a16="http://schemas.microsoft.com/office/drawing/2014/main" val="3256044920"/>
                    </a:ext>
                  </a:extLst>
                </a:gridCol>
                <a:gridCol w="552893">
                  <a:extLst>
                    <a:ext uri="{9D8B030D-6E8A-4147-A177-3AD203B41FA5}">
                      <a16:colId xmlns:a16="http://schemas.microsoft.com/office/drawing/2014/main" val="1333362321"/>
                    </a:ext>
                  </a:extLst>
                </a:gridCol>
                <a:gridCol w="559981">
                  <a:extLst>
                    <a:ext uri="{9D8B030D-6E8A-4147-A177-3AD203B41FA5}">
                      <a16:colId xmlns:a16="http://schemas.microsoft.com/office/drawing/2014/main" val="2292325079"/>
                    </a:ext>
                  </a:extLst>
                </a:gridCol>
                <a:gridCol w="595424">
                  <a:extLst>
                    <a:ext uri="{9D8B030D-6E8A-4147-A177-3AD203B41FA5}">
                      <a16:colId xmlns:a16="http://schemas.microsoft.com/office/drawing/2014/main" val="3670854342"/>
                    </a:ext>
                  </a:extLst>
                </a:gridCol>
                <a:gridCol w="538716">
                  <a:extLst>
                    <a:ext uri="{9D8B030D-6E8A-4147-A177-3AD203B41FA5}">
                      <a16:colId xmlns:a16="http://schemas.microsoft.com/office/drawing/2014/main" val="2242952687"/>
                    </a:ext>
                  </a:extLst>
                </a:gridCol>
                <a:gridCol w="579790">
                  <a:extLst>
                    <a:ext uri="{9D8B030D-6E8A-4147-A177-3AD203B41FA5}">
                      <a16:colId xmlns:a16="http://schemas.microsoft.com/office/drawing/2014/main" val="576143376"/>
                    </a:ext>
                  </a:extLst>
                </a:gridCol>
              </a:tblGrid>
              <a:tr h="347003">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r>
                        <a:rPr kumimoji="1" lang="ja-JP" altLang="en-US" sz="900" dirty="0">
                          <a:latin typeface="Open Sans" panose="020B0606030504020204" pitchFamily="34" charset="0"/>
                          <a:cs typeface="Open Sans" panose="020B0606030504020204" pitchFamily="34" charset="0"/>
                        </a:rPr>
                        <a:t>日程</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6/9</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6/16</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6/23</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6/30</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7/7</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7/14</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ea typeface="Open Sans" panose="020B0606030504020204" pitchFamily="34" charset="0"/>
                          <a:cs typeface="Open Sans" panose="020B0606030504020204" pitchFamily="34" charset="0"/>
                        </a:rPr>
                        <a:t>7/21</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7/28</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8/4</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8/11</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8/18</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8/25</a:t>
                      </a:r>
                      <a:r>
                        <a:rPr kumimoji="1" lang="ja-JP" altLang="en-US" sz="900" dirty="0">
                          <a:latin typeface="Open Sans" panose="020B0606030504020204" pitchFamily="34" charset="0"/>
                          <a:cs typeface="Open Sans" panose="020B0606030504020204" pitchFamily="34" charset="0"/>
                        </a:rPr>
                        <a:t>週</a:t>
                      </a:r>
                    </a:p>
                  </a:txBody>
                  <a:tcPr anchor="ctr" anchorCtr="1">
                    <a:solidFill>
                      <a:schemeClr val="accent2">
                        <a:lumMod val="20000"/>
                        <a:lumOff val="80000"/>
                      </a:schemeClr>
                    </a:solidFill>
                  </a:tcPr>
                </a:tc>
                <a:extLst>
                  <a:ext uri="{0D108BD9-81ED-4DB2-BD59-A6C34878D82A}">
                    <a16:rowId xmlns:a16="http://schemas.microsoft.com/office/drawing/2014/main" val="96200081"/>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キックオフ</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6/10</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1453816143"/>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業務要件</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6/11~6/26</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805519479"/>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機能要件</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6/27~7/14</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1790699590"/>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非機能要件</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7/15~7/31</a:t>
                      </a: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738210734"/>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開発要件</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8/1~8/19</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3134485305"/>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開発見積</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8/20~8/25</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2421987952"/>
                  </a:ext>
                </a:extLst>
              </a:tr>
              <a:tr h="456644">
                <a:tc>
                  <a:txBody>
                    <a:bodyPr/>
                    <a:lstStyle/>
                    <a:p>
                      <a:pPr algn="ctr"/>
                      <a:r>
                        <a:rPr kumimoji="1" lang="ja-JP" altLang="en-US" sz="900" dirty="0">
                          <a:latin typeface="Open Sans" panose="020B0606030504020204" pitchFamily="34" charset="0"/>
                          <a:cs typeface="Open Sans" panose="020B0606030504020204" pitchFamily="34" charset="0"/>
                        </a:rPr>
                        <a:t>検収</a:t>
                      </a:r>
                    </a:p>
                  </a:txBody>
                  <a:tcPr anchor="ctr" anchorCtr="1">
                    <a:solidFill>
                      <a:schemeClr val="accent3">
                        <a:lumMod val="20000"/>
                        <a:lumOff val="80000"/>
                      </a:schemeClr>
                    </a:solidFill>
                  </a:tcPr>
                </a:tc>
                <a:tc>
                  <a:txBody>
                    <a:bodyPr/>
                    <a:lstStyle/>
                    <a:p>
                      <a:pPr algn="ctr"/>
                      <a:r>
                        <a:rPr kumimoji="1" lang="en-US" altLang="ja-JP" sz="900" dirty="0">
                          <a:latin typeface="Open Sans" panose="020B0606030504020204" pitchFamily="34" charset="0"/>
                          <a:cs typeface="Open Sans" panose="020B0606030504020204" pitchFamily="34" charset="0"/>
                        </a:rPr>
                        <a:t>8/26~8/28</a:t>
                      </a: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tc>
                  <a:txBody>
                    <a:bodyPr/>
                    <a:lstStyle/>
                    <a:p>
                      <a:pPr algn="ctr"/>
                      <a:endParaRPr kumimoji="1" lang="ja-JP" altLang="en-US" sz="900" dirty="0">
                        <a:latin typeface="Open Sans" panose="020B0606030504020204" pitchFamily="34" charset="0"/>
                        <a:cs typeface="Open Sans" panose="020B0606030504020204" pitchFamily="34" charset="0"/>
                      </a:endParaRPr>
                    </a:p>
                  </a:txBody>
                  <a:tcPr anchor="ctr" anchorCtr="1"/>
                </a:tc>
                <a:extLst>
                  <a:ext uri="{0D108BD9-81ED-4DB2-BD59-A6C34878D82A}">
                    <a16:rowId xmlns:a16="http://schemas.microsoft.com/office/drawing/2014/main" val="3603989051"/>
                  </a:ext>
                </a:extLst>
              </a:tr>
            </a:tbl>
          </a:graphicData>
        </a:graphic>
      </p:graphicFrame>
      <p:sp>
        <p:nvSpPr>
          <p:cNvPr id="3" name="星: 5 pt 2">
            <a:extLst>
              <a:ext uri="{FF2B5EF4-FFF2-40B4-BE49-F238E27FC236}">
                <a16:creationId xmlns:a16="http://schemas.microsoft.com/office/drawing/2014/main" id="{909AF7CB-42D8-1644-FFC6-D1F33B80D96D}"/>
              </a:ext>
            </a:extLst>
          </p:cNvPr>
          <p:cNvSpPr/>
          <p:nvPr/>
        </p:nvSpPr>
        <p:spPr>
          <a:xfrm>
            <a:off x="1990741" y="1792957"/>
            <a:ext cx="204882" cy="210276"/>
          </a:xfrm>
          <a:prstGeom prst="star5">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左右 3">
            <a:extLst>
              <a:ext uri="{FF2B5EF4-FFF2-40B4-BE49-F238E27FC236}">
                <a16:creationId xmlns:a16="http://schemas.microsoft.com/office/drawing/2014/main" id="{1A4F45B2-8A34-1571-B231-13569A4C9BAC}"/>
              </a:ext>
            </a:extLst>
          </p:cNvPr>
          <p:cNvSpPr/>
          <p:nvPr/>
        </p:nvSpPr>
        <p:spPr>
          <a:xfrm>
            <a:off x="2195623" y="2228000"/>
            <a:ext cx="1327298"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 days</a:t>
            </a:r>
            <a:endParaRPr kumimoji="1" lang="ja-JP" altLang="en-US" dirty="0"/>
          </a:p>
        </p:txBody>
      </p:sp>
      <p:sp>
        <p:nvSpPr>
          <p:cNvPr id="5" name="矢印: 左右 4">
            <a:extLst>
              <a:ext uri="{FF2B5EF4-FFF2-40B4-BE49-F238E27FC236}">
                <a16:creationId xmlns:a16="http://schemas.microsoft.com/office/drawing/2014/main" id="{1B3C315A-4532-F337-369D-A788DBA4CF30}"/>
              </a:ext>
            </a:extLst>
          </p:cNvPr>
          <p:cNvSpPr/>
          <p:nvPr/>
        </p:nvSpPr>
        <p:spPr>
          <a:xfrm>
            <a:off x="3522920" y="2699946"/>
            <a:ext cx="1460205"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 days</a:t>
            </a:r>
            <a:endParaRPr kumimoji="1" lang="ja-JP" altLang="en-US" dirty="0"/>
          </a:p>
        </p:txBody>
      </p:sp>
      <p:sp>
        <p:nvSpPr>
          <p:cNvPr id="6" name="矢印: 左右 5">
            <a:extLst>
              <a:ext uri="{FF2B5EF4-FFF2-40B4-BE49-F238E27FC236}">
                <a16:creationId xmlns:a16="http://schemas.microsoft.com/office/drawing/2014/main" id="{80B846B7-225A-943B-4D1B-E567B14F98FE}"/>
              </a:ext>
            </a:extLst>
          </p:cNvPr>
          <p:cNvSpPr/>
          <p:nvPr/>
        </p:nvSpPr>
        <p:spPr>
          <a:xfrm>
            <a:off x="4983125" y="3107527"/>
            <a:ext cx="1460205"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 days</a:t>
            </a:r>
            <a:endParaRPr kumimoji="1" lang="ja-JP" altLang="en-US" dirty="0"/>
          </a:p>
        </p:txBody>
      </p:sp>
      <p:sp>
        <p:nvSpPr>
          <p:cNvPr id="7" name="矢印: 左右 6">
            <a:extLst>
              <a:ext uri="{FF2B5EF4-FFF2-40B4-BE49-F238E27FC236}">
                <a16:creationId xmlns:a16="http://schemas.microsoft.com/office/drawing/2014/main" id="{E4CEADC4-2D0D-6766-166E-EC1DFE885E5D}"/>
              </a:ext>
            </a:extLst>
          </p:cNvPr>
          <p:cNvSpPr/>
          <p:nvPr/>
        </p:nvSpPr>
        <p:spPr>
          <a:xfrm>
            <a:off x="6410144" y="3579473"/>
            <a:ext cx="1460205"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12 days</a:t>
            </a:r>
            <a:endParaRPr kumimoji="1" lang="ja-JP" altLang="en-US" dirty="0"/>
          </a:p>
        </p:txBody>
      </p:sp>
      <p:sp>
        <p:nvSpPr>
          <p:cNvPr id="8" name="矢印: 左右 7">
            <a:extLst>
              <a:ext uri="{FF2B5EF4-FFF2-40B4-BE49-F238E27FC236}">
                <a16:creationId xmlns:a16="http://schemas.microsoft.com/office/drawing/2014/main" id="{9A070E3A-8D7F-7235-FC11-1EE4BBEB32A9}"/>
              </a:ext>
            </a:extLst>
          </p:cNvPr>
          <p:cNvSpPr/>
          <p:nvPr/>
        </p:nvSpPr>
        <p:spPr>
          <a:xfrm>
            <a:off x="7840854" y="4051419"/>
            <a:ext cx="550979"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4d</a:t>
            </a:r>
            <a:endParaRPr kumimoji="1" lang="ja-JP" altLang="en-US" dirty="0"/>
          </a:p>
        </p:txBody>
      </p:sp>
      <p:sp>
        <p:nvSpPr>
          <p:cNvPr id="9" name="矢印: 左右 8">
            <a:extLst>
              <a:ext uri="{FF2B5EF4-FFF2-40B4-BE49-F238E27FC236}">
                <a16:creationId xmlns:a16="http://schemas.microsoft.com/office/drawing/2014/main" id="{D5116BE2-C7A2-956C-AB7C-4B6BC71DCE3E}"/>
              </a:ext>
            </a:extLst>
          </p:cNvPr>
          <p:cNvSpPr/>
          <p:nvPr/>
        </p:nvSpPr>
        <p:spPr>
          <a:xfrm>
            <a:off x="8343224" y="4465562"/>
            <a:ext cx="550979" cy="302876"/>
          </a:xfrm>
          <a:prstGeom prst="lef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3d</a:t>
            </a:r>
            <a:endParaRPr kumimoji="1" lang="ja-JP" altLang="en-US" dirty="0"/>
          </a:p>
        </p:txBody>
      </p:sp>
    </p:spTree>
    <p:extLst>
      <p:ext uri="{BB962C8B-B14F-4D97-AF65-F5344CB8AC3E}">
        <p14:creationId xmlns:p14="http://schemas.microsoft.com/office/powerpoint/2010/main" val="402949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5"/>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課題管理・進捗管理</a:t>
            </a:r>
            <a:endParaRPr sz="500"/>
          </a:p>
        </p:txBody>
      </p:sp>
      <p:sp>
        <p:nvSpPr>
          <p:cNvPr id="184" name="Google Shape;184;p25"/>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latin typeface="Open Sans"/>
              <a:ea typeface="Open Sans"/>
              <a:cs typeface="Open Sans"/>
              <a:sym typeface="Open Sans"/>
            </a:endParaRPr>
          </a:p>
        </p:txBody>
      </p:sp>
      <p:sp>
        <p:nvSpPr>
          <p:cNvPr id="185" name="Google Shape;185;p25"/>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
        <p:nvSpPr>
          <p:cNvPr id="3" name="Google Shape;191;p26">
            <a:extLst>
              <a:ext uri="{FF2B5EF4-FFF2-40B4-BE49-F238E27FC236}">
                <a16:creationId xmlns:a16="http://schemas.microsoft.com/office/drawing/2014/main" id="{32D89A24-5CB9-805E-180A-15A0D2706D51}"/>
              </a:ext>
            </a:extLst>
          </p:cNvPr>
          <p:cNvSpPr txBox="1"/>
          <p:nvPr/>
        </p:nvSpPr>
        <p:spPr>
          <a:xfrm>
            <a:off x="1071663" y="15716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課題管理</a:t>
            </a:r>
            <a:endParaRPr sz="1200" dirty="0">
              <a:solidFill>
                <a:schemeClr val="dk2"/>
              </a:solidFill>
              <a:latin typeface="Open Sans"/>
              <a:ea typeface="Open Sans"/>
              <a:cs typeface="Open Sans"/>
              <a:sym typeface="Open Sans"/>
            </a:endParaRPr>
          </a:p>
          <a:p>
            <a:pPr marL="152400" marR="0" lvl="0" algn="l" rtl="0">
              <a:lnSpc>
                <a:spcPct val="120000"/>
              </a:lnSpc>
              <a:spcBef>
                <a:spcPts val="800"/>
              </a:spcBef>
              <a:spcAft>
                <a:spcPts val="0"/>
              </a:spcAft>
              <a:buClr>
                <a:schemeClr val="dk2"/>
              </a:buClr>
              <a:buSzPts val="1200"/>
            </a:pPr>
            <a:r>
              <a:rPr lang="ja-JP" altLang="en-US" sz="1200" dirty="0">
                <a:solidFill>
                  <a:schemeClr val="dk2"/>
                </a:solidFill>
                <a:latin typeface="Open Sans"/>
                <a:ea typeface="Open Sans"/>
                <a:cs typeface="Open Sans"/>
                <a:sym typeface="Open Sans"/>
              </a:rPr>
              <a:t>別紙 </a:t>
            </a: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システム構築プロジェクト</a:t>
            </a:r>
            <a:r>
              <a:rPr lang="en-US" altLang="ja-JP" sz="1200" dirty="0">
                <a:solidFill>
                  <a:schemeClr val="dk2"/>
                </a:solidFill>
                <a:latin typeface="Open Sans"/>
                <a:ea typeface="Open Sans"/>
                <a:cs typeface="Open Sans"/>
                <a:sym typeface="Open Sans"/>
              </a:rPr>
              <a:t>_</a:t>
            </a:r>
            <a:r>
              <a:rPr lang="ja-JP" altLang="en-US" sz="1200" dirty="0">
                <a:solidFill>
                  <a:schemeClr val="dk2"/>
                </a:solidFill>
                <a:latin typeface="Open Sans"/>
                <a:ea typeface="Open Sans"/>
                <a:cs typeface="Open Sans"/>
                <a:sym typeface="Open Sans"/>
              </a:rPr>
              <a:t>課題管理表</a:t>
            </a:r>
            <a:r>
              <a:rPr lang="en-US" altLang="ja-JP" sz="1200" dirty="0">
                <a:solidFill>
                  <a:schemeClr val="dk2"/>
                </a:solidFill>
                <a:latin typeface="Open Sans"/>
                <a:ea typeface="Open Sans"/>
                <a:cs typeface="Open Sans"/>
                <a:sym typeface="Open Sans"/>
              </a:rPr>
              <a:t>.xlsx </a:t>
            </a:r>
            <a:r>
              <a:rPr lang="ja-JP" altLang="en-US" sz="1200" dirty="0">
                <a:solidFill>
                  <a:schemeClr val="dk2"/>
                </a:solidFill>
                <a:latin typeface="Open Sans"/>
                <a:ea typeface="Open Sans"/>
                <a:cs typeface="Open Sans"/>
                <a:sym typeface="Open Sans"/>
              </a:rPr>
              <a:t>の読み合わせを実施いたします</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進捗管理</a:t>
            </a:r>
          </a:p>
          <a:p>
            <a:pPr marL="152400">
              <a:lnSpc>
                <a:spcPct val="120000"/>
              </a:lnSpc>
              <a:spcBef>
                <a:spcPts val="800"/>
              </a:spcBef>
              <a:buClr>
                <a:schemeClr val="dk2"/>
              </a:buClr>
              <a:buSzPts val="1200"/>
            </a:pPr>
            <a:r>
              <a:rPr lang="ja-JP" altLang="en-US" sz="1200" dirty="0">
                <a:solidFill>
                  <a:schemeClr val="dk2"/>
                </a:solidFill>
                <a:latin typeface="Open Sans"/>
                <a:ea typeface="Open Sans"/>
                <a:cs typeface="Open Sans"/>
                <a:sym typeface="Open Sans"/>
              </a:rPr>
              <a:t>別紙 </a:t>
            </a: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システム構築プロジェクト</a:t>
            </a:r>
            <a:r>
              <a:rPr lang="en-US" altLang="ja-JP" sz="1200" dirty="0">
                <a:solidFill>
                  <a:schemeClr val="dk2"/>
                </a:solidFill>
                <a:latin typeface="Open Sans"/>
                <a:ea typeface="Open Sans"/>
                <a:cs typeface="Open Sans"/>
                <a:sym typeface="Open Sans"/>
              </a:rPr>
              <a:t>_WBS.xlsx </a:t>
            </a:r>
            <a:r>
              <a:rPr lang="ja-JP" altLang="en-US" sz="1200" dirty="0">
                <a:solidFill>
                  <a:schemeClr val="dk2"/>
                </a:solidFill>
                <a:latin typeface="Open Sans"/>
                <a:ea typeface="Open Sans"/>
                <a:cs typeface="Open Sans"/>
                <a:sym typeface="Open Sans"/>
              </a:rPr>
              <a:t>の読み合わせを実施いたします</a:t>
            </a:r>
          </a:p>
          <a:p>
            <a:pPr marL="152400" marR="0" lvl="0" algn="l" rtl="0">
              <a:lnSpc>
                <a:spcPct val="120000"/>
              </a:lnSpc>
              <a:spcBef>
                <a:spcPts val="800"/>
              </a:spcBef>
              <a:spcAft>
                <a:spcPts val="0"/>
              </a:spcAft>
              <a:buClr>
                <a:schemeClr val="dk2"/>
              </a:buClr>
              <a:buSzPts val="1200"/>
            </a:pPr>
            <a:endParaRPr lang="ja-JP" altLang="en-US" sz="1200" dirty="0">
              <a:solidFill>
                <a:schemeClr val="dk2"/>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コミュニケーションと会議体</a:t>
            </a:r>
            <a:endParaRPr sz="500"/>
          </a:p>
        </p:txBody>
      </p:sp>
      <p:sp>
        <p:nvSpPr>
          <p:cNvPr id="191" name="Google Shape;191;p26"/>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コミュニケーション</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これまでメールでやりとりさせていただきましたが、円滑なコミュニケーションのため、貴社Teams</a:t>
            </a:r>
            <a:r>
              <a:rPr lang="ja-JP" altLang="en-US" sz="1200" dirty="0">
                <a:solidFill>
                  <a:schemeClr val="dk2"/>
                </a:solidFill>
                <a:latin typeface="Open Sans"/>
                <a:ea typeface="Open Sans"/>
                <a:cs typeface="Open Sans"/>
                <a:sym typeface="Open Sans"/>
              </a:rPr>
              <a:t>もしくはその他コミュニケーションツール</a:t>
            </a:r>
            <a:r>
              <a:rPr lang="ja" sz="1200" dirty="0">
                <a:solidFill>
                  <a:schemeClr val="dk2"/>
                </a:solidFill>
                <a:latin typeface="Open Sans"/>
                <a:ea typeface="Open Sans"/>
                <a:cs typeface="Open Sans"/>
                <a:sym typeface="Open Sans"/>
              </a:rPr>
              <a:t>を利用させていただけないでしょうか。宜しければ、下記メールアドレスをご招待いただければ幸いです。</a:t>
            </a:r>
            <a:endParaRPr lang="en-US" altLang="ja" sz="1200" dirty="0">
              <a:solidFill>
                <a:schemeClr val="dk2"/>
              </a:solidFill>
              <a:latin typeface="Open Sans"/>
              <a:ea typeface="Open Sans"/>
              <a:cs typeface="Open Sans"/>
              <a:sym typeface="Open Sans"/>
            </a:endParaRPr>
          </a:p>
          <a:p>
            <a:pPr marL="152400" marR="0" lvl="0" algn="l" rtl="0">
              <a:lnSpc>
                <a:spcPct val="120000"/>
              </a:lnSpc>
              <a:spcBef>
                <a:spcPts val="800"/>
              </a:spcBef>
              <a:spcAft>
                <a:spcPts val="0"/>
              </a:spcAft>
              <a:buClr>
                <a:schemeClr val="dk2"/>
              </a:buClr>
              <a:buSzPts val="1200"/>
            </a:pPr>
            <a:r>
              <a:rPr lang="ja-JP" altLang="en-US" sz="1200" dirty="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nishizumi@pasona.co.jp</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 sz="1200" dirty="0">
                <a:solidFill>
                  <a:schemeClr val="dk2"/>
                </a:solidFill>
                <a:latin typeface="Open Sans"/>
                <a:ea typeface="Open Sans"/>
                <a:cs typeface="Open Sans"/>
                <a:sym typeface="Open Sans"/>
              </a:rPr>
              <a:t>会議体</a:t>
            </a:r>
            <a:r>
              <a:rPr lang="ja-JP" altLang="en-US" sz="1200" dirty="0">
                <a:solidFill>
                  <a:schemeClr val="dk2"/>
                </a:solidFill>
                <a:latin typeface="Open Sans"/>
                <a:ea typeface="Open Sans"/>
                <a:cs typeface="Open Sans"/>
                <a:sym typeface="Open Sans"/>
              </a:rPr>
              <a:t>候補</a:t>
            </a:r>
            <a:endParaRPr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r>
              <a:rPr lang="ja"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月</a:t>
            </a:r>
            <a:r>
              <a:rPr lang="ja"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10:00</a:t>
            </a:r>
            <a:r>
              <a:rPr lang="ja"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16:00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indent="-304800">
              <a:lnSpc>
                <a:spcPct val="120000"/>
              </a:lnSpc>
              <a:spcBef>
                <a:spcPts val="800"/>
              </a:spcBef>
              <a:buClr>
                <a:schemeClr val="dk2"/>
              </a:buClr>
              <a:buSzPts val="1200"/>
              <a:buFont typeface="Open Sans"/>
              <a:buChar char="●"/>
            </a:pPr>
            <a:r>
              <a:rPr lang="ja" altLang="ja-JP"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火</a:t>
            </a:r>
            <a:r>
              <a:rPr lang="ja" altLang="ja-JP"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13:00</a:t>
            </a:r>
            <a:r>
              <a:rPr lang="ja" altLang="ja-JP"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16:00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indent="-304800">
              <a:lnSpc>
                <a:spcPct val="120000"/>
              </a:lnSpc>
              <a:spcBef>
                <a:spcPts val="800"/>
              </a:spcBef>
              <a:buClr>
                <a:schemeClr val="dk2"/>
              </a:buClr>
              <a:buSzPts val="1200"/>
              <a:buFont typeface="Open Sans"/>
              <a:buChar char="●"/>
            </a:pPr>
            <a:r>
              <a:rPr lang="ja" altLang="ja-JP"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水</a:t>
            </a:r>
            <a:r>
              <a:rPr lang="ja" altLang="ja-JP"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11:00</a:t>
            </a:r>
            <a:r>
              <a:rPr lang="ja" altLang="ja-JP"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15:00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indent="-304800">
              <a:lnSpc>
                <a:spcPct val="120000"/>
              </a:lnSpc>
              <a:spcBef>
                <a:spcPts val="800"/>
              </a:spcBef>
              <a:buClr>
                <a:schemeClr val="dk2"/>
              </a:buClr>
              <a:buSzPts val="1200"/>
              <a:buFont typeface="Open Sans"/>
              <a:buChar char="●"/>
            </a:pPr>
            <a:r>
              <a:rPr lang="ja" altLang="ja-JP"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木</a:t>
            </a:r>
            <a:r>
              <a:rPr lang="ja" altLang="ja-JP"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10:00</a:t>
            </a:r>
            <a:r>
              <a:rPr lang="ja" altLang="ja-JP"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16:00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indent="-304800">
              <a:lnSpc>
                <a:spcPct val="120000"/>
              </a:lnSpc>
              <a:spcBef>
                <a:spcPts val="800"/>
              </a:spcBef>
              <a:buClr>
                <a:schemeClr val="dk2"/>
              </a:buClr>
              <a:buSzPts val="1200"/>
              <a:buFont typeface="Open Sans"/>
              <a:buChar char="●"/>
            </a:pPr>
            <a:r>
              <a:rPr lang="ja" altLang="ja-JP" sz="1200" dirty="0">
                <a:solidFill>
                  <a:schemeClr val="dk2"/>
                </a:solidFill>
                <a:latin typeface="Open Sans"/>
                <a:ea typeface="Open Sans"/>
                <a:cs typeface="Open Sans"/>
                <a:sym typeface="Open Sans"/>
              </a:rPr>
              <a:t>毎週</a:t>
            </a:r>
            <a:r>
              <a:rPr lang="ja-JP" altLang="en-US" sz="1200" dirty="0">
                <a:solidFill>
                  <a:schemeClr val="dk2"/>
                </a:solidFill>
                <a:latin typeface="Open Sans"/>
                <a:ea typeface="Open Sans"/>
                <a:cs typeface="Open Sans"/>
                <a:sym typeface="Open Sans"/>
              </a:rPr>
              <a:t>金</a:t>
            </a:r>
            <a:r>
              <a:rPr lang="ja" altLang="ja-JP" sz="1200" dirty="0">
                <a:solidFill>
                  <a:schemeClr val="dk2"/>
                </a:solidFill>
                <a:latin typeface="Open Sans"/>
                <a:ea typeface="Open Sans"/>
                <a:cs typeface="Open Sans"/>
                <a:sym typeface="Open Sans"/>
              </a:rPr>
              <a:t>曜日 </a:t>
            </a:r>
            <a:r>
              <a:rPr lang="en-US" altLang="ja" sz="1200" dirty="0">
                <a:solidFill>
                  <a:schemeClr val="dk2"/>
                </a:solidFill>
                <a:latin typeface="Open Sans"/>
                <a:ea typeface="Open Sans"/>
                <a:cs typeface="Open Sans"/>
                <a:sym typeface="Open Sans"/>
              </a:rPr>
              <a:t>10:00</a:t>
            </a:r>
            <a:r>
              <a:rPr lang="ja" altLang="ja-JP" sz="1200" dirty="0">
                <a:solidFill>
                  <a:schemeClr val="dk2"/>
                </a:solidFill>
                <a:latin typeface="Open Sans"/>
                <a:ea typeface="Open Sans"/>
                <a:cs typeface="Open Sans"/>
                <a:sym typeface="Open Sans"/>
              </a:rPr>
              <a:t>〜</a:t>
            </a:r>
            <a:r>
              <a:rPr lang="en-US" altLang="ja" sz="1200" dirty="0">
                <a:solidFill>
                  <a:schemeClr val="dk2"/>
                </a:solidFill>
                <a:latin typeface="Open Sans"/>
                <a:ea typeface="Open Sans"/>
                <a:cs typeface="Open Sans"/>
                <a:sym typeface="Open Sans"/>
              </a:rPr>
              <a:t>16:00</a:t>
            </a:r>
            <a:r>
              <a:rPr lang="ja-JP" altLang="en-US" sz="1200" dirty="0">
                <a:solidFill>
                  <a:schemeClr val="dk2"/>
                </a:solidFill>
                <a:latin typeface="Open Sans"/>
                <a:ea typeface="Open Sans"/>
                <a:cs typeface="Open Sans"/>
                <a:sym typeface="Open Sans"/>
              </a:rPr>
              <a:t> の間で</a:t>
            </a:r>
            <a:r>
              <a:rPr lang="en-US" altLang="ja-JP" sz="1200" dirty="0">
                <a:solidFill>
                  <a:schemeClr val="dk2"/>
                </a:solidFill>
                <a:latin typeface="Open Sans"/>
                <a:ea typeface="Open Sans"/>
                <a:cs typeface="Open Sans"/>
                <a:sym typeface="Open Sans"/>
              </a:rPr>
              <a:t>30</a:t>
            </a:r>
            <a:r>
              <a:rPr lang="ja-JP" altLang="en-US" sz="1200" dirty="0">
                <a:solidFill>
                  <a:schemeClr val="dk2"/>
                </a:solidFill>
                <a:latin typeface="Open Sans"/>
                <a:ea typeface="Open Sans"/>
                <a:cs typeface="Open Sans"/>
                <a:sym typeface="Open Sans"/>
              </a:rPr>
              <a:t>分</a:t>
            </a:r>
            <a:endParaRPr lang="en-US" altLang="ja-JP"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endParaRPr sz="1200" dirty="0">
              <a:solidFill>
                <a:schemeClr val="dk2"/>
              </a:solidFill>
              <a:latin typeface="Open Sans"/>
              <a:ea typeface="Open Sans"/>
              <a:cs typeface="Open Sans"/>
              <a:sym typeface="Open Sans"/>
            </a:endParaRPr>
          </a:p>
        </p:txBody>
      </p:sp>
      <p:sp>
        <p:nvSpPr>
          <p:cNvPr id="192" name="Google Shape;192;p26"/>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a:extLst>
            <a:ext uri="{FF2B5EF4-FFF2-40B4-BE49-F238E27FC236}">
              <a16:creationId xmlns:a16="http://schemas.microsoft.com/office/drawing/2014/main" id="{243B28B2-45C8-8429-B2C7-12A41A5AD613}"/>
            </a:ext>
          </a:extLst>
        </p:cNvPr>
        <p:cNvGrpSpPr/>
        <p:nvPr/>
      </p:nvGrpSpPr>
      <p:grpSpPr>
        <a:xfrm>
          <a:off x="0" y="0"/>
          <a:ext cx="0" cy="0"/>
          <a:chOff x="0" y="0"/>
          <a:chExt cx="0" cy="0"/>
        </a:xfrm>
      </p:grpSpPr>
      <p:sp>
        <p:nvSpPr>
          <p:cNvPr id="190" name="Google Shape;190;p26">
            <a:extLst>
              <a:ext uri="{FF2B5EF4-FFF2-40B4-BE49-F238E27FC236}">
                <a16:creationId xmlns:a16="http://schemas.microsoft.com/office/drawing/2014/main" id="{C30A2A72-6BE9-526C-3870-17A22F88A977}"/>
              </a:ext>
            </a:extLst>
          </p:cNvPr>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アクションアイテムのご確認</a:t>
            </a:r>
            <a:endParaRPr sz="500" dirty="0"/>
          </a:p>
        </p:txBody>
      </p:sp>
      <p:sp>
        <p:nvSpPr>
          <p:cNvPr id="191" name="Google Shape;191;p26">
            <a:extLst>
              <a:ext uri="{FF2B5EF4-FFF2-40B4-BE49-F238E27FC236}">
                <a16:creationId xmlns:a16="http://schemas.microsoft.com/office/drawing/2014/main" id="{8E74CA71-6773-503B-4C95-7C27F42D001F}"/>
              </a:ext>
            </a:extLst>
          </p:cNvPr>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今回のキックオフで判明したアクションアイテムについて改めてご確認させていただきます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a:t>
            </a:r>
            <a:endParaRPr lang="en-US" altLang="ja-JP"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endParaRPr sz="1200" dirty="0">
              <a:solidFill>
                <a:schemeClr val="dk2"/>
              </a:solidFill>
              <a:latin typeface="Open Sans"/>
              <a:ea typeface="Open Sans"/>
              <a:cs typeface="Open Sans"/>
              <a:sym typeface="Open Sans"/>
            </a:endParaRPr>
          </a:p>
        </p:txBody>
      </p:sp>
      <p:sp>
        <p:nvSpPr>
          <p:cNvPr id="192" name="Google Shape;192;p26">
            <a:extLst>
              <a:ext uri="{FF2B5EF4-FFF2-40B4-BE49-F238E27FC236}">
                <a16:creationId xmlns:a16="http://schemas.microsoft.com/office/drawing/2014/main" id="{B9845748-4951-4672-35E7-6B543721E2FB}"/>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423295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a:extLst>
            <a:ext uri="{FF2B5EF4-FFF2-40B4-BE49-F238E27FC236}">
              <a16:creationId xmlns:a16="http://schemas.microsoft.com/office/drawing/2014/main" id="{61E3C793-BDA4-086D-115C-D8ED4B752A20}"/>
            </a:ext>
          </a:extLst>
        </p:cNvPr>
        <p:cNvGrpSpPr/>
        <p:nvPr/>
      </p:nvGrpSpPr>
      <p:grpSpPr>
        <a:xfrm>
          <a:off x="0" y="0"/>
          <a:ext cx="0" cy="0"/>
          <a:chOff x="0" y="0"/>
          <a:chExt cx="0" cy="0"/>
        </a:xfrm>
      </p:grpSpPr>
      <p:sp>
        <p:nvSpPr>
          <p:cNvPr id="190" name="Google Shape;190;p26">
            <a:extLst>
              <a:ext uri="{FF2B5EF4-FFF2-40B4-BE49-F238E27FC236}">
                <a16:creationId xmlns:a16="http://schemas.microsoft.com/office/drawing/2014/main" id="{C0BF124F-8052-7CB7-F161-3C8486057922}"/>
              </a:ext>
            </a:extLst>
          </p:cNvPr>
          <p:cNvSpPr txBox="1"/>
          <p:nvPr/>
        </p:nvSpPr>
        <p:spPr>
          <a:xfrm>
            <a:off x="897942" y="324775"/>
            <a:ext cx="57885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決定事項のご確認</a:t>
            </a:r>
            <a:endParaRPr sz="500" dirty="0"/>
          </a:p>
        </p:txBody>
      </p:sp>
      <p:sp>
        <p:nvSpPr>
          <p:cNvPr id="191" name="Google Shape;191;p26">
            <a:extLst>
              <a:ext uri="{FF2B5EF4-FFF2-40B4-BE49-F238E27FC236}">
                <a16:creationId xmlns:a16="http://schemas.microsoft.com/office/drawing/2014/main" id="{A32A8952-F83F-2590-854A-C8502601FEA3}"/>
              </a:ext>
            </a:extLst>
          </p:cNvPr>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今回のキックオフで判明した決定事項について改めてご確認させていただきます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None/>
            </a:pPr>
            <a:r>
              <a:rPr lang="ja-JP" altLang="en-US" sz="1200" dirty="0">
                <a:solidFill>
                  <a:schemeClr val="dk2"/>
                </a:solidFill>
                <a:latin typeface="Open Sans"/>
                <a:ea typeface="Open Sans"/>
                <a:cs typeface="Open Sans"/>
                <a:sym typeface="Open Sans"/>
              </a:rPr>
              <a:t>・</a:t>
            </a:r>
            <a:endParaRPr lang="en-US" altLang="ja-JP" sz="1200" dirty="0">
              <a:solidFill>
                <a:schemeClr val="dk2"/>
              </a:solidFill>
              <a:latin typeface="Open Sans"/>
              <a:ea typeface="Open Sans"/>
              <a:cs typeface="Open Sans"/>
              <a:sym typeface="Open Sans"/>
            </a:endParaRPr>
          </a:p>
          <a:p>
            <a:pPr marL="457200" marR="0" lvl="0" indent="-304800" algn="l" rtl="0">
              <a:lnSpc>
                <a:spcPct val="120000"/>
              </a:lnSpc>
              <a:spcBef>
                <a:spcPts val="800"/>
              </a:spcBef>
              <a:spcAft>
                <a:spcPts val="0"/>
              </a:spcAft>
              <a:buClr>
                <a:schemeClr val="dk2"/>
              </a:buClr>
              <a:buSzPts val="1200"/>
              <a:buFont typeface="Open Sans"/>
              <a:buChar char="●"/>
            </a:pPr>
            <a:endParaRPr sz="1200" dirty="0">
              <a:solidFill>
                <a:schemeClr val="dk2"/>
              </a:solidFill>
              <a:latin typeface="Open Sans"/>
              <a:ea typeface="Open Sans"/>
              <a:cs typeface="Open Sans"/>
              <a:sym typeface="Open Sans"/>
            </a:endParaRPr>
          </a:p>
        </p:txBody>
      </p:sp>
      <p:sp>
        <p:nvSpPr>
          <p:cNvPr id="192" name="Google Shape;192;p26">
            <a:extLst>
              <a:ext uri="{FF2B5EF4-FFF2-40B4-BE49-F238E27FC236}">
                <a16:creationId xmlns:a16="http://schemas.microsoft.com/office/drawing/2014/main" id="{55E15CAB-EC8B-8087-23B3-7FF1A112D8B4}"/>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708014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46A326A8-473C-1381-C0BA-A2473BA07135}"/>
            </a:ext>
          </a:extLst>
        </p:cNvPr>
        <p:cNvGrpSpPr/>
        <p:nvPr/>
      </p:nvGrpSpPr>
      <p:grpSpPr>
        <a:xfrm>
          <a:off x="0" y="0"/>
          <a:ext cx="0" cy="0"/>
          <a:chOff x="0" y="0"/>
          <a:chExt cx="0" cy="0"/>
        </a:xfrm>
      </p:grpSpPr>
      <p:sp>
        <p:nvSpPr>
          <p:cNvPr id="108" name="Google Shape;108;p18">
            <a:extLst>
              <a:ext uri="{FF2B5EF4-FFF2-40B4-BE49-F238E27FC236}">
                <a16:creationId xmlns:a16="http://schemas.microsoft.com/office/drawing/2014/main" id="{A3CB0822-0F0E-3CD8-0A56-AEDFCABA1588}"/>
              </a:ext>
            </a:extLst>
          </p:cNvPr>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アジェンダ</a:t>
            </a:r>
            <a:endParaRPr sz="500" dirty="0"/>
          </a:p>
        </p:txBody>
      </p:sp>
      <p:sp>
        <p:nvSpPr>
          <p:cNvPr id="109" name="Google Shape;109;p18">
            <a:extLst>
              <a:ext uri="{FF2B5EF4-FFF2-40B4-BE49-F238E27FC236}">
                <a16:creationId xmlns:a16="http://schemas.microsoft.com/office/drawing/2014/main" id="{A8F56ADD-F83B-1759-1DBF-4B8A4958330E}"/>
              </a:ext>
            </a:extLst>
          </p:cNvPr>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R="0" lvl="0" algn="l" rtl="0">
              <a:lnSpc>
                <a:spcPct val="120000"/>
              </a:lnSpc>
              <a:spcBef>
                <a:spcPts val="800"/>
              </a:spcBef>
              <a:spcAft>
                <a:spcPts val="0"/>
              </a:spcAft>
              <a:buClr>
                <a:srgbClr val="646979"/>
              </a:buClr>
              <a:buSzPts val="1000"/>
            </a:pPr>
            <a:r>
              <a:rPr lang="ja-JP" altLang="en-US" sz="1200" dirty="0">
                <a:solidFill>
                  <a:schemeClr val="dk2"/>
                </a:solidFill>
                <a:latin typeface="Open Sans"/>
                <a:ea typeface="Open Sans"/>
                <a:cs typeface="Open Sans"/>
                <a:sym typeface="Open Sans"/>
              </a:rPr>
              <a:t>キックオフ</a:t>
            </a:r>
            <a:endParaRPr sz="1200" dirty="0">
              <a:solidFill>
                <a:schemeClr val="dk2"/>
              </a:solidFill>
              <a:latin typeface="Open Sans"/>
              <a:ea typeface="Open Sans"/>
              <a:cs typeface="Open Sans"/>
              <a:sym typeface="Open Sans"/>
            </a:endParaRPr>
          </a:p>
          <a:p>
            <a:pPr lvl="8">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・自己紹介</a:t>
            </a:r>
            <a:endParaRPr lang="en-US" altLang="ja-JP" sz="1200" dirty="0">
              <a:solidFill>
                <a:schemeClr val="dk2"/>
              </a:solidFill>
              <a:latin typeface="Open Sans"/>
              <a:ea typeface="Open Sans"/>
              <a:cs typeface="Open Sans"/>
              <a:sym typeface="Open Sans"/>
            </a:endParaRPr>
          </a:p>
          <a:p>
            <a:pPr lvl="8">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・課題・背景・目的の整理</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・開発の進め方についての認識合わせ</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・要件定義書のイメージについてのご確認</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・要件定義フェーズの体制、期間、成果物についてのご確認</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要件定義の整理</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・課題管理、進捗管理</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　・コミュニケーション方法と会議体のご確認</a:t>
            </a:r>
            <a:endParaRPr lang="en-US"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アクションアイテムのご確認</a:t>
            </a:r>
            <a:endParaRPr lang="en-US" altLang="ja-JP" sz="1200" dirty="0">
              <a:solidFill>
                <a:schemeClr val="dk2"/>
              </a:solidFill>
              <a:latin typeface="Open Sans"/>
              <a:ea typeface="Open Sans"/>
              <a:cs typeface="Open Sans"/>
              <a:sym typeface="Open Sans"/>
            </a:endParaRPr>
          </a:p>
          <a:p>
            <a:pPr lvl="7">
              <a:lnSpc>
                <a:spcPct val="120000"/>
              </a:lnSpc>
              <a:spcBef>
                <a:spcPts val="800"/>
              </a:spcBef>
              <a:buClr>
                <a:srgbClr val="646979"/>
              </a:buClr>
              <a:buSzPts val="1000"/>
            </a:pPr>
            <a:r>
              <a:rPr lang="ja-JP" altLang="en-US" sz="1200" dirty="0">
                <a:solidFill>
                  <a:schemeClr val="dk2"/>
                </a:solidFill>
                <a:latin typeface="Open Sans"/>
                <a:ea typeface="Open Sans"/>
                <a:cs typeface="Open Sans"/>
                <a:sym typeface="Open Sans"/>
              </a:rPr>
              <a:t>決定事項のご確認</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endParaRPr>
          </a:p>
        </p:txBody>
      </p:sp>
      <p:sp>
        <p:nvSpPr>
          <p:cNvPr id="110" name="Google Shape;110;p18">
            <a:extLst>
              <a:ext uri="{FF2B5EF4-FFF2-40B4-BE49-F238E27FC236}">
                <a16:creationId xmlns:a16="http://schemas.microsoft.com/office/drawing/2014/main" id="{EF56A0EB-BD28-8BEA-C69F-E0EF79114040}"/>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52573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自己紹介</a:t>
            </a:r>
            <a:endParaRPr sz="500"/>
          </a:p>
        </p:txBody>
      </p:sp>
      <p:sp>
        <p:nvSpPr>
          <p:cNvPr id="116" name="Google Shape;116;p19"/>
          <p:cNvSpPr txBox="1"/>
          <p:nvPr/>
        </p:nvSpPr>
        <p:spPr>
          <a:xfrm>
            <a:off x="919263" y="1419225"/>
            <a:ext cx="7210500" cy="23622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石積</a:t>
            </a:r>
            <a:r>
              <a:rPr lang="ja" sz="1200" dirty="0">
                <a:solidFill>
                  <a:schemeClr val="dk2"/>
                </a:solidFill>
                <a:latin typeface="Open Sans"/>
                <a:ea typeface="Open Sans"/>
                <a:cs typeface="Open Sans"/>
                <a:sym typeface="Open Sans"/>
              </a:rPr>
              <a:t> </a:t>
            </a:r>
            <a:r>
              <a:rPr lang="ja-JP" altLang="en-US" sz="1200" dirty="0">
                <a:solidFill>
                  <a:schemeClr val="dk2"/>
                </a:solidFill>
                <a:latin typeface="Open Sans"/>
                <a:ea typeface="Open Sans"/>
                <a:cs typeface="Open Sans"/>
                <a:sym typeface="Open Sans"/>
              </a:rPr>
              <a:t>直也</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 sz="1200" dirty="0">
                <a:solidFill>
                  <a:schemeClr val="dk2"/>
                </a:solidFill>
                <a:latin typeface="Open Sans"/>
                <a:ea typeface="Open Sans"/>
                <a:cs typeface="Open Sans"/>
                <a:sym typeface="Open Sans"/>
              </a:rPr>
              <a:t>株式会社</a:t>
            </a:r>
            <a:r>
              <a:rPr lang="ja-JP" altLang="en-US" sz="1200" dirty="0">
                <a:solidFill>
                  <a:schemeClr val="dk2"/>
                </a:solidFill>
                <a:latin typeface="Open Sans"/>
                <a:ea typeface="Open Sans"/>
                <a:cs typeface="Open Sans"/>
                <a:sym typeface="Open Sans"/>
              </a:rPr>
              <a:t>パソナ</a:t>
            </a:r>
            <a:r>
              <a:rPr lang="ja" sz="1200" dirty="0">
                <a:solidFill>
                  <a:schemeClr val="dk2"/>
                </a:solidFill>
                <a:latin typeface="Open Sans"/>
                <a:ea typeface="Open Sans"/>
                <a:cs typeface="Open Sans"/>
                <a:sym typeface="Open Sans"/>
              </a:rPr>
              <a:t> </a:t>
            </a:r>
            <a:r>
              <a:rPr lang="ja-JP" altLang="en-US" sz="1200" dirty="0">
                <a:solidFill>
                  <a:schemeClr val="dk2"/>
                </a:solidFill>
                <a:latin typeface="Open Sans"/>
                <a:ea typeface="Open Sans"/>
                <a:cs typeface="Open Sans"/>
                <a:sym typeface="Open Sans"/>
              </a:rPr>
              <a:t>第</a:t>
            </a:r>
            <a:r>
              <a:rPr lang="en-US" altLang="ja-JP" sz="1200" dirty="0">
                <a:solidFill>
                  <a:schemeClr val="dk2"/>
                </a:solidFill>
                <a:latin typeface="Open Sans"/>
                <a:ea typeface="Open Sans"/>
                <a:cs typeface="Open Sans"/>
                <a:sym typeface="Open Sans"/>
              </a:rPr>
              <a:t>1</a:t>
            </a:r>
            <a:r>
              <a:rPr lang="ja-JP" altLang="en-US" sz="1200" dirty="0">
                <a:solidFill>
                  <a:schemeClr val="dk2"/>
                </a:solidFill>
                <a:latin typeface="Open Sans"/>
                <a:ea typeface="Open Sans"/>
                <a:cs typeface="Open Sans"/>
                <a:sym typeface="Open Sans"/>
              </a:rPr>
              <a:t>エンジニア室 プロジェクトマネジメントチーム</a:t>
            </a:r>
            <a:r>
              <a:rPr lang="ja" sz="1200" dirty="0">
                <a:solidFill>
                  <a:schemeClr val="dk2"/>
                </a:solidFill>
                <a:latin typeface="Open Sans"/>
                <a:ea typeface="Open Sans"/>
                <a:cs typeface="Open Sans"/>
                <a:sym typeface="Open Sans"/>
              </a:rPr>
              <a:t>所属</a:t>
            </a:r>
            <a:endParaRPr lang="en-US" altLang="ja"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職務経歴サマリ</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・冠婚葬祭システム開発</a:t>
            </a:r>
            <a:r>
              <a:rPr lang="en-US" altLang="ja-JP" sz="1200" dirty="0">
                <a:solidFill>
                  <a:schemeClr val="dk2"/>
                </a:solidFill>
                <a:latin typeface="Open Sans"/>
                <a:ea typeface="Open Sans"/>
                <a:cs typeface="Open Sans"/>
                <a:sym typeface="Open Sans"/>
              </a:rPr>
              <a:t>/</a:t>
            </a:r>
            <a:r>
              <a:rPr lang="ja-JP" altLang="en-US" sz="1200" dirty="0">
                <a:solidFill>
                  <a:schemeClr val="dk2"/>
                </a:solidFill>
                <a:latin typeface="Open Sans"/>
                <a:ea typeface="Open Sans"/>
                <a:cs typeface="Open Sans"/>
                <a:sym typeface="Open Sans"/>
              </a:rPr>
              <a:t>テスト</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BI</a:t>
            </a:r>
            <a:r>
              <a:rPr lang="ja-JP" altLang="en-US" sz="1200" dirty="0">
                <a:solidFill>
                  <a:schemeClr val="dk2"/>
                </a:solidFill>
                <a:latin typeface="Open Sans"/>
                <a:ea typeface="Open Sans"/>
                <a:cs typeface="Open Sans"/>
                <a:sym typeface="Open Sans"/>
              </a:rPr>
              <a:t>ツールのシステムテスト ベトナムオフショア ブリッジ</a:t>
            </a:r>
            <a:r>
              <a:rPr lang="en-US" altLang="ja-JP" sz="1200" dirty="0">
                <a:solidFill>
                  <a:schemeClr val="dk2"/>
                </a:solidFill>
                <a:latin typeface="Open Sans"/>
                <a:ea typeface="Open Sans"/>
                <a:cs typeface="Open Sans"/>
                <a:sym typeface="Open Sans"/>
              </a:rPr>
              <a:t>SE</a:t>
            </a:r>
            <a:r>
              <a:rPr lang="ja-JP" altLang="en-US" sz="1200" dirty="0">
                <a:solidFill>
                  <a:schemeClr val="dk2"/>
                </a:solidFill>
                <a:latin typeface="Open Sans"/>
                <a:ea typeface="Open Sans"/>
                <a:cs typeface="Open Sans"/>
                <a:sym typeface="Open Sans"/>
              </a:rPr>
              <a:t>担当</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CRM</a:t>
            </a:r>
            <a:r>
              <a:rPr lang="ja-JP" altLang="en-US" sz="1200" dirty="0">
                <a:solidFill>
                  <a:schemeClr val="dk2"/>
                </a:solidFill>
                <a:latin typeface="Open Sans"/>
                <a:ea typeface="Open Sans"/>
                <a:cs typeface="Open Sans"/>
                <a:sym typeface="Open Sans"/>
              </a:rPr>
              <a:t>パッケージのシステムテスト ベトナムオフショア ブリッジ</a:t>
            </a:r>
            <a:r>
              <a:rPr lang="en-US" altLang="ja-JP" sz="1200" dirty="0">
                <a:solidFill>
                  <a:schemeClr val="dk2"/>
                </a:solidFill>
                <a:latin typeface="Open Sans"/>
                <a:ea typeface="Open Sans"/>
                <a:cs typeface="Open Sans"/>
                <a:sym typeface="Open Sans"/>
              </a:rPr>
              <a:t>SE</a:t>
            </a:r>
            <a:r>
              <a:rPr lang="ja-JP" altLang="en-US" sz="1200" dirty="0">
                <a:solidFill>
                  <a:schemeClr val="dk2"/>
                </a:solidFill>
                <a:latin typeface="Open Sans"/>
                <a:ea typeface="Open Sans"/>
                <a:cs typeface="Open Sans"/>
                <a:sym typeface="Open Sans"/>
              </a:rPr>
              <a:t>担当</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a:t>
            </a:r>
            <a:r>
              <a:rPr lang="en-US" altLang="ja-JP" sz="1200" dirty="0">
                <a:solidFill>
                  <a:schemeClr val="dk2"/>
                </a:solidFill>
                <a:latin typeface="Open Sans"/>
                <a:ea typeface="Open Sans"/>
                <a:cs typeface="Open Sans"/>
                <a:sym typeface="Open Sans"/>
              </a:rPr>
              <a:t>ERP</a:t>
            </a:r>
            <a:r>
              <a:rPr lang="ja-JP" altLang="en-US" sz="1200" dirty="0">
                <a:solidFill>
                  <a:schemeClr val="dk2"/>
                </a:solidFill>
                <a:latin typeface="Open Sans"/>
                <a:ea typeface="Open Sans"/>
                <a:cs typeface="Open Sans"/>
                <a:sym typeface="Open Sans"/>
              </a:rPr>
              <a:t>システムのアップグレードに伴うデータ移行プロジェクト </a:t>
            </a:r>
            <a:r>
              <a:rPr lang="en-US" altLang="ja-JP" sz="1200" dirty="0">
                <a:solidFill>
                  <a:schemeClr val="dk2"/>
                </a:solidFill>
                <a:latin typeface="Open Sans"/>
                <a:ea typeface="Open Sans"/>
                <a:cs typeface="Open Sans"/>
                <a:sym typeface="Open Sans"/>
              </a:rPr>
              <a:t>5</a:t>
            </a:r>
            <a:r>
              <a:rPr lang="ja-JP" altLang="en-US" sz="1200" dirty="0">
                <a:solidFill>
                  <a:schemeClr val="dk2"/>
                </a:solidFill>
                <a:latin typeface="Open Sans"/>
                <a:ea typeface="Open Sans"/>
                <a:cs typeface="Open Sans"/>
                <a:sym typeface="Open Sans"/>
              </a:rPr>
              <a:t>件</a:t>
            </a:r>
            <a:endParaRPr lang="en-US"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latin typeface="Open Sans"/>
              <a:ea typeface="Open Sans"/>
              <a:cs typeface="Open Sans"/>
              <a:sym typeface="Open Sans"/>
            </a:endParaRPr>
          </a:p>
        </p:txBody>
      </p:sp>
      <p:sp>
        <p:nvSpPr>
          <p:cNvPr id="117" name="Google Shape;117;p19"/>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pic>
        <p:nvPicPr>
          <p:cNvPr id="3" name="図 2" descr="スーツを着た男性&#10;&#10;AI によって生成されたコンテンツは間違っている可能性があります。">
            <a:extLst>
              <a:ext uri="{FF2B5EF4-FFF2-40B4-BE49-F238E27FC236}">
                <a16:creationId xmlns:a16="http://schemas.microsoft.com/office/drawing/2014/main" id="{9823B0BF-C480-593A-08E4-28E6D978136D}"/>
              </a:ext>
            </a:extLst>
          </p:cNvPr>
          <p:cNvPicPr>
            <a:picLocks noChangeAspect="1"/>
          </p:cNvPicPr>
          <p:nvPr/>
        </p:nvPicPr>
        <p:blipFill>
          <a:blip r:embed="rId3"/>
          <a:stretch>
            <a:fillRect/>
          </a:stretch>
        </p:blipFill>
        <p:spPr>
          <a:xfrm>
            <a:off x="6414021" y="2876871"/>
            <a:ext cx="2662017" cy="22666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E0D35C0C-9DE6-3238-6EB3-DF987F904A65}"/>
            </a:ext>
          </a:extLst>
        </p:cNvPr>
        <p:cNvGrpSpPr/>
        <p:nvPr/>
      </p:nvGrpSpPr>
      <p:grpSpPr>
        <a:xfrm>
          <a:off x="0" y="0"/>
          <a:ext cx="0" cy="0"/>
          <a:chOff x="0" y="0"/>
          <a:chExt cx="0" cy="0"/>
        </a:xfrm>
      </p:grpSpPr>
      <p:sp>
        <p:nvSpPr>
          <p:cNvPr id="122" name="Google Shape;122;p20">
            <a:extLst>
              <a:ext uri="{FF2B5EF4-FFF2-40B4-BE49-F238E27FC236}">
                <a16:creationId xmlns:a16="http://schemas.microsoft.com/office/drawing/2014/main" id="{A672CBE7-20C1-E30E-94FB-3DCED12E5E58}"/>
              </a:ext>
            </a:extLst>
          </p:cNvPr>
          <p:cNvSpPr txBox="1"/>
          <p:nvPr/>
        </p:nvSpPr>
        <p:spPr>
          <a:xfrm>
            <a:off x="897962" y="324781"/>
            <a:ext cx="4631638"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課題・背景・目的の整理</a:t>
            </a:r>
            <a:endParaRPr sz="500" dirty="0"/>
          </a:p>
        </p:txBody>
      </p:sp>
      <p:sp>
        <p:nvSpPr>
          <p:cNvPr id="123" name="Google Shape;123;p20">
            <a:extLst>
              <a:ext uri="{FF2B5EF4-FFF2-40B4-BE49-F238E27FC236}">
                <a16:creationId xmlns:a16="http://schemas.microsoft.com/office/drawing/2014/main" id="{400873DC-0188-736B-D4A1-FA555CBE72E0}"/>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
        <p:nvSpPr>
          <p:cNvPr id="124" name="Google Shape;124;p20">
            <a:extLst>
              <a:ext uri="{FF2B5EF4-FFF2-40B4-BE49-F238E27FC236}">
                <a16:creationId xmlns:a16="http://schemas.microsoft.com/office/drawing/2014/main" id="{FF46B69A-8673-8645-4DE0-E04FFD0C46FA}"/>
              </a:ext>
            </a:extLst>
          </p:cNvPr>
          <p:cNvSpPr txBox="1"/>
          <p:nvPr/>
        </p:nvSpPr>
        <p:spPr>
          <a:xfrm>
            <a:off x="919275" y="1419224"/>
            <a:ext cx="5243925" cy="3239175"/>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以下、</a:t>
            </a:r>
            <a:r>
              <a:rPr lang="en-US" altLang="ja-JP" sz="1200" dirty="0">
                <a:solidFill>
                  <a:schemeClr val="dk2"/>
                </a:solidFill>
                <a:latin typeface="Open Sans"/>
                <a:ea typeface="Open Sans"/>
                <a:cs typeface="Open Sans"/>
                <a:sym typeface="Open Sans"/>
              </a:rPr>
              <a:t>RFP</a:t>
            </a:r>
            <a:r>
              <a:rPr lang="ja-JP" altLang="en-US" sz="1200" dirty="0">
                <a:solidFill>
                  <a:schemeClr val="dk2"/>
                </a:solidFill>
                <a:latin typeface="Open Sans"/>
                <a:ea typeface="Open Sans"/>
                <a:cs typeface="Open Sans"/>
                <a:sym typeface="Open Sans"/>
              </a:rPr>
              <a:t>を拝読した上での弊社の理解となります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en-US" altLang="ja-JP" sz="1200" dirty="0">
                <a:solidFill>
                  <a:schemeClr val="dk2"/>
                </a:solidFill>
                <a:latin typeface="Open Sans"/>
                <a:ea typeface="Open Sans"/>
                <a:cs typeface="Open Sans"/>
                <a:sym typeface="Open Sans"/>
              </a:rPr>
              <a:t>----------------------------------------------------------------------------------------------------</a:t>
            </a: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貴社</a:t>
            </a:r>
            <a:r>
              <a:rPr lang="en-US" altLang="ja"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事業の成長に伴い顧客からの需要が拡大する中、メルマガ配信直後やセール時などの急激なアクセス増加にも耐え、顧客機会を逃さないためのシステム構築を検討中</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次期以降の施策として、店舗間の在庫共有、店舗受取サービス、既存店舗のハウスポイントと</a:t>
            </a: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ポイントの統合が重要な課題</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新ブランドに向けた</a:t>
            </a: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サイトの追加も計画中</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バリューチェーン上のフロント機能を広範囲にカバーし、</a:t>
            </a:r>
            <a:r>
              <a:rPr lang="en-US" altLang="ja-JP" sz="1200" dirty="0">
                <a:solidFill>
                  <a:schemeClr val="dk2"/>
                </a:solidFill>
                <a:latin typeface="Open Sans"/>
                <a:ea typeface="Open Sans"/>
                <a:cs typeface="Open Sans"/>
                <a:sym typeface="Open Sans"/>
              </a:rPr>
              <a:t>PDCA</a:t>
            </a:r>
            <a:r>
              <a:rPr lang="ja-JP" altLang="en-US" sz="1200" dirty="0">
                <a:solidFill>
                  <a:schemeClr val="dk2"/>
                </a:solidFill>
                <a:latin typeface="Open Sans"/>
                <a:ea typeface="Open Sans"/>
                <a:cs typeface="Open Sans"/>
                <a:sym typeface="Open Sans"/>
              </a:rPr>
              <a:t>サイクルに基づいた運用の改善と売上の拡大を目指す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latin typeface="Open Sans"/>
              <a:ea typeface="Open Sans"/>
              <a:cs typeface="Open Sans"/>
              <a:sym typeface="Open Sans"/>
            </a:endParaRPr>
          </a:p>
        </p:txBody>
      </p:sp>
      <p:pic>
        <p:nvPicPr>
          <p:cNvPr id="2" name="Google Shape;73;p16">
            <a:extLst>
              <a:ext uri="{FF2B5EF4-FFF2-40B4-BE49-F238E27FC236}">
                <a16:creationId xmlns:a16="http://schemas.microsoft.com/office/drawing/2014/main" id="{5B9283E8-4B74-F3C8-433B-9BB8EB514DB4}"/>
              </a:ext>
            </a:extLst>
          </p:cNvPr>
          <p:cNvPicPr preferRelativeResize="0"/>
          <p:nvPr/>
        </p:nvPicPr>
        <p:blipFill>
          <a:blip r:embed="rId3">
            <a:alphaModFix/>
          </a:blip>
          <a:stretch>
            <a:fillRect/>
          </a:stretch>
        </p:blipFill>
        <p:spPr>
          <a:xfrm>
            <a:off x="6234750" y="2643750"/>
            <a:ext cx="2866050" cy="2446249"/>
          </a:xfrm>
          <a:prstGeom prst="rect">
            <a:avLst/>
          </a:prstGeom>
          <a:noFill/>
          <a:ln>
            <a:noFill/>
          </a:ln>
        </p:spPr>
      </p:pic>
    </p:spTree>
    <p:extLst>
      <p:ext uri="{BB962C8B-B14F-4D97-AF65-F5344CB8AC3E}">
        <p14:creationId xmlns:p14="http://schemas.microsoft.com/office/powerpoint/2010/main" val="263770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p:nvPr/>
        </p:nvSpPr>
        <p:spPr>
          <a:xfrm>
            <a:off x="897962" y="324781"/>
            <a:ext cx="3417000"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 sz="3000" dirty="0">
                <a:solidFill>
                  <a:srgbClr val="31333D"/>
                </a:solidFill>
                <a:latin typeface="Maven Pro Medium"/>
                <a:ea typeface="Maven Pro Medium"/>
                <a:cs typeface="Maven Pro Medium"/>
                <a:sym typeface="Maven Pro Medium"/>
              </a:rPr>
              <a:t>開発の進め方</a:t>
            </a:r>
            <a:endParaRPr sz="500" dirty="0"/>
          </a:p>
        </p:txBody>
      </p:sp>
      <p:sp>
        <p:nvSpPr>
          <p:cNvPr id="123" name="Google Shape;123;p20"/>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
        <p:nvSpPr>
          <p:cNvPr id="124" name="Google Shape;124;p20"/>
          <p:cNvSpPr txBox="1"/>
          <p:nvPr/>
        </p:nvSpPr>
        <p:spPr>
          <a:xfrm>
            <a:off x="919275" y="1419225"/>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 sz="1200" dirty="0">
                <a:solidFill>
                  <a:schemeClr val="dk2"/>
                </a:solidFill>
                <a:latin typeface="Open Sans"/>
                <a:ea typeface="Open Sans"/>
                <a:cs typeface="Open Sans"/>
                <a:sym typeface="Open Sans"/>
              </a:rPr>
              <a:t>要件定義フェーズと開発フェーズの２ステップで進め</a:t>
            </a:r>
            <a:r>
              <a:rPr lang="ja-JP" altLang="en-US" sz="1200" dirty="0">
                <a:solidFill>
                  <a:schemeClr val="dk2"/>
                </a:solidFill>
                <a:latin typeface="Open Sans"/>
                <a:ea typeface="Open Sans"/>
                <a:cs typeface="Open Sans"/>
                <a:sym typeface="Open Sans"/>
              </a:rPr>
              <a:t>ます</a:t>
            </a:r>
            <a:endParaRPr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 sz="1200" dirty="0">
                <a:solidFill>
                  <a:schemeClr val="dk2"/>
                </a:solidFill>
                <a:latin typeface="Open Sans"/>
                <a:ea typeface="Open Sans"/>
                <a:cs typeface="Open Sans"/>
                <a:sym typeface="Open Sans"/>
              </a:rPr>
              <a:t>要件定義は機能・画面仕様、開発費用・スケジュールなどが確定している状態で</a:t>
            </a:r>
            <a:r>
              <a:rPr lang="ja-JP" altLang="en-US" sz="1200" dirty="0">
                <a:solidFill>
                  <a:schemeClr val="dk2"/>
                </a:solidFill>
                <a:latin typeface="Open Sans"/>
                <a:ea typeface="Open Sans"/>
                <a:cs typeface="Open Sans"/>
                <a:sym typeface="Open Sans"/>
              </a:rPr>
              <a:t>す</a:t>
            </a:r>
            <a:endParaRPr sz="1200" dirty="0">
              <a:solidFill>
                <a:schemeClr val="dk2"/>
              </a:solidFill>
              <a:latin typeface="Open Sans"/>
              <a:ea typeface="Open Sans"/>
              <a:cs typeface="Open Sans"/>
              <a:sym typeface="Open Sans"/>
            </a:endParaRPr>
          </a:p>
        </p:txBody>
      </p:sp>
      <p:sp>
        <p:nvSpPr>
          <p:cNvPr id="125" name="Google Shape;125;p20"/>
          <p:cNvSpPr/>
          <p:nvPr/>
        </p:nvSpPr>
        <p:spPr>
          <a:xfrm>
            <a:off x="19508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要件定義</a:t>
            </a:r>
            <a:endParaRPr sz="1000">
              <a:solidFill>
                <a:srgbClr val="FFFFFF"/>
              </a:solidFill>
            </a:endParaRPr>
          </a:p>
        </p:txBody>
      </p:sp>
      <p:sp>
        <p:nvSpPr>
          <p:cNvPr id="126" name="Google Shape;126;p20"/>
          <p:cNvSpPr/>
          <p:nvPr/>
        </p:nvSpPr>
        <p:spPr>
          <a:xfrm>
            <a:off x="919275" y="2557650"/>
            <a:ext cx="1185000" cy="382500"/>
          </a:xfrm>
          <a:prstGeom prst="homePlate">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企画</a:t>
            </a:r>
            <a:endParaRPr sz="1000">
              <a:solidFill>
                <a:srgbClr val="FFFFFF"/>
              </a:solidFill>
            </a:endParaRPr>
          </a:p>
        </p:txBody>
      </p:sp>
      <p:sp>
        <p:nvSpPr>
          <p:cNvPr id="127" name="Google Shape;127;p20"/>
          <p:cNvSpPr/>
          <p:nvPr/>
        </p:nvSpPr>
        <p:spPr>
          <a:xfrm>
            <a:off x="29824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システム概要設計</a:t>
            </a:r>
            <a:endParaRPr sz="1000">
              <a:solidFill>
                <a:srgbClr val="FFFFFF"/>
              </a:solidFill>
            </a:endParaRPr>
          </a:p>
        </p:txBody>
      </p:sp>
      <p:sp>
        <p:nvSpPr>
          <p:cNvPr id="128" name="Google Shape;128;p20"/>
          <p:cNvSpPr/>
          <p:nvPr/>
        </p:nvSpPr>
        <p:spPr>
          <a:xfrm>
            <a:off x="40140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システム詳細設計</a:t>
            </a:r>
            <a:endParaRPr sz="1000">
              <a:solidFill>
                <a:srgbClr val="FFFFFF"/>
              </a:solidFill>
            </a:endParaRPr>
          </a:p>
        </p:txBody>
      </p:sp>
      <p:sp>
        <p:nvSpPr>
          <p:cNvPr id="129" name="Google Shape;129;p20"/>
          <p:cNvSpPr/>
          <p:nvPr/>
        </p:nvSpPr>
        <p:spPr>
          <a:xfrm>
            <a:off x="50456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実装</a:t>
            </a:r>
            <a:endParaRPr sz="1000">
              <a:solidFill>
                <a:srgbClr val="FFFFFF"/>
              </a:solidFill>
            </a:endParaRPr>
          </a:p>
        </p:txBody>
      </p:sp>
      <p:sp>
        <p:nvSpPr>
          <p:cNvPr id="130" name="Google Shape;130;p20"/>
          <p:cNvSpPr/>
          <p:nvPr/>
        </p:nvSpPr>
        <p:spPr>
          <a:xfrm>
            <a:off x="60772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テスト</a:t>
            </a:r>
            <a:endParaRPr sz="1000">
              <a:solidFill>
                <a:srgbClr val="FFFFFF"/>
              </a:solidFill>
            </a:endParaRPr>
          </a:p>
        </p:txBody>
      </p:sp>
      <p:sp>
        <p:nvSpPr>
          <p:cNvPr id="131" name="Google Shape;131;p20"/>
          <p:cNvSpPr/>
          <p:nvPr/>
        </p:nvSpPr>
        <p:spPr>
          <a:xfrm>
            <a:off x="7108875" y="2557650"/>
            <a:ext cx="1185000" cy="382500"/>
          </a:xfrm>
          <a:prstGeom prst="chevron">
            <a:avLst>
              <a:gd name="adj" fmla="val 50000"/>
            </a:avLst>
          </a:prstGeom>
          <a:solidFill>
            <a:srgbClr val="64697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000">
                <a:solidFill>
                  <a:srgbClr val="FFFFFF"/>
                </a:solidFill>
              </a:rPr>
              <a:t>リリース</a:t>
            </a:r>
            <a:endParaRPr sz="1000">
              <a:solidFill>
                <a:srgbClr val="FFFFFF"/>
              </a:solidFill>
            </a:endParaRPr>
          </a:p>
        </p:txBody>
      </p:sp>
      <p:sp>
        <p:nvSpPr>
          <p:cNvPr id="132" name="Google Shape;132;p20"/>
          <p:cNvSpPr/>
          <p:nvPr/>
        </p:nvSpPr>
        <p:spPr>
          <a:xfrm>
            <a:off x="1950875" y="2454175"/>
            <a:ext cx="1185000" cy="5781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a:off x="3192525" y="2454175"/>
            <a:ext cx="5101200" cy="5781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rot="10800000">
            <a:off x="1742425" y="2415740"/>
            <a:ext cx="151800" cy="131400"/>
          </a:xfrm>
          <a:prstGeom prst="triangle">
            <a:avLst>
              <a:gd name="adj" fmla="val 50000"/>
            </a:avLst>
          </a:pr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txBox="1"/>
          <p:nvPr/>
        </p:nvSpPr>
        <p:spPr>
          <a:xfrm>
            <a:off x="1438605" y="2146663"/>
            <a:ext cx="775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D5A6BD"/>
                </a:solidFill>
                <a:latin typeface="Open Sans"/>
                <a:ea typeface="Open Sans"/>
                <a:cs typeface="Open Sans"/>
                <a:sym typeface="Open Sans"/>
              </a:rPr>
              <a:t>現時点</a:t>
            </a:r>
            <a:endParaRPr sz="800">
              <a:solidFill>
                <a:srgbClr val="D5A6BD"/>
              </a:solidFill>
              <a:latin typeface="Open Sans"/>
              <a:ea typeface="Open Sans"/>
              <a:cs typeface="Open Sans"/>
              <a:sym typeface="Open Sans"/>
            </a:endParaRPr>
          </a:p>
        </p:txBody>
      </p:sp>
      <p:sp>
        <p:nvSpPr>
          <p:cNvPr id="136" name="Google Shape;136;p20"/>
          <p:cNvSpPr txBox="1"/>
          <p:nvPr/>
        </p:nvSpPr>
        <p:spPr>
          <a:xfrm>
            <a:off x="3192524" y="2146675"/>
            <a:ext cx="51012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5E9EEE"/>
                </a:solidFill>
                <a:latin typeface="Open Sans"/>
                <a:ea typeface="Open Sans"/>
                <a:cs typeface="Open Sans"/>
                <a:sym typeface="Open Sans"/>
              </a:rPr>
              <a:t>開発フェーズ</a:t>
            </a:r>
            <a:endParaRPr sz="800">
              <a:solidFill>
                <a:srgbClr val="5E9EEE"/>
              </a:solidFill>
              <a:latin typeface="Open Sans"/>
              <a:ea typeface="Open Sans"/>
              <a:cs typeface="Open Sans"/>
              <a:sym typeface="Open Sans"/>
            </a:endParaRPr>
          </a:p>
        </p:txBody>
      </p:sp>
      <p:sp>
        <p:nvSpPr>
          <p:cNvPr id="137" name="Google Shape;137;p20"/>
          <p:cNvSpPr txBox="1"/>
          <p:nvPr/>
        </p:nvSpPr>
        <p:spPr>
          <a:xfrm>
            <a:off x="1950875" y="2146675"/>
            <a:ext cx="11850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5E9EEE"/>
                </a:solidFill>
                <a:latin typeface="Open Sans"/>
                <a:ea typeface="Open Sans"/>
                <a:cs typeface="Open Sans"/>
                <a:sym typeface="Open Sans"/>
              </a:rPr>
              <a:t>要件定義フェーズ</a:t>
            </a:r>
            <a:endParaRPr sz="800">
              <a:solidFill>
                <a:srgbClr val="5E9EEE"/>
              </a:solidFill>
              <a:latin typeface="Open Sans"/>
              <a:ea typeface="Open Sans"/>
              <a:cs typeface="Open Sans"/>
              <a:sym typeface="Open Sans"/>
            </a:endParaRPr>
          </a:p>
        </p:txBody>
      </p:sp>
      <p:cxnSp>
        <p:nvCxnSpPr>
          <p:cNvPr id="138" name="Google Shape;138;p20"/>
          <p:cNvCxnSpPr>
            <a:stCxn id="126" idx="2"/>
            <a:endCxn id="139" idx="0"/>
          </p:cNvCxnSpPr>
          <p:nvPr/>
        </p:nvCxnSpPr>
        <p:spPr>
          <a:xfrm rot="5400000">
            <a:off x="951600" y="2780700"/>
            <a:ext cx="305100" cy="624000"/>
          </a:xfrm>
          <a:prstGeom prst="curvedConnector3">
            <a:avLst>
              <a:gd name="adj1" fmla="val 49998"/>
            </a:avLst>
          </a:prstGeom>
          <a:noFill/>
          <a:ln w="9525" cap="flat" cmpd="sng">
            <a:solidFill>
              <a:srgbClr val="646979"/>
            </a:solidFill>
            <a:prstDash val="solid"/>
            <a:round/>
            <a:headEnd type="none" w="med" len="med"/>
            <a:tailEnd type="none" w="med" len="med"/>
          </a:ln>
        </p:spPr>
      </p:cxnSp>
      <p:cxnSp>
        <p:nvCxnSpPr>
          <p:cNvPr id="140" name="Google Shape;140;p20"/>
          <p:cNvCxnSpPr>
            <a:stCxn id="132" idx="2"/>
            <a:endCxn id="141" idx="0"/>
          </p:cNvCxnSpPr>
          <p:nvPr/>
        </p:nvCxnSpPr>
        <p:spPr>
          <a:xfrm rot="-5400000" flipH="1">
            <a:off x="2471225" y="3104425"/>
            <a:ext cx="213000" cy="68700"/>
          </a:xfrm>
          <a:prstGeom prst="curvedConnector3">
            <a:avLst>
              <a:gd name="adj1" fmla="val 50000"/>
            </a:avLst>
          </a:prstGeom>
          <a:noFill/>
          <a:ln w="9525" cap="flat" cmpd="sng">
            <a:solidFill>
              <a:srgbClr val="646979"/>
            </a:solidFill>
            <a:prstDash val="solid"/>
            <a:round/>
            <a:headEnd type="none" w="med" len="med"/>
            <a:tailEnd type="none" w="med" len="med"/>
          </a:ln>
        </p:spPr>
      </p:cxnSp>
      <p:sp>
        <p:nvSpPr>
          <p:cNvPr id="142" name="Google Shape;142;p20"/>
          <p:cNvSpPr txBox="1"/>
          <p:nvPr/>
        </p:nvSpPr>
        <p:spPr>
          <a:xfrm>
            <a:off x="1785440" y="3019378"/>
            <a:ext cx="7746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646879"/>
                </a:solidFill>
                <a:latin typeface="Open Sans"/>
                <a:ea typeface="Open Sans"/>
                <a:cs typeface="Open Sans"/>
                <a:sym typeface="Open Sans"/>
              </a:rPr>
              <a:t>要件定義書</a:t>
            </a:r>
            <a:endParaRPr sz="800">
              <a:solidFill>
                <a:srgbClr val="646879"/>
              </a:solidFill>
              <a:latin typeface="Open Sans"/>
              <a:ea typeface="Open Sans"/>
              <a:cs typeface="Open Sans"/>
              <a:sym typeface="Open Sans"/>
            </a:endParaRPr>
          </a:p>
        </p:txBody>
      </p:sp>
      <p:sp>
        <p:nvSpPr>
          <p:cNvPr id="143" name="Google Shape;143;p20"/>
          <p:cNvSpPr/>
          <p:nvPr/>
        </p:nvSpPr>
        <p:spPr>
          <a:xfrm>
            <a:off x="3385475" y="3077125"/>
            <a:ext cx="4908300" cy="2030100"/>
          </a:xfrm>
          <a:prstGeom prst="wedgeRectCallout">
            <a:avLst>
              <a:gd name="adj1" fmla="val -51445"/>
              <a:gd name="adj2" fmla="val -35431"/>
            </a:avLst>
          </a:prstGeom>
          <a:noFill/>
          <a:ln w="9525" cap="flat" cmpd="sng">
            <a:solidFill>
              <a:srgbClr val="64697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800" u="sng">
                <a:solidFill>
                  <a:schemeClr val="dk2"/>
                </a:solidFill>
              </a:rPr>
              <a:t>業務要件</a:t>
            </a:r>
            <a:endParaRPr sz="800">
              <a:solidFill>
                <a:schemeClr val="dk2"/>
              </a:solidFill>
            </a:endParaRPr>
          </a:p>
          <a:p>
            <a:pPr marL="0" lvl="0" indent="0" algn="l" rtl="0">
              <a:spcBef>
                <a:spcPts val="0"/>
              </a:spcBef>
              <a:spcAft>
                <a:spcPts val="0"/>
              </a:spcAft>
              <a:buNone/>
            </a:pPr>
            <a:r>
              <a:rPr lang="ja" sz="800">
                <a:solidFill>
                  <a:schemeClr val="dk2"/>
                </a:solidFill>
              </a:rPr>
              <a:t>・システム全体像、システム化後フロー、システム化範囲</a:t>
            </a:r>
            <a:endParaRPr sz="800">
              <a:solidFill>
                <a:schemeClr val="dk2"/>
              </a:solidFill>
            </a:endParaRPr>
          </a:p>
          <a:p>
            <a:pPr marL="0" lvl="0" indent="0" algn="l" rtl="0">
              <a:spcBef>
                <a:spcPts val="0"/>
              </a:spcBef>
              <a:spcAft>
                <a:spcPts val="0"/>
              </a:spcAft>
              <a:buNone/>
            </a:pPr>
            <a:endParaRPr sz="800">
              <a:solidFill>
                <a:schemeClr val="dk2"/>
              </a:solidFill>
            </a:endParaRPr>
          </a:p>
          <a:p>
            <a:pPr marL="0" lvl="0" indent="0" algn="l" rtl="0">
              <a:spcBef>
                <a:spcPts val="0"/>
              </a:spcBef>
              <a:spcAft>
                <a:spcPts val="0"/>
              </a:spcAft>
              <a:buNone/>
            </a:pPr>
            <a:r>
              <a:rPr lang="ja" sz="800" u="sng">
                <a:solidFill>
                  <a:schemeClr val="dk2"/>
                </a:solidFill>
              </a:rPr>
              <a:t>機能要件：ユーザーがシステムに求めている機能</a:t>
            </a:r>
            <a:endParaRPr sz="800" u="sng">
              <a:solidFill>
                <a:schemeClr val="dk2"/>
              </a:solidFill>
            </a:endParaRPr>
          </a:p>
          <a:p>
            <a:pPr marL="0" lvl="0" indent="0" algn="l" rtl="0">
              <a:spcBef>
                <a:spcPts val="0"/>
              </a:spcBef>
              <a:spcAft>
                <a:spcPts val="0"/>
              </a:spcAft>
              <a:buNone/>
            </a:pPr>
            <a:r>
              <a:rPr lang="ja" sz="800">
                <a:solidFill>
                  <a:schemeClr val="dk2"/>
                </a:solidFill>
              </a:rPr>
              <a:t>・機能仕様</a:t>
            </a:r>
            <a:endParaRPr sz="800">
              <a:solidFill>
                <a:schemeClr val="dk2"/>
              </a:solidFill>
            </a:endParaRPr>
          </a:p>
          <a:p>
            <a:pPr marL="0" lvl="0" indent="0" algn="l" rtl="0">
              <a:spcBef>
                <a:spcPts val="0"/>
              </a:spcBef>
              <a:spcAft>
                <a:spcPts val="0"/>
              </a:spcAft>
              <a:buNone/>
            </a:pPr>
            <a:r>
              <a:rPr lang="ja" sz="800">
                <a:solidFill>
                  <a:schemeClr val="dk2"/>
                </a:solidFill>
              </a:rPr>
              <a:t>・画面仕様　※レベル感はワイヤーフレーム。デザインは含まない</a:t>
            </a:r>
            <a:endParaRPr sz="800">
              <a:solidFill>
                <a:schemeClr val="dk2"/>
              </a:solidFill>
            </a:endParaRPr>
          </a:p>
          <a:p>
            <a:pPr marL="0" lvl="0" indent="0" algn="l" rtl="0">
              <a:spcBef>
                <a:spcPts val="0"/>
              </a:spcBef>
              <a:spcAft>
                <a:spcPts val="0"/>
              </a:spcAft>
              <a:buNone/>
            </a:pPr>
            <a:endParaRPr sz="800" u="sng">
              <a:solidFill>
                <a:schemeClr val="dk2"/>
              </a:solidFill>
            </a:endParaRPr>
          </a:p>
          <a:p>
            <a:pPr marL="0" lvl="0" indent="0" algn="l" rtl="0">
              <a:spcBef>
                <a:spcPts val="0"/>
              </a:spcBef>
              <a:spcAft>
                <a:spcPts val="0"/>
              </a:spcAft>
              <a:buNone/>
            </a:pPr>
            <a:r>
              <a:rPr lang="ja" sz="800" u="sng">
                <a:solidFill>
                  <a:schemeClr val="dk2"/>
                </a:solidFill>
              </a:rPr>
              <a:t>非機能要件：機能以外でシステムに求められること</a:t>
            </a:r>
            <a:endParaRPr sz="800" u="sng">
              <a:solidFill>
                <a:schemeClr val="dk2"/>
              </a:solidFill>
            </a:endParaRPr>
          </a:p>
          <a:p>
            <a:pPr marL="0" lvl="0" indent="0" algn="l" rtl="0">
              <a:spcBef>
                <a:spcPts val="0"/>
              </a:spcBef>
              <a:spcAft>
                <a:spcPts val="0"/>
              </a:spcAft>
              <a:buNone/>
            </a:pPr>
            <a:r>
              <a:rPr lang="ja" sz="800">
                <a:solidFill>
                  <a:schemeClr val="dk2"/>
                </a:solidFill>
              </a:rPr>
              <a:t>・可用性、性能拡張性、運用保守性、セキュリティ、環境、プライバシーポリシー・利用規約、ログ、データ分析</a:t>
            </a:r>
            <a:endParaRPr sz="800">
              <a:solidFill>
                <a:schemeClr val="dk2"/>
              </a:solidFill>
            </a:endParaRPr>
          </a:p>
          <a:p>
            <a:pPr marL="0" lvl="0" indent="0" algn="l" rtl="0">
              <a:spcBef>
                <a:spcPts val="0"/>
              </a:spcBef>
              <a:spcAft>
                <a:spcPts val="0"/>
              </a:spcAft>
              <a:buNone/>
            </a:pPr>
            <a:endParaRPr sz="800" u="sng">
              <a:solidFill>
                <a:schemeClr val="dk2"/>
              </a:solidFill>
            </a:endParaRPr>
          </a:p>
          <a:p>
            <a:pPr marL="0" lvl="0" indent="0" algn="l" rtl="0">
              <a:spcBef>
                <a:spcPts val="0"/>
              </a:spcBef>
              <a:spcAft>
                <a:spcPts val="0"/>
              </a:spcAft>
              <a:buNone/>
            </a:pPr>
            <a:r>
              <a:rPr lang="ja" sz="800" u="sng">
                <a:solidFill>
                  <a:schemeClr val="dk2"/>
                </a:solidFill>
              </a:rPr>
              <a:t>開発要件</a:t>
            </a:r>
            <a:endParaRPr sz="800" u="sng">
              <a:solidFill>
                <a:schemeClr val="dk2"/>
              </a:solidFill>
            </a:endParaRPr>
          </a:p>
          <a:p>
            <a:pPr marL="0" lvl="0" indent="0" algn="l" rtl="0">
              <a:spcBef>
                <a:spcPts val="0"/>
              </a:spcBef>
              <a:spcAft>
                <a:spcPts val="0"/>
              </a:spcAft>
              <a:buNone/>
            </a:pPr>
            <a:r>
              <a:rPr lang="ja" sz="800">
                <a:solidFill>
                  <a:schemeClr val="dk2"/>
                </a:solidFill>
              </a:rPr>
              <a:t>・体制と役割、スケジュール、成果物、開発・運用費用</a:t>
            </a:r>
            <a:endParaRPr sz="800">
              <a:solidFill>
                <a:schemeClr val="dk2"/>
              </a:solidFill>
            </a:endParaRPr>
          </a:p>
        </p:txBody>
      </p:sp>
      <p:pic>
        <p:nvPicPr>
          <p:cNvPr id="144" name="Google Shape;144;p20"/>
          <p:cNvPicPr preferRelativeResize="0"/>
          <p:nvPr/>
        </p:nvPicPr>
        <p:blipFill>
          <a:blip r:embed="rId3">
            <a:alphaModFix/>
          </a:blip>
          <a:stretch>
            <a:fillRect/>
          </a:stretch>
        </p:blipFill>
        <p:spPr>
          <a:xfrm>
            <a:off x="2076790" y="3245250"/>
            <a:ext cx="933174" cy="1212025"/>
          </a:xfrm>
          <a:prstGeom prst="rect">
            <a:avLst/>
          </a:prstGeom>
          <a:noFill/>
          <a:ln w="9525" cap="flat" cmpd="sng">
            <a:solidFill>
              <a:schemeClr val="dk2"/>
            </a:solidFill>
            <a:prstDash val="solid"/>
            <a:round/>
            <a:headEnd type="none" w="sm" len="sm"/>
            <a:tailEnd type="none" w="sm" len="sm"/>
          </a:ln>
        </p:spPr>
      </p:pic>
      <p:pic>
        <p:nvPicPr>
          <p:cNvPr id="139" name="Google Shape;139;p20"/>
          <p:cNvPicPr preferRelativeResize="0"/>
          <p:nvPr/>
        </p:nvPicPr>
        <p:blipFill>
          <a:blip r:embed="rId4">
            <a:alphaModFix/>
          </a:blip>
          <a:stretch>
            <a:fillRect/>
          </a:stretch>
        </p:blipFill>
        <p:spPr>
          <a:xfrm>
            <a:off x="325700" y="3245238"/>
            <a:ext cx="933176" cy="518083"/>
          </a:xfrm>
          <a:prstGeom prst="rect">
            <a:avLst/>
          </a:prstGeom>
          <a:noFill/>
          <a:ln w="9525" cap="flat" cmpd="sng">
            <a:solidFill>
              <a:schemeClr val="dk2"/>
            </a:solidFill>
            <a:prstDash val="solid"/>
            <a:round/>
            <a:headEnd type="none" w="sm" len="sm"/>
            <a:tailEnd type="none" w="sm" len="sm"/>
          </a:ln>
        </p:spPr>
      </p:pic>
      <p:sp>
        <p:nvSpPr>
          <p:cNvPr id="145" name="Google Shape;145;p20"/>
          <p:cNvSpPr txBox="1"/>
          <p:nvPr/>
        </p:nvSpPr>
        <p:spPr>
          <a:xfrm>
            <a:off x="33015" y="3032278"/>
            <a:ext cx="7746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a:solidFill>
                  <a:srgbClr val="646879"/>
                </a:solidFill>
                <a:latin typeface="Open Sans"/>
                <a:ea typeface="Open Sans"/>
                <a:cs typeface="Open Sans"/>
                <a:sym typeface="Open Sans"/>
              </a:rPr>
              <a:t>RFP</a:t>
            </a:r>
            <a:endParaRPr sz="800">
              <a:solidFill>
                <a:srgbClr val="646879"/>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1"/>
          <p:cNvSpPr txBox="1"/>
          <p:nvPr/>
        </p:nvSpPr>
        <p:spPr>
          <a:xfrm>
            <a:off x="897962" y="1430444"/>
            <a:ext cx="7210500" cy="727500"/>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今後のお打ち合わせでヒアリングを重ね、新たな</a:t>
            </a: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システムを構築することで実現したい業務フローや</a:t>
            </a:r>
            <a:r>
              <a:rPr lang="ja" altLang="ja-JP" sz="1200" dirty="0">
                <a:solidFill>
                  <a:schemeClr val="dk2"/>
                </a:solidFill>
                <a:latin typeface="Open Sans"/>
                <a:ea typeface="Open Sans"/>
                <a:cs typeface="Open Sans"/>
                <a:sym typeface="Open Sans"/>
              </a:rPr>
              <a:t>システム</a:t>
            </a:r>
            <a:r>
              <a:rPr lang="ja-JP" altLang="en-US" sz="1200" dirty="0">
                <a:solidFill>
                  <a:schemeClr val="dk2"/>
                </a:solidFill>
                <a:latin typeface="Open Sans"/>
                <a:ea typeface="Open Sans"/>
                <a:cs typeface="Open Sans"/>
                <a:sym typeface="Open Sans"/>
              </a:rPr>
              <a:t>の</a:t>
            </a:r>
            <a:r>
              <a:rPr lang="ja" altLang="ja-JP" sz="1200" dirty="0">
                <a:solidFill>
                  <a:schemeClr val="dk2"/>
                </a:solidFill>
                <a:latin typeface="Open Sans"/>
                <a:ea typeface="Open Sans"/>
                <a:cs typeface="Open Sans"/>
                <a:sym typeface="Open Sans"/>
              </a:rPr>
              <a:t>全体像</a:t>
            </a:r>
            <a:r>
              <a:rPr lang="ja" sz="1200" dirty="0">
                <a:solidFill>
                  <a:schemeClr val="dk2"/>
                </a:solidFill>
                <a:latin typeface="Open Sans"/>
                <a:ea typeface="Open Sans"/>
                <a:cs typeface="Open Sans"/>
                <a:sym typeface="Open Sans"/>
              </a:rPr>
              <a:t>を明確化</a:t>
            </a:r>
            <a:r>
              <a:rPr lang="ja-JP" altLang="en-US" sz="1200" dirty="0">
                <a:solidFill>
                  <a:schemeClr val="dk2"/>
                </a:solidFill>
                <a:latin typeface="Open Sans"/>
                <a:ea typeface="Open Sans"/>
                <a:cs typeface="Open Sans"/>
                <a:sym typeface="Open Sans"/>
              </a:rPr>
              <a:t>します</a:t>
            </a:r>
            <a:endParaRPr sz="1200" dirty="0">
              <a:solidFill>
                <a:schemeClr val="dk2"/>
              </a:solidFill>
              <a:latin typeface="Open Sans"/>
              <a:ea typeface="Open Sans"/>
              <a:cs typeface="Open Sans"/>
              <a:sym typeface="Open Sans"/>
            </a:endParaRPr>
          </a:p>
        </p:txBody>
      </p:sp>
      <p:sp>
        <p:nvSpPr>
          <p:cNvPr id="2" name="Google Shape;122;p20">
            <a:extLst>
              <a:ext uri="{FF2B5EF4-FFF2-40B4-BE49-F238E27FC236}">
                <a16:creationId xmlns:a16="http://schemas.microsoft.com/office/drawing/2014/main" id="{DA9984BE-060E-40A3-C1AB-5330728D0057}"/>
              </a:ext>
            </a:extLst>
          </p:cNvPr>
          <p:cNvSpPr txBox="1"/>
          <p:nvPr/>
        </p:nvSpPr>
        <p:spPr>
          <a:xfrm>
            <a:off x="897962" y="324781"/>
            <a:ext cx="7958444"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要件定義書のイメージ</a:t>
            </a:r>
            <a:r>
              <a:rPr lang="en-US" altLang="ja-JP" sz="3000" dirty="0">
                <a:solidFill>
                  <a:srgbClr val="31333D"/>
                </a:solidFill>
                <a:latin typeface="Maven Pro Medium"/>
                <a:ea typeface="Maven Pro Medium"/>
                <a:cs typeface="Maven Pro Medium"/>
                <a:sym typeface="Maven Pro Medium"/>
              </a:rPr>
              <a:t>(1/3)</a:t>
            </a:r>
            <a:r>
              <a:rPr lang="ja-JP" altLang="en-US" sz="3000" dirty="0">
                <a:solidFill>
                  <a:srgbClr val="31333D"/>
                </a:solidFill>
                <a:latin typeface="Maven Pro Medium"/>
                <a:ea typeface="Maven Pro Medium"/>
                <a:cs typeface="Maven Pro Medium"/>
                <a:sym typeface="Maven Pro Medium"/>
              </a:rPr>
              <a:t>　システム全体像</a:t>
            </a:r>
          </a:p>
          <a:p>
            <a:pPr marL="0" marR="0" lvl="0" indent="0" algn="l" rtl="0">
              <a:lnSpc>
                <a:spcPct val="100000"/>
              </a:lnSpc>
              <a:spcBef>
                <a:spcPts val="0"/>
              </a:spcBef>
              <a:spcAft>
                <a:spcPts val="0"/>
              </a:spcAft>
              <a:buClr>
                <a:srgbClr val="31333D"/>
              </a:buClr>
              <a:buSzPts val="3000"/>
              <a:buFont typeface="Maven Pro Medium"/>
              <a:buNone/>
            </a:pPr>
            <a:endParaRPr lang="ja-JP" altLang="en-US" sz="500" dirty="0"/>
          </a:p>
        </p:txBody>
      </p:sp>
      <p:sp>
        <p:nvSpPr>
          <p:cNvPr id="3" name="Google Shape;123;p20">
            <a:extLst>
              <a:ext uri="{FF2B5EF4-FFF2-40B4-BE49-F238E27FC236}">
                <a16:creationId xmlns:a16="http://schemas.microsoft.com/office/drawing/2014/main" id="{8A163F4A-BD80-40EB-68E3-15DF4AB4B510}"/>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pic>
        <p:nvPicPr>
          <p:cNvPr id="5" name="図 4">
            <a:extLst>
              <a:ext uri="{FF2B5EF4-FFF2-40B4-BE49-F238E27FC236}">
                <a16:creationId xmlns:a16="http://schemas.microsoft.com/office/drawing/2014/main" id="{65B41E36-DA72-5617-723A-D233F73E565E}"/>
              </a:ext>
            </a:extLst>
          </p:cNvPr>
          <p:cNvPicPr>
            <a:picLocks noChangeAspect="1"/>
          </p:cNvPicPr>
          <p:nvPr/>
        </p:nvPicPr>
        <p:blipFill>
          <a:blip r:embed="rId3"/>
          <a:stretch>
            <a:fillRect/>
          </a:stretch>
        </p:blipFill>
        <p:spPr>
          <a:xfrm>
            <a:off x="1224323" y="2434716"/>
            <a:ext cx="4320200" cy="2571750"/>
          </a:xfrm>
          <a:prstGeom prst="rect">
            <a:avLst/>
          </a:prstGeom>
          <a:ln>
            <a:solidFill>
              <a:schemeClr val="tx1"/>
            </a:solidFill>
          </a:ln>
        </p:spPr>
      </p:pic>
      <p:sp>
        <p:nvSpPr>
          <p:cNvPr id="6" name="Google Shape;169;p23">
            <a:extLst>
              <a:ext uri="{FF2B5EF4-FFF2-40B4-BE49-F238E27FC236}">
                <a16:creationId xmlns:a16="http://schemas.microsoft.com/office/drawing/2014/main" id="{5EE9DD6A-7407-41E8-0EC0-A283064A03EE}"/>
              </a:ext>
            </a:extLst>
          </p:cNvPr>
          <p:cNvSpPr/>
          <p:nvPr/>
        </p:nvSpPr>
        <p:spPr>
          <a:xfrm>
            <a:off x="718085" y="2153266"/>
            <a:ext cx="882114" cy="496462"/>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lt1"/>
                </a:solidFill>
              </a:rPr>
              <a:t>As Is</a:t>
            </a:r>
            <a:endParaRPr sz="1600" b="1" dirty="0">
              <a:solidFill>
                <a:schemeClr val="lt1"/>
              </a:solidFill>
            </a:endParaRPr>
          </a:p>
        </p:txBody>
      </p:sp>
      <p:sp>
        <p:nvSpPr>
          <p:cNvPr id="7" name="矢印: 右 6">
            <a:extLst>
              <a:ext uri="{FF2B5EF4-FFF2-40B4-BE49-F238E27FC236}">
                <a16:creationId xmlns:a16="http://schemas.microsoft.com/office/drawing/2014/main" id="{526E78D6-27F6-B58E-B1C3-1D857B463BF5}"/>
              </a:ext>
            </a:extLst>
          </p:cNvPr>
          <p:cNvSpPr/>
          <p:nvPr/>
        </p:nvSpPr>
        <p:spPr>
          <a:xfrm>
            <a:off x="6209070" y="3094615"/>
            <a:ext cx="1091381" cy="966020"/>
          </a:xfrm>
          <a:prstGeom prst="right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b="1" dirty="0"/>
              <a:t>To Be</a:t>
            </a:r>
            <a:endParaRPr kumimoji="1" lang="ja-JP" altLang="en-US" sz="1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Google Shape;122;p20">
            <a:extLst>
              <a:ext uri="{FF2B5EF4-FFF2-40B4-BE49-F238E27FC236}">
                <a16:creationId xmlns:a16="http://schemas.microsoft.com/office/drawing/2014/main" id="{C3CB4A13-F96E-98BA-076C-72B8F77EA219}"/>
              </a:ext>
            </a:extLst>
          </p:cNvPr>
          <p:cNvSpPr txBox="1"/>
          <p:nvPr/>
        </p:nvSpPr>
        <p:spPr>
          <a:xfrm>
            <a:off x="897962" y="324781"/>
            <a:ext cx="7958444" cy="4857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rgbClr val="31333D"/>
              </a:buClr>
              <a:buSzPts val="3000"/>
              <a:buFont typeface="Maven Pro Medium"/>
              <a:buNone/>
            </a:pPr>
            <a:r>
              <a:rPr lang="ja-JP" altLang="en-US" sz="3000" dirty="0">
                <a:solidFill>
                  <a:srgbClr val="31333D"/>
                </a:solidFill>
                <a:latin typeface="Maven Pro Medium"/>
                <a:ea typeface="Maven Pro Medium"/>
                <a:cs typeface="Maven Pro Medium"/>
                <a:sym typeface="Maven Pro Medium"/>
              </a:rPr>
              <a:t>要件定義書のイメージ</a:t>
            </a:r>
            <a:r>
              <a:rPr lang="en-US" altLang="ja-JP" sz="3000" dirty="0">
                <a:solidFill>
                  <a:srgbClr val="31333D"/>
                </a:solidFill>
                <a:latin typeface="Maven Pro Medium"/>
                <a:ea typeface="Maven Pro Medium"/>
                <a:cs typeface="Maven Pro Medium"/>
                <a:sym typeface="Maven Pro Medium"/>
              </a:rPr>
              <a:t>(2/3)</a:t>
            </a:r>
            <a:r>
              <a:rPr lang="ja-JP" altLang="en-US" sz="3000" dirty="0">
                <a:solidFill>
                  <a:srgbClr val="31333D"/>
                </a:solidFill>
                <a:latin typeface="Maven Pro Medium"/>
                <a:ea typeface="Maven Pro Medium"/>
                <a:cs typeface="Maven Pro Medium"/>
                <a:sym typeface="Maven Pro Medium"/>
              </a:rPr>
              <a:t>　機能仕様の定義</a:t>
            </a:r>
          </a:p>
          <a:p>
            <a:pPr marL="0" marR="0" lvl="0" indent="0" algn="l" rtl="0">
              <a:lnSpc>
                <a:spcPct val="100000"/>
              </a:lnSpc>
              <a:spcBef>
                <a:spcPts val="0"/>
              </a:spcBef>
              <a:spcAft>
                <a:spcPts val="0"/>
              </a:spcAft>
              <a:buClr>
                <a:srgbClr val="31333D"/>
              </a:buClr>
              <a:buSzPts val="3000"/>
              <a:buFont typeface="Maven Pro Medium"/>
              <a:buNone/>
            </a:pPr>
            <a:endParaRPr lang="ja-JP" altLang="en-US" sz="500" dirty="0"/>
          </a:p>
        </p:txBody>
      </p:sp>
      <p:sp>
        <p:nvSpPr>
          <p:cNvPr id="3" name="Google Shape;123;p20">
            <a:extLst>
              <a:ext uri="{FF2B5EF4-FFF2-40B4-BE49-F238E27FC236}">
                <a16:creationId xmlns:a16="http://schemas.microsoft.com/office/drawing/2014/main" id="{87F27BD2-28BC-DB13-9639-5971DF18F119}"/>
              </a:ext>
            </a:extLst>
          </p:cNvPr>
          <p:cNvSpPr/>
          <p:nvPr/>
        </p:nvSpPr>
        <p:spPr>
          <a:xfrm>
            <a:off x="928638" y="1009764"/>
            <a:ext cx="591371" cy="210276"/>
          </a:xfrm>
          <a:custGeom>
            <a:avLst/>
            <a:gdLst/>
            <a:ahLst/>
            <a:cxnLst/>
            <a:rect l="l" t="t"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1100"/>
              <a:buFont typeface="Helvetica Neue"/>
              <a:buNone/>
            </a:pPr>
            <a:endParaRPr sz="1100" b="1" i="0" u="none" strike="noStrike" cap="none">
              <a:solidFill>
                <a:srgbClr val="000000"/>
              </a:solidFill>
              <a:latin typeface="Helvetica Neue"/>
              <a:ea typeface="Helvetica Neue"/>
              <a:cs typeface="Helvetica Neue"/>
              <a:sym typeface="Helvetica Neue"/>
            </a:endParaRPr>
          </a:p>
        </p:txBody>
      </p:sp>
      <p:sp>
        <p:nvSpPr>
          <p:cNvPr id="4" name="Google Shape;151;p21">
            <a:extLst>
              <a:ext uri="{FF2B5EF4-FFF2-40B4-BE49-F238E27FC236}">
                <a16:creationId xmlns:a16="http://schemas.microsoft.com/office/drawing/2014/main" id="{4A340C9C-BF86-A664-99C4-D0663F8FBEEE}"/>
              </a:ext>
            </a:extLst>
          </p:cNvPr>
          <p:cNvSpPr txBox="1"/>
          <p:nvPr/>
        </p:nvSpPr>
        <p:spPr>
          <a:xfrm>
            <a:off x="897963" y="1430444"/>
            <a:ext cx="6424611" cy="3207924"/>
          </a:xfrm>
          <a:prstGeom prst="rect">
            <a:avLst/>
          </a:prstGeom>
          <a:noFill/>
          <a:ln>
            <a:noFill/>
          </a:ln>
        </p:spPr>
        <p:txBody>
          <a:bodyPr spcFirstLastPara="1" wrap="square" lIns="19050" tIns="19050" rIns="19050" bIns="19050" anchor="t" anchorCtr="0">
            <a:noAutofit/>
          </a:bodyPr>
          <a:lstStyle/>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新</a:t>
            </a:r>
            <a:r>
              <a:rPr lang="en-US" altLang="ja-JP" sz="1200" dirty="0">
                <a:solidFill>
                  <a:schemeClr val="dk2"/>
                </a:solidFill>
                <a:latin typeface="Open Sans"/>
                <a:ea typeface="Open Sans"/>
                <a:cs typeface="Open Sans"/>
                <a:sym typeface="Open Sans"/>
              </a:rPr>
              <a:t>EC</a:t>
            </a:r>
            <a:r>
              <a:rPr lang="ja-JP" altLang="en-US" sz="1200" dirty="0">
                <a:solidFill>
                  <a:schemeClr val="dk2"/>
                </a:solidFill>
                <a:latin typeface="Open Sans"/>
                <a:ea typeface="Open Sans"/>
                <a:cs typeface="Open Sans"/>
                <a:sym typeface="Open Sans"/>
              </a:rPr>
              <a:t>システムにおける機能要件と非機能要件をそれぞれ定義し、明確化します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sz="1200" dirty="0">
              <a:solidFill>
                <a:schemeClr val="dk2"/>
              </a:solidFill>
              <a:latin typeface="Open Sans"/>
              <a:ea typeface="Open Sans"/>
              <a:cs typeface="Open Sans"/>
              <a:sym typeface="Open Sans"/>
            </a:endParaRPr>
          </a:p>
          <a:p>
            <a:pPr marL="171450" marR="0" lvl="0" indent="-171450" algn="l" rtl="0">
              <a:lnSpc>
                <a:spcPct val="120000"/>
              </a:lnSpc>
              <a:spcBef>
                <a:spcPts val="800"/>
              </a:spcBef>
              <a:spcAft>
                <a:spcPts val="0"/>
              </a:spcAft>
              <a:buClr>
                <a:srgbClr val="646979"/>
              </a:buClr>
              <a:buSzPts val="1000"/>
              <a:buFont typeface="Arial" panose="020B0604020202020204" pitchFamily="34" charset="0"/>
              <a:buChar char="•"/>
            </a:pPr>
            <a:r>
              <a:rPr lang="ja-JP" altLang="en-US" sz="1200" dirty="0">
                <a:solidFill>
                  <a:schemeClr val="dk2"/>
                </a:solidFill>
                <a:latin typeface="Open Sans"/>
                <a:ea typeface="Open Sans"/>
                <a:cs typeface="Open Sans"/>
                <a:sym typeface="Open Sans"/>
              </a:rPr>
              <a:t>機能要件定義とは</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システムで実現したい機能を網羅・定義することです。システムのコア部分にあたります。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機能要件定義はプロジェクトの予算、メンバー、スケジュール等に大きく影響します。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予算やスケジュールに合わせて、必要な機能に優先順位を付けることも必要です。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lang="en-US" sz="1200" dirty="0">
              <a:solidFill>
                <a:schemeClr val="dk2"/>
              </a:solidFill>
              <a:latin typeface="Open Sans"/>
              <a:ea typeface="Open Sans"/>
              <a:cs typeface="Open Sans"/>
              <a:sym typeface="Open Sans"/>
            </a:endParaRPr>
          </a:p>
          <a:p>
            <a:pPr marL="171450" marR="0" lvl="0" indent="-171450" algn="l" rtl="0">
              <a:lnSpc>
                <a:spcPct val="120000"/>
              </a:lnSpc>
              <a:spcBef>
                <a:spcPts val="800"/>
              </a:spcBef>
              <a:spcAft>
                <a:spcPts val="0"/>
              </a:spcAft>
              <a:buClr>
                <a:srgbClr val="646979"/>
              </a:buClr>
              <a:buSzPts val="1000"/>
              <a:buFont typeface="Arial" panose="020B0604020202020204" pitchFamily="34" charset="0"/>
              <a:buChar char="•"/>
            </a:pPr>
            <a:r>
              <a:rPr lang="ja-JP" altLang="en-US" sz="1200" dirty="0">
                <a:solidFill>
                  <a:schemeClr val="dk2"/>
                </a:solidFill>
                <a:latin typeface="Open Sans"/>
                <a:ea typeface="Open Sans"/>
                <a:cs typeface="Open Sans"/>
                <a:sym typeface="Open Sans"/>
              </a:rPr>
              <a:t>非機能要件定義とは</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機能以外の性能、ユーザビリティ、拡張性、保守・運用、移行性、セキュリティなどを</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定義することです。画面のレイアウトやウイルス対策ソフトの決定なども</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非機能要件定義に含まれ、実際にシステムを利用するユーザーの満足度にも直結します。</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endParaRPr sz="1200" dirty="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9F54B627-79A3-15CE-143A-B52B2EB733D2}"/>
            </a:ext>
          </a:extLst>
        </p:cNvPr>
        <p:cNvGrpSpPr/>
        <p:nvPr/>
      </p:nvGrpSpPr>
      <p:grpSpPr>
        <a:xfrm>
          <a:off x="0" y="0"/>
          <a:ext cx="0" cy="0"/>
          <a:chOff x="0" y="0"/>
          <a:chExt cx="0" cy="0"/>
        </a:xfrm>
      </p:grpSpPr>
      <p:sp>
        <p:nvSpPr>
          <p:cNvPr id="4" name="Google Shape;151;p21">
            <a:extLst>
              <a:ext uri="{FF2B5EF4-FFF2-40B4-BE49-F238E27FC236}">
                <a16:creationId xmlns:a16="http://schemas.microsoft.com/office/drawing/2014/main" id="{A5D5AE69-1DBE-1200-27E8-C4CA19C49778}"/>
              </a:ext>
            </a:extLst>
          </p:cNvPr>
          <p:cNvSpPr txBox="1"/>
          <p:nvPr/>
        </p:nvSpPr>
        <p:spPr>
          <a:xfrm>
            <a:off x="175292" y="110464"/>
            <a:ext cx="6424611" cy="3207924"/>
          </a:xfrm>
          <a:prstGeom prst="rect">
            <a:avLst/>
          </a:prstGeom>
          <a:noFill/>
          <a:ln>
            <a:noFill/>
          </a:ln>
        </p:spPr>
        <p:txBody>
          <a:bodyPr spcFirstLastPara="1" wrap="square" lIns="19050" tIns="19050" rIns="19050" bIns="19050" anchor="t" anchorCtr="0">
            <a:noAutofit/>
          </a:bodyPr>
          <a:lstStyle/>
          <a:p>
            <a:pPr marR="0" lvl="0" algn="l" rtl="0">
              <a:lnSpc>
                <a:spcPct val="120000"/>
              </a:lnSpc>
              <a:spcBef>
                <a:spcPts val="800"/>
              </a:spcBef>
              <a:spcAft>
                <a:spcPts val="0"/>
              </a:spcAft>
              <a:buClr>
                <a:srgbClr val="646979"/>
              </a:buClr>
              <a:buSzPts val="1000"/>
            </a:pPr>
            <a:r>
              <a:rPr lang="ja-JP" altLang="en-US" sz="1200" dirty="0">
                <a:solidFill>
                  <a:schemeClr val="dk2"/>
                </a:solidFill>
                <a:latin typeface="Open Sans"/>
                <a:ea typeface="Open Sans"/>
                <a:cs typeface="Open Sans"/>
                <a:sym typeface="Open Sans"/>
              </a:rPr>
              <a:t>機能要件定義の一例</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a:t>
            </a:r>
            <a:endParaRPr sz="1200" dirty="0">
              <a:solidFill>
                <a:schemeClr val="dk2"/>
              </a:solidFill>
              <a:latin typeface="Open Sans"/>
              <a:ea typeface="Open Sans"/>
              <a:cs typeface="Open Sans"/>
              <a:sym typeface="Open Sans"/>
            </a:endParaRPr>
          </a:p>
        </p:txBody>
      </p:sp>
      <p:pic>
        <p:nvPicPr>
          <p:cNvPr id="8" name="図 7">
            <a:extLst>
              <a:ext uri="{FF2B5EF4-FFF2-40B4-BE49-F238E27FC236}">
                <a16:creationId xmlns:a16="http://schemas.microsoft.com/office/drawing/2014/main" id="{1FA10D6B-7939-50CD-B246-12CA401CDD53}"/>
              </a:ext>
            </a:extLst>
          </p:cNvPr>
          <p:cNvPicPr>
            <a:picLocks noChangeAspect="1"/>
          </p:cNvPicPr>
          <p:nvPr/>
        </p:nvPicPr>
        <p:blipFill>
          <a:blip r:embed="rId3"/>
          <a:stretch>
            <a:fillRect/>
          </a:stretch>
        </p:blipFill>
        <p:spPr>
          <a:xfrm>
            <a:off x="1253613" y="537242"/>
            <a:ext cx="7513044" cy="4606257"/>
          </a:xfrm>
          <a:prstGeom prst="rect">
            <a:avLst/>
          </a:prstGeom>
        </p:spPr>
      </p:pic>
    </p:spTree>
    <p:extLst>
      <p:ext uri="{BB962C8B-B14F-4D97-AF65-F5344CB8AC3E}">
        <p14:creationId xmlns:p14="http://schemas.microsoft.com/office/powerpoint/2010/main" val="1176537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a:extLst>
            <a:ext uri="{FF2B5EF4-FFF2-40B4-BE49-F238E27FC236}">
              <a16:creationId xmlns:a16="http://schemas.microsoft.com/office/drawing/2014/main" id="{F277B023-5417-D075-881E-A16497C1787F}"/>
            </a:ext>
          </a:extLst>
        </p:cNvPr>
        <p:cNvGrpSpPr/>
        <p:nvPr/>
      </p:nvGrpSpPr>
      <p:grpSpPr>
        <a:xfrm>
          <a:off x="0" y="0"/>
          <a:ext cx="0" cy="0"/>
          <a:chOff x="0" y="0"/>
          <a:chExt cx="0" cy="0"/>
        </a:xfrm>
      </p:grpSpPr>
      <p:sp>
        <p:nvSpPr>
          <p:cNvPr id="4" name="Google Shape;151;p21">
            <a:extLst>
              <a:ext uri="{FF2B5EF4-FFF2-40B4-BE49-F238E27FC236}">
                <a16:creationId xmlns:a16="http://schemas.microsoft.com/office/drawing/2014/main" id="{2A705068-32C8-1503-B41D-A6C8B50F24B7}"/>
              </a:ext>
            </a:extLst>
          </p:cNvPr>
          <p:cNvSpPr txBox="1"/>
          <p:nvPr/>
        </p:nvSpPr>
        <p:spPr>
          <a:xfrm>
            <a:off x="175292" y="110464"/>
            <a:ext cx="6424611" cy="3207924"/>
          </a:xfrm>
          <a:prstGeom prst="rect">
            <a:avLst/>
          </a:prstGeom>
          <a:noFill/>
          <a:ln>
            <a:noFill/>
          </a:ln>
        </p:spPr>
        <p:txBody>
          <a:bodyPr spcFirstLastPara="1" wrap="square" lIns="19050" tIns="19050" rIns="19050" bIns="19050" anchor="t" anchorCtr="0">
            <a:noAutofit/>
          </a:bodyPr>
          <a:lstStyle/>
          <a:p>
            <a:pPr marR="0" lvl="0" algn="l" rtl="0">
              <a:lnSpc>
                <a:spcPct val="120000"/>
              </a:lnSpc>
              <a:spcBef>
                <a:spcPts val="800"/>
              </a:spcBef>
              <a:spcAft>
                <a:spcPts val="0"/>
              </a:spcAft>
              <a:buClr>
                <a:srgbClr val="646979"/>
              </a:buClr>
              <a:buSzPts val="1000"/>
            </a:pPr>
            <a:r>
              <a:rPr lang="ja-JP" altLang="en-US" sz="1200" dirty="0">
                <a:solidFill>
                  <a:schemeClr val="dk2"/>
                </a:solidFill>
                <a:latin typeface="Open Sans"/>
                <a:ea typeface="Open Sans"/>
                <a:cs typeface="Open Sans"/>
                <a:sym typeface="Open Sans"/>
              </a:rPr>
              <a:t>非機能要件定義の一例</a:t>
            </a:r>
            <a:endParaRPr lang="en-US" altLang="ja-JP" sz="1200" dirty="0">
              <a:solidFill>
                <a:schemeClr val="dk2"/>
              </a:solidFill>
              <a:latin typeface="Open Sans"/>
              <a:ea typeface="Open Sans"/>
              <a:cs typeface="Open Sans"/>
              <a:sym typeface="Open Sans"/>
            </a:endParaRPr>
          </a:p>
          <a:p>
            <a:pPr marL="0" marR="0" lvl="0" indent="0" algn="l" rtl="0">
              <a:lnSpc>
                <a:spcPct val="120000"/>
              </a:lnSpc>
              <a:spcBef>
                <a:spcPts val="800"/>
              </a:spcBef>
              <a:spcAft>
                <a:spcPts val="0"/>
              </a:spcAft>
              <a:buClr>
                <a:srgbClr val="646979"/>
              </a:buClr>
              <a:buSzPts val="1000"/>
              <a:buFont typeface="Open Sans"/>
              <a:buNone/>
            </a:pPr>
            <a:r>
              <a:rPr lang="ja-JP" altLang="en-US" sz="1200" dirty="0">
                <a:solidFill>
                  <a:schemeClr val="dk2"/>
                </a:solidFill>
                <a:latin typeface="Open Sans"/>
                <a:ea typeface="Open Sans"/>
                <a:cs typeface="Open Sans"/>
                <a:sym typeface="Open Sans"/>
              </a:rPr>
              <a:t>　</a:t>
            </a:r>
            <a:endParaRPr sz="1200" dirty="0">
              <a:solidFill>
                <a:schemeClr val="dk2"/>
              </a:solidFill>
              <a:latin typeface="Open Sans"/>
              <a:ea typeface="Open Sans"/>
              <a:cs typeface="Open Sans"/>
              <a:sym typeface="Open Sans"/>
            </a:endParaRPr>
          </a:p>
        </p:txBody>
      </p:sp>
      <p:pic>
        <p:nvPicPr>
          <p:cNvPr id="3" name="図 2">
            <a:extLst>
              <a:ext uri="{FF2B5EF4-FFF2-40B4-BE49-F238E27FC236}">
                <a16:creationId xmlns:a16="http://schemas.microsoft.com/office/drawing/2014/main" id="{5EAC74C3-83C2-D2EF-1732-913F8B0742F3}"/>
              </a:ext>
            </a:extLst>
          </p:cNvPr>
          <p:cNvPicPr>
            <a:picLocks noChangeAspect="1"/>
          </p:cNvPicPr>
          <p:nvPr/>
        </p:nvPicPr>
        <p:blipFill>
          <a:blip r:embed="rId3"/>
          <a:stretch>
            <a:fillRect/>
          </a:stretch>
        </p:blipFill>
        <p:spPr>
          <a:xfrm>
            <a:off x="1430594" y="544616"/>
            <a:ext cx="7126794" cy="4598883"/>
          </a:xfrm>
          <a:prstGeom prst="rect">
            <a:avLst/>
          </a:prstGeom>
        </p:spPr>
      </p:pic>
    </p:spTree>
    <p:extLst>
      <p:ext uri="{BB962C8B-B14F-4D97-AF65-F5344CB8AC3E}">
        <p14:creationId xmlns:p14="http://schemas.microsoft.com/office/powerpoint/2010/main" val="422808161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7419</TotalTime>
  <Words>1001</Words>
  <Application>Microsoft Office PowerPoint</Application>
  <PresentationFormat>画面に合わせる (16:9)</PresentationFormat>
  <Paragraphs>164</Paragraphs>
  <Slides>16</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16</vt:i4>
      </vt:variant>
    </vt:vector>
  </HeadingPairs>
  <TitlesOfParts>
    <vt:vector size="23" baseType="lpstr">
      <vt:lpstr>Helvetica Neue Light</vt:lpstr>
      <vt:lpstr>Open Sans</vt:lpstr>
      <vt:lpstr>Arial</vt:lpstr>
      <vt:lpstr>Maven Pro Medium</vt:lpstr>
      <vt:lpstr>Helvetica Neue</vt:lpstr>
      <vt:lpstr>Simple Light</vt:lpstr>
      <vt:lpstr>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naoya ishizumi/fab.pasona.tech</cp:lastModifiedBy>
  <cp:revision>10</cp:revision>
  <dcterms:modified xsi:type="dcterms:W3CDTF">2025-06-04T08:43:41Z</dcterms:modified>
</cp:coreProperties>
</file>