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4"/>
  </p:sldMasterIdLst>
  <p:notesMasterIdLst>
    <p:notesMasterId r:id="rId12"/>
  </p:notesMasterIdLst>
  <p:handoutMasterIdLst>
    <p:handoutMasterId r:id="rId13"/>
  </p:handoutMasterIdLst>
  <p:sldIdLst>
    <p:sldId id="286" r:id="rId5"/>
    <p:sldId id="382" r:id="rId6"/>
    <p:sldId id="329" r:id="rId7"/>
    <p:sldId id="480" r:id="rId8"/>
    <p:sldId id="536" r:id="rId9"/>
    <p:sldId id="537" r:id="rId10"/>
    <p:sldId id="53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oC" id="{8D2D95DC-544B-4BD9-9381-C87E4F34E979}">
          <p14:sldIdLst>
            <p14:sldId id="286"/>
            <p14:sldId id="382"/>
            <p14:sldId id="329"/>
          </p14:sldIdLst>
        </p14:section>
        <p14:section name="Section 1" id="{CB5D197C-AC0B-492A-8A66-79166F7A4113}">
          <p14:sldIdLst>
            <p14:sldId id="480"/>
            <p14:sldId id="53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7" name="Author" initials="A" lastIdx="0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9900"/>
    <a:srgbClr val="0000FF"/>
    <a:srgbClr val="313131"/>
    <a:srgbClr val="F0F0F0"/>
    <a:srgbClr val="006600"/>
    <a:srgbClr val="FF66FF"/>
    <a:srgbClr val="00B050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A4B2F-A396-48BC-9626-AD7CD899D8A0}" v="9" dt="2025-02-25T10:47:19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16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394553-4918-D96C-ABB3-FFA460D5C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109B3E-C4A7-A7F7-91EA-0FA5388FE1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82DC6-7D38-48A0-8884-0B85031E28B9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B410D-439D-24D9-20C9-4AA08AD71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3F6DA-7D4B-446F-1A58-53B06C66B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E7587-FFB1-46DB-9A43-E9A62C814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3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0061-0953-4657-8A77-DE70F5E5C527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A7D3-BD0B-4A8B-8446-7D094D1B2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28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4A7D3-BD0B-4A8B-8446-7D094D1B2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02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pc="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BAF7E326-ADF6-4594-8E67-3E1F4FA5972E}" type="datetime1">
              <a:rPr lang="ja-JP" altLang="en-US" smtClean="0"/>
              <a:pPr/>
              <a:t>2025/4/7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情報区分ラベル"/>
          <p:cNvSpPr/>
          <p:nvPr userDrawn="1"/>
        </p:nvSpPr>
        <p:spPr bwMode="auto">
          <a:xfrm>
            <a:off x="9618149" y="164093"/>
            <a:ext cx="2400267" cy="646331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 u="sng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秘密度</a:t>
            </a:r>
            <a:r>
              <a:rPr lang="en-US" altLang="ja-JP" sz="1000" b="0" u="sng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 C</a:t>
            </a: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　　</a:t>
            </a:r>
            <a:endParaRPr lang="en-US" altLang="ja-JP" sz="1000" b="0">
              <a:solidFill>
                <a:srgbClr val="000000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  <a:sym typeface="HGPｺﾞｼｯｸE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作成者：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作成日：</a:t>
            </a:r>
            <a:endParaRPr lang="en-US" altLang="ja-JP" sz="1000" b="0">
              <a:solidFill>
                <a:srgbClr val="000000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  <a:sym typeface="HGPｺﾞｼｯｸE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廃棄日：</a:t>
            </a:r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11424" y="3645025"/>
            <a:ext cx="10369152" cy="45719"/>
          </a:xfrm>
          <a:prstGeom prst="flowChartProcess">
            <a:avLst/>
          </a:prstGeom>
          <a:solidFill>
            <a:srgbClr val="009900"/>
          </a:solidFill>
          <a:ln w="254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>
            <a:noAutofit/>
          </a:bodyPr>
          <a:lstStyle>
            <a:lvl1pPr algn="l">
              <a:defRPr sz="2000"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28952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009900"/>
              </a:buClr>
              <a:defRPr sz="1800" spc="300"/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p"/>
              <a:defRPr sz="1600" spc="300"/>
            </a:lvl2pPr>
            <a:lvl3pPr marL="11430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3pPr>
            <a:lvl4pPr marL="16002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4pPr>
            <a:lvl5pPr marL="20574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072D71E8-FF1B-433E-9C32-F9DADFF61A8C}" type="datetime1">
              <a:rPr lang="ja-JP" altLang="en-US" smtClean="0"/>
              <a:pPr/>
              <a:t>2025/4/7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143340" y="284138"/>
            <a:ext cx="765771" cy="336550"/>
          </a:xfrm>
          <a:prstGeom prst="parallelogram">
            <a:avLst>
              <a:gd name="adj" fmla="val 41100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80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11120" y="582588"/>
            <a:ext cx="11280000" cy="381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>
              <a:solidFill>
                <a:prstClr val="white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95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spc="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403644C2-4D69-4D73-8033-E2DA30113223}" type="datetime1">
              <a:rPr lang="ja-JP" altLang="en-US" smtClean="0"/>
              <a:pPr/>
              <a:t>2025/4/7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10619919" y="100014"/>
            <a:ext cx="1285411" cy="276999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200">
                <a:latin typeface="+mn-lt"/>
              </a:rPr>
              <a:t>SECRET C</a:t>
            </a:r>
          </a:p>
        </p:txBody>
      </p:sp>
    </p:spTree>
    <p:extLst>
      <p:ext uri="{BB962C8B-B14F-4D97-AF65-F5344CB8AC3E}">
        <p14:creationId xmlns:p14="http://schemas.microsoft.com/office/powerpoint/2010/main" val="27722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2441-665C-4CA7-B90C-C1B92C7201FA}" type="datetime1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7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900"/>
        </a:buClr>
        <a:buFont typeface="游ゴシック" panose="020B0400000000000000" pitchFamily="50" charset="-128"/>
        <a:buChar char="▌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ttdocomo.sharepoint.com/:f:/r/sites/NRL1L2spec/Shared%20Documents/%E3%80%90%E5%85%B1%E6%9C%89%E3%83%95%E3%82%A1%E3%83%AB%E3%83%80%E3%80%91NR_L1L2%E4%BB%95%E6%A7%98%E6%8B%85%E5%BD%93_%E8%A9%A6%E9%A8%93%E8%80%85%E5%90%91%E3%81%91?csf=1&amp;web=1&amp;e=jr4FL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5G L1L2</a:t>
            </a:r>
            <a:r>
              <a:rPr kumimoji="1" lang="ja-JP" altLang="en-US"/>
              <a:t>機能説明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無線アクセスデザイン部</a:t>
            </a:r>
            <a:endParaRPr kumimoji="1" lang="en-US" altLang="ja-JP"/>
          </a:p>
          <a:p>
            <a:r>
              <a:rPr lang="ja-JP" altLang="en-US"/>
              <a:t>無線</a:t>
            </a:r>
            <a:r>
              <a:rPr lang="en-US" altLang="ja-JP"/>
              <a:t>NW</a:t>
            </a:r>
            <a:r>
              <a:rPr lang="ja-JP" altLang="en-US"/>
              <a:t>装置担当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8448" y="301044"/>
            <a:ext cx="18582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RAN</a:t>
            </a:r>
            <a:r>
              <a:rPr kumimoji="1" lang="ja-JP" altLang="en-US" sz="900"/>
              <a:t>技術推進室　無線</a:t>
            </a:r>
            <a:r>
              <a:rPr kumimoji="1" lang="en-US" altLang="ja-JP" sz="900"/>
              <a:t>NW</a:t>
            </a:r>
            <a:r>
              <a:rPr kumimoji="1" lang="ja-JP" altLang="en-US" sz="900"/>
              <a:t>装置担当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28448" y="430377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/>
              <a:t>2025/</a:t>
            </a:r>
            <a:r>
              <a:rPr lang="en-US" altLang="ja-JP" sz="900"/>
              <a:t>2</a:t>
            </a:r>
            <a:r>
              <a:rPr kumimoji="1" lang="en-US" altLang="ja-JP" sz="900"/>
              <a:t>/xx</a:t>
            </a:r>
            <a:endParaRPr kumimoji="1" lang="ja-JP" altLang="en-US" sz="9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28448" y="57325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/>
              <a:t>2030/2/xx</a:t>
            </a:r>
            <a:endParaRPr kumimoji="1" lang="ja-JP" altLang="en-US" sz="9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6A3A47-8B7B-A99B-5790-985C9355BDC5}"/>
              </a:ext>
            </a:extLst>
          </p:cNvPr>
          <p:cNvSpPr/>
          <p:nvPr/>
        </p:nvSpPr>
        <p:spPr>
          <a:xfrm>
            <a:off x="205351" y="308110"/>
            <a:ext cx="4662617" cy="40689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>
            <a:no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できるだけ詳細な記載をお願いします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目標：質問</a:t>
            </a:r>
            <a:r>
              <a:rPr kumimoji="1" lang="en-US" altLang="ja-JP" dirty="0">
                <a:solidFill>
                  <a:schemeClr val="tx1"/>
                </a:solidFill>
                <a:latin typeface="+mn-ea"/>
              </a:rPr>
              <a:t>Excel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で問い合わせが来ないレベル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不明な，未説明の用語はないか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境界条件や，しきい値が決まっていればその値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他装置の対応予定や動作差分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全ベンダ横並び開発でないことが多く気にされる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表記ゆれに注意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装置は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F-CU/N-CU/Eco-CU/Nokia-CU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トラヒック（トラヒックログと呼ばれているので合わせる）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ON/OFF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09AF00A-8C1E-6276-B293-655DF63671AE}"/>
              </a:ext>
            </a:extLst>
          </p:cNvPr>
          <p:cNvSpPr/>
          <p:nvPr/>
        </p:nvSpPr>
        <p:spPr>
          <a:xfrm>
            <a:off x="7529383" y="915981"/>
            <a:ext cx="4662617" cy="7572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初版格納前に日付記入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秘密度</a:t>
            </a:r>
            <a:r>
              <a:rPr lang="en-US" altLang="ja-JP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設定を忘れないように</a:t>
            </a:r>
            <a:endParaRPr kumimoji="1"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2BF51-778D-1007-3410-F049870FC11C}"/>
              </a:ext>
            </a:extLst>
          </p:cNvPr>
          <p:cNvSpPr txBox="1"/>
          <p:nvPr/>
        </p:nvSpPr>
        <p:spPr>
          <a:xfrm>
            <a:off x="10989593" y="104191"/>
            <a:ext cx="168507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試験</a:t>
            </a:r>
            <a:r>
              <a:rPr kumimoji="1" lang="en-US" altLang="ja-JP" dirty="0">
                <a:solidFill>
                  <a:schemeClr val="bg1"/>
                </a:solidFill>
              </a:rPr>
              <a:t>/</a:t>
            </a:r>
            <a:r>
              <a:rPr kumimoji="1" lang="ja-JP" altLang="en-US" dirty="0">
                <a:solidFill>
                  <a:schemeClr val="bg1"/>
                </a:solidFill>
              </a:rPr>
              <a:t>運用向け</a:t>
            </a:r>
          </a:p>
        </p:txBody>
      </p:sp>
    </p:spTree>
    <p:extLst>
      <p:ext uri="{BB962C8B-B14F-4D97-AF65-F5344CB8AC3E}">
        <p14:creationId xmlns:p14="http://schemas.microsoft.com/office/powerpoint/2010/main" val="347105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ベンダ毎の機能差分表</a:t>
            </a:r>
            <a:endParaRPr kumimoji="1" lang="en-GB" sz="2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概要</a:t>
            </a:r>
            <a:endParaRPr kumimoji="1" lang="en-US" altLang="ja-JP" sz="2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ベンダ毎の機能・局データ対応差分表を</a:t>
            </a:r>
            <a:r>
              <a:rPr lang="en-US" altLang="ja-JP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SharePoint</a:t>
            </a:r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で公開しております．</a:t>
            </a:r>
            <a:endParaRPr lang="en-US" altLang="ja-JP" sz="18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2"/>
            <a:r>
              <a: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NR_L1L2仕様担当_試験者向け共有資料</a:t>
            </a:r>
            <a:endParaRPr lang="en-US" altLang="ja-JP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28B-E181-4C45-A879-9F1AD036234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5BB1D-2943-2B03-DDF4-3B06C5602E35}"/>
              </a:ext>
            </a:extLst>
          </p:cNvPr>
          <p:cNvSpPr txBox="1"/>
          <p:nvPr/>
        </p:nvSpPr>
        <p:spPr>
          <a:xfrm>
            <a:off x="10989593" y="104191"/>
            <a:ext cx="168507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試験</a:t>
            </a:r>
            <a:r>
              <a:rPr kumimoji="1" lang="en-US" altLang="ja-JP" dirty="0">
                <a:solidFill>
                  <a:schemeClr val="bg1"/>
                </a:solidFill>
              </a:rPr>
              <a:t>/</a:t>
            </a:r>
            <a:r>
              <a:rPr kumimoji="1" lang="ja-JP" altLang="en-US" dirty="0">
                <a:solidFill>
                  <a:schemeClr val="bg1"/>
                </a:solidFill>
              </a:rPr>
              <a:t>運用向け</a:t>
            </a:r>
          </a:p>
        </p:txBody>
      </p:sp>
    </p:spTree>
    <p:extLst>
      <p:ext uri="{BB962C8B-B14F-4D97-AF65-F5344CB8AC3E}">
        <p14:creationId xmlns:p14="http://schemas.microsoft.com/office/powerpoint/2010/main" val="113572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0A2-6183-457A-B7A6-C729C4B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ToC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21CB-85D7-48C8-8236-2072A6BA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6034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en-US" sz="2000"/>
          </a:p>
          <a:p>
            <a:pPr lvl="1"/>
            <a:r>
              <a:rPr lang="en-US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ja-JP" sz="2000" dirty="0"/>
          </a:p>
          <a:p>
            <a:pPr lvl="1"/>
            <a:r>
              <a:rPr lang="en-US" altLang="ja-JP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altLang="ja-JP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ja-JP" sz="2000" dirty="0"/>
          </a:p>
          <a:p>
            <a:pPr lvl="1"/>
            <a:endParaRPr lang="ja-JP" sz="2000" dirty="0"/>
          </a:p>
          <a:p>
            <a:pPr lvl="1"/>
            <a:endParaRPr lang="ja-JP" alt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257AA-9926-4A9B-BA52-94732D1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B8D52C-3825-A041-AEF4-4D524A76DAEC}"/>
              </a:ext>
            </a:extLst>
          </p:cNvPr>
          <p:cNvSpPr/>
          <p:nvPr/>
        </p:nvSpPr>
        <p:spPr>
          <a:xfrm>
            <a:off x="7202217" y="301686"/>
            <a:ext cx="4662617" cy="97799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項目名は適宜修正お願いします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>
              <a:buClr>
                <a:srgbClr val="C00000"/>
              </a:buClr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項目順は機能の重要度，対応ベンダでまとまるように後ほど検討</a:t>
            </a:r>
            <a:endParaRPr kumimoji="1"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51513-7D7C-D161-25F8-6F29ADAF6C45}"/>
              </a:ext>
            </a:extLst>
          </p:cNvPr>
          <p:cNvSpPr txBox="1"/>
          <p:nvPr/>
        </p:nvSpPr>
        <p:spPr>
          <a:xfrm>
            <a:off x="10989593" y="104191"/>
            <a:ext cx="168507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試験</a:t>
            </a:r>
            <a:r>
              <a:rPr kumimoji="1" lang="en-US" altLang="ja-JP" dirty="0">
                <a:solidFill>
                  <a:schemeClr val="bg1"/>
                </a:solidFill>
              </a:rPr>
              <a:t>/</a:t>
            </a:r>
            <a:r>
              <a:rPr kumimoji="1" lang="ja-JP" altLang="en-US" dirty="0">
                <a:solidFill>
                  <a:schemeClr val="bg1"/>
                </a:solidFill>
              </a:rPr>
              <a:t>運用向け</a:t>
            </a:r>
          </a:p>
        </p:txBody>
      </p:sp>
    </p:spTree>
    <p:extLst>
      <p:ext uri="{BB962C8B-B14F-4D97-AF65-F5344CB8AC3E}">
        <p14:creationId xmlns:p14="http://schemas.microsoft.com/office/powerpoint/2010/main" val="277990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5FB62-EC31-CA45-AFEF-5DB9AD87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【</a:t>
            </a:r>
            <a:r>
              <a:rPr kumimoji="1" lang="ja-JP" altLang="en-US" dirty="0"/>
              <a:t>対応</a:t>
            </a:r>
            <a:r>
              <a:rPr lang="ja-JP" altLang="en-US" dirty="0"/>
              <a:t>装置</a:t>
            </a:r>
            <a:r>
              <a:rPr kumimoji="1" lang="en-US" dirty="0"/>
              <a:t>】</a:t>
            </a:r>
            <a:r>
              <a:rPr kumimoji="1" lang="ja-JP" altLang="en-US" dirty="0"/>
              <a:t>機能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FF102-563E-F1EB-9E65-3B06839B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918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背景・目的</a:t>
            </a:r>
            <a:endParaRPr kumimoji="1" lang="en-US" altLang="ja-JP"/>
          </a:p>
          <a:p>
            <a:pPr lvl="1"/>
            <a:r>
              <a:rPr lang="ja-JP" altLang="en-US"/>
              <a:t>ここに記載</a:t>
            </a:r>
            <a:endParaRPr kumimoji="1" lang="en-US" altLang="ja-JP"/>
          </a:p>
          <a:p>
            <a:r>
              <a:rPr kumimoji="1" lang="ja-JP" altLang="en-US"/>
              <a:t>機能概要</a:t>
            </a:r>
          </a:p>
          <a:p>
            <a:pPr lvl="1">
              <a:lnSpc>
                <a:spcPct val="160000"/>
              </a:lnSpc>
            </a:pPr>
            <a:r>
              <a:rPr lang="ja-JP" altLang="en-US"/>
              <a:t>ここに記載</a:t>
            </a:r>
            <a:endParaRPr lang="en-US" altLang="ja-JP"/>
          </a:p>
          <a:p>
            <a:pPr lvl="1">
              <a:lnSpc>
                <a:spcPct val="160000"/>
              </a:lnSpc>
            </a:pPr>
            <a:r>
              <a:rPr lang="ja-JP" altLang="en-US"/>
              <a:t>対象シナリオ(SA/NSA)、バンドも明記</a:t>
            </a:r>
            <a:endParaRPr lang="en-US" altLang="ja-JP"/>
          </a:p>
          <a:p>
            <a:pPr lvl="1">
              <a:lnSpc>
                <a:spcPct val="160000"/>
              </a:lnSpc>
            </a:pPr>
            <a:endParaRPr lang="ja-JP"/>
          </a:p>
          <a:p>
            <a:endParaRPr 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FE90F-11CE-5717-1A78-37F996A2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F2F341D3-3926-64D2-39AA-58CC06B42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42722"/>
              </p:ext>
            </p:extLst>
          </p:nvPr>
        </p:nvGraphicFramePr>
        <p:xfrm>
          <a:off x="491328" y="5229694"/>
          <a:ext cx="11209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395560767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3479733945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277805306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742632452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59583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F-CU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Eco-CU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NOKIA-CU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24306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F4C1EB-627E-B167-5DA0-C4DF567E374E}"/>
              </a:ext>
            </a:extLst>
          </p:cNvPr>
          <p:cNvSpPr txBox="1"/>
          <p:nvPr/>
        </p:nvSpPr>
        <p:spPr>
          <a:xfrm>
            <a:off x="4582189" y="480700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t>参考：各ベンダの対応時期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1A216-5A6D-C291-F801-86AC5B26A924}"/>
              </a:ext>
            </a:extLst>
          </p:cNvPr>
          <p:cNvSpPr txBox="1"/>
          <p:nvPr/>
        </p:nvSpPr>
        <p:spPr>
          <a:xfrm>
            <a:off x="10989593" y="104191"/>
            <a:ext cx="168507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試験</a:t>
            </a:r>
            <a:r>
              <a:rPr kumimoji="1" lang="en-US" altLang="ja-JP" dirty="0">
                <a:solidFill>
                  <a:schemeClr val="bg1"/>
                </a:solidFill>
              </a:rPr>
              <a:t>/</a:t>
            </a:r>
            <a:r>
              <a:rPr kumimoji="1" lang="ja-JP" altLang="en-US" dirty="0">
                <a:solidFill>
                  <a:schemeClr val="bg1"/>
                </a:solidFill>
              </a:rPr>
              <a:t>運用向け</a:t>
            </a:r>
          </a:p>
        </p:txBody>
      </p:sp>
    </p:spTree>
    <p:extLst>
      <p:ext uri="{BB962C8B-B14F-4D97-AF65-F5344CB8AC3E}">
        <p14:creationId xmlns:p14="http://schemas.microsoft.com/office/powerpoint/2010/main" val="45343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CB32-08BA-F483-1ED0-F6D8BC05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75E0B-02B0-ACC0-5312-AA1D11C9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1" lang="ja-JP" altLang="en-US"/>
              <a:t>効果</a:t>
            </a:r>
            <a:endParaRPr lang="ja-JP" altLang="ja-JP"/>
          </a:p>
          <a:p>
            <a:pPr lvl="1">
              <a:lnSpc>
                <a:spcPct val="170000"/>
              </a:lnSpc>
            </a:pPr>
            <a:r>
              <a:rPr lang="ja-JP" altLang="en-US"/>
              <a:t>ここに記載</a:t>
            </a:r>
          </a:p>
          <a:p>
            <a:endParaRPr kumimoji="1"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詳細動作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kumimoji="1" lang="en-US" altLang="ja-JP">
              <a:latin typeface="+mn-ea"/>
            </a:endParaRPr>
          </a:p>
          <a:p>
            <a:pPr lvl="1"/>
            <a:endParaRPr kumimoji="1"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トラヒック影響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lang="en-US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トラヒックログへの影響の点での記載が望まれる</a:t>
            </a:r>
            <a:endParaRPr lang="ja-JP" altLang="en-US" dirty="0">
              <a:latin typeface="+mn-ea"/>
            </a:endParaRPr>
          </a:p>
          <a:p>
            <a:endParaRPr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機能</a:t>
            </a:r>
            <a:r>
              <a:rPr kumimoji="1" lang="en-US" altLang="ja-JP">
                <a:latin typeface="+mn-ea"/>
              </a:rPr>
              <a:t>ON/OFF</a:t>
            </a:r>
            <a:r>
              <a:rPr kumimoji="1" lang="ja-JP" altLang="en-US">
                <a:latin typeface="+mn-ea"/>
              </a:rPr>
              <a:t>方法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局データの参照先が変わる場合は明記</a:t>
            </a:r>
            <a:endParaRPr lang="en-US" altLang="ja-JP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FA893-DD0D-E687-FF05-AE119166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BF28B-E181-4C45-A879-9F1AD036234A}" type="slidenum">
              <a:rPr kumimoji="1" lang="ja-JP" altLang="en-US" sz="1200" b="0" i="0" u="none" strike="noStrike" kern="1200" cap="none" spc="30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30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82DB70E-B7B6-6428-B740-5C62124B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対応</a:t>
            </a:r>
            <a:r>
              <a:rPr lang="ja-JP" altLang="en-US"/>
              <a:t>装置</a:t>
            </a:r>
            <a:r>
              <a:rPr kumimoji="1" lang="en-US" altLang="ja-JP"/>
              <a:t>】</a:t>
            </a:r>
            <a:r>
              <a:rPr kumimoji="1" lang="ja-JP" altLang="en-US"/>
              <a:t>機能</a:t>
            </a:r>
            <a:endParaRPr kumimoji="1"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E3AA0-6C86-C891-75FB-3F4985F49590}"/>
              </a:ext>
            </a:extLst>
          </p:cNvPr>
          <p:cNvSpPr txBox="1"/>
          <p:nvPr/>
        </p:nvSpPr>
        <p:spPr>
          <a:xfrm>
            <a:off x="10989593" y="104191"/>
            <a:ext cx="168507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試験</a:t>
            </a:r>
            <a:r>
              <a:rPr kumimoji="1" lang="en-US" altLang="ja-JP" dirty="0">
                <a:solidFill>
                  <a:schemeClr val="bg1"/>
                </a:solidFill>
              </a:rPr>
              <a:t>/</a:t>
            </a:r>
            <a:r>
              <a:rPr kumimoji="1" lang="ja-JP" altLang="en-US" dirty="0">
                <a:solidFill>
                  <a:schemeClr val="bg1"/>
                </a:solidFill>
              </a:rPr>
              <a:t>運用向け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5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6732-49C1-99B6-5D54-DAA1A34EA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A50D0-FB60-F1ED-1D0C-6758C67E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Test 1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3A48DA-E113-319F-C3E1-9C7E707B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918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/>
              <a:t>Information for test team.</a:t>
            </a:r>
            <a:endParaRPr 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E18B4-4A92-C7D0-262E-24879CF2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8CF11-9388-A14A-C49A-ED6CF0AE6C42}"/>
              </a:ext>
            </a:extLst>
          </p:cNvPr>
          <p:cNvSpPr txBox="1"/>
          <p:nvPr/>
        </p:nvSpPr>
        <p:spPr>
          <a:xfrm>
            <a:off x="10989593" y="104191"/>
            <a:ext cx="110799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試験向け</a:t>
            </a:r>
          </a:p>
        </p:txBody>
      </p:sp>
    </p:spTree>
    <p:extLst>
      <p:ext uri="{BB962C8B-B14F-4D97-AF65-F5344CB8AC3E}">
        <p14:creationId xmlns:p14="http://schemas.microsoft.com/office/powerpoint/2010/main" val="89074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4217-998A-B9E1-98FA-A3346ECB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446CC-F6A8-71AE-E3E6-B6EF7EAB4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>
                <a:latin typeface="+mn-ea"/>
              </a:rPr>
              <a:t>Information </a:t>
            </a:r>
            <a:r>
              <a:rPr lang="en-US" altLang="ja-JP">
                <a:latin typeface="+mn-ea"/>
              </a:rPr>
              <a:t>for operation team.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DAC120-873B-612E-1FED-594F12E4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BF28B-E181-4C45-A879-9F1AD036234A}" type="slidenum">
              <a:rPr kumimoji="1" lang="ja-JP" altLang="en-US" sz="1200" b="0" i="0" u="none" strike="noStrike" kern="1200" cap="none" spc="30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30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A67F21B-978D-B118-6857-3BEC2357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/>
          <a:lstStyle/>
          <a:p>
            <a:r>
              <a:rPr kumimoji="1" lang="en-US" altLang="ja-JP" dirty="0"/>
              <a:t>Test 2</a:t>
            </a:r>
            <a:endParaRPr kumimoji="1"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BF438-FE46-CA1A-352B-3FB343240C0A}"/>
              </a:ext>
            </a:extLst>
          </p:cNvPr>
          <p:cNvSpPr txBox="1"/>
          <p:nvPr/>
        </p:nvSpPr>
        <p:spPr>
          <a:xfrm>
            <a:off x="10989593" y="104191"/>
            <a:ext cx="110799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運用向け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7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docomo風">
      <a:dk1>
        <a:srgbClr val="3F3F3F"/>
      </a:dk1>
      <a:lt1>
        <a:sysClr val="window" lastClr="FFFFFF"/>
      </a:lt1>
      <a:dk2>
        <a:srgbClr val="505050"/>
      </a:dk2>
      <a:lt2>
        <a:srgbClr val="E7E6E6"/>
      </a:lt2>
      <a:accent1>
        <a:srgbClr val="CD0032"/>
      </a:accent1>
      <a:accent2>
        <a:srgbClr val="F79A00"/>
      </a:accent2>
      <a:accent3>
        <a:srgbClr val="0875B5"/>
      </a:accent3>
      <a:accent4>
        <a:srgbClr val="B5CB00"/>
      </a:accent4>
      <a:accent5>
        <a:srgbClr val="9B75AF"/>
      </a:accent5>
      <a:accent6>
        <a:srgbClr val="9B754B"/>
      </a:accent6>
      <a:hlink>
        <a:srgbClr val="0563C1"/>
      </a:hlink>
      <a:folHlink>
        <a:srgbClr val="954F72"/>
      </a:folHlink>
    </a:clrScheme>
    <a:fontScheme name="BIZ UDゴシック">
      <a:majorFont>
        <a:latin typeface="BIZ UDゴシック"/>
        <a:ea typeface="BIZ UDゴシック"/>
        <a:cs typeface=""/>
      </a:majorFont>
      <a:minorFont>
        <a:latin typeface="BIZ UDゴシック"/>
        <a:ea typeface="BIZ UD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t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n"/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05D91EB3C8C64998A350A7754318DA" ma:contentTypeVersion="14" ma:contentTypeDescription="新しいドキュメントを作成します。" ma:contentTypeScope="" ma:versionID="d47451cacf924a8ef1fd5f7f545ee38c">
  <xsd:schema xmlns:xsd="http://www.w3.org/2001/XMLSchema" xmlns:xs="http://www.w3.org/2001/XMLSchema" xmlns:p="http://schemas.microsoft.com/office/2006/metadata/properties" xmlns:ns2="982d6def-2ef6-47fd-adbb-fbf083733c15" xmlns:ns3="a23066e0-fd52-47c5-8e6a-94d011ae15e0" targetNamespace="http://schemas.microsoft.com/office/2006/metadata/properties" ma:root="true" ma:fieldsID="d78624833b0e8ff2a4a9173d1b289f9a" ns2:_="" ns3:_="">
    <xsd:import namespace="982d6def-2ef6-47fd-adbb-fbf083733c15"/>
    <xsd:import namespace="a23066e0-fd52-47c5-8e6a-94d011ae15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d6def-2ef6-47fd-adbb-fbf083733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58bcffe4-a5d5-46f5-b606-a4128d66b0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066e0-fd52-47c5-8e6a-94d011ae15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45b157f-cc13-4dde-903e-c70d67f391a1}" ma:internalName="TaxCatchAll" ma:showField="CatchAllData" ma:web="a23066e0-fd52-47c5-8e6a-94d011ae15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2d6def-2ef6-47fd-adbb-fbf083733c15">
      <Terms xmlns="http://schemas.microsoft.com/office/infopath/2007/PartnerControls"/>
    </lcf76f155ced4ddcb4097134ff3c332f>
    <TaxCatchAll xmlns="a23066e0-fd52-47c5-8e6a-94d011ae15e0" xsi:nil="true"/>
  </documentManagement>
</p:properties>
</file>

<file path=customXml/itemProps1.xml><?xml version="1.0" encoding="utf-8"?>
<ds:datastoreItem xmlns:ds="http://schemas.openxmlformats.org/officeDocument/2006/customXml" ds:itemID="{F3F83BB8-F9B8-4BEC-8958-FF4EDB0016B5}">
  <ds:schemaRefs>
    <ds:schemaRef ds:uri="982d6def-2ef6-47fd-adbb-fbf083733c15"/>
    <ds:schemaRef ds:uri="a23066e0-fd52-47c5-8e6a-94d011ae15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429B723-3141-45DE-9AC1-B5AFBFDAA0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6B219A-AE03-4D01-BDE3-D3AD3B358C4A}">
  <ds:schemaRefs>
    <ds:schemaRef ds:uri="982d6def-2ef6-47fd-adbb-fbf083733c15"/>
    <ds:schemaRef ds:uri="a23066e0-fd52-47c5-8e6a-94d011ae15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6786d483-f51b-44bd-b40a-6fe409a5265e}" enabled="0" method="" siteId="{6786d483-f51b-44bd-b40a-6fe409a526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BIZ UDゴシック</vt:lpstr>
      <vt:lpstr>HGP創英角ｺﾞｼｯｸUB</vt:lpstr>
      <vt:lpstr>游ゴシック</vt:lpstr>
      <vt:lpstr>Arial</vt:lpstr>
      <vt:lpstr>Calibri</vt:lpstr>
      <vt:lpstr>Wingdings</vt:lpstr>
      <vt:lpstr>Office ​​テーマ</vt:lpstr>
      <vt:lpstr>5G L1L2機能説明</vt:lpstr>
      <vt:lpstr>ベンダ毎の機能差分表</vt:lpstr>
      <vt:lpstr>ToC</vt:lpstr>
      <vt:lpstr>【対応装置】機能</vt:lpstr>
      <vt:lpstr>【対応装置】機能</vt:lpstr>
      <vt:lpstr>Test 1</vt:lpstr>
      <vt:lpstr>Test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L1L2機能説明</dc:title>
  <dc:creator/>
  <cp:revision>21</cp:revision>
  <dcterms:created xsi:type="dcterms:W3CDTF">2018-10-12T07:31:54Z</dcterms:created>
  <dcterms:modified xsi:type="dcterms:W3CDTF">2025-04-07T07:16:16Z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0x0101001505D91EB3C8C64998A350A7754318DA</vt:lpwstr>
  </property>
  <property fmtid="{D5CDD505-2E9C-101B-9397-08002B2CF9AE}" pid="3" name="MediaServiceImageTags">
    <vt:lpwstr/>
  </property>
  <property fmtid="{D5CDD505-2E9C-101B-9397-08002B2CF9AE}" pid="4" name="MSIP_Label_75af88a6-b88e-425b-bf39-433b2fafd692_Enabled">
    <vt:lpwstr>True</vt:lpwstr>
  </property>
  <property fmtid="{D5CDD505-2E9C-101B-9397-08002B2CF9AE}" pid="5" name="MSIP_Label_75af88a6-b88e-425b-bf39-433b2fafd692_SiteId">
    <vt:lpwstr>6786d483-f51b-44bd-b40a-6fe409a5265e</vt:lpwstr>
  </property>
  <property fmtid="{D5CDD505-2E9C-101B-9397-08002B2CF9AE}" pid="6" name="MSIP_Label_75af88a6-b88e-425b-bf39-433b2fafd692_SetDate">
    <vt:lpwstr>2024-09-26T06:15:55Z</vt:lpwstr>
  </property>
  <property fmtid="{D5CDD505-2E9C-101B-9397-08002B2CF9AE}" pid="7" name="MSIP_Label_75af88a6-b88e-425b-bf39-433b2fafd692_Name">
    <vt:lpwstr>秘密度C</vt:lpwstr>
  </property>
  <property fmtid="{D5CDD505-2E9C-101B-9397-08002B2CF9AE}" pid="8" name="MSIP_Label_75af88a6-b88e-425b-bf39-433b2fafd692_ActionId">
    <vt:lpwstr>1bd473cd-c23a-4592-80ba-5e76b4c935b5</vt:lpwstr>
  </property>
  <property fmtid="{D5CDD505-2E9C-101B-9397-08002B2CF9AE}" pid="9" name="MSIP_Label_75af88a6-b88e-425b-bf39-433b2fafd692_Removed">
    <vt:lpwstr>False</vt:lpwstr>
  </property>
  <property fmtid="{D5CDD505-2E9C-101B-9397-08002B2CF9AE}" pid="10" name="MSIP_Label_75af88a6-b88e-425b-bf39-433b2fafd692_Extended_MSFT_Method">
    <vt:lpwstr>Privileged</vt:lpwstr>
  </property>
  <property fmtid="{D5CDD505-2E9C-101B-9397-08002B2CF9AE}" pid="11" name="Sensitivity">
    <vt:lpwstr>秘密度C</vt:lpwstr>
  </property>
</Properties>
</file>