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1" r:id="rId3"/>
    <p:sldId id="257" r:id="rId4"/>
    <p:sldId id="260" r:id="rId5"/>
    <p:sldId id="261" r:id="rId6"/>
    <p:sldId id="272" r:id="rId7"/>
    <p:sldId id="273" r:id="rId8"/>
    <p:sldId id="274" r:id="rId9"/>
    <p:sldId id="262" r:id="rId10"/>
    <p:sldId id="263" r:id="rId11"/>
    <p:sldId id="264" r:id="rId12"/>
    <p:sldId id="265" r:id="rId13"/>
    <p:sldId id="266" r:id="rId14"/>
    <p:sldId id="267" r:id="rId15"/>
    <p:sldId id="268" r:id="rId16"/>
    <p:sldId id="269" r:id="rId17"/>
    <p:sldId id="270"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p:scale>
          <a:sx n="70" d="100"/>
          <a:sy n="70" d="100"/>
        </p:scale>
        <p:origin x="73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1236E-AA29-4AC8-8275-9D59AAD563E5}" type="datetimeFigureOut">
              <a:rPr lang="en-IN" smtClean="0"/>
              <a:t>18-05-2020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C5117-5972-4FA9-B4C7-333BE02C76D4}" type="slidenum">
              <a:rPr lang="en-IN" smtClean="0"/>
              <a:t>‹#›</a:t>
            </a:fld>
            <a:endParaRPr lang="en-IN"/>
          </a:p>
        </p:txBody>
      </p:sp>
    </p:spTree>
    <p:extLst>
      <p:ext uri="{BB962C8B-B14F-4D97-AF65-F5344CB8AC3E}">
        <p14:creationId xmlns:p14="http://schemas.microsoft.com/office/powerpoint/2010/main" val="25881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tvoip.com/blog/2016/06/01/twilio-alternativ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etvoip.com/blog/2016/06/01/twilio-alternativ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wilio.com/solu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wilio.com/sms/featur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wilio.com/sms/featur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wilio.com/sms/featur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wilio.com/sms/featur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wilio.com/sms/featur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IN" dirty="0">
                <a:hlinkClick r:id="rId3"/>
              </a:rPr>
              <a:t>https://getvoip.com/blog/2016/06/01/twilio-alternatives/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7</a:t>
            </a:fld>
            <a:endParaRPr lang="en-IN"/>
          </a:p>
        </p:txBody>
      </p:sp>
    </p:spTree>
    <p:extLst>
      <p:ext uri="{BB962C8B-B14F-4D97-AF65-F5344CB8AC3E}">
        <p14:creationId xmlns:p14="http://schemas.microsoft.com/office/powerpoint/2010/main" val="2512620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18</a:t>
            </a:fld>
            <a:endParaRPr lang="en-IN"/>
          </a:p>
        </p:txBody>
      </p:sp>
    </p:spTree>
    <p:extLst>
      <p:ext uri="{BB962C8B-B14F-4D97-AF65-F5344CB8AC3E}">
        <p14:creationId xmlns:p14="http://schemas.microsoft.com/office/powerpoint/2010/main" val="204375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a:t>
            </a:r>
            <a:r>
              <a:rPr lang="en-IN" dirty="0">
                <a:hlinkClick r:id="rId3"/>
              </a:rPr>
              <a:t>https://getvoip.com/blog/2016/06/01/twilio-alternatives/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8</a:t>
            </a:fld>
            <a:endParaRPr lang="en-IN"/>
          </a:p>
        </p:txBody>
      </p:sp>
    </p:spTree>
    <p:extLst>
      <p:ext uri="{BB962C8B-B14F-4D97-AF65-F5344CB8AC3E}">
        <p14:creationId xmlns:p14="http://schemas.microsoft.com/office/powerpoint/2010/main" val="355038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10</a:t>
            </a:fld>
            <a:endParaRPr lang="en-IN"/>
          </a:p>
        </p:txBody>
      </p:sp>
    </p:spTree>
    <p:extLst>
      <p:ext uri="{BB962C8B-B14F-4D97-AF65-F5344CB8AC3E}">
        <p14:creationId xmlns:p14="http://schemas.microsoft.com/office/powerpoint/2010/main" val="2151669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IN" dirty="0">
                <a:hlinkClick r:id="rId3"/>
              </a:rPr>
              <a:t>https://www.twilio.com/solutions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12</a:t>
            </a:fld>
            <a:endParaRPr lang="en-IN"/>
          </a:p>
        </p:txBody>
      </p:sp>
    </p:spTree>
    <p:extLst>
      <p:ext uri="{BB962C8B-B14F-4D97-AF65-F5344CB8AC3E}">
        <p14:creationId xmlns:p14="http://schemas.microsoft.com/office/powerpoint/2010/main" val="279099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IN" dirty="0">
                <a:hlinkClick r:id="rId3"/>
              </a:rPr>
              <a:t>https://www.twilio.com/sms/features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13</a:t>
            </a:fld>
            <a:endParaRPr lang="en-IN"/>
          </a:p>
        </p:txBody>
      </p:sp>
    </p:spTree>
    <p:extLst>
      <p:ext uri="{BB962C8B-B14F-4D97-AF65-F5344CB8AC3E}">
        <p14:creationId xmlns:p14="http://schemas.microsoft.com/office/powerpoint/2010/main" val="197736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IN" dirty="0">
                <a:hlinkClick r:id="rId3"/>
              </a:rPr>
              <a:t>https://www.twilio.com/sms/features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14</a:t>
            </a:fld>
            <a:endParaRPr lang="en-IN"/>
          </a:p>
        </p:txBody>
      </p:sp>
    </p:spTree>
    <p:extLst>
      <p:ext uri="{BB962C8B-B14F-4D97-AF65-F5344CB8AC3E}">
        <p14:creationId xmlns:p14="http://schemas.microsoft.com/office/powerpoint/2010/main" val="3458344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IN" dirty="0">
                <a:hlinkClick r:id="rId3"/>
              </a:rPr>
              <a:t>https://www.twilio.com/sms/features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15</a:t>
            </a:fld>
            <a:endParaRPr lang="en-IN"/>
          </a:p>
        </p:txBody>
      </p:sp>
    </p:spTree>
    <p:extLst>
      <p:ext uri="{BB962C8B-B14F-4D97-AF65-F5344CB8AC3E}">
        <p14:creationId xmlns:p14="http://schemas.microsoft.com/office/powerpoint/2010/main" val="348669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a:t>
            </a:r>
            <a:r>
              <a:rPr lang="en-IN" dirty="0">
                <a:hlinkClick r:id="rId3"/>
              </a:rPr>
              <a:t>https://www.twilio.com/sms/features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16</a:t>
            </a:fld>
            <a:endParaRPr lang="en-IN"/>
          </a:p>
        </p:txBody>
      </p:sp>
    </p:spTree>
    <p:extLst>
      <p:ext uri="{BB962C8B-B14F-4D97-AF65-F5344CB8AC3E}">
        <p14:creationId xmlns:p14="http://schemas.microsoft.com/office/powerpoint/2010/main" val="2620251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IN" dirty="0">
                <a:hlinkClick r:id="rId3"/>
              </a:rPr>
              <a:t>https://www.twilio.com/sms/features</a:t>
            </a:r>
            <a:endParaRPr lang="en-IN" dirty="0"/>
          </a:p>
        </p:txBody>
      </p:sp>
      <p:sp>
        <p:nvSpPr>
          <p:cNvPr id="4" name="Slide Number Placeholder 3"/>
          <p:cNvSpPr>
            <a:spLocks noGrp="1"/>
          </p:cNvSpPr>
          <p:nvPr>
            <p:ph type="sldNum" sz="quarter" idx="5"/>
          </p:nvPr>
        </p:nvSpPr>
        <p:spPr/>
        <p:txBody>
          <a:bodyPr/>
          <a:lstStyle/>
          <a:p>
            <a:fld id="{282C5117-5972-4FA9-B4C7-333BE02C76D4}" type="slidenum">
              <a:rPr lang="en-IN" smtClean="0"/>
              <a:t>17</a:t>
            </a:fld>
            <a:endParaRPr lang="en-IN"/>
          </a:p>
        </p:txBody>
      </p:sp>
    </p:spTree>
    <p:extLst>
      <p:ext uri="{BB962C8B-B14F-4D97-AF65-F5344CB8AC3E}">
        <p14:creationId xmlns:p14="http://schemas.microsoft.com/office/powerpoint/2010/main" val="18135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C05E-41F2-4303-9990-7C703272A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03CF-9FFC-4579-97B1-2AC144E18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3BF47-AABB-4C95-B0A4-6B88E55C263C}"/>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5" name="Footer Placeholder 4">
            <a:extLst>
              <a:ext uri="{FF2B5EF4-FFF2-40B4-BE49-F238E27FC236}">
                <a16:creationId xmlns:a16="http://schemas.microsoft.com/office/drawing/2014/main" id="{AD27767F-D050-4984-91AC-593A58E97B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9D334-75C9-49FB-AE0C-00382869C4C7}"/>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251943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26EB-E5DD-4D03-BDE1-DF32484C7E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77D588-63F5-4DAB-B894-7A912E756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58F6E-49B8-4032-8CEB-ADA96765154E}"/>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5" name="Footer Placeholder 4">
            <a:extLst>
              <a:ext uri="{FF2B5EF4-FFF2-40B4-BE49-F238E27FC236}">
                <a16:creationId xmlns:a16="http://schemas.microsoft.com/office/drawing/2014/main" id="{484EBD5C-B4EC-42B0-A2D0-1026C792E6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0D045-8CE4-41A7-BE7A-3142B5C26F6E}"/>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147916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6BE158-E0FB-48C3-9B6E-386683D63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2A8A6-BB2C-4FC3-AE0C-D841A0977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6F31D2-CD0C-4CDD-8B92-5A3910EAE2B9}"/>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5" name="Footer Placeholder 4">
            <a:extLst>
              <a:ext uri="{FF2B5EF4-FFF2-40B4-BE49-F238E27FC236}">
                <a16:creationId xmlns:a16="http://schemas.microsoft.com/office/drawing/2014/main" id="{8DD1CF6C-1654-45DD-95D3-4C4DAC574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BF1F5-992D-4ACE-B2F3-CD25E88040DF}"/>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32337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CD0C-7CCC-4AB8-A801-F27E9CCA3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5E94F-7F81-4D0F-84D3-DB655ED9D9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130F41-0586-44DC-B7D3-FE7FBBBD9617}"/>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5" name="Footer Placeholder 4">
            <a:extLst>
              <a:ext uri="{FF2B5EF4-FFF2-40B4-BE49-F238E27FC236}">
                <a16:creationId xmlns:a16="http://schemas.microsoft.com/office/drawing/2014/main" id="{8D6311DE-D92E-4D4C-97D2-B150D46E2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109EB9-DD0B-4C84-8091-C6EF40B900D9}"/>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273142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8E45-1572-4E25-9539-27AC7EB71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384F2E-4D78-4288-8951-AB42FBDC3B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13CCFE-2C9B-4DB4-9EC4-E0E2174286E6}"/>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5" name="Footer Placeholder 4">
            <a:extLst>
              <a:ext uri="{FF2B5EF4-FFF2-40B4-BE49-F238E27FC236}">
                <a16:creationId xmlns:a16="http://schemas.microsoft.com/office/drawing/2014/main" id="{02512BBC-12C3-4106-96F9-51FEAA041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11749-937A-41EF-ACA2-2F5E9E331232}"/>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166278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341C-0303-4DA4-BDA8-63FAC354F1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FE730B-127A-4D29-8DA3-FC9F60400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125C5F-184F-4700-A72E-013A34A46D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F27C7E-79E8-44EB-9059-C950545C0BA6}"/>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6" name="Footer Placeholder 5">
            <a:extLst>
              <a:ext uri="{FF2B5EF4-FFF2-40B4-BE49-F238E27FC236}">
                <a16:creationId xmlns:a16="http://schemas.microsoft.com/office/drawing/2014/main" id="{9A6BBDEB-98E8-4DF6-8EA5-08E88C4C6A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407FD-302E-4736-A4A7-0028232CCE9D}"/>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285542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224B-1121-4FC9-9390-997BA07A2B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FA3FD-DCB1-4E30-8A6A-398CEB852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C1D56-5404-4583-9D5E-75A8C2C17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8B41AA-B51D-4944-8D8E-7A51DFA00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99797-D5C7-4685-9B45-C40482528A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D28822-95BF-4B53-A3EE-B1E162113F90}"/>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8" name="Footer Placeholder 7">
            <a:extLst>
              <a:ext uri="{FF2B5EF4-FFF2-40B4-BE49-F238E27FC236}">
                <a16:creationId xmlns:a16="http://schemas.microsoft.com/office/drawing/2014/main" id="{6BCF51CA-9F27-4AD3-9B01-04783040E1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E1F556-DD19-4BA1-9A01-2F0F8A13C7E5}"/>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345144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F3F1-0CBE-46FE-9BF0-11C326E839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8EF474-EF00-4671-8B9C-26A390DBB9AA}"/>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4" name="Footer Placeholder 3">
            <a:extLst>
              <a:ext uri="{FF2B5EF4-FFF2-40B4-BE49-F238E27FC236}">
                <a16:creationId xmlns:a16="http://schemas.microsoft.com/office/drawing/2014/main" id="{3D056326-5EF2-4C7E-A5D5-7B34116FA8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49A4BF-77AD-40C9-867D-50706114E196}"/>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138853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99895-6A08-4FB5-A4A7-78C3D695A9F6}"/>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3" name="Footer Placeholder 2">
            <a:extLst>
              <a:ext uri="{FF2B5EF4-FFF2-40B4-BE49-F238E27FC236}">
                <a16:creationId xmlns:a16="http://schemas.microsoft.com/office/drawing/2014/main" id="{7DCB4C8E-0EE4-40FA-95AE-FFE9C8FD83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C2E7F3-7899-48C8-BD5D-EEEDA53F3CC5}"/>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331798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2B94-B2F7-4660-8420-715249BCD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5E32EA-8ACF-45B7-AA39-48AFD4CA7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7A5F6E-969C-4E2F-9339-E15A96A08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4F3E0-9B66-4D42-81B6-F1905538BA2D}"/>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6" name="Footer Placeholder 5">
            <a:extLst>
              <a:ext uri="{FF2B5EF4-FFF2-40B4-BE49-F238E27FC236}">
                <a16:creationId xmlns:a16="http://schemas.microsoft.com/office/drawing/2014/main" id="{3D2259E4-BB33-479E-BA48-F79528F5BF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B0FD8B-6705-461A-91ED-B2D89508FB8D}"/>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282181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92F8-45E9-42FD-AFC4-31AF64367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8ED52C-3A0E-47F5-BCBE-9FD37329A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A00E33-20BA-4E03-8DBF-1310E1A13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EDA86-FE52-4B0A-B574-5AB4A2D7A191}"/>
              </a:ext>
            </a:extLst>
          </p:cNvPr>
          <p:cNvSpPr>
            <a:spLocks noGrp="1"/>
          </p:cNvSpPr>
          <p:nvPr>
            <p:ph type="dt" sz="half" idx="10"/>
          </p:nvPr>
        </p:nvSpPr>
        <p:spPr/>
        <p:txBody>
          <a:bodyPr/>
          <a:lstStyle/>
          <a:p>
            <a:fld id="{AD676165-7CA3-4907-89F2-88E39B4DF6E8}" type="datetimeFigureOut">
              <a:rPr lang="en-IN" smtClean="0"/>
              <a:t>18-05-2020</a:t>
            </a:fld>
            <a:endParaRPr lang="en-IN"/>
          </a:p>
        </p:txBody>
      </p:sp>
      <p:sp>
        <p:nvSpPr>
          <p:cNvPr id="6" name="Footer Placeholder 5">
            <a:extLst>
              <a:ext uri="{FF2B5EF4-FFF2-40B4-BE49-F238E27FC236}">
                <a16:creationId xmlns:a16="http://schemas.microsoft.com/office/drawing/2014/main" id="{B0CFD12D-7ED7-4175-9667-E7AD3ABC4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C59293-51CB-4E25-B957-BA10F7ADA8B3}"/>
              </a:ext>
            </a:extLst>
          </p:cNvPr>
          <p:cNvSpPr>
            <a:spLocks noGrp="1"/>
          </p:cNvSpPr>
          <p:nvPr>
            <p:ph type="sldNum" sz="quarter" idx="12"/>
          </p:nvPr>
        </p:nvSpPr>
        <p:spPr/>
        <p:txBody>
          <a:bodyPr/>
          <a:lstStyle/>
          <a:p>
            <a:fld id="{130E82A1-CED0-4039-8EB3-A6A57F6942B5}" type="slidenum">
              <a:rPr lang="en-IN" smtClean="0"/>
              <a:t>‹#›</a:t>
            </a:fld>
            <a:endParaRPr lang="en-IN"/>
          </a:p>
        </p:txBody>
      </p:sp>
    </p:spTree>
    <p:extLst>
      <p:ext uri="{BB962C8B-B14F-4D97-AF65-F5344CB8AC3E}">
        <p14:creationId xmlns:p14="http://schemas.microsoft.com/office/powerpoint/2010/main" val="381513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6BA4E-538D-498B-9113-CB67447A1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ABBD73-3F94-4159-8FD0-033548371F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11319-8FCE-4B80-A060-A8EE70B4D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76165-7CA3-4907-89F2-88E39B4DF6E8}" type="datetimeFigureOut">
              <a:rPr lang="en-IN" smtClean="0"/>
              <a:t>18-05-2020</a:t>
            </a:fld>
            <a:endParaRPr lang="en-IN"/>
          </a:p>
        </p:txBody>
      </p:sp>
      <p:sp>
        <p:nvSpPr>
          <p:cNvPr id="5" name="Footer Placeholder 4">
            <a:extLst>
              <a:ext uri="{FF2B5EF4-FFF2-40B4-BE49-F238E27FC236}">
                <a16:creationId xmlns:a16="http://schemas.microsoft.com/office/drawing/2014/main" id="{46CB1E16-76BA-44C9-87DE-5B8A48D20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9BCDF9-FAAD-4476-BB12-69694F79C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E82A1-CED0-4039-8EB3-A6A57F6942B5}" type="slidenum">
              <a:rPr lang="en-IN" smtClean="0"/>
              <a:t>‹#›</a:t>
            </a:fld>
            <a:endParaRPr lang="en-IN"/>
          </a:p>
        </p:txBody>
      </p:sp>
    </p:spTree>
    <p:extLst>
      <p:ext uri="{BB962C8B-B14F-4D97-AF65-F5344CB8AC3E}">
        <p14:creationId xmlns:p14="http://schemas.microsoft.com/office/powerpoint/2010/main" val="314717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featuredcustomers.com/vendor/twilio/custom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wilio.com/video" TargetMode="External"/><Relationship Id="rId2" Type="http://schemas.openxmlformats.org/officeDocument/2006/relationships/hyperlink" Target="https://www.twilio.com/voice" TargetMode="External"/><Relationship Id="rId1" Type="http://schemas.openxmlformats.org/officeDocument/2006/relationships/slideLayout" Target="../slideLayouts/slideLayout2.xml"/><Relationship Id="rId5" Type="http://schemas.openxmlformats.org/officeDocument/2006/relationships/hyperlink" Target="https://www.twilio.com/two-factor-authentication" TargetMode="External"/><Relationship Id="rId4" Type="http://schemas.openxmlformats.org/officeDocument/2006/relationships/hyperlink" Target="https://www.twilio.com/messag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7C345D-87C2-4AF5-A558-E5509D921FB7}"/>
              </a:ext>
            </a:extLst>
          </p:cNvPr>
          <p:cNvSpPr>
            <a:spLocks noGrp="1"/>
          </p:cNvSpPr>
          <p:nvPr>
            <p:ph type="subTitle" idx="1"/>
          </p:nvPr>
        </p:nvSpPr>
        <p:spPr>
          <a:xfrm>
            <a:off x="450165" y="304799"/>
            <a:ext cx="11380763" cy="6307015"/>
          </a:xfrm>
        </p:spPr>
        <p:txBody>
          <a:bodyPr>
            <a:normAutofit/>
          </a:bodyPr>
          <a:lstStyle/>
          <a:p>
            <a:pPr marL="342900" indent="-342900" algn="l">
              <a:buFont typeface="Arial" panose="020B0604020202020204" pitchFamily="34" charset="0"/>
              <a:buChar char="•"/>
            </a:pPr>
            <a:r>
              <a:rPr lang="en-US" sz="2000" dirty="0"/>
              <a:t>Extend communication between applications and services by creating connectivity between Twilio and third party SaaS applications, CRM solutions, and more with the Anypoint Twilio connector from MuleSoft.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The Anypoint Twilio connector offers instant Twilio API connectivity, providing users with a simple way to interface with the Twilio API. With API connectivity to the Twilio’s REST API, users can send SMS messages through Twilio. For example, the Twilio connector enables Zendesk connectivity, streamlining, and simplifying integration between the two commonly linked services.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Twilio is a cloud-based service that enables powerful communication between mobile devices, applications, services, and systems throughout the business to bridge the gap between conventional communication. </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With Twilio, sales, marketing, and services teams can be more mobile and easily connect to customers at any time, through various mobile platforms. Moreover, with the MuleSoft Twilio connector, integration between Twilio and other popular business applications within the organization such as Salesforce, </a:t>
            </a:r>
            <a:r>
              <a:rPr lang="en-US" sz="2000" dirty="0" err="1"/>
              <a:t>Marketo</a:t>
            </a:r>
            <a:r>
              <a:rPr lang="en-US" sz="2000" dirty="0"/>
              <a:t>, Twitter and more - can be implemented quickly and easily from within the MuleSoft Anypoint™ Platform.</a:t>
            </a:r>
          </a:p>
        </p:txBody>
      </p:sp>
    </p:spTree>
    <p:extLst>
      <p:ext uri="{BB962C8B-B14F-4D97-AF65-F5344CB8AC3E}">
        <p14:creationId xmlns:p14="http://schemas.microsoft.com/office/powerpoint/2010/main" val="297470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0336-CCD0-467E-A0DB-264BEC8D3D09}"/>
              </a:ext>
            </a:extLst>
          </p:cNvPr>
          <p:cNvSpPr>
            <a:spLocks noGrp="1"/>
          </p:cNvSpPr>
          <p:nvPr>
            <p:ph type="ctrTitle"/>
          </p:nvPr>
        </p:nvSpPr>
        <p:spPr>
          <a:xfrm>
            <a:off x="251792" y="247719"/>
            <a:ext cx="1956836" cy="477837"/>
          </a:xfrm>
        </p:spPr>
        <p:txBody>
          <a:bodyPr>
            <a:normAutofit fontScale="90000"/>
          </a:bodyPr>
          <a:lstStyle/>
          <a:p>
            <a:r>
              <a:rPr lang="en-US" sz="2400" dirty="0"/>
              <a:t>Twilio solutions</a:t>
            </a:r>
            <a:endParaRPr lang="en-IN" sz="2400" dirty="0"/>
          </a:p>
        </p:txBody>
      </p:sp>
      <p:pic>
        <p:nvPicPr>
          <p:cNvPr id="4" name="Picture 3">
            <a:extLst>
              <a:ext uri="{FF2B5EF4-FFF2-40B4-BE49-F238E27FC236}">
                <a16:creationId xmlns:a16="http://schemas.microsoft.com/office/drawing/2014/main" id="{009BC15E-E6E5-4638-9656-0EC97949A6AD}"/>
              </a:ext>
            </a:extLst>
          </p:cNvPr>
          <p:cNvPicPr>
            <a:picLocks noChangeAspect="1"/>
          </p:cNvPicPr>
          <p:nvPr/>
        </p:nvPicPr>
        <p:blipFill>
          <a:blip r:embed="rId3"/>
          <a:stretch>
            <a:fillRect/>
          </a:stretch>
        </p:blipFill>
        <p:spPr>
          <a:xfrm>
            <a:off x="4093698" y="486637"/>
            <a:ext cx="3486150" cy="1581150"/>
          </a:xfrm>
          <a:prstGeom prst="rect">
            <a:avLst/>
          </a:prstGeom>
        </p:spPr>
      </p:pic>
      <p:pic>
        <p:nvPicPr>
          <p:cNvPr id="5" name="Picture 4">
            <a:extLst>
              <a:ext uri="{FF2B5EF4-FFF2-40B4-BE49-F238E27FC236}">
                <a16:creationId xmlns:a16="http://schemas.microsoft.com/office/drawing/2014/main" id="{6121BE95-BA35-4028-9528-4D737AFF3B8D}"/>
              </a:ext>
            </a:extLst>
          </p:cNvPr>
          <p:cNvPicPr>
            <a:picLocks noChangeAspect="1"/>
          </p:cNvPicPr>
          <p:nvPr/>
        </p:nvPicPr>
        <p:blipFill>
          <a:blip r:embed="rId4"/>
          <a:stretch>
            <a:fillRect/>
          </a:stretch>
        </p:blipFill>
        <p:spPr>
          <a:xfrm>
            <a:off x="1657350" y="2067787"/>
            <a:ext cx="3657600" cy="4038600"/>
          </a:xfrm>
          <a:prstGeom prst="rect">
            <a:avLst/>
          </a:prstGeom>
        </p:spPr>
      </p:pic>
      <p:pic>
        <p:nvPicPr>
          <p:cNvPr id="7" name="Picture 6">
            <a:extLst>
              <a:ext uri="{FF2B5EF4-FFF2-40B4-BE49-F238E27FC236}">
                <a16:creationId xmlns:a16="http://schemas.microsoft.com/office/drawing/2014/main" id="{F0D71F3B-C4EB-45B2-BF66-BAC6FCE44A83}"/>
              </a:ext>
            </a:extLst>
          </p:cNvPr>
          <p:cNvPicPr>
            <a:picLocks noChangeAspect="1"/>
          </p:cNvPicPr>
          <p:nvPr/>
        </p:nvPicPr>
        <p:blipFill>
          <a:blip r:embed="rId5"/>
          <a:stretch>
            <a:fillRect/>
          </a:stretch>
        </p:blipFill>
        <p:spPr>
          <a:xfrm>
            <a:off x="6848475" y="2067787"/>
            <a:ext cx="3686175" cy="4324350"/>
          </a:xfrm>
          <a:prstGeom prst="rect">
            <a:avLst/>
          </a:prstGeom>
        </p:spPr>
      </p:pic>
    </p:spTree>
    <p:extLst>
      <p:ext uri="{BB962C8B-B14F-4D97-AF65-F5344CB8AC3E}">
        <p14:creationId xmlns:p14="http://schemas.microsoft.com/office/powerpoint/2010/main" val="294442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BA845-6E7B-44EB-9370-1028C2413093}"/>
              </a:ext>
            </a:extLst>
          </p:cNvPr>
          <p:cNvPicPr>
            <a:picLocks noChangeAspect="1"/>
          </p:cNvPicPr>
          <p:nvPr/>
        </p:nvPicPr>
        <p:blipFill>
          <a:blip r:embed="rId2"/>
          <a:stretch>
            <a:fillRect/>
          </a:stretch>
        </p:blipFill>
        <p:spPr>
          <a:xfrm>
            <a:off x="4424362" y="441960"/>
            <a:ext cx="3343275" cy="1219200"/>
          </a:xfrm>
          <a:prstGeom prst="rect">
            <a:avLst/>
          </a:prstGeom>
        </p:spPr>
      </p:pic>
      <p:pic>
        <p:nvPicPr>
          <p:cNvPr id="5" name="Picture 4">
            <a:extLst>
              <a:ext uri="{FF2B5EF4-FFF2-40B4-BE49-F238E27FC236}">
                <a16:creationId xmlns:a16="http://schemas.microsoft.com/office/drawing/2014/main" id="{90E5A74E-5CA4-4FDF-A9BB-12E396B906DD}"/>
              </a:ext>
            </a:extLst>
          </p:cNvPr>
          <p:cNvPicPr>
            <a:picLocks noChangeAspect="1"/>
          </p:cNvPicPr>
          <p:nvPr/>
        </p:nvPicPr>
        <p:blipFill>
          <a:blip r:embed="rId3"/>
          <a:stretch>
            <a:fillRect/>
          </a:stretch>
        </p:blipFill>
        <p:spPr>
          <a:xfrm>
            <a:off x="567836" y="1836493"/>
            <a:ext cx="3600450" cy="4029075"/>
          </a:xfrm>
          <a:prstGeom prst="rect">
            <a:avLst/>
          </a:prstGeom>
        </p:spPr>
      </p:pic>
      <p:pic>
        <p:nvPicPr>
          <p:cNvPr id="6" name="Picture 5">
            <a:extLst>
              <a:ext uri="{FF2B5EF4-FFF2-40B4-BE49-F238E27FC236}">
                <a16:creationId xmlns:a16="http://schemas.microsoft.com/office/drawing/2014/main" id="{8DDEA790-07EE-4071-9A62-16F65F30C806}"/>
              </a:ext>
            </a:extLst>
          </p:cNvPr>
          <p:cNvPicPr>
            <a:picLocks noChangeAspect="1"/>
          </p:cNvPicPr>
          <p:nvPr/>
        </p:nvPicPr>
        <p:blipFill>
          <a:blip r:embed="rId4"/>
          <a:stretch>
            <a:fillRect/>
          </a:stretch>
        </p:blipFill>
        <p:spPr>
          <a:xfrm>
            <a:off x="7075756" y="1836493"/>
            <a:ext cx="3695700" cy="4286250"/>
          </a:xfrm>
          <a:prstGeom prst="rect">
            <a:avLst/>
          </a:prstGeom>
        </p:spPr>
      </p:pic>
    </p:spTree>
    <p:extLst>
      <p:ext uri="{BB962C8B-B14F-4D97-AF65-F5344CB8AC3E}">
        <p14:creationId xmlns:p14="http://schemas.microsoft.com/office/powerpoint/2010/main" val="1216576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43C53C-0BE1-47F4-8384-FEA7B52922CE}"/>
              </a:ext>
            </a:extLst>
          </p:cNvPr>
          <p:cNvPicPr>
            <a:picLocks noChangeAspect="1"/>
          </p:cNvPicPr>
          <p:nvPr/>
        </p:nvPicPr>
        <p:blipFill>
          <a:blip r:embed="rId3"/>
          <a:stretch>
            <a:fillRect/>
          </a:stretch>
        </p:blipFill>
        <p:spPr>
          <a:xfrm>
            <a:off x="4652962" y="352790"/>
            <a:ext cx="2886075" cy="1228725"/>
          </a:xfrm>
          <a:prstGeom prst="rect">
            <a:avLst/>
          </a:prstGeom>
        </p:spPr>
      </p:pic>
      <p:pic>
        <p:nvPicPr>
          <p:cNvPr id="5" name="Picture 4">
            <a:extLst>
              <a:ext uri="{FF2B5EF4-FFF2-40B4-BE49-F238E27FC236}">
                <a16:creationId xmlns:a16="http://schemas.microsoft.com/office/drawing/2014/main" id="{1AACCD36-F3EF-4A83-A4C7-F154037A1FDE}"/>
              </a:ext>
            </a:extLst>
          </p:cNvPr>
          <p:cNvPicPr>
            <a:picLocks noChangeAspect="1"/>
          </p:cNvPicPr>
          <p:nvPr/>
        </p:nvPicPr>
        <p:blipFill>
          <a:blip r:embed="rId4"/>
          <a:stretch>
            <a:fillRect/>
          </a:stretch>
        </p:blipFill>
        <p:spPr>
          <a:xfrm>
            <a:off x="976312" y="1691493"/>
            <a:ext cx="3676650" cy="3981450"/>
          </a:xfrm>
          <a:prstGeom prst="rect">
            <a:avLst/>
          </a:prstGeom>
        </p:spPr>
      </p:pic>
      <p:pic>
        <p:nvPicPr>
          <p:cNvPr id="6" name="Picture 5">
            <a:extLst>
              <a:ext uri="{FF2B5EF4-FFF2-40B4-BE49-F238E27FC236}">
                <a16:creationId xmlns:a16="http://schemas.microsoft.com/office/drawing/2014/main" id="{452D9BE9-28FA-4777-8806-D1D869025592}"/>
              </a:ext>
            </a:extLst>
          </p:cNvPr>
          <p:cNvPicPr>
            <a:picLocks noChangeAspect="1"/>
          </p:cNvPicPr>
          <p:nvPr/>
        </p:nvPicPr>
        <p:blipFill>
          <a:blip r:embed="rId5"/>
          <a:stretch>
            <a:fillRect/>
          </a:stretch>
        </p:blipFill>
        <p:spPr>
          <a:xfrm>
            <a:off x="6864960" y="1581515"/>
            <a:ext cx="3667125" cy="4257675"/>
          </a:xfrm>
          <a:prstGeom prst="rect">
            <a:avLst/>
          </a:prstGeom>
        </p:spPr>
      </p:pic>
    </p:spTree>
    <p:extLst>
      <p:ext uri="{BB962C8B-B14F-4D97-AF65-F5344CB8AC3E}">
        <p14:creationId xmlns:p14="http://schemas.microsoft.com/office/powerpoint/2010/main" val="207220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AD28-19B5-4042-BA3A-784B106C3D9D}"/>
              </a:ext>
            </a:extLst>
          </p:cNvPr>
          <p:cNvSpPr>
            <a:spLocks noGrp="1"/>
          </p:cNvSpPr>
          <p:nvPr>
            <p:ph type="title"/>
          </p:nvPr>
        </p:nvSpPr>
        <p:spPr>
          <a:xfrm>
            <a:off x="309489" y="202100"/>
            <a:ext cx="10515600" cy="478937"/>
          </a:xfrm>
        </p:spPr>
        <p:txBody>
          <a:bodyPr>
            <a:normAutofit/>
          </a:bodyPr>
          <a:lstStyle/>
          <a:p>
            <a:r>
              <a:rPr lang="en-IN" sz="2400" dirty="0"/>
              <a:t>				IMPROVE DELIVERY</a:t>
            </a:r>
          </a:p>
        </p:txBody>
      </p:sp>
      <p:pic>
        <p:nvPicPr>
          <p:cNvPr id="4" name="Content Placeholder 3">
            <a:extLst>
              <a:ext uri="{FF2B5EF4-FFF2-40B4-BE49-F238E27FC236}">
                <a16:creationId xmlns:a16="http://schemas.microsoft.com/office/drawing/2014/main" id="{41792030-7CE6-40ED-A972-EFB5CA2A961F}"/>
              </a:ext>
            </a:extLst>
          </p:cNvPr>
          <p:cNvPicPr>
            <a:picLocks noGrp="1" noChangeAspect="1"/>
          </p:cNvPicPr>
          <p:nvPr>
            <p:ph idx="1"/>
          </p:nvPr>
        </p:nvPicPr>
        <p:blipFill>
          <a:blip r:embed="rId3"/>
          <a:stretch>
            <a:fillRect/>
          </a:stretch>
        </p:blipFill>
        <p:spPr>
          <a:xfrm>
            <a:off x="309563" y="1100731"/>
            <a:ext cx="11044237" cy="4656539"/>
          </a:xfrm>
          <a:prstGeom prst="rect">
            <a:avLst/>
          </a:prstGeom>
        </p:spPr>
      </p:pic>
    </p:spTree>
    <p:extLst>
      <p:ext uri="{BB962C8B-B14F-4D97-AF65-F5344CB8AC3E}">
        <p14:creationId xmlns:p14="http://schemas.microsoft.com/office/powerpoint/2010/main" val="122334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F54127-8AAF-4164-AAD1-08E1A572B709}"/>
              </a:ext>
            </a:extLst>
          </p:cNvPr>
          <p:cNvPicPr>
            <a:picLocks noChangeAspect="1"/>
          </p:cNvPicPr>
          <p:nvPr/>
        </p:nvPicPr>
        <p:blipFill>
          <a:blip r:embed="rId3"/>
          <a:stretch>
            <a:fillRect/>
          </a:stretch>
        </p:blipFill>
        <p:spPr>
          <a:xfrm>
            <a:off x="576262" y="0"/>
            <a:ext cx="11039475" cy="3524250"/>
          </a:xfrm>
          <a:prstGeom prst="rect">
            <a:avLst/>
          </a:prstGeom>
        </p:spPr>
      </p:pic>
    </p:spTree>
    <p:extLst>
      <p:ext uri="{BB962C8B-B14F-4D97-AF65-F5344CB8AC3E}">
        <p14:creationId xmlns:p14="http://schemas.microsoft.com/office/powerpoint/2010/main" val="298917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664415-A186-4614-B527-E870984F204A}"/>
              </a:ext>
            </a:extLst>
          </p:cNvPr>
          <p:cNvPicPr>
            <a:picLocks noChangeAspect="1"/>
          </p:cNvPicPr>
          <p:nvPr/>
        </p:nvPicPr>
        <p:blipFill>
          <a:blip r:embed="rId3"/>
          <a:stretch>
            <a:fillRect/>
          </a:stretch>
        </p:blipFill>
        <p:spPr>
          <a:xfrm>
            <a:off x="509587" y="232410"/>
            <a:ext cx="11172825" cy="3543300"/>
          </a:xfrm>
          <a:prstGeom prst="rect">
            <a:avLst/>
          </a:prstGeom>
        </p:spPr>
      </p:pic>
      <p:pic>
        <p:nvPicPr>
          <p:cNvPr id="5" name="Picture 4">
            <a:extLst>
              <a:ext uri="{FF2B5EF4-FFF2-40B4-BE49-F238E27FC236}">
                <a16:creationId xmlns:a16="http://schemas.microsoft.com/office/drawing/2014/main" id="{800E6578-639B-4948-974F-5C20CC633DBF}"/>
              </a:ext>
            </a:extLst>
          </p:cNvPr>
          <p:cNvPicPr>
            <a:picLocks noChangeAspect="1"/>
          </p:cNvPicPr>
          <p:nvPr/>
        </p:nvPicPr>
        <p:blipFill>
          <a:blip r:embed="rId4"/>
          <a:stretch>
            <a:fillRect/>
          </a:stretch>
        </p:blipFill>
        <p:spPr>
          <a:xfrm>
            <a:off x="509587" y="4005115"/>
            <a:ext cx="11058525" cy="1914525"/>
          </a:xfrm>
          <a:prstGeom prst="rect">
            <a:avLst/>
          </a:prstGeom>
        </p:spPr>
      </p:pic>
    </p:spTree>
    <p:extLst>
      <p:ext uri="{BB962C8B-B14F-4D97-AF65-F5344CB8AC3E}">
        <p14:creationId xmlns:p14="http://schemas.microsoft.com/office/powerpoint/2010/main" val="77473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BC3093-32B9-429C-95F0-DC016F80214C}"/>
              </a:ext>
            </a:extLst>
          </p:cNvPr>
          <p:cNvPicPr>
            <a:picLocks noChangeAspect="1"/>
          </p:cNvPicPr>
          <p:nvPr/>
        </p:nvPicPr>
        <p:blipFill>
          <a:blip r:embed="rId3"/>
          <a:stretch>
            <a:fillRect/>
          </a:stretch>
        </p:blipFill>
        <p:spPr>
          <a:xfrm>
            <a:off x="4710112" y="66822"/>
            <a:ext cx="2771775" cy="285750"/>
          </a:xfrm>
          <a:prstGeom prst="rect">
            <a:avLst/>
          </a:prstGeom>
        </p:spPr>
      </p:pic>
      <p:pic>
        <p:nvPicPr>
          <p:cNvPr id="5" name="Picture 4">
            <a:extLst>
              <a:ext uri="{FF2B5EF4-FFF2-40B4-BE49-F238E27FC236}">
                <a16:creationId xmlns:a16="http://schemas.microsoft.com/office/drawing/2014/main" id="{B890DEAB-6102-445A-9D9F-66A4D3DEFB13}"/>
              </a:ext>
            </a:extLst>
          </p:cNvPr>
          <p:cNvPicPr>
            <a:picLocks noChangeAspect="1"/>
          </p:cNvPicPr>
          <p:nvPr/>
        </p:nvPicPr>
        <p:blipFill>
          <a:blip r:embed="rId4"/>
          <a:stretch>
            <a:fillRect/>
          </a:stretch>
        </p:blipFill>
        <p:spPr>
          <a:xfrm>
            <a:off x="471486" y="1157287"/>
            <a:ext cx="11249025" cy="4543425"/>
          </a:xfrm>
          <a:prstGeom prst="rect">
            <a:avLst/>
          </a:prstGeom>
        </p:spPr>
      </p:pic>
    </p:spTree>
    <p:extLst>
      <p:ext uri="{BB962C8B-B14F-4D97-AF65-F5344CB8AC3E}">
        <p14:creationId xmlns:p14="http://schemas.microsoft.com/office/powerpoint/2010/main" val="62103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32F1B8-9570-4546-A5DD-EE526FADA8AD}"/>
              </a:ext>
            </a:extLst>
          </p:cNvPr>
          <p:cNvPicPr>
            <a:picLocks noChangeAspect="1"/>
          </p:cNvPicPr>
          <p:nvPr/>
        </p:nvPicPr>
        <p:blipFill>
          <a:blip r:embed="rId3"/>
          <a:stretch>
            <a:fillRect/>
          </a:stretch>
        </p:blipFill>
        <p:spPr>
          <a:xfrm>
            <a:off x="704850" y="1562100"/>
            <a:ext cx="10782300" cy="3733800"/>
          </a:xfrm>
          <a:prstGeom prst="rect">
            <a:avLst/>
          </a:prstGeom>
        </p:spPr>
      </p:pic>
    </p:spTree>
    <p:extLst>
      <p:ext uri="{BB962C8B-B14F-4D97-AF65-F5344CB8AC3E}">
        <p14:creationId xmlns:p14="http://schemas.microsoft.com/office/powerpoint/2010/main" val="73388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3A53-6A5F-469A-A29B-755FAA855C25}"/>
              </a:ext>
            </a:extLst>
          </p:cNvPr>
          <p:cNvSpPr>
            <a:spLocks noGrp="1"/>
          </p:cNvSpPr>
          <p:nvPr>
            <p:ph type="title"/>
          </p:nvPr>
        </p:nvSpPr>
        <p:spPr>
          <a:xfrm>
            <a:off x="0" y="191068"/>
            <a:ext cx="10515600" cy="426444"/>
          </a:xfrm>
        </p:spPr>
        <p:txBody>
          <a:bodyPr>
            <a:normAutofit fontScale="90000"/>
          </a:bodyPr>
          <a:lstStyle/>
          <a:p>
            <a:pPr algn="ctr"/>
            <a:r>
              <a:rPr lang="en-US" dirty="0"/>
              <a:t>Business Use case</a:t>
            </a:r>
            <a:endParaRPr lang="en-IN" dirty="0"/>
          </a:p>
        </p:txBody>
      </p:sp>
      <p:sp>
        <p:nvSpPr>
          <p:cNvPr id="3" name="Content Placeholder 2">
            <a:extLst>
              <a:ext uri="{FF2B5EF4-FFF2-40B4-BE49-F238E27FC236}">
                <a16:creationId xmlns:a16="http://schemas.microsoft.com/office/drawing/2014/main" id="{3021383A-93B6-4EA8-9914-1D3BF6CEDF4C}"/>
              </a:ext>
            </a:extLst>
          </p:cNvPr>
          <p:cNvSpPr>
            <a:spLocks noGrp="1"/>
          </p:cNvSpPr>
          <p:nvPr>
            <p:ph idx="1"/>
          </p:nvPr>
        </p:nvSpPr>
        <p:spPr>
          <a:xfrm>
            <a:off x="95535" y="832514"/>
            <a:ext cx="12192000" cy="6025486"/>
          </a:xfrm>
        </p:spPr>
        <p:txBody>
          <a:bodyPr/>
          <a:lstStyle/>
          <a:p>
            <a:pPr marL="0" indent="0">
              <a:buNone/>
            </a:pPr>
            <a:r>
              <a:rPr lang="en-US" sz="2000" dirty="0"/>
              <a:t>Take an example of Logistics domain.</a:t>
            </a:r>
          </a:p>
          <a:p>
            <a:pPr marL="0" indent="0">
              <a:buNone/>
            </a:pPr>
            <a:r>
              <a:rPr lang="en-US" sz="1600" dirty="0"/>
              <a:t>A customer want to send his cargo from one place to another place through water ways.</a:t>
            </a:r>
          </a:p>
          <a:p>
            <a:pPr marL="0" indent="0">
              <a:buNone/>
            </a:pPr>
            <a:r>
              <a:rPr lang="en-US" sz="1600" dirty="0"/>
              <a:t>Source: Shanghai </a:t>
            </a:r>
          </a:p>
          <a:p>
            <a:pPr marL="0" indent="0">
              <a:buNone/>
            </a:pPr>
            <a:r>
              <a:rPr lang="en-US" sz="1600" dirty="0"/>
              <a:t>Destination: Antwerp</a:t>
            </a:r>
          </a:p>
          <a:p>
            <a:pPr marL="0" indent="0">
              <a:buNone/>
            </a:pPr>
            <a:r>
              <a:rPr lang="en-IN" sz="1600" dirty="0"/>
              <a:t>Here in this business it involves the customer and the service provider has to be notifies where the cargo is located and when the goods will arrive.</a:t>
            </a:r>
          </a:p>
          <a:p>
            <a:pPr marL="0" indent="0">
              <a:buNone/>
            </a:pPr>
            <a:endParaRPr lang="en-IN" sz="1600" dirty="0"/>
          </a:p>
          <a:p>
            <a:pPr marL="0" indent="0">
              <a:buNone/>
            </a:pPr>
            <a:r>
              <a:rPr lang="en-IN" sz="1600" dirty="0"/>
              <a:t>To track this services provider has their own systems to track, but for the customer we need to notify this by using the email notifications or to his contact number.</a:t>
            </a:r>
          </a:p>
          <a:p>
            <a:pPr marL="0" indent="0">
              <a:buNone/>
            </a:pPr>
            <a:endParaRPr lang="en-IN" sz="1600" dirty="0"/>
          </a:p>
          <a:p>
            <a:pPr marL="0" indent="0">
              <a:buNone/>
            </a:pPr>
            <a:r>
              <a:rPr lang="en-IN" sz="1600" dirty="0"/>
              <a:t>What information customer needs.</a:t>
            </a:r>
          </a:p>
          <a:p>
            <a:pPr marL="0" indent="0">
              <a:buNone/>
            </a:pPr>
            <a:r>
              <a:rPr lang="en-IN" sz="1600" dirty="0"/>
              <a:t>	PTD: planned time of Departure	ETD: Estimated time of Departure    ATD: Actual Time of Departure</a:t>
            </a:r>
          </a:p>
          <a:p>
            <a:pPr marL="0" indent="0">
              <a:buNone/>
            </a:pPr>
            <a:r>
              <a:rPr lang="en-IN" sz="1600" dirty="0"/>
              <a:t>	PTA: Planned Time of arrival	ETA: Estimated Time of arrival           ATA: Actual Time of arrival</a:t>
            </a:r>
          </a:p>
          <a:p>
            <a:pPr marL="0" indent="0">
              <a:buNone/>
            </a:pPr>
            <a:r>
              <a:rPr lang="en-IN" sz="1600" dirty="0"/>
              <a:t>What service provider needs:</a:t>
            </a:r>
          </a:p>
          <a:p>
            <a:pPr marL="0" indent="0">
              <a:buNone/>
            </a:pPr>
            <a:r>
              <a:rPr lang="en-IN" sz="1600" dirty="0"/>
              <a:t>	current location details, What operations completed </a:t>
            </a:r>
          </a:p>
          <a:p>
            <a:pPr marL="0" indent="0">
              <a:buNone/>
            </a:pPr>
            <a:r>
              <a:rPr lang="en-IN" sz="1600" dirty="0"/>
              <a:t>	Transport service operations: loading, discharge</a:t>
            </a:r>
          </a:p>
          <a:p>
            <a:pPr marL="0" indent="0">
              <a:buNone/>
            </a:pPr>
            <a:r>
              <a:rPr lang="en-IN" sz="1600" dirty="0"/>
              <a:t>	Terminal service operations: Documents handling, insurance.</a:t>
            </a:r>
          </a:p>
          <a:p>
            <a:pPr marL="0" indent="0">
              <a:buNone/>
            </a:pP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31653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3602-806C-4AFB-B229-329B6281E197}"/>
              </a:ext>
            </a:extLst>
          </p:cNvPr>
          <p:cNvSpPr>
            <a:spLocks noGrp="1"/>
          </p:cNvSpPr>
          <p:nvPr>
            <p:ph type="title"/>
          </p:nvPr>
        </p:nvSpPr>
        <p:spPr>
          <a:xfrm>
            <a:off x="177421" y="191068"/>
            <a:ext cx="10515600" cy="453741"/>
          </a:xfrm>
        </p:spPr>
        <p:txBody>
          <a:bodyPr>
            <a:normAutofit fontScale="90000"/>
          </a:bodyPr>
          <a:lstStyle/>
          <a:p>
            <a:r>
              <a:rPr lang="en-US" dirty="0"/>
              <a:t>Who are using</a:t>
            </a:r>
            <a:endParaRPr lang="en-IN" dirty="0"/>
          </a:p>
        </p:txBody>
      </p:sp>
      <p:sp>
        <p:nvSpPr>
          <p:cNvPr id="3" name="Content Placeholder 2">
            <a:extLst>
              <a:ext uri="{FF2B5EF4-FFF2-40B4-BE49-F238E27FC236}">
                <a16:creationId xmlns:a16="http://schemas.microsoft.com/office/drawing/2014/main" id="{F4DA65A8-B0C2-4C2B-8084-FD96F614073E}"/>
              </a:ext>
            </a:extLst>
          </p:cNvPr>
          <p:cNvSpPr>
            <a:spLocks noGrp="1"/>
          </p:cNvSpPr>
          <p:nvPr>
            <p:ph idx="1"/>
          </p:nvPr>
        </p:nvSpPr>
        <p:spPr>
          <a:xfrm>
            <a:off x="0" y="1129589"/>
            <a:ext cx="10515600" cy="4351338"/>
          </a:xfrm>
        </p:spPr>
        <p:txBody>
          <a:bodyPr/>
          <a:lstStyle/>
          <a:p>
            <a:pPr marL="0" indent="0">
              <a:buNone/>
            </a:pPr>
            <a:r>
              <a:rPr lang="en-US" dirty="0"/>
              <a:t>More than 40k companies using Twilio.</a:t>
            </a:r>
          </a:p>
          <a:p>
            <a:pPr marL="0" indent="0">
              <a:buNone/>
            </a:pPr>
            <a:endParaRPr lang="en-IN" dirty="0"/>
          </a:p>
          <a:p>
            <a:pPr marL="0" indent="0">
              <a:buNone/>
            </a:pPr>
            <a:r>
              <a:rPr lang="en-IN" dirty="0"/>
              <a:t>Salesforce, Netflix, Coca-Cola Enterprise, Airbnb, Intuit, Uber etc.,</a:t>
            </a:r>
          </a:p>
          <a:p>
            <a:pPr marL="0" indent="0">
              <a:buNone/>
            </a:pPr>
            <a:endParaRPr lang="en-IN" dirty="0"/>
          </a:p>
          <a:p>
            <a:pPr marL="0" indent="0">
              <a:buNone/>
            </a:pPr>
            <a:r>
              <a:rPr lang="en-IN" dirty="0">
                <a:hlinkClick r:id="rId2"/>
              </a:rPr>
              <a:t>https://www.featuredcustomers.com/vendor/twilio/customers</a:t>
            </a:r>
            <a:endParaRPr lang="en-IN" dirty="0"/>
          </a:p>
          <a:p>
            <a:pPr marL="0" indent="0">
              <a:buNone/>
            </a:pPr>
            <a:endParaRPr lang="en-IN"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4635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4F09-7BA4-4B20-A86D-2AE8870F87B8}"/>
              </a:ext>
            </a:extLst>
          </p:cNvPr>
          <p:cNvSpPr>
            <a:spLocks noGrp="1"/>
          </p:cNvSpPr>
          <p:nvPr>
            <p:ph type="ctrTitle"/>
          </p:nvPr>
        </p:nvSpPr>
        <p:spPr/>
        <p:txBody>
          <a:bodyPr/>
          <a:lstStyle/>
          <a:p>
            <a:r>
              <a:rPr lang="en-US" dirty="0"/>
              <a:t>Top 3 Open Source Libraries</a:t>
            </a:r>
            <a:endParaRPr lang="en-IN" dirty="0"/>
          </a:p>
        </p:txBody>
      </p:sp>
      <p:sp>
        <p:nvSpPr>
          <p:cNvPr id="3" name="Subtitle 2">
            <a:extLst>
              <a:ext uri="{FF2B5EF4-FFF2-40B4-BE49-F238E27FC236}">
                <a16:creationId xmlns:a16="http://schemas.microsoft.com/office/drawing/2014/main" id="{D02273D3-6C96-4012-9DEB-ED32A3F06C4D}"/>
              </a:ext>
            </a:extLst>
          </p:cNvPr>
          <p:cNvSpPr>
            <a:spLocks noGrp="1"/>
          </p:cNvSpPr>
          <p:nvPr>
            <p:ph type="subTitle" idx="1"/>
          </p:nvPr>
        </p:nvSpPr>
        <p:spPr/>
        <p:txBody>
          <a:bodyPr/>
          <a:lstStyle/>
          <a:p>
            <a:r>
              <a:rPr lang="en-IN" b="1" dirty="0"/>
              <a:t>Frontline SMS</a:t>
            </a:r>
          </a:p>
          <a:p>
            <a:r>
              <a:rPr lang="en-IN" b="1" dirty="0"/>
              <a:t>Jasmin Gateway</a:t>
            </a:r>
          </a:p>
          <a:p>
            <a:r>
              <a:rPr lang="en-US" b="1" dirty="0" err="1"/>
              <a:t>Kannel</a:t>
            </a:r>
            <a:endParaRPr lang="en-IN" b="1" dirty="0"/>
          </a:p>
          <a:p>
            <a:endParaRPr lang="en-IN" b="1" dirty="0"/>
          </a:p>
          <a:p>
            <a:endParaRPr lang="en-IN" dirty="0"/>
          </a:p>
        </p:txBody>
      </p:sp>
    </p:spTree>
    <p:extLst>
      <p:ext uri="{BB962C8B-B14F-4D97-AF65-F5344CB8AC3E}">
        <p14:creationId xmlns:p14="http://schemas.microsoft.com/office/powerpoint/2010/main" val="36161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E20396-D650-494A-A0E7-672F1251FF0C}"/>
              </a:ext>
            </a:extLst>
          </p:cNvPr>
          <p:cNvPicPr>
            <a:picLocks noChangeAspect="1"/>
          </p:cNvPicPr>
          <p:nvPr/>
        </p:nvPicPr>
        <p:blipFill>
          <a:blip r:embed="rId2"/>
          <a:stretch>
            <a:fillRect/>
          </a:stretch>
        </p:blipFill>
        <p:spPr>
          <a:xfrm>
            <a:off x="89895" y="842890"/>
            <a:ext cx="5295900" cy="2895600"/>
          </a:xfrm>
          <a:prstGeom prst="rect">
            <a:avLst/>
          </a:prstGeom>
        </p:spPr>
      </p:pic>
      <p:pic>
        <p:nvPicPr>
          <p:cNvPr id="5" name="Picture 4">
            <a:extLst>
              <a:ext uri="{FF2B5EF4-FFF2-40B4-BE49-F238E27FC236}">
                <a16:creationId xmlns:a16="http://schemas.microsoft.com/office/drawing/2014/main" id="{4B441D77-9C0A-49B5-AADF-CBD37DD821A6}"/>
              </a:ext>
            </a:extLst>
          </p:cNvPr>
          <p:cNvPicPr>
            <a:picLocks noChangeAspect="1"/>
          </p:cNvPicPr>
          <p:nvPr/>
        </p:nvPicPr>
        <p:blipFill>
          <a:blip r:embed="rId3"/>
          <a:stretch>
            <a:fillRect/>
          </a:stretch>
        </p:blipFill>
        <p:spPr>
          <a:xfrm>
            <a:off x="6512208" y="1349651"/>
            <a:ext cx="4962525" cy="3308902"/>
          </a:xfrm>
          <a:prstGeom prst="rect">
            <a:avLst/>
          </a:prstGeom>
        </p:spPr>
      </p:pic>
      <p:pic>
        <p:nvPicPr>
          <p:cNvPr id="6" name="Picture 5">
            <a:extLst>
              <a:ext uri="{FF2B5EF4-FFF2-40B4-BE49-F238E27FC236}">
                <a16:creationId xmlns:a16="http://schemas.microsoft.com/office/drawing/2014/main" id="{38D8A07A-D9A7-41A7-8167-0808C3D07A70}"/>
              </a:ext>
            </a:extLst>
          </p:cNvPr>
          <p:cNvPicPr>
            <a:picLocks noChangeAspect="1"/>
          </p:cNvPicPr>
          <p:nvPr/>
        </p:nvPicPr>
        <p:blipFill>
          <a:blip r:embed="rId4"/>
          <a:stretch>
            <a:fillRect/>
          </a:stretch>
        </p:blipFill>
        <p:spPr>
          <a:xfrm>
            <a:off x="89895" y="4012095"/>
            <a:ext cx="1924050" cy="2085975"/>
          </a:xfrm>
          <a:prstGeom prst="rect">
            <a:avLst/>
          </a:prstGeom>
        </p:spPr>
      </p:pic>
      <p:pic>
        <p:nvPicPr>
          <p:cNvPr id="7" name="Picture 6">
            <a:extLst>
              <a:ext uri="{FF2B5EF4-FFF2-40B4-BE49-F238E27FC236}">
                <a16:creationId xmlns:a16="http://schemas.microsoft.com/office/drawing/2014/main" id="{FC78BF29-BB08-4E58-A907-308C51A5A32E}"/>
              </a:ext>
            </a:extLst>
          </p:cNvPr>
          <p:cNvPicPr>
            <a:picLocks noChangeAspect="1"/>
          </p:cNvPicPr>
          <p:nvPr/>
        </p:nvPicPr>
        <p:blipFill>
          <a:blip r:embed="rId5"/>
          <a:stretch>
            <a:fillRect/>
          </a:stretch>
        </p:blipFill>
        <p:spPr>
          <a:xfrm>
            <a:off x="3137057" y="3738490"/>
            <a:ext cx="1647825" cy="3028950"/>
          </a:xfrm>
          <a:prstGeom prst="rect">
            <a:avLst/>
          </a:prstGeom>
        </p:spPr>
      </p:pic>
      <p:pic>
        <p:nvPicPr>
          <p:cNvPr id="8" name="Picture 7">
            <a:extLst>
              <a:ext uri="{FF2B5EF4-FFF2-40B4-BE49-F238E27FC236}">
                <a16:creationId xmlns:a16="http://schemas.microsoft.com/office/drawing/2014/main" id="{7E5A4C3F-32F2-4882-9340-7E18D6EA920F}"/>
              </a:ext>
            </a:extLst>
          </p:cNvPr>
          <p:cNvPicPr>
            <a:picLocks noChangeAspect="1"/>
          </p:cNvPicPr>
          <p:nvPr/>
        </p:nvPicPr>
        <p:blipFill>
          <a:blip r:embed="rId6"/>
          <a:stretch>
            <a:fillRect/>
          </a:stretch>
        </p:blipFill>
        <p:spPr>
          <a:xfrm>
            <a:off x="6649899" y="4780721"/>
            <a:ext cx="4457700" cy="1933575"/>
          </a:xfrm>
          <a:prstGeom prst="rect">
            <a:avLst/>
          </a:prstGeom>
        </p:spPr>
      </p:pic>
      <p:sp>
        <p:nvSpPr>
          <p:cNvPr id="10" name="Subtitle 9">
            <a:extLst>
              <a:ext uri="{FF2B5EF4-FFF2-40B4-BE49-F238E27FC236}">
                <a16:creationId xmlns:a16="http://schemas.microsoft.com/office/drawing/2014/main" id="{7F6B01EF-6393-477C-B54C-4871D64DDBFB}"/>
              </a:ext>
            </a:extLst>
          </p:cNvPr>
          <p:cNvSpPr>
            <a:spLocks noGrp="1"/>
          </p:cNvSpPr>
          <p:nvPr>
            <p:ph type="subTitle" idx="1"/>
          </p:nvPr>
        </p:nvSpPr>
        <p:spPr>
          <a:xfrm>
            <a:off x="89894" y="143704"/>
            <a:ext cx="11625027" cy="932342"/>
          </a:xfrm>
        </p:spPr>
        <p:txBody>
          <a:bodyPr>
            <a:normAutofit lnSpcReduction="10000"/>
          </a:bodyPr>
          <a:lstStyle/>
          <a:p>
            <a:pPr algn="l"/>
            <a:r>
              <a:rPr lang="en-IN" b="1" dirty="0"/>
              <a:t>Frontline SMS: </a:t>
            </a:r>
            <a:r>
              <a:rPr lang="en-US" sz="2100" dirty="0"/>
              <a:t>Frontline puts the power of SMS to use for smart, interactive, impactful communication with groups who need it. Whether it’s 100 people or 100,000, </a:t>
            </a:r>
            <a:r>
              <a:rPr lang="en-US" sz="2100" dirty="0" err="1"/>
              <a:t>FrontlineSMS</a:t>
            </a:r>
            <a:r>
              <a:rPr lang="en-US" sz="2100" dirty="0"/>
              <a:t> allows you to interact with the communities you want to reach – anywhere, any time.</a:t>
            </a:r>
          </a:p>
          <a:p>
            <a:endParaRPr lang="en-IN" sz="2100" dirty="0"/>
          </a:p>
          <a:p>
            <a:endParaRPr lang="en-IN" dirty="0"/>
          </a:p>
        </p:txBody>
      </p:sp>
    </p:spTree>
    <p:extLst>
      <p:ext uri="{BB962C8B-B14F-4D97-AF65-F5344CB8AC3E}">
        <p14:creationId xmlns:p14="http://schemas.microsoft.com/office/powerpoint/2010/main" val="54888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EE8C9D-799D-415E-A610-46DB01DE9023}"/>
              </a:ext>
            </a:extLst>
          </p:cNvPr>
          <p:cNvPicPr>
            <a:picLocks noChangeAspect="1"/>
          </p:cNvPicPr>
          <p:nvPr/>
        </p:nvPicPr>
        <p:blipFill>
          <a:blip r:embed="rId2"/>
          <a:stretch>
            <a:fillRect/>
          </a:stretch>
        </p:blipFill>
        <p:spPr>
          <a:xfrm>
            <a:off x="211534" y="1123950"/>
            <a:ext cx="5286375" cy="2724150"/>
          </a:xfrm>
          <a:prstGeom prst="rect">
            <a:avLst/>
          </a:prstGeom>
        </p:spPr>
      </p:pic>
      <p:pic>
        <p:nvPicPr>
          <p:cNvPr id="5" name="Picture 4">
            <a:extLst>
              <a:ext uri="{FF2B5EF4-FFF2-40B4-BE49-F238E27FC236}">
                <a16:creationId xmlns:a16="http://schemas.microsoft.com/office/drawing/2014/main" id="{DD421E45-56D3-47C2-85C0-D57AFE593311}"/>
              </a:ext>
            </a:extLst>
          </p:cNvPr>
          <p:cNvPicPr>
            <a:picLocks noChangeAspect="1"/>
          </p:cNvPicPr>
          <p:nvPr/>
        </p:nvPicPr>
        <p:blipFill>
          <a:blip r:embed="rId3"/>
          <a:stretch>
            <a:fillRect/>
          </a:stretch>
        </p:blipFill>
        <p:spPr>
          <a:xfrm>
            <a:off x="5624519" y="1310859"/>
            <a:ext cx="5086350" cy="2867025"/>
          </a:xfrm>
          <a:prstGeom prst="rect">
            <a:avLst/>
          </a:prstGeom>
        </p:spPr>
      </p:pic>
      <p:pic>
        <p:nvPicPr>
          <p:cNvPr id="6" name="Picture 5">
            <a:extLst>
              <a:ext uri="{FF2B5EF4-FFF2-40B4-BE49-F238E27FC236}">
                <a16:creationId xmlns:a16="http://schemas.microsoft.com/office/drawing/2014/main" id="{EF08249F-9485-41A7-8513-400169AFB6B8}"/>
              </a:ext>
            </a:extLst>
          </p:cNvPr>
          <p:cNvPicPr>
            <a:picLocks noChangeAspect="1"/>
          </p:cNvPicPr>
          <p:nvPr/>
        </p:nvPicPr>
        <p:blipFill>
          <a:blip r:embed="rId4"/>
          <a:stretch>
            <a:fillRect/>
          </a:stretch>
        </p:blipFill>
        <p:spPr>
          <a:xfrm>
            <a:off x="211534" y="3848100"/>
            <a:ext cx="4781550" cy="3009900"/>
          </a:xfrm>
          <a:prstGeom prst="rect">
            <a:avLst/>
          </a:prstGeom>
        </p:spPr>
      </p:pic>
      <p:pic>
        <p:nvPicPr>
          <p:cNvPr id="7" name="Picture 6">
            <a:extLst>
              <a:ext uri="{FF2B5EF4-FFF2-40B4-BE49-F238E27FC236}">
                <a16:creationId xmlns:a16="http://schemas.microsoft.com/office/drawing/2014/main" id="{3330C829-49DC-4985-9A65-CDA8F3CD10F4}"/>
              </a:ext>
            </a:extLst>
          </p:cNvPr>
          <p:cNvPicPr>
            <a:picLocks noChangeAspect="1"/>
          </p:cNvPicPr>
          <p:nvPr/>
        </p:nvPicPr>
        <p:blipFill>
          <a:blip r:embed="rId5"/>
          <a:stretch>
            <a:fillRect/>
          </a:stretch>
        </p:blipFill>
        <p:spPr>
          <a:xfrm>
            <a:off x="5774641" y="4338637"/>
            <a:ext cx="4600575" cy="2028825"/>
          </a:xfrm>
          <a:prstGeom prst="rect">
            <a:avLst/>
          </a:prstGeom>
        </p:spPr>
      </p:pic>
      <p:sp>
        <p:nvSpPr>
          <p:cNvPr id="9" name="Subtitle 8">
            <a:extLst>
              <a:ext uri="{FF2B5EF4-FFF2-40B4-BE49-F238E27FC236}">
                <a16:creationId xmlns:a16="http://schemas.microsoft.com/office/drawing/2014/main" id="{DDAE2172-6639-4F66-A61B-8BBC9C898EA3}"/>
              </a:ext>
            </a:extLst>
          </p:cNvPr>
          <p:cNvSpPr>
            <a:spLocks noGrp="1"/>
          </p:cNvSpPr>
          <p:nvPr>
            <p:ph type="subTitle" idx="1"/>
          </p:nvPr>
        </p:nvSpPr>
        <p:spPr>
          <a:xfrm>
            <a:off x="223044" y="135316"/>
            <a:ext cx="11664156" cy="1587467"/>
          </a:xfrm>
        </p:spPr>
        <p:txBody>
          <a:bodyPr/>
          <a:lstStyle/>
          <a:p>
            <a:pPr algn="l"/>
            <a:r>
              <a:rPr lang="en-IN" b="1" dirty="0"/>
              <a:t>Jasmin Gateway:</a:t>
            </a:r>
            <a:r>
              <a:rPr lang="en-IN" dirty="0"/>
              <a:t> </a:t>
            </a:r>
            <a:r>
              <a:rPr lang="en-US" dirty="0"/>
              <a:t>Jasmin is an open-source SMS Gateway with many enterprise-class features, Jasmin is built to be easily customized to meet the specific needs of messaging exchange growing business.</a:t>
            </a:r>
          </a:p>
          <a:p>
            <a:endParaRPr lang="en-IN" dirty="0"/>
          </a:p>
        </p:txBody>
      </p:sp>
    </p:spTree>
    <p:extLst>
      <p:ext uri="{BB962C8B-B14F-4D97-AF65-F5344CB8AC3E}">
        <p14:creationId xmlns:p14="http://schemas.microsoft.com/office/powerpoint/2010/main" val="130958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619C47-41F1-492F-AD1F-AF8691F5633A}"/>
              </a:ext>
            </a:extLst>
          </p:cNvPr>
          <p:cNvSpPr>
            <a:spLocks noGrp="1"/>
          </p:cNvSpPr>
          <p:nvPr>
            <p:ph type="subTitle" idx="1"/>
          </p:nvPr>
        </p:nvSpPr>
        <p:spPr>
          <a:xfrm>
            <a:off x="154745" y="449350"/>
            <a:ext cx="11745707" cy="5010545"/>
          </a:xfrm>
        </p:spPr>
        <p:txBody>
          <a:bodyPr>
            <a:normAutofit/>
          </a:bodyPr>
          <a:lstStyle/>
          <a:p>
            <a:pPr algn="l"/>
            <a:r>
              <a:rPr lang="en-US" sz="2000" dirty="0" err="1"/>
              <a:t>Kannel</a:t>
            </a:r>
            <a:r>
              <a:rPr lang="en-US" sz="2000" dirty="0"/>
              <a:t> is a compact and very powerful open source WAP and SMS gateway used widely across the globe both for serving trillions of short messages (SMS), WAP Push service indications and mobile internet connectivity.</a:t>
            </a:r>
          </a:p>
        </p:txBody>
      </p:sp>
      <p:sp>
        <p:nvSpPr>
          <p:cNvPr id="5" name="Title 4">
            <a:extLst>
              <a:ext uri="{FF2B5EF4-FFF2-40B4-BE49-F238E27FC236}">
                <a16:creationId xmlns:a16="http://schemas.microsoft.com/office/drawing/2014/main" id="{BE42A594-9E35-4250-8C5B-1541093DCF6A}"/>
              </a:ext>
            </a:extLst>
          </p:cNvPr>
          <p:cNvSpPr>
            <a:spLocks noGrp="1"/>
          </p:cNvSpPr>
          <p:nvPr>
            <p:ph type="ctrTitle"/>
          </p:nvPr>
        </p:nvSpPr>
        <p:spPr>
          <a:xfrm>
            <a:off x="291548" y="0"/>
            <a:ext cx="1033670" cy="449350"/>
          </a:xfrm>
        </p:spPr>
        <p:txBody>
          <a:bodyPr>
            <a:normAutofit/>
          </a:bodyPr>
          <a:lstStyle/>
          <a:p>
            <a:r>
              <a:rPr lang="en-US" sz="2400" b="1" dirty="0" err="1"/>
              <a:t>Kannel</a:t>
            </a:r>
            <a:endParaRPr lang="en-IN" sz="2400" b="1" dirty="0"/>
          </a:p>
        </p:txBody>
      </p:sp>
      <p:pic>
        <p:nvPicPr>
          <p:cNvPr id="6" name="Picture 5">
            <a:extLst>
              <a:ext uri="{FF2B5EF4-FFF2-40B4-BE49-F238E27FC236}">
                <a16:creationId xmlns:a16="http://schemas.microsoft.com/office/drawing/2014/main" id="{E8666A07-5969-4AF5-A95A-D6DD6BF6C2AF}"/>
              </a:ext>
            </a:extLst>
          </p:cNvPr>
          <p:cNvPicPr>
            <a:picLocks noChangeAspect="1"/>
          </p:cNvPicPr>
          <p:nvPr/>
        </p:nvPicPr>
        <p:blipFill>
          <a:blip r:embed="rId2"/>
          <a:stretch>
            <a:fillRect/>
          </a:stretch>
        </p:blipFill>
        <p:spPr>
          <a:xfrm>
            <a:off x="154745" y="1072001"/>
            <a:ext cx="5324475" cy="2828925"/>
          </a:xfrm>
          <a:prstGeom prst="rect">
            <a:avLst/>
          </a:prstGeom>
        </p:spPr>
      </p:pic>
      <p:pic>
        <p:nvPicPr>
          <p:cNvPr id="7" name="Picture 6">
            <a:extLst>
              <a:ext uri="{FF2B5EF4-FFF2-40B4-BE49-F238E27FC236}">
                <a16:creationId xmlns:a16="http://schemas.microsoft.com/office/drawing/2014/main" id="{A61623B2-1AC3-489B-8AAB-749CB1EEDEC8}"/>
              </a:ext>
            </a:extLst>
          </p:cNvPr>
          <p:cNvPicPr>
            <a:picLocks noChangeAspect="1"/>
          </p:cNvPicPr>
          <p:nvPr/>
        </p:nvPicPr>
        <p:blipFill>
          <a:blip r:embed="rId3"/>
          <a:stretch>
            <a:fillRect/>
          </a:stretch>
        </p:blipFill>
        <p:spPr>
          <a:xfrm>
            <a:off x="6096000" y="1142746"/>
            <a:ext cx="4924425" cy="2847975"/>
          </a:xfrm>
          <a:prstGeom prst="rect">
            <a:avLst/>
          </a:prstGeom>
        </p:spPr>
      </p:pic>
      <p:pic>
        <p:nvPicPr>
          <p:cNvPr id="8" name="Picture 7">
            <a:extLst>
              <a:ext uri="{FF2B5EF4-FFF2-40B4-BE49-F238E27FC236}">
                <a16:creationId xmlns:a16="http://schemas.microsoft.com/office/drawing/2014/main" id="{15895A6A-8511-486F-BCD9-2883F6F92790}"/>
              </a:ext>
            </a:extLst>
          </p:cNvPr>
          <p:cNvPicPr>
            <a:picLocks noChangeAspect="1"/>
          </p:cNvPicPr>
          <p:nvPr/>
        </p:nvPicPr>
        <p:blipFill>
          <a:blip r:embed="rId4"/>
          <a:stretch>
            <a:fillRect/>
          </a:stretch>
        </p:blipFill>
        <p:spPr>
          <a:xfrm>
            <a:off x="154745" y="3838575"/>
            <a:ext cx="4953000" cy="3019425"/>
          </a:xfrm>
          <a:prstGeom prst="rect">
            <a:avLst/>
          </a:prstGeom>
        </p:spPr>
      </p:pic>
      <p:pic>
        <p:nvPicPr>
          <p:cNvPr id="10" name="Picture 9">
            <a:extLst>
              <a:ext uri="{FF2B5EF4-FFF2-40B4-BE49-F238E27FC236}">
                <a16:creationId xmlns:a16="http://schemas.microsoft.com/office/drawing/2014/main" id="{5717DED5-4E41-40D1-BC4F-2B33E4F98787}"/>
              </a:ext>
            </a:extLst>
          </p:cNvPr>
          <p:cNvPicPr>
            <a:picLocks noChangeAspect="1"/>
          </p:cNvPicPr>
          <p:nvPr/>
        </p:nvPicPr>
        <p:blipFill>
          <a:blip r:embed="rId5"/>
          <a:stretch>
            <a:fillRect/>
          </a:stretch>
        </p:blipFill>
        <p:spPr>
          <a:xfrm>
            <a:off x="6027598" y="3990721"/>
            <a:ext cx="4762500" cy="2085975"/>
          </a:xfrm>
          <a:prstGeom prst="rect">
            <a:avLst/>
          </a:prstGeom>
        </p:spPr>
      </p:pic>
    </p:spTree>
    <p:extLst>
      <p:ext uri="{BB962C8B-B14F-4D97-AF65-F5344CB8AC3E}">
        <p14:creationId xmlns:p14="http://schemas.microsoft.com/office/powerpoint/2010/main" val="229629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6718-9C59-4745-B883-B49C8FCD3594}"/>
              </a:ext>
            </a:extLst>
          </p:cNvPr>
          <p:cNvSpPr>
            <a:spLocks noGrp="1"/>
          </p:cNvSpPr>
          <p:nvPr>
            <p:ph type="ctrTitle"/>
          </p:nvPr>
        </p:nvSpPr>
        <p:spPr/>
        <p:txBody>
          <a:bodyPr/>
          <a:lstStyle/>
          <a:p>
            <a:r>
              <a:rPr lang="en-US" dirty="0"/>
              <a:t>Licensed Competitors</a:t>
            </a:r>
            <a:endParaRPr lang="en-IN" dirty="0"/>
          </a:p>
        </p:txBody>
      </p:sp>
      <p:sp>
        <p:nvSpPr>
          <p:cNvPr id="3" name="Subtitle 2">
            <a:extLst>
              <a:ext uri="{FF2B5EF4-FFF2-40B4-BE49-F238E27FC236}">
                <a16:creationId xmlns:a16="http://schemas.microsoft.com/office/drawing/2014/main" id="{A13154F7-A60C-4102-BC76-BE0BB9C8C7C1}"/>
              </a:ext>
            </a:extLst>
          </p:cNvPr>
          <p:cNvSpPr>
            <a:spLocks noGrp="1"/>
          </p:cNvSpPr>
          <p:nvPr>
            <p:ph type="subTitle" idx="1"/>
          </p:nvPr>
        </p:nvSpPr>
        <p:spPr/>
        <p:txBody>
          <a:bodyPr/>
          <a:lstStyle/>
          <a:p>
            <a:r>
              <a:rPr lang="en-IN" dirty="0"/>
              <a:t>Bandwidth</a:t>
            </a:r>
          </a:p>
          <a:p>
            <a:r>
              <a:rPr lang="en-IN" dirty="0"/>
              <a:t>Nexmo</a:t>
            </a:r>
          </a:p>
          <a:p>
            <a:r>
              <a:rPr lang="en-IN" dirty="0"/>
              <a:t>Plivo</a:t>
            </a:r>
          </a:p>
        </p:txBody>
      </p:sp>
    </p:spTree>
    <p:extLst>
      <p:ext uri="{BB962C8B-B14F-4D97-AF65-F5344CB8AC3E}">
        <p14:creationId xmlns:p14="http://schemas.microsoft.com/office/powerpoint/2010/main" val="53228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4D08F6-9528-4C01-9F27-B43BE39B18BB}"/>
              </a:ext>
            </a:extLst>
          </p:cNvPr>
          <p:cNvPicPr>
            <a:picLocks noChangeAspect="1"/>
          </p:cNvPicPr>
          <p:nvPr/>
        </p:nvPicPr>
        <p:blipFill>
          <a:blip r:embed="rId3"/>
          <a:stretch>
            <a:fillRect/>
          </a:stretch>
        </p:blipFill>
        <p:spPr>
          <a:xfrm>
            <a:off x="1774361" y="1342878"/>
            <a:ext cx="7686675" cy="5410200"/>
          </a:xfrm>
          <a:prstGeom prst="rect">
            <a:avLst/>
          </a:prstGeom>
        </p:spPr>
      </p:pic>
    </p:spTree>
    <p:extLst>
      <p:ext uri="{BB962C8B-B14F-4D97-AF65-F5344CB8AC3E}">
        <p14:creationId xmlns:p14="http://schemas.microsoft.com/office/powerpoint/2010/main" val="159766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B95240-05C9-4EAC-84DD-083292593A62}"/>
              </a:ext>
            </a:extLst>
          </p:cNvPr>
          <p:cNvPicPr>
            <a:picLocks noChangeAspect="1"/>
          </p:cNvPicPr>
          <p:nvPr/>
        </p:nvPicPr>
        <p:blipFill>
          <a:blip r:embed="rId3"/>
          <a:stretch>
            <a:fillRect/>
          </a:stretch>
        </p:blipFill>
        <p:spPr>
          <a:xfrm>
            <a:off x="2209800" y="2137775"/>
            <a:ext cx="7772400" cy="3876675"/>
          </a:xfrm>
          <a:prstGeom prst="rect">
            <a:avLst/>
          </a:prstGeom>
        </p:spPr>
      </p:pic>
    </p:spTree>
    <p:extLst>
      <p:ext uri="{BB962C8B-B14F-4D97-AF65-F5344CB8AC3E}">
        <p14:creationId xmlns:p14="http://schemas.microsoft.com/office/powerpoint/2010/main" val="304181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3EBF-9A09-4F2C-A9C3-02A047EDD85C}"/>
              </a:ext>
            </a:extLst>
          </p:cNvPr>
          <p:cNvSpPr>
            <a:spLocks noGrp="1"/>
          </p:cNvSpPr>
          <p:nvPr>
            <p:ph type="title"/>
          </p:nvPr>
        </p:nvSpPr>
        <p:spPr>
          <a:xfrm>
            <a:off x="357809" y="365125"/>
            <a:ext cx="10515600" cy="315912"/>
          </a:xfrm>
        </p:spPr>
        <p:txBody>
          <a:bodyPr>
            <a:noAutofit/>
          </a:bodyPr>
          <a:lstStyle/>
          <a:p>
            <a:r>
              <a:rPr lang="en-US" sz="2400" b="1" dirty="0"/>
              <a:t>Twilio</a:t>
            </a:r>
            <a:endParaRPr lang="en-IN" sz="2400" b="1" dirty="0"/>
          </a:p>
        </p:txBody>
      </p:sp>
      <p:sp>
        <p:nvSpPr>
          <p:cNvPr id="3" name="Content Placeholder 2">
            <a:extLst>
              <a:ext uri="{FF2B5EF4-FFF2-40B4-BE49-F238E27FC236}">
                <a16:creationId xmlns:a16="http://schemas.microsoft.com/office/drawing/2014/main" id="{F6109069-5A6B-4073-8FD0-1A8550A4CE6B}"/>
              </a:ext>
            </a:extLst>
          </p:cNvPr>
          <p:cNvSpPr>
            <a:spLocks noGrp="1"/>
          </p:cNvSpPr>
          <p:nvPr>
            <p:ph idx="1"/>
          </p:nvPr>
        </p:nvSpPr>
        <p:spPr>
          <a:xfrm>
            <a:off x="357809" y="781878"/>
            <a:ext cx="10995991" cy="5395085"/>
          </a:xfrm>
        </p:spPr>
        <p:txBody>
          <a:bodyPr>
            <a:normAutofit fontScale="62500" lnSpcReduction="20000"/>
          </a:bodyPr>
          <a:lstStyle/>
          <a:p>
            <a:r>
              <a:rPr lang="en-US" dirty="0">
                <a:hlinkClick r:id="rId2"/>
              </a:rPr>
              <a:t>Voice</a:t>
            </a:r>
            <a:endParaRPr lang="en-US" dirty="0"/>
          </a:p>
          <a:p>
            <a:r>
              <a:rPr lang="en-US" dirty="0"/>
              <a:t>API and SDKs to build calling capabilities within web and mobile apps. Connect to landlines, mobile devices or even WebRTC clients to make calls from apps or power multinational call centers.</a:t>
            </a:r>
          </a:p>
          <a:p>
            <a:r>
              <a:rPr lang="en-US" dirty="0">
                <a:hlinkClick r:id="rId3"/>
              </a:rPr>
              <a:t>Video</a:t>
            </a:r>
            <a:endParaRPr lang="en-US" dirty="0"/>
          </a:p>
          <a:p>
            <a:r>
              <a:rPr lang="en-US" dirty="0"/>
              <a:t>Real-time video infrastructure and SDKs to embed video collaboration and context-sharing into your web or mobile app. A global infrastructure that handles signaling, registration, and media relay.</a:t>
            </a:r>
          </a:p>
          <a:p>
            <a:r>
              <a:rPr lang="en-US" dirty="0">
                <a:hlinkClick r:id="rId4"/>
              </a:rPr>
              <a:t>Messaging</a:t>
            </a:r>
            <a:endParaRPr lang="en-US" dirty="0"/>
          </a:p>
          <a:p>
            <a:r>
              <a:rPr lang="en-US" dirty="0"/>
              <a:t>API and SDKs to send and receive SMS, MMS, and IP messages globally from your web and mobile app, and use intelligent delivery features to ensure messages get through.</a:t>
            </a:r>
          </a:p>
          <a:p>
            <a:r>
              <a:rPr lang="en-US" dirty="0">
                <a:hlinkClick r:id="rId5"/>
              </a:rPr>
              <a:t>Authentication</a:t>
            </a:r>
            <a:endParaRPr lang="en-US" dirty="0"/>
          </a:p>
          <a:p>
            <a:r>
              <a:rPr lang="en-US" dirty="0"/>
              <a:t>Two-factor authentication service to strengthen—and even replace—traditional username and password login for websites, SaaS products, and mobile apps.</a:t>
            </a:r>
          </a:p>
          <a:p>
            <a:r>
              <a:rPr lang="en-US" dirty="0">
                <a:solidFill>
                  <a:srgbClr val="00B0F0"/>
                </a:solidFill>
              </a:rPr>
              <a:t>Connectivity</a:t>
            </a:r>
          </a:p>
          <a:p>
            <a:r>
              <a:rPr lang="en-US" dirty="0"/>
              <a:t>Global carrier connectivity services made simple and available instantly with no upfront contracts. Local and toll-free phone numbers around the globe along with SIP connectivity made available as APIs.</a:t>
            </a:r>
          </a:p>
          <a:p>
            <a:r>
              <a:rPr lang="en-US" dirty="0">
                <a:solidFill>
                  <a:srgbClr val="00B0F0"/>
                </a:solidFill>
              </a:rPr>
              <a:t>Monitoring and Support</a:t>
            </a:r>
          </a:p>
          <a:p>
            <a:r>
              <a:rPr lang="en-US" dirty="0"/>
              <a:t>Console to see every operational detail of your Twilio accounts and applications. Expert help when you need it.</a:t>
            </a:r>
          </a:p>
          <a:p>
            <a:endParaRPr lang="en-IN" dirty="0"/>
          </a:p>
        </p:txBody>
      </p:sp>
    </p:spTree>
    <p:extLst>
      <p:ext uri="{BB962C8B-B14F-4D97-AF65-F5344CB8AC3E}">
        <p14:creationId xmlns:p14="http://schemas.microsoft.com/office/powerpoint/2010/main" val="1150274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7209</TotalTime>
  <Words>761</Words>
  <Application>Microsoft Office PowerPoint</Application>
  <PresentationFormat>Widescreen</PresentationFormat>
  <Paragraphs>77</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Top 3 Open Source Libraries</vt:lpstr>
      <vt:lpstr>PowerPoint Presentation</vt:lpstr>
      <vt:lpstr>PowerPoint Presentation</vt:lpstr>
      <vt:lpstr>Kannel</vt:lpstr>
      <vt:lpstr>Licensed Competitors</vt:lpstr>
      <vt:lpstr>PowerPoint Presentation</vt:lpstr>
      <vt:lpstr>PowerPoint Presentation</vt:lpstr>
      <vt:lpstr>Twilio</vt:lpstr>
      <vt:lpstr>Twilio solutions</vt:lpstr>
      <vt:lpstr>PowerPoint Presentation</vt:lpstr>
      <vt:lpstr>PowerPoint Presentation</vt:lpstr>
      <vt:lpstr>    IMPROVE DELIVERY</vt:lpstr>
      <vt:lpstr>PowerPoint Presentation</vt:lpstr>
      <vt:lpstr>PowerPoint Presentation</vt:lpstr>
      <vt:lpstr>PowerPoint Presentation</vt:lpstr>
      <vt:lpstr>PowerPoint Presentation</vt:lpstr>
      <vt:lpstr>Business Use case</vt:lpstr>
      <vt:lpstr>Who are 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Laxmi kiran</dc:creator>
  <cp:lastModifiedBy>Laxmi kiran</cp:lastModifiedBy>
  <cp:revision>26</cp:revision>
  <dcterms:created xsi:type="dcterms:W3CDTF">2020-05-15T09:08:35Z</dcterms:created>
  <dcterms:modified xsi:type="dcterms:W3CDTF">2020-05-20T10:30:44Z</dcterms:modified>
</cp:coreProperties>
</file>