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2"/>
  </p:notesMasterIdLst>
  <p:sldIdLst>
    <p:sldId id="256" r:id="rId4"/>
    <p:sldId id="261" r:id="rId5"/>
    <p:sldId id="309" r:id="rId6"/>
    <p:sldId id="265" r:id="rId7"/>
    <p:sldId id="278" r:id="rId8"/>
    <p:sldId id="268" r:id="rId9"/>
    <p:sldId id="282" r:id="rId10"/>
    <p:sldId id="307" r:id="rId11"/>
    <p:sldId id="273" r:id="rId12"/>
    <p:sldId id="308" r:id="rId13"/>
    <p:sldId id="297" r:id="rId14"/>
    <p:sldId id="310" r:id="rId15"/>
    <p:sldId id="279" r:id="rId16"/>
    <p:sldId id="298" r:id="rId17"/>
    <p:sldId id="283" r:id="rId18"/>
    <p:sldId id="300" r:id="rId19"/>
    <p:sldId id="266" r:id="rId20"/>
    <p:sldId id="301" r:id="rId21"/>
    <p:sldId id="302" r:id="rId22"/>
    <p:sldId id="299" r:id="rId23"/>
    <p:sldId id="303" r:id="rId24"/>
    <p:sldId id="305" r:id="rId25"/>
    <p:sldId id="271" r:id="rId26"/>
    <p:sldId id="304" r:id="rId27"/>
    <p:sldId id="270" r:id="rId28"/>
    <p:sldId id="306" r:id="rId29"/>
    <p:sldId id="285" r:id="rId30"/>
    <p:sldId id="262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29</c:v>
                </c:pt>
                <c:pt idx="1">
                  <c:v>50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00-4F96-A5C9-DAE764A7712A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52</c:v>
                </c:pt>
                <c:pt idx="3">
                  <c:v>77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00-4F96-A5C9-DAE764A77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Aug</c:v>
                      </c:pt>
                      <c:pt idx="1">
                        <c:v>Sep</c:v>
                      </c:pt>
                      <c:pt idx="2">
                        <c:v>Oct</c:v>
                      </c:pt>
                      <c:pt idx="3">
                        <c:v>Nov</c:v>
                      </c:pt>
                      <c:pt idx="4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DF00-4F96-A5C9-DAE764A7712A}"/>
                  </c:ext>
                </c:extLst>
              </c15:ser>
            </c15:filteredAreaSeries>
          </c:ext>
        </c:extLst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ea typeface="+mn-ea"/>
                <a:cs typeface="Cloud" panose="02000000000000000000" pitchFamily="50" charset="-34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ea typeface="+mn-ea"/>
                <a:cs typeface="Cloud" panose="02000000000000000000" pitchFamily="50" charset="-34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3955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97A203-2042-4FA6-9D3F-E187CDFCD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-23324"/>
            <a:ext cx="4952492" cy="700379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loud" panose="02000000000000000000" pitchFamily="50" charset="-34"/>
                <a:cs typeface="Cloud" panose="02000000000000000000" pitchFamily="50" charset="-34"/>
              </a:rPr>
              <a:t>Project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528" y="3651870"/>
            <a:ext cx="3816424" cy="504056"/>
          </a:xfrm>
        </p:spPr>
        <p:txBody>
          <a:bodyPr/>
          <a:lstStyle/>
          <a:p>
            <a:r>
              <a:rPr lang="en-US" dirty="0">
                <a:latin typeface="Cloud light" panose="02000000000000000000" pitchFamily="50" charset="-34"/>
                <a:cs typeface="Cloud light" panose="02000000000000000000" pitchFamily="50" charset="-34"/>
              </a:rPr>
              <a:t>Software development fundamental’s project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83718"/>
            <a:ext cx="5940152" cy="576064"/>
          </a:xfrm>
        </p:spPr>
        <p:txBody>
          <a:bodyPr/>
          <a:lstStyle/>
          <a:p>
            <a:r>
              <a:rPr lang="en-US" sz="3200" dirty="0">
                <a:latin typeface="Cloud" panose="02000000000000000000" pitchFamily="50" charset="-34"/>
                <a:cs typeface="Cloud" panose="02000000000000000000" pitchFamily="50" charset="-34"/>
              </a:rPr>
              <a:t>System requirements</a:t>
            </a:r>
            <a:endParaRPr lang="ko-KR" altLang="en-US" sz="3200" dirty="0"/>
          </a:p>
          <a:p>
            <a:endParaRPr lang="ko-KR" altLang="en-US" sz="32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sz="1600" dirty="0"/>
              <a:t>ความต้องการหลักของ</a:t>
            </a:r>
            <a:r>
              <a:rPr lang="th-TH" altLang="ko-KR" sz="1600" dirty="0" err="1"/>
              <a:t>ซอฟแวร์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9111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42A3511-473C-4E64-A1C0-162D0E9CCFAC}"/>
              </a:ext>
            </a:extLst>
          </p:cNvPr>
          <p:cNvGrpSpPr/>
          <p:nvPr/>
        </p:nvGrpSpPr>
        <p:grpSpPr>
          <a:xfrm>
            <a:off x="1198766" y="882998"/>
            <a:ext cx="6789574" cy="396093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186557A1-9B3F-4230-99A1-1C21B60D3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9">
              <a:extLst>
                <a:ext uri="{FF2B5EF4-FFF2-40B4-BE49-F238E27FC236}">
                  <a16:creationId xmlns:a16="http://schemas.microsoft.com/office/drawing/2014/main" id="{26EFD36D-B257-4B96-83ED-86A760A89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0">
              <a:extLst>
                <a:ext uri="{FF2B5EF4-FFF2-40B4-BE49-F238E27FC236}">
                  <a16:creationId xmlns:a16="http://schemas.microsoft.com/office/drawing/2014/main" id="{3E364762-B904-4A35-AC70-0A9705400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1">
              <a:extLst>
                <a:ext uri="{FF2B5EF4-FFF2-40B4-BE49-F238E27FC236}">
                  <a16:creationId xmlns:a16="http://schemas.microsoft.com/office/drawing/2014/main" id="{0A0E1EFD-DFA2-43D3-86F4-EC15E8D3D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System requirements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/>
              <a:t>ความต้องการหลักของ</a:t>
            </a:r>
            <a:r>
              <a:rPr lang="th-TH" altLang="ko-KR" dirty="0" err="1"/>
              <a:t>ซอฟแวร์</a:t>
            </a:r>
            <a:endParaRPr lang="en-US" altLang="ko-KR" dirty="0"/>
          </a:p>
        </p:txBody>
      </p:sp>
      <p:sp>
        <p:nvSpPr>
          <p:cNvPr id="12" name="Rectangle 11"/>
          <p:cNvSpPr/>
          <p:nvPr/>
        </p:nvSpPr>
        <p:spPr>
          <a:xfrm>
            <a:off x="2103518" y="2026884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90478" y="2285046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202555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70806" y="2283718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202422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818" y="2215372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222049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222562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3032340"/>
            <a:ext cx="1656184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ผู้เล่นจะต้องได้เรียนรู้คำศัพท์ใหม่ๆ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player must learn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3032340"/>
            <a:ext cx="1656184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ผู้เล่นต้องสนุกสนานขณะที่เล่นเกม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player must funny </a:t>
              </a:r>
            </a:p>
            <a:p>
              <a:pPr lvl="0"/>
              <a:endParaRPr lang="th-T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97938" y="3061140"/>
            <a:ext cx="2590403" cy="725713"/>
            <a:chOff x="803640" y="3362835"/>
            <a:chExt cx="2059657" cy="77861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49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ผู้เล่นจะต้องพัฒนาทักษะ</a:t>
              </a:r>
              <a:b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</a:b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ของพวกเขา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9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Player must improve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thire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 skill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741189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283718"/>
            <a:ext cx="5760640" cy="576064"/>
          </a:xfrm>
        </p:spPr>
        <p:txBody>
          <a:bodyPr/>
          <a:lstStyle/>
          <a:p>
            <a:r>
              <a:rPr lang="en-US" sz="2700" b="1" dirty="0">
                <a:latin typeface="Cloud" panose="02000000000000000000" pitchFamily="50" charset="-34"/>
                <a:cs typeface="Cloud" panose="02000000000000000000" pitchFamily="50" charset="-34"/>
              </a:rPr>
              <a:t>Sharing solution and techniques</a:t>
            </a:r>
          </a:p>
          <a:p>
            <a:endParaRPr lang="ko-KR" altLang="en-US" sz="27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sz="1600" dirty="0">
                <a:latin typeface="Cloud Light" panose="02000000000000000000" pitchFamily="50" charset="-34"/>
                <a:cs typeface="Cloud Light" panose="02000000000000000000" pitchFamily="50" charset="-34"/>
              </a:rPr>
              <a:t>โปรแกรมที่ใช้สร้างเกม</a:t>
            </a:r>
            <a:endParaRPr lang="en-US" altLang="ko-KR" sz="16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8738440"/>
      </p:ext>
    </p:extLst>
  </p:cSld>
  <p:clrMapOvr>
    <a:masterClrMapping/>
  </p:clrMapOvr>
  <p:transition spd="slow"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Sharing solution and techniques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โปรแกรมที่ใช้สร้างเกม </a:t>
            </a:r>
            <a:r>
              <a:rPr lang="en-US" altLang="ko-KR" dirty="0" err="1">
                <a:latin typeface="Cloud Light" panose="02000000000000000000" pitchFamily="50" charset="-34"/>
                <a:cs typeface="Cloud Light" panose="02000000000000000000" pitchFamily="50" charset="-34"/>
              </a:rPr>
              <a:t>StarGate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7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15771" y="222373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5771" y="3099863"/>
            <a:ext cx="624015" cy="624015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4"/>
            <a:ext cx="3096344" cy="600085"/>
            <a:chOff x="803640" y="3362835"/>
            <a:chExt cx="2059657" cy="497971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28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โปรแกรมใช้สำหรับสร้างเกม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30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Unity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08104" y="2096715"/>
            <a:ext cx="3096344" cy="1003148"/>
            <a:chOff x="803640" y="3362835"/>
            <a:chExt cx="2059657" cy="80180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ใช้สำหรับการเขียน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Code 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โปรแกรมโดยภาษาที่ใช้เป็น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C#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9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Visual Code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8104" y="2965488"/>
            <a:ext cx="3096344" cy="1038353"/>
            <a:chOff x="803640" y="3362835"/>
            <a:chExt cx="2059657" cy="80180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เป็นเว็บไซต์โมเดล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3D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Free 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ที่ปล่อยโมเดลต้นแบบให้ได้ใช้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85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Mixamo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4443958"/>
            <a:ext cx="813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#</a:t>
            </a:r>
            <a:r>
              <a:rPr lang="th-TH" altLang="ko-KR" sz="1200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โปรแกรมที่ใช้ทั้งหมดต้องใช้</a:t>
            </a:r>
            <a:r>
              <a:rPr lang="en-US" altLang="ko-KR" sz="1200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Version </a:t>
            </a:r>
            <a:r>
              <a:rPr lang="th-TH" altLang="ko-KR" sz="1200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เดียวกันเพื่อ</a:t>
            </a:r>
            <a:r>
              <a:rPr lang="en-US" altLang="ko-KR" sz="1200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Export</a:t>
            </a:r>
            <a:r>
              <a:rPr lang="th-TH" altLang="ko-KR" sz="1200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งานออกมาได้</a:t>
            </a:r>
            <a:endParaRPr lang="en-US" altLang="ko-KR" sz="1200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pic>
        <p:nvPicPr>
          <p:cNvPr id="36" name="Content Placeholder 3">
            <a:extLst>
              <a:ext uri="{FF2B5EF4-FFF2-40B4-BE49-F238E27FC236}">
                <a16:creationId xmlns:a16="http://schemas.microsoft.com/office/drawing/2014/main" id="{7D7414DE-DBA5-4B7C-AF32-07EC50ED61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952" r="11952"/>
          <a:stretch/>
        </p:blipFill>
        <p:spPr>
          <a:xfrm>
            <a:off x="909638" y="1404938"/>
            <a:ext cx="3086100" cy="22812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C17C44D-6296-4746-8D18-B33448D36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94" y="1343025"/>
            <a:ext cx="613522" cy="6135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60F9AFB-0BB0-4ECC-875C-EF1F3E7DA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23" y="2276815"/>
            <a:ext cx="514157" cy="514157"/>
          </a:xfrm>
          <a:prstGeom prst="ellipse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EA6D21-7E6B-4D26-901B-078E7EC6A2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8" y="3149805"/>
            <a:ext cx="514903" cy="51490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109705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>
                <a:latin typeface="Cloud" panose="02000000000000000000" pitchFamily="50" charset="-34"/>
                <a:cs typeface="Cloud" panose="02000000000000000000" pitchFamily="50" charset="-34"/>
              </a:rPr>
              <a:t>Design</a:t>
            </a:r>
            <a:r>
              <a:rPr lang="en-US" altLang="ko-KR" dirty="0"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sz="1600" dirty="0">
                <a:latin typeface="Cloud Light" panose="02000000000000000000" pitchFamily="50" charset="-34"/>
                <a:cs typeface="Cloud Light" panose="02000000000000000000" pitchFamily="50" charset="-34"/>
              </a:rPr>
              <a:t>การออกแบบเกม</a:t>
            </a:r>
            <a:endParaRPr lang="en-US" altLang="ko-KR" sz="16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1491740"/>
      </p:ext>
    </p:extLst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D08B855-3406-4479-877E-5E4776E74B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8" r="32078"/>
          <a:stretch>
            <a:fillRect/>
          </a:stretch>
        </p:blipFill>
        <p:spPr/>
      </p:pic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9518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แนวคิดการ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Design?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713" y="134761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	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ในส่วน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Design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นั้นทีมออกแบบได้ทำการสร้างตัวละคร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รวามถึงด่านหรือฉากภายในเกมการจัดองค์ประกอบแสงเงาภายในเกมให้ดูเป็นการตูน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Lowpoly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โดยแนวคิดการออกแบบครั้งแรกได้แรงบรรดารใจมาจากเกม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Subway Surfers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ที่เป็นเกมวิ่งเก็บเหรียญ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To Design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  <p:transition spd="slow"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latin typeface="Cloud" panose="02000000000000000000" pitchFamily="50" charset="-34"/>
                <a:cs typeface="Cloud" panose="02000000000000000000" pitchFamily="50" charset="-34"/>
              </a:rPr>
              <a:t>Secne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ฉากของเกม</a:t>
            </a:r>
            <a:r>
              <a:rPr lang="en-US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  <a:r>
              <a:rPr lang="en-US" altLang="ko-KR" dirty="0" err="1">
                <a:latin typeface="Cloud Light" panose="02000000000000000000" pitchFamily="50" charset="-34"/>
                <a:cs typeface="Cloud Light" panose="02000000000000000000" pitchFamily="50" charset="-34"/>
              </a:rPr>
              <a:t>StarGate</a:t>
            </a:r>
            <a:r>
              <a:rPr lang="en-US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7628" y="2082085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ฉากที่เราใช้ในการสร้างเกมโดยมีกานใส่ </a:t>
            </a:r>
          </a:p>
          <a:p>
            <a:pPr algn="ctr"/>
            <a:endParaRPr lang="th-TH" altLang="ko-KR" dirty="0">
              <a:solidFill>
                <a:schemeClr val="bg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Model </a:t>
            </a:r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หรือ </a:t>
            </a:r>
            <a:r>
              <a:rPr lang="en-US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Prehab </a:t>
            </a:r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ลงไป</a:t>
            </a:r>
          </a:p>
        </p:txBody>
      </p:sp>
      <p:grpSp>
        <p:nvGrpSpPr>
          <p:cNvPr id="17" name="그룹 54">
            <a:extLst>
              <a:ext uri="{FF2B5EF4-FFF2-40B4-BE49-F238E27FC236}">
                <a16:creationId xmlns:a16="http://schemas.microsoft.com/office/drawing/2014/main" id="{A9E07180-7AD8-4252-9344-3EDE9CAD1D86}"/>
              </a:ext>
            </a:extLst>
          </p:cNvPr>
          <p:cNvGrpSpPr/>
          <p:nvPr/>
        </p:nvGrpSpPr>
        <p:grpSpPr>
          <a:xfrm>
            <a:off x="5436095" y="2212041"/>
            <a:ext cx="3432239" cy="2600873"/>
            <a:chOff x="3854258" y="1056963"/>
            <a:chExt cx="4671709" cy="3713154"/>
          </a:xfrm>
        </p:grpSpPr>
        <p:grpSp>
          <p:nvGrpSpPr>
            <p:cNvPr id="19" name="Group 84">
              <a:extLst>
                <a:ext uri="{FF2B5EF4-FFF2-40B4-BE49-F238E27FC236}">
                  <a16:creationId xmlns:a16="http://schemas.microsoft.com/office/drawing/2014/main" id="{93D3998B-CC05-4493-9608-5C5D4B0E3314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6" name="Rectangle 85">
                <a:extLst>
                  <a:ext uri="{FF2B5EF4-FFF2-40B4-BE49-F238E27FC236}">
                    <a16:creationId xmlns:a16="http://schemas.microsoft.com/office/drawing/2014/main" id="{E2863057-28DD-42C6-B231-91944799035E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Block Arc 86">
                <a:extLst>
                  <a:ext uri="{FF2B5EF4-FFF2-40B4-BE49-F238E27FC236}">
                    <a16:creationId xmlns:a16="http://schemas.microsoft.com/office/drawing/2014/main" id="{523D95B6-3F6A-4027-B802-96D8C544DA13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87">
                <a:extLst>
                  <a:ext uri="{FF2B5EF4-FFF2-40B4-BE49-F238E27FC236}">
                    <a16:creationId xmlns:a16="http://schemas.microsoft.com/office/drawing/2014/main" id="{E7CA8629-FC4B-4F63-9B84-07D31A08862B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Block Arc 88">
                <a:extLst>
                  <a:ext uri="{FF2B5EF4-FFF2-40B4-BE49-F238E27FC236}">
                    <a16:creationId xmlns:a16="http://schemas.microsoft.com/office/drawing/2014/main" id="{E4F9D376-6482-45B2-A8DC-B53EDF224EB9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89">
                <a:extLst>
                  <a:ext uri="{FF2B5EF4-FFF2-40B4-BE49-F238E27FC236}">
                    <a16:creationId xmlns:a16="http://schemas.microsoft.com/office/drawing/2014/main" id="{DDE68745-EB48-45FC-9A48-38BD0CA26915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Group 108">
              <a:extLst>
                <a:ext uri="{FF2B5EF4-FFF2-40B4-BE49-F238E27FC236}">
                  <a16:creationId xmlns:a16="http://schemas.microsoft.com/office/drawing/2014/main" id="{06E2895C-2C98-4F5F-BC32-9FB2C79F523D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27" name="Teardrop 30">
                <a:extLst>
                  <a:ext uri="{FF2B5EF4-FFF2-40B4-BE49-F238E27FC236}">
                    <a16:creationId xmlns:a16="http://schemas.microsoft.com/office/drawing/2014/main" id="{B231D7CC-1973-4049-94DF-2EF798A9ECE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110">
                <a:extLst>
                  <a:ext uri="{FF2B5EF4-FFF2-40B4-BE49-F238E27FC236}">
                    <a16:creationId xmlns:a16="http://schemas.microsoft.com/office/drawing/2014/main" id="{93D9F4D8-8FEE-4817-8DEF-287BF9F2298E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111">
                <a:extLst>
                  <a:ext uri="{FF2B5EF4-FFF2-40B4-BE49-F238E27FC236}">
                    <a16:creationId xmlns:a16="http://schemas.microsoft.com/office/drawing/2014/main" id="{3A44099F-318C-4935-BC1F-2FB5D3528782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ounded Rectangle 112">
                <a:extLst>
                  <a:ext uri="{FF2B5EF4-FFF2-40B4-BE49-F238E27FC236}">
                    <a16:creationId xmlns:a16="http://schemas.microsoft.com/office/drawing/2014/main" id="{66EB4066-0F21-47D2-9FC1-217EA7DAA97D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ounded Rectangle 113">
                <a:extLst>
                  <a:ext uri="{FF2B5EF4-FFF2-40B4-BE49-F238E27FC236}">
                    <a16:creationId xmlns:a16="http://schemas.microsoft.com/office/drawing/2014/main" id="{4B314DE3-D35D-4918-A122-0F05E11B7AE5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114">
                <a:extLst>
                  <a:ext uri="{FF2B5EF4-FFF2-40B4-BE49-F238E27FC236}">
                    <a16:creationId xmlns:a16="http://schemas.microsoft.com/office/drawing/2014/main" id="{202A442A-0DA3-4741-90B2-EEDFBE77CC62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115">
                <a:extLst>
                  <a:ext uri="{FF2B5EF4-FFF2-40B4-BE49-F238E27FC236}">
                    <a16:creationId xmlns:a16="http://schemas.microsoft.com/office/drawing/2014/main" id="{5C502EBA-FC53-4E52-909C-65B0FB2DA51D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116">
                <a:extLst>
                  <a:ext uri="{FF2B5EF4-FFF2-40B4-BE49-F238E27FC236}">
                    <a16:creationId xmlns:a16="http://schemas.microsoft.com/office/drawing/2014/main" id="{566FE077-83C0-4C91-A5FF-0AAD32484842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117">
                <a:extLst>
                  <a:ext uri="{FF2B5EF4-FFF2-40B4-BE49-F238E27FC236}">
                    <a16:creationId xmlns:a16="http://schemas.microsoft.com/office/drawing/2014/main" id="{C03E5CD5-7825-4B54-BF79-9A51B6A3D85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126">
              <a:extLst>
                <a:ext uri="{FF2B5EF4-FFF2-40B4-BE49-F238E27FC236}">
                  <a16:creationId xmlns:a16="http://schemas.microsoft.com/office/drawing/2014/main" id="{3B6D6145-0F27-4BB5-A933-7A73BF220A9D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23" name="Group 123">
                <a:extLst>
                  <a:ext uri="{FF2B5EF4-FFF2-40B4-BE49-F238E27FC236}">
                    <a16:creationId xmlns:a16="http://schemas.microsoft.com/office/drawing/2014/main" id="{D2FC24B9-B30F-4C0D-9F2E-DD24B0FA495D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25" name="Freeform 121">
                  <a:extLst>
                    <a:ext uri="{FF2B5EF4-FFF2-40B4-BE49-F238E27FC236}">
                      <a16:creationId xmlns:a16="http://schemas.microsoft.com/office/drawing/2014/main" id="{50522F1B-BAF5-4164-AA9A-F215BC8701C9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reeform 122">
                  <a:extLst>
                    <a:ext uri="{FF2B5EF4-FFF2-40B4-BE49-F238E27FC236}">
                      <a16:creationId xmlns:a16="http://schemas.microsoft.com/office/drawing/2014/main" id="{F690C44F-226C-4766-8D7B-EC743481FA69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Freeform 124">
                <a:extLst>
                  <a:ext uri="{FF2B5EF4-FFF2-40B4-BE49-F238E27FC236}">
                    <a16:creationId xmlns:a16="http://schemas.microsoft.com/office/drawing/2014/main" id="{E8AD7322-2D31-4751-A618-7FBA7A7F53F3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8A57E1A8-3814-456D-AB77-7700FD17F005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l="26575" r="26575"/>
          <a:stretch/>
        </p:blipFill>
        <p:spPr>
          <a:xfrm>
            <a:off x="395288" y="1266825"/>
            <a:ext cx="2946306" cy="3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14567"/>
      </p:ext>
    </p:extLst>
  </p:cSld>
  <p:clrMapOvr>
    <a:masterClrMapping/>
  </p:clrMapOvr>
  <p:transition spd="slow"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Hierarchy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หน้าต่างแสดงรายการวัตถุ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To show list of items in scene, using data structure as tree. 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th-TH" altLang="ko-KR" sz="16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ใช้แสดงรายการวัตถุ</a:t>
            </a:r>
            <a:r>
              <a:rPr lang="th-TH" altLang="ko-KR" sz="1600" dirty="0" err="1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ต่างๆ</a:t>
            </a:r>
            <a:r>
              <a:rPr lang="th-TH" altLang="ko-KR" sz="16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ในฉากและมีโครงสร้างข้อมูลแบบต้นไม้</a:t>
            </a:r>
          </a:p>
        </p:txBody>
      </p:sp>
      <p:grpSp>
        <p:nvGrpSpPr>
          <p:cNvPr id="17" name="그룹 54">
            <a:extLst>
              <a:ext uri="{FF2B5EF4-FFF2-40B4-BE49-F238E27FC236}">
                <a16:creationId xmlns:a16="http://schemas.microsoft.com/office/drawing/2014/main" id="{A9E07180-7AD8-4252-9344-3EDE9CAD1D86}"/>
              </a:ext>
            </a:extLst>
          </p:cNvPr>
          <p:cNvGrpSpPr/>
          <p:nvPr/>
        </p:nvGrpSpPr>
        <p:grpSpPr>
          <a:xfrm>
            <a:off x="5436095" y="2212041"/>
            <a:ext cx="3432239" cy="2600873"/>
            <a:chOff x="3854258" y="1056963"/>
            <a:chExt cx="4671709" cy="3713154"/>
          </a:xfrm>
        </p:grpSpPr>
        <p:grpSp>
          <p:nvGrpSpPr>
            <p:cNvPr id="19" name="Group 84">
              <a:extLst>
                <a:ext uri="{FF2B5EF4-FFF2-40B4-BE49-F238E27FC236}">
                  <a16:creationId xmlns:a16="http://schemas.microsoft.com/office/drawing/2014/main" id="{93D3998B-CC05-4493-9608-5C5D4B0E3314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6" name="Rectangle 85">
                <a:extLst>
                  <a:ext uri="{FF2B5EF4-FFF2-40B4-BE49-F238E27FC236}">
                    <a16:creationId xmlns:a16="http://schemas.microsoft.com/office/drawing/2014/main" id="{E2863057-28DD-42C6-B231-91944799035E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Block Arc 86">
                <a:extLst>
                  <a:ext uri="{FF2B5EF4-FFF2-40B4-BE49-F238E27FC236}">
                    <a16:creationId xmlns:a16="http://schemas.microsoft.com/office/drawing/2014/main" id="{523D95B6-3F6A-4027-B802-96D8C544DA13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87">
                <a:extLst>
                  <a:ext uri="{FF2B5EF4-FFF2-40B4-BE49-F238E27FC236}">
                    <a16:creationId xmlns:a16="http://schemas.microsoft.com/office/drawing/2014/main" id="{E7CA8629-FC4B-4F63-9B84-07D31A08862B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Block Arc 88">
                <a:extLst>
                  <a:ext uri="{FF2B5EF4-FFF2-40B4-BE49-F238E27FC236}">
                    <a16:creationId xmlns:a16="http://schemas.microsoft.com/office/drawing/2014/main" id="{E4F9D376-6482-45B2-A8DC-B53EDF224EB9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89">
                <a:extLst>
                  <a:ext uri="{FF2B5EF4-FFF2-40B4-BE49-F238E27FC236}">
                    <a16:creationId xmlns:a16="http://schemas.microsoft.com/office/drawing/2014/main" id="{DDE68745-EB48-45FC-9A48-38BD0CA26915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Group 108">
              <a:extLst>
                <a:ext uri="{FF2B5EF4-FFF2-40B4-BE49-F238E27FC236}">
                  <a16:creationId xmlns:a16="http://schemas.microsoft.com/office/drawing/2014/main" id="{06E2895C-2C98-4F5F-BC32-9FB2C79F523D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27" name="Teardrop 30">
                <a:extLst>
                  <a:ext uri="{FF2B5EF4-FFF2-40B4-BE49-F238E27FC236}">
                    <a16:creationId xmlns:a16="http://schemas.microsoft.com/office/drawing/2014/main" id="{B231D7CC-1973-4049-94DF-2EF798A9ECE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110">
                <a:extLst>
                  <a:ext uri="{FF2B5EF4-FFF2-40B4-BE49-F238E27FC236}">
                    <a16:creationId xmlns:a16="http://schemas.microsoft.com/office/drawing/2014/main" id="{93D9F4D8-8FEE-4817-8DEF-287BF9F2298E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111">
                <a:extLst>
                  <a:ext uri="{FF2B5EF4-FFF2-40B4-BE49-F238E27FC236}">
                    <a16:creationId xmlns:a16="http://schemas.microsoft.com/office/drawing/2014/main" id="{3A44099F-318C-4935-BC1F-2FB5D3528782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ounded Rectangle 112">
                <a:extLst>
                  <a:ext uri="{FF2B5EF4-FFF2-40B4-BE49-F238E27FC236}">
                    <a16:creationId xmlns:a16="http://schemas.microsoft.com/office/drawing/2014/main" id="{66EB4066-0F21-47D2-9FC1-217EA7DAA97D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ounded Rectangle 113">
                <a:extLst>
                  <a:ext uri="{FF2B5EF4-FFF2-40B4-BE49-F238E27FC236}">
                    <a16:creationId xmlns:a16="http://schemas.microsoft.com/office/drawing/2014/main" id="{4B314DE3-D35D-4918-A122-0F05E11B7AE5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114">
                <a:extLst>
                  <a:ext uri="{FF2B5EF4-FFF2-40B4-BE49-F238E27FC236}">
                    <a16:creationId xmlns:a16="http://schemas.microsoft.com/office/drawing/2014/main" id="{202A442A-0DA3-4741-90B2-EEDFBE77CC62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115">
                <a:extLst>
                  <a:ext uri="{FF2B5EF4-FFF2-40B4-BE49-F238E27FC236}">
                    <a16:creationId xmlns:a16="http://schemas.microsoft.com/office/drawing/2014/main" id="{5C502EBA-FC53-4E52-909C-65B0FB2DA51D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116">
                <a:extLst>
                  <a:ext uri="{FF2B5EF4-FFF2-40B4-BE49-F238E27FC236}">
                    <a16:creationId xmlns:a16="http://schemas.microsoft.com/office/drawing/2014/main" id="{566FE077-83C0-4C91-A5FF-0AAD32484842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117">
                <a:extLst>
                  <a:ext uri="{FF2B5EF4-FFF2-40B4-BE49-F238E27FC236}">
                    <a16:creationId xmlns:a16="http://schemas.microsoft.com/office/drawing/2014/main" id="{C03E5CD5-7825-4B54-BF79-9A51B6A3D85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126">
              <a:extLst>
                <a:ext uri="{FF2B5EF4-FFF2-40B4-BE49-F238E27FC236}">
                  <a16:creationId xmlns:a16="http://schemas.microsoft.com/office/drawing/2014/main" id="{3B6D6145-0F27-4BB5-A933-7A73BF220A9D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23" name="Group 123">
                <a:extLst>
                  <a:ext uri="{FF2B5EF4-FFF2-40B4-BE49-F238E27FC236}">
                    <a16:creationId xmlns:a16="http://schemas.microsoft.com/office/drawing/2014/main" id="{D2FC24B9-B30F-4C0D-9F2E-DD24B0FA495D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25" name="Freeform 121">
                  <a:extLst>
                    <a:ext uri="{FF2B5EF4-FFF2-40B4-BE49-F238E27FC236}">
                      <a16:creationId xmlns:a16="http://schemas.microsoft.com/office/drawing/2014/main" id="{50522F1B-BAF5-4164-AA9A-F215BC8701C9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reeform 122">
                  <a:extLst>
                    <a:ext uri="{FF2B5EF4-FFF2-40B4-BE49-F238E27FC236}">
                      <a16:creationId xmlns:a16="http://schemas.microsoft.com/office/drawing/2014/main" id="{F690C44F-226C-4766-8D7B-EC743481FA69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Freeform 124">
                <a:extLst>
                  <a:ext uri="{FF2B5EF4-FFF2-40B4-BE49-F238E27FC236}">
                    <a16:creationId xmlns:a16="http://schemas.microsoft.com/office/drawing/2014/main" id="{E8AD7322-2D31-4751-A618-7FBA7A7F53F3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E0CE4C8F-69A8-4BF8-88D7-291CC4FD20E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14275" b="14275"/>
          <a:stretch>
            <a:fillRect/>
          </a:stretch>
        </p:blipFill>
        <p:spPr>
          <a:xfrm>
            <a:off x="395288" y="1266825"/>
            <a:ext cx="2953030" cy="354559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  <p:transition spd="slow">
    <p:pull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Inspector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หน้าต่างแสดงรายละเอียดวัตถุ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225" y="2165866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To show properties of object is selected.</a:t>
            </a:r>
          </a:p>
          <a:p>
            <a:pPr algn="ctr"/>
            <a:r>
              <a:rPr lang="th-TH" altLang="ko-KR" sz="16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เพื่อแสดงรายละเอียดของวัตถุที่ถูกเลือก</a:t>
            </a:r>
          </a:p>
        </p:txBody>
      </p:sp>
      <p:grpSp>
        <p:nvGrpSpPr>
          <p:cNvPr id="17" name="그룹 54">
            <a:extLst>
              <a:ext uri="{FF2B5EF4-FFF2-40B4-BE49-F238E27FC236}">
                <a16:creationId xmlns:a16="http://schemas.microsoft.com/office/drawing/2014/main" id="{A9E07180-7AD8-4252-9344-3EDE9CAD1D86}"/>
              </a:ext>
            </a:extLst>
          </p:cNvPr>
          <p:cNvGrpSpPr/>
          <p:nvPr/>
        </p:nvGrpSpPr>
        <p:grpSpPr>
          <a:xfrm>
            <a:off x="5436095" y="2212041"/>
            <a:ext cx="3432239" cy="2600873"/>
            <a:chOff x="3854258" y="1056963"/>
            <a:chExt cx="4671709" cy="3713154"/>
          </a:xfrm>
        </p:grpSpPr>
        <p:grpSp>
          <p:nvGrpSpPr>
            <p:cNvPr id="19" name="Group 84">
              <a:extLst>
                <a:ext uri="{FF2B5EF4-FFF2-40B4-BE49-F238E27FC236}">
                  <a16:creationId xmlns:a16="http://schemas.microsoft.com/office/drawing/2014/main" id="{93D3998B-CC05-4493-9608-5C5D4B0E3314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6" name="Rectangle 85">
                <a:extLst>
                  <a:ext uri="{FF2B5EF4-FFF2-40B4-BE49-F238E27FC236}">
                    <a16:creationId xmlns:a16="http://schemas.microsoft.com/office/drawing/2014/main" id="{E2863057-28DD-42C6-B231-91944799035E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Block Arc 86">
                <a:extLst>
                  <a:ext uri="{FF2B5EF4-FFF2-40B4-BE49-F238E27FC236}">
                    <a16:creationId xmlns:a16="http://schemas.microsoft.com/office/drawing/2014/main" id="{523D95B6-3F6A-4027-B802-96D8C544DA13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87">
                <a:extLst>
                  <a:ext uri="{FF2B5EF4-FFF2-40B4-BE49-F238E27FC236}">
                    <a16:creationId xmlns:a16="http://schemas.microsoft.com/office/drawing/2014/main" id="{E7CA8629-FC4B-4F63-9B84-07D31A08862B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Block Arc 88">
                <a:extLst>
                  <a:ext uri="{FF2B5EF4-FFF2-40B4-BE49-F238E27FC236}">
                    <a16:creationId xmlns:a16="http://schemas.microsoft.com/office/drawing/2014/main" id="{E4F9D376-6482-45B2-A8DC-B53EDF224EB9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89">
                <a:extLst>
                  <a:ext uri="{FF2B5EF4-FFF2-40B4-BE49-F238E27FC236}">
                    <a16:creationId xmlns:a16="http://schemas.microsoft.com/office/drawing/2014/main" id="{DDE68745-EB48-45FC-9A48-38BD0CA26915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Group 108">
              <a:extLst>
                <a:ext uri="{FF2B5EF4-FFF2-40B4-BE49-F238E27FC236}">
                  <a16:creationId xmlns:a16="http://schemas.microsoft.com/office/drawing/2014/main" id="{06E2895C-2C98-4F5F-BC32-9FB2C79F523D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27" name="Teardrop 30">
                <a:extLst>
                  <a:ext uri="{FF2B5EF4-FFF2-40B4-BE49-F238E27FC236}">
                    <a16:creationId xmlns:a16="http://schemas.microsoft.com/office/drawing/2014/main" id="{B231D7CC-1973-4049-94DF-2EF798A9ECE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110">
                <a:extLst>
                  <a:ext uri="{FF2B5EF4-FFF2-40B4-BE49-F238E27FC236}">
                    <a16:creationId xmlns:a16="http://schemas.microsoft.com/office/drawing/2014/main" id="{93D9F4D8-8FEE-4817-8DEF-287BF9F2298E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111">
                <a:extLst>
                  <a:ext uri="{FF2B5EF4-FFF2-40B4-BE49-F238E27FC236}">
                    <a16:creationId xmlns:a16="http://schemas.microsoft.com/office/drawing/2014/main" id="{3A44099F-318C-4935-BC1F-2FB5D3528782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ounded Rectangle 112">
                <a:extLst>
                  <a:ext uri="{FF2B5EF4-FFF2-40B4-BE49-F238E27FC236}">
                    <a16:creationId xmlns:a16="http://schemas.microsoft.com/office/drawing/2014/main" id="{66EB4066-0F21-47D2-9FC1-217EA7DAA97D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ounded Rectangle 113">
                <a:extLst>
                  <a:ext uri="{FF2B5EF4-FFF2-40B4-BE49-F238E27FC236}">
                    <a16:creationId xmlns:a16="http://schemas.microsoft.com/office/drawing/2014/main" id="{4B314DE3-D35D-4918-A122-0F05E11B7AE5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114">
                <a:extLst>
                  <a:ext uri="{FF2B5EF4-FFF2-40B4-BE49-F238E27FC236}">
                    <a16:creationId xmlns:a16="http://schemas.microsoft.com/office/drawing/2014/main" id="{202A442A-0DA3-4741-90B2-EEDFBE77CC62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115">
                <a:extLst>
                  <a:ext uri="{FF2B5EF4-FFF2-40B4-BE49-F238E27FC236}">
                    <a16:creationId xmlns:a16="http://schemas.microsoft.com/office/drawing/2014/main" id="{5C502EBA-FC53-4E52-909C-65B0FB2DA51D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116">
                <a:extLst>
                  <a:ext uri="{FF2B5EF4-FFF2-40B4-BE49-F238E27FC236}">
                    <a16:creationId xmlns:a16="http://schemas.microsoft.com/office/drawing/2014/main" id="{566FE077-83C0-4C91-A5FF-0AAD32484842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117">
                <a:extLst>
                  <a:ext uri="{FF2B5EF4-FFF2-40B4-BE49-F238E27FC236}">
                    <a16:creationId xmlns:a16="http://schemas.microsoft.com/office/drawing/2014/main" id="{C03E5CD5-7825-4B54-BF79-9A51B6A3D85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126">
              <a:extLst>
                <a:ext uri="{FF2B5EF4-FFF2-40B4-BE49-F238E27FC236}">
                  <a16:creationId xmlns:a16="http://schemas.microsoft.com/office/drawing/2014/main" id="{3B6D6145-0F27-4BB5-A933-7A73BF220A9D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23" name="Group 123">
                <a:extLst>
                  <a:ext uri="{FF2B5EF4-FFF2-40B4-BE49-F238E27FC236}">
                    <a16:creationId xmlns:a16="http://schemas.microsoft.com/office/drawing/2014/main" id="{D2FC24B9-B30F-4C0D-9F2E-DD24B0FA495D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25" name="Freeform 121">
                  <a:extLst>
                    <a:ext uri="{FF2B5EF4-FFF2-40B4-BE49-F238E27FC236}">
                      <a16:creationId xmlns:a16="http://schemas.microsoft.com/office/drawing/2014/main" id="{50522F1B-BAF5-4164-AA9A-F215BC8701C9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reeform 122">
                  <a:extLst>
                    <a:ext uri="{FF2B5EF4-FFF2-40B4-BE49-F238E27FC236}">
                      <a16:creationId xmlns:a16="http://schemas.microsoft.com/office/drawing/2014/main" id="{F690C44F-226C-4766-8D7B-EC743481FA69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Freeform 124">
                <a:extLst>
                  <a:ext uri="{FF2B5EF4-FFF2-40B4-BE49-F238E27FC236}">
                    <a16:creationId xmlns:a16="http://schemas.microsoft.com/office/drawing/2014/main" id="{E8AD7322-2D31-4751-A618-7FBA7A7F53F3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4" name="Content Placeholder 3">
            <a:extLst>
              <a:ext uri="{FF2B5EF4-FFF2-40B4-BE49-F238E27FC236}">
                <a16:creationId xmlns:a16="http://schemas.microsoft.com/office/drawing/2014/main" id="{E74E3FC5-E44A-4050-ADD7-6F493CDD3BB9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18789" b="18789"/>
          <a:stretch>
            <a:fillRect/>
          </a:stretch>
        </p:blipFill>
        <p:spPr>
          <a:xfrm>
            <a:off x="395288" y="1266825"/>
            <a:ext cx="2946306" cy="353751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30630698"/>
      </p:ext>
    </p:extLst>
  </p:cSld>
  <p:clrMapOvr>
    <a:masterClrMapping/>
  </p:clrMapOvr>
  <p:transition spd="med">
    <p:pull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Project &amp; Console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หน้าต่างแสดงงาน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3092" y="322880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To show every file in project.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เพื่อแสดงไฟล์</a:t>
            </a:r>
            <a:r>
              <a:rPr lang="th-TH" altLang="ko-KR" dirty="0" err="1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ทุกๆ</a:t>
            </a:r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อย่างในโปรเจค</a:t>
            </a:r>
          </a:p>
        </p:txBody>
      </p:sp>
      <p:grpSp>
        <p:nvGrpSpPr>
          <p:cNvPr id="17" name="그룹 54">
            <a:extLst>
              <a:ext uri="{FF2B5EF4-FFF2-40B4-BE49-F238E27FC236}">
                <a16:creationId xmlns:a16="http://schemas.microsoft.com/office/drawing/2014/main" id="{A9E07180-7AD8-4252-9344-3EDE9CAD1D86}"/>
              </a:ext>
            </a:extLst>
          </p:cNvPr>
          <p:cNvGrpSpPr/>
          <p:nvPr/>
        </p:nvGrpSpPr>
        <p:grpSpPr>
          <a:xfrm rot="5400000">
            <a:off x="-236171" y="2267353"/>
            <a:ext cx="3432239" cy="2600873"/>
            <a:chOff x="3854258" y="1056963"/>
            <a:chExt cx="4671709" cy="3713154"/>
          </a:xfrm>
        </p:grpSpPr>
        <p:grpSp>
          <p:nvGrpSpPr>
            <p:cNvPr id="19" name="Group 84">
              <a:extLst>
                <a:ext uri="{FF2B5EF4-FFF2-40B4-BE49-F238E27FC236}">
                  <a16:creationId xmlns:a16="http://schemas.microsoft.com/office/drawing/2014/main" id="{93D3998B-CC05-4493-9608-5C5D4B0E3314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6" name="Rectangle 85">
                <a:extLst>
                  <a:ext uri="{FF2B5EF4-FFF2-40B4-BE49-F238E27FC236}">
                    <a16:creationId xmlns:a16="http://schemas.microsoft.com/office/drawing/2014/main" id="{E2863057-28DD-42C6-B231-91944799035E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Block Arc 86">
                <a:extLst>
                  <a:ext uri="{FF2B5EF4-FFF2-40B4-BE49-F238E27FC236}">
                    <a16:creationId xmlns:a16="http://schemas.microsoft.com/office/drawing/2014/main" id="{523D95B6-3F6A-4027-B802-96D8C544DA13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87">
                <a:extLst>
                  <a:ext uri="{FF2B5EF4-FFF2-40B4-BE49-F238E27FC236}">
                    <a16:creationId xmlns:a16="http://schemas.microsoft.com/office/drawing/2014/main" id="{E7CA8629-FC4B-4F63-9B84-07D31A08862B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Block Arc 88">
                <a:extLst>
                  <a:ext uri="{FF2B5EF4-FFF2-40B4-BE49-F238E27FC236}">
                    <a16:creationId xmlns:a16="http://schemas.microsoft.com/office/drawing/2014/main" id="{E4F9D376-6482-45B2-A8DC-B53EDF224EB9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89">
                <a:extLst>
                  <a:ext uri="{FF2B5EF4-FFF2-40B4-BE49-F238E27FC236}">
                    <a16:creationId xmlns:a16="http://schemas.microsoft.com/office/drawing/2014/main" id="{DDE68745-EB48-45FC-9A48-38BD0CA26915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Group 108">
              <a:extLst>
                <a:ext uri="{FF2B5EF4-FFF2-40B4-BE49-F238E27FC236}">
                  <a16:creationId xmlns:a16="http://schemas.microsoft.com/office/drawing/2014/main" id="{06E2895C-2C98-4F5F-BC32-9FB2C79F523D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27" name="Teardrop 30">
                <a:extLst>
                  <a:ext uri="{FF2B5EF4-FFF2-40B4-BE49-F238E27FC236}">
                    <a16:creationId xmlns:a16="http://schemas.microsoft.com/office/drawing/2014/main" id="{B231D7CC-1973-4049-94DF-2EF798A9ECE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110">
                <a:extLst>
                  <a:ext uri="{FF2B5EF4-FFF2-40B4-BE49-F238E27FC236}">
                    <a16:creationId xmlns:a16="http://schemas.microsoft.com/office/drawing/2014/main" id="{93D9F4D8-8FEE-4817-8DEF-287BF9F2298E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111">
                <a:extLst>
                  <a:ext uri="{FF2B5EF4-FFF2-40B4-BE49-F238E27FC236}">
                    <a16:creationId xmlns:a16="http://schemas.microsoft.com/office/drawing/2014/main" id="{3A44099F-318C-4935-BC1F-2FB5D3528782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ounded Rectangle 112">
                <a:extLst>
                  <a:ext uri="{FF2B5EF4-FFF2-40B4-BE49-F238E27FC236}">
                    <a16:creationId xmlns:a16="http://schemas.microsoft.com/office/drawing/2014/main" id="{66EB4066-0F21-47D2-9FC1-217EA7DAA97D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ounded Rectangle 113">
                <a:extLst>
                  <a:ext uri="{FF2B5EF4-FFF2-40B4-BE49-F238E27FC236}">
                    <a16:creationId xmlns:a16="http://schemas.microsoft.com/office/drawing/2014/main" id="{4B314DE3-D35D-4918-A122-0F05E11B7AE5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114">
                <a:extLst>
                  <a:ext uri="{FF2B5EF4-FFF2-40B4-BE49-F238E27FC236}">
                    <a16:creationId xmlns:a16="http://schemas.microsoft.com/office/drawing/2014/main" id="{202A442A-0DA3-4741-90B2-EEDFBE77CC62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115">
                <a:extLst>
                  <a:ext uri="{FF2B5EF4-FFF2-40B4-BE49-F238E27FC236}">
                    <a16:creationId xmlns:a16="http://schemas.microsoft.com/office/drawing/2014/main" id="{5C502EBA-FC53-4E52-909C-65B0FB2DA51D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116">
                <a:extLst>
                  <a:ext uri="{FF2B5EF4-FFF2-40B4-BE49-F238E27FC236}">
                    <a16:creationId xmlns:a16="http://schemas.microsoft.com/office/drawing/2014/main" id="{566FE077-83C0-4C91-A5FF-0AAD32484842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117">
                <a:extLst>
                  <a:ext uri="{FF2B5EF4-FFF2-40B4-BE49-F238E27FC236}">
                    <a16:creationId xmlns:a16="http://schemas.microsoft.com/office/drawing/2014/main" id="{C03E5CD5-7825-4B54-BF79-9A51B6A3D85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126">
              <a:extLst>
                <a:ext uri="{FF2B5EF4-FFF2-40B4-BE49-F238E27FC236}">
                  <a16:creationId xmlns:a16="http://schemas.microsoft.com/office/drawing/2014/main" id="{3B6D6145-0F27-4BB5-A933-7A73BF220A9D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23" name="Group 123">
                <a:extLst>
                  <a:ext uri="{FF2B5EF4-FFF2-40B4-BE49-F238E27FC236}">
                    <a16:creationId xmlns:a16="http://schemas.microsoft.com/office/drawing/2014/main" id="{D2FC24B9-B30F-4C0D-9F2E-DD24B0FA495D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25" name="Freeform 121">
                  <a:extLst>
                    <a:ext uri="{FF2B5EF4-FFF2-40B4-BE49-F238E27FC236}">
                      <a16:creationId xmlns:a16="http://schemas.microsoft.com/office/drawing/2014/main" id="{50522F1B-BAF5-4164-AA9A-F215BC8701C9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reeform 122">
                  <a:extLst>
                    <a:ext uri="{FF2B5EF4-FFF2-40B4-BE49-F238E27FC236}">
                      <a16:creationId xmlns:a16="http://schemas.microsoft.com/office/drawing/2014/main" id="{F690C44F-226C-4766-8D7B-EC743481FA69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Freeform 124">
                <a:extLst>
                  <a:ext uri="{FF2B5EF4-FFF2-40B4-BE49-F238E27FC236}">
                    <a16:creationId xmlns:a16="http://schemas.microsoft.com/office/drawing/2014/main" id="{E8AD7322-2D31-4751-A618-7FBA7A7F53F3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07B30B31-FE7F-4233-8587-BF66639B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808" y="1241203"/>
            <a:ext cx="6655208" cy="1764452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91CE1-44D4-4BE8-8C78-A3641CA25C58}"/>
              </a:ext>
            </a:extLst>
          </p:cNvPr>
          <p:cNvGrpSpPr/>
          <p:nvPr/>
        </p:nvGrpSpPr>
        <p:grpSpPr>
          <a:xfrm>
            <a:off x="5871296" y="3116658"/>
            <a:ext cx="1800183" cy="1832423"/>
            <a:chOff x="963093" y="1142955"/>
            <a:chExt cx="1800183" cy="183242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8920C59-E5A8-40AD-AE32-8595B25D644E}"/>
                </a:ext>
              </a:extLst>
            </p:cNvPr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8A8977-EE15-4E2E-8721-06F047E6B8B7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2C267C3-5193-493A-9AA5-BFCD6011BC64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84BF9B00-A18E-468C-9741-C527290D2A14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0E1042D-21E7-4BB5-A899-8F736B6B00EF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7FB4A05-1BE9-4C80-B5BF-9B9E12BAC169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CD4405D-CD37-473C-B59E-46E264813965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7FC97F3-9AE8-4B99-8858-3F74F51EE43C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624033D-F382-4784-8FA8-99820D203DD0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D73A7D8-C999-413C-936F-43D1AFCDB804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0CF04D-C812-4419-B054-5D40AEC0B1D5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301173-6552-4144-994C-2A58069F6053}"/>
                </a:ext>
              </a:extLst>
            </p:cNvPr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A1AE26C-89A1-4042-864B-E840421F2A0D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A70745C-1DF0-4BC9-B055-098F3F40F49B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35FB73B-01CB-440A-838A-96228C8B91CB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47005AF-101E-4DE6-9784-7E0678584704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E43C2DC-A362-4D77-8F95-60947E8FCAD8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57BD64F-DD23-456F-805D-4AE32BB9D576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60272A4-8F50-4679-8BDE-4EDC14CD2504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DD3E81A-432A-4ECC-BF6F-BAB3A6C2FDCF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FF632CF3-1A6C-4569-ABFE-19414BCC3B2B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FFFD892-1A7D-42A2-A168-F102B8D965D0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5E5C209-5ED4-4EB4-8600-5A9FD33D349C}"/>
                </a:ext>
              </a:extLst>
            </p:cNvPr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C17CC59-F00A-4541-8BBE-62F72CF67AC7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D875C33-94D5-4403-9DD1-3705ED1E59C3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F86FFDD-2AA1-42C4-999D-418D44424107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C425BC1-90C8-4063-8FCF-80293DF2327E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2D14DE4-433F-48ED-86A1-22DB562E00B4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4013CA6-44A3-437F-8358-D00943379E3F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DFAE820-4084-49F5-B9DF-3F28756B292A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E6426FC-F70A-4801-95E6-55C75ADB766F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F373F02-3FAE-4AB4-9916-9F60824C4E54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472CA62C-CB11-46AC-B959-138CAF022F4C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0C450D-05D5-428C-9711-086E55F9C63E}"/>
                </a:ext>
              </a:extLst>
            </p:cNvPr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E2C2AD9-2B2A-4B59-A05F-3B70E722C9E7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E13B38E-C396-4796-9A2A-CAC3BB1DE067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F08443D-BE46-4EAE-8E4D-B3913034C8F4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9721E9D-A2D4-49C2-ACF8-409508481420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7C15451-E896-4913-A8D5-15F304D7FB5B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F29251-6AEF-45DB-819B-633F9AAE431E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3CD66FD-D63A-4EFD-AC19-3EBA90729016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56FBADB-15B2-40E1-9D58-396EE74EDC55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23C8556-F15C-473B-B713-F5D6B995B265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93B87C0-81DC-47A5-A513-F66A89286C7D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78F1AEA-3FD5-4FCB-A208-A1160943C457}"/>
                </a:ext>
              </a:extLst>
            </p:cNvPr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F284ED8-F02C-4B26-B662-4B850CC9C5F4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9723883-E2D6-477F-A846-13D308AE7F27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25A7AB4-16E9-4844-8835-CB3F86FFDC18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C8B86A3-AA97-4103-A3CC-E1174C587A3F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5804A26-9511-482B-B0A5-90C63311DF1D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940CCD1-19AD-45C8-ABF2-287FBAE93BBB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651CFEA-ACAF-4CBC-A547-6E8DBA25DF1C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72C2762-5046-4C8F-9E99-685E388ECB9C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5923C90-BE6B-4713-9C9F-9FFC8F9E3887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D14B38D-B6F9-4819-A9A1-E46A2C9D889A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A95BA9-F981-4717-B1A7-43ADCA8B223C}"/>
                </a:ext>
              </a:extLst>
            </p:cNvPr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8409AC8-A8ED-46D5-A27B-F06DFA19B6AA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813C726-639F-4E2B-BF60-2A09160F89C6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C1B0E3D-E9CD-43BB-9ADC-B5254CA72EF2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830F6B8-096F-4193-BC89-9FC532168D43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F1CA685-896E-4C28-8AB4-AD6150789AF5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20AD602-58F3-408A-8026-55558B08F286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F3ADBA4-6367-4D06-95E3-60501B98447D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8DC0EF7-63BF-4037-BD5B-5A0993C51048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247C992-CF93-4B17-8C21-33359F5990D6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3F8CF1D-8766-433E-AA5A-1C0572F7F824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CFF20D6-DDCD-4A6B-A58E-C75AD8AFFF14}"/>
                </a:ext>
              </a:extLst>
            </p:cNvPr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D757BEF-ED79-447B-80F9-3D6DEBB38E3D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C4C7130-1A05-4858-A8B7-2F6660E3E174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A48BC11-C44B-4C48-AFE6-74531A6E6095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C7089A4-13BE-45FA-9395-288ADEE1193D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C2D9E39-C55A-47AA-BB90-9D63442723DA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7103A0E-F250-406A-AE20-4676409084A5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5BF225B-5D02-4E8E-815E-059F77BDE348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0742A8-6635-4B5A-965F-042347DC87E5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8DA6E03-5D46-4D91-A5C3-7163344BD5AB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82A44AC-93F6-4C3B-B1B1-59BB92536F9C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FE16609-FAC9-402C-BD73-1DF76376FA4B}"/>
                </a:ext>
              </a:extLst>
            </p:cNvPr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2E8712-2B3C-4E8E-BE6D-A843A5966C3D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8DFD33B-8D69-4549-844F-C361988D2C94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9065DD4-798D-4386-8E74-17F46004E909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059E796-D23B-4227-A73A-4E384AF07D2E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40BCDF4-E54C-4656-97CF-5404EC6581C8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7D0E9C-D392-4F0E-91C2-60752A4342A7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2EF3A90-6523-4940-8617-7B40B8B96532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1161470-842B-479F-BFD4-FCF5B3171940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5650F17-5D26-41C7-8B16-E2EF772E729D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10BFFD4-B863-45E2-8AD3-69D56746895C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E19CB95-28F2-4D36-AA9F-AADD228B3B3B}"/>
                </a:ext>
              </a:extLst>
            </p:cNvPr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F5FF5CB-BA9D-4AC5-BC9D-2DCE5C79225B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DD5598B-219E-4A7E-B0A9-C3BBE31946EA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16DC296-3FD6-4BB6-89C5-29E92856206C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3F0C7EE-65C7-44FE-9B07-F821134638B6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348B57A-E641-4559-8D70-1D2B03ACC5F2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C8EF558-21E2-4D61-8363-B40B64C63594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D14F5B6-2BA2-4895-B899-BA8EE26FFD3B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8B464E4-05D9-4F5B-9982-C79A39530857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2F10A1E-8858-4B1B-B7E7-43FF4D15B222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54E971C-5C6F-4823-BE2A-2CFC766DCD58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88E793-F918-48B3-ABC0-5668DC90DD58}"/>
                </a:ext>
              </a:extLst>
            </p:cNvPr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29F2E7-0A6F-4094-BFF0-0EB039C41641}"/>
                  </a:ext>
                </a:extLst>
              </p:cNvPr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4F7F614-FF8C-4D8C-91CF-80DCED2C040F}"/>
                  </a:ext>
                </a:extLst>
              </p:cNvPr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C7810E-163B-4F5E-8FF9-C2F3DDF5B8A5}"/>
                  </a:ext>
                </a:extLst>
              </p:cNvPr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2635EC-FD44-421B-9F78-10DA93715F72}"/>
                  </a:ext>
                </a:extLst>
              </p:cNvPr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265CE28-B2CB-4901-9D07-122F70809C52}"/>
                  </a:ext>
                </a:extLst>
              </p:cNvPr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994D39A-A53E-464C-97EC-C282EF2CA8D9}"/>
                  </a:ext>
                </a:extLst>
              </p:cNvPr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C3C5A68-2E68-4F87-9223-DF8CE50BDFF2}"/>
                  </a:ext>
                </a:extLst>
              </p:cNvPr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B374B47-285C-4196-80DD-B58DEF0A0F08}"/>
                  </a:ext>
                </a:extLst>
              </p:cNvPr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153F97D-3A7F-4324-8A8C-A2ECD54DAF79}"/>
                  </a:ext>
                </a:extLst>
              </p:cNvPr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66B9FE2-EDE3-41CC-BEEB-5EFE8404A3DB}"/>
                  </a:ext>
                </a:extLst>
              </p:cNvPr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395560"/>
      </p:ext>
    </p:extLst>
  </p:cSld>
  <p:clrMapOvr>
    <a:masterClrMapping/>
  </p:clrMapOvr>
  <p:transition spd="slow">
    <p:cover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Main Content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Plan project Layout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StarGate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plan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System requirements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ที่มาและความสำคัญของปัญหา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Statement of the problem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โปรแกรมที่ใช้สร้างเกม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Sharing solution and techniques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โปรแกรมที่ใช้สร้างเกม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>
                <a:latin typeface="Cloud" panose="02000000000000000000" pitchFamily="50" charset="-34"/>
                <a:cs typeface="Cloud" panose="02000000000000000000" pitchFamily="50" charset="-34"/>
              </a:rPr>
              <a:t>ออกแบบ </a:t>
            </a:r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UI</a:t>
            </a:r>
            <a:r>
              <a:rPr lang="th-TH" dirty="0">
                <a:latin typeface="Cloud" panose="02000000000000000000" pitchFamily="50" charset="-34"/>
                <a:cs typeface="Cloud" panose="02000000000000000000" pitchFamily="50" charset="-34"/>
              </a:rPr>
              <a:t> ยังไง</a:t>
            </a:r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?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ส่วนการออกแบบ</a:t>
            </a:r>
            <a:r>
              <a:rPr lang="en-US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UI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839" y="1923678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การออกแบบ</a:t>
            </a:r>
            <a:r>
              <a:rPr lang="en-US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UI </a:t>
            </a:r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เพื่อให้ผู้ใช้ได้เข้าใจระบบการใช้งานในส่วน</a:t>
            </a:r>
            <a:r>
              <a:rPr lang="th-TH" altLang="ko-KR" dirty="0" err="1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ต่างๆ</a:t>
            </a:r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ของเกมที่ไม่ยุ่งยากและไม่ซับซ้อนจนเกินไป</a:t>
            </a:r>
            <a:endParaRPr lang="en-US" altLang="ko-KR" dirty="0">
              <a:solidFill>
                <a:schemeClr val="bg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pic>
        <p:nvPicPr>
          <p:cNvPr id="15" name="Content Placeholder 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4A22453-2B32-441D-96B6-95ABDAD43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80" b="4"/>
          <a:stretch/>
        </p:blipFill>
        <p:spPr>
          <a:xfrm>
            <a:off x="180675" y="1467233"/>
            <a:ext cx="3105837" cy="248945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714692-6D01-4A68-B904-D6065A2A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71" r="837" b="2"/>
          <a:stretch/>
        </p:blipFill>
        <p:spPr>
          <a:xfrm>
            <a:off x="6156176" y="1131590"/>
            <a:ext cx="2467163" cy="197952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 descr="A picture containing man, plane, woman, people&#10;&#10;Description automatically generated">
            <a:extLst>
              <a:ext uri="{FF2B5EF4-FFF2-40B4-BE49-F238E27FC236}">
                <a16:creationId xmlns:a16="http://schemas.microsoft.com/office/drawing/2014/main" id="{0737CC62-7A83-4F68-8233-6CC5C8D72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07" b="4"/>
          <a:stretch/>
        </p:blipFill>
        <p:spPr>
          <a:xfrm>
            <a:off x="6263862" y="3157885"/>
            <a:ext cx="2245340" cy="18015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CAA430-A354-4B66-8ACF-88974B2BEB04}"/>
              </a:ext>
            </a:extLst>
          </p:cNvPr>
          <p:cNvGrpSpPr/>
          <p:nvPr/>
        </p:nvGrpSpPr>
        <p:grpSpPr>
          <a:xfrm rot="5400000">
            <a:off x="2681022" y="1148822"/>
            <a:ext cx="306803" cy="306803"/>
            <a:chOff x="1547664" y="3147814"/>
            <a:chExt cx="720080" cy="7200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5BC35BE-388C-4106-8D26-157E5A86A5B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7">
              <a:extLst>
                <a:ext uri="{FF2B5EF4-FFF2-40B4-BE49-F238E27FC236}">
                  <a16:creationId xmlns:a16="http://schemas.microsoft.com/office/drawing/2014/main" id="{0B96F48E-269F-4BDA-9B4A-DC8E97F63FF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F1505C-A339-454E-99F7-05171017AE3B}"/>
              </a:ext>
            </a:extLst>
          </p:cNvPr>
          <p:cNvGrpSpPr/>
          <p:nvPr/>
        </p:nvGrpSpPr>
        <p:grpSpPr>
          <a:xfrm>
            <a:off x="5836267" y="1467233"/>
            <a:ext cx="306803" cy="306803"/>
            <a:chOff x="1547664" y="3147814"/>
            <a:chExt cx="720080" cy="72008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4B7D12-1B3C-4229-AF5E-A9C9A3AEA043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7">
              <a:extLst>
                <a:ext uri="{FF2B5EF4-FFF2-40B4-BE49-F238E27FC236}">
                  <a16:creationId xmlns:a16="http://schemas.microsoft.com/office/drawing/2014/main" id="{100F0E14-875F-4405-90A2-E2C6B49D84F0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B20DB-6B1A-4629-9E0A-84E1B0FD265A}"/>
              </a:ext>
            </a:extLst>
          </p:cNvPr>
          <p:cNvGrpSpPr/>
          <p:nvPr/>
        </p:nvGrpSpPr>
        <p:grpSpPr>
          <a:xfrm>
            <a:off x="5932126" y="3678004"/>
            <a:ext cx="306803" cy="306803"/>
            <a:chOff x="1547664" y="3147814"/>
            <a:chExt cx="720080" cy="7200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FEA7C6-837E-4A28-98BA-09861E651AA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7">
              <a:extLst>
                <a:ext uri="{FF2B5EF4-FFF2-40B4-BE49-F238E27FC236}">
                  <a16:creationId xmlns:a16="http://schemas.microsoft.com/office/drawing/2014/main" id="{959A30C2-9D52-4CFA-B61A-E6CC88851403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23">
            <a:extLst>
              <a:ext uri="{FF2B5EF4-FFF2-40B4-BE49-F238E27FC236}">
                <a16:creationId xmlns:a16="http://schemas.microsoft.com/office/drawing/2014/main" id="{714E19E3-A3A8-435E-8F34-3D1E26BA6A09}"/>
              </a:ext>
            </a:extLst>
          </p:cNvPr>
          <p:cNvGrpSpPr/>
          <p:nvPr/>
        </p:nvGrpSpPr>
        <p:grpSpPr>
          <a:xfrm rot="5400000">
            <a:off x="2197023" y="3791113"/>
            <a:ext cx="783538" cy="1506193"/>
            <a:chOff x="5304862" y="-789923"/>
            <a:chExt cx="645890" cy="1241591"/>
          </a:xfrm>
        </p:grpSpPr>
        <p:grpSp>
          <p:nvGrpSpPr>
            <p:cNvPr id="32" name="그룹 24">
              <a:extLst>
                <a:ext uri="{FF2B5EF4-FFF2-40B4-BE49-F238E27FC236}">
                  <a16:creationId xmlns:a16="http://schemas.microsoft.com/office/drawing/2014/main" id="{19AB3B89-2B23-4FA9-8AF1-3320B56EF2DF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37" name="이등변 삼각형 49">
                <a:extLst>
                  <a:ext uri="{FF2B5EF4-FFF2-40B4-BE49-F238E27FC236}">
                    <a16:creationId xmlns:a16="http://schemas.microsoft.com/office/drawing/2014/main" id="{6759BD7E-676E-4485-95EA-9024BF611D70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자유형: 도형 30">
                <a:extLst>
                  <a:ext uri="{FF2B5EF4-FFF2-40B4-BE49-F238E27FC236}">
                    <a16:creationId xmlns:a16="http://schemas.microsoft.com/office/drawing/2014/main" id="{CF922BCC-BCE1-49E2-83B0-76DC784FEA40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: 도형 31">
                <a:extLst>
                  <a:ext uri="{FF2B5EF4-FFF2-40B4-BE49-F238E27FC236}">
                    <a16:creationId xmlns:a16="http://schemas.microsoft.com/office/drawing/2014/main" id="{D6AED631-33BC-4094-AEA6-21BE64CD4A66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타원 25">
              <a:extLst>
                <a:ext uri="{FF2B5EF4-FFF2-40B4-BE49-F238E27FC236}">
                  <a16:creationId xmlns:a16="http://schemas.microsoft.com/office/drawing/2014/main" id="{20347B5C-A6C3-485F-83EB-A35AC1C32A87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26">
              <a:extLst>
                <a:ext uri="{FF2B5EF4-FFF2-40B4-BE49-F238E27FC236}">
                  <a16:creationId xmlns:a16="http://schemas.microsoft.com/office/drawing/2014/main" id="{AAE2F7EF-DFD2-4AFC-9F92-CBEEA3D0FCC0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27">
              <a:extLst>
                <a:ext uri="{FF2B5EF4-FFF2-40B4-BE49-F238E27FC236}">
                  <a16:creationId xmlns:a16="http://schemas.microsoft.com/office/drawing/2014/main" id="{F973F31E-4942-476D-B586-CDF9052B728B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28">
              <a:extLst>
                <a:ext uri="{FF2B5EF4-FFF2-40B4-BE49-F238E27FC236}">
                  <a16:creationId xmlns:a16="http://schemas.microsoft.com/office/drawing/2014/main" id="{182E8231-E9E5-4C4A-B358-CB467FD9BDE2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Freeform 124">
            <a:extLst>
              <a:ext uri="{FF2B5EF4-FFF2-40B4-BE49-F238E27FC236}">
                <a16:creationId xmlns:a16="http://schemas.microsoft.com/office/drawing/2014/main" id="{BDED9F52-9B9A-4912-BB94-1F06AD030D98}"/>
              </a:ext>
            </a:extLst>
          </p:cNvPr>
          <p:cNvSpPr/>
          <p:nvPr/>
        </p:nvSpPr>
        <p:spPr>
          <a:xfrm rot="5633787">
            <a:off x="1332728" y="4269305"/>
            <a:ext cx="515626" cy="407053"/>
          </a:xfrm>
          <a:custGeom>
            <a:avLst/>
            <a:gdLst/>
            <a:ahLst/>
            <a:cxnLst/>
            <a:rect l="l" t="t" r="r" b="b"/>
            <a:pathLst>
              <a:path w="935319" h="738371">
                <a:moveTo>
                  <a:pt x="570246" y="5904"/>
                </a:moveTo>
                <a:cubicBezTo>
                  <a:pt x="462283" y="64891"/>
                  <a:pt x="426421" y="317189"/>
                  <a:pt x="649701" y="474399"/>
                </a:cubicBezTo>
                <a:cubicBezTo>
                  <a:pt x="593836" y="327977"/>
                  <a:pt x="630970" y="255746"/>
                  <a:pt x="667057" y="182470"/>
                </a:cubicBezTo>
                <a:cubicBezTo>
                  <a:pt x="667659" y="219721"/>
                  <a:pt x="629598" y="299814"/>
                  <a:pt x="723199" y="346469"/>
                </a:cubicBezTo>
                <a:cubicBezTo>
                  <a:pt x="679394" y="206128"/>
                  <a:pt x="864427" y="161920"/>
                  <a:pt x="670152" y="6949"/>
                </a:cubicBezTo>
                <a:cubicBezTo>
                  <a:pt x="951156" y="47548"/>
                  <a:pt x="868526" y="190548"/>
                  <a:pt x="935319" y="334595"/>
                </a:cubicBezTo>
                <a:cubicBezTo>
                  <a:pt x="886447" y="343095"/>
                  <a:pt x="815632" y="212619"/>
                  <a:pt x="831546" y="274410"/>
                </a:cubicBezTo>
                <a:cubicBezTo>
                  <a:pt x="915063" y="518579"/>
                  <a:pt x="665249" y="525551"/>
                  <a:pt x="744586" y="738371"/>
                </a:cubicBezTo>
                <a:cubicBezTo>
                  <a:pt x="498005" y="724435"/>
                  <a:pt x="570128" y="495242"/>
                  <a:pt x="454164" y="439509"/>
                </a:cubicBezTo>
                <a:cubicBezTo>
                  <a:pt x="422689" y="433882"/>
                  <a:pt x="384944" y="459601"/>
                  <a:pt x="454829" y="574141"/>
                </a:cubicBezTo>
                <a:cubicBezTo>
                  <a:pt x="47812" y="270832"/>
                  <a:pt x="333584" y="22904"/>
                  <a:pt x="570246" y="5904"/>
                </a:cubicBezTo>
                <a:close/>
                <a:moveTo>
                  <a:pt x="0" y="0"/>
                </a:moveTo>
                <a:lnTo>
                  <a:pt x="9284" y="0"/>
                </a:lnTo>
                <a:lnTo>
                  <a:pt x="746" y="59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3233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1ECAB00-6D78-422B-87D3-FF7B4382AD1B}"/>
              </a:ext>
            </a:extLst>
          </p:cNvPr>
          <p:cNvSpPr/>
          <p:nvPr/>
        </p:nvSpPr>
        <p:spPr>
          <a:xfrm rot="5400000">
            <a:off x="3273079" y="3780168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Cloud" panose="02000000000000000000" pitchFamily="50" charset="-34"/>
                <a:cs typeface="Cloud" panose="02000000000000000000" pitchFamily="50" charset="-34"/>
              </a:rPr>
              <a:t>Models &amp; Animations</a:t>
            </a:r>
            <a:endParaRPr lang="en-US" altLang="ko-KR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ส่วนการออกแบบ</a:t>
            </a:r>
            <a:r>
              <a:rPr lang="en-US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 Models </a:t>
            </a:r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และ </a:t>
            </a:r>
            <a:r>
              <a:rPr lang="en-US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Animation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839" y="192367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ในส่วนของ</a:t>
            </a:r>
            <a:r>
              <a:rPr lang="en-US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Model </a:t>
            </a:r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และ </a:t>
            </a:r>
            <a:r>
              <a:rPr lang="en-US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Animation</a:t>
            </a:r>
            <a:r>
              <a:rPr lang="th-TH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นั้น</a:t>
            </a:r>
            <a:endParaRPr lang="en-US" altLang="ko-KR" dirty="0">
              <a:solidFill>
                <a:schemeClr val="bg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CAA430-A354-4B66-8ACF-88974B2BEB04}"/>
              </a:ext>
            </a:extLst>
          </p:cNvPr>
          <p:cNvGrpSpPr/>
          <p:nvPr/>
        </p:nvGrpSpPr>
        <p:grpSpPr>
          <a:xfrm rot="5400000">
            <a:off x="3038874" y="1158292"/>
            <a:ext cx="306803" cy="306803"/>
            <a:chOff x="1547664" y="3147814"/>
            <a:chExt cx="720080" cy="7200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5BC35BE-388C-4106-8D26-157E5A86A5B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7">
              <a:extLst>
                <a:ext uri="{FF2B5EF4-FFF2-40B4-BE49-F238E27FC236}">
                  <a16:creationId xmlns:a16="http://schemas.microsoft.com/office/drawing/2014/main" id="{0B96F48E-269F-4BDA-9B4A-DC8E97F63FF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F1505C-A339-454E-99F7-05171017AE3B}"/>
              </a:ext>
            </a:extLst>
          </p:cNvPr>
          <p:cNvGrpSpPr/>
          <p:nvPr/>
        </p:nvGrpSpPr>
        <p:grpSpPr>
          <a:xfrm rot="5400000">
            <a:off x="5715136" y="1179227"/>
            <a:ext cx="306803" cy="306803"/>
            <a:chOff x="1547664" y="3147814"/>
            <a:chExt cx="720080" cy="72008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4B7D12-1B3C-4229-AF5E-A9C9A3AEA043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7">
              <a:extLst>
                <a:ext uri="{FF2B5EF4-FFF2-40B4-BE49-F238E27FC236}">
                  <a16:creationId xmlns:a16="http://schemas.microsoft.com/office/drawing/2014/main" id="{100F0E14-875F-4405-90A2-E2C6B49D84F0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23">
            <a:extLst>
              <a:ext uri="{FF2B5EF4-FFF2-40B4-BE49-F238E27FC236}">
                <a16:creationId xmlns:a16="http://schemas.microsoft.com/office/drawing/2014/main" id="{714E19E3-A3A8-435E-8F34-3D1E26BA6A09}"/>
              </a:ext>
            </a:extLst>
          </p:cNvPr>
          <p:cNvGrpSpPr/>
          <p:nvPr/>
        </p:nvGrpSpPr>
        <p:grpSpPr>
          <a:xfrm rot="5400000">
            <a:off x="2197023" y="3791113"/>
            <a:ext cx="783538" cy="1506193"/>
            <a:chOff x="5304862" y="-789923"/>
            <a:chExt cx="645890" cy="1241591"/>
          </a:xfrm>
        </p:grpSpPr>
        <p:grpSp>
          <p:nvGrpSpPr>
            <p:cNvPr id="32" name="그룹 24">
              <a:extLst>
                <a:ext uri="{FF2B5EF4-FFF2-40B4-BE49-F238E27FC236}">
                  <a16:creationId xmlns:a16="http://schemas.microsoft.com/office/drawing/2014/main" id="{19AB3B89-2B23-4FA9-8AF1-3320B56EF2DF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37" name="이등변 삼각형 49">
                <a:extLst>
                  <a:ext uri="{FF2B5EF4-FFF2-40B4-BE49-F238E27FC236}">
                    <a16:creationId xmlns:a16="http://schemas.microsoft.com/office/drawing/2014/main" id="{6759BD7E-676E-4485-95EA-9024BF611D70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자유형: 도형 30">
                <a:extLst>
                  <a:ext uri="{FF2B5EF4-FFF2-40B4-BE49-F238E27FC236}">
                    <a16:creationId xmlns:a16="http://schemas.microsoft.com/office/drawing/2014/main" id="{CF922BCC-BCE1-49E2-83B0-76DC784FEA40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: 도형 31">
                <a:extLst>
                  <a:ext uri="{FF2B5EF4-FFF2-40B4-BE49-F238E27FC236}">
                    <a16:creationId xmlns:a16="http://schemas.microsoft.com/office/drawing/2014/main" id="{D6AED631-33BC-4094-AEA6-21BE64CD4A66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타원 25">
              <a:extLst>
                <a:ext uri="{FF2B5EF4-FFF2-40B4-BE49-F238E27FC236}">
                  <a16:creationId xmlns:a16="http://schemas.microsoft.com/office/drawing/2014/main" id="{20347B5C-A6C3-485F-83EB-A35AC1C32A87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26">
              <a:extLst>
                <a:ext uri="{FF2B5EF4-FFF2-40B4-BE49-F238E27FC236}">
                  <a16:creationId xmlns:a16="http://schemas.microsoft.com/office/drawing/2014/main" id="{AAE2F7EF-DFD2-4AFC-9F92-CBEEA3D0FCC0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27">
              <a:extLst>
                <a:ext uri="{FF2B5EF4-FFF2-40B4-BE49-F238E27FC236}">
                  <a16:creationId xmlns:a16="http://schemas.microsoft.com/office/drawing/2014/main" id="{F973F31E-4942-476D-B586-CDF9052B728B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28">
              <a:extLst>
                <a:ext uri="{FF2B5EF4-FFF2-40B4-BE49-F238E27FC236}">
                  <a16:creationId xmlns:a16="http://schemas.microsoft.com/office/drawing/2014/main" id="{182E8231-E9E5-4C4A-B358-CB467FD9BDE2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Freeform 124">
            <a:extLst>
              <a:ext uri="{FF2B5EF4-FFF2-40B4-BE49-F238E27FC236}">
                <a16:creationId xmlns:a16="http://schemas.microsoft.com/office/drawing/2014/main" id="{BDED9F52-9B9A-4912-BB94-1F06AD030D98}"/>
              </a:ext>
            </a:extLst>
          </p:cNvPr>
          <p:cNvSpPr/>
          <p:nvPr/>
        </p:nvSpPr>
        <p:spPr>
          <a:xfrm rot="5633787">
            <a:off x="1332728" y="4269305"/>
            <a:ext cx="515626" cy="407053"/>
          </a:xfrm>
          <a:custGeom>
            <a:avLst/>
            <a:gdLst/>
            <a:ahLst/>
            <a:cxnLst/>
            <a:rect l="l" t="t" r="r" b="b"/>
            <a:pathLst>
              <a:path w="935319" h="738371">
                <a:moveTo>
                  <a:pt x="570246" y="5904"/>
                </a:moveTo>
                <a:cubicBezTo>
                  <a:pt x="462283" y="64891"/>
                  <a:pt x="426421" y="317189"/>
                  <a:pt x="649701" y="474399"/>
                </a:cubicBezTo>
                <a:cubicBezTo>
                  <a:pt x="593836" y="327977"/>
                  <a:pt x="630970" y="255746"/>
                  <a:pt x="667057" y="182470"/>
                </a:cubicBezTo>
                <a:cubicBezTo>
                  <a:pt x="667659" y="219721"/>
                  <a:pt x="629598" y="299814"/>
                  <a:pt x="723199" y="346469"/>
                </a:cubicBezTo>
                <a:cubicBezTo>
                  <a:pt x="679394" y="206128"/>
                  <a:pt x="864427" y="161920"/>
                  <a:pt x="670152" y="6949"/>
                </a:cubicBezTo>
                <a:cubicBezTo>
                  <a:pt x="951156" y="47548"/>
                  <a:pt x="868526" y="190548"/>
                  <a:pt x="935319" y="334595"/>
                </a:cubicBezTo>
                <a:cubicBezTo>
                  <a:pt x="886447" y="343095"/>
                  <a:pt x="815632" y="212619"/>
                  <a:pt x="831546" y="274410"/>
                </a:cubicBezTo>
                <a:cubicBezTo>
                  <a:pt x="915063" y="518579"/>
                  <a:pt x="665249" y="525551"/>
                  <a:pt x="744586" y="738371"/>
                </a:cubicBezTo>
                <a:cubicBezTo>
                  <a:pt x="498005" y="724435"/>
                  <a:pt x="570128" y="495242"/>
                  <a:pt x="454164" y="439509"/>
                </a:cubicBezTo>
                <a:cubicBezTo>
                  <a:pt x="422689" y="433882"/>
                  <a:pt x="384944" y="459601"/>
                  <a:pt x="454829" y="574141"/>
                </a:cubicBezTo>
                <a:cubicBezTo>
                  <a:pt x="47812" y="270832"/>
                  <a:pt x="333584" y="22904"/>
                  <a:pt x="570246" y="5904"/>
                </a:cubicBezTo>
                <a:close/>
                <a:moveTo>
                  <a:pt x="0" y="0"/>
                </a:moveTo>
                <a:lnTo>
                  <a:pt x="9284" y="0"/>
                </a:lnTo>
                <a:lnTo>
                  <a:pt x="746" y="59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2ECAB5E-52F5-4D6D-B2B8-0A0576D57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36" r="558" b="2"/>
          <a:stretch/>
        </p:blipFill>
        <p:spPr>
          <a:xfrm>
            <a:off x="22956" y="1480772"/>
            <a:ext cx="3405910" cy="2129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8906C33-5777-4390-9D02-B5550A52E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49" r="30311" b="-1"/>
          <a:stretch/>
        </p:blipFill>
        <p:spPr>
          <a:xfrm>
            <a:off x="5659028" y="1510963"/>
            <a:ext cx="3452968" cy="2079366"/>
          </a:xfrm>
          <a:custGeom>
            <a:avLst/>
            <a:gdLst>
              <a:gd name="connsiteX0" fmla="*/ 0 w 3656395"/>
              <a:gd name="connsiteY0" fmla="*/ 0 h 2651760"/>
              <a:gd name="connsiteX1" fmla="*/ 3555602 w 3656395"/>
              <a:gd name="connsiteY1" fmla="*/ 0 h 2651760"/>
              <a:gd name="connsiteX2" fmla="*/ 3656395 w 3656395"/>
              <a:gd name="connsiteY2" fmla="*/ 100793 h 2651760"/>
              <a:gd name="connsiteX3" fmla="*/ 3656395 w 3656395"/>
              <a:gd name="connsiteY3" fmla="*/ 2550967 h 2651760"/>
              <a:gd name="connsiteX4" fmla="*/ 3555602 w 3656395"/>
              <a:gd name="connsiteY4" fmla="*/ 2651760 h 2651760"/>
              <a:gd name="connsiteX5" fmla="*/ 0 w 3656395"/>
              <a:gd name="connsiteY5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6395" h="2651760">
                <a:moveTo>
                  <a:pt x="0" y="0"/>
                </a:moveTo>
                <a:lnTo>
                  <a:pt x="3555602" y="0"/>
                </a:lnTo>
                <a:cubicBezTo>
                  <a:pt x="3611268" y="0"/>
                  <a:pt x="3656395" y="45127"/>
                  <a:pt x="3656395" y="100793"/>
                </a:cubicBezTo>
                <a:lnTo>
                  <a:pt x="3656395" y="2550967"/>
                </a:lnTo>
                <a:cubicBezTo>
                  <a:pt x="3656395" y="2606633"/>
                  <a:pt x="3611268" y="2651760"/>
                  <a:pt x="3555602" y="2651760"/>
                </a:cubicBezTo>
                <a:lnTo>
                  <a:pt x="0" y="2651760"/>
                </a:lnTo>
                <a:close/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3296508"/>
      </p:ext>
    </p:extLst>
  </p:cSld>
  <p:clrMapOvr>
    <a:masterClrMapping/>
  </p:clrMapOvr>
  <p:transition spd="slow"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>
                <a:latin typeface="Cloud" panose="02000000000000000000" pitchFamily="50" charset="-34"/>
                <a:cs typeface="Cloud" panose="02000000000000000000" pitchFamily="50" charset="-34"/>
              </a:rPr>
              <a:t>Problems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sz="1600" dirty="0">
                <a:latin typeface="Cloud Light" panose="02000000000000000000" pitchFamily="50" charset="-34"/>
                <a:cs typeface="Cloud Light" panose="02000000000000000000" pitchFamily="50" charset="-34"/>
              </a:rPr>
              <a:t>ปัญหาและการแก้ไขปัญหา</a:t>
            </a:r>
            <a:endParaRPr lang="en-US" altLang="ko-KR" sz="16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1085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Real problems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ปัญหาที่พบในการทำงาน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494026"/>
            <a:chOff x="803640" y="3362835"/>
            <a:chExt cx="2059657" cy="494026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พื้นผิวของตัววัตถุเสีย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Material broken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06930" y="1886618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494026"/>
            <a:chOff x="803640" y="3362835"/>
            <a:chExt cx="2059657" cy="494026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โคดผิดพลาดทำให้รันเกมไม่ได้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Code error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15314" y="287026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494026"/>
            <a:chOff x="803640" y="3362835"/>
            <a:chExt cx="2059657" cy="494026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ตัวควบคุม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animation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มีการเสียหาย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Animator crash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23698" y="386488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607085" y="3992052"/>
            <a:ext cx="210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Pray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loud Light" panose="02000000000000000000" pitchFamily="50" charset="-34"/>
                  <a:cs typeface="Cloud Light" panose="02000000000000000000" pitchFamily="50" charset="-34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loud Light" panose="02000000000000000000" pitchFamily="50" charset="-34"/>
                  <a:cs typeface="Cloud Light" panose="02000000000000000000" pitchFamily="50" charset="-34"/>
                </a:endParaRPr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  <p:transition spd="slow">
    <p:cover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Real problems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ปัญหาที่พบในการทำงาน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494026"/>
            <a:chOff x="803640" y="3362835"/>
            <a:chExt cx="2059657" cy="494026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เกิดจอฟ้าขึ้นขณะทำงาน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Blue screen 2 times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06930" y="1886618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494026"/>
            <a:chOff x="803640" y="3362835"/>
            <a:chExt cx="2059657" cy="494026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Unity 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หยุดทำงานขณะสร้างด่าน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Unity crash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15314" y="287026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05</a:t>
            </a:r>
            <a:endParaRPr lang="ko-KR" altLang="en-US" sz="20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494026"/>
            <a:chOff x="803640" y="3362835"/>
            <a:chExt cx="2059657" cy="494026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ไฟล์ของ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Prefabs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Missing prefabs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23698" y="386488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06</a:t>
            </a:r>
            <a:endParaRPr lang="ko-KR" altLang="en-US" sz="20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60496" y="4083773"/>
            <a:ext cx="210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For This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loud Light" panose="02000000000000000000" pitchFamily="50" charset="-34"/>
                  <a:cs typeface="Cloud Light" panose="02000000000000000000" pitchFamily="50" charset="-34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loud Light" panose="02000000000000000000" pitchFamily="50" charset="-34"/>
                  <a:cs typeface="Cloud Light" panose="02000000000000000000" pitchFamily="50" charset="-34"/>
                </a:endParaRPr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4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loud" panose="02000000000000000000" pitchFamily="50" charset="-34"/>
                <a:cs typeface="Cloud" panose="02000000000000000000" pitchFamily="50" charset="-34"/>
              </a:rPr>
              <a:t>Coping with problems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การแก้ไขปัญหา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การสำรองข้อมูลของงานที่ทำไว้กันเกิดข้อผิดพลาดที่ร้ายแรง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Back up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5536" y="2079031"/>
            <a:ext cx="292592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อัพเดต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Version 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ของ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Unity 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ให้เป็นตัวล่าสุดเพราะจะได้มีความเข้ากันกับ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Asset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ใหม่ๆ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Keep update unity to latest version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568" y="3091821"/>
            <a:ext cx="253948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เช็คความสมบูรณ์ของ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Prefabs 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จะได้ดูว่า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Prefabs 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กับ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Scrip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Code 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ของเรานั้นตีกันใ</a:t>
              </a:r>
              <a:r>
                <a:rPr lang="th-TH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หม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Verify integrity of prefabs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539483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ทำให้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Code 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อ่านง่ายจะได้ไม่งง หรือเกิดการปนกันมั่ว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Code cleaning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3099110" cy="494026"/>
            <a:chOff x="803640" y="3362835"/>
            <a:chExt cx="2059657" cy="494026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เทสทุกครั้งที่สำเสร็จเพื่อ</a:t>
              </a:r>
              <a:r>
                <a:rPr lang="th-TH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เช็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คบ</a:t>
              </a:r>
              <a:r>
                <a:rPr lang="th-TH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ัคแ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ละจุดที่พลาดไป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Always test a thing after finished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loud" panose="02000000000000000000" pitchFamily="50" charset="-34"/>
                <a:cs typeface="Cloud" panose="02000000000000000000" pitchFamily="50" charset="-34"/>
              </a:rPr>
              <a:t>Chart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sz="1600" dirty="0">
                <a:latin typeface="Cloud Light" panose="02000000000000000000" pitchFamily="50" charset="-34"/>
                <a:cs typeface="Cloud Light" panose="02000000000000000000" pitchFamily="50" charset="-34"/>
              </a:rPr>
              <a:t>กราฟแสดงความคืบหน้าของงาน</a:t>
            </a:r>
            <a:endParaRPr lang="en-US" altLang="ko-KR" sz="16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177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A67A849-5CC3-4099-A565-85CE9F11E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996473"/>
              </p:ext>
            </p:extLst>
          </p:nvPr>
        </p:nvGraphicFramePr>
        <p:xfrm>
          <a:off x="611560" y="413951"/>
          <a:ext cx="3633125" cy="42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23478"/>
            <a:ext cx="4860032" cy="576064"/>
          </a:xfrm>
        </p:spPr>
        <p:txBody>
          <a:bodyPr/>
          <a:lstStyle/>
          <a:p>
            <a:pPr algn="l"/>
            <a:r>
              <a:rPr lang="en-US" altLang="ko-KR" dirty="0">
                <a:latin typeface="Cloud" panose="02000000000000000000" pitchFamily="50" charset="-34"/>
                <a:cs typeface="Cloud" panose="02000000000000000000" pitchFamily="50" charset="-34"/>
              </a:rPr>
              <a:t>Breakdown Chart 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3968" y="699542"/>
            <a:ext cx="4860032" cy="288032"/>
          </a:xfrm>
        </p:spPr>
        <p:txBody>
          <a:bodyPr/>
          <a:lstStyle/>
          <a:p>
            <a:pPr lvl="0" algn="l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กราฟแสดงความคืบหน้าของแต่ละเดือน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27984" y="1275606"/>
            <a:ext cx="3633125" cy="1470034"/>
            <a:chOff x="803640" y="3362835"/>
            <a:chExt cx="2059657" cy="1470034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	กราฟแสดงการทำงานของทีม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Staff 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แต่ละฝ่ายที่มีการทำงานทั้งการประสานงานและภาพรวมของผลงานที่ทำในแต่ละเดือนว่าตรงตามเป้าหมายหรือมีการล่าช้าในจุดใหนบ้างหรือป่าวทั้งจัดสรรค์การแก้ปัญหาของในแต่ละเดือนด้วยโดยผ่านการประชุมสมาชิกทุกคนในกลุ่ม</a:t>
              </a:r>
              <a:r>
                <a:rPr lang="th-TH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ทุกๆ</a:t>
              </a:r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เดือน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Project </a:t>
              </a:r>
              <a:r>
                <a:rPr lang="en-US" altLang="ko-KR" sz="1200" b="1" dirty="0" err="1">
                  <a:solidFill>
                    <a:schemeClr val="bg1"/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StarGate</a:t>
              </a:r>
              <a:r>
                <a:rPr lang="th-TH" altLang="ko-KR" sz="1200" b="1" dirty="0">
                  <a:solidFill>
                    <a:schemeClr val="bg1"/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Chart </a:t>
              </a:r>
              <a:endParaRPr lang="ko-KR" altLang="en-US" sz="12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3657" y="29964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4640460" y="3194606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43657" y="3862735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32566" y="2969101"/>
            <a:ext cx="2939833" cy="494026"/>
            <a:chOff x="803640" y="3362835"/>
            <a:chExt cx="2059657" cy="49402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แสดงถึงความสำเร็จที่ทีมสมาชิกคาดหวัง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กราฟสีเทา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36"/>
          <p:cNvSpPr/>
          <p:nvPr/>
        </p:nvSpPr>
        <p:spPr>
          <a:xfrm>
            <a:off x="4634989" y="407241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32566" y="3837274"/>
            <a:ext cx="2939833" cy="494026"/>
            <a:chOff x="803640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แสดงถึงความสำเร็จของงาน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กราฟสีดำ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  <p:transition spd="slow">
    <p:cover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loud" panose="02000000000000000000" pitchFamily="50" charset="-34"/>
                <a:cs typeface="Cloud" panose="02000000000000000000" pitchFamily="50" charset="-34"/>
              </a:rPr>
              <a:t>Thank you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ขอบคุณที่รับชมการนำเสนอ</a:t>
            </a:r>
            <a:endParaRPr lang="en-US" altLang="ko-KR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Main Content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Design 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การออกแบบเกม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Problems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ปัญหาและการแก้ไขปัญหา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06</a:t>
            </a:r>
            <a:endParaRPr lang="ko-KR" altLang="en-US" sz="24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Chart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th-TH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กราฟแสดงความคืบหน้าของงาน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07</a:t>
            </a:r>
            <a:endParaRPr lang="ko-KR" altLang="en-US" sz="24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38312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4532" y="3219822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Cloud" panose="02000000000000000000" pitchFamily="50" charset="-34"/>
                <a:cs typeface="Cloud" panose="02000000000000000000" pitchFamily="50" charset="-34"/>
              </a:rPr>
              <a:t>TEAM MEMBER</a:t>
            </a:r>
            <a:endParaRPr lang="ko-KR" alt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latin typeface="Cloud Light" panose="02000000000000000000" pitchFamily="50" charset="-34"/>
                <a:cs typeface="Cloud Light" panose="02000000000000000000" pitchFamily="50" charset="-34"/>
              </a:rPr>
              <a:t>StarGate</a:t>
            </a:r>
            <a:r>
              <a:rPr lang="en-US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 Developer Team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371321" y="3242366"/>
            <a:ext cx="2952328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Krungthai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Sumpurng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Designer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5656" y="3252175"/>
            <a:ext cx="2664296" cy="511791"/>
            <a:chOff x="3779911" y="3327771"/>
            <a:chExt cx="1584178" cy="511791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Napakorn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Sukkasem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Programmer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1879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Morro</a:t>
              </a: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Manager 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205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Napat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kumsen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Support 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098522" y="3258490"/>
            <a:ext cx="1971762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Maethapon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changart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Sound Design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58154" y="3787508"/>
            <a:ext cx="1363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Cutest Cat</a:t>
            </a:r>
            <a:endParaRPr lang="ko-KR" altLang="en-US" sz="1200" dirty="0">
              <a:solidFill>
                <a:schemeClr val="bg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9D3D786-AD79-418A-9286-57A2FEE16B0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r="7717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7FC1CA91-DD40-4E4A-8AA0-85C0340FC70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 r="9205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F04F38D1-30AD-4406-99F6-354F88F02C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4" r="14064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FE53A9F6-6229-4852-B96F-E83DCA0A5582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" r="2780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F24C590-400A-49AF-8BFB-77A443D47715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r="6831"/>
          <a:stretch>
            <a:fillRect/>
          </a:stretch>
        </p:blipFill>
        <p:spPr/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8695850-412A-49DC-8E20-62180DC816A7}"/>
              </a:ext>
            </a:extLst>
          </p:cNvPr>
          <p:cNvSpPr txBox="1"/>
          <p:nvPr/>
        </p:nvSpPr>
        <p:spPr>
          <a:xfrm>
            <a:off x="2146371" y="3787508"/>
            <a:ext cx="136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กูไม่ได้เหี้ย หรอกพวกมึงคิดไปเองว่าพวก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“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มึงดี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”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3958C-6BB4-443D-95DB-9521E475D9C5}"/>
              </a:ext>
            </a:extLst>
          </p:cNvPr>
          <p:cNvSpPr txBox="1"/>
          <p:nvPr/>
        </p:nvSpPr>
        <p:spPr>
          <a:xfrm>
            <a:off x="426907" y="3750456"/>
            <a:ext cx="136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ชีวิตไม่สวยหรู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“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พวกลูกคุณหนู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”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</a:b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คงไม่เข้าใจ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02B734-D885-4D6F-84AC-C647C512593F}"/>
              </a:ext>
            </a:extLst>
          </p:cNvPr>
          <p:cNvSpPr txBox="1"/>
          <p:nvPr/>
        </p:nvSpPr>
        <p:spPr>
          <a:xfrm>
            <a:off x="5607601" y="3769284"/>
            <a:ext cx="136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ถึงจะเล็กเท่าเม็ดถั่วเขียวแต่ก็ทำเธอเสียวได้ทั้งคืน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67E5B3-E3D8-4CD0-8216-0C55B0E17928}"/>
              </a:ext>
            </a:extLst>
          </p:cNvPr>
          <p:cNvSpPr txBox="1"/>
          <p:nvPr/>
        </p:nvSpPr>
        <p:spPr>
          <a:xfrm>
            <a:off x="7757067" y="3748435"/>
            <a:ext cx="1363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ugar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oney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and           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ea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>
                <a:latin typeface="Cloud" panose="02000000000000000000" pitchFamily="50" charset="-34"/>
                <a:cs typeface="Cloud" panose="02000000000000000000" pitchFamily="50" charset="-34"/>
              </a:rPr>
              <a:t>Plan project Layout</a:t>
            </a:r>
            <a:endParaRPr lang="ko-KR" altLang="en-US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latin typeface="Cloud Light" panose="02000000000000000000" pitchFamily="50" charset="-34"/>
                <a:cs typeface="Cloud Light" panose="02000000000000000000" pitchFamily="50" charset="-34"/>
              </a:rPr>
              <a:t>StarGate</a:t>
            </a:r>
            <a:r>
              <a:rPr lang="en-US" altLang="ko-KR" dirty="0">
                <a:latin typeface="Cloud Light" panose="02000000000000000000" pitchFamily="50" charset="-34"/>
                <a:cs typeface="Cloud Light" panose="02000000000000000000" pitchFamily="50" charset="-34"/>
              </a:rPr>
              <a:t> plan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673514"/>
            <a:chOff x="2113657" y="4283314"/>
            <a:chExt cx="3647460" cy="673514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Scene, UI, Sound etc.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Design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Provide one scene per one worker.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Provide Work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25183" y="2643758"/>
            <a:ext cx="1322851" cy="673514"/>
            <a:chOff x="2113657" y="4283314"/>
            <a:chExt cx="3647460" cy="673514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Test everting in the game.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Testing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72986" y="2654703"/>
            <a:ext cx="1716252" cy="673514"/>
            <a:chOff x="1931835" y="4283314"/>
            <a:chExt cx="3829282" cy="673514"/>
          </a:xfrm>
        </p:grpSpPr>
        <p:sp>
          <p:nvSpPr>
            <p:cNvPr id="24" name="TextBox 23"/>
            <p:cNvSpPr txBox="1"/>
            <p:nvPr/>
          </p:nvSpPr>
          <p:spPr>
            <a:xfrm>
              <a:off x="1931835" y="4495163"/>
              <a:ext cx="3829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Export to .exe file and present.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Build and present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D591175-ABF6-4D67-A5AE-DF5F25DB81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8" r="14218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78934"/>
            <a:ext cx="9144000" cy="576064"/>
          </a:xfrm>
        </p:spPr>
        <p:txBody>
          <a:bodyPr/>
          <a:lstStyle/>
          <a:p>
            <a:r>
              <a:rPr lang="en-US" altLang="ko-KR" sz="4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Project </a:t>
            </a:r>
            <a:r>
              <a:rPr lang="en-US" altLang="ko-KR" sz="4000" b="1" dirty="0" err="1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StarGate</a:t>
            </a:r>
            <a:endParaRPr lang="en-US" altLang="ko-KR" sz="4000" b="1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1085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Unity game for education 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82903" y="1226598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840" y="4237626"/>
            <a:ext cx="719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เกม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StarGate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สำหรับใช้การศึกษาภาษาอังกฤษ โดยมีการช่วยส่งเสริมฝึกทักษะ</a:t>
            </a:r>
            <a:b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</a:b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การอ่านภาษาอังกฤษและการใช้ไหวพริบของผู้เล่นในแต่ละด่าน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83718"/>
            <a:ext cx="5940152" cy="576064"/>
          </a:xfrm>
        </p:spPr>
        <p:txBody>
          <a:bodyPr/>
          <a:lstStyle/>
          <a:p>
            <a:r>
              <a:rPr lang="en-US" sz="3200" b="1" dirty="0">
                <a:latin typeface="Cloud" panose="02000000000000000000" pitchFamily="50" charset="-34"/>
                <a:cs typeface="Cloud" panose="02000000000000000000" pitchFamily="50" charset="-34"/>
              </a:rPr>
              <a:t>Statement of the problem</a:t>
            </a:r>
            <a:endParaRPr lang="ko-KR" altLang="en-US" sz="3200" dirty="0"/>
          </a:p>
          <a:p>
            <a:endParaRPr lang="ko-KR" altLang="en-US" sz="32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sz="1600" dirty="0">
                <a:latin typeface="Cloud Light" panose="02000000000000000000" pitchFamily="50" charset="-34"/>
                <a:cs typeface="Cloud Light" panose="02000000000000000000" pitchFamily="50" charset="-34"/>
              </a:rPr>
              <a:t>ที่มาและความสำคัญของปัญหา</a:t>
            </a:r>
            <a:endParaRPr lang="en-US" altLang="ko-KR" sz="16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80835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loud" panose="02000000000000000000" pitchFamily="50" charset="-34"/>
                <a:cs typeface="Cloud" panose="02000000000000000000" pitchFamily="50" charset="-34"/>
              </a:rPr>
              <a:t>Statement of the problem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sz="1600" dirty="0">
                <a:latin typeface="Cloud Light" panose="02000000000000000000" pitchFamily="50" charset="-34"/>
                <a:cs typeface="Cloud Light" panose="02000000000000000000" pitchFamily="50" charset="-34"/>
              </a:rPr>
              <a:t>ที่มาและความสำคัญของปัญหา</a:t>
            </a:r>
            <a:endParaRPr lang="en-US" altLang="ko-KR" sz="16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2" y="3186914"/>
            <a:ext cx="2539483" cy="979857"/>
            <a:chOff x="803640" y="3362835"/>
            <a:chExt cx="2059657" cy="80180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เป็นการฝึกให้มีความสังเกตในสิ่งที่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เล็กๆ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 เพื่อจะได้เกิดความแม่นยำ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302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การสร้างความมีไหวพริบ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424" y="2073298"/>
            <a:ext cx="3312369" cy="763306"/>
            <a:chOff x="803640" y="3362835"/>
            <a:chExt cx="2059657" cy="474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5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การจดจำในการเล่นเกมจะช่วยให้มีความจำได้ดีขึ้น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คนส่วนใหญ่ยังจำคำศัพท์ไม่ได้มากเท่าที่ควร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3" y="3415083"/>
            <a:ext cx="2539483" cy="878596"/>
            <a:chOff x="803640" y="3362835"/>
            <a:chExt cx="2059657" cy="64896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31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การได้เรียนรู้ศัพท์ภาษาอังกฤษใหม่ๆ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2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loud" panose="02000000000000000000" pitchFamily="50" charset="-34"/>
                  <a:cs typeface="Cloud" panose="02000000000000000000" pitchFamily="50" charset="-34"/>
                </a:rPr>
                <a:t>การฝึกภาษา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Training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Tact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908</Words>
  <Application>Microsoft Office PowerPoint</Application>
  <PresentationFormat>On-screen Show (16:9)</PresentationFormat>
  <Paragraphs>178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Malgun Gothic</vt:lpstr>
      <vt:lpstr>Arial</vt:lpstr>
      <vt:lpstr>Cloud</vt:lpstr>
      <vt:lpstr>Cloud Light</vt:lpstr>
      <vt:lpstr>Cloud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Aom NaHerB</cp:lastModifiedBy>
  <cp:revision>137</cp:revision>
  <dcterms:created xsi:type="dcterms:W3CDTF">2016-12-05T23:26:54Z</dcterms:created>
  <dcterms:modified xsi:type="dcterms:W3CDTF">2019-12-07T16:40:41Z</dcterms:modified>
</cp:coreProperties>
</file>