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98" r:id="rId3"/>
    <p:sldId id="303" r:id="rId4"/>
    <p:sldId id="302" r:id="rId5"/>
    <p:sldId id="304" r:id="rId6"/>
    <p:sldId id="305" r:id="rId7"/>
    <p:sldId id="307" r:id="rId8"/>
    <p:sldId id="263" r:id="rId9"/>
    <p:sldId id="264" r:id="rId10"/>
    <p:sldId id="267" r:id="rId11"/>
    <p:sldId id="268" r:id="rId12"/>
    <p:sldId id="273" r:id="rId13"/>
    <p:sldId id="274" r:id="rId14"/>
    <p:sldId id="275" r:id="rId15"/>
    <p:sldId id="308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09" r:id="rId25"/>
    <p:sldId id="310" r:id="rId26"/>
    <p:sldId id="31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6"/>
    <p:restoredTop sz="94650"/>
  </p:normalViewPr>
  <p:slideViewPr>
    <p:cSldViewPr>
      <p:cViewPr varScale="1">
        <p:scale>
          <a:sx n="115" d="100"/>
          <a:sy n="115" d="100"/>
        </p:scale>
        <p:origin x="14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96643-0752-4341-8DB1-FEA4AFCBFF2A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BF301-7C40-42EF-9EF9-031AE86332C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BF301-7C40-42EF-9EF9-031AE86332CE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47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77788"/>
            <a:fld id="{8F67C20F-BAB9-426F-B251-B815D60317F3}" type="slidenum">
              <a:rPr lang="en-US" smtClean="0"/>
              <a:pPr defTabSz="877788"/>
              <a:t>26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77788"/>
            <a:fld id="{90276429-C82E-44E7-8F01-0F8F69567C4D}" type="slidenum">
              <a:rPr lang="en-US" smtClean="0"/>
              <a:pPr defTabSz="877788"/>
              <a:t>30</a:t>
            </a:fld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77788"/>
            <a:fld id="{881A4A2B-0978-4081-869C-6DA59EF9ACA7}" type="slidenum">
              <a:rPr lang="en-US" smtClean="0"/>
              <a:pPr defTabSz="877788"/>
              <a:t>31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F99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6" y="3933060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Stack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Stack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593F-EB03-471C-8DD3-DBA4FCC041B2}" type="datetimeFigureOut">
              <a:rPr lang="th-TH" smtClean="0"/>
              <a:pPr/>
              <a:t>11/08/63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B6CD-F79C-4968-9F3F-724E7D0BF87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(Push Down Stack)</a:t>
            </a:r>
            <a:endParaRPr lang="th-TH" dirty="0"/>
          </a:p>
        </p:txBody>
      </p:sp>
      <p:pic>
        <p:nvPicPr>
          <p:cNvPr id="4" name="Picture 3" descr="alt=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908724"/>
            <a:ext cx="3257550" cy="3333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Angsana New" pitchFamily="18" charset="-34"/>
              </a:rPr>
              <a:t>Parenthesis Matching</a:t>
            </a:r>
            <a:endParaRPr lang="th-TH" dirty="0"/>
          </a:p>
        </p:txBody>
      </p:sp>
      <p:sp>
        <p:nvSpPr>
          <p:cNvPr id="69636" name="TextBox 15"/>
          <p:cNvSpPr txBox="1">
            <a:spLocks noChangeArrowheads="1"/>
          </p:cNvSpPr>
          <p:nvPr/>
        </p:nvSpPr>
        <p:spPr bwMode="auto">
          <a:xfrm>
            <a:off x="866576" y="2128842"/>
            <a:ext cx="426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[ (</a:t>
            </a:r>
            <a:r>
              <a:rPr lang="en-US" sz="3200" dirty="0" err="1">
                <a:solidFill>
                  <a:srgbClr val="0070C0"/>
                </a:solidFill>
              </a:rPr>
              <a:t>a+b</a:t>
            </a:r>
            <a:r>
              <a:rPr lang="en-US" sz="3200" dirty="0">
                <a:solidFill>
                  <a:srgbClr val="0070C0"/>
                </a:solidFill>
              </a:rPr>
              <a:t>)*{ (</a:t>
            </a:r>
            <a:r>
              <a:rPr lang="en-US" sz="3200" dirty="0" err="1">
                <a:solidFill>
                  <a:srgbClr val="0070C0"/>
                </a:solidFill>
              </a:rPr>
              <a:t>d+e</a:t>
            </a:r>
            <a:r>
              <a:rPr lang="en-US" sz="3200" dirty="0">
                <a:solidFill>
                  <a:srgbClr val="0070C0"/>
                </a:solidFill>
              </a:rPr>
              <a:t>)-3}]</a:t>
            </a:r>
            <a:endParaRPr lang="th-TH" sz="3200" dirty="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591174" y="1316038"/>
            <a:ext cx="1371600" cy="817562"/>
            <a:chOff x="4114800" y="2514600"/>
            <a:chExt cx="1371600" cy="817200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4495800" y="2971598"/>
              <a:ext cx="0" cy="360202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 sz="180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653" name="TextBox 17"/>
            <p:cNvSpPr txBox="1">
              <a:spLocks noChangeArrowheads="1"/>
            </p:cNvSpPr>
            <p:nvPr/>
          </p:nvSpPr>
          <p:spPr bwMode="auto">
            <a:xfrm>
              <a:off x="4114800" y="2514600"/>
              <a:ext cx="1371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70C0"/>
                  </a:solidFill>
                </a:rPr>
                <a:t>random</a:t>
              </a:r>
              <a:r>
                <a:rPr lang="en-US" sz="3200">
                  <a:solidFill>
                    <a:srgbClr val="0070C0"/>
                  </a:solidFill>
                </a:rPr>
                <a:t> </a:t>
              </a:r>
              <a:endParaRPr lang="th-TH" sz="3200"/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3568" y="3717032"/>
            <a:ext cx="78488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Repeat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  <a:r>
              <a:rPr lang="th-TH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สุ่มตำแหน่ง  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(until </a:t>
            </a:r>
            <a:r>
              <a:rPr lang="th-TH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จบ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|| not match)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Scan </a:t>
            </a:r>
            <a:r>
              <a:rPr lang="th-TH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ออกสองข้าง</a:t>
            </a:r>
            <a:endParaRPr lang="en-US" sz="1800" dirty="0">
              <a:solidFill>
                <a:srgbClr val="0070C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     </a:t>
            </a:r>
            <a:r>
              <a:rPr lang="en-US" sz="1800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if</a:t>
            </a:r>
            <a:r>
              <a:rPr lang="en-US" sz="1800" dirty="0">
                <a:solidFill>
                  <a:srgbClr val="00206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Left == open </a:t>
            </a:r>
            <a:r>
              <a:rPr lang="en-US" sz="1800" dirty="0" err="1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paren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&amp; 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Right == close </a:t>
            </a:r>
            <a:r>
              <a:rPr lang="en-US" sz="1800" dirty="0" err="1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paren</a:t>
            </a:r>
            <a:endParaRPr lang="en-US" sz="1800" dirty="0">
              <a:solidFill>
                <a:srgbClr val="0070C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          </a:t>
            </a:r>
            <a:r>
              <a:rPr lang="en-US" sz="1800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if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match :  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		Check out. 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goto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2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          </a:t>
            </a:r>
            <a:r>
              <a:rPr lang="en-US" sz="1800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else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th-TH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จบ 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: Not match.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     </a:t>
            </a:r>
            <a:r>
              <a:rPr lang="en-US" sz="1800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else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goto</a:t>
            </a:r>
            <a:r>
              <a:rPr lang="en-US" sz="1800" dirty="0">
                <a:solidFill>
                  <a:srgbClr val="0070C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54300" y="2209804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203850" y="2214566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38276" y="2209804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621608" y="2176467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29174" y="2705104"/>
            <a:ext cx="463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↑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707904" y="2671767"/>
            <a:ext cx="463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↑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86734" y="2209804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74739" y="2209804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26384" y="2235204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820045" y="2176467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/</a:t>
            </a:r>
            <a:endParaRPr lang="th-TH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8024" y="1412777"/>
            <a:ext cx="3888432" cy="13234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Simulate </a:t>
            </a:r>
            <a:r>
              <a:rPr lang="th-TH" sz="1600" dirty="0">
                <a:solidFill>
                  <a:srgbClr val="C00000"/>
                </a:solidFill>
                <a:latin typeface="Comic Sans MS" pitchFamily="66" charset="0"/>
              </a:rPr>
              <a:t>เลียนแบบ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Data Structure : Python List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Expensive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endParaRPr lang="th-TH" sz="1600" dirty="0">
              <a:solidFill>
                <a:srgbClr val="C00000"/>
              </a:solidFill>
              <a:latin typeface="Comic Sans MS" pitchFamily="66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Use Stack</a:t>
            </a:r>
            <a:endParaRPr lang="th-TH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0.02801 L -0.14184 0.0280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Angsana New" pitchFamily="18" charset="-34"/>
              </a:rPr>
              <a:t>Parenthesis Matching</a:t>
            </a:r>
            <a:endParaRPr lang="th-TH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26570" y="2639599"/>
            <a:ext cx="39296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 [ (      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  <a:r>
              <a:rPr lang="en-US" sz="3600" dirty="0">
                <a:solidFill>
                  <a:srgbClr val="7030A0"/>
                </a:solidFill>
              </a:rPr>
              <a:t>   { (     </a:t>
            </a:r>
            <a:r>
              <a:rPr lang="en-US" sz="3600" dirty="0">
                <a:solidFill>
                  <a:srgbClr val="00B050"/>
                </a:solidFill>
              </a:rPr>
              <a:t> )    } ]</a:t>
            </a:r>
            <a:endParaRPr lang="th-TH" sz="3600" dirty="0">
              <a:solidFill>
                <a:srgbClr val="00B050"/>
              </a:solidFill>
            </a:endParaRPr>
          </a:p>
        </p:txBody>
      </p:sp>
      <p:sp>
        <p:nvSpPr>
          <p:cNvPr id="70660" name="TextBox 14"/>
          <p:cNvSpPr txBox="1">
            <a:spLocks noChangeArrowheads="1"/>
          </p:cNvSpPr>
          <p:nvPr/>
        </p:nvSpPr>
        <p:spPr bwMode="auto">
          <a:xfrm>
            <a:off x="2154562" y="1143004"/>
            <a:ext cx="428964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 [ (</a:t>
            </a:r>
            <a:r>
              <a:rPr lang="en-US" sz="3600" dirty="0" err="1">
                <a:solidFill>
                  <a:srgbClr val="7030A0"/>
                </a:solidFill>
              </a:rPr>
              <a:t>a+b</a:t>
            </a:r>
            <a:r>
              <a:rPr lang="en-US" sz="3600" dirty="0">
                <a:solidFill>
                  <a:srgbClr val="7030A0"/>
                </a:solidFill>
              </a:rPr>
              <a:t>)*{ (</a:t>
            </a:r>
            <a:r>
              <a:rPr lang="en-US" sz="3600" dirty="0" err="1">
                <a:solidFill>
                  <a:srgbClr val="7030A0"/>
                </a:solidFill>
              </a:rPr>
              <a:t>d+e</a:t>
            </a:r>
            <a:r>
              <a:rPr lang="en-US" sz="3600" dirty="0">
                <a:solidFill>
                  <a:srgbClr val="7030A0"/>
                </a:solidFill>
              </a:rPr>
              <a:t>)-3} ]</a:t>
            </a:r>
            <a:endParaRPr lang="th-TH" sz="3600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3848" y="4581130"/>
            <a:ext cx="19442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1800" b="1" dirty="0">
                <a:solidFill>
                  <a:srgbClr val="7030A0"/>
                </a:solidFill>
                <a:latin typeface="Comic Sans MS" pitchFamily="66" charset="0"/>
              </a:rPr>
              <a:t>Parenthesis </a:t>
            </a:r>
            <a:endParaRPr lang="th-TH" sz="1800" b="1" dirty="0">
              <a:solidFill>
                <a:srgbClr val="7030A0"/>
              </a:solidFill>
              <a:latin typeface="Comic Sans MS" pitchFamily="66" charset="0"/>
            </a:endParaRPr>
          </a:p>
          <a:p>
            <a:pPr marL="457200" indent="-457200" algn="ctr"/>
            <a:r>
              <a:rPr lang="th-TH" sz="1800" b="1" dirty="0">
                <a:latin typeface="CordiaUPC" pitchFamily="34" charset="-34"/>
                <a:ea typeface="SimSun" pitchFamily="2" charset="-122"/>
              </a:rPr>
              <a:t>มีลักษณะเป็น </a:t>
            </a:r>
            <a:r>
              <a:rPr lang="en-US" sz="1800" b="1" dirty="0">
                <a:solidFill>
                  <a:srgbClr val="7030A0"/>
                </a:solidFill>
                <a:latin typeface="Comic Sans MS" pitchFamily="66" charset="0"/>
              </a:rPr>
              <a:t>stack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 rot="16200000">
            <a:off x="6492662" y="4666676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[</a:t>
            </a:r>
            <a:endParaRPr lang="th-TH" sz="3600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2" y="2653172"/>
            <a:ext cx="14401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th-TH" sz="1800" b="1" dirty="0">
                <a:solidFill>
                  <a:prstClr val="black"/>
                </a:solidFill>
                <a:latin typeface="Comic Sans MS" pitchFamily="66" charset="0"/>
                <a:ea typeface="SimSun" pitchFamily="2" charset="-122"/>
              </a:rPr>
              <a:t>เพื่อให้เห็นชัด</a:t>
            </a:r>
          </a:p>
          <a:p>
            <a:pPr marL="457200" indent="-457200"/>
            <a:r>
              <a:rPr lang="en-US" sz="1800" dirty="0">
                <a:solidFill>
                  <a:srgbClr val="00B0F0"/>
                </a:solidFill>
                <a:latin typeface="Comic Sans MS" pitchFamily="66" charset="0"/>
              </a:rPr>
              <a:t>Clear out </a:t>
            </a:r>
          </a:p>
          <a:p>
            <a:pPr marL="457200" indent="-457200"/>
            <a:r>
              <a:rPr lang="th-TH" sz="1800" b="1" dirty="0">
                <a:solidFill>
                  <a:prstClr val="black"/>
                </a:solidFill>
                <a:latin typeface="Comic Sans MS" pitchFamily="66" charset="0"/>
                <a:ea typeface="SimSun" pitchFamily="2" charset="-122"/>
              </a:rPr>
              <a:t>ส่วนที่ไม่เกี่ยวข้อง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83768" y="2139712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9"/>
          <p:cNvGrpSpPr/>
          <p:nvPr/>
        </p:nvGrpSpPr>
        <p:grpSpPr>
          <a:xfrm>
            <a:off x="4194709" y="3155483"/>
            <a:ext cx="720080" cy="252000"/>
            <a:chOff x="4139952" y="2420888"/>
            <a:chExt cx="720080" cy="2520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139952" y="2420888"/>
              <a:ext cx="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860032" y="2420888"/>
              <a:ext cx="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2"/>
          <p:cNvGrpSpPr/>
          <p:nvPr/>
        </p:nvGrpSpPr>
        <p:grpSpPr>
          <a:xfrm>
            <a:off x="3957794" y="3142709"/>
            <a:ext cx="1512168" cy="252000"/>
            <a:chOff x="3885786" y="2780928"/>
            <a:chExt cx="1512168" cy="4320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3885786" y="2780928"/>
              <a:ext cx="0" cy="43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397954" y="2780928"/>
              <a:ext cx="0" cy="43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" name="Group 33"/>
          <p:cNvGrpSpPr/>
          <p:nvPr/>
        </p:nvGrpSpPr>
        <p:grpSpPr>
          <a:xfrm>
            <a:off x="2737294" y="3180851"/>
            <a:ext cx="702827" cy="252000"/>
            <a:chOff x="4695127" y="2747062"/>
            <a:chExt cx="702827" cy="43200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695127" y="2747062"/>
              <a:ext cx="0" cy="43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397954" y="2747062"/>
              <a:ext cx="0" cy="43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36"/>
          <p:cNvGrpSpPr/>
          <p:nvPr/>
        </p:nvGrpSpPr>
        <p:grpSpPr>
          <a:xfrm>
            <a:off x="2483768" y="3142709"/>
            <a:ext cx="3240360" cy="252000"/>
            <a:chOff x="3885786" y="2780928"/>
            <a:chExt cx="3240360" cy="470100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885786" y="2819028"/>
              <a:ext cx="0" cy="43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7126146" y="2780928"/>
              <a:ext cx="0" cy="43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275856" y="3645028"/>
            <a:ext cx="174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00B0F0"/>
                </a:solidFill>
                <a:latin typeface="Comic Sans MS" pitchFamily="66" charset="0"/>
              </a:rPr>
              <a:t>ปิด</a:t>
            </a:r>
            <a:r>
              <a:rPr lang="th-TH" sz="1800" b="1" dirty="0">
                <a:latin typeface="Comic Sans MS" pitchFamily="66" charset="0"/>
              </a:rPr>
              <a:t> คู่</a:t>
            </a:r>
            <a:r>
              <a:rPr lang="en-US" sz="1800" b="1" dirty="0">
                <a:latin typeface="Comic Sans MS" pitchFamily="66" charset="0"/>
              </a:rPr>
              <a:t> </a:t>
            </a:r>
            <a:r>
              <a:rPr lang="th-TH" sz="1800" b="1" dirty="0">
                <a:solidFill>
                  <a:srgbClr val="00B0F0"/>
                </a:solidFill>
                <a:latin typeface="Comic Sans MS" pitchFamily="66" charset="0"/>
              </a:rPr>
              <a:t>เปิดที่พึ่งพบ</a:t>
            </a:r>
          </a:p>
          <a:p>
            <a:r>
              <a:rPr lang="th-TH" sz="1800" b="1" dirty="0">
                <a:latin typeface="Comic Sans MS" pitchFamily="66" charset="0"/>
              </a:rPr>
              <a:t>คู่</a:t>
            </a:r>
            <a:r>
              <a:rPr lang="en-US" sz="1800" b="1" dirty="0">
                <a:latin typeface="Comic Sans MS" pitchFamily="66" charset="0"/>
              </a:rPr>
              <a:t> </a:t>
            </a:r>
            <a:r>
              <a:rPr lang="th-TH" sz="1800" b="1" dirty="0">
                <a:latin typeface="Comic Sans MS" pitchFamily="66" charset="0"/>
              </a:rPr>
              <a:t>กันจาก </a:t>
            </a:r>
            <a:r>
              <a:rPr lang="th-TH" sz="1800" b="1" dirty="0">
                <a:solidFill>
                  <a:srgbClr val="00B0F0"/>
                </a:solidFill>
                <a:latin typeface="Comic Sans MS" pitchFamily="66" charset="0"/>
              </a:rPr>
              <a:t>ในออกนอก</a:t>
            </a:r>
            <a:endParaRPr lang="th-TH" sz="1800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483770" y="1988840"/>
            <a:ext cx="20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1600" b="1" dirty="0">
                <a:solidFill>
                  <a:srgbClr val="0070C0"/>
                </a:solidFill>
                <a:latin typeface="Comic Sans MS" pitchFamily="66" charset="0"/>
              </a:rPr>
              <a:t>scan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th-TH" sz="2000" b="1" dirty="0">
                <a:latin typeface="CordiaUPC" pitchFamily="34" charset="-34"/>
                <a:ea typeface="SimSun" pitchFamily="2" charset="-122"/>
              </a:rPr>
              <a:t>ซ้าย </a:t>
            </a:r>
            <a:r>
              <a:rPr lang="en-US" sz="2000" b="1" dirty="0">
                <a:latin typeface="CordiaUPC" pitchFamily="34" charset="-34"/>
                <a:ea typeface="SimSun" pitchFamily="2" charset="-122"/>
              </a:rPr>
              <a:t>-&gt; </a:t>
            </a:r>
            <a:r>
              <a:rPr lang="th-TH" sz="2000" b="1" dirty="0">
                <a:latin typeface="CordiaUPC" pitchFamily="34" charset="-34"/>
                <a:ea typeface="SimSun" pitchFamily="2" charset="-122"/>
              </a:rPr>
              <a:t>ขวา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 rot="16200000">
            <a:off x="6492662" y="4316652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(</a:t>
            </a:r>
            <a:endParaRPr lang="th-TH" sz="3600" b="1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 flipV="1">
            <a:off x="2483768" y="2384911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2740804" y="2420888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3460884" y="2420888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 rot="16200000">
            <a:off x="7284750" y="3740588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 )</a:t>
            </a:r>
            <a:endParaRPr lang="th-TH" sz="3600" b="1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10800000" flipV="1">
            <a:off x="3954925" y="2425923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 rot="16200000">
            <a:off x="6492662" y="3884605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{</a:t>
            </a:r>
            <a:endParaRPr lang="th-TH" sz="3600" b="1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10800000" flipV="1">
            <a:off x="4200313" y="2436386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 rot="16200000">
            <a:off x="6492662" y="3308539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(</a:t>
            </a:r>
            <a:endParaRPr lang="th-TH" sz="3600" b="1" dirty="0">
              <a:solidFill>
                <a:srgbClr val="7030A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10800000" flipV="1">
            <a:off x="4932040" y="2436386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 rot="16200000">
            <a:off x="7286490" y="2948501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 )</a:t>
            </a:r>
            <a:endParaRPr lang="th-TH" sz="3600" b="1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10800000" flipV="1">
            <a:off x="5487855" y="2456919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 rot="16200000">
            <a:off x="7286490" y="2444445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 }</a:t>
            </a:r>
            <a:endParaRPr lang="th-TH" sz="3600" b="1" dirty="0">
              <a:solidFill>
                <a:srgbClr val="00B05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724128" y="2492896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 rot="16200000">
            <a:off x="7356759" y="2084405"/>
            <a:ext cx="405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]</a:t>
            </a:r>
            <a:endParaRPr lang="th-TH" sz="3600" b="1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0140" y="5589240"/>
            <a:ext cx="841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/>
            <a:r>
              <a:rPr lang="en-US" sz="2000" b="1" dirty="0">
                <a:solidFill>
                  <a:srgbClr val="7030A0"/>
                </a:solidFill>
                <a:latin typeface="Comic Sans MS" pitchFamily="66" charset="0"/>
              </a:rPr>
              <a:t>stack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79712" y="2636914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[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96136" y="2634780"/>
            <a:ext cx="4650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}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 rot="16200000">
            <a:off x="8004830" y="1868379"/>
            <a:ext cx="405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}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14597" y="17728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/>
            <a:r>
              <a:rPr lang="en-US" sz="1800" b="1" dirty="0">
                <a:solidFill>
                  <a:srgbClr val="00B050"/>
                </a:solidFill>
                <a:latin typeface="Comic Sans MS" pitchFamily="66" charset="0"/>
              </a:rPr>
              <a:t>Match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94291" y="1412776"/>
            <a:ext cx="1369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ctr"/>
            <a:r>
              <a:rPr lang="en-US" sz="1800" b="1" dirty="0" err="1">
                <a:solidFill>
                  <a:srgbClr val="FF0000"/>
                </a:solidFill>
                <a:latin typeface="Comic Sans MS" pitchFamily="66" charset="0"/>
              </a:rPr>
              <a:t>MissMatch</a:t>
            </a:r>
            <a:endParaRPr lang="en-US" sz="1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9" name="Group 33"/>
          <p:cNvGrpSpPr/>
          <p:nvPr/>
        </p:nvGrpSpPr>
        <p:grpSpPr>
          <a:xfrm>
            <a:off x="2662721" y="2780928"/>
            <a:ext cx="864096" cy="252000"/>
            <a:chOff x="4695127" y="2747062"/>
            <a:chExt cx="864096" cy="4320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4695127" y="2747062"/>
              <a:ext cx="144016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397954" y="2747062"/>
              <a:ext cx="161269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33"/>
          <p:cNvGrpSpPr/>
          <p:nvPr/>
        </p:nvGrpSpPr>
        <p:grpSpPr>
          <a:xfrm>
            <a:off x="4117372" y="2805642"/>
            <a:ext cx="864096" cy="252000"/>
            <a:chOff x="4695127" y="2747062"/>
            <a:chExt cx="864096" cy="432000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4695127" y="2747062"/>
              <a:ext cx="144016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397954" y="2747062"/>
              <a:ext cx="161269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/>
          <p:nvPr/>
        </p:nvGrpSpPr>
        <p:grpSpPr>
          <a:xfrm>
            <a:off x="3876634" y="2815865"/>
            <a:ext cx="1668541" cy="252000"/>
            <a:chOff x="4695127" y="2747062"/>
            <a:chExt cx="1668541" cy="432000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4695127" y="2747062"/>
              <a:ext cx="144016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02399" y="2747062"/>
              <a:ext cx="161269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33"/>
          <p:cNvGrpSpPr/>
          <p:nvPr/>
        </p:nvGrpSpPr>
        <p:grpSpPr>
          <a:xfrm>
            <a:off x="2401537" y="2828222"/>
            <a:ext cx="3384376" cy="252000"/>
            <a:chOff x="4695127" y="2747062"/>
            <a:chExt cx="3384376" cy="43200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695127" y="2747062"/>
              <a:ext cx="144016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7918234" y="2747062"/>
              <a:ext cx="161269" cy="432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>
            <a:spLocks noChangeArrowheads="1"/>
          </p:cNvSpPr>
          <p:nvPr/>
        </p:nvSpPr>
        <p:spPr bwMode="auto">
          <a:xfrm rot="16200000">
            <a:off x="6494402" y="5036730"/>
            <a:ext cx="5494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[</a:t>
            </a:r>
            <a:endParaRPr lang="th-TH" sz="3600" b="1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55776" y="3535945"/>
            <a:ext cx="68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07704" y="3272627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scan</a:t>
            </a:r>
            <a:r>
              <a:rPr 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      . . .</a:t>
            </a:r>
            <a:endParaRPr lang="th-TH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7" grpId="1"/>
      <p:bldP spid="7" grpId="0"/>
      <p:bldP spid="49" grpId="0"/>
      <p:bldP spid="52" grpId="0"/>
      <p:bldP spid="52" grpId="1"/>
      <p:bldP spid="57" grpId="0"/>
      <p:bldP spid="57" grpId="1"/>
      <p:bldP spid="59" grpId="0"/>
      <p:bldP spid="59" grpId="1"/>
      <p:bldP spid="61" grpId="0"/>
      <p:bldP spid="61" grpId="1"/>
      <p:bldP spid="63" grpId="0"/>
      <p:bldP spid="63" grpId="1"/>
      <p:bldP spid="65" grpId="0"/>
      <p:bldP spid="67" grpId="0"/>
      <p:bldP spid="67" grpId="1"/>
      <p:bldP spid="40" grpId="0"/>
      <p:bldP spid="41" grpId="0"/>
      <p:bldP spid="41" grpId="1"/>
      <p:bldP spid="43" grpId="0"/>
      <p:bldP spid="43" grpId="1"/>
      <p:bldP spid="45" grpId="0"/>
      <p:bldP spid="45" grpId="1"/>
      <p:bldP spid="46" grpId="0"/>
      <p:bldP spid="47" grpId="0"/>
      <p:bldP spid="68" grpId="0"/>
      <p:bldP spid="68" grpId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21029"/>
            <a:ext cx="47525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Logical</a:t>
            </a:r>
            <a:r>
              <a:rPr lang="en-US" sz="2400" b="1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 ADT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Data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 : </a:t>
            </a:r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ของมีลำดับ มีปลายบน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Methods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 : </a:t>
            </a:r>
          </a:p>
          <a:p>
            <a:pPr marL="800100" lvl="1" indent="-342900" defTabSz="1036638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init empty stack	init()	 </a:t>
            </a:r>
          </a:p>
          <a:p>
            <a:pPr marL="800100" lvl="1" indent="-342900" defTabSz="1036638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insert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ที่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top		push(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) 	</a:t>
            </a:r>
          </a:p>
          <a:p>
            <a:pPr marL="800100" lvl="1" indent="-342900" defTabSz="1036638">
              <a:lnSpc>
                <a:spcPct val="150000"/>
              </a:lnSpc>
              <a:buFont typeface="+mj-lt"/>
              <a:buAutoNum type="arabicPeriod"/>
            </a:pPr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เอาของที่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top </a:t>
            </a:r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ออก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 = pop() 	</a:t>
            </a:r>
          </a:p>
          <a:p>
            <a:pPr marL="800100" lvl="1" indent="-342900" defTabSz="1036638">
              <a:lnSpc>
                <a:spcPct val="150000"/>
              </a:lnSpc>
              <a:buFont typeface="+mj-lt"/>
              <a:buAutoNum type="arabicPeriod"/>
            </a:pPr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ดูของที่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top </a:t>
            </a:r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(ไม่เอาออก)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 = peek() 	</a:t>
            </a:r>
          </a:p>
          <a:p>
            <a:pPr marL="800100" lvl="1" indent="-342900" defTabSz="1036638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stack empty ?		b =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isEmpty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()</a:t>
            </a:r>
          </a:p>
          <a:p>
            <a:pPr marL="800100" lvl="1" indent="-342900" defTabSz="1036638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stack full ?		b =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isFull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()</a:t>
            </a:r>
          </a:p>
          <a:p>
            <a:pPr marL="800100" lvl="1" indent="-342900" defTabSz="1036638">
              <a:lnSpc>
                <a:spcPct val="150000"/>
              </a:lnSpc>
              <a:buFont typeface="+mj-lt"/>
              <a:buAutoNum type="arabicPeriod"/>
            </a:pPr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หาจำนวนของใน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stack	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 = size() 	</a:t>
            </a:r>
            <a:endParaRPr lang="th-TH" sz="2400" b="1" dirty="0">
              <a:solidFill>
                <a:schemeClr val="bg1">
                  <a:lumMod val="50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6098" y="2909257"/>
            <a:ext cx="9048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2"/>
          <p:cNvGrpSpPr/>
          <p:nvPr/>
        </p:nvGrpSpPr>
        <p:grpSpPr>
          <a:xfrm>
            <a:off x="7998179" y="2856770"/>
            <a:ext cx="894299" cy="461665"/>
            <a:chOff x="5436096" y="2296389"/>
            <a:chExt cx="999564" cy="46166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840461" y="2296389"/>
              <a:ext cx="5951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rdia New" pitchFamily="34" charset="-34"/>
                  <a:cs typeface="Cordia New" pitchFamily="34" charset="-34"/>
                </a:rPr>
                <a:t>Top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436096" y="256490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"/>
          <p:cNvGrpSpPr/>
          <p:nvPr/>
        </p:nvGrpSpPr>
        <p:grpSpPr>
          <a:xfrm>
            <a:off x="6990074" y="2333197"/>
            <a:ext cx="536861" cy="533673"/>
            <a:chOff x="3923928" y="1844824"/>
            <a:chExt cx="536861" cy="53367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23928" y="1916832"/>
              <a:ext cx="52129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rdia New" pitchFamily="34" charset="-34"/>
                  <a:cs typeface="Cordia New" pitchFamily="34" charset="-34"/>
                </a:rPr>
                <a:t>pop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23928" y="1844824"/>
              <a:ext cx="536861" cy="391749"/>
            </a:xfrm>
            <a:custGeom>
              <a:avLst/>
              <a:gdLst>
                <a:gd name="connsiteX0" fmla="*/ 358346 w 358346"/>
                <a:gd name="connsiteY0" fmla="*/ 308919 h 308919"/>
                <a:gd name="connsiteX1" fmla="*/ 321276 w 358346"/>
                <a:gd name="connsiteY1" fmla="*/ 172995 h 308919"/>
                <a:gd name="connsiteX2" fmla="*/ 222422 w 358346"/>
                <a:gd name="connsiteY2" fmla="*/ 49427 h 308919"/>
                <a:gd name="connsiteX3" fmla="*/ 0 w 358346"/>
                <a:gd name="connsiteY3" fmla="*/ 0 h 30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46" h="308919">
                  <a:moveTo>
                    <a:pt x="358346" y="308919"/>
                  </a:moveTo>
                  <a:cubicBezTo>
                    <a:pt x="351138" y="262581"/>
                    <a:pt x="343930" y="216244"/>
                    <a:pt x="321276" y="172995"/>
                  </a:cubicBezTo>
                  <a:cubicBezTo>
                    <a:pt x="298622" y="129746"/>
                    <a:pt x="275968" y="78259"/>
                    <a:pt x="222422" y="49427"/>
                  </a:cubicBezTo>
                  <a:cubicBezTo>
                    <a:pt x="168876" y="20595"/>
                    <a:pt x="84438" y="10297"/>
                    <a:pt x="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7782160" y="2329529"/>
            <a:ext cx="883194" cy="465333"/>
            <a:chOff x="4716016" y="1841156"/>
            <a:chExt cx="883194" cy="46533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976924" y="1844824"/>
              <a:ext cx="6222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rdia New" pitchFamily="34" charset="-34"/>
                  <a:cs typeface="Cordia New" pitchFamily="34" charset="-34"/>
                </a:rPr>
                <a:t>push</a:t>
              </a:r>
              <a:endParaRPr lang="th-TH" sz="2400" b="1" dirty="0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16016" y="1841156"/>
              <a:ext cx="387325" cy="435715"/>
            </a:xfrm>
            <a:custGeom>
              <a:avLst/>
              <a:gdLst>
                <a:gd name="connsiteX0" fmla="*/ 333633 w 333633"/>
                <a:gd name="connsiteY0" fmla="*/ 0 h 358346"/>
                <a:gd name="connsiteX1" fmla="*/ 185351 w 333633"/>
                <a:gd name="connsiteY1" fmla="*/ 37070 h 358346"/>
                <a:gd name="connsiteX2" fmla="*/ 61784 w 333633"/>
                <a:gd name="connsiteY2" fmla="*/ 172994 h 358346"/>
                <a:gd name="connsiteX3" fmla="*/ 0 w 333633"/>
                <a:gd name="connsiteY3" fmla="*/ 358346 h 3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633" h="358346">
                  <a:moveTo>
                    <a:pt x="333633" y="0"/>
                  </a:moveTo>
                  <a:cubicBezTo>
                    <a:pt x="282146" y="4119"/>
                    <a:pt x="230659" y="8238"/>
                    <a:pt x="185351" y="37070"/>
                  </a:cubicBezTo>
                  <a:cubicBezTo>
                    <a:pt x="140043" y="65902"/>
                    <a:pt x="92676" y="119448"/>
                    <a:pt x="61784" y="172994"/>
                  </a:cubicBezTo>
                  <a:cubicBezTo>
                    <a:pt x="30892" y="226540"/>
                    <a:pt x="15446" y="292443"/>
                    <a:pt x="0" y="35834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964387" y="5429541"/>
            <a:ext cx="16033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LIFO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L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ast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n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ut</a:t>
            </a:r>
            <a:endParaRPr lang="th-TH" sz="2400" b="1" dirty="0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5897" y="821029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Implementation ?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Python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992" y="2621229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S =</a:t>
            </a:r>
            <a:r>
              <a:rPr lang="th-TH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[]</a:t>
            </a:r>
            <a:endParaRPr lang="th-TH" sz="2400" b="1" dirty="0">
              <a:solidFill>
                <a:srgbClr val="00B0F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9992" y="3197293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 err="1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S.append</a:t>
            </a: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) </a:t>
            </a:r>
            <a:r>
              <a:rPr lang="th-TH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 ใส่ท้าย</a:t>
            </a: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0" y="3701349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dirty="0" err="1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 =  S.pop() </a:t>
            </a:r>
            <a:r>
              <a:rPr lang="th-TH" sz="2400" b="1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อันท้าย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Data Implementation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2267746" y="3717032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1. Data :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7824" y="4221088"/>
            <a:ext cx="410445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__init__()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03848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5429" y="5241561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11960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9914" y="5229204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1700808"/>
            <a:ext cx="2201141" cy="16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Implementation : __init__()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3203848" y="2564904"/>
            <a:ext cx="3528392" cy="25545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class Stack 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create empty stack 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__init__(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11929" y="5164003"/>
            <a:ext cx="275621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s.size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76056" y="5403696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</a:p>
        </p:txBody>
      </p:sp>
      <p:sp>
        <p:nvSpPr>
          <p:cNvPr id="27" name="Line Callout 1 (Accent Bar) 26"/>
          <p:cNvSpPr/>
          <p:nvPr/>
        </p:nvSpPr>
        <p:spPr>
          <a:xfrm flipH="1">
            <a:off x="753765" y="3429000"/>
            <a:ext cx="2018037" cy="923330"/>
          </a:xfrm>
          <a:prstGeom prst="accentCallout1">
            <a:avLst>
              <a:gd name="adj1" fmla="val 39301"/>
              <a:gd name="adj2" fmla="val -103"/>
              <a:gd name="adj3" fmla="val 42007"/>
              <a:gd name="adj4" fmla="val -32142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constructor</a:t>
            </a:r>
            <a:endParaRPr lang="th-TH" sz="1800" b="1" baseline="30000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ถูกเรียกโดยอัตโนมัติเมื่อ 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instantiate instance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</a:t>
            </a:r>
          </a:p>
        </p:txBody>
      </p:sp>
      <p:sp>
        <p:nvSpPr>
          <p:cNvPr id="28" name="Line Callout 1 (Accent Bar) 27"/>
          <p:cNvSpPr/>
          <p:nvPr/>
        </p:nvSpPr>
        <p:spPr>
          <a:xfrm flipH="1">
            <a:off x="395539" y="2492896"/>
            <a:ext cx="2376263" cy="838691"/>
          </a:xfrm>
          <a:prstGeom prst="accentCallout1">
            <a:avLst>
              <a:gd name="adj1" fmla="val 50875"/>
              <a:gd name="adj2" fmla="val 607"/>
              <a:gd name="adj3" fmla="val 51024"/>
              <a:gd name="adj4" fmla="val -43447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docstring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triple quote</a:t>
            </a:r>
            <a:r>
              <a:rPr lang="en-US" sz="1800" b="1" baseline="30000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1800" b="1" baseline="30000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Stack.__doc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__)</a:t>
            </a: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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docstring</a:t>
            </a:r>
            <a:endParaRPr lang="th-TH" sz="18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Line Callout 1 (Accent Bar) 30"/>
          <p:cNvSpPr/>
          <p:nvPr/>
        </p:nvSpPr>
        <p:spPr>
          <a:xfrm rot="5400000" flipH="1">
            <a:off x="4586820" y="-56696"/>
            <a:ext cx="1107996" cy="3470875"/>
          </a:xfrm>
          <a:prstGeom prst="accentCallout1">
            <a:avLst>
              <a:gd name="adj1" fmla="val 50007"/>
              <a:gd name="adj2" fmla="val 509"/>
              <a:gd name="adj3" fmla="val 49990"/>
              <a:gd name="adj4" fmla="val -12892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vert270" wrap="square" anchor="b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object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ที่เรียก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ในแต่ละครั้ง</a:t>
            </a:r>
          </a:p>
          <a:p>
            <a:pPr>
              <a:lnSpc>
                <a:spcPts val="1800"/>
              </a:lnSpc>
            </a:pP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                             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Stack()</a:t>
            </a:r>
            <a:r>
              <a:rPr lang="th-TH" sz="105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endParaRPr lang="th-TH" sz="18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1800"/>
              </a:lnSpc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เสมือนเรียก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Stack(s)</a:t>
            </a:r>
            <a:r>
              <a:rPr lang="th-TH" sz="11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1800"/>
              </a:lnSpc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arg.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ตัวแรก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โดยอัตโนมัติ</a:t>
            </a:r>
          </a:p>
        </p:txBody>
      </p:sp>
      <p:sp>
        <p:nvSpPr>
          <p:cNvPr id="32" name="Line Callout 1 (Accent Bar) 31"/>
          <p:cNvSpPr/>
          <p:nvPr/>
        </p:nvSpPr>
        <p:spPr>
          <a:xfrm flipH="1">
            <a:off x="5724128" y="5157192"/>
            <a:ext cx="3241593" cy="923330"/>
          </a:xfrm>
          <a:prstGeom prst="accentCallout1">
            <a:avLst>
              <a:gd name="adj1" fmla="val 39493"/>
              <a:gd name="adj2" fmla="val 99672"/>
              <a:gd name="adj3" fmla="val 20153"/>
              <a:gd name="adj4" fmla="val 146221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เรียกชื่อ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:</a:t>
            </a:r>
          </a:p>
          <a:p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ใหม่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instantiate instance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1800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ไปเรียก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constructor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__init__()</a:t>
            </a:r>
            <a:endParaRPr lang="th-TH" sz="18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Line Callout 1 (Accent Bar) 34"/>
          <p:cNvSpPr/>
          <p:nvPr/>
        </p:nvSpPr>
        <p:spPr>
          <a:xfrm flipH="1">
            <a:off x="6948264" y="3861048"/>
            <a:ext cx="2051720" cy="923330"/>
          </a:xfrm>
          <a:prstGeom prst="accentCallout1">
            <a:avLst>
              <a:gd name="adj1" fmla="val 48378"/>
              <a:gd name="adj2" fmla="val 101311"/>
              <a:gd name="adj3" fmla="val 37771"/>
              <a:gd name="adj4" fmla="val 186402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items , size:</a:t>
            </a:r>
          </a:p>
          <a:p>
            <a:r>
              <a:rPr lang="en-US" sz="18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en-US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Attributes /data </a:t>
            </a:r>
          </a:p>
          <a:p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สำหรับแต่ละ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instance</a:t>
            </a:r>
            <a:endParaRPr lang="th-TH" sz="18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52" y="908720"/>
            <a:ext cx="7776864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Data Implementation : Stack </a:t>
            </a:r>
            <a:r>
              <a:rPr lang="th-TH" sz="1600" dirty="0">
                <a:solidFill>
                  <a:schemeClr val="tx1"/>
                </a:solidFill>
              </a:rPr>
              <a:t>กองของซ้อนกัน </a:t>
            </a:r>
            <a:r>
              <a:rPr lang="th-TH" sz="1600" dirty="0">
                <a:solidFill>
                  <a:prstClr val="black"/>
                </a:solidFill>
              </a:rPr>
              <a:t>ของมีลำดับ </a:t>
            </a:r>
            <a:r>
              <a:rPr lang="th-TH" sz="1600" dirty="0">
                <a:solidFill>
                  <a:schemeClr val="tx1"/>
                </a:solidFill>
              </a:rPr>
              <a:t>มีปลายด้านบน </a:t>
            </a:r>
            <a:r>
              <a:rPr lang="en-US" sz="1600" dirty="0">
                <a:solidFill>
                  <a:schemeClr val="tx1"/>
                </a:solidFill>
              </a:rPr>
              <a:t>-&gt; Python List</a:t>
            </a:r>
          </a:p>
          <a:p>
            <a:pPr marL="342900" indent="-342900"/>
            <a:r>
              <a:rPr lang="th-TH" sz="1600" dirty="0">
                <a:solidFill>
                  <a:schemeClr val="bg1">
                    <a:lumMod val="50000"/>
                  </a:schemeClr>
                </a:solidFill>
              </a:rPr>
              <a:t>          ทำใน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constructor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71769" y="5013176"/>
          <a:ext cx="1080120" cy="731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items</a:t>
                      </a:r>
                      <a:endParaRPr lang="th-TH" sz="16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 ]</a:t>
                      </a:r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size</a:t>
                      </a:r>
                      <a:endParaRPr lang="th-TH" sz="16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endCxn id="35" idx="0"/>
          </p:cNvCxnSpPr>
          <p:nvPr/>
        </p:nvCxnSpPr>
        <p:spPr>
          <a:xfrm flipV="1">
            <a:off x="5148064" y="4322713"/>
            <a:ext cx="1800200" cy="18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23897" y="5157192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31734" y="5705179"/>
            <a:ext cx="35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24943" y="3070701"/>
            <a:ext cx="1340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Class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Data </a:t>
            </a:r>
          </a:p>
          <a:p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สำหรับทุก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stack </a:t>
            </a:r>
            <a:endParaRPr lang="en-US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6336" y="3429000"/>
            <a:ext cx="283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total = 0     </a:t>
            </a:r>
            <a:r>
              <a:rPr lang="en-US" sz="1600" dirty="0">
                <a:solidFill>
                  <a:srgbClr val="00B050"/>
                </a:solidFill>
              </a:rPr>
              <a:t>#</a:t>
            </a:r>
            <a:r>
              <a:rPr lang="en-US" sz="16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class data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87499" y="4725144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stack.total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+= 1</a:t>
            </a:r>
            <a:endParaRPr lang="th-TH" sz="1600" b="1" dirty="0">
              <a:solidFill>
                <a:srgbClr val="7030A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01360" y="5922992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s2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Stack()</a:t>
            </a:r>
          </a:p>
          <a:p>
            <a:pPr lv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s.total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  <a:sym typeface="Wingdings" pitchFamily="2" charset="2"/>
              </a:rPr>
              <a:t> 2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7" grpId="0" animBg="1"/>
      <p:bldP spid="28" grpId="0" animBg="1"/>
      <p:bldP spid="31" grpId="0" animBg="1"/>
      <p:bldP spid="32" grpId="0" animBg="1"/>
      <p:bldP spid="35" grpId="0" animBg="1"/>
      <p:bldP spid="29" grpId="0"/>
      <p:bldP spid="20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Type Default Argument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979712" y="3587532"/>
            <a:ext cx="951337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[1, 1]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0794" y="3265239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output</a:t>
            </a:r>
            <a:endParaRPr lang="th-TH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54452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default L          [                ]</a:t>
            </a:r>
            <a:endParaRPr lang="th-TH" sz="1800" dirty="0"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75656" y="5589240"/>
            <a:ext cx="61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7" y="2132856"/>
            <a:ext cx="1545402" cy="300877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f(  </a:t>
            </a:r>
            <a:r>
              <a:rPr lang="en-US" sz="1600" dirty="0">
                <a:solidFill>
                  <a:schemeClr val="tx1"/>
                </a:solidFill>
              </a:rPr>
              <a:t>L </a:t>
            </a:r>
            <a:r>
              <a:rPr lang="en-US" sz="1600" dirty="0">
                <a:solidFill>
                  <a:srgbClr val="C00000"/>
                </a:solidFill>
              </a:rPr>
              <a:t>= []   </a:t>
            </a:r>
            <a:r>
              <a:rPr lang="en-US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print(L)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err="1"/>
              <a:t>L.append</a:t>
            </a:r>
            <a:r>
              <a:rPr lang="en-US" sz="1600" dirty="0"/>
              <a:t>(1)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f([2])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12161" y="2093947"/>
            <a:ext cx="1495551" cy="181588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f(L = </a:t>
            </a:r>
            <a:r>
              <a:rPr lang="en-US" sz="1600" dirty="0">
                <a:solidFill>
                  <a:srgbClr val="0000FF"/>
                </a:solidFill>
              </a:rPr>
              <a:t>None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L </a:t>
            </a:r>
            <a:r>
              <a:rPr lang="en-US" sz="1600" dirty="0">
                <a:solidFill>
                  <a:srgbClr val="0000FF"/>
                </a:solidFill>
              </a:rPr>
              <a:t>is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None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L = []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else :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 pass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/>
              <a:t>    </a:t>
            </a:r>
            <a:r>
              <a:rPr lang="en-US" sz="1600" dirty="0" err="1"/>
              <a:t>L.append</a:t>
            </a:r>
            <a:r>
              <a:rPr lang="en-US" sz="1600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6085" y="543593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 dirty="0"/>
          </a:p>
        </p:txBody>
      </p:sp>
      <p:sp>
        <p:nvSpPr>
          <p:cNvPr id="28" name="Rectangle 27"/>
          <p:cNvSpPr/>
          <p:nvPr/>
        </p:nvSpPr>
        <p:spPr>
          <a:xfrm>
            <a:off x="2267745" y="5446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358466" y="58679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      L                 [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800" dirty="0">
                <a:latin typeface="Comic Sans MS" pitchFamily="66" charset="0"/>
              </a:rPr>
              <a:t>  ]</a:t>
            </a:r>
            <a:endParaRPr lang="th-TH" sz="1800" dirty="0"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89758" y="6021288"/>
            <a:ext cx="933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65612" y="586491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 dirty="0"/>
          </a:p>
        </p:txBody>
      </p:sp>
      <p:sp>
        <p:nvSpPr>
          <p:cNvPr id="33" name="Rectangle 32"/>
          <p:cNvSpPr/>
          <p:nvPr/>
        </p:nvSpPr>
        <p:spPr>
          <a:xfrm>
            <a:off x="2677616" y="54452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 dirty="0"/>
          </a:p>
        </p:txBody>
      </p:sp>
      <p:grpSp>
        <p:nvGrpSpPr>
          <p:cNvPr id="3" name="Group 44"/>
          <p:cNvGrpSpPr/>
          <p:nvPr/>
        </p:nvGrpSpPr>
        <p:grpSpPr>
          <a:xfrm>
            <a:off x="5364089" y="5445224"/>
            <a:ext cx="3168352" cy="369332"/>
            <a:chOff x="5364088" y="5445224"/>
            <a:chExt cx="3168352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5364088" y="5445224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default L               None</a:t>
              </a:r>
              <a:endParaRPr lang="th-TH" sz="1800" dirty="0">
                <a:latin typeface="Comic Sans MS" pitchFamily="66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444208" y="5589240"/>
              <a:ext cx="933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380313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 [  ]</a:t>
            </a:r>
            <a:endParaRPr lang="th-TH" sz="1800" dirty="0">
              <a:latin typeface="Comic Sans MS" pitchFamily="66" charset="0"/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3347866" y="4941168"/>
            <a:ext cx="668262" cy="432048"/>
            <a:chOff x="3347866" y="4941168"/>
            <a:chExt cx="668261" cy="432048"/>
          </a:xfrm>
        </p:grpSpPr>
        <p:sp>
          <p:nvSpPr>
            <p:cNvPr id="38" name="Rectangle 37"/>
            <p:cNvSpPr/>
            <p:nvPr/>
          </p:nvSpPr>
          <p:spPr>
            <a:xfrm>
              <a:off x="3635896" y="4941168"/>
              <a:ext cx="380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L </a:t>
              </a:r>
              <a:endParaRPr lang="th-TH" sz="1800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3347866" y="5125834"/>
              <a:ext cx="288030" cy="247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2405278" y="2276874"/>
            <a:ext cx="369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ถ้า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f()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เป็น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constructor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ของ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stack</a:t>
            </a:r>
          </a:p>
          <a:p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จึง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init empty stack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เพียงครั้งแรกเท่านั้น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ทางแก้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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2086" y="4004371"/>
            <a:ext cx="845840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f()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f()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88424" y="5589240"/>
            <a:ext cx="38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L </a:t>
            </a:r>
            <a:endParaRPr lang="th-TH" sz="1800" dirty="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 flipV="1">
            <a:off x="8028384" y="5661249"/>
            <a:ext cx="360040" cy="11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28384" y="580526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549487" y="602342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 dirty="0"/>
          </a:p>
        </p:txBody>
      </p:sp>
      <p:sp>
        <p:nvSpPr>
          <p:cNvPr id="53" name="Rectangle 52"/>
          <p:cNvSpPr/>
          <p:nvPr/>
        </p:nvSpPr>
        <p:spPr>
          <a:xfrm flipH="1">
            <a:off x="395537" y="908722"/>
            <a:ext cx="252028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 argument :</a:t>
            </a:r>
          </a:p>
          <a:p>
            <a:r>
              <a:rPr lang="th-TH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th-TH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ค่านี้ เมื่อไม่มีการ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</a:t>
            </a:r>
            <a:r>
              <a:rPr lang="th-TH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1801" y="908720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ค่า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default  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จะถูกสร้างขึ้น</a:t>
            </a:r>
            <a:r>
              <a:rPr lang="th-TH" sz="1800" b="1" dirty="0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ครั้งเดียว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ณ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function definition 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ใน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scope 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ที่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define </a:t>
            </a:r>
            <a:r>
              <a:rPr lang="en-US" sz="1800" b="1" dirty="0" err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functon</a:t>
            </a:r>
            <a:endParaRPr lang="th-TH" sz="1800" b="1" dirty="0">
              <a:solidFill>
                <a:schemeClr val="bg1">
                  <a:lumMod val="65000"/>
                </a:schemeClr>
              </a:solidFill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ต้อง</a:t>
            </a:r>
            <a:r>
              <a:rPr lang="th-TH" sz="1800" b="1" dirty="0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ระวัง </a:t>
            </a:r>
            <a:r>
              <a:rPr lang="th-TH" sz="1800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เมื่อ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เป็น </a:t>
            </a:r>
            <a:r>
              <a:rPr lang="en-US" sz="1800" b="1" dirty="0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mutable type</a:t>
            </a:r>
            <a:endParaRPr lang="th-TH" sz="1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15616" y="2228547"/>
            <a:ext cx="360040" cy="32400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 flipH="1">
            <a:off x="1295636" y="1555053"/>
            <a:ext cx="360041" cy="6734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7" grpId="0"/>
      <p:bldP spid="28" grpId="0"/>
      <p:bldP spid="29" grpId="0"/>
      <p:bldP spid="29" grpId="1"/>
      <p:bldP spid="31" grpId="0"/>
      <p:bldP spid="31" grpId="1"/>
      <p:bldP spid="33" grpId="0"/>
      <p:bldP spid="36" grpId="0"/>
      <p:bldP spid="36" grpId="1"/>
      <p:bldP spid="36" grpId="2"/>
      <p:bldP spid="43" grpId="0"/>
      <p:bldP spid="47" grpId="0"/>
      <p:bldP spid="47" grpId="1"/>
      <p:bldP spid="47" grpId="2"/>
      <p:bldP spid="52" grpId="0"/>
      <p:bldP spid="5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__init__()  with  Default Argument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2339754" y="1589895"/>
            <a:ext cx="4464496" cy="25545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class Stack 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default : empty stack / 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Stack([list])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3" y="4542219"/>
            <a:ext cx="374441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</a:t>
            </a:r>
            <a:r>
              <a:rPr lang="th-TH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([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'A'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'B'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'C'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])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5460812" y="1736316"/>
            <a:ext cx="3287654" cy="1477328"/>
            <a:chOff x="5748841" y="2567058"/>
            <a:chExt cx="3550696" cy="1477328"/>
          </a:xfrm>
        </p:grpSpPr>
        <p:sp>
          <p:nvSpPr>
            <p:cNvPr id="34" name="Line Callout 1 (Accent Bar) 33"/>
            <p:cNvSpPr/>
            <p:nvPr/>
          </p:nvSpPr>
          <p:spPr>
            <a:xfrm flipH="1">
              <a:off x="7334800" y="2567058"/>
              <a:ext cx="1964737" cy="1477328"/>
            </a:xfrm>
            <a:prstGeom prst="accentCallout1">
              <a:avLst>
                <a:gd name="adj1" fmla="val 48378"/>
                <a:gd name="adj2" fmla="val 101311"/>
                <a:gd name="adj3" fmla="val 78861"/>
                <a:gd name="adj4" fmla="val 17325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default argument</a:t>
              </a:r>
            </a:p>
            <a:p>
              <a:r>
                <a:rPr lang="th-TH" sz="1800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ถ้าไม่มีการ </a:t>
              </a:r>
              <a:r>
                <a:rPr lang="en-US" sz="1800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arg. </a:t>
              </a:r>
              <a:r>
                <a:rPr lang="th-TH" sz="1800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 </a:t>
              </a:r>
              <a:endParaRPr lang="en-US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sz="1800" b="1" dirty="0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list = None</a:t>
              </a:r>
            </a:p>
            <a:p>
              <a:r>
                <a:rPr lang="th-TH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ถ้า </a:t>
              </a:r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arg. </a:t>
              </a:r>
              <a:r>
                <a:rPr lang="th-TH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 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list = </a:t>
              </a:r>
              <a:r>
                <a:rPr lang="th-TH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ตัวที่ </a:t>
              </a:r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</a:t>
              </a:r>
              <a:r>
                <a:rPr lang="th-TH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48841" y="3657381"/>
              <a:ext cx="828771" cy="277829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51720" y="5805264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>
                <a:solidFill>
                  <a:schemeClr val="bg1">
                    <a:lumMod val="50000"/>
                  </a:schemeClr>
                </a:solidFill>
              </a:rPr>
              <a:t>ไม่เหมือนกับ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C++ &amp; Java </a:t>
            </a:r>
            <a:r>
              <a:rPr lang="th-TH" sz="1800" dirty="0">
                <a:solidFill>
                  <a:schemeClr val="bg1">
                    <a:lumMod val="50000"/>
                  </a:schemeClr>
                </a:solidFill>
              </a:rPr>
              <a:t>           ใน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th-TH" sz="1800" dirty="0">
                <a:solidFill>
                  <a:schemeClr val="bg1">
                    <a:lumMod val="50000"/>
                  </a:schemeClr>
                </a:solidFill>
              </a:rPr>
              <a:t>มี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constructor</a:t>
            </a:r>
            <a:r>
              <a:rPr lang="th-TH" sz="1800" dirty="0">
                <a:solidFill>
                  <a:schemeClr val="bg1">
                    <a:lumMod val="50000"/>
                  </a:schemeClr>
                </a:solidFill>
              </a:rPr>
              <a:t> ได้ตัวเดียว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Stack Operation Implementation</a:t>
            </a:r>
            <a:endParaRPr lang="th-TH" sz="2400" dirty="0"/>
          </a:p>
        </p:txBody>
      </p:sp>
      <p:sp>
        <p:nvSpPr>
          <p:cNvPr id="7" name="Rectangle 6"/>
          <p:cNvSpPr/>
          <p:nvPr/>
        </p:nvSpPr>
        <p:spPr>
          <a:xfrm>
            <a:off x="2195738" y="400506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2. Methods (Operations) :</a:t>
            </a:r>
            <a:endParaRPr lang="th-TH" sz="1600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8977" y="5805264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6.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size() </a:t>
            </a:r>
            <a:r>
              <a:rPr 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lang="th-TH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มีของกี่อัน</a:t>
            </a:r>
            <a:endParaRPr lang="th-TH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1776" y="4365104"/>
            <a:ext cx="3394663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2.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push() </a:t>
            </a:r>
            <a:r>
              <a:rPr 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ใส่ ด้านบน 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top</a:t>
            </a:r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7824" y="4725144"/>
            <a:ext cx="39604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3.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pop () </a:t>
            </a:r>
            <a:r>
              <a:rPr 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เอาออก </a:t>
            </a:r>
            <a:r>
              <a:rPr lang="th-TH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ด้านบน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top</a:t>
            </a:r>
            <a:endParaRPr lang="th-TH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1775" y="5405722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5.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isEmpty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() </a:t>
            </a:r>
            <a:r>
              <a:rPr 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stack </a:t>
            </a:r>
            <a:r>
              <a:rPr lang="th-TH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ว่าง </a:t>
            </a:r>
            <a:r>
              <a:rPr 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?</a:t>
            </a:r>
            <a:endParaRPr lang="th-TH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7826" y="5037890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4.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peek() </a:t>
            </a:r>
            <a:r>
              <a:rPr 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lang="th-TH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ดู </a:t>
            </a:r>
            <a:r>
              <a:rPr 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top </a:t>
            </a:r>
            <a:r>
              <a:rPr lang="th-TH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ไม่เอาออก</a:t>
            </a:r>
            <a:endParaRPr lang="th-TH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1340768"/>
            <a:ext cx="2201141" cy="16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195736" y="328498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1. Data :</a:t>
            </a:r>
            <a:endParaRPr lang="th-TH" sz="1600" dirty="0">
              <a:solidFill>
                <a:schemeClr val="bg1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15816" y="3645024"/>
            <a:ext cx="410445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__init__() : </a:t>
            </a:r>
            <a:r>
              <a:rPr lang="th-TH" sz="16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constructor </a:t>
            </a:r>
            <a:r>
              <a:rPr lang="th-TH" sz="16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ให้ค่าตั้งต้น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endParaRPr lang="th-TH" sz="1600" dirty="0">
              <a:solidFill>
                <a:schemeClr val="bg1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395536" y="836714"/>
            <a:ext cx="4608512" cy="304698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endParaRPr lang="th-TH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224" y="4739660"/>
            <a:ext cx="1746568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s.push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('A')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s.push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('B') 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s.push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('C')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44482" y="5961637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'B', 'C' 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43808" y="5566660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58787" y="520552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50146" y="4850895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5508104" y="4869160"/>
            <a:ext cx="648072" cy="1330052"/>
            <a:chOff x="5508104" y="4005064"/>
            <a:chExt cx="648072" cy="1330052"/>
          </a:xfrm>
        </p:grpSpPr>
        <p:sp>
          <p:nvSpPr>
            <p:cNvPr id="50" name="Rectangle 49"/>
            <p:cNvSpPr/>
            <p:nvPr/>
          </p:nvSpPr>
          <p:spPr>
            <a:xfrm>
              <a:off x="5508104" y="4903068"/>
              <a:ext cx="64807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endParaRPr lang="th-TH" sz="2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08104" y="4451970"/>
              <a:ext cx="64807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th-TH" sz="2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08104" y="4005064"/>
              <a:ext cx="64807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  <a:endParaRPr lang="th-TH" sz="2000" dirty="0"/>
            </a:p>
          </p:txBody>
        </p:sp>
      </p:grpSp>
      <p:sp>
        <p:nvSpPr>
          <p:cNvPr id="25" name="Rectangle 24"/>
          <p:cNvSpPr/>
          <p:nvPr/>
        </p:nvSpPr>
        <p:spPr>
          <a:xfrm flipH="1">
            <a:off x="5148064" y="3140968"/>
            <a:ext cx="3240360" cy="3939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list</a:t>
            </a:r>
            <a:r>
              <a:rPr lang="en-US" sz="1400" b="1" dirty="0" err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.append</a:t>
            </a:r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b="1" dirty="0" err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insert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1400" b="1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ที่ท้าย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list </a:t>
            </a:r>
            <a:endParaRPr lang="th-TH" sz="1400" b="1" dirty="0">
              <a:solidFill>
                <a:schemeClr val="bg1">
                  <a:lumMod val="6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0073" y="908724"/>
            <a:ext cx="3744416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</a:rPr>
              <a:t>Check Stack Overflow ? </a:t>
            </a: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</a:rPr>
              <a:t>-&gt; No </a:t>
            </a: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</a:rPr>
              <a:t>Python list automatically expanding size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536" y="83671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def __init__(self, list = None):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if list == None: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else: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list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7624" y="3140968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self.items.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self.size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+= 1</a:t>
            </a:r>
            <a:endParaRPr lang="th-TH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3808" y="4365104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s.items</a:t>
            </a:r>
            <a:endParaRPr lang="th-TH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004048" y="613036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27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634710" y="2730444"/>
            <a:ext cx="5953514" cy="83099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remove &amp; return</a:t>
            </a:r>
            <a:r>
              <a:rPr lang="th-TH" sz="1600" b="1" dirty="0">
                <a:solidFill>
                  <a:srgbClr val="00B050"/>
                </a:solidFill>
                <a:latin typeface="Courier New" pitchFamily="49" charset="0"/>
              </a:rPr>
              <a:t> อันบนสุด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th-TH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552" y="4551689"/>
            <a:ext cx="2016224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print(s.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pop()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print(s.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pop()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01321" y="4662894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28184" y="5877272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28184" y="5426174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26624" y="50322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35896" y="53788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71800" y="5752306"/>
            <a:ext cx="3023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# error Stack Underflow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547664" y="3259276"/>
            <a:ext cx="828000" cy="226247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 flipH="1">
            <a:off x="1259632" y="3645056"/>
            <a:ext cx="1435008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อย่าลืม 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return !!!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788024" y="3611110"/>
            <a:ext cx="3672407" cy="3939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list.pop() : delete </a:t>
            </a:r>
            <a:r>
              <a:rPr lang="th-TH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ตัวสุดท้ายของ </a:t>
            </a:r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list</a:t>
            </a:r>
            <a:endParaRPr lang="th-TH" sz="1400" b="1" dirty="0">
              <a:solidFill>
                <a:srgbClr val="00B0F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788024" y="4043158"/>
            <a:ext cx="3667286" cy="3939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list.pop(</a:t>
            </a:r>
            <a:r>
              <a:rPr lang="en-US" sz="1400" b="1" dirty="0" err="1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: delete </a:t>
            </a:r>
            <a:r>
              <a:rPr lang="th-TH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ตัวที่ </a:t>
            </a:r>
            <a:r>
              <a:rPr lang="en-US" sz="14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index</a:t>
            </a:r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ของ </a:t>
            </a:r>
            <a:r>
              <a:rPr lang="en-US" sz="14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list</a:t>
            </a:r>
            <a:endParaRPr lang="th-TH" sz="1400" b="1" dirty="0">
              <a:solidFill>
                <a:srgbClr val="00B0F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6024" y="113926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def __init__(self, list = None):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if list == None: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else: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 animBg="1"/>
      <p:bldP spid="51" grpId="0" animBg="1"/>
      <p:bldP spid="32" grpId="0"/>
      <p:bldP spid="34" grpId="0"/>
      <p:bldP spid="22" grpId="0" animBg="1"/>
      <p:bldP spid="23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  <a:endParaRPr lang="th-TH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611560" y="2564904"/>
            <a:ext cx="8229600" cy="244752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Data Structures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Wingdings" pitchFamily="2" charset="2"/>
              </a:rPr>
              <a:t> abstract data types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                  </a:t>
            </a:r>
            <a:r>
              <a:rPr lang="en-US" sz="1800" dirty="0">
                <a:solidFill>
                  <a:srgbClr val="C00000"/>
                </a:solidFill>
                <a:latin typeface="Comic Sans MS" pitchFamily="66" charset="0"/>
              </a:rPr>
              <a:t>stack, queue, linked list</a:t>
            </a:r>
            <a:r>
              <a:rPr lang="en-US" sz="1800" dirty="0">
                <a:latin typeface="Comic Sans MS" pitchFamily="66" charset="0"/>
              </a:rPr>
              <a:t>, trees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heap, graph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b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Algorithms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recursion, complexity (algorithm analysis) , hashing,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       searching, sorting.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619508"/>
            <a:ext cx="528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In this course, Data Structures &amp; Algorithms : </a:t>
            </a:r>
            <a:endParaRPr lang="th-TH" sz="1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599984" y="2725328"/>
            <a:ext cx="5772215" cy="83099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return</a:t>
            </a:r>
            <a:r>
              <a:rPr lang="th-TH" sz="1600" b="1" dirty="0">
                <a:solidFill>
                  <a:srgbClr val="00B050"/>
                </a:solidFill>
                <a:latin typeface="Courier New" pitchFamily="49" charset="0"/>
              </a:rPr>
              <a:t> อันบนสุด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endParaRPr lang="th-TH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4307612"/>
            <a:ext cx="3240360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peek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63241" y="4442336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00192" y="5152658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th-TH" sz="2000" dirty="0"/>
          </a:p>
        </p:txBody>
      </p:sp>
      <p:sp>
        <p:nvSpPr>
          <p:cNvPr id="51" name="Rectangle 50"/>
          <p:cNvSpPr/>
          <p:nvPr/>
        </p:nvSpPr>
        <p:spPr>
          <a:xfrm>
            <a:off x="6300192" y="4701560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th-TH" sz="2000" dirty="0"/>
          </a:p>
        </p:txBody>
      </p:sp>
      <p:sp>
        <p:nvSpPr>
          <p:cNvPr id="32" name="Rectangle 31"/>
          <p:cNvSpPr/>
          <p:nvPr/>
        </p:nvSpPr>
        <p:spPr>
          <a:xfrm>
            <a:off x="3945110" y="50076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73102" y="5481226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660232" y="3212976"/>
            <a:ext cx="1170513" cy="3385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-1  :  last index</a:t>
            </a:r>
            <a:endParaRPr lang="th-TH" sz="16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024" y="113926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def __init__(self, list = None):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if list == None: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else: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2" grpId="0"/>
      <p:bldP spid="23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611560" y="2852936"/>
            <a:ext cx="3528392" cy="83099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[]</a:t>
            </a:r>
            <a:endParaRPr lang="th-TH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0774" y="4800054"/>
            <a:ext cx="3024336" cy="107721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89126" y="5014048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72200" y="5292610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72200" y="4841512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2263" y="547380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1960" y="3296559"/>
            <a:ext cx="3640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== 0</a:t>
            </a:r>
            <a:endParaRPr lang="th-TH" sz="16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024" y="113926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def __init__(self, list = None):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if list == None: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else: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size()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1187624" y="3318228"/>
            <a:ext cx="4968552" cy="80021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size(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9493" y="4563413"/>
            <a:ext cx="2952328" cy="106952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s.items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s.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32888" y="4746630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44208" y="5171386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44208" y="4720288"/>
            <a:ext cx="64807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14757" y="53226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096" y="16433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def __init__(self, list = None):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if list == None: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else: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self.items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68" y="6093296"/>
            <a:ext cx="1872000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683568" y="6093296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871882" y="4467555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6" y="980728"/>
            <a:ext cx="4392488" cy="415498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Stack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""" class Stack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default : empty stack / Stack([...])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"""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00FF"/>
                </a:solidFill>
              </a:rPr>
              <a:t>None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1600" dirty="0"/>
              <a:t> == </a:t>
            </a:r>
            <a:r>
              <a:rPr lang="en-US" sz="1600" dirty="0">
                <a:solidFill>
                  <a:srgbClr val="0000FF"/>
                </a:solidFill>
              </a:rPr>
              <a:t>None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.items</a:t>
            </a:r>
            <a:r>
              <a:rPr lang="en-US" sz="1600" dirty="0"/>
              <a:t> = []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.items</a:t>
            </a:r>
            <a:r>
              <a:rPr lang="en-US" sz="1600" dirty="0"/>
              <a:t> = list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/>
              <a:t> __</a:t>
            </a:r>
            <a:r>
              <a:rPr lang="en-US" sz="1600" dirty="0" err="1"/>
              <a:t>str</a:t>
            </a:r>
            <a:r>
              <a:rPr lang="en-US" sz="1600" dirty="0"/>
              <a:t>__(self):</a:t>
            </a:r>
          </a:p>
          <a:p>
            <a:r>
              <a:rPr lang="en-US" sz="1600" dirty="0"/>
              <a:t>        s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'stack of '</a:t>
            </a:r>
            <a:r>
              <a:rPr lang="en-US" sz="1600" dirty="0"/>
              <a:t>+ </a:t>
            </a:r>
            <a:r>
              <a:rPr lang="en-US" sz="1600" dirty="0" err="1">
                <a:solidFill>
                  <a:srgbClr val="00B050"/>
                </a:solidFill>
              </a:rPr>
              <a:t>str</a:t>
            </a:r>
            <a:r>
              <a:rPr lang="en-US" sz="1600" dirty="0"/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.size</a:t>
            </a:r>
            <a:r>
              <a:rPr lang="en-US" sz="1600" dirty="0"/>
              <a:t>())+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' items : '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/>
              <a:t>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in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.items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s += </a:t>
            </a:r>
            <a:r>
              <a:rPr lang="en-US" sz="1600" dirty="0" err="1">
                <a:solidFill>
                  <a:srgbClr val="00B050"/>
                </a:solidFill>
              </a:rPr>
              <a:t>str</a:t>
            </a:r>
            <a:r>
              <a:rPr lang="en-US" sz="1600" dirty="0"/>
              <a:t>(</a:t>
            </a:r>
            <a:r>
              <a:rPr lang="en-US" sz="1600" dirty="0" err="1"/>
              <a:t>ele</a:t>
            </a:r>
            <a:r>
              <a:rPr lang="en-US" sz="1600" dirty="0"/>
              <a:t>)+' '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s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220074" y="1257730"/>
            <a:ext cx="3528392" cy="387798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   </a:t>
            </a: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push(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.items.append</a:t>
            </a:r>
            <a:r>
              <a:rPr lang="en-US" sz="1600" dirty="0"/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/>
              <a:t> pop(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.items.pop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/>
              <a:t> peek(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.items</a:t>
            </a:r>
            <a:r>
              <a:rPr lang="en-US" sz="1600" dirty="0"/>
              <a:t>[-1]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/>
              <a:t>isEmpty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</a:t>
            </a:r>
            <a:r>
              <a:rPr lang="en-US" sz="1600" dirty="0" err="1"/>
              <a:t>self.items</a:t>
            </a:r>
            <a:r>
              <a:rPr lang="en-US" sz="1600" dirty="0"/>
              <a:t> == []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/>
              <a:t> size(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 err="1"/>
              <a:t>.items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11562" y="3356992"/>
            <a:ext cx="4032448" cy="1512168"/>
          </a:xfrm>
          <a:prstGeom prst="rect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611560" y="6042774"/>
            <a:ext cx="894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print(s1)</a:t>
            </a:r>
            <a:endParaRPr lang="th-TH" sz="1600" dirty="0"/>
          </a:p>
        </p:txBody>
      </p:sp>
      <p:sp>
        <p:nvSpPr>
          <p:cNvPr id="7" name="Rectangle 6"/>
          <p:cNvSpPr/>
          <p:nvPr/>
        </p:nvSpPr>
        <p:spPr>
          <a:xfrm>
            <a:off x="2411762" y="6036550"/>
            <a:ext cx="2080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stack of 3 items : 1 2 3 </a:t>
            </a:r>
            <a:endParaRPr lang="th-TH" sz="16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59" y="5589240"/>
            <a:ext cx="2664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print(s1.items)	[1, 2, 3]</a:t>
            </a:r>
            <a:endParaRPr lang="th-TH" sz="1600" dirty="0"/>
          </a:p>
        </p:txBody>
      </p:sp>
      <p:sp>
        <p:nvSpPr>
          <p:cNvPr id="12" name="Rectangle 11"/>
          <p:cNvSpPr/>
          <p:nvPr/>
        </p:nvSpPr>
        <p:spPr>
          <a:xfrm>
            <a:off x="611562" y="5143337"/>
            <a:ext cx="1668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 = Stack([1,2,3])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2267744" y="4449469"/>
            <a:ext cx="2160239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__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__() </a:t>
            </a:r>
            <a:r>
              <a:rPr lang="th-TH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return string</a:t>
            </a:r>
            <a:endParaRPr lang="th-TH" sz="1800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618735" y="4609070"/>
            <a:ext cx="2531076" cy="1421027"/>
          </a:xfrm>
          <a:custGeom>
            <a:avLst/>
            <a:gdLst>
              <a:gd name="connsiteX0" fmla="*/ 0 w 2531076"/>
              <a:gd name="connsiteY0" fmla="*/ 0 h 1421027"/>
              <a:gd name="connsiteX1" fmla="*/ 2137719 w 2531076"/>
              <a:gd name="connsiteY1" fmla="*/ 976184 h 1421027"/>
              <a:gd name="connsiteX2" fmla="*/ 2360141 w 2531076"/>
              <a:gd name="connsiteY2" fmla="*/ 1421027 h 1421027"/>
              <a:gd name="connsiteX3" fmla="*/ 2360141 w 2531076"/>
              <a:gd name="connsiteY3" fmla="*/ 1421027 h 1421027"/>
              <a:gd name="connsiteX4" fmla="*/ 2335427 w 2531076"/>
              <a:gd name="connsiteY4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1076" h="1421027">
                <a:moveTo>
                  <a:pt x="0" y="0"/>
                </a:moveTo>
                <a:cubicBezTo>
                  <a:pt x="872181" y="369673"/>
                  <a:pt x="1744362" y="739346"/>
                  <a:pt x="2137719" y="976184"/>
                </a:cubicBezTo>
                <a:cubicBezTo>
                  <a:pt x="2531076" y="1213022"/>
                  <a:pt x="2360141" y="1421027"/>
                  <a:pt x="2360141" y="1421027"/>
                </a:cubicBezTo>
                <a:lnTo>
                  <a:pt x="2360141" y="1421027"/>
                </a:lnTo>
                <a:lnTo>
                  <a:pt x="2335427" y="142102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962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7075" y="1895475"/>
            <a:ext cx="26098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3419872" y="2132856"/>
            <a:ext cx="266429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Def  </a:t>
            </a:r>
            <a:r>
              <a:rPr lang="en-US" sz="1600" dirty="0" err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parenMatch</a:t>
            </a:r>
            <a:r>
              <a:rPr lang="en-US" sz="16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</a:t>
            </a:r>
            <a:r>
              <a:rPr lang="en-US" sz="16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: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en-US" sz="20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  code?  </a:t>
            </a:r>
            <a:r>
              <a:rPr lang="th-TH" sz="20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คิด</a:t>
            </a:r>
            <a:r>
              <a:rPr lang="en-US" sz="20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?</a:t>
            </a:r>
          </a:p>
          <a:p>
            <a:r>
              <a:rPr lang="en-US" sz="16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endParaRPr lang="th-TH" sz="1600" dirty="0">
              <a:solidFill>
                <a:srgbClr val="00B05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8386" y="1484784"/>
            <a:ext cx="720080" cy="152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Tools, </a:t>
            </a:r>
            <a:r>
              <a:rPr lang="en-US" dirty="0" err="1"/>
              <a:t>Warnier</a:t>
            </a:r>
            <a:r>
              <a:rPr lang="en-US" dirty="0"/>
              <a:t>-Orr Diagram</a:t>
            </a:r>
          </a:p>
        </p:txBody>
      </p:sp>
      <p:sp>
        <p:nvSpPr>
          <p:cNvPr id="72710" name="AutoShape 2" descr="ผลการค้นหารูปภาพสำหรับ human thought cartoon"/>
          <p:cNvSpPr>
            <a:spLocks noChangeAspect="1" noChangeArrowheads="1"/>
          </p:cNvSpPr>
          <p:nvPr/>
        </p:nvSpPr>
        <p:spPr bwMode="auto">
          <a:xfrm>
            <a:off x="198438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1" name="AutoShape 4" descr="ผลการค้นหารูปภาพสำหรับ human thought cartoon"/>
          <p:cNvSpPr>
            <a:spLocks noChangeAspect="1" noChangeArrowheads="1"/>
          </p:cNvSpPr>
          <p:nvPr/>
        </p:nvSpPr>
        <p:spPr bwMode="auto">
          <a:xfrm>
            <a:off x="198438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2" name="AutoShape 6" descr="ผลการค้นหารูปภาพสำหรับ human thought cartoon"/>
          <p:cNvSpPr>
            <a:spLocks noChangeAspect="1" noChangeArrowheads="1"/>
          </p:cNvSpPr>
          <p:nvPr/>
        </p:nvSpPr>
        <p:spPr bwMode="auto">
          <a:xfrm>
            <a:off x="198438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6" name="Text Box 52"/>
          <p:cNvSpPr txBox="1">
            <a:spLocks noChangeArrowheads="1"/>
          </p:cNvSpPr>
          <p:nvPr/>
        </p:nvSpPr>
        <p:spPr bwMode="auto">
          <a:xfrm>
            <a:off x="2843808" y="3645024"/>
            <a:ext cx="60486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US" sz="1600" dirty="0"/>
              <a:t> == open </a:t>
            </a:r>
            <a:r>
              <a:rPr lang="en-US" sz="1600" dirty="0" err="1"/>
              <a:t>paren</a:t>
            </a:r>
            <a:r>
              <a:rPr lang="en-US" sz="1600" dirty="0"/>
              <a:t>                </a:t>
            </a:r>
            <a:r>
              <a:rPr lang="en-US" sz="1600" dirty="0" err="1">
                <a:solidFill>
                  <a:srgbClr val="0000FF"/>
                </a:solidFill>
              </a:rPr>
              <a:t>s.push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r>
              <a:rPr lang="en-US" sz="1600" dirty="0"/>
              <a:t>   			              	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US" sz="1600" dirty="0"/>
              <a:t> == close </a:t>
            </a:r>
            <a:r>
              <a:rPr lang="en-US" sz="1600" dirty="0" err="1"/>
              <a:t>paren</a:t>
            </a:r>
            <a:r>
              <a:rPr lang="en-US" sz="1600" dirty="0"/>
              <a:t>                  </a:t>
            </a:r>
            <a:r>
              <a:rPr lang="en-US" sz="1600" dirty="0" err="1"/>
              <a:t>pop&amp;check</a:t>
            </a:r>
            <a:endParaRPr lang="th-TH" sz="1600" dirty="0"/>
          </a:p>
          <a:p>
            <a:endParaRPr lang="en-US" sz="1600" dirty="0"/>
          </a:p>
          <a:p>
            <a:endParaRPr lang="th-TH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73900" y="38405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19872" y="4005064"/>
            <a:ext cx="300082" cy="400432"/>
            <a:chOff x="5755196" y="3958118"/>
            <a:chExt cx="299684" cy="399931"/>
          </a:xfrm>
        </p:grpSpPr>
        <p:sp>
          <p:nvSpPr>
            <p:cNvPr id="72732" name="Rectangle 21"/>
            <p:cNvSpPr>
              <a:spLocks noChangeArrowheads="1"/>
            </p:cNvSpPr>
            <p:nvPr/>
          </p:nvSpPr>
          <p:spPr bwMode="auto">
            <a:xfrm>
              <a:off x="5755196" y="3958118"/>
              <a:ext cx="299684" cy="368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+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806319" y="4129735"/>
              <a:ext cx="228298" cy="2283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407346" y="4889708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" name="Group 42"/>
          <p:cNvGrpSpPr/>
          <p:nvPr/>
        </p:nvGrpSpPr>
        <p:grpSpPr>
          <a:xfrm>
            <a:off x="584922" y="5157192"/>
            <a:ext cx="2076400" cy="369888"/>
            <a:chOff x="584920" y="5157192"/>
            <a:chExt cx="2076400" cy="369888"/>
          </a:xfrm>
        </p:grpSpPr>
        <p:sp>
          <p:nvSpPr>
            <p:cNvPr id="72706" name="Rectangle 31"/>
            <p:cNvSpPr>
              <a:spLocks noChangeArrowheads="1"/>
            </p:cNvSpPr>
            <p:nvPr/>
          </p:nvSpPr>
          <p:spPr bwMode="auto">
            <a:xfrm>
              <a:off x="584920" y="5157192"/>
              <a:ext cx="114029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</a:rPr>
                <a:t>if … then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051720" y="5301208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3"/>
          <p:cNvGrpSpPr/>
          <p:nvPr/>
        </p:nvGrpSpPr>
        <p:grpSpPr>
          <a:xfrm>
            <a:off x="584921" y="5789738"/>
            <a:ext cx="1862936" cy="375012"/>
            <a:chOff x="584920" y="5789737"/>
            <a:chExt cx="1862936" cy="375012"/>
          </a:xfrm>
        </p:grpSpPr>
        <p:sp>
          <p:nvSpPr>
            <p:cNvPr id="72725" name="Rectangle 35"/>
            <p:cNvSpPr>
              <a:spLocks noChangeArrowheads="1"/>
            </p:cNvSpPr>
            <p:nvPr/>
          </p:nvSpPr>
          <p:spPr bwMode="auto">
            <a:xfrm>
              <a:off x="584920" y="5789737"/>
              <a:ext cx="838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</a:rPr>
                <a:t>not A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2123728" y="5795417"/>
              <a:ext cx="324128" cy="369332"/>
              <a:chOff x="7308304" y="5949280"/>
              <a:chExt cx="324128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7337800" y="6021288"/>
                <a:ext cx="27463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726" name="Rectangle 37"/>
              <p:cNvSpPr>
                <a:spLocks noChangeArrowheads="1"/>
              </p:cNvSpPr>
              <p:nvPr/>
            </p:nvSpPr>
            <p:spPr bwMode="auto">
              <a:xfrm>
                <a:off x="7308304" y="5949280"/>
                <a:ext cx="32412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0000FF"/>
                    </a:solidFill>
                  </a:rPr>
                  <a:t>A</a:t>
                </a:r>
                <a:endParaRPr lang="en-US" dirty="0"/>
              </a:p>
            </p:txBody>
          </p:sp>
        </p:grpSp>
      </p:grpSp>
      <p:grpSp>
        <p:nvGrpSpPr>
          <p:cNvPr id="7" name="Group 36"/>
          <p:cNvGrpSpPr/>
          <p:nvPr/>
        </p:nvGrpSpPr>
        <p:grpSpPr>
          <a:xfrm>
            <a:off x="3419872" y="980730"/>
            <a:ext cx="2895600" cy="2218133"/>
            <a:chOff x="3352800" y="980728"/>
            <a:chExt cx="2895600" cy="2218133"/>
          </a:xfrm>
          <a:noFill/>
        </p:grpSpPr>
        <p:sp>
          <p:nvSpPr>
            <p:cNvPr id="72715" name="Text Box 52"/>
            <p:cNvSpPr txBox="1">
              <a:spLocks noChangeArrowheads="1"/>
            </p:cNvSpPr>
            <p:nvPr/>
          </p:nvSpPr>
          <p:spPr bwMode="auto">
            <a:xfrm>
              <a:off x="3352800" y="1352202"/>
              <a:ext cx="2895600" cy="1846659"/>
            </a:xfrm>
            <a:prstGeom prst="rect">
              <a:avLst/>
            </a:prstGeom>
            <a:grpFill/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FF0000"/>
                  </a:solidFill>
                </a:rPr>
                <a:t>c </a:t>
              </a:r>
              <a:r>
                <a:rPr lang="en-US" sz="1600" dirty="0"/>
                <a:t>is an open parenthesis)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/>
                <a:t>push </a:t>
              </a:r>
              <a:r>
                <a:rPr lang="en-US" sz="1600" dirty="0">
                  <a:solidFill>
                    <a:srgbClr val="FF0000"/>
                  </a:solidFill>
                </a:rPr>
                <a:t>c </a:t>
              </a:r>
              <a:r>
                <a:rPr lang="en-US" sz="1600" dirty="0"/>
                <a:t>to stack s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else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0000"/>
                  </a:solidFill>
                </a:rPr>
                <a:t>c </a:t>
              </a:r>
              <a:r>
                <a:rPr lang="en-US" sz="1600" dirty="0"/>
                <a:t>is an close parenthesis)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>
                  <a:solidFill>
                    <a:srgbClr val="FF0000"/>
                  </a:solidFill>
                </a:rPr>
                <a:t>    </a:t>
              </a:r>
              <a:r>
                <a:rPr lang="en-US" sz="1600" dirty="0"/>
                <a:t>pop </a:t>
              </a:r>
              <a:r>
                <a:rPr lang="en-US" sz="1600" dirty="0" err="1">
                  <a:solidFill>
                    <a:srgbClr val="FF0000"/>
                  </a:solidFill>
                </a:rPr>
                <a:t>ch</a:t>
              </a:r>
              <a:r>
                <a:rPr lang="en-US" sz="1600" dirty="0"/>
                <a:t> from stack s</a:t>
              </a:r>
            </a:p>
            <a:p>
              <a:r>
                <a:rPr lang="en-US" sz="1600" dirty="0"/>
                <a:t>    </a:t>
              </a:r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 err="1">
                  <a:solidFill>
                    <a:srgbClr val="FF0000"/>
                  </a:solidFill>
                </a:rPr>
                <a:t>ch</a:t>
              </a:r>
              <a:r>
                <a:rPr lang="en-US" sz="1600" dirty="0"/>
                <a:t> matches </a:t>
              </a:r>
              <a:r>
                <a:rPr lang="en-US" sz="1600" dirty="0">
                  <a:solidFill>
                    <a:srgbClr val="FF0000"/>
                  </a:solidFill>
                </a:rPr>
                <a:t>c) 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       </a:t>
              </a:r>
              <a:r>
                <a:rPr lang="en-US" sz="1600" dirty="0"/>
                <a:t>match = true</a:t>
              </a:r>
            </a:p>
            <a:p>
              <a:r>
                <a:rPr lang="en-US" sz="1600" dirty="0"/>
                <a:t>    </a:t>
              </a:r>
              <a:r>
                <a:rPr lang="en-US" sz="1600" dirty="0">
                  <a:solidFill>
                    <a:srgbClr val="0000FF"/>
                  </a:solidFill>
                </a:rPr>
                <a:t>else</a:t>
              </a:r>
              <a:r>
                <a:rPr lang="en-US" sz="1600" dirty="0"/>
                <a:t> match = false</a:t>
              </a:r>
              <a:endParaRPr lang="th-TH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52800" y="980728"/>
              <a:ext cx="2895600" cy="338554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</a:rPr>
                <a:t>Pseudocode</a:t>
              </a:r>
              <a:r>
                <a:rPr lang="en-US" sz="1600" b="1" dirty="0">
                  <a:solidFill>
                    <a:srgbClr val="0000FF"/>
                  </a:solidFill>
                </a:rPr>
                <a:t> : 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easier</a:t>
              </a:r>
              <a:endPara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3530" y="3933057"/>
            <a:ext cx="2304256" cy="1038591"/>
            <a:chOff x="323528" y="3933056"/>
            <a:chExt cx="2304256" cy="1038591"/>
          </a:xfrm>
        </p:grpSpPr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2150970" y="4509117"/>
              <a:ext cx="300082" cy="401570"/>
              <a:chOff x="5749145" y="3964778"/>
              <a:chExt cx="299685" cy="401068"/>
            </a:xfrm>
          </p:grpSpPr>
          <p:sp>
            <p:nvSpPr>
              <p:cNvPr id="72730" name="Rectangle 27"/>
              <p:cNvSpPr>
                <a:spLocks noChangeArrowheads="1"/>
              </p:cNvSpPr>
              <p:nvPr/>
            </p:nvSpPr>
            <p:spPr bwMode="auto">
              <a:xfrm>
                <a:off x="5749145" y="3964778"/>
                <a:ext cx="299685" cy="368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04883" y="4137532"/>
                <a:ext cx="228298" cy="22831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2721" name="Rectangle 29"/>
            <p:cNvSpPr>
              <a:spLocks noChangeArrowheads="1"/>
            </p:cNvSpPr>
            <p:nvPr/>
          </p:nvSpPr>
          <p:spPr bwMode="auto">
            <a:xfrm>
              <a:off x="572774" y="4602315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</a:rPr>
                <a:t>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3528" y="3933056"/>
              <a:ext cx="23042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</a:rPr>
                <a:t>Warnier</a:t>
              </a:r>
              <a:r>
                <a:rPr lang="en-US" sz="1600" b="1" dirty="0">
                  <a:solidFill>
                    <a:srgbClr val="0000FF"/>
                  </a:solidFill>
                </a:rPr>
                <a:t> – Orr Diagram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>
            <a:off x="6094442" y="4293096"/>
            <a:ext cx="288032" cy="120358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Left Brace 35"/>
          <p:cNvSpPr/>
          <p:nvPr/>
        </p:nvSpPr>
        <p:spPr>
          <a:xfrm>
            <a:off x="8316416" y="4540630"/>
            <a:ext cx="216024" cy="100811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6300194" y="4365104"/>
            <a:ext cx="115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err="1">
                <a:solidFill>
                  <a:srgbClr val="00B0F0"/>
                </a:solidFill>
              </a:rPr>
              <a:t>ch</a:t>
            </a:r>
            <a:r>
              <a:rPr lang="en-US" sz="1600" dirty="0">
                <a:solidFill>
                  <a:prstClr val="black"/>
                </a:solidFill>
              </a:rPr>
              <a:t> = s.pop()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00195" y="4869160"/>
            <a:ext cx="2060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match = </a:t>
            </a:r>
            <a:r>
              <a:rPr lang="en-US" sz="1600" dirty="0" err="1">
                <a:solidFill>
                  <a:prstClr val="black"/>
                </a:solidFill>
              </a:rPr>
              <a:t>isMatch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ch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  <a:endParaRPr lang="th-TH" dirty="0"/>
          </a:p>
        </p:txBody>
      </p:sp>
      <p:grpSp>
        <p:nvGrpSpPr>
          <p:cNvPr id="10" name="Group 37"/>
          <p:cNvGrpSpPr/>
          <p:nvPr/>
        </p:nvGrpSpPr>
        <p:grpSpPr>
          <a:xfrm>
            <a:off x="395536" y="892132"/>
            <a:ext cx="2416922" cy="1679132"/>
            <a:chOff x="533400" y="1000125"/>
            <a:chExt cx="2709126" cy="1753635"/>
          </a:xfrm>
          <a:noFill/>
        </p:grpSpPr>
        <p:sp>
          <p:nvSpPr>
            <p:cNvPr id="72714" name="Text Box 52"/>
            <p:cNvSpPr txBox="1">
              <a:spLocks noChangeArrowheads="1"/>
            </p:cNvSpPr>
            <p:nvPr/>
          </p:nvSpPr>
          <p:spPr bwMode="auto">
            <a:xfrm>
              <a:off x="572078" y="1371600"/>
              <a:ext cx="2670448" cy="13821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</a:rPr>
                <a:t>if </a:t>
              </a:r>
              <a:r>
                <a:rPr lang="en-US" sz="1600" dirty="0" err="1"/>
                <a:t>openParen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c</a:t>
              </a:r>
              <a:r>
                <a:rPr lang="en-US" sz="1600" dirty="0"/>
                <a:t>) :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s.push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c</a:t>
              </a:r>
              <a:r>
                <a:rPr lang="en-US" sz="1600" dirty="0"/>
                <a:t>)</a:t>
              </a: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elif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/>
                <a:t>closeParen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c</a:t>
              </a:r>
              <a:r>
                <a:rPr lang="en-US" sz="1600" dirty="0"/>
                <a:t>)</a:t>
              </a:r>
              <a:r>
                <a:rPr lang="en-US" sz="1600" dirty="0">
                  <a:solidFill>
                    <a:srgbClr val="0000FF"/>
                  </a:solidFill>
                </a:rPr>
                <a:t> :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</a:t>
              </a:r>
              <a:r>
                <a:rPr lang="en-US" sz="1600" dirty="0" err="1">
                  <a:solidFill>
                    <a:srgbClr val="00B0F0"/>
                  </a:solidFill>
                </a:rPr>
                <a:t>ch</a:t>
              </a:r>
              <a:r>
                <a:rPr lang="en-US" sz="1600" dirty="0"/>
                <a:t> = s.pop()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  match = </a:t>
              </a:r>
              <a:r>
                <a:rPr lang="en-US" sz="1600" dirty="0" err="1"/>
                <a:t>isMatch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c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B0F0"/>
                  </a:solidFill>
                </a:rPr>
                <a:t>ch</a:t>
              </a:r>
              <a:r>
                <a:rPr lang="en-US" sz="1600" dirty="0"/>
                <a:t>)</a:t>
              </a:r>
              <a:endParaRPr lang="th-TH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3400" y="1000125"/>
              <a:ext cx="2133600" cy="353576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</a:rPr>
                <a:t>Code : 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difficult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30" y="1052740"/>
            <a:ext cx="2524125" cy="231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46"/>
          <p:cNvSpPr/>
          <p:nvPr/>
        </p:nvSpPr>
        <p:spPr>
          <a:xfrm>
            <a:off x="6228184" y="980732"/>
            <a:ext cx="291581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</a:rPr>
              <a:t>Warnier</a:t>
            </a:r>
            <a:r>
              <a:rPr lang="en-US" sz="1600" b="1" dirty="0">
                <a:solidFill>
                  <a:srgbClr val="0000FF"/>
                </a:solidFill>
              </a:rPr>
              <a:t> – Orr  Diagram :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</a:t>
            </a:r>
            <a:endParaRPr lang="en-US" sz="1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99792" y="3573016"/>
            <a:ext cx="6120680" cy="252028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5" grpId="0"/>
      <p:bldP spid="46" grpId="0"/>
      <p:bldP spid="47" grpId="0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200">
                <a:cs typeface="Angsana New" pitchFamily="18" charset="-34"/>
              </a:rPr>
              <a:t>Warnier-Orr Diagram Design Tool</a:t>
            </a:r>
            <a:r>
              <a:rPr lang="en-US" altLang="zh-CN">
                <a:cs typeface="Angsana New" pitchFamily="18" charset="-34"/>
              </a:rPr>
              <a:t> </a:t>
            </a:r>
            <a:endParaRPr lang="th-TH"/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152400" y="3352801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Paren matching</a:t>
            </a:r>
            <a:endParaRPr lang="th-TH" sz="1400" b="1"/>
          </a:p>
        </p:txBody>
      </p:sp>
      <p:sp>
        <p:nvSpPr>
          <p:cNvPr id="228369" name="AutoShape 17"/>
          <p:cNvSpPr>
            <a:spLocks/>
          </p:cNvSpPr>
          <p:nvPr/>
        </p:nvSpPr>
        <p:spPr bwMode="auto">
          <a:xfrm>
            <a:off x="990600" y="838200"/>
            <a:ext cx="76200" cy="5715000"/>
          </a:xfrm>
          <a:prstGeom prst="leftBrace">
            <a:avLst>
              <a:gd name="adj1" fmla="val 62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1143000" y="9144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Init empty stack s</a:t>
            </a:r>
            <a:endParaRPr lang="th-TH" sz="1400" b="1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1143000" y="1905004"/>
            <a:ext cx="1295400" cy="127727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Scan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(</a:t>
            </a:r>
            <a:r>
              <a:rPr lang="en-US" sz="1400" b="1"/>
              <a:t>not EOF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  </a:t>
            </a:r>
            <a:r>
              <a:rPr lang="en-US" sz="1400" b="1"/>
              <a:t>&amp;&amp;</a:t>
            </a:r>
          </a:p>
          <a:p>
            <a:pPr>
              <a:spcBef>
                <a:spcPct val="50000"/>
              </a:spcBef>
            </a:pPr>
            <a:r>
              <a:rPr lang="en-US" sz="1400" b="1"/>
              <a:t>not error</a:t>
            </a:r>
            <a:r>
              <a:rPr lang="en-US" sz="1400" b="1">
                <a:solidFill>
                  <a:srgbClr val="FF0000"/>
                </a:solidFill>
              </a:rPr>
              <a:t>)</a:t>
            </a:r>
            <a:endParaRPr lang="th-TH" sz="1400" b="1">
              <a:solidFill>
                <a:srgbClr val="FF0000"/>
              </a:solidFill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133600" y="1219200"/>
            <a:ext cx="1143000" cy="2209800"/>
            <a:chOff x="1344" y="768"/>
            <a:chExt cx="720" cy="1392"/>
          </a:xfrm>
        </p:grpSpPr>
        <p:sp>
          <p:nvSpPr>
            <p:cNvPr id="73811" name="AutoShape 22"/>
            <p:cNvSpPr>
              <a:spLocks/>
            </p:cNvSpPr>
            <p:nvPr/>
          </p:nvSpPr>
          <p:spPr bwMode="auto">
            <a:xfrm>
              <a:off x="1344" y="768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12" name="Text Box 23"/>
            <p:cNvSpPr txBox="1">
              <a:spLocks noChangeArrowheads="1"/>
            </p:cNvSpPr>
            <p:nvPr/>
          </p:nvSpPr>
          <p:spPr bwMode="auto">
            <a:xfrm>
              <a:off x="1488" y="816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read ch</a:t>
              </a:r>
              <a:endParaRPr lang="th-TH" sz="1400" b="1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3886200" y="2133600"/>
            <a:ext cx="2667000" cy="304800"/>
            <a:chOff x="3168" y="816"/>
            <a:chExt cx="1680" cy="192"/>
          </a:xfrm>
        </p:grpSpPr>
        <p:sp>
          <p:nvSpPr>
            <p:cNvPr id="73809" name="Text Box 27"/>
            <p:cNvSpPr txBox="1">
              <a:spLocks noChangeArrowheads="1"/>
            </p:cNvSpPr>
            <p:nvPr/>
          </p:nvSpPr>
          <p:spPr bwMode="auto">
            <a:xfrm>
              <a:off x="3936" y="8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 </a:t>
              </a:r>
              <a:r>
                <a:rPr lang="en-US" sz="1400" b="1" dirty="0" err="1"/>
                <a:t>s.push</a:t>
              </a:r>
              <a:r>
                <a:rPr lang="en-US" sz="1400" b="1" dirty="0"/>
                <a:t>(</a:t>
              </a:r>
              <a:r>
                <a:rPr lang="en-US" sz="1400" b="1" dirty="0" err="1"/>
                <a:t>ch</a:t>
              </a:r>
              <a:r>
                <a:rPr lang="en-US" sz="1400" b="1" dirty="0"/>
                <a:t>)</a:t>
              </a:r>
              <a:endParaRPr lang="th-TH" sz="1400" b="1" dirty="0"/>
            </a:p>
          </p:txBody>
        </p:sp>
        <p:sp>
          <p:nvSpPr>
            <p:cNvPr id="73810" name="Line 28"/>
            <p:cNvSpPr>
              <a:spLocks noChangeShapeType="1"/>
            </p:cNvSpPr>
            <p:nvPr/>
          </p:nvSpPr>
          <p:spPr bwMode="auto">
            <a:xfrm>
              <a:off x="3168" y="912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28387" name="Line 35"/>
          <p:cNvSpPr>
            <a:spLocks noChangeShapeType="1"/>
          </p:cNvSpPr>
          <p:nvPr/>
        </p:nvSpPr>
        <p:spPr bwMode="auto">
          <a:xfrm>
            <a:off x="4897438" y="3733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5029200" y="2590800"/>
            <a:ext cx="3962400" cy="304800"/>
            <a:chOff x="3168" y="1632"/>
            <a:chExt cx="2400" cy="192"/>
          </a:xfrm>
        </p:grpSpPr>
        <p:sp>
          <p:nvSpPr>
            <p:cNvPr id="73807" name="Line 36"/>
            <p:cNvSpPr>
              <a:spLocks noChangeShapeType="1"/>
            </p:cNvSpPr>
            <p:nvPr/>
          </p:nvSpPr>
          <p:spPr bwMode="auto">
            <a:xfrm>
              <a:off x="3168" y="172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3808" name="Text Box 37"/>
            <p:cNvSpPr txBox="1">
              <a:spLocks noChangeArrowheads="1"/>
            </p:cNvSpPr>
            <p:nvPr/>
          </p:nvSpPr>
          <p:spPr bwMode="auto">
            <a:xfrm>
              <a:off x="3600" y="1632"/>
              <a:ext cx="19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 error =true(no-open-</a:t>
              </a:r>
              <a:r>
                <a:rPr lang="en-US" sz="1400" b="1" dirty="0" err="1"/>
                <a:t>paren</a:t>
              </a:r>
              <a:r>
                <a:rPr lang="en-US" sz="1400" b="1" dirty="0"/>
                <a:t>)</a:t>
              </a:r>
              <a:endParaRPr lang="th-TH" sz="1400" b="1" dirty="0"/>
            </a:p>
          </p:txBody>
        </p:sp>
      </p:grpSp>
      <p:sp>
        <p:nvSpPr>
          <p:cNvPr id="228390" name="AutoShape 38"/>
          <p:cNvSpPr>
            <a:spLocks/>
          </p:cNvSpPr>
          <p:nvPr/>
        </p:nvSpPr>
        <p:spPr bwMode="auto">
          <a:xfrm>
            <a:off x="5181600" y="3124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5486400" y="30480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open = s.pop()</a:t>
            </a:r>
            <a:endParaRPr lang="th-TH" sz="1400" b="1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7239000" y="3886200"/>
            <a:ext cx="1752600" cy="630238"/>
            <a:chOff x="4560" y="2448"/>
            <a:chExt cx="1008" cy="397"/>
          </a:xfrm>
        </p:grpSpPr>
        <p:sp>
          <p:nvSpPr>
            <p:cNvPr id="73805" name="Line 40"/>
            <p:cNvSpPr>
              <a:spLocks noChangeShapeType="1"/>
            </p:cNvSpPr>
            <p:nvPr/>
          </p:nvSpPr>
          <p:spPr bwMode="auto">
            <a:xfrm>
              <a:off x="4560" y="2544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3806" name="Text Box 41"/>
            <p:cNvSpPr txBox="1">
              <a:spLocks noChangeArrowheads="1"/>
            </p:cNvSpPr>
            <p:nvPr/>
          </p:nvSpPr>
          <p:spPr bwMode="auto">
            <a:xfrm>
              <a:off x="4752" y="2448"/>
              <a:ext cx="816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 error = true</a:t>
              </a:r>
            </a:p>
            <a:p>
              <a:pPr>
                <a:spcBef>
                  <a:spcPct val="50000"/>
                </a:spcBef>
              </a:pPr>
              <a:r>
                <a:rPr lang="en-US" sz="1400" b="1"/>
                <a:t>(missmatch)</a:t>
              </a:r>
              <a:endParaRPr lang="th-TH" sz="1400" b="1"/>
            </a:p>
          </p:txBody>
        </p:sp>
      </p:grpSp>
      <p:sp>
        <p:nvSpPr>
          <p:cNvPr id="228396" name="Text Box 44"/>
          <p:cNvSpPr txBox="1">
            <a:spLocks noChangeArrowheads="1"/>
          </p:cNvSpPr>
          <p:nvPr/>
        </p:nvSpPr>
        <p:spPr bwMode="auto">
          <a:xfrm>
            <a:off x="1143000" y="1295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error=false</a:t>
            </a:r>
            <a:endParaRPr lang="th-TH" sz="1400" b="1"/>
          </a:p>
        </p:txBody>
      </p: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1905000" y="4267200"/>
            <a:ext cx="3810000" cy="304800"/>
            <a:chOff x="1200" y="2688"/>
            <a:chExt cx="2400" cy="192"/>
          </a:xfrm>
        </p:grpSpPr>
        <p:sp>
          <p:nvSpPr>
            <p:cNvPr id="73803" name="Text Box 45"/>
            <p:cNvSpPr txBox="1">
              <a:spLocks noChangeArrowheads="1"/>
            </p:cNvSpPr>
            <p:nvPr/>
          </p:nvSpPr>
          <p:spPr bwMode="auto">
            <a:xfrm>
              <a:off x="1536" y="2688"/>
              <a:ext cx="20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no open-</a:t>
              </a:r>
              <a:r>
                <a:rPr lang="en-US" sz="1400" b="1" dirty="0" err="1"/>
                <a:t>paren</a:t>
              </a:r>
              <a:r>
                <a:rPr lang="en-US" sz="1400" b="1" dirty="0"/>
                <a:t> </a:t>
              </a:r>
              <a:r>
                <a:rPr lang="th-TH" sz="1400" b="1" dirty="0"/>
                <a:t> </a:t>
              </a:r>
              <a:r>
                <a:rPr lang="en-US" sz="1400" b="1" dirty="0"/>
                <a:t>/ </a:t>
              </a:r>
              <a:r>
                <a:rPr lang="en-US" sz="1400" b="1" dirty="0" err="1"/>
                <a:t>missmatch</a:t>
              </a:r>
              <a:endParaRPr lang="th-TH" sz="1400" b="1" dirty="0"/>
            </a:p>
          </p:txBody>
        </p:sp>
        <p:sp>
          <p:nvSpPr>
            <p:cNvPr id="73804" name="Line 52"/>
            <p:cNvSpPr>
              <a:spLocks noChangeShapeType="1"/>
            </p:cNvSpPr>
            <p:nvPr/>
          </p:nvSpPr>
          <p:spPr bwMode="auto">
            <a:xfrm>
              <a:off x="1200" y="278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810000" y="4648200"/>
            <a:ext cx="1524000" cy="304800"/>
            <a:chOff x="2400" y="2928"/>
            <a:chExt cx="960" cy="192"/>
          </a:xfrm>
        </p:grpSpPr>
        <p:sp>
          <p:nvSpPr>
            <p:cNvPr id="73801" name="Line 58"/>
            <p:cNvSpPr>
              <a:spLocks noChangeShapeType="1"/>
            </p:cNvSpPr>
            <p:nvPr/>
          </p:nvSpPr>
          <p:spPr bwMode="auto">
            <a:xfrm>
              <a:off x="2400" y="302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3802" name="Text Box 60"/>
            <p:cNvSpPr txBox="1">
              <a:spLocks noChangeArrowheads="1"/>
            </p:cNvSpPr>
            <p:nvPr/>
          </p:nvSpPr>
          <p:spPr bwMode="auto">
            <a:xfrm>
              <a:off x="2736" y="2928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MATCH</a:t>
              </a:r>
              <a:endParaRPr lang="th-TH" sz="1400" b="1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3810000" y="5569425"/>
            <a:ext cx="2514600" cy="523875"/>
            <a:chOff x="2400" y="3456"/>
            <a:chExt cx="1584" cy="330"/>
          </a:xfrm>
        </p:grpSpPr>
        <p:sp>
          <p:nvSpPr>
            <p:cNvPr id="73799" name="Line 59"/>
            <p:cNvSpPr>
              <a:spLocks noChangeShapeType="1"/>
            </p:cNvSpPr>
            <p:nvPr/>
          </p:nvSpPr>
          <p:spPr bwMode="auto">
            <a:xfrm>
              <a:off x="2400" y="360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3800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MISSMATCH </a:t>
              </a:r>
              <a:br>
                <a:rPr lang="en-US" sz="1400" b="1"/>
              </a:br>
              <a:r>
                <a:rPr lang="en-US" sz="1400" b="1"/>
                <a:t>open paren exceed</a:t>
              </a:r>
              <a:endParaRPr lang="th-TH" sz="1400" b="1"/>
            </a:p>
          </p:txBody>
        </p:sp>
      </p:grpSp>
      <p:sp>
        <p:nvSpPr>
          <p:cNvPr id="228423" name="Text Box 71"/>
          <p:cNvSpPr txBox="1">
            <a:spLocks noChangeArrowheads="1"/>
          </p:cNvSpPr>
          <p:nvPr/>
        </p:nvSpPr>
        <p:spPr bwMode="auto">
          <a:xfrm>
            <a:off x="2351182" y="1676400"/>
            <a:ext cx="17526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err="1"/>
              <a:t>ch</a:t>
            </a:r>
            <a:r>
              <a:rPr lang="en-US" sz="1400" b="1" dirty="0"/>
              <a:t> = </a:t>
            </a:r>
            <a:r>
              <a:rPr lang="en-US" sz="1400" b="1" dirty="0" err="1"/>
              <a:t>non_paren</a:t>
            </a:r>
            <a:endParaRPr lang="th-TH" sz="1400" b="1" dirty="0"/>
          </a:p>
        </p:txBody>
      </p:sp>
      <p:sp>
        <p:nvSpPr>
          <p:cNvPr id="228428" name="Text Box 76"/>
          <p:cNvSpPr txBox="1">
            <a:spLocks noChangeArrowheads="1"/>
          </p:cNvSpPr>
          <p:nvPr/>
        </p:nvSpPr>
        <p:spPr bwMode="auto">
          <a:xfrm>
            <a:off x="5486400" y="3505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match(open,ch)</a:t>
            </a:r>
            <a:endParaRPr lang="th-TH" sz="1400" b="1"/>
          </a:p>
        </p:txBody>
      </p:sp>
      <p:sp>
        <p:nvSpPr>
          <p:cNvPr id="73749" name="TextBox 2"/>
          <p:cNvSpPr txBox="1">
            <a:spLocks noChangeArrowheads="1"/>
          </p:cNvSpPr>
          <p:nvPr/>
        </p:nvSpPr>
        <p:spPr bwMode="auto">
          <a:xfrm>
            <a:off x="3697578" y="914404"/>
            <a:ext cx="4267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[ (</a:t>
            </a:r>
            <a:r>
              <a:rPr lang="en-US" sz="4400" b="1" dirty="0" err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a+b</a:t>
            </a:r>
            <a:r>
              <a:rPr lang="en-US" sz="4400" b="1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)*{ (</a:t>
            </a:r>
            <a:r>
              <a:rPr lang="en-US" sz="4400" b="1" dirty="0" err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d+e</a:t>
            </a:r>
            <a:r>
              <a:rPr lang="en-US" sz="4400" b="1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)-3}]</a:t>
            </a:r>
            <a:endParaRPr lang="th-TH" sz="4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934200" y="4951414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(</a:t>
            </a:r>
            <a:endParaRPr lang="th-TH" dirty="0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6551615" y="4343400"/>
            <a:ext cx="992187" cy="1905000"/>
            <a:chOff x="7238206" y="2057400"/>
            <a:chExt cx="991394" cy="2211388"/>
          </a:xfrm>
        </p:grpSpPr>
        <p:cxnSp>
          <p:nvCxnSpPr>
            <p:cNvPr id="68" name="Straight Connector 67"/>
            <p:cNvCxnSpPr/>
            <p:nvPr/>
          </p:nvCxnSpPr>
          <p:spPr>
            <a:xfrm rot="5400000">
              <a:off x="6135148" y="3162302"/>
              <a:ext cx="2207702" cy="158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7124034" y="3161380"/>
              <a:ext cx="2209546" cy="158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239792" y="4266946"/>
              <a:ext cx="988223" cy="184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934200" y="5561014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[</a:t>
            </a:r>
            <a:endParaRPr lang="th-TH"/>
          </a:p>
        </p:txBody>
      </p:sp>
      <p:cxnSp>
        <p:nvCxnSpPr>
          <p:cNvPr id="75" name="Straight Arrow Connector 74"/>
          <p:cNvCxnSpPr/>
          <p:nvPr/>
        </p:nvCxnSpPr>
        <p:spPr>
          <a:xfrm rot="5400000" flipH="1" flipV="1">
            <a:off x="4781228" y="1676402"/>
            <a:ext cx="304800" cy="317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2316892" y="2133600"/>
            <a:ext cx="1752600" cy="1046440"/>
            <a:chOff x="2316892" y="2133600"/>
            <a:chExt cx="1752600" cy="1046440"/>
          </a:xfrm>
        </p:grpSpPr>
        <p:sp>
          <p:nvSpPr>
            <p:cNvPr id="73792" name="Text Box 24"/>
            <p:cNvSpPr txBox="1">
              <a:spLocks noChangeArrowheads="1"/>
            </p:cNvSpPr>
            <p:nvPr/>
          </p:nvSpPr>
          <p:spPr bwMode="auto">
            <a:xfrm>
              <a:off x="2316892" y="2133600"/>
              <a:ext cx="1752600" cy="1046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 </a:t>
              </a:r>
              <a:r>
                <a:rPr lang="en-US" sz="1400" b="1" dirty="0" err="1"/>
                <a:t>ch</a:t>
              </a:r>
              <a:r>
                <a:rPr lang="en-US" sz="1400" b="1" dirty="0"/>
                <a:t> = open </a:t>
              </a:r>
              <a:r>
                <a:rPr lang="en-US" sz="1400" b="1" dirty="0" err="1"/>
                <a:t>paren</a:t>
              </a:r>
              <a:endParaRPr lang="en-US" sz="1400" b="1" dirty="0"/>
            </a:p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endParaRPr lang="en-US" sz="1400" b="1" dirty="0"/>
            </a:p>
            <a:p>
              <a:pPr>
                <a:spcBef>
                  <a:spcPct val="50000"/>
                </a:spcBef>
              </a:pPr>
              <a:r>
                <a:rPr lang="en-US" sz="1400" b="1" dirty="0"/>
                <a:t> </a:t>
              </a:r>
              <a:r>
                <a:rPr lang="en-US" sz="1400" b="1" dirty="0" err="1"/>
                <a:t>ch</a:t>
              </a:r>
              <a:r>
                <a:rPr lang="en-US" sz="1400" b="1" dirty="0"/>
                <a:t> = close </a:t>
              </a:r>
              <a:r>
                <a:rPr lang="en-US" sz="1400" b="1" dirty="0" err="1"/>
                <a:t>paren</a:t>
              </a:r>
              <a:endParaRPr lang="th-TH" sz="1400" b="1" dirty="0"/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2625074" y="2401456"/>
              <a:ext cx="300082" cy="396632"/>
              <a:chOff x="5500354" y="3727336"/>
              <a:chExt cx="300082" cy="396632"/>
            </a:xfrm>
          </p:grpSpPr>
          <p:sp>
            <p:nvSpPr>
              <p:cNvPr id="73794" name="Rectangle 58"/>
              <p:cNvSpPr>
                <a:spLocks noChangeArrowheads="1"/>
              </p:cNvSpPr>
              <p:nvPr/>
            </p:nvSpPr>
            <p:spPr bwMode="auto">
              <a:xfrm>
                <a:off x="5500354" y="3727336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561506" y="3895368"/>
                <a:ext cx="227013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3733800" y="2590799"/>
            <a:ext cx="1447800" cy="1219200"/>
            <a:chOff x="3733800" y="2590799"/>
            <a:chExt cx="1447800" cy="1219200"/>
          </a:xfrm>
        </p:grpSpPr>
        <p:grpSp>
          <p:nvGrpSpPr>
            <p:cNvPr id="13" name="Group 79"/>
            <p:cNvGrpSpPr>
              <a:grpSpLocks/>
            </p:cNvGrpSpPr>
            <p:nvPr/>
          </p:nvGrpSpPr>
          <p:grpSpPr bwMode="auto">
            <a:xfrm>
              <a:off x="3733800" y="2590799"/>
              <a:ext cx="1447800" cy="1219200"/>
              <a:chOff x="2352" y="1632"/>
              <a:chExt cx="912" cy="768"/>
            </a:xfrm>
          </p:grpSpPr>
          <p:sp>
            <p:nvSpPr>
              <p:cNvPr id="73788" name="AutoShape 26"/>
              <p:cNvSpPr>
                <a:spLocks/>
              </p:cNvSpPr>
              <p:nvPr/>
            </p:nvSpPr>
            <p:spPr bwMode="auto">
              <a:xfrm>
                <a:off x="2352" y="1680"/>
                <a:ext cx="144" cy="72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2496" y="1632"/>
                <a:ext cx="768" cy="601"/>
                <a:chOff x="2976" y="1776"/>
                <a:chExt cx="768" cy="601"/>
              </a:xfrm>
            </p:grpSpPr>
            <p:sp>
              <p:nvSpPr>
                <p:cNvPr id="7379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76" y="1776"/>
                  <a:ext cx="768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 dirty="0"/>
                    <a:t> </a:t>
                  </a:r>
                  <a:r>
                    <a:rPr lang="en-US" sz="1400" b="1" dirty="0" err="1"/>
                    <a:t>s.empty</a:t>
                  </a:r>
                  <a:r>
                    <a:rPr lang="en-US" sz="1400" b="1" dirty="0"/>
                    <a:t>()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sz="1400" b="1" dirty="0"/>
                    <a:t>      </a:t>
                  </a:r>
                  <a:endParaRPr lang="th-TH" sz="1500" b="1" dirty="0">
                    <a:solidFill>
                      <a:srgbClr val="FF0000"/>
                    </a:solidFill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en-US" sz="1400" b="1" dirty="0" err="1"/>
                    <a:t>s.empty</a:t>
                  </a:r>
                  <a:r>
                    <a:rPr lang="en-US" sz="1400" b="1" dirty="0"/>
                    <a:t>()</a:t>
                  </a:r>
                  <a:endParaRPr lang="th-TH" sz="1400" b="1" dirty="0"/>
                </a:p>
              </p:txBody>
            </p:sp>
            <p:sp>
              <p:nvSpPr>
                <p:cNvPr id="73791" name="Line 32"/>
                <p:cNvSpPr>
                  <a:spLocks noChangeShapeType="1"/>
                </p:cNvSpPr>
                <p:nvPr/>
              </p:nvSpPr>
              <p:spPr bwMode="auto">
                <a:xfrm>
                  <a:off x="3024" y="2213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4183008" y="2786876"/>
              <a:ext cx="300082" cy="392134"/>
              <a:chOff x="5478408" y="3680956"/>
              <a:chExt cx="300082" cy="392134"/>
            </a:xfrm>
          </p:grpSpPr>
          <p:sp>
            <p:nvSpPr>
              <p:cNvPr id="73786" name="Rectangle 61"/>
              <p:cNvSpPr>
                <a:spLocks noChangeArrowheads="1"/>
              </p:cNvSpPr>
              <p:nvPr/>
            </p:nvSpPr>
            <p:spPr bwMode="auto">
              <a:xfrm>
                <a:off x="5478408" y="3680956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543414" y="384449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1066800" y="4267202"/>
            <a:ext cx="1143000" cy="1138238"/>
            <a:chOff x="1066800" y="4267202"/>
            <a:chExt cx="1143000" cy="1138238"/>
          </a:xfrm>
        </p:grpSpPr>
        <p:grpSp>
          <p:nvGrpSpPr>
            <p:cNvPr id="17" name="Group 84"/>
            <p:cNvGrpSpPr>
              <a:grpSpLocks/>
            </p:cNvGrpSpPr>
            <p:nvPr/>
          </p:nvGrpSpPr>
          <p:grpSpPr bwMode="auto">
            <a:xfrm>
              <a:off x="1066800" y="4267202"/>
              <a:ext cx="1143000" cy="1138238"/>
              <a:chOff x="672" y="2688"/>
              <a:chExt cx="720" cy="717"/>
            </a:xfrm>
          </p:grpSpPr>
          <p:sp>
            <p:nvSpPr>
              <p:cNvPr id="73782" name="Text Box 50"/>
              <p:cNvSpPr txBox="1">
                <a:spLocks noChangeArrowheads="1"/>
              </p:cNvSpPr>
              <p:nvPr/>
            </p:nvSpPr>
            <p:spPr bwMode="auto">
              <a:xfrm>
                <a:off x="672" y="2688"/>
                <a:ext cx="720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 error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  </a:t>
                </a:r>
                <a:endParaRPr lang="th-TH" sz="22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1400" b="1" dirty="0"/>
                  <a:t> error</a:t>
                </a:r>
                <a:endParaRPr lang="th-TH" sz="1400" b="1" dirty="0"/>
              </a:p>
            </p:txBody>
          </p:sp>
          <p:sp>
            <p:nvSpPr>
              <p:cNvPr id="73783" name="Line 51"/>
              <p:cNvSpPr>
                <a:spLocks noChangeShapeType="1"/>
              </p:cNvSpPr>
              <p:nvPr/>
            </p:nvSpPr>
            <p:spPr bwMode="auto">
              <a:xfrm>
                <a:off x="732" y="3216"/>
                <a:ext cx="29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1198672" y="4486599"/>
              <a:ext cx="404278" cy="382561"/>
              <a:chOff x="5628432" y="3800799"/>
              <a:chExt cx="404278" cy="38256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689392" y="3954760"/>
                <a:ext cx="227013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80" name="Rectangle 65"/>
              <p:cNvSpPr>
                <a:spLocks noChangeArrowheads="1"/>
              </p:cNvSpPr>
              <p:nvPr/>
            </p:nvSpPr>
            <p:spPr bwMode="auto">
              <a:xfrm>
                <a:off x="5628432" y="3800799"/>
                <a:ext cx="4042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endParaRPr lang="en-US" dirty="0"/>
              </a:p>
            </p:txBody>
          </p:sp>
        </p:grpSp>
      </p:grpSp>
      <p:grpSp>
        <p:nvGrpSpPr>
          <p:cNvPr id="19" name="Group 77"/>
          <p:cNvGrpSpPr>
            <a:grpSpLocks/>
          </p:cNvGrpSpPr>
          <p:nvPr/>
        </p:nvGrpSpPr>
        <p:grpSpPr bwMode="auto">
          <a:xfrm>
            <a:off x="1874838" y="4648202"/>
            <a:ext cx="2087562" cy="1323976"/>
            <a:chOff x="1874838" y="4648202"/>
            <a:chExt cx="2087563" cy="1323976"/>
          </a:xfrm>
        </p:grpSpPr>
        <p:grpSp>
          <p:nvGrpSpPr>
            <p:cNvPr id="20" name="Group 81"/>
            <p:cNvGrpSpPr>
              <a:grpSpLocks/>
            </p:cNvGrpSpPr>
            <p:nvPr/>
          </p:nvGrpSpPr>
          <p:grpSpPr bwMode="auto">
            <a:xfrm>
              <a:off x="1874838" y="4648202"/>
              <a:ext cx="2087563" cy="1323976"/>
              <a:chOff x="1181" y="2899"/>
              <a:chExt cx="1315" cy="834"/>
            </a:xfrm>
          </p:grpSpPr>
          <p:sp>
            <p:nvSpPr>
              <p:cNvPr id="73773" name="Line 53"/>
              <p:cNvSpPr>
                <a:spLocks noChangeShapeType="1"/>
              </p:cNvSpPr>
              <p:nvPr/>
            </p:nvSpPr>
            <p:spPr bwMode="auto">
              <a:xfrm>
                <a:off x="1181" y="3299"/>
                <a:ext cx="40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grpSp>
            <p:nvGrpSpPr>
              <p:cNvPr id="21" name="Group 68"/>
              <p:cNvGrpSpPr>
                <a:grpSpLocks/>
              </p:cNvGrpSpPr>
              <p:nvPr/>
            </p:nvGrpSpPr>
            <p:grpSpPr bwMode="auto">
              <a:xfrm>
                <a:off x="1728" y="2899"/>
                <a:ext cx="768" cy="834"/>
                <a:chOff x="1728" y="2899"/>
                <a:chExt cx="768" cy="834"/>
              </a:xfrm>
            </p:grpSpPr>
            <p:sp>
              <p:nvSpPr>
                <p:cNvPr id="7377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728" y="2899"/>
                  <a:ext cx="768" cy="8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 dirty="0"/>
                    <a:t> </a:t>
                  </a:r>
                  <a:r>
                    <a:rPr lang="en-US" sz="1400" b="1" dirty="0" err="1"/>
                    <a:t>s.empty</a:t>
                  </a:r>
                  <a:r>
                    <a:rPr lang="en-US" sz="1400" b="1" dirty="0"/>
                    <a:t>()  </a:t>
                  </a:r>
                </a:p>
                <a:p>
                  <a:pPr>
                    <a:spcBef>
                      <a:spcPct val="50000"/>
                    </a:spcBef>
                  </a:pPr>
                  <a:endParaRPr lang="en-US" sz="1500" b="1" dirty="0">
                    <a:solidFill>
                      <a:srgbClr val="FF0000"/>
                    </a:solidFill>
                  </a:endParaRPr>
                </a:p>
                <a:p>
                  <a:pPr>
                    <a:spcBef>
                      <a:spcPct val="50000"/>
                    </a:spcBef>
                  </a:pPr>
                  <a:endParaRPr lang="en-US" sz="1500" b="1" dirty="0">
                    <a:solidFill>
                      <a:srgbClr val="FF0000"/>
                    </a:solidFill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en-US" sz="1400" b="1" dirty="0" err="1"/>
                    <a:t>s.empty</a:t>
                  </a:r>
                  <a:r>
                    <a:rPr lang="en-US" sz="1400" b="1" dirty="0"/>
                    <a:t>()</a:t>
                  </a:r>
                  <a:endParaRPr lang="th-TH" sz="1400" b="1" dirty="0"/>
                </a:p>
              </p:txBody>
            </p:sp>
            <p:sp>
              <p:nvSpPr>
                <p:cNvPr id="73777" name="Line 57"/>
                <p:cNvSpPr>
                  <a:spLocks noChangeShapeType="1"/>
                </p:cNvSpPr>
                <p:nvPr/>
              </p:nvSpPr>
              <p:spPr bwMode="auto">
                <a:xfrm>
                  <a:off x="1776" y="3547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73775" name="AutoShape 67"/>
              <p:cNvSpPr>
                <a:spLocks/>
              </p:cNvSpPr>
              <p:nvPr/>
            </p:nvSpPr>
            <p:spPr bwMode="auto">
              <a:xfrm>
                <a:off x="1584" y="2928"/>
                <a:ext cx="144" cy="72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71"/>
            <p:cNvGrpSpPr>
              <a:grpSpLocks/>
            </p:cNvGrpSpPr>
            <p:nvPr/>
          </p:nvGrpSpPr>
          <p:grpSpPr bwMode="auto">
            <a:xfrm>
              <a:off x="2961537" y="4986888"/>
              <a:ext cx="300082" cy="390473"/>
              <a:chOff x="5476137" y="3833728"/>
              <a:chExt cx="300082" cy="39047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530548" y="3995601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71" name="Rectangle 72"/>
              <p:cNvSpPr>
                <a:spLocks noChangeArrowheads="1"/>
              </p:cNvSpPr>
              <p:nvPr/>
            </p:nvSpPr>
            <p:spPr bwMode="auto">
              <a:xfrm>
                <a:off x="5476137" y="3833728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endParaRPr lang="en-US" dirty="0"/>
              </a:p>
            </p:txBody>
          </p:sp>
        </p:grp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1063626" y="990600"/>
            <a:ext cx="4511675" cy="3886200"/>
            <a:chOff x="1063752" y="990600"/>
            <a:chExt cx="4512056" cy="3886200"/>
          </a:xfrm>
        </p:grpSpPr>
        <p:sp>
          <p:nvSpPr>
            <p:cNvPr id="76" name="Isosceles Triangle 75"/>
            <p:cNvSpPr/>
            <p:nvPr/>
          </p:nvSpPr>
          <p:spPr>
            <a:xfrm rot="5400000">
              <a:off x="1065347" y="9890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1068522" y="13700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5400000">
              <a:off x="1068522" y="19796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rot="5400000">
              <a:off x="1068522" y="43418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 rot="5400000">
              <a:off x="2281474" y="13700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Isosceles Triangle 80"/>
            <p:cNvSpPr/>
            <p:nvPr/>
          </p:nvSpPr>
          <p:spPr>
            <a:xfrm rot="5400000">
              <a:off x="3953253" y="2695568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2287825" y="22082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5400000">
              <a:off x="5412289" y="31226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rot="5400000">
              <a:off x="5421814" y="39608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2745063" y="4722805"/>
              <a:ext cx="152400" cy="155588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5486400" y="3886200"/>
            <a:ext cx="1828800" cy="304800"/>
            <a:chOff x="5486400" y="3886200"/>
            <a:chExt cx="1828800" cy="304800"/>
          </a:xfrm>
        </p:grpSpPr>
        <p:sp>
          <p:nvSpPr>
            <p:cNvPr id="228395" name="Text Box 43"/>
            <p:cNvSpPr txBox="1">
              <a:spLocks noChangeArrowheads="1"/>
            </p:cNvSpPr>
            <p:nvPr/>
          </p:nvSpPr>
          <p:spPr bwMode="auto">
            <a:xfrm>
              <a:off x="5486400" y="3886200"/>
              <a:ext cx="1828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match(</a:t>
              </a:r>
              <a:r>
                <a:rPr lang="en-US" sz="1400" b="1" dirty="0" err="1"/>
                <a:t>open,ch</a:t>
              </a:r>
              <a:r>
                <a:rPr lang="en-US" sz="1400" b="1" dirty="0"/>
                <a:t>)</a:t>
              </a:r>
              <a:endParaRPr lang="th-TH" sz="1400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61013" y="3916266"/>
              <a:ext cx="1143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2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2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2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2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/>
      <p:bldP spid="228369" grpId="0" animBg="1"/>
      <p:bldP spid="228370" grpId="0"/>
      <p:bldP spid="228387" grpId="0" animBg="1"/>
      <p:bldP spid="228390" grpId="0" animBg="1"/>
      <p:bldP spid="228381" grpId="0"/>
      <p:bldP spid="228396" grpId="0"/>
      <p:bldP spid="228423" grpId="0"/>
      <p:bldP spid="228423" grpId="1"/>
      <p:bldP spid="228428" grpId="0"/>
      <p:bldP spid="228428" grpId="1"/>
      <p:bldP spid="65" grpId="0"/>
      <p:bldP spid="65" grpId="1"/>
      <p:bldP spid="65" grpId="2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Parenthesis Matching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95536" y="836712"/>
            <a:ext cx="4320480" cy="483209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FF"/>
                </a:solidFill>
              </a:rPr>
              <a:t>parenMatching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):</a:t>
            </a:r>
          </a:p>
          <a:p>
            <a:r>
              <a:rPr lang="en-US" sz="1400" dirty="0"/>
              <a:t>    s = </a:t>
            </a:r>
            <a:r>
              <a:rPr lang="en-US" sz="1400" dirty="0">
                <a:solidFill>
                  <a:srgbClr val="00B0F0"/>
                </a:solidFill>
              </a:rPr>
              <a:t>Stack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 = 0		</a:t>
            </a:r>
            <a:r>
              <a:rPr lang="en-US" sz="1400" dirty="0">
                <a:solidFill>
                  <a:srgbClr val="00B050"/>
                </a:solidFill>
              </a:rPr>
              <a:t> # index : </a:t>
            </a:r>
            <a:r>
              <a:rPr lang="en-US" sz="1400" dirty="0" err="1">
                <a:solidFill>
                  <a:srgbClr val="00B050"/>
                </a:solidFill>
              </a:rPr>
              <a:t>str</a:t>
            </a:r>
            <a:r>
              <a:rPr lang="en-US" sz="1400" dirty="0">
                <a:solidFill>
                  <a:srgbClr val="00B050"/>
                </a:solidFill>
              </a:rPr>
              <a:t>[</a:t>
            </a:r>
            <a:r>
              <a:rPr lang="en-US" sz="1400" dirty="0" err="1">
                <a:solidFill>
                  <a:srgbClr val="00B050"/>
                </a:solidFill>
              </a:rPr>
              <a:t>i</a:t>
            </a:r>
            <a:r>
              <a:rPr lang="en-US" sz="1400" dirty="0">
                <a:solidFill>
                  <a:srgbClr val="00B050"/>
                </a:solidFill>
              </a:rPr>
              <a:t>]</a:t>
            </a:r>
            <a:endParaRPr lang="en-US" sz="1400" dirty="0"/>
          </a:p>
          <a:p>
            <a:r>
              <a:rPr lang="en-US" sz="1400" dirty="0"/>
              <a:t>    error = 0</a:t>
            </a:r>
          </a:p>
          <a:p>
            <a:endParaRPr lang="th-TH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00FF"/>
                </a:solidFill>
              </a:rPr>
              <a:t>while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0000FF"/>
                </a:solidFill>
              </a:rPr>
              <a:t>and</a:t>
            </a:r>
            <a:r>
              <a:rPr lang="en-US" sz="1400" dirty="0"/>
              <a:t> error == 0 :</a:t>
            </a:r>
          </a:p>
          <a:p>
            <a:r>
              <a:rPr lang="en-US" sz="1400" dirty="0"/>
              <a:t>        c = </a:t>
            </a:r>
            <a:r>
              <a:rPr lang="en-US" sz="1400" dirty="0" err="1"/>
              <a:t>str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/>
              <a:t> c </a:t>
            </a:r>
            <a:r>
              <a:rPr lang="en-US" sz="1400" dirty="0">
                <a:solidFill>
                  <a:srgbClr val="0000FF"/>
                </a:solidFill>
              </a:rPr>
              <a:t>in</a:t>
            </a:r>
            <a:r>
              <a:rPr lang="en-US" sz="1400" dirty="0"/>
              <a:t> '{[(':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s.push</a:t>
            </a:r>
            <a:r>
              <a:rPr lang="en-US" sz="1400" dirty="0"/>
              <a:t>(c)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/>
              <a:t> c </a:t>
            </a:r>
            <a:r>
              <a:rPr lang="en-US" sz="1400" dirty="0">
                <a:solidFill>
                  <a:srgbClr val="0000FF"/>
                </a:solidFill>
              </a:rPr>
              <a:t>in</a:t>
            </a:r>
            <a:r>
              <a:rPr lang="en-US" sz="1400" dirty="0"/>
              <a:t> '}])':</a:t>
            </a:r>
          </a:p>
          <a:p>
            <a:r>
              <a:rPr lang="en-US" sz="1400" dirty="0"/>
              <a:t>            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s.size</a:t>
            </a:r>
            <a:r>
              <a:rPr lang="en-US" sz="1400" dirty="0"/>
              <a:t>() &gt; 0:</a:t>
            </a:r>
          </a:p>
          <a:p>
            <a:r>
              <a:rPr lang="en-US" sz="1400" dirty="0"/>
              <a:t>                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not</a:t>
            </a:r>
            <a:r>
              <a:rPr lang="en-US" sz="1400" dirty="0"/>
              <a:t> match(s.pop(),c):</a:t>
            </a:r>
          </a:p>
          <a:p>
            <a:r>
              <a:rPr lang="en-US" sz="1400" dirty="0"/>
              <a:t>                        error = 1 	</a:t>
            </a:r>
            <a:r>
              <a:rPr lang="en-US" sz="1400" dirty="0">
                <a:solidFill>
                  <a:srgbClr val="00B050"/>
                </a:solidFill>
              </a:rPr>
              <a:t># open &amp; close not match</a:t>
            </a:r>
          </a:p>
          <a:p>
            <a:r>
              <a:rPr lang="en-US" sz="1400" dirty="0"/>
              <a:t>               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/>
              <a:t>: 	</a:t>
            </a:r>
            <a:r>
              <a:rPr lang="en-US" sz="1400" dirty="0">
                <a:solidFill>
                  <a:srgbClr val="00B050"/>
                </a:solidFill>
              </a:rPr>
              <a:t># empty stack </a:t>
            </a:r>
          </a:p>
          <a:p>
            <a:r>
              <a:rPr lang="es-ES" sz="1400" dirty="0"/>
              <a:t>                        error = 2 	</a:t>
            </a:r>
            <a:r>
              <a:rPr lang="es-ES" sz="1400" dirty="0">
                <a:solidFill>
                  <a:srgbClr val="00B050"/>
                </a:solidFill>
              </a:rPr>
              <a:t># no open paren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</a:t>
            </a:r>
            <a:r>
              <a:rPr lang="en-US" sz="1400" dirty="0"/>
              <a:t> += 1</a:t>
            </a:r>
          </a:p>
          <a:p>
            <a:endParaRPr lang="th-TH" sz="1400" dirty="0"/>
          </a:p>
          <a:p>
            <a:r>
              <a:rPr lang="th-TH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s.size</a:t>
            </a:r>
            <a:r>
              <a:rPr lang="en-US" sz="1400" dirty="0"/>
              <a:t>() &gt; 0:  	</a:t>
            </a:r>
            <a:r>
              <a:rPr lang="en-US" sz="1400" dirty="0">
                <a:solidFill>
                  <a:srgbClr val="00B050"/>
                </a:solidFill>
              </a:rPr>
              <a:t># stack not empty</a:t>
            </a:r>
            <a:endParaRPr lang="en-US" sz="1400" dirty="0"/>
          </a:p>
          <a:p>
            <a:r>
              <a:rPr lang="en-US" sz="1400" dirty="0"/>
              <a:t>        error = 3	</a:t>
            </a:r>
            <a:r>
              <a:rPr lang="es-ES" sz="1400" dirty="0">
                <a:solidFill>
                  <a:srgbClr val="00B050"/>
                </a:solidFill>
              </a:rPr>
              <a:t># open paren(s) </a:t>
            </a:r>
            <a:r>
              <a:rPr lang="es-ES" sz="1400" dirty="0" err="1">
                <a:solidFill>
                  <a:srgbClr val="00B050"/>
                </a:solidFill>
              </a:rPr>
              <a:t>excesses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00FF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00000"/>
                </a:solidFill>
              </a:rPr>
              <a:t>error,c,i,s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6" y="1052736"/>
            <a:ext cx="4176464" cy="289310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str</a:t>
            </a:r>
            <a:r>
              <a:rPr lang="en-US" sz="1400" dirty="0"/>
              <a:t> = '[{</a:t>
            </a:r>
            <a:r>
              <a:rPr lang="en-US" sz="1400" dirty="0" err="1"/>
              <a:t>a+b</a:t>
            </a:r>
            <a:r>
              <a:rPr lang="en-US" sz="1400" dirty="0"/>
              <a:t>-c}'</a:t>
            </a:r>
          </a:p>
          <a:p>
            <a:r>
              <a:rPr lang="en-US" sz="1400" dirty="0" err="1">
                <a:solidFill>
                  <a:srgbClr val="C00000"/>
                </a:solidFill>
              </a:rPr>
              <a:t>err,c,i,s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FF00FF"/>
                </a:solidFill>
              </a:rPr>
              <a:t>parenMatching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/>
              <a:t> err == 1:</a:t>
            </a:r>
          </a:p>
          <a:p>
            <a:r>
              <a:rPr lang="en-US" sz="1400" dirty="0"/>
              <a:t>    print(</a:t>
            </a:r>
            <a:r>
              <a:rPr lang="en-US" sz="1400" dirty="0" err="1"/>
              <a:t>str</a:t>
            </a:r>
            <a:r>
              <a:rPr lang="en-US" sz="1400" dirty="0"/>
              <a:t> , '</a:t>
            </a:r>
            <a:r>
              <a:rPr lang="en-US" sz="1400" dirty="0" err="1"/>
              <a:t>unmatch</a:t>
            </a:r>
            <a:r>
              <a:rPr lang="en-US" sz="1400" dirty="0"/>
              <a:t> open-close  ')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elif</a:t>
            </a:r>
            <a:r>
              <a:rPr lang="en-US" sz="1400" dirty="0"/>
              <a:t> err == 2:</a:t>
            </a:r>
          </a:p>
          <a:p>
            <a:r>
              <a:rPr lang="en-US" sz="1400" dirty="0"/>
              <a:t>    print(</a:t>
            </a:r>
            <a:r>
              <a:rPr lang="en-US" sz="1400" dirty="0" err="1"/>
              <a:t>str</a:t>
            </a:r>
            <a:r>
              <a:rPr lang="en-US" sz="1400" dirty="0"/>
              <a:t> , 'close </a:t>
            </a:r>
            <a:r>
              <a:rPr lang="en-US" sz="1400" dirty="0" err="1"/>
              <a:t>paren</a:t>
            </a:r>
            <a:r>
              <a:rPr lang="en-US" sz="1400" dirty="0"/>
              <a:t> excess')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elif</a:t>
            </a:r>
            <a:r>
              <a:rPr lang="en-US" sz="1400" dirty="0"/>
              <a:t> err == 3:</a:t>
            </a:r>
          </a:p>
          <a:p>
            <a:r>
              <a:rPr lang="en-US" sz="1400" dirty="0"/>
              <a:t>    print(</a:t>
            </a:r>
            <a:r>
              <a:rPr lang="en-US" sz="1400" dirty="0" err="1"/>
              <a:t>str</a:t>
            </a:r>
            <a:r>
              <a:rPr lang="en-US" sz="1400" dirty="0"/>
              <a:t> , 'open </a:t>
            </a:r>
            <a:r>
              <a:rPr lang="en-US" sz="1400" dirty="0" err="1"/>
              <a:t>paren</a:t>
            </a:r>
            <a:r>
              <a:rPr lang="en-US" sz="1400" dirty="0"/>
              <a:t>(s) excess  ', </a:t>
            </a:r>
            <a:r>
              <a:rPr lang="en-US" sz="1400" dirty="0" err="1"/>
              <a:t>s.size</a:t>
            </a:r>
            <a:r>
              <a:rPr lang="en-US" sz="1400" dirty="0"/>
              <a:t>(),': ',end=''  ) 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00FF"/>
                </a:solidFill>
              </a:rPr>
              <a:t>for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s.item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print(</a:t>
            </a:r>
            <a:r>
              <a:rPr lang="en-US" sz="1400" dirty="0" err="1"/>
              <a:t>ele,sep</a:t>
            </a:r>
            <a:r>
              <a:rPr lang="en-US" sz="1400" dirty="0"/>
              <a:t>=' ',end = '')</a:t>
            </a:r>
          </a:p>
          <a:p>
            <a:r>
              <a:rPr lang="en-US" sz="1400" dirty="0"/>
              <a:t>    print()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/>
              <a:t>: </a:t>
            </a:r>
          </a:p>
          <a:p>
            <a:r>
              <a:rPr lang="en-US" sz="1400" dirty="0"/>
              <a:t>    print(</a:t>
            </a:r>
            <a:r>
              <a:rPr lang="en-US" sz="1400" dirty="0" err="1"/>
              <a:t>str</a:t>
            </a:r>
            <a:r>
              <a:rPr lang="en-US" sz="1400" dirty="0"/>
              <a:t>, 'MATCH')</a:t>
            </a:r>
            <a:endParaRPr lang="th-TH" sz="1400" dirty="0"/>
          </a:p>
        </p:txBody>
      </p:sp>
      <p:sp>
        <p:nvSpPr>
          <p:cNvPr id="5" name="Rectangle 4"/>
          <p:cNvSpPr/>
          <p:nvPr/>
        </p:nvSpPr>
        <p:spPr>
          <a:xfrm>
            <a:off x="4788024" y="4221092"/>
            <a:ext cx="3707904" cy="95410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</a:t>
            </a:r>
            <a:r>
              <a:rPr lang="en-US" sz="1400" dirty="0"/>
              <a:t> match(open, close):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00FF"/>
                </a:solidFill>
              </a:rPr>
              <a:t>return</a:t>
            </a:r>
            <a:r>
              <a:rPr lang="en-US" sz="1400" dirty="0"/>
              <a:t> (open == '(' </a:t>
            </a:r>
            <a:r>
              <a:rPr lang="en-US" sz="1400" dirty="0">
                <a:solidFill>
                  <a:srgbClr val="0000FF"/>
                </a:solidFill>
              </a:rPr>
              <a:t>and</a:t>
            </a:r>
            <a:r>
              <a:rPr lang="en-US" sz="1400" dirty="0"/>
              <a:t> close == ')') or \</a:t>
            </a:r>
          </a:p>
          <a:p>
            <a:r>
              <a:rPr lang="en-US" sz="1400" dirty="0"/>
              <a:t>            (open == '{' </a:t>
            </a:r>
            <a:r>
              <a:rPr lang="en-US" sz="1400" dirty="0">
                <a:solidFill>
                  <a:srgbClr val="0000FF"/>
                </a:solidFill>
              </a:rPr>
              <a:t>and</a:t>
            </a:r>
            <a:r>
              <a:rPr lang="en-US" sz="1400" dirty="0"/>
              <a:t> close == '}') or \</a:t>
            </a:r>
          </a:p>
          <a:p>
            <a:r>
              <a:rPr lang="en-US" sz="1400" dirty="0"/>
              <a:t>            (open == '[' </a:t>
            </a:r>
            <a:r>
              <a:rPr lang="en-US" sz="1400" dirty="0">
                <a:solidFill>
                  <a:srgbClr val="0000FF"/>
                </a:solidFill>
              </a:rPr>
              <a:t>and</a:t>
            </a:r>
            <a:r>
              <a:rPr lang="en-US" sz="1400" dirty="0"/>
              <a:t> close == ']')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2882" y="5229204"/>
            <a:ext cx="3492896" cy="95410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</a:t>
            </a:r>
            <a:r>
              <a:rPr lang="en-US" sz="1400" dirty="0"/>
              <a:t> match2(</a:t>
            </a:r>
            <a:r>
              <a:rPr lang="en-US" sz="1400" dirty="0" err="1"/>
              <a:t>op,cl</a:t>
            </a:r>
            <a:r>
              <a:rPr lang="en-US" sz="1400" dirty="0"/>
              <a:t>):</a:t>
            </a:r>
          </a:p>
          <a:p>
            <a:r>
              <a:rPr lang="en-US" sz="1400" dirty="0"/>
              <a:t>    opens = "([{"</a:t>
            </a:r>
          </a:p>
          <a:p>
            <a:r>
              <a:rPr lang="en-US" sz="1400" dirty="0"/>
              <a:t>    closes = ")]}"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00FF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err="1"/>
              <a:t>opens.</a:t>
            </a:r>
            <a:r>
              <a:rPr lang="en-US" sz="1400" dirty="0" err="1">
                <a:solidFill>
                  <a:srgbClr val="C00000"/>
                </a:solidFill>
              </a:rPr>
              <a:t>index</a:t>
            </a:r>
            <a:r>
              <a:rPr lang="en-US" sz="1400" dirty="0"/>
              <a:t>(op) == </a:t>
            </a:r>
            <a:r>
              <a:rPr lang="en-US" sz="1400" dirty="0" err="1"/>
              <a:t>closes.</a:t>
            </a:r>
            <a:r>
              <a:rPr lang="en-US" sz="1400" dirty="0" err="1">
                <a:solidFill>
                  <a:srgbClr val="C00000"/>
                </a:solidFill>
              </a:rPr>
              <a:t>index</a:t>
            </a:r>
            <a:r>
              <a:rPr lang="en-US" sz="1400" dirty="0"/>
              <a:t>(</a:t>
            </a:r>
            <a:r>
              <a:rPr lang="en-US" sz="1400" dirty="0" err="1"/>
              <a:t>cl</a:t>
            </a:r>
            <a:r>
              <a:rPr lang="en-US" sz="1400" dirty="0"/>
              <a:t>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Stack Application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2123728" y="2276872"/>
            <a:ext cx="6120680" cy="2088232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Parenthesis Matching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Evaluate Postfix Expression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Infix to Postfix Conversion  (Reverse Polish Notation)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Function Call (clearly see in recursion)</a:t>
            </a:r>
            <a:endParaRPr lang="th-TH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ngsana New" pitchFamily="18" charset="-34"/>
              </a:rPr>
              <a:t>Postfix Notation (Polish Notation)</a:t>
            </a:r>
            <a:endParaRPr lang="th-TH" altLang="zh-CN" dirty="0">
              <a:cs typeface="Angsana New" pitchFamily="18" charset="-34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0648" y="1828800"/>
            <a:ext cx="7511752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 pitchFamily="66" charset="0"/>
                <a:ea typeface="+mn-ea"/>
                <a:cs typeface="Cordia New" pitchFamily="34" charset="-34"/>
              </a:rPr>
              <a:t>Infix Form  		Prefix Form 		Postfix Form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a + b 			+ a b 			a b 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a + </a:t>
            </a:r>
            <a:r>
              <a:rPr lang="en-US" altLang="zh-CN" sz="3200" dirty="0">
                <a:solidFill>
                  <a:srgbClr val="00B050"/>
                </a:solidFill>
              </a:rPr>
              <a:t>b * c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Cordia New" pitchFamily="34" charset="-34"/>
              </a:rPr>
              <a:t>	</a:t>
            </a: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9872" y="3353622"/>
            <a:ext cx="6799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/>
              <a:t>+ a</a:t>
            </a:r>
            <a:endParaRPr lang="th-TH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1294" y="3353622"/>
            <a:ext cx="15536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/>
              <a:t>a </a:t>
            </a:r>
            <a:r>
              <a:rPr lang="en-US" altLang="zh-CN" sz="3200" dirty="0">
                <a:solidFill>
                  <a:srgbClr val="00B050"/>
                </a:solidFill>
              </a:rPr>
              <a:t>b c * </a:t>
            </a:r>
            <a:r>
              <a:rPr lang="en-US" altLang="zh-CN" sz="3200" dirty="0"/>
              <a:t>+</a:t>
            </a:r>
            <a:endParaRPr lang="th-TH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95938" y="3363139"/>
            <a:ext cx="9653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</a:rPr>
              <a:t>* b c</a:t>
            </a:r>
            <a:endParaRPr lang="th-TH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251522" y="6248349"/>
            <a:ext cx="2260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http://clipart-library.com/search/</a:t>
            </a:r>
            <a:endParaRPr lang="th-T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0" name="Picture 6" descr="Coin clip art free clipart image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3883" y="3284082"/>
            <a:ext cx="1287877" cy="1585078"/>
          </a:xfrm>
          <a:prstGeom prst="rect">
            <a:avLst/>
          </a:prstGeom>
          <a:noFill/>
        </p:spPr>
      </p:pic>
      <p:pic>
        <p:nvPicPr>
          <p:cNvPr id="1032" name="Picture 8" descr="alt=&quot;Stack of Books Clipart&quot; title=&quot;Stack of Books Clipart&quot; 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1952192"/>
            <a:ext cx="1539593" cy="1580692"/>
          </a:xfrm>
          <a:prstGeom prst="rect">
            <a:avLst/>
          </a:prstGeom>
          <a:noFill/>
        </p:spPr>
      </p:pic>
      <p:pic>
        <p:nvPicPr>
          <p:cNvPr id="1034" name="Picture 10" descr="alt=&quot;Stack cliparts&quot; title=&quot;Stack cliparts&quot; 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71765" y="1916832"/>
            <a:ext cx="1693465" cy="16934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75856" y="508518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Stacks </a:t>
            </a:r>
            <a:r>
              <a:rPr lang="th-TH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กองของ</a:t>
            </a:r>
            <a:r>
              <a:rPr lang="en-US" sz="2000" b="1" dirty="0">
                <a:latin typeface="Comic Sans MS" pitchFamily="66" charset="0"/>
              </a:rPr>
              <a:t>  </a:t>
            </a:r>
            <a:endParaRPr lang="th-TH" sz="2000" b="1" dirty="0">
              <a:latin typeface="Comic Sans MS" pitchFamily="66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681888"/>
            <a:ext cx="1658240" cy="125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Evaluate Postfix Notation</a:t>
            </a:r>
            <a:endParaRPr lang="th-TH" dirty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8410" y="1838325"/>
            <a:ext cx="6931025" cy="7620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CN" sz="3600" dirty="0">
                <a:latin typeface="Comic Sans MS" pitchFamily="66" charset="0"/>
                <a:cs typeface="Cordia New" pitchFamily="34" charset="-34"/>
              </a:rPr>
              <a:t>6 5 2 3 + 8 * - 3 + *  = ? </a:t>
            </a:r>
            <a:endParaRPr lang="th-TH" sz="3600" dirty="0">
              <a:latin typeface="Comic Sans MS" pitchFamily="66" charset="0"/>
            </a:endParaRPr>
          </a:p>
        </p:txBody>
      </p:sp>
      <p:graphicFrame>
        <p:nvGraphicFramePr>
          <p:cNvPr id="271371" name="Group 11"/>
          <p:cNvGraphicFramePr>
            <a:graphicFrameLocks noGrp="1"/>
          </p:cNvGraphicFramePr>
          <p:nvPr>
            <p:ph sz="half" idx="4294967295"/>
          </p:nvPr>
        </p:nvGraphicFramePr>
        <p:xfrm>
          <a:off x="345142" y="3398900"/>
          <a:ext cx="6700838" cy="2771999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3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input: 6523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 input: +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Push : 6, 5, 2, 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 o2 &lt;-  pop#1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 o1  &lt;- pop#2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  push               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03" name="Rectangle 0"/>
          <p:cNvSpPr>
            <a:spLocks noChangeArrowheads="1"/>
          </p:cNvSpPr>
          <p:nvPr/>
        </p:nvSpPr>
        <p:spPr bwMode="auto">
          <a:xfrm>
            <a:off x="1295402" y="6063952"/>
            <a:ext cx="6931025" cy="31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 altLang="zh-CN" sz="1800" dirty="0">
                <a:solidFill>
                  <a:srgbClr val="FF0000"/>
                </a:solidFill>
              </a:rPr>
              <a:t>What ‘s next ?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271361" name="Text Box 1"/>
          <p:cNvSpPr txBox="1">
            <a:spLocks noChangeArrowheads="1"/>
          </p:cNvSpPr>
          <p:nvPr/>
        </p:nvSpPr>
        <p:spPr bwMode="auto">
          <a:xfrm>
            <a:off x="3505200" y="5144794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/>
              <a:t>6</a:t>
            </a:r>
            <a:endParaRPr lang="th-TH" sz="4000" b="1" dirty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505200" y="4457406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5</a:t>
            </a:r>
            <a:endParaRPr lang="th-TH" sz="4000" b="1"/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505200" y="3695402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2</a:t>
            </a:r>
            <a:endParaRPr lang="th-TH" sz="4000" b="1"/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505200" y="3009606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3</a:t>
            </a:r>
            <a:endParaRPr lang="th-TH" sz="4000" b="1"/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5791200" y="4595519"/>
            <a:ext cx="45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+</a:t>
            </a:r>
            <a:endParaRPr lang="th-TH" sz="4000"/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5791200" y="5143206"/>
            <a:ext cx="45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</a:rPr>
              <a:t>5</a:t>
            </a:r>
            <a:endParaRPr lang="th-TH" sz="4000">
              <a:solidFill>
                <a:srgbClr val="FF0000"/>
              </a:solidFill>
            </a:endParaRPr>
          </a:p>
        </p:txBody>
      </p:sp>
      <p:graphicFrame>
        <p:nvGraphicFramePr>
          <p:cNvPr id="13" name="Group 11"/>
          <p:cNvGraphicFramePr>
            <a:graphicFrameLocks/>
          </p:cNvGraphicFramePr>
          <p:nvPr/>
        </p:nvGraphicFramePr>
        <p:xfrm>
          <a:off x="7005638" y="3162006"/>
          <a:ext cx="1223962" cy="3206751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+mn-cs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+mn-cs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+mn-cs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SimSun" pitchFamily="2" charset="-122"/>
                          <a:cs typeface="+mn-cs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1491392" y="2499693"/>
            <a:ext cx="30480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1892894" y="2507456"/>
            <a:ext cx="304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326682" y="2507460"/>
            <a:ext cx="3048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744857" y="2507460"/>
            <a:ext cx="3048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3124250" y="2507456"/>
            <a:ext cx="304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72" name="Rectangle 19"/>
          <p:cNvSpPr>
            <a:spLocks noChangeArrowheads="1"/>
          </p:cNvSpPr>
          <p:nvPr/>
        </p:nvSpPr>
        <p:spPr bwMode="auto">
          <a:xfrm>
            <a:off x="685802" y="990600"/>
            <a:ext cx="8062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Postfix Notation</a:t>
            </a:r>
            <a:r>
              <a:rPr lang="th-TH" sz="2000" b="1" dirty="0"/>
              <a:t>  มีธรรมชาติเป็น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stack</a:t>
            </a:r>
            <a:r>
              <a:rPr lang="en-US" sz="2000" b="1" dirty="0"/>
              <a:t>: operator </a:t>
            </a:r>
            <a:r>
              <a:rPr lang="th-TH" sz="2000" b="1" dirty="0"/>
              <a:t>เป็นของ </a:t>
            </a:r>
            <a:r>
              <a:rPr lang="en-US" sz="2000" b="1" dirty="0"/>
              <a:t>operands 2 </a:t>
            </a:r>
            <a:r>
              <a:rPr lang="th-TH" sz="2000" b="1" dirty="0"/>
              <a:t>ตัวก่อนหน้ามัน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284999" y="1772816"/>
            <a:ext cx="1152000" cy="57606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2233238" y="1663306"/>
            <a:ext cx="1980000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855946" y="1484784"/>
            <a:ext cx="2664000" cy="11230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1800088" y="1375274"/>
            <a:ext cx="3492000" cy="136815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1329E-6 L 0.2875 0.2263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71 L 0.20833 0.126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1109 C 0.00416 -0.01086 -0.12084 -0.11468 -0.24584 -0.2175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3" grpId="0"/>
      <p:bldP spid="271361" grpId="0"/>
      <p:bldP spid="271364" grpId="0"/>
      <p:bldP spid="271365" grpId="0"/>
      <p:bldP spid="271365" grpId="1"/>
      <p:bldP spid="271366" grpId="0"/>
      <p:bldP spid="271366" grpId="1"/>
      <p:bldP spid="271367" grpId="0"/>
      <p:bldP spid="271369" grpId="0"/>
      <p:bldP spid="27136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Cordia New" pitchFamily="34" charset="-34"/>
              </a:rPr>
              <a:t>6 5 2 3 + 8 * - 3 + *  = ? </a:t>
            </a:r>
            <a:endParaRPr lang="th-TH" dirty="0"/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827584" y="731341"/>
          <a:ext cx="3024336" cy="1833563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6523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 :  6  5  2  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4686300" y="803349"/>
          <a:ext cx="3558108" cy="1833563"/>
        </p:xfrm>
        <a:graphic>
          <a:graphicData uri="http://schemas.openxmlformats.org/drawingml/2006/table">
            <a:tbl>
              <a:tblPr/>
              <a:tblGrid>
                <a:gridCol w="269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+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pop#1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/>
                          <a:ea typeface="SimSun" pitchFamily="2" charset="-122"/>
                          <a:cs typeface="Microsoft Sans Serif" pitchFamily="34" charset="0"/>
                        </a:rPr>
                        <a:t>→ 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pop#2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n-lt"/>
                          <a:ea typeface="SimSun" pitchFamily="2" charset="-122"/>
                          <a:cs typeface="Microsoft Sans Serif" pitchFamily="34" charset="0"/>
                        </a:rPr>
                        <a:t>→ 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 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+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0100" y="2501100"/>
          <a:ext cx="3051820" cy="1524000"/>
        </p:xfrm>
        <a:graphic>
          <a:graphicData uri="http://schemas.openxmlformats.org/drawingml/2006/table">
            <a:tbl>
              <a:tblPr/>
              <a:tblGrid>
                <a:gridCol w="218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8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    8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8365" y="2501100"/>
          <a:ext cx="3566045" cy="1524000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*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pop#1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/>
                          <a:ea typeface="SimSun" pitchFamily="2" charset="-122"/>
                          <a:cs typeface="Microsoft Sans Serif" pitchFamily="34" charset="0"/>
                        </a:rPr>
                        <a:t>→ 8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pop#2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n-lt"/>
                          <a:ea typeface="SimSun" pitchFamily="2" charset="-122"/>
                          <a:cs typeface="Microsoft Sans Serif" pitchFamily="34" charset="0"/>
                        </a:rPr>
                        <a:t>→ 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 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8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00100" y="3814825"/>
          <a:ext cx="3051820" cy="1524000"/>
        </p:xfrm>
        <a:graphic>
          <a:graphicData uri="http://schemas.openxmlformats.org/drawingml/2006/table">
            <a:tbl>
              <a:tblPr/>
              <a:tblGrid>
                <a:gridCol w="218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-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pop#1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/>
                          <a:ea typeface="SimSun" pitchFamily="2" charset="-122"/>
                          <a:cs typeface="Microsoft Sans Serif" pitchFamily="34" charset="0"/>
                        </a:rPr>
                        <a:t>→ 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pop#2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n-lt"/>
                          <a:ea typeface="SimSun" pitchFamily="2" charset="-122"/>
                          <a:cs typeface="Microsoft Sans Serif" pitchFamily="34" charset="0"/>
                        </a:rPr>
                        <a:t>→ 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-35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 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5-40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86300" y="3830700"/>
          <a:ext cx="3558108" cy="1524000"/>
        </p:xfrm>
        <a:graphic>
          <a:graphicData uri="http://schemas.openxmlformats.org/drawingml/2006/table">
            <a:tbl>
              <a:tblPr/>
              <a:tblGrid>
                <a:gridCol w="269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   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-35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165" y="5105400"/>
          <a:ext cx="3059757" cy="1219200"/>
        </p:xfrm>
        <a:graphic>
          <a:graphicData uri="http://schemas.openxmlformats.org/drawingml/2006/table">
            <a:tbl>
              <a:tblPr/>
              <a:tblGrid>
                <a:gridCol w="219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pop#1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/>
                          <a:ea typeface="SimSun" pitchFamily="2" charset="-122"/>
                          <a:cs typeface="Microsoft Sans Serif" pitchFamily="34" charset="0"/>
                        </a:rPr>
                        <a:t>→ 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pop#2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n-lt"/>
                          <a:ea typeface="SimSun" pitchFamily="2" charset="-122"/>
                          <a:cs typeface="Microsoft Sans Serif" pitchFamily="34" charset="0"/>
                        </a:rPr>
                        <a:t>→ -35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-32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    -35+3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6300" y="5105400"/>
          <a:ext cx="3558108" cy="1219200"/>
        </p:xfrm>
        <a:graphic>
          <a:graphicData uri="http://schemas.openxmlformats.org/drawingml/2006/table">
            <a:tbl>
              <a:tblPr/>
              <a:tblGrid>
                <a:gridCol w="269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input: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*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pop#1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alibri"/>
                          <a:ea typeface="SimSun" pitchFamily="2" charset="-122"/>
                          <a:cs typeface="Microsoft Sans Serif" pitchFamily="34" charset="0"/>
                        </a:rPr>
                        <a:t>→ -32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pop#2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+mn-lt"/>
                          <a:ea typeface="SimSun" pitchFamily="2" charset="-122"/>
                          <a:cs typeface="Microsoft Sans Serif" pitchFamily="34" charset="0"/>
                        </a:rPr>
                        <a:t>→ 6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push 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*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-32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638" algn="ctr"/>
                        </a:tabLst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Microsoft Sans Serif" pitchFamily="34" charset="0"/>
                        </a:rPr>
                        <a:t>-	192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Microsoft Sans Serif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Stack Application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1979712" y="2348880"/>
            <a:ext cx="6120680" cy="2088232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Parenthesis Matching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Evaluate Postfix Expression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Infix to Postfix Conversion  (Reverse Polish Notation)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Function Call (clearly see in recursion)</a:t>
            </a:r>
            <a:endParaRPr lang="th-TH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Angsana New" pitchFamily="18" charset="-34"/>
              </a:rPr>
              <a:t> Infix to Postfix Conversion</a:t>
            </a:r>
            <a:endParaRPr lang="th-TH" dirty="0"/>
          </a:p>
        </p:txBody>
      </p:sp>
      <p:sp>
        <p:nvSpPr>
          <p:cNvPr id="265232" name="Line 16"/>
          <p:cNvSpPr>
            <a:spLocks noChangeShapeType="1"/>
          </p:cNvSpPr>
          <p:nvPr/>
        </p:nvSpPr>
        <p:spPr bwMode="auto">
          <a:xfrm flipV="1">
            <a:off x="914400" y="1600200"/>
            <a:ext cx="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0900" name="Text Box 17"/>
          <p:cNvSpPr txBox="1">
            <a:spLocks noChangeArrowheads="1"/>
          </p:cNvSpPr>
          <p:nvPr/>
        </p:nvSpPr>
        <p:spPr bwMode="auto">
          <a:xfrm>
            <a:off x="5181600" y="990604"/>
            <a:ext cx="27305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500">
                <a:solidFill>
                  <a:srgbClr val="0000FF"/>
                </a:solidFill>
                <a:sym typeface="Wingdings" pitchFamily="2" charset="2"/>
              </a:rPr>
              <a:t>ab*c+</a:t>
            </a:r>
            <a:r>
              <a:rPr lang="th-TH" altLang="zh-CN">
                <a:sym typeface="Wingdings" pitchFamily="2" charset="2"/>
              </a:rPr>
              <a:t> </a:t>
            </a:r>
            <a:endParaRPr lang="th-TH">
              <a:sym typeface="Wingdings" pitchFamily="2" charset="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2" y="2971800"/>
            <a:ext cx="1706563" cy="2133600"/>
            <a:chOff x="1728" y="1440"/>
            <a:chExt cx="432" cy="192"/>
          </a:xfrm>
        </p:grpSpPr>
        <p:sp>
          <p:nvSpPr>
            <p:cNvPr id="80911" name="Line 2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0912" name="Line 2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0913" name="Line 2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678946" y="990604"/>
            <a:ext cx="51276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>
                <a:solidFill>
                  <a:srgbClr val="0000FF"/>
                </a:solidFill>
              </a:rPr>
              <a:t>a</a:t>
            </a:r>
            <a:endParaRPr lang="th-TH" sz="4500" dirty="0">
              <a:solidFill>
                <a:srgbClr val="0000FF"/>
              </a:solidFill>
            </a:endParaRPr>
          </a:p>
        </p:txBody>
      </p:sp>
      <p:sp>
        <p:nvSpPr>
          <p:cNvPr id="80903" name="Text Box 28"/>
          <p:cNvSpPr txBox="1">
            <a:spLocks noChangeArrowheads="1"/>
          </p:cNvSpPr>
          <p:nvPr/>
        </p:nvSpPr>
        <p:spPr bwMode="auto">
          <a:xfrm>
            <a:off x="5105400" y="2362204"/>
            <a:ext cx="2133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>
                <a:solidFill>
                  <a:srgbClr val="0000FF"/>
                </a:solidFill>
              </a:rPr>
              <a:t>output</a:t>
            </a:r>
            <a:endParaRPr lang="th-TH" sz="4500" dirty="0">
              <a:solidFill>
                <a:srgbClr val="0000FF"/>
              </a:solidFill>
            </a:endParaRPr>
          </a:p>
        </p:txBody>
      </p:sp>
      <p:sp>
        <p:nvSpPr>
          <p:cNvPr id="80904" name="Text Box 29"/>
          <p:cNvSpPr txBox="1">
            <a:spLocks noChangeArrowheads="1"/>
          </p:cNvSpPr>
          <p:nvPr/>
        </p:nvSpPr>
        <p:spPr bwMode="auto">
          <a:xfrm>
            <a:off x="2125218" y="5029204"/>
            <a:ext cx="143867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/>
              <a:t>stack</a:t>
            </a:r>
            <a:endParaRPr lang="th-TH" sz="4500" dirty="0"/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1240602" y="990604"/>
            <a:ext cx="5127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>
                <a:solidFill>
                  <a:srgbClr val="0000FF"/>
                </a:solidFill>
              </a:rPr>
              <a:t>b</a:t>
            </a:r>
            <a:endParaRPr lang="th-TH" sz="4500" dirty="0">
              <a:solidFill>
                <a:srgbClr val="0000FF"/>
              </a:solidFill>
            </a:endParaRPr>
          </a:p>
        </p:txBody>
      </p:sp>
      <p:sp>
        <p:nvSpPr>
          <p:cNvPr id="265273" name="Text Box 57"/>
          <p:cNvSpPr txBox="1">
            <a:spLocks noChangeArrowheads="1"/>
          </p:cNvSpPr>
          <p:nvPr/>
        </p:nvSpPr>
        <p:spPr bwMode="auto">
          <a:xfrm>
            <a:off x="1827342" y="974729"/>
            <a:ext cx="5127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>
                <a:solidFill>
                  <a:srgbClr val="0000FF"/>
                </a:solidFill>
              </a:rPr>
              <a:t>c</a:t>
            </a:r>
            <a:endParaRPr lang="th-TH" sz="4500" dirty="0">
              <a:solidFill>
                <a:srgbClr val="0000FF"/>
              </a:solidFill>
            </a:endParaRPr>
          </a:p>
        </p:txBody>
      </p:sp>
      <p:sp>
        <p:nvSpPr>
          <p:cNvPr id="265278" name="Text Box 62"/>
          <p:cNvSpPr txBox="1">
            <a:spLocks noChangeArrowheads="1"/>
          </p:cNvSpPr>
          <p:nvPr/>
        </p:nvSpPr>
        <p:spPr bwMode="auto">
          <a:xfrm>
            <a:off x="1545402" y="974729"/>
            <a:ext cx="5127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>
                <a:solidFill>
                  <a:srgbClr val="0000FF"/>
                </a:solidFill>
              </a:rPr>
              <a:t>+</a:t>
            </a:r>
            <a:endParaRPr lang="th-TH" sz="4500" dirty="0">
              <a:solidFill>
                <a:srgbClr val="0000FF"/>
              </a:solidFill>
            </a:endParaRP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49456" y="990604"/>
            <a:ext cx="51276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>
                <a:solidFill>
                  <a:srgbClr val="0000FF"/>
                </a:solidFill>
              </a:rPr>
              <a:t>*</a:t>
            </a:r>
            <a:endParaRPr lang="th-TH" sz="4500" dirty="0">
              <a:solidFill>
                <a:srgbClr val="0000FF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22700" y="1074546"/>
            <a:ext cx="4021308" cy="4873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Angsana New" pitchFamily="18" charset="-34"/>
              </a:rPr>
              <a:t> </a:t>
            </a:r>
            <a:r>
              <a:rPr lang="en-US" altLang="zh-CN" sz="4500" dirty="0">
                <a:solidFill>
                  <a:schemeClr val="tx1"/>
                </a:solidFill>
                <a:ea typeface="+mj-ea"/>
                <a:cs typeface="Angsana New" pitchFamily="18" charset="-34"/>
              </a:rPr>
              <a:t>a*</a:t>
            </a:r>
            <a:r>
              <a:rPr lang="en-US" altLang="zh-CN" sz="4500" dirty="0" err="1">
                <a:solidFill>
                  <a:schemeClr val="tx1"/>
                </a:solidFill>
                <a:ea typeface="+mj-ea"/>
                <a:cs typeface="Angsana New" pitchFamily="18" charset="-34"/>
              </a:rPr>
              <a:t>b+c</a:t>
            </a:r>
            <a:r>
              <a:rPr lang="en-US" altLang="zh-CN" sz="4500" dirty="0">
                <a:solidFill>
                  <a:schemeClr val="tx1"/>
                </a:solidFill>
                <a:ea typeface="+mj-ea"/>
                <a:cs typeface="Angsana New" pitchFamily="18" charset="-34"/>
              </a:rPr>
              <a:t>     </a:t>
            </a:r>
            <a:r>
              <a:rPr lang="en-US" dirty="0">
                <a:solidFill>
                  <a:srgbClr val="0000FF"/>
                </a:solidFill>
                <a:ea typeface="+mj-ea"/>
                <a:cs typeface="Angsana New" pitchFamily="18" charset="-34"/>
              </a:rPr>
              <a:t>===</a:t>
            </a:r>
            <a:r>
              <a:rPr lang="en-US" dirty="0">
                <a:solidFill>
                  <a:srgbClr val="0000FF"/>
                </a:solidFill>
                <a:ea typeface="+mj-ea"/>
                <a:cs typeface="Angsana New" pitchFamily="18" charset="-34"/>
                <a:sym typeface="Wingdings" pitchFamily="2" charset="2"/>
              </a:rPr>
              <a:t>&gt;</a:t>
            </a:r>
            <a:endParaRPr lang="th-TH" dirty="0">
              <a:solidFill>
                <a:srgbClr val="0000FF"/>
              </a:solidFill>
              <a:ea typeface="+mj-ea"/>
              <a:cs typeface="+mj-cs"/>
              <a:sym typeface="Wingdings" pitchFamily="2" charset="2"/>
            </a:endParaRPr>
          </a:p>
        </p:txBody>
      </p:sp>
      <p:sp>
        <p:nvSpPr>
          <p:cNvPr id="80910" name="Text Box 28"/>
          <p:cNvSpPr txBox="1">
            <a:spLocks noChangeArrowheads="1"/>
          </p:cNvSpPr>
          <p:nvPr/>
        </p:nvSpPr>
        <p:spPr bwMode="auto">
          <a:xfrm>
            <a:off x="3475038" y="1600202"/>
            <a:ext cx="563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Notice : </a:t>
            </a:r>
            <a:br>
              <a:rPr lang="en-US" sz="2000">
                <a:solidFill>
                  <a:srgbClr val="00B050"/>
                </a:solidFill>
              </a:rPr>
            </a:br>
            <a:r>
              <a:rPr lang="en-US" sz="2000">
                <a:solidFill>
                  <a:srgbClr val="00B050"/>
                </a:solidFill>
              </a:rPr>
              <a:t>output: operands’ order is the same as input’s.</a:t>
            </a:r>
            <a:endParaRPr lang="th-TH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59259E-6 L 0.43333 0.309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55112E-17 L 0.03333 5.55112E-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6667 0.488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2.22222E-6 L 0.05833 -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16 L 0.40834 0.308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1.11111E-6 L 0.1 1.1111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0.48889 L 0.48039 0.3321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1227 L 0.09774 0.491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5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1.11111E-6 L 0.13333 1.1111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41979 0.3111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5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1.11111E-6 L 0.2 1.11111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4 0.49121 L 0.48646 0.3122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65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2" grpId="0" animBg="1"/>
      <p:bldP spid="265232" grpId="1" animBg="1"/>
      <p:bldP spid="265232" grpId="2" animBg="1"/>
      <p:bldP spid="265232" grpId="3" animBg="1"/>
      <p:bldP spid="265232" grpId="4" animBg="1"/>
      <p:bldP spid="265232" grpId="5" animBg="1"/>
      <p:bldP spid="265243" grpId="0"/>
      <p:bldP spid="265246" grpId="0"/>
      <p:bldP spid="265273" grpId="0"/>
      <p:bldP spid="265278" grpId="0"/>
      <p:bldP spid="265278" grpId="1"/>
      <p:bldP spid="265280" grpId="0"/>
      <p:bldP spid="26528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000">
                <a:cs typeface="Angsana New" pitchFamily="18" charset="-34"/>
              </a:rPr>
              <a:t>Infix to Postfix Conversion</a:t>
            </a:r>
            <a:r>
              <a:rPr lang="en-US" sz="4000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</a:rPr>
              <a:t>a*b+c</a:t>
            </a:r>
            <a:r>
              <a:rPr lang="en-US" sz="3000">
                <a:cs typeface="Angsana New" pitchFamily="18" charset="-34"/>
              </a:rPr>
              <a:t>  ----</a:t>
            </a:r>
            <a:r>
              <a:rPr lang="en-US" sz="3000">
                <a:cs typeface="Angsana New" pitchFamily="18" charset="-34"/>
                <a:sym typeface="Wingdings" pitchFamily="2" charset="2"/>
              </a:rPr>
              <a:t> &gt;</a:t>
            </a:r>
            <a:endParaRPr lang="th-TH" sz="300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input</a:t>
            </a:r>
            <a:r>
              <a:rPr lang="en-US" dirty="0">
                <a:latin typeface="Comic Sans MS" pitchFamily="66" charset="0"/>
                <a:cs typeface="Cordia New" pitchFamily="34" charset="-34"/>
              </a:rPr>
              <a:t>:	       stack:            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3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</a:t>
            </a:r>
            <a:r>
              <a:rPr lang="en-US" sz="3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b+c</a:t>
            </a:r>
            <a:r>
              <a:rPr lang="en-US" sz="3600" dirty="0">
                <a:latin typeface="Comic Sans MS" pitchFamily="66" charset="0"/>
                <a:cs typeface="Cordia New" pitchFamily="34" charset="-34"/>
              </a:rPr>
              <a:t>					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</a:t>
            </a:r>
            <a:endParaRPr lang="th-TH" sz="3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</a:t>
            </a:r>
            <a:r>
              <a:rPr lang="en-US" sz="3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b+c</a:t>
            </a:r>
            <a:r>
              <a:rPr lang="en-US" sz="3600" dirty="0">
                <a:latin typeface="Comic Sans MS" pitchFamily="66" charset="0"/>
                <a:cs typeface="Cordia New" pitchFamily="34" charset="-34"/>
              </a:rPr>
              <a:t>		  *			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</a:t>
            </a:r>
            <a:endParaRPr lang="th-TH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a*</a:t>
            </a:r>
            <a:r>
              <a:rPr lang="en-US" sz="3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b</a:t>
            </a:r>
            <a:r>
              <a:rPr lang="en-US" sz="3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+c</a:t>
            </a:r>
            <a:r>
              <a:rPr lang="en-US" sz="3600" dirty="0">
                <a:latin typeface="Comic Sans MS" pitchFamily="66" charset="0"/>
                <a:cs typeface="Cordia New" pitchFamily="34" charset="-34"/>
              </a:rPr>
              <a:t>		  *			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3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b</a:t>
            </a:r>
            <a:endParaRPr lang="th-TH" sz="3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a*</a:t>
            </a:r>
            <a:r>
              <a:rPr lang="en-US" sz="3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b</a:t>
            </a:r>
            <a:r>
              <a:rPr lang="en-US" sz="3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+</a:t>
            </a:r>
            <a:r>
              <a:rPr lang="en-US" sz="3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c</a:t>
            </a:r>
            <a:r>
              <a:rPr lang="en-US" sz="3600" dirty="0">
                <a:latin typeface="Comic Sans MS" pitchFamily="66" charset="0"/>
                <a:cs typeface="Cordia New" pitchFamily="34" charset="-34"/>
              </a:rPr>
              <a:t>		  +			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</a:t>
            </a:r>
            <a:endParaRPr lang="th-TH" sz="3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a*</a:t>
            </a:r>
            <a:r>
              <a:rPr lang="en-US" sz="3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b+</a:t>
            </a:r>
            <a:r>
              <a:rPr lang="en-US" sz="3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c</a:t>
            </a:r>
            <a:r>
              <a:rPr lang="en-US" sz="3600" dirty="0">
                <a:latin typeface="Comic Sans MS" pitchFamily="66" charset="0"/>
                <a:cs typeface="Cordia New" pitchFamily="34" charset="-34"/>
              </a:rPr>
              <a:t>		  +			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c</a:t>
            </a:r>
            <a:endParaRPr lang="th-TH" sz="3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a*</a:t>
            </a:r>
            <a:r>
              <a:rPr lang="en-US" sz="3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b+c</a:t>
            </a:r>
            <a:r>
              <a:rPr lang="en-US" sz="3600" dirty="0">
                <a:latin typeface="Comic Sans MS" pitchFamily="66" charset="0"/>
                <a:cs typeface="Cordia New" pitchFamily="34" charset="-34"/>
              </a:rPr>
              <a:t>					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*c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+</a:t>
            </a:r>
            <a:endParaRPr lang="th-TH" sz="3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76600" y="2286000"/>
            <a:ext cx="685800" cy="304800"/>
            <a:chOff x="1728" y="1440"/>
            <a:chExt cx="432" cy="192"/>
          </a:xfrm>
        </p:grpSpPr>
        <p:sp>
          <p:nvSpPr>
            <p:cNvPr id="81947" name="Line 4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8" name="Line 5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9" name="Line 6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76600" y="2819400"/>
            <a:ext cx="685800" cy="304800"/>
            <a:chOff x="1728" y="1440"/>
            <a:chExt cx="432" cy="192"/>
          </a:xfrm>
        </p:grpSpPr>
        <p:sp>
          <p:nvSpPr>
            <p:cNvPr id="81944" name="Line 9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5" name="Line 10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6" name="Line 11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76600" y="3429000"/>
            <a:ext cx="685800" cy="304800"/>
            <a:chOff x="1728" y="1440"/>
            <a:chExt cx="432" cy="192"/>
          </a:xfrm>
        </p:grpSpPr>
        <p:sp>
          <p:nvSpPr>
            <p:cNvPr id="81941" name="Line 1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2" name="Line 1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3" name="Line 1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276600" y="4114800"/>
            <a:ext cx="685800" cy="304800"/>
            <a:chOff x="1728" y="1440"/>
            <a:chExt cx="432" cy="192"/>
          </a:xfrm>
        </p:grpSpPr>
        <p:sp>
          <p:nvSpPr>
            <p:cNvPr id="81938" name="Line 17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9" name="Line 18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0" name="Line 19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276600" y="4724400"/>
            <a:ext cx="685800" cy="304800"/>
            <a:chOff x="1728" y="1440"/>
            <a:chExt cx="432" cy="192"/>
          </a:xfrm>
        </p:grpSpPr>
        <p:sp>
          <p:nvSpPr>
            <p:cNvPr id="81935" name="Line 21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6" name="Line 22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7" name="Line 23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276600" y="5334000"/>
            <a:ext cx="685800" cy="304800"/>
            <a:chOff x="1728" y="1440"/>
            <a:chExt cx="432" cy="192"/>
          </a:xfrm>
        </p:grpSpPr>
        <p:sp>
          <p:nvSpPr>
            <p:cNvPr id="81932" name="Line 2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3" name="Line 2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4" name="Line 2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56028" name="Line 28"/>
          <p:cNvSpPr>
            <a:spLocks noChangeShapeType="1"/>
          </p:cNvSpPr>
          <p:nvPr/>
        </p:nvSpPr>
        <p:spPr bwMode="auto">
          <a:xfrm flipV="1">
            <a:off x="1828800" y="5638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56029" name="Text Box 29"/>
          <p:cNvSpPr txBox="1">
            <a:spLocks noChangeArrowheads="1"/>
          </p:cNvSpPr>
          <p:nvPr/>
        </p:nvSpPr>
        <p:spPr bwMode="auto">
          <a:xfrm>
            <a:off x="6172200" y="196850"/>
            <a:ext cx="182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0000FF"/>
                </a:solidFill>
                <a:sym typeface="Wingdings" pitchFamily="2" charset="2"/>
              </a:rPr>
              <a:t>ab*c+</a:t>
            </a:r>
            <a:endParaRPr lang="th-TH" sz="440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8" grpId="0" animBg="1"/>
      <p:bldP spid="2560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000">
                <a:cs typeface="Angsana New" pitchFamily="18" charset="-34"/>
              </a:rPr>
              <a:t>Infix to Postfix Conversion</a:t>
            </a:r>
            <a:r>
              <a:rPr lang="en-US" sz="4000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</a:rPr>
              <a:t>a+b*c</a:t>
            </a:r>
            <a:r>
              <a:rPr lang="en-US" sz="3000">
                <a:cs typeface="Angsana New" pitchFamily="18" charset="-34"/>
              </a:rPr>
              <a:t>  ----</a:t>
            </a:r>
            <a:r>
              <a:rPr lang="en-US" sz="3000">
                <a:cs typeface="Angsana New" pitchFamily="18" charset="-34"/>
                <a:sym typeface="Wingdings" pitchFamily="2" charset="2"/>
              </a:rPr>
              <a:t> &gt;</a:t>
            </a:r>
            <a:endParaRPr lang="th-TH" sz="300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00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input</a:t>
            </a:r>
            <a:r>
              <a:rPr lang="en-US" sz="2800" dirty="0">
                <a:latin typeface="Comic Sans MS" pitchFamily="66" charset="0"/>
                <a:cs typeface="Cordia New" pitchFamily="34" charset="-34"/>
              </a:rPr>
              <a:t>:      stack:              output:</a:t>
            </a:r>
          </a:p>
          <a:p>
            <a:pPr eaLnBrk="1" hangingPunct="1">
              <a:buFontTx/>
              <a:buNone/>
            </a:pP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				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</a:t>
            </a:r>
            <a:endParaRPr lang="th-TH" sz="2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+</a:t>
            </a: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	  +			</a:t>
            </a:r>
            <a:r>
              <a:rPr lang="en-US" sz="26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</a:t>
            </a:r>
            <a:endParaRPr lang="th-TH" sz="26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	  +	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b</a:t>
            </a:r>
            <a:endParaRPr lang="en-US" sz="2600" dirty="0">
              <a:solidFill>
                <a:srgbClr val="FF0000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buFontTx/>
              <a:buNone/>
            </a:pPr>
            <a:r>
              <a:rPr lang="en-US" sz="2600" dirty="0">
                <a:latin typeface="Comic Sans MS" pitchFamily="66" charset="0"/>
                <a:cs typeface="Cordia New" pitchFamily="34" charset="-34"/>
              </a:rPr>
              <a:t>			  *</a:t>
            </a:r>
            <a:endParaRPr lang="th-TH" sz="2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c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	  +	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endParaRPr lang="en-US" sz="2600" dirty="0">
              <a:solidFill>
                <a:srgbClr val="0000FF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buFontTx/>
              <a:buNone/>
            </a:pPr>
            <a:r>
              <a:rPr lang="en-US" sz="2600" dirty="0">
                <a:latin typeface="Comic Sans MS" pitchFamily="66" charset="0"/>
                <a:cs typeface="Cordia New" pitchFamily="34" charset="-34"/>
              </a:rPr>
              <a:t>			  *</a:t>
            </a:r>
            <a:endParaRPr lang="th-TH" sz="2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c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	  +	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c</a:t>
            </a:r>
            <a:endParaRPr lang="th-TH" sz="2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	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*+</a:t>
            </a:r>
            <a:endParaRPr lang="th-TH" sz="2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2133600"/>
            <a:ext cx="685800" cy="304800"/>
            <a:chOff x="1728" y="1440"/>
            <a:chExt cx="432" cy="192"/>
          </a:xfrm>
        </p:grpSpPr>
        <p:sp>
          <p:nvSpPr>
            <p:cNvPr id="82971" name="Line 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72" name="Line 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73" name="Line 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362200" y="2667000"/>
            <a:ext cx="685800" cy="304800"/>
            <a:chOff x="1728" y="1440"/>
            <a:chExt cx="432" cy="192"/>
          </a:xfrm>
        </p:grpSpPr>
        <p:sp>
          <p:nvSpPr>
            <p:cNvPr id="82968" name="Line 9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69" name="Line 10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70" name="Line 11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3200400"/>
            <a:ext cx="685800" cy="304800"/>
            <a:chOff x="1728" y="1440"/>
            <a:chExt cx="432" cy="192"/>
          </a:xfrm>
        </p:grpSpPr>
        <p:sp>
          <p:nvSpPr>
            <p:cNvPr id="82965" name="Line 1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66" name="Line 1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67" name="Line 1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362200" y="4572000"/>
            <a:ext cx="685800" cy="762000"/>
            <a:chOff x="1728" y="1440"/>
            <a:chExt cx="432" cy="192"/>
          </a:xfrm>
        </p:grpSpPr>
        <p:sp>
          <p:nvSpPr>
            <p:cNvPr id="82962" name="Line 17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63" name="Line 18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64" name="Line 19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362200" y="3657600"/>
            <a:ext cx="685800" cy="762000"/>
            <a:chOff x="1728" y="1440"/>
            <a:chExt cx="432" cy="192"/>
          </a:xfrm>
        </p:grpSpPr>
        <p:sp>
          <p:nvSpPr>
            <p:cNvPr id="82959" name="Line 21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60" name="Line 22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61" name="Line 23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362200" y="5638800"/>
            <a:ext cx="685800" cy="304800"/>
            <a:chOff x="1728" y="1440"/>
            <a:chExt cx="432" cy="192"/>
          </a:xfrm>
        </p:grpSpPr>
        <p:sp>
          <p:nvSpPr>
            <p:cNvPr id="82956" name="Line 2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57" name="Line 2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2958" name="Line 2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82954" name="Line 28"/>
          <p:cNvSpPr>
            <a:spLocks noChangeShapeType="1"/>
          </p:cNvSpPr>
          <p:nvPr/>
        </p:nvSpPr>
        <p:spPr bwMode="auto">
          <a:xfrm flipV="1">
            <a:off x="1524000" y="57912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58078" name="Text Box 30"/>
          <p:cNvSpPr txBox="1">
            <a:spLocks noChangeArrowheads="1"/>
          </p:cNvSpPr>
          <p:nvPr/>
        </p:nvSpPr>
        <p:spPr bwMode="auto">
          <a:xfrm>
            <a:off x="6172200" y="196850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0000FF"/>
                </a:solidFill>
                <a:sym typeface="Wingdings" pitchFamily="2" charset="2"/>
              </a:rPr>
              <a:t>abc*+</a:t>
            </a:r>
            <a:endParaRPr lang="th-TH" sz="440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2580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Angsana New" pitchFamily="18" charset="-34"/>
              </a:rPr>
              <a:t>Infix to Postfix Conversion</a:t>
            </a:r>
            <a:endParaRPr lang="th-TH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493" y="1295400"/>
            <a:ext cx="54006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input</a:t>
            </a:r>
            <a:r>
              <a:rPr lang="en-US" sz="1800" dirty="0">
                <a:latin typeface="Comic Sans MS" pitchFamily="66" charset="0"/>
                <a:cs typeface="Cordia New" pitchFamily="34" charset="-34"/>
              </a:rPr>
              <a:t>:		stack:              output: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*c-d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		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</a:t>
            </a:r>
            <a:endParaRPr lang="th-TH" sz="2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+</a:t>
            </a: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*c-d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  +		</a:t>
            </a:r>
            <a:r>
              <a:rPr lang="en-US" sz="26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</a:t>
            </a:r>
            <a:endParaRPr lang="th-TH" sz="26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*c-d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  +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b</a:t>
            </a:r>
            <a:endParaRPr lang="en-US" sz="2600" dirty="0">
              <a:solidFill>
                <a:srgbClr val="FF0000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mic Sans MS" pitchFamily="66" charset="0"/>
                <a:cs typeface="Cordia New" pitchFamily="34" charset="-34"/>
              </a:rPr>
              <a:t>			  *</a:t>
            </a:r>
            <a:endParaRPr lang="th-TH" sz="2600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c-d</a:t>
            </a:r>
            <a:r>
              <a:rPr lang="en-US" sz="2600" dirty="0">
                <a:solidFill>
                  <a:schemeClr val="bg2"/>
                </a:solidFill>
                <a:latin typeface="Comic Sans MS" pitchFamily="66" charset="0"/>
                <a:cs typeface="Cordia New" pitchFamily="34" charset="-34"/>
              </a:rPr>
              <a:t>	  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+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endParaRPr lang="en-US" sz="2600" dirty="0">
              <a:solidFill>
                <a:srgbClr val="0000FF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mic Sans MS" pitchFamily="66" charset="0"/>
                <a:cs typeface="Cordia New" pitchFamily="34" charset="-34"/>
              </a:rPr>
              <a:t>			  *</a:t>
            </a:r>
            <a:endParaRPr lang="th-TH" sz="2600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c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-d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  +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c</a:t>
            </a:r>
            <a:endParaRPr lang="th-TH" sz="2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-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d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	  -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d	  </a:t>
            </a:r>
            <a:r>
              <a:rPr lang="en-US" sz="2600" dirty="0">
                <a:latin typeface="Comic Sans MS" pitchFamily="66" charset="0"/>
                <a:cs typeface="Cordia New" pitchFamily="34" charset="-34"/>
              </a:rPr>
              <a:t>-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6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sz="26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*c-d			</a:t>
            </a:r>
            <a:r>
              <a:rPr lang="en-US" sz="26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6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*+d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-</a:t>
            </a:r>
            <a:endParaRPr lang="th-TH" sz="2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1981200"/>
            <a:ext cx="685800" cy="304800"/>
            <a:chOff x="1728" y="1440"/>
            <a:chExt cx="432" cy="192"/>
          </a:xfrm>
        </p:grpSpPr>
        <p:sp>
          <p:nvSpPr>
            <p:cNvPr id="84004" name="Line 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05" name="Line 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06" name="Line 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1600200"/>
            <a:ext cx="685800" cy="304800"/>
            <a:chOff x="1728" y="1440"/>
            <a:chExt cx="432" cy="192"/>
          </a:xfrm>
        </p:grpSpPr>
        <p:sp>
          <p:nvSpPr>
            <p:cNvPr id="84001" name="Line 1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02" name="Line 1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03" name="Line 1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514600" y="2819400"/>
            <a:ext cx="685800" cy="685800"/>
            <a:chOff x="1728" y="1440"/>
            <a:chExt cx="432" cy="192"/>
          </a:xfrm>
        </p:grpSpPr>
        <p:sp>
          <p:nvSpPr>
            <p:cNvPr id="83998" name="Line 21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99" name="Line 22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00" name="Line 23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514600" y="5334000"/>
            <a:ext cx="685800" cy="304800"/>
            <a:chOff x="1728" y="1440"/>
            <a:chExt cx="432" cy="192"/>
          </a:xfrm>
        </p:grpSpPr>
        <p:sp>
          <p:nvSpPr>
            <p:cNvPr id="83995" name="Line 2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96" name="Line 2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97" name="Line 2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83975" name="Line 28"/>
          <p:cNvSpPr>
            <a:spLocks noChangeShapeType="1"/>
          </p:cNvSpPr>
          <p:nvPr/>
        </p:nvSpPr>
        <p:spPr bwMode="auto">
          <a:xfrm flipV="1">
            <a:off x="1981200" y="5486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59101" name="Text Box 29"/>
          <p:cNvSpPr txBox="1">
            <a:spLocks noChangeArrowheads="1"/>
          </p:cNvSpPr>
          <p:nvPr/>
        </p:nvSpPr>
        <p:spPr bwMode="auto">
          <a:xfrm>
            <a:off x="6915472" y="980728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abc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*+d-</a:t>
            </a:r>
            <a:endParaRPr lang="th-TH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514600" y="3581400"/>
            <a:ext cx="685800" cy="762000"/>
            <a:chOff x="1728" y="1440"/>
            <a:chExt cx="432" cy="192"/>
          </a:xfrm>
        </p:grpSpPr>
        <p:sp>
          <p:nvSpPr>
            <p:cNvPr id="83992" name="Line 31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93" name="Line 32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94" name="Line 33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514600" y="2438400"/>
            <a:ext cx="685800" cy="304800"/>
            <a:chOff x="1728" y="1440"/>
            <a:chExt cx="432" cy="192"/>
          </a:xfrm>
        </p:grpSpPr>
        <p:sp>
          <p:nvSpPr>
            <p:cNvPr id="83989" name="Line 3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90" name="Line 3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91" name="Line 3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514600" y="4419600"/>
            <a:ext cx="685800" cy="304800"/>
            <a:chOff x="1728" y="1440"/>
            <a:chExt cx="432" cy="192"/>
          </a:xfrm>
        </p:grpSpPr>
        <p:sp>
          <p:nvSpPr>
            <p:cNvPr id="83986" name="Line 39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87" name="Line 40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88" name="Line 41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2514600" y="4876800"/>
            <a:ext cx="685800" cy="304800"/>
            <a:chOff x="1728" y="1440"/>
            <a:chExt cx="432" cy="192"/>
          </a:xfrm>
        </p:grpSpPr>
        <p:sp>
          <p:nvSpPr>
            <p:cNvPr id="83983" name="Line 4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84" name="Line 4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3985" name="Line 4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220072" y="980728"/>
            <a:ext cx="2286000" cy="4873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ea typeface="+mj-ea"/>
              </a:rPr>
              <a:t>a+b*c-d =</a:t>
            </a:r>
            <a:r>
              <a:rPr lang="en-US" dirty="0">
                <a:ea typeface="+mj-ea"/>
                <a:sym typeface="Wingdings" pitchFamily="2" charset="2"/>
              </a:rPr>
              <a:t>&gt;</a:t>
            </a:r>
            <a:endParaRPr lang="th-TH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  <p:bldP spid="2591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2200" dirty="0">
                <a:cs typeface="Angsana New" pitchFamily="18" charset="-34"/>
              </a:rPr>
              <a:t>                              Infix to Postfix Conversion</a:t>
            </a:r>
            <a:r>
              <a:rPr lang="en-US" dirty="0">
                <a:cs typeface="Angsana New" pitchFamily="18" charset="-34"/>
              </a:rPr>
              <a:t>  </a:t>
            </a:r>
            <a:endParaRPr lang="th-TH" dirty="0">
              <a:sym typeface="Wingdings" pitchFamily="2" charset="2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95400"/>
            <a:ext cx="5602288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*c-(d/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th-TH" altLang="zh-CN" sz="2400" dirty="0"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  <a:cs typeface="Cordia New" pitchFamily="34" charset="-34"/>
              </a:rPr>
              <a:t>	+	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ab</a:t>
            </a:r>
            <a:endParaRPr lang="en-US" sz="2400" dirty="0">
              <a:solidFill>
                <a:srgbClr val="FF0000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altLang="zh-CN" sz="2400" dirty="0">
                <a:latin typeface="Comic Sans MS" pitchFamily="66" charset="0"/>
                <a:cs typeface="Cordia New" pitchFamily="34" charset="-34"/>
              </a:rPr>
              <a:t>*</a:t>
            </a: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*c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-(d/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en-US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 	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+</a:t>
            </a:r>
            <a:r>
              <a:rPr lang="en-US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c</a:t>
            </a:r>
            <a:endParaRPr lang="th-TH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-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(d/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 	-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*+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mic Sans MS" pitchFamily="66" charset="0"/>
                <a:cs typeface="Cordia New" pitchFamily="34" charset="-34"/>
              </a:rPr>
              <a:t>				(</a:t>
            </a:r>
            <a:endParaRPr lang="th-TH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(d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 	-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d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(</a:t>
            </a: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*c-(d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e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 	-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*+d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124200"/>
            <a:ext cx="685800" cy="304800"/>
            <a:chOff x="1728" y="1440"/>
            <a:chExt cx="432" cy="192"/>
          </a:xfrm>
        </p:grpSpPr>
        <p:sp>
          <p:nvSpPr>
            <p:cNvPr id="85015" name="Line 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16" name="Line 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17" name="Line 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0400" y="1828800"/>
            <a:ext cx="685800" cy="304800"/>
            <a:chOff x="1728" y="1440"/>
            <a:chExt cx="432" cy="192"/>
          </a:xfrm>
        </p:grpSpPr>
        <p:sp>
          <p:nvSpPr>
            <p:cNvPr id="85012" name="Line 9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13" name="Line 10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14" name="Line 11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00400" y="2286000"/>
            <a:ext cx="685800" cy="685800"/>
            <a:chOff x="1728" y="1440"/>
            <a:chExt cx="432" cy="192"/>
          </a:xfrm>
        </p:grpSpPr>
        <p:sp>
          <p:nvSpPr>
            <p:cNvPr id="85009" name="Line 1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10" name="Line 1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11" name="Line 1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4038600" y="980728"/>
            <a:ext cx="2477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abc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*+de/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f+g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*</a:t>
            </a:r>
            <a:r>
              <a:rPr lang="th-TH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-</a:t>
            </a:r>
            <a:r>
              <a:rPr lang="th-TH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00400" y="3581400"/>
            <a:ext cx="685800" cy="762000"/>
            <a:chOff x="1728" y="1440"/>
            <a:chExt cx="432" cy="192"/>
          </a:xfrm>
        </p:grpSpPr>
        <p:sp>
          <p:nvSpPr>
            <p:cNvPr id="85006" name="Line 2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07" name="Line 2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08" name="Line 2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200400" y="4495800"/>
            <a:ext cx="685800" cy="1143000"/>
            <a:chOff x="1728" y="1440"/>
            <a:chExt cx="432" cy="192"/>
          </a:xfrm>
        </p:grpSpPr>
        <p:sp>
          <p:nvSpPr>
            <p:cNvPr id="85003" name="Line 31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04" name="Line 32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5005" name="Line 33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09602" y="960438"/>
            <a:ext cx="3098302" cy="4873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dirty="0">
                <a:ea typeface="+mj-ea"/>
              </a:rPr>
              <a:t>a+b*c-(d/e+f)*g </a:t>
            </a:r>
            <a:r>
              <a:rPr lang="en-US" dirty="0">
                <a:ea typeface="+mj-ea"/>
              </a:rPr>
              <a:t>=</a:t>
            </a:r>
            <a:r>
              <a:rPr lang="en-US" dirty="0">
                <a:ea typeface="+mj-ea"/>
                <a:sym typeface="Wingdings" pitchFamily="2" charset="2"/>
              </a:rPr>
              <a:t>&gt;</a:t>
            </a:r>
            <a:endParaRPr lang="th-TH" dirty="0">
              <a:ea typeface="+mj-ea"/>
              <a:cs typeface="+mj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200" dirty="0">
                <a:latin typeface="Comic Sans MS" pitchFamily="66" charset="0"/>
                <a:cs typeface="Angsana New" pitchFamily="18" charset="-34"/>
              </a:rPr>
              <a:t>                              Infix to Postfix Conversion  (cont.)</a:t>
            </a:r>
            <a:r>
              <a:rPr lang="en-US" dirty="0">
                <a:latin typeface="Comic Sans MS" pitchFamily="66" charset="0"/>
                <a:cs typeface="Angsana New" pitchFamily="18" charset="-34"/>
              </a:rPr>
              <a:t>  </a:t>
            </a:r>
            <a:endParaRPr lang="th-TH" sz="2800" dirty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99" y="1295400"/>
            <a:ext cx="6754813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altLang="zh-CN" sz="2400" dirty="0">
                <a:latin typeface="Comic Sans MS" pitchFamily="66" charset="0"/>
                <a:cs typeface="Cordia New" pitchFamily="34" charset="-34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altLang="zh-CN" sz="2400" dirty="0">
                <a:latin typeface="Comic Sans MS" pitchFamily="66" charset="0"/>
                <a:cs typeface="Cordia New" pitchFamily="34" charset="-34"/>
              </a:rPr>
              <a:t>(</a:t>
            </a:r>
            <a:endParaRPr lang="en-US" altLang="zh-CN" sz="2400" dirty="0">
              <a:solidFill>
                <a:srgbClr val="C0C0C0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*c-(d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e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 </a:t>
            </a:r>
            <a:r>
              <a:rPr lang="en-US" altLang="zh-CN" sz="2400" dirty="0">
                <a:latin typeface="Comic Sans MS" pitchFamily="66" charset="0"/>
                <a:cs typeface="Cordia New" pitchFamily="34" charset="-34"/>
              </a:rPr>
              <a:t>	-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*+d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e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				</a:t>
            </a:r>
            <a:r>
              <a:rPr lang="en-US" altLang="zh-CN" sz="2400" dirty="0">
                <a:latin typeface="Comic Sans MS" pitchFamily="66" charset="0"/>
                <a:cs typeface="Cordia New" pitchFamily="34" charset="-34"/>
              </a:rPr>
              <a:t>(</a:t>
            </a: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*c-(d/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</a:t>
            </a:r>
            <a:r>
              <a:rPr lang="en-US" altLang="zh-CN" sz="24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en-US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 	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-</a:t>
            </a:r>
            <a:r>
              <a:rPr lang="en-US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*+de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/f</a:t>
            </a:r>
            <a:endParaRPr lang="th-TH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*c-(d/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e+f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)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*g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 	-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*+de/f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+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mic Sans MS" pitchFamily="66" charset="0"/>
                <a:cs typeface="Cordia New" pitchFamily="34" charset="-34"/>
              </a:rPr>
              <a:t>				*</a:t>
            </a:r>
            <a:endParaRPr lang="th-TH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*c-(d/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*g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 	-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*+de/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f+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g</a:t>
            </a:r>
            <a:endParaRPr lang="en-US" sz="2400" dirty="0">
              <a:solidFill>
                <a:srgbClr val="FF0000"/>
              </a:solidFill>
              <a:latin typeface="Comic Sans MS" pitchFamily="66" charset="0"/>
              <a:cs typeface="Cordia New" pitchFamily="34" charset="-34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a+b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*c-(d/</a:t>
            </a:r>
            <a:r>
              <a:rPr lang="en-US" altLang="zh-CN" sz="2400" dirty="0" err="1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e+f</a:t>
            </a:r>
            <a:r>
              <a:rPr lang="en-US" altLang="zh-CN" sz="2400" dirty="0">
                <a:solidFill>
                  <a:srgbClr val="C0C0C0"/>
                </a:solidFill>
                <a:latin typeface="Comic Sans MS" pitchFamily="66" charset="0"/>
                <a:cs typeface="Cordia New" pitchFamily="34" charset="-34"/>
              </a:rPr>
              <a:t>)*g</a:t>
            </a:r>
            <a:r>
              <a:rPr lang="en-US" sz="2400" dirty="0">
                <a:latin typeface="Comic Sans MS" pitchFamily="66" charset="0"/>
                <a:cs typeface="Cordia New" pitchFamily="34" charset="-34"/>
              </a:rPr>
              <a:t> 	-	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abc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*+de/</a:t>
            </a:r>
            <a:r>
              <a:rPr lang="en-US" sz="2400" dirty="0" err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f+g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Cordia New" pitchFamily="34" charset="-34"/>
              </a:rPr>
              <a:t>*-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4038600"/>
            <a:ext cx="685800" cy="304800"/>
            <a:chOff x="1728" y="1440"/>
            <a:chExt cx="432" cy="192"/>
          </a:xfrm>
        </p:grpSpPr>
        <p:sp>
          <p:nvSpPr>
            <p:cNvPr id="86039" name="Line 5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40" name="Line 6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41" name="Line 7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200400" y="4495800"/>
            <a:ext cx="685800" cy="685800"/>
            <a:chOff x="1728" y="1440"/>
            <a:chExt cx="432" cy="192"/>
          </a:xfrm>
        </p:grpSpPr>
        <p:sp>
          <p:nvSpPr>
            <p:cNvPr id="86036" name="Line 1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37" name="Line 1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38" name="Line 1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86022" name="Line 16"/>
          <p:cNvSpPr>
            <a:spLocks noChangeShapeType="1"/>
          </p:cNvSpPr>
          <p:nvPr/>
        </p:nvSpPr>
        <p:spPr bwMode="auto">
          <a:xfrm flipV="1">
            <a:off x="3048000" y="5638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200400" y="1371600"/>
            <a:ext cx="685800" cy="1219200"/>
            <a:chOff x="1728" y="1440"/>
            <a:chExt cx="432" cy="192"/>
          </a:xfrm>
        </p:grpSpPr>
        <p:sp>
          <p:nvSpPr>
            <p:cNvPr id="86033" name="Line 19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34" name="Line 20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35" name="Line 21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00400" y="2743200"/>
            <a:ext cx="685800" cy="1143000"/>
            <a:chOff x="1728" y="1440"/>
            <a:chExt cx="432" cy="192"/>
          </a:xfrm>
        </p:grpSpPr>
        <p:sp>
          <p:nvSpPr>
            <p:cNvPr id="86030" name="Line 2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31" name="Line 24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32" name="Line 25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200400" y="5334000"/>
            <a:ext cx="685800" cy="304800"/>
            <a:chOff x="1728" y="1440"/>
            <a:chExt cx="432" cy="192"/>
          </a:xfrm>
        </p:grpSpPr>
        <p:sp>
          <p:nvSpPr>
            <p:cNvPr id="86027" name="Line 27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28" name="Line 28"/>
            <p:cNvSpPr>
              <a:spLocks noChangeShapeType="1"/>
            </p:cNvSpPr>
            <p:nvPr/>
          </p:nvSpPr>
          <p:spPr bwMode="auto">
            <a:xfrm>
              <a:off x="216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6029" name="Line 29"/>
            <p:cNvSpPr>
              <a:spLocks noChangeShapeType="1"/>
            </p:cNvSpPr>
            <p:nvPr/>
          </p:nvSpPr>
          <p:spPr bwMode="auto">
            <a:xfrm>
              <a:off x="1728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609600" y="960438"/>
            <a:ext cx="3581400" cy="4873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dirty="0">
                <a:ea typeface="+mj-ea"/>
              </a:rPr>
              <a:t>a+b*c-(d/e+f)*g </a:t>
            </a:r>
            <a:r>
              <a:rPr lang="en-US" dirty="0">
                <a:ea typeface="+mj-ea"/>
              </a:rPr>
              <a:t>=</a:t>
            </a:r>
            <a:r>
              <a:rPr lang="en-US" dirty="0">
                <a:ea typeface="+mj-ea"/>
                <a:sym typeface="Wingdings" pitchFamily="2" charset="2"/>
              </a:rPr>
              <a:t>&gt;</a:t>
            </a:r>
            <a:endParaRPr lang="th-TH" dirty="0">
              <a:ea typeface="+mj-ea"/>
              <a:cs typeface="+mj-cs"/>
              <a:sym typeface="Wingdings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788024" y="100132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abc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*+de/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f+g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*</a:t>
            </a:r>
            <a:r>
              <a:rPr lang="th-TH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-</a:t>
            </a:r>
            <a:r>
              <a:rPr lang="th-TH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Stack Application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1835698" y="2132856"/>
            <a:ext cx="6120680" cy="2088232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Parenthesis Matching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Evaluate Postfix Expression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Infix to Postfix Conversion  (Reverse Polish Notation)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Function Call (clearly see in recursion)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70" y="3086542"/>
            <a:ext cx="9048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58482" y="5517232"/>
            <a:ext cx="295232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เอาออก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pop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อันไหน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? 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</a:t>
            </a:r>
          </a:p>
        </p:txBody>
      </p:sp>
      <p:grpSp>
        <p:nvGrpSpPr>
          <p:cNvPr id="3" name="Group 25"/>
          <p:cNvGrpSpPr/>
          <p:nvPr/>
        </p:nvGrpSpPr>
        <p:grpSpPr>
          <a:xfrm>
            <a:off x="3779918" y="2438470"/>
            <a:ext cx="824893" cy="584775"/>
            <a:chOff x="3635896" y="1772816"/>
            <a:chExt cx="824893" cy="584775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35896" y="1772816"/>
              <a:ext cx="63190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dia New" panose="020B0304020202020204" pitchFamily="34" charset="-34"/>
                  <a:cs typeface="Cordia New" panose="020B0304020202020204" pitchFamily="34" charset="-34"/>
                </a:rPr>
                <a:t>pop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23928" y="1844824"/>
              <a:ext cx="536861" cy="391749"/>
            </a:xfrm>
            <a:custGeom>
              <a:avLst/>
              <a:gdLst>
                <a:gd name="connsiteX0" fmla="*/ 358346 w 358346"/>
                <a:gd name="connsiteY0" fmla="*/ 308919 h 308919"/>
                <a:gd name="connsiteX1" fmla="*/ 321276 w 358346"/>
                <a:gd name="connsiteY1" fmla="*/ 172995 h 308919"/>
                <a:gd name="connsiteX2" fmla="*/ 222422 w 358346"/>
                <a:gd name="connsiteY2" fmla="*/ 49427 h 308919"/>
                <a:gd name="connsiteX3" fmla="*/ 0 w 358346"/>
                <a:gd name="connsiteY3" fmla="*/ 0 h 30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46" h="308919">
                  <a:moveTo>
                    <a:pt x="358346" y="308919"/>
                  </a:moveTo>
                  <a:cubicBezTo>
                    <a:pt x="351138" y="262581"/>
                    <a:pt x="343930" y="216244"/>
                    <a:pt x="321276" y="172995"/>
                  </a:cubicBezTo>
                  <a:cubicBezTo>
                    <a:pt x="298622" y="129746"/>
                    <a:pt x="275968" y="78259"/>
                    <a:pt x="222422" y="49427"/>
                  </a:cubicBezTo>
                  <a:cubicBezTo>
                    <a:pt x="168876" y="20595"/>
                    <a:pt x="84438" y="10297"/>
                    <a:pt x="0" y="0"/>
                  </a:cubicBez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93238" y="5854692"/>
            <a:ext cx="158417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ใส่ </a:t>
            </a:r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push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	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5536" y="3140968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</a:t>
            </a:r>
          </a:p>
          <a:p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irst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1520" y="6104330"/>
            <a:ext cx="2056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http://www.clipartpanda.com</a:t>
            </a:r>
            <a:endParaRPr lang="th-T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402014" y="3039252"/>
            <a:ext cx="334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Top</a:t>
            </a:r>
            <a:r>
              <a:rPr lang="en-US" sz="3200" b="1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of the stack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6325" y="3543307"/>
            <a:ext cx="895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9533" y="3111259"/>
            <a:ext cx="8858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2"/>
          <p:cNvGrpSpPr/>
          <p:nvPr/>
        </p:nvGrpSpPr>
        <p:grpSpPr>
          <a:xfrm>
            <a:off x="4860034" y="2006425"/>
            <a:ext cx="1424928" cy="584775"/>
            <a:chOff x="4716018" y="1196752"/>
            <a:chExt cx="1424928" cy="584775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716018" y="1196752"/>
              <a:ext cx="76655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dia New" panose="020B0304020202020204" pitchFamily="34" charset="-34"/>
                  <a:cs typeface="Cordia New" panose="020B0304020202020204" pitchFamily="34" charset="-34"/>
                </a:rPr>
                <a:t>push</a:t>
              </a:r>
              <a:endParaRPr lang="th-TH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6096" y="1268760"/>
              <a:ext cx="70485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6034746" y="5517232"/>
            <a:ext cx="2065652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อันบนสุด </a:t>
            </a:r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top</a:t>
            </a:r>
            <a:endParaRPr lang="th-TH" sz="1600" dirty="0"/>
          </a:p>
        </p:txBody>
      </p:sp>
      <p:sp>
        <p:nvSpPr>
          <p:cNvPr id="32" name="Rectangle 31"/>
          <p:cNvSpPr/>
          <p:nvPr/>
        </p:nvSpPr>
        <p:spPr>
          <a:xfrm>
            <a:off x="5061390" y="5888026"/>
            <a:ext cx="89903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ที่ไหน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?   </a:t>
            </a:r>
            <a:endParaRPr lang="th-TH" sz="1600" dirty="0"/>
          </a:p>
        </p:txBody>
      </p:sp>
      <p:sp>
        <p:nvSpPr>
          <p:cNvPr id="33" name="Freeform 32"/>
          <p:cNvSpPr/>
          <p:nvPr/>
        </p:nvSpPr>
        <p:spPr>
          <a:xfrm>
            <a:off x="4860034" y="2506813"/>
            <a:ext cx="387325" cy="435715"/>
          </a:xfrm>
          <a:custGeom>
            <a:avLst/>
            <a:gdLst>
              <a:gd name="connsiteX0" fmla="*/ 333633 w 333633"/>
              <a:gd name="connsiteY0" fmla="*/ 0 h 358346"/>
              <a:gd name="connsiteX1" fmla="*/ 185351 w 333633"/>
              <a:gd name="connsiteY1" fmla="*/ 37070 h 358346"/>
              <a:gd name="connsiteX2" fmla="*/ 61784 w 333633"/>
              <a:gd name="connsiteY2" fmla="*/ 172994 h 358346"/>
              <a:gd name="connsiteX3" fmla="*/ 0 w 333633"/>
              <a:gd name="connsiteY3" fmla="*/ 358346 h 35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33" h="358346">
                <a:moveTo>
                  <a:pt x="333633" y="0"/>
                </a:moveTo>
                <a:cubicBezTo>
                  <a:pt x="282146" y="4119"/>
                  <a:pt x="230659" y="8238"/>
                  <a:pt x="185351" y="37070"/>
                </a:cubicBezTo>
                <a:cubicBezTo>
                  <a:pt x="140043" y="65902"/>
                  <a:pt x="92676" y="119448"/>
                  <a:pt x="61784" y="172994"/>
                </a:cubicBezTo>
                <a:cubicBezTo>
                  <a:pt x="30892" y="226540"/>
                  <a:pt x="15446" y="292443"/>
                  <a:pt x="0" y="358346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/>
          <p:cNvSpPr/>
          <p:nvPr/>
        </p:nvSpPr>
        <p:spPr>
          <a:xfrm>
            <a:off x="6118930" y="5936588"/>
            <a:ext cx="541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top</a:t>
            </a:r>
            <a:endParaRPr lang="th-TH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76058" y="3302570"/>
            <a:ext cx="3865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95536" y="3717032"/>
            <a:ext cx="2483372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อันสุดท้าย ถูกเอาออกก่อน</a:t>
            </a:r>
            <a:endParaRPr lang="th-TH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3608" y="972017"/>
            <a:ext cx="5580000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       ของในกองมีลำดับ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ordered collection of items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</a:p>
          <a:p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มีปลายด้านบนเรียก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top 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ของ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stack </a:t>
            </a:r>
            <a:endParaRPr lang="th-TH" sz="1400" b="1" dirty="0">
              <a:solidFill>
                <a:schemeClr val="tx1">
                  <a:lumMod val="50000"/>
                  <a:lumOff val="50000"/>
                </a:schemeClr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เอาของเข้า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(push)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ออก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(pop)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ที่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top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ของ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stack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3877" y="965143"/>
            <a:ext cx="1580882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Stack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:  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กองของ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30" grpId="0"/>
      <p:bldP spid="18" grpId="0"/>
      <p:bldP spid="24" grpId="0"/>
      <p:bldP spid="32" grpId="0"/>
      <p:bldP spid="33" grpId="0" animBg="1"/>
      <p:bldP spid="34" grpId="0"/>
      <p:bldP spid="35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472514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itchFamily="66" charset="0"/>
              </a:rPr>
              <a:t>Queue </a:t>
            </a:r>
            <a:r>
              <a:rPr lang="th-TH" sz="2400" b="1" dirty="0">
                <a:latin typeface="Comic Sans MS" pitchFamily="66" charset="0"/>
              </a:rPr>
              <a:t>แถวคอย</a:t>
            </a:r>
            <a:r>
              <a:rPr lang="en-US" sz="2400" b="1" dirty="0">
                <a:latin typeface="Comic Sans MS" pitchFamily="66" charset="0"/>
              </a:rPr>
              <a:t> </a:t>
            </a:r>
          </a:p>
          <a:p>
            <a:pPr algn="ctr"/>
            <a:r>
              <a:rPr lang="en-US" sz="2400" b="1" dirty="0">
                <a:latin typeface="Comic Sans MS" pitchFamily="66" charset="0"/>
              </a:rPr>
              <a:t>? </a:t>
            </a:r>
            <a:endParaRPr lang="th-TH" sz="2400" b="1" dirty="0">
              <a:latin typeface="Comic Sans MS" pitchFamily="66" charset="0"/>
            </a:endParaRPr>
          </a:p>
        </p:txBody>
      </p:sp>
      <p:pic>
        <p:nvPicPr>
          <p:cNvPr id="150532" name="Picture 4" descr="ATM Queu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2204864"/>
            <a:ext cx="2179220" cy="17177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61653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http://www.gograph.com/vector-clip-art/queue.html</a:t>
            </a:r>
            <a:endParaRPr lang="th-T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364088" y="2276872"/>
          <a:ext cx="2131141" cy="149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5" imgW="2553056" imgH="1790476" progId="PBrush">
                  <p:embed/>
                </p:oleObj>
              </mc:Choice>
              <mc:Fallback>
                <p:oleObj name="Bitmap Image" r:id="rId5" imgW="2553056" imgH="179047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276872"/>
                        <a:ext cx="2131141" cy="1495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th-TH" dirty="0"/>
              <a:t>  </a:t>
            </a:r>
            <a:r>
              <a:rPr lang="th-TH" sz="36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แถวคอย</a:t>
            </a:r>
            <a:endParaRPr lang="th-TH" sz="3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1052736"/>
            <a:ext cx="2304256" cy="7078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C00000"/>
                </a:solidFill>
              </a:rPr>
              <a:t>FIFO   List</a:t>
            </a:r>
            <a:endParaRPr lang="th-TH" sz="20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rgbClr val="C00000"/>
                </a:solidFill>
              </a:rPr>
              <a:t>F</a:t>
            </a:r>
            <a:r>
              <a:rPr lang="en-US" sz="2000" b="1" dirty="0"/>
              <a:t>irst</a:t>
            </a:r>
            <a:r>
              <a:rPr lang="en-US" sz="2000" b="1" dirty="0">
                <a:solidFill>
                  <a:srgbClr val="C00000"/>
                </a:solidFill>
              </a:rPr>
              <a:t>I</a:t>
            </a:r>
            <a:r>
              <a:rPr lang="en-US" sz="2000" b="1" dirty="0"/>
              <a:t>n</a:t>
            </a:r>
            <a:r>
              <a:rPr lang="en-US" sz="2000" b="1" dirty="0">
                <a:solidFill>
                  <a:srgbClr val="C00000"/>
                </a:solidFill>
              </a:rPr>
              <a:t>F</a:t>
            </a:r>
            <a:r>
              <a:rPr lang="en-US" sz="2000" b="1" dirty="0"/>
              <a:t>irst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ut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31840" y="2348880"/>
            <a:ext cx="864096" cy="76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front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head</a:t>
            </a:r>
            <a:endParaRPr lang="th-TH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40075" y="3140968"/>
            <a:ext cx="304800" cy="5256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0" y="2348880"/>
            <a:ext cx="720080" cy="77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rear</a:t>
            </a:r>
          </a:p>
          <a:p>
            <a:pPr>
              <a:lnSpc>
                <a:spcPts val="25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tail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495800" y="3140969"/>
            <a:ext cx="304800" cy="5254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76056" y="5013176"/>
            <a:ext cx="12961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endParaRPr lang="en-US" sz="20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(insert)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411760" y="5013176"/>
            <a:ext cx="1152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endParaRPr lang="en-US" sz="1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(delete)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3789040"/>
            <a:ext cx="46471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3717032"/>
            <a:ext cx="1296144" cy="122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31840" y="5216426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Next !    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Oh my turn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sym typeface="Wingdings" pitchFamily="2" charset="2"/>
              </a:rPr>
              <a:t>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sym typeface="Wingdings" pitchFamily="2" charset="2"/>
              </a:rPr>
              <a:t>Who ?</a:t>
            </a:r>
            <a:endParaRPr lang="th-TH" sz="16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76" y="508518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I need some !      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Where should I go ?</a:t>
            </a:r>
            <a:endParaRPr lang="th-TH" sz="1600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83768" y="50131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20072" y="50131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2696146"/>
            <a:ext cx="1800200" cy="163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3742148"/>
            <a:ext cx="3802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1043608" y="972017"/>
            <a:ext cx="5580000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       ของในแถวมีลำดับ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ordered collection of items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</a:p>
          <a:p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มีปลายด้านหนึ่งเรียก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rear/tail 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สำหรับใส่ของเข้า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(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enQueue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)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</a:p>
          <a:p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และอีกด้านหนึ่งเรียก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front/head 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สำหรับเอาของออก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(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deQueue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)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3877" y="965143"/>
            <a:ext cx="1702710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Queue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: 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แถวคอย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17031 -0.034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03 L 0.04826 -2.6011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25972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7457E-6 L 0.05 0.00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20" grpId="0" animBg="1"/>
      <p:bldP spid="21" grpId="0"/>
      <p:bldP spid="22" grpId="0"/>
      <p:bldP spid="27" grpId="0"/>
      <p:bldP spid="29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3" name="Vertical Scroll 2"/>
          <p:cNvSpPr/>
          <p:nvPr/>
        </p:nvSpPr>
        <p:spPr>
          <a:xfrm>
            <a:off x="3275856" y="2059145"/>
            <a:ext cx="2664296" cy="2936446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Buy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Milk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Eggs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Fruit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Pasta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Butter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Juice</a:t>
            </a:r>
            <a:endParaRPr lang="th-TH" sz="18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580112" y="1124744"/>
            <a:ext cx="3096344" cy="36004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Superset of </a:t>
            </a:r>
            <a:r>
              <a:rPr lang="en-US" sz="2000" b="1" dirty="0">
                <a:solidFill>
                  <a:srgbClr val="FF0000"/>
                </a:solidFill>
              </a:rPr>
              <a:t>Stack</a:t>
            </a:r>
            <a:r>
              <a:rPr lang="en-US" sz="2000" dirty="0"/>
              <a:t> &amp; </a:t>
            </a:r>
            <a:r>
              <a:rPr lang="en-US" sz="2000" b="1" dirty="0">
                <a:solidFill>
                  <a:srgbClr val="FF0000"/>
                </a:solidFill>
              </a:rPr>
              <a:t>Queue </a:t>
            </a:r>
            <a:endParaRPr lang="th-TH" sz="2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th-TH" sz="2000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1430" y="2618156"/>
            <a:ext cx="2071688" cy="2246313"/>
            <a:chOff x="2925" y="1616"/>
            <a:chExt cx="1305" cy="1415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2934" y="1732"/>
              <a:ext cx="862" cy="0"/>
            </a:xfrm>
            <a:prstGeom prst="line">
              <a:avLst/>
            </a:prstGeom>
            <a:ln w="5715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2925" y="2931"/>
              <a:ext cx="862" cy="0"/>
            </a:xfrm>
            <a:prstGeom prst="line">
              <a:avLst/>
            </a:prstGeom>
            <a:ln w="57150"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787" y="1616"/>
              <a:ext cx="443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_Layiji MaHaNiYom V 1.2" pitchFamily="2" charset="0"/>
                </a:rPr>
                <a:t>head </a:t>
              </a:r>
              <a:endParaRPr lang="th-TH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_Layiji MaHaNiYom V 1.2" pitchFamily="2" charset="0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782" y="2823"/>
              <a:ext cx="353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_Layiji MaHaNiYom V 1.2" pitchFamily="2" charset="0"/>
                </a:rPr>
                <a:t>tail</a:t>
              </a:r>
              <a:endParaRPr lang="th-TH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_Layiji MaHaNiYom V 1.2" pitchFamily="2" charset="0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619672" y="2636912"/>
            <a:ext cx="2054225" cy="2232133"/>
            <a:chOff x="1298" y="1776"/>
            <a:chExt cx="1294" cy="1493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2112" y="1776"/>
              <a:ext cx="480" cy="1493"/>
              <a:chOff x="2112" y="1776"/>
              <a:chExt cx="480" cy="1493"/>
            </a:xfrm>
          </p:grpSpPr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112" y="3269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298" y="1955"/>
              <a:ext cx="78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_Layiji MaHaNiYom V 1.2" pitchFamily="2" charset="0"/>
                </a:rPr>
                <a:t>insert /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_Layiji MaHaNiYom V 1.2" pitchFamily="2" charset="0"/>
                </a:rPr>
                <a:t>delete </a:t>
              </a:r>
              <a:endParaRPr lang="th-TH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_Layiji MaHaNiYom V 1.2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3528" y="1005233"/>
            <a:ext cx="525658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List :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ordered collection of items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 ของใน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list 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มีลำดับ</a:t>
            </a:r>
          </a:p>
          <a:p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ใส่ของเข้า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(insert)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เอาของออก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(delete)</a:t>
            </a:r>
            <a:r>
              <a:rPr lang="th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ที่ไดก็ได้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Stack Applications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1835696" y="2276872"/>
            <a:ext cx="6120680" cy="2088232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Parenthesis Matching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Evaluate Postfix Expression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Infix to Postfix Conversion  (Reverse Polish Notation)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F0"/>
                </a:solidFill>
              </a:rPr>
              <a:t>Function Call (clearly see in recursion)</a:t>
            </a:r>
            <a:endParaRPr lang="th-TH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627784" y="1586409"/>
            <a:ext cx="216024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Angsana New" pitchFamily="18" charset="-34"/>
              </a:rPr>
              <a:t>Parenthesis Matching</a:t>
            </a:r>
            <a:endParaRPr lang="th-TH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26141" y="5533335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400" dirty="0"/>
              <a:t>Algorithm ?</a:t>
            </a:r>
          </a:p>
        </p:txBody>
      </p:sp>
      <p:sp>
        <p:nvSpPr>
          <p:cNvPr id="68612" name="TextBox 3"/>
          <p:cNvSpPr txBox="1">
            <a:spLocks noChangeArrowheads="1"/>
          </p:cNvSpPr>
          <p:nvPr/>
        </p:nvSpPr>
        <p:spPr bwMode="auto">
          <a:xfrm>
            <a:off x="2438400" y="1612776"/>
            <a:ext cx="5589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>
                <a:latin typeface="Courier New" pitchFamily="49" charset="0"/>
              </a:rPr>
              <a:t>(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a+b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-c *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d+e</a:t>
            </a:r>
            <a:r>
              <a:rPr lang="en-US" sz="2800" b="1" dirty="0">
                <a:latin typeface="Courier New" pitchFamily="49" charset="0"/>
              </a:rPr>
              <a:t>]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/</a:t>
            </a:r>
            <a:r>
              <a:rPr lang="en-US" sz="2800" b="1" dirty="0">
                <a:latin typeface="Courier New" pitchFamily="49" charset="0"/>
              </a:rPr>
              <a:t>{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f*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g+h</a:t>
            </a:r>
            <a:r>
              <a:rPr lang="en-US" sz="2800" b="1" dirty="0">
                <a:latin typeface="Courier New" pitchFamily="49" charset="0"/>
              </a:rPr>
              <a:t>)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}</a:t>
            </a:r>
            <a:endParaRPr lang="th-TH" sz="2800" b="1" dirty="0"/>
          </a:p>
        </p:txBody>
      </p:sp>
      <p:sp>
        <p:nvSpPr>
          <p:cNvPr id="7" name="Multiply 6"/>
          <p:cNvSpPr/>
          <p:nvPr/>
        </p:nvSpPr>
        <p:spPr>
          <a:xfrm>
            <a:off x="1835698" y="1556792"/>
            <a:ext cx="576064" cy="648072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915816" y="5559623"/>
            <a:ext cx="119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Match ?</a:t>
            </a:r>
            <a:endParaRPr lang="th-TH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257328" y="2703014"/>
            <a:ext cx="216024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ounded Rectangle 9"/>
          <p:cNvSpPr/>
          <p:nvPr/>
        </p:nvSpPr>
        <p:spPr>
          <a:xfrm>
            <a:off x="2601144" y="2708920"/>
            <a:ext cx="216024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979712" y="2735287"/>
            <a:ext cx="6238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a+b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-c </a:t>
            </a:r>
            <a:r>
              <a:rPr lang="en-US" sz="2800" b="1" dirty="0">
                <a:latin typeface="Courier New" pitchFamily="49" charset="0"/>
              </a:rPr>
              <a:t>}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*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d+e</a:t>
            </a:r>
            <a:r>
              <a:rPr lang="en-US" sz="2800" b="1" dirty="0">
                <a:latin typeface="Courier New" pitchFamily="49" charset="0"/>
              </a:rPr>
              <a:t>]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/</a:t>
            </a:r>
            <a:r>
              <a:rPr lang="en-US" sz="2800" b="1" dirty="0">
                <a:latin typeface="Courier New" pitchFamily="49" charset="0"/>
              </a:rPr>
              <a:t>{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f*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g+h</a:t>
            </a:r>
            <a:r>
              <a:rPr lang="en-US" sz="2800" b="1" dirty="0">
                <a:latin typeface="Courier New" pitchFamily="49" charset="0"/>
              </a:rPr>
              <a:t>)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}</a:t>
            </a:r>
            <a:endParaRPr lang="th-TH" sz="2800" b="1" dirty="0">
              <a:latin typeface="Courier New" pitchFamily="49" charset="0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1835696" y="2679303"/>
            <a:ext cx="576064" cy="648072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5955392" y="3642890"/>
            <a:ext cx="216024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483768" y="3741265"/>
            <a:ext cx="4896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itchFamily="49" charset="0"/>
              </a:rPr>
              <a:t>(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a+b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-c </a:t>
            </a:r>
            <a:r>
              <a:rPr lang="en-US" sz="2800" b="1" dirty="0">
                <a:latin typeface="Courier New" pitchFamily="49" charset="0"/>
              </a:rPr>
              <a:t>)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*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</a:rPr>
              <a:t>d+e</a:t>
            </a:r>
            <a:r>
              <a:rPr lang="en-US" sz="2800" b="1" dirty="0">
                <a:latin typeface="Courier New" pitchFamily="49" charset="0"/>
              </a:rPr>
              <a:t>]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}</a:t>
            </a:r>
            <a:endParaRPr lang="th-TH" sz="2800" b="1" dirty="0">
              <a:latin typeface="Courier New" pitchFamily="49" charset="0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1835696" y="3645024"/>
            <a:ext cx="576064" cy="648072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2195736" y="4561964"/>
            <a:ext cx="4797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3 + 2 </a:t>
            </a:r>
            <a:r>
              <a:rPr lang="en-US" sz="2800" b="1" dirty="0">
                <a:latin typeface="Courier New" pitchFamily="49" charset="0"/>
              </a:rPr>
              <a:t>)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/ </a:t>
            </a:r>
            <a:r>
              <a:rPr lang="en-US" sz="2800" b="1" dirty="0">
                <a:latin typeface="Courier New" pitchFamily="49" charset="0"/>
              </a:rPr>
              <a:t>{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4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**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</a:rPr>
              <a:t> }</a:t>
            </a:r>
            <a:endParaRPr lang="th-TH" sz="2800" b="1" dirty="0">
              <a:latin typeface="Courier New" pitchFamily="49" charset="0"/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1907704" y="4564708"/>
            <a:ext cx="432048" cy="432048"/>
          </a:xfrm>
          <a:prstGeom prst="smileyFace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7" grpId="0" animBg="1"/>
      <p:bldP spid="6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06AAC62A76E74443A2D406EFCC9AC2C7" ma:contentTypeVersion="0" ma:contentTypeDescription="สร้างเอกสารใหม่" ma:contentTypeScope="" ma:versionID="aed9aabbca8afdc2dc666e62077b9f1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dd8da0a32df5452f30668570dac19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0D0BBA-D77E-4D34-823E-10DAB0970130}"/>
</file>

<file path=customXml/itemProps2.xml><?xml version="1.0" encoding="utf-8"?>
<ds:datastoreItem xmlns:ds="http://schemas.openxmlformats.org/officeDocument/2006/customXml" ds:itemID="{EDC34D7B-64A4-4AEC-B3E2-CCAC13806480}"/>
</file>

<file path=customXml/itemProps3.xml><?xml version="1.0" encoding="utf-8"?>
<ds:datastoreItem xmlns:ds="http://schemas.openxmlformats.org/officeDocument/2006/customXml" ds:itemID="{D5192E26-6EBC-4E39-9B87-B445C5FAD084}"/>
</file>

<file path=docProps/app.xml><?xml version="1.0" encoding="utf-8"?>
<Properties xmlns="http://schemas.openxmlformats.org/officeDocument/2006/extended-properties" xmlns:vt="http://schemas.openxmlformats.org/officeDocument/2006/docPropsVTypes">
  <TotalTime>12729</TotalTime>
  <Words>3564</Words>
  <Application>Microsoft Macintosh PowerPoint</Application>
  <PresentationFormat>On-screen Show (4:3)</PresentationFormat>
  <Paragraphs>703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Meiryo</vt:lpstr>
      <vt:lpstr>Meiryo UI</vt:lpstr>
      <vt:lpstr>Arial</vt:lpstr>
      <vt:lpstr>Calibri</vt:lpstr>
      <vt:lpstr>Comic Sans MS</vt:lpstr>
      <vt:lpstr>Cordia New</vt:lpstr>
      <vt:lpstr>CordiaUPC</vt:lpstr>
      <vt:lpstr>Courier New</vt:lpstr>
      <vt:lpstr>TH Sarabun New</vt:lpstr>
      <vt:lpstr>TH SarabunPSK</vt:lpstr>
      <vt:lpstr>Office Theme</vt:lpstr>
      <vt:lpstr>Bitmap Image</vt:lpstr>
      <vt:lpstr>Stack (Push Down Stack)</vt:lpstr>
      <vt:lpstr>Data Structures &amp; Algorithms</vt:lpstr>
      <vt:lpstr>Stack</vt:lpstr>
      <vt:lpstr>Stack</vt:lpstr>
      <vt:lpstr>Queue</vt:lpstr>
      <vt:lpstr>Queue   แถวคอย</vt:lpstr>
      <vt:lpstr>list</vt:lpstr>
      <vt:lpstr>Stack Applications</vt:lpstr>
      <vt:lpstr>Parenthesis Matching</vt:lpstr>
      <vt:lpstr>Parenthesis Matching</vt:lpstr>
      <vt:lpstr>Parenthesis Matching</vt:lpstr>
      <vt:lpstr>Stack Implementation</vt:lpstr>
      <vt:lpstr>Stack Data Implementation</vt:lpstr>
      <vt:lpstr>Data Implementation : __init__()</vt:lpstr>
      <vt:lpstr>Mutable Type Default Argument</vt:lpstr>
      <vt:lpstr>__init__()  with  Default Argument</vt:lpstr>
      <vt:lpstr>Stack Operation Implementation</vt:lpstr>
      <vt:lpstr>push()</vt:lpstr>
      <vt:lpstr>pop()</vt:lpstr>
      <vt:lpstr>peek()</vt:lpstr>
      <vt:lpstr>isEmpty()</vt:lpstr>
      <vt:lpstr>size()</vt:lpstr>
      <vt:lpstr>Stack Implementation</vt:lpstr>
      <vt:lpstr>Writing Code</vt:lpstr>
      <vt:lpstr>Design Tools, Warnier-Orr Diagram</vt:lpstr>
      <vt:lpstr>Warnier-Orr Diagram Design Tool </vt:lpstr>
      <vt:lpstr>Python : Parenthesis Matching</vt:lpstr>
      <vt:lpstr>Stack Application</vt:lpstr>
      <vt:lpstr>Postfix Notation (Polish Notation)</vt:lpstr>
      <vt:lpstr>Evaluate Postfix Notation</vt:lpstr>
      <vt:lpstr>6 5 2 3 + 8 * - 3 + *  = ? </vt:lpstr>
      <vt:lpstr>Stack Application</vt:lpstr>
      <vt:lpstr> Infix to Postfix Conversion</vt:lpstr>
      <vt:lpstr>Infix to Postfix Conversion a*b+c  ---- &gt;</vt:lpstr>
      <vt:lpstr>Infix to Postfix Conversion a+b*c  ---- &gt;</vt:lpstr>
      <vt:lpstr>Infix to Postfix Conversion</vt:lpstr>
      <vt:lpstr>                              Infix to Postfix Conversion  </vt:lpstr>
      <vt:lpstr>                              Infix to Postfix Conversion  (cont.)  </vt:lpstr>
      <vt:lpstr>Stack Application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(Push Down Stack)</dc:title>
  <dc:creator>thit2</dc:creator>
  <cp:lastModifiedBy>kiatnarong.to</cp:lastModifiedBy>
  <cp:revision>21</cp:revision>
  <dcterms:created xsi:type="dcterms:W3CDTF">2018-08-07T23:46:23Z</dcterms:created>
  <dcterms:modified xsi:type="dcterms:W3CDTF">2020-08-19T18:15:36Z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0x01010006AAC62A76E74443A2D406EFCC9AC2C7</vt:lpwstr>
  </property>
</Properties>
</file>