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7" r:id="rId2"/>
  </p:sldMasterIdLst>
  <p:notesMasterIdLst>
    <p:notesMasterId r:id="rId30"/>
  </p:notesMasterIdLst>
  <p:handoutMasterIdLst>
    <p:handoutMasterId r:id="rId31"/>
  </p:handoutMasterIdLst>
  <p:sldIdLst>
    <p:sldId id="687" r:id="rId3"/>
    <p:sldId id="826" r:id="rId4"/>
    <p:sldId id="779" r:id="rId5"/>
    <p:sldId id="780" r:id="rId6"/>
    <p:sldId id="828" r:id="rId7"/>
    <p:sldId id="829" r:id="rId8"/>
    <p:sldId id="832" r:id="rId9"/>
    <p:sldId id="830" r:id="rId10"/>
    <p:sldId id="831" r:id="rId11"/>
    <p:sldId id="800" r:id="rId12"/>
    <p:sldId id="840" r:id="rId13"/>
    <p:sldId id="802" r:id="rId14"/>
    <p:sldId id="804" r:id="rId15"/>
    <p:sldId id="805" r:id="rId16"/>
    <p:sldId id="818" r:id="rId17"/>
    <p:sldId id="819" r:id="rId18"/>
    <p:sldId id="822" r:id="rId19"/>
    <p:sldId id="820" r:id="rId20"/>
    <p:sldId id="823" r:id="rId21"/>
    <p:sldId id="825" r:id="rId22"/>
    <p:sldId id="824" r:id="rId23"/>
    <p:sldId id="839" r:id="rId24"/>
    <p:sldId id="817" r:id="rId25"/>
    <p:sldId id="781" r:id="rId26"/>
    <p:sldId id="841" r:id="rId27"/>
    <p:sldId id="289" r:id="rId28"/>
    <p:sldId id="842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mic Sans MS" panose="030F0902030302020204" pitchFamily="66" charset="0"/>
      <p:regular r:id="rId36"/>
      <p:bold r:id="rId37"/>
    </p:embeddedFont>
    <p:embeddedFont>
      <p:font typeface="Cordia New" panose="020B0304020202020204" pitchFamily="34" charset="-34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  <p:embeddedFont>
      <p:font typeface="TH SarabunPSK" panose="020B0500040200020003" pitchFamily="34" charset="-34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FF"/>
    <a:srgbClr val="0000FF"/>
    <a:srgbClr val="FFCCFF"/>
    <a:srgbClr val="FF00FF"/>
    <a:srgbClr val="008000"/>
    <a:srgbClr val="66FFFF"/>
    <a:srgbClr val="9F3FFF"/>
    <a:srgbClr val="FFFF99"/>
    <a:srgbClr val="DFDA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 autoAdjust="0"/>
    <p:restoredTop sz="92524" autoAdjust="0"/>
  </p:normalViewPr>
  <p:slideViewPr>
    <p:cSldViewPr showGuides="1">
      <p:cViewPr varScale="1">
        <p:scale>
          <a:sx n="112" d="100"/>
          <a:sy n="112" d="100"/>
        </p:scale>
        <p:origin x="16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48"/>
    </p:cViewPr>
  </p:sorterViewPr>
  <p:notesViewPr>
    <p:cSldViewPr>
      <p:cViewPr varScale="1">
        <p:scale>
          <a:sx n="50" d="100"/>
          <a:sy n="50" d="100"/>
        </p:scale>
        <p:origin x="-133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customXml" Target="../customXml/item3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15EEE-AF2C-40B8-9FBD-2D912871C93C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C64E5-7E27-49C5-B151-6489D9AA232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40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6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357322"/>
          </a:xfrm>
          <a:solidFill>
            <a:srgbClr val="CCFF99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ECB7">
                  <a:shade val="30000"/>
                  <a:satMod val="115000"/>
                </a:srgbClr>
              </a:gs>
              <a:gs pos="50000">
                <a:srgbClr val="FFECB7">
                  <a:shade val="67500"/>
                  <a:satMod val="115000"/>
                </a:srgbClr>
              </a:gs>
              <a:gs pos="100000">
                <a:srgbClr val="FFECB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6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4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400" dirty="0">
                <a:solidFill>
                  <a:srgbClr val="6A623A"/>
                </a:solidFill>
              </a:rPr>
              <a:t>       KMITL    01076249 Data Structures &amp; Algorithms : Tree 2                                        </a:t>
            </a:r>
            <a:fld id="{A60F55EF-B4CA-4554-B66E-E17FCF5F13B7}" type="slidenum">
              <a:rPr lang="en-US" sz="1400" smtClean="0">
                <a:solidFill>
                  <a:srgbClr val="6A623A"/>
                </a:solidFill>
              </a:rPr>
              <a:pPr eaLnBrk="1" hangingPunct="1">
                <a:defRPr/>
              </a:pPr>
              <a:t>‹#›</a:t>
            </a:fld>
            <a:endParaRPr lang="th-TH" sz="1400" dirty="0">
              <a:solidFill>
                <a:srgbClr val="6A623A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E9AB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76834"/>
            <a:ext cx="8712000" cy="5724000"/>
          </a:xfrm>
          <a:solidFill>
            <a:srgbClr val="F7F6E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E9AB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E9AB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7F6EF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rgbClr val="D9D4B9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76834"/>
            <a:ext cx="8712000" cy="5724000"/>
          </a:xfrm>
          <a:solidFill>
            <a:srgbClr val="F7F6E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7F6EF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rgbClr val="D9D4B9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7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9" y="2636912"/>
            <a:ext cx="6552728" cy="648072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2EBF-FE8A-4D4B-973D-4B890D00047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FD93-00DA-4CFD-AC00-A64DEE02665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9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9" y="2636912"/>
            <a:ext cx="6552728" cy="648072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348880"/>
            <a:ext cx="4968552" cy="648072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2400">
                <a:latin typeface="Comic Sans MS" pitchFamily="66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03350" y="3213100"/>
            <a:ext cx="6553200" cy="6477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 anchor="ctr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348880"/>
            <a:ext cx="4968552" cy="648072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Autofit/>
          </a:bodyPr>
          <a:lstStyle>
            <a:lvl1pPr>
              <a:defRPr sz="2400">
                <a:latin typeface="Comic Sans MS" pitchFamily="66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03350" y="3213100"/>
            <a:ext cx="6553200" cy="6477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500726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buNone/>
              <a:defRPr sz="1800"/>
            </a:lvl1pPr>
            <a:lvl2pPr marL="357188" indent="-284163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546100" indent="-228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3pPr>
            <a:lvl4pPr marL="898525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600"/>
            </a:lvl4pPr>
            <a:lvl5pPr marL="1262063" indent="-228600"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level00000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14282" y="3571876"/>
            <a:ext cx="8715436" cy="2928958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buNone/>
              <a:defRPr sz="1800"/>
            </a:lvl1pPr>
            <a:lvl2pPr marL="544513" indent="-28575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811213" indent="-228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3pPr>
            <a:lvl4pPr marL="1255713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400"/>
            </a:lvl4pPr>
            <a:lvl5pPr marL="1527175" indent="-2286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level00000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4282" y="1071546"/>
            <a:ext cx="4286250" cy="5715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4282" y="3857632"/>
            <a:ext cx="4286250" cy="642938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400"/>
            </a:lvl1pPr>
            <a:lvl2pPr marL="357188" indent="-284163">
              <a:lnSpc>
                <a:spcPct val="100000"/>
              </a:lnSpc>
              <a:buFont typeface="Arial" pitchFamily="34" charset="0"/>
              <a:buChar char="•"/>
              <a:defRPr sz="1400"/>
            </a:lvl2pPr>
            <a:lvl3pPr marL="546100" indent="-228600">
              <a:lnSpc>
                <a:spcPct val="100000"/>
              </a:lnSpc>
              <a:buFont typeface="Comic Sans MS" pitchFamily="66" charset="0"/>
              <a:buChar char="−"/>
              <a:defRPr sz="1400"/>
            </a:lvl3pPr>
            <a:lvl4pPr marL="898525" indent="-228600">
              <a:buFont typeface="Wingdings" pitchFamily="2" charset="2"/>
              <a:buChar char="§"/>
              <a:defRPr sz="1400"/>
            </a:lvl4pPr>
            <a:lvl5pPr marL="1262063" indent="-22860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level00000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14282" y="3571876"/>
            <a:ext cx="8715436" cy="2928958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400"/>
            </a:lvl1pPr>
            <a:lvl2pPr marL="544513" indent="-285750">
              <a:buFont typeface="Arial" pitchFamily="34" charset="0"/>
              <a:buChar char="•"/>
              <a:defRPr sz="1400"/>
            </a:lvl2pPr>
            <a:lvl3pPr marL="811213" indent="-228600">
              <a:buFont typeface="Comic Sans MS" pitchFamily="66" charset="0"/>
              <a:buChar char="−"/>
              <a:defRPr sz="1200"/>
            </a:lvl3pPr>
            <a:lvl4pPr marL="1255713" indent="-228600">
              <a:buFont typeface="Wingdings" pitchFamily="2" charset="2"/>
              <a:buChar char="§"/>
              <a:defRPr sz="1100"/>
            </a:lvl4pPr>
            <a:lvl5pPr marL="1527175" indent="-228600"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level00000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15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4313" y="785812"/>
            <a:ext cx="8715375" cy="2643188"/>
          </a:xfrm>
        </p:spPr>
        <p:txBody>
          <a:bodyPr>
            <a:normAutofit/>
          </a:bodyPr>
          <a:lstStyle>
            <a:lvl1pPr>
              <a:buNone/>
              <a:defRPr sz="1600"/>
            </a:lvl1pPr>
            <a:lvl2pPr marL="355600" indent="-195263">
              <a:buFont typeface="Arial" pitchFamily="34" charset="0"/>
              <a:buChar char="•"/>
              <a:defRPr sz="1600"/>
            </a:lvl2pPr>
            <a:lvl3pPr marL="715963" indent="-228600">
              <a:buFont typeface="Comic Sans MS" pitchFamily="66" charset="0"/>
              <a:buChar char="−"/>
              <a:tabLst/>
              <a:defRPr sz="1600"/>
            </a:lvl3pPr>
            <a:lvl4pPr marL="1160463" indent="-228600">
              <a:buFont typeface="Wingdings" pitchFamily="2" charset="2"/>
              <a:buChar char="§"/>
              <a:defRPr sz="1600"/>
            </a:lvl4pPr>
            <a:lvl5pPr marL="15240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2928934"/>
            <a:ext cx="8715375" cy="3571900"/>
          </a:xfrm>
        </p:spPr>
        <p:txBody>
          <a:bodyPr>
            <a:normAutofit/>
          </a:bodyPr>
          <a:lstStyle>
            <a:lvl1pPr>
              <a:buNone/>
              <a:defRPr sz="1400"/>
            </a:lvl1pPr>
            <a:lvl2pPr marL="179388" indent="-179388">
              <a:buFont typeface="Arial" pitchFamily="34" charset="0"/>
              <a:buChar char="•"/>
              <a:defRPr sz="1600"/>
            </a:lvl2pPr>
            <a:lvl3pPr marL="442913" indent="-179388">
              <a:buFont typeface="+mj-lt"/>
              <a:buAutoNum type="arabicPeriod"/>
              <a:tabLst/>
              <a:defRPr sz="1600"/>
            </a:lvl3pPr>
            <a:lvl4pPr marL="623888" indent="-180975">
              <a:buFont typeface="Wingdings" pitchFamily="2" charset="2"/>
              <a:buChar char="§"/>
              <a:defRPr sz="1600"/>
            </a:lvl4pPr>
            <a:lvl5pPr marL="803275" indent="-179388">
              <a:buFont typeface="Comic Sans MS" pitchFamily="66" charset="0"/>
              <a:buChar char="−"/>
              <a:defRPr sz="1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2714620"/>
            <a:ext cx="8715375" cy="3786214"/>
          </a:xfrm>
        </p:spPr>
        <p:txBody>
          <a:bodyPr/>
          <a:lstStyle>
            <a:lvl1pPr>
              <a:buNone/>
              <a:defRPr sz="1400"/>
            </a:lvl1pPr>
            <a:lvl2pPr marL="179388" indent="-179388">
              <a:buFont typeface="Arial" pitchFamily="34" charset="0"/>
              <a:buNone/>
              <a:defRPr sz="1400"/>
            </a:lvl2pPr>
            <a:lvl3pPr marL="263525" indent="-180975">
              <a:buFont typeface="+mj-lt"/>
              <a:buAutoNum type="arabicPeriod"/>
              <a:tabLst/>
              <a:defRPr sz="1400"/>
            </a:lvl3pPr>
            <a:lvl4pPr marL="539750" indent="-180975">
              <a:buFont typeface="Wingdings" pitchFamily="2" charset="2"/>
              <a:buChar char="§"/>
              <a:defRPr sz="1400"/>
            </a:lvl4pPr>
            <a:lvl5pPr marL="720725" indent="-179388">
              <a:buFont typeface="Comic Sans MS" pitchFamily="66" charset="0"/>
              <a:buChar char="−"/>
              <a:defRPr sz="1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673357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3357562"/>
            <a:ext cx="8715375" cy="3143272"/>
          </a:xfrm>
        </p:spPr>
        <p:txBody>
          <a:bodyPr>
            <a:normAutofit/>
          </a:bodyPr>
          <a:lstStyle>
            <a:lvl1pPr>
              <a:buNone/>
              <a:defRPr sz="1400"/>
            </a:lvl1pPr>
            <a:lvl2pPr marL="179388" indent="-179388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/>
            </a:lvl2pPr>
            <a:lvl3pPr marL="450850" indent="-3683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450850" algn="l"/>
              </a:tabLst>
              <a:defRPr sz="1600"/>
            </a:lvl3pPr>
            <a:lvl4pPr marL="982663" indent="-355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600"/>
            </a:lvl4pPr>
            <a:lvl5pPr marL="1433513" indent="-355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3000372"/>
            <a:ext cx="8715375" cy="3500462"/>
          </a:xfrm>
        </p:spPr>
        <p:txBody>
          <a:bodyPr>
            <a:normAutofit/>
          </a:bodyPr>
          <a:lstStyle>
            <a:lvl1pPr>
              <a:buNone/>
              <a:defRPr sz="1400"/>
            </a:lvl1pPr>
            <a:lvl2pPr marL="179388" indent="-179388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/>
            </a:lvl2pPr>
            <a:lvl3pPr marL="450850" indent="-3683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450850" algn="l"/>
              </a:tabLst>
              <a:defRPr sz="1600"/>
            </a:lvl3pPr>
            <a:lvl4pPr marL="982663" indent="-355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600"/>
            </a:lvl4pPr>
            <a:lvl5pPr marL="1433513" indent="-355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ver Text18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5" y="1214422"/>
            <a:ext cx="6786610" cy="1500198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800"/>
            </a:lvl1pPr>
            <a:lvl2pPr>
              <a:buFont typeface="Arial" pitchFamily="34" charset="0"/>
              <a:buChar char="•"/>
              <a:defRPr sz="1800"/>
            </a:lvl2pPr>
            <a:lvl3pPr>
              <a:buFont typeface="Comic Sans MS" pitchFamily="66" charset="0"/>
              <a:buChar char="−"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level00000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571605" y="2714620"/>
            <a:ext cx="6786610" cy="1500198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800"/>
            </a:lvl1pPr>
            <a:lvl2pPr>
              <a:buFont typeface="Arial" pitchFamily="34" charset="0"/>
              <a:buChar char="•"/>
              <a:defRPr sz="1600"/>
            </a:lvl2pPr>
            <a:lvl3pPr>
              <a:buFont typeface="Comic Sans MS" pitchFamily="66" charset="0"/>
              <a:buChar char="−"/>
              <a:defRPr sz="1400"/>
            </a:lvl3pPr>
            <a:lvl4pPr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level00000</a:t>
            </a:r>
            <a:endParaRPr lang="th-TH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lver Text18 Bulle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>
            <a:gsLst>
              <a:gs pos="0">
                <a:schemeClr val="bg1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214414" y="1428736"/>
            <a:ext cx="7715304" cy="164306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>
            <a:gsLst>
              <a:gs pos="0">
                <a:schemeClr val="bg1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Rectangle 11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3F0E9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3F0E9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673357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2918"/>
            <a:ext cx="9144000" cy="5866876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918"/>
            <a:ext cx="9144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4" y="781860"/>
            <a:ext cx="3643338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DBDBB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DBDBB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DBDBB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7DCFD">
                  <a:shade val="30000"/>
                  <a:satMod val="115000"/>
                </a:srgbClr>
              </a:gs>
              <a:gs pos="50000">
                <a:srgbClr val="C7DCFD">
                  <a:shade val="67500"/>
                  <a:satMod val="115000"/>
                </a:srgbClr>
              </a:gs>
              <a:gs pos="100000">
                <a:srgbClr val="C7DCFD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7DCFD">
                  <a:shade val="30000"/>
                  <a:satMod val="115000"/>
                </a:srgbClr>
              </a:gs>
              <a:gs pos="50000">
                <a:srgbClr val="C7DCFD">
                  <a:shade val="67500"/>
                  <a:satMod val="115000"/>
                </a:srgbClr>
              </a:gs>
              <a:gs pos="100000">
                <a:srgbClr val="C7DCFD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5" y="3933058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Queue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7DCFD">
                  <a:shade val="30000"/>
                  <a:satMod val="115000"/>
                </a:srgbClr>
              </a:gs>
              <a:gs pos="50000">
                <a:srgbClr val="C7DCFD">
                  <a:shade val="67500"/>
                  <a:satMod val="115000"/>
                </a:srgbClr>
              </a:gs>
              <a:gs pos="100000">
                <a:srgbClr val="C7DCFD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33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80AFFC">
                  <a:tint val="66000"/>
                  <a:satMod val="160000"/>
                </a:srgbClr>
              </a:gs>
              <a:gs pos="50000">
                <a:srgbClr val="80AFFC">
                  <a:tint val="44500"/>
                  <a:satMod val="160000"/>
                </a:srgbClr>
              </a:gs>
              <a:gs pos="100000">
                <a:srgbClr val="80AFFC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80AFFC">
                  <a:tint val="66000"/>
                  <a:satMod val="160000"/>
                </a:srgbClr>
              </a:gs>
              <a:gs pos="50000">
                <a:srgbClr val="80AFFC">
                  <a:tint val="44500"/>
                  <a:satMod val="160000"/>
                </a:srgbClr>
              </a:gs>
              <a:gs pos="100000">
                <a:srgbClr val="80AFFC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6374" y="571480"/>
            <a:ext cx="8926282" cy="5938314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8" y="142852"/>
            <a:ext cx="8926282" cy="428628"/>
          </a:xfrm>
          <a:gradFill flip="none" rotWithShape="1">
            <a:gsLst>
              <a:gs pos="0">
                <a:srgbClr val="80AFFC">
                  <a:tint val="66000"/>
                  <a:satMod val="160000"/>
                </a:srgbClr>
              </a:gs>
              <a:gs pos="50000">
                <a:srgbClr val="80AFFC">
                  <a:tint val="44500"/>
                  <a:satMod val="160000"/>
                </a:srgbClr>
              </a:gs>
              <a:gs pos="100000">
                <a:srgbClr val="80AFFC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1800">
                <a:solidFill>
                  <a:srgbClr val="3333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7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solidFill>
            <a:srgbClr val="F7EFF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85794"/>
            <a:ext cx="9144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6" y="274638"/>
            <a:ext cx="9144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Queue</a:t>
            </a:r>
          </a:p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7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EEDDFF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solidFill>
            <a:srgbClr val="F7EFF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EEDDFF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643316"/>
            <a:ext cx="6786610" cy="1184273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57200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EEDDFF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FF99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FF99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E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643316"/>
            <a:ext cx="6786610" cy="1184273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57200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7AC77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214290"/>
            <a:ext cx="8712000" cy="6295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2" y="1857364"/>
            <a:ext cx="3214710" cy="1357322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8FAF4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315416"/>
            <a:ext cx="9144000" cy="6858000"/>
          </a:xfrm>
          <a:prstGeom prst="rect">
            <a:avLst/>
          </a:prstGeom>
          <a:solidFill>
            <a:srgbClr val="E8F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643316"/>
            <a:ext cx="7390034" cy="1184273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869160"/>
            <a:ext cx="7390034" cy="148402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B7AC77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6"/>
            <a:ext cx="8215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1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050" dirty="0">
                <a:solidFill>
                  <a:srgbClr val="DAD5BC"/>
                </a:solidFill>
              </a:rPr>
              <a:t>	KMITL</a:t>
            </a:r>
            <a:r>
              <a:rPr lang="en-US" sz="1050" baseline="0" dirty="0">
                <a:solidFill>
                  <a:srgbClr val="DAD5BC"/>
                </a:solidFill>
              </a:rPr>
              <a:t>    </a:t>
            </a:r>
            <a:r>
              <a:rPr lang="en-US" sz="1050" dirty="0">
                <a:solidFill>
                  <a:srgbClr val="DAD5BC"/>
                </a:solidFill>
              </a:rPr>
              <a:t> </a:t>
            </a:r>
            <a:r>
              <a:rPr lang="en-US" sz="1100" dirty="0">
                <a:solidFill>
                  <a:srgbClr val="DAD5BC"/>
                </a:solidFill>
              </a:rPr>
              <a:t>01076249 Data Structures &amp; Algorithms : 2_Data Structures &amp; Algorithms</a:t>
            </a:r>
            <a:r>
              <a:rPr lang="en-US" sz="14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1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6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D0F692">
                  <a:shade val="30000"/>
                  <a:satMod val="115000"/>
                </a:srgbClr>
              </a:gs>
              <a:gs pos="50000">
                <a:srgbClr val="D0F692">
                  <a:shade val="67500"/>
                  <a:satMod val="115000"/>
                </a:srgbClr>
              </a:gs>
              <a:gs pos="100000">
                <a:srgbClr val="D0F69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D0F692">
                  <a:shade val="30000"/>
                  <a:satMod val="115000"/>
                </a:srgbClr>
              </a:gs>
              <a:gs pos="50000">
                <a:srgbClr val="D0F692">
                  <a:shade val="67500"/>
                  <a:satMod val="115000"/>
                </a:srgbClr>
              </a:gs>
              <a:gs pos="100000">
                <a:srgbClr val="D0F69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D0F692">
                  <a:shade val="30000"/>
                  <a:satMod val="115000"/>
                </a:srgbClr>
              </a:gs>
              <a:gs pos="50000">
                <a:srgbClr val="D0F692">
                  <a:shade val="67500"/>
                  <a:satMod val="115000"/>
                </a:srgbClr>
              </a:gs>
              <a:gs pos="100000">
                <a:srgbClr val="D0F69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rgbClr val="D4CFB4">
                  <a:shade val="30000"/>
                  <a:satMod val="115000"/>
                </a:srgbClr>
              </a:gs>
              <a:gs pos="50000">
                <a:srgbClr val="D4CFB4">
                  <a:shade val="67500"/>
                  <a:satMod val="115000"/>
                </a:srgbClr>
              </a:gs>
              <a:gs pos="100000">
                <a:srgbClr val="D4CFB4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4FBCFF">
                  <a:tint val="66000"/>
                  <a:satMod val="160000"/>
                </a:srgbClr>
              </a:gs>
              <a:gs pos="50000">
                <a:srgbClr val="4FBCFF">
                  <a:tint val="44500"/>
                  <a:satMod val="160000"/>
                </a:srgbClr>
              </a:gs>
              <a:gs pos="100000">
                <a:srgbClr val="4FBC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4282" y="785794"/>
            <a:ext cx="8715436" cy="5500726"/>
          </a:xfrm>
          <a:prstGeom prst="rect">
            <a:avLst/>
          </a:prstGeom>
          <a:solidFill>
            <a:srgbClr val="CCE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rgbClr val="EAE7DA">
                  <a:shade val="30000"/>
                  <a:satMod val="115000"/>
                </a:srgbClr>
              </a:gs>
              <a:gs pos="50000">
                <a:srgbClr val="EAE7DA">
                  <a:shade val="67500"/>
                  <a:satMod val="115000"/>
                </a:srgbClr>
              </a:gs>
              <a:gs pos="100000">
                <a:srgbClr val="EAE7D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rgbClr val="B6DF89">
                  <a:tint val="66000"/>
                  <a:satMod val="160000"/>
                </a:srgbClr>
              </a:gs>
              <a:gs pos="50000">
                <a:srgbClr val="B6DF89">
                  <a:tint val="44500"/>
                  <a:satMod val="160000"/>
                </a:srgbClr>
              </a:gs>
              <a:gs pos="100000">
                <a:srgbClr val="B6DF89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1F5E7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1F5E7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1F5E7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4414" y="2857496"/>
            <a:ext cx="6858048" cy="1071570"/>
          </a:xfrm>
        </p:spPr>
        <p:txBody>
          <a:bodyPr anchor="ctr">
            <a:noAutofit/>
          </a:bodyPr>
          <a:lstStyle>
            <a:lvl1pPr algn="ctr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rgbClr val="CCFF99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B9ED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2938" y="642918"/>
            <a:ext cx="8929718" cy="586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8" y="142852"/>
            <a:ext cx="8929718" cy="504000"/>
          </a:xfrm>
          <a:solidFill>
            <a:srgbClr val="B9ED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2938" y="642918"/>
            <a:ext cx="8929718" cy="586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8" y="142852"/>
            <a:ext cx="8929718" cy="504000"/>
          </a:xfrm>
          <a:solidFill>
            <a:srgbClr val="B9ED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5A9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4734"/>
            <a:ext cx="8712000" cy="5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5A9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ECB7">
                  <a:shade val="30000"/>
                  <a:satMod val="115000"/>
                </a:srgbClr>
              </a:gs>
              <a:gs pos="50000">
                <a:srgbClr val="FFECB7">
                  <a:shade val="67500"/>
                  <a:satMod val="115000"/>
                </a:srgbClr>
              </a:gs>
              <a:gs pos="100000">
                <a:srgbClr val="FFECB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76834"/>
            <a:ext cx="8712000" cy="5724000"/>
          </a:xfrm>
          <a:solidFill>
            <a:srgbClr val="F7F6E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ECB7">
                  <a:shade val="30000"/>
                  <a:satMod val="115000"/>
                </a:srgbClr>
              </a:gs>
              <a:gs pos="50000">
                <a:srgbClr val="FFECB7">
                  <a:shade val="67500"/>
                  <a:satMod val="115000"/>
                </a:srgbClr>
              </a:gs>
              <a:gs pos="100000">
                <a:srgbClr val="FFECB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06DA-45A6-492E-9A45-EA293A78E027}" type="datetimeFigureOut">
              <a:rPr lang="th-TH" smtClean="0"/>
              <a:pPr/>
              <a:t>31/08/64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  <p:sldLayoutId id="2147483796" r:id="rId3"/>
    <p:sldLayoutId id="2147483795" r:id="rId4"/>
    <p:sldLayoutId id="2147483778" r:id="rId5"/>
    <p:sldLayoutId id="2147483786" r:id="rId6"/>
    <p:sldLayoutId id="2147483793" r:id="rId7"/>
    <p:sldLayoutId id="2147483787" r:id="rId8"/>
    <p:sldLayoutId id="2147483693" r:id="rId9"/>
    <p:sldLayoutId id="2147483770" r:id="rId10"/>
    <p:sldLayoutId id="2147483797" r:id="rId11"/>
    <p:sldLayoutId id="2147483802" r:id="rId12"/>
    <p:sldLayoutId id="2147483799" r:id="rId13"/>
    <p:sldLayoutId id="2147483803" r:id="rId14"/>
    <p:sldLayoutId id="2147483713" r:id="rId15"/>
    <p:sldLayoutId id="2147483777" r:id="rId16"/>
    <p:sldLayoutId id="2147483772" r:id="rId17"/>
    <p:sldLayoutId id="2147483768" r:id="rId18"/>
    <p:sldLayoutId id="2147483769" r:id="rId19"/>
    <p:sldLayoutId id="2147483771" r:id="rId20"/>
    <p:sldLayoutId id="2147483774" r:id="rId21"/>
    <p:sldLayoutId id="2147483767" r:id="rId22"/>
    <p:sldLayoutId id="2147483712" r:id="rId23"/>
    <p:sldLayoutId id="2147483753" r:id="rId24"/>
    <p:sldLayoutId id="2147483711" r:id="rId25"/>
    <p:sldLayoutId id="2147483710" r:id="rId26"/>
    <p:sldLayoutId id="2147483752" r:id="rId27"/>
    <p:sldLayoutId id="2147483782" r:id="rId28"/>
    <p:sldLayoutId id="2147483783" r:id="rId29"/>
    <p:sldLayoutId id="2147483709" r:id="rId30"/>
    <p:sldLayoutId id="2147483714" r:id="rId31"/>
    <p:sldLayoutId id="2147483751" r:id="rId32"/>
    <p:sldLayoutId id="2147483785" r:id="rId33"/>
    <p:sldLayoutId id="2147483784" r:id="rId34"/>
    <p:sldLayoutId id="2147483718" r:id="rId35"/>
    <p:sldLayoutId id="2147483719" r:id="rId36"/>
    <p:sldLayoutId id="2147483750" r:id="rId37"/>
    <p:sldLayoutId id="2147483715" r:id="rId38"/>
    <p:sldLayoutId id="2147483735" r:id="rId39"/>
    <p:sldLayoutId id="2147483749" r:id="rId40"/>
    <p:sldLayoutId id="2147483734" r:id="rId41"/>
    <p:sldLayoutId id="2147483733" r:id="rId42"/>
    <p:sldLayoutId id="2147483748" r:id="rId43"/>
    <p:sldLayoutId id="2147483732" r:id="rId44"/>
    <p:sldLayoutId id="2147483717" r:id="rId45"/>
    <p:sldLayoutId id="2147483747" r:id="rId46"/>
    <p:sldLayoutId id="2147483788" r:id="rId47"/>
    <p:sldLayoutId id="2147483727" r:id="rId48"/>
    <p:sldLayoutId id="2147483704" r:id="rId49"/>
    <p:sldLayoutId id="2147483746" r:id="rId50"/>
    <p:sldLayoutId id="2147483716" r:id="rId51"/>
    <p:sldLayoutId id="2147483730" r:id="rId52"/>
    <p:sldLayoutId id="2147483745" r:id="rId53"/>
    <p:sldLayoutId id="2147483729" r:id="rId54"/>
    <p:sldLayoutId id="2147483731" r:id="rId55"/>
    <p:sldLayoutId id="2147483744" r:id="rId56"/>
    <p:sldLayoutId id="2147483728" r:id="rId57"/>
    <p:sldLayoutId id="2147483743" r:id="rId58"/>
    <p:sldLayoutId id="2147483702" r:id="rId59"/>
    <p:sldLayoutId id="2147483765" r:id="rId60"/>
    <p:sldLayoutId id="2147483801" r:id="rId61"/>
    <p:sldLayoutId id="2147483781" r:id="rId62"/>
    <p:sldLayoutId id="2147483766" r:id="rId63"/>
    <p:sldLayoutId id="2147483794" r:id="rId64"/>
    <p:sldLayoutId id="2147483775" r:id="rId65"/>
    <p:sldLayoutId id="2147483764" r:id="rId66"/>
    <p:sldLayoutId id="2147483762" r:id="rId67"/>
    <p:sldLayoutId id="2147483763" r:id="rId68"/>
    <p:sldLayoutId id="2147483761" r:id="rId69"/>
    <p:sldLayoutId id="2147483759" r:id="rId70"/>
    <p:sldLayoutId id="2147483760" r:id="rId71"/>
    <p:sldLayoutId id="2147483758" r:id="rId72"/>
    <p:sldLayoutId id="2147483721" r:id="rId73"/>
    <p:sldLayoutId id="2147483742" r:id="rId74"/>
    <p:sldLayoutId id="2147483720" r:id="rId75"/>
    <p:sldLayoutId id="2147483697" r:id="rId76"/>
    <p:sldLayoutId id="2147483736" r:id="rId77"/>
    <p:sldLayoutId id="2147483754" r:id="rId78"/>
    <p:sldLayoutId id="2147483755" r:id="rId79"/>
    <p:sldLayoutId id="2147483756" r:id="rId80"/>
    <p:sldLayoutId id="2147483757" r:id="rId81"/>
    <p:sldLayoutId id="2147483696" r:id="rId82"/>
    <p:sldLayoutId id="2147483695" r:id="rId83"/>
    <p:sldLayoutId id="2147483773" r:id="rId84"/>
    <p:sldLayoutId id="2147483776" r:id="rId85"/>
    <p:sldLayoutId id="2147483722" r:id="rId86"/>
    <p:sldLayoutId id="2147483706" r:id="rId87"/>
    <p:sldLayoutId id="2147483737" r:id="rId88"/>
    <p:sldLayoutId id="2147483705" r:id="rId89"/>
    <p:sldLayoutId id="2147483724" r:id="rId90"/>
    <p:sldLayoutId id="2147483738" r:id="rId91"/>
    <p:sldLayoutId id="2147483779" r:id="rId92"/>
    <p:sldLayoutId id="2147483723" r:id="rId93"/>
    <p:sldLayoutId id="2147483739" r:id="rId94"/>
    <p:sldLayoutId id="2147483780" r:id="rId95"/>
    <p:sldLayoutId id="2147483698" r:id="rId96"/>
    <p:sldLayoutId id="2147483690" r:id="rId97"/>
    <p:sldLayoutId id="2147483689" r:id="rId98"/>
    <p:sldLayoutId id="2147483726" r:id="rId99"/>
    <p:sldLayoutId id="2147483740" r:id="rId100"/>
    <p:sldLayoutId id="2147483725" r:id="rId101"/>
    <p:sldLayoutId id="2147483701" r:id="rId102"/>
    <p:sldLayoutId id="2147483741" r:id="rId103"/>
    <p:sldLayoutId id="2147483700" r:id="rId104"/>
    <p:sldLayoutId id="2147483691" r:id="rId105"/>
    <p:sldLayoutId id="2147483680" r:id="rId106"/>
    <p:sldLayoutId id="2147483681" r:id="rId107"/>
    <p:sldLayoutId id="2147483682" r:id="rId108"/>
    <p:sldLayoutId id="2147483683" r:id="rId109"/>
    <p:sldLayoutId id="2147483684" r:id="rId110"/>
    <p:sldLayoutId id="2147483685" r:id="rId111"/>
    <p:sldLayoutId id="2147483686" r:id="rId112"/>
    <p:sldLayoutId id="2147483687" r:id="rId113"/>
    <p:sldLayoutId id="2147483688" r:id="rId114"/>
    <p:sldLayoutId id="2147483789" r:id="rId115"/>
    <p:sldLayoutId id="2147483800" r:id="rId1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0722" name="AutoShape 2" descr="ผลการค้นหารูปภาพสำหรับ free clipart queu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5" y="1340770"/>
            <a:ext cx="2232248" cy="287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Operation Implementation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195737" y="364502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2. Methods :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8976" y="5589240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size()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มีของกี่อัน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7809" y="4061574"/>
            <a:ext cx="324721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__init__() : </a:t>
            </a:r>
            <a:r>
              <a:rPr lang="th-TH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1775" y="4437112"/>
            <a:ext cx="3394663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ใส่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ด้านท้าย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7824" y="4797152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เอาออก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()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ด้านหัว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1775" y="5189698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queue </a:t>
            </a:r>
            <a:r>
              <a:rPr lang="th-TH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ว่าง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5" y="980728"/>
            <a:ext cx="33899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4355976" y="1124744"/>
            <a:ext cx="4464496" cy="14773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th-TH" dirty="0">
                <a:solidFill>
                  <a:schemeClr val="tx1"/>
                </a:solidFill>
              </a:rPr>
              <a:t>ใน </a:t>
            </a:r>
            <a:r>
              <a:rPr lang="th-TH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Queue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enQueue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r>
              <a:rPr lang="en-US" dirty="0"/>
              <a:t>   </a:t>
            </a:r>
          </a:p>
          <a:p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7544" y="2780928"/>
            <a:ext cx="2160240" cy="34163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q.enQueue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('A')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q.enQueue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('B')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q.enQueue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('C')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34866" y="573325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'B', 'C' 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53916" y="489377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77964" y="4077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87824" y="32849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016" y="4437112"/>
            <a:ext cx="57600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th-TH" sz="2400" dirty="0"/>
          </a:p>
        </p:txBody>
      </p:sp>
      <p:sp>
        <p:nvSpPr>
          <p:cNvPr id="51" name="Rectangle 50"/>
          <p:cNvSpPr/>
          <p:nvPr/>
        </p:nvSpPr>
        <p:spPr>
          <a:xfrm>
            <a:off x="5364088" y="4437112"/>
            <a:ext cx="57600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th-TH" sz="2400" dirty="0"/>
          </a:p>
        </p:txBody>
      </p:sp>
      <p:sp>
        <p:nvSpPr>
          <p:cNvPr id="52" name="Rectangle 51"/>
          <p:cNvSpPr/>
          <p:nvPr/>
        </p:nvSpPr>
        <p:spPr>
          <a:xfrm>
            <a:off x="6012160" y="4437112"/>
            <a:ext cx="57600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th-TH" sz="24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7584" y="1052738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63D"/>
                </a:solidFill>
              </a:rPr>
              <a:t>front/head</a:t>
            </a:r>
            <a:endParaRPr lang="th-TH" sz="1400" b="1" dirty="0">
              <a:solidFill>
                <a:srgbClr val="00863D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rear/tail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7820" y="1772816"/>
            <a:ext cx="328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68938" y="4071023"/>
            <a:ext cx="64807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rear/tail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633805" y="4233186"/>
            <a:ext cx="83064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863D"/>
                </a:solidFill>
              </a:rPr>
              <a:t>front/head</a:t>
            </a:r>
            <a:endParaRPr lang="th-TH" sz="1050" b="1" dirty="0">
              <a:solidFill>
                <a:srgbClr val="00863D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32041" y="2060848"/>
            <a:ext cx="3896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self.items.</a:t>
            </a:r>
            <a:r>
              <a:rPr lang="en-US" dirty="0" err="1"/>
              <a:t>append</a:t>
            </a:r>
            <a:r>
              <a:rPr lang="en-US" dirty="0"/>
              <a:t>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)   </a:t>
            </a:r>
            <a:r>
              <a:rPr lang="en-US" dirty="0">
                <a:solidFill>
                  <a:srgbClr val="00B050"/>
                </a:solidFill>
              </a:rPr>
              <a:t># insert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th-TH" dirty="0">
                <a:solidFill>
                  <a:srgbClr val="00B050"/>
                </a:solidFill>
              </a:rPr>
              <a:t>ที่ท้าย </a:t>
            </a:r>
            <a:r>
              <a:rPr lang="en-US" dirty="0">
                <a:solidFill>
                  <a:srgbClr val="00B050"/>
                </a:solidFill>
              </a:rPr>
              <a:t>list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573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7 L 0.03941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718 L 0.07326 -0.0039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-0.00394 L 0.14305 0.003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30" grpId="0" animBg="1"/>
      <p:bldP spid="59" grpId="0"/>
      <p:bldP spid="59" grpId="1"/>
      <p:bldP spid="59" grpId="2"/>
      <p:bldP spid="6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3563888" y="908720"/>
            <a:ext cx="5184576" cy="14773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dirty="0">
                <a:solidFill>
                  <a:srgbClr val="0000FF"/>
                </a:solidFill>
              </a:rPr>
              <a:t>ใน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Queue</a:t>
            </a:r>
            <a:r>
              <a:rPr lang="en-US" dirty="0"/>
              <a:t>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deQueue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dirty="0"/>
              <a:t>):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512" y="3140970"/>
            <a:ext cx="3528392" cy="3000821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deQueue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deQueue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deQueue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26954" y="49083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46004" y="406888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['B']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70051" y="325217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6176" y="3765525"/>
            <a:ext cx="576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th-TH" sz="2400" dirty="0"/>
          </a:p>
        </p:txBody>
      </p:sp>
      <p:sp>
        <p:nvSpPr>
          <p:cNvPr id="51" name="Rectangle 50"/>
          <p:cNvSpPr/>
          <p:nvPr/>
        </p:nvSpPr>
        <p:spPr>
          <a:xfrm>
            <a:off x="5508104" y="3765525"/>
            <a:ext cx="576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th-TH" sz="2400" dirty="0"/>
          </a:p>
        </p:txBody>
      </p:sp>
      <p:sp>
        <p:nvSpPr>
          <p:cNvPr id="32" name="Rectangle 31"/>
          <p:cNvSpPr/>
          <p:nvPr/>
        </p:nvSpPr>
        <p:spPr>
          <a:xfrm>
            <a:off x="3851920" y="36842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36479" y="44763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36874" y="5709743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# error 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# Queue Underflow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71600" y="1113595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63D"/>
                </a:solidFill>
              </a:rPr>
              <a:t>front/head</a:t>
            </a:r>
            <a:endParaRPr lang="th-TH" sz="1400" b="1" dirty="0">
              <a:solidFill>
                <a:srgbClr val="00863D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rear/tail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5640970" y="4125565"/>
            <a:ext cx="10912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0           1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86390" y="3477493"/>
            <a:ext cx="86409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863D"/>
                </a:solidFill>
              </a:rPr>
              <a:t>front/head</a:t>
            </a:r>
            <a:endParaRPr lang="th-TH" sz="1050" b="1" dirty="0">
              <a:solidFill>
                <a:srgbClr val="00863D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84168" y="3450089"/>
            <a:ext cx="64807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rear/tail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15433" y="4269581"/>
            <a:ext cx="290799" cy="30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7964" y="1916832"/>
            <a:ext cx="449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self.item.</a:t>
            </a:r>
            <a:r>
              <a:rPr lang="en-US" dirty="0" err="1"/>
              <a:t>pop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    # pop out index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th-TH" dirty="0"/>
          </a:p>
        </p:txBody>
      </p:sp>
      <p:sp>
        <p:nvSpPr>
          <p:cNvPr id="26" name="Freeform 25"/>
          <p:cNvSpPr/>
          <p:nvPr/>
        </p:nvSpPr>
        <p:spPr>
          <a:xfrm flipV="1">
            <a:off x="6156177" y="1628800"/>
            <a:ext cx="1872208" cy="288032"/>
          </a:xfrm>
          <a:custGeom>
            <a:avLst/>
            <a:gdLst>
              <a:gd name="connsiteX0" fmla="*/ 1158240 w 1158240"/>
              <a:gd name="connsiteY0" fmla="*/ 0 h 308187"/>
              <a:gd name="connsiteX1" fmla="*/ 558800 w 1158240"/>
              <a:gd name="connsiteY1" fmla="*/ 304800 h 308187"/>
              <a:gd name="connsiteX2" fmla="*/ 0 w 1158240"/>
              <a:gd name="connsiteY2" fmla="*/ 20320 h 30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308187">
                <a:moveTo>
                  <a:pt x="1158240" y="0"/>
                </a:moveTo>
                <a:cubicBezTo>
                  <a:pt x="955040" y="150706"/>
                  <a:pt x="751840" y="301413"/>
                  <a:pt x="558800" y="304800"/>
                </a:cubicBezTo>
                <a:cubicBezTo>
                  <a:pt x="365760" y="308187"/>
                  <a:pt x="0" y="20320"/>
                  <a:pt x="0" y="2032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6588225" y="2708922"/>
            <a:ext cx="1939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check</a:t>
            </a:r>
          </a:p>
          <a:p>
            <a:r>
              <a:rPr 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Underflow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05226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03715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06841 -0.028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8" grpId="0"/>
      <p:bldP spid="50" grpId="0" animBg="1"/>
      <p:bldP spid="51" grpId="0" animBg="1"/>
      <p:bldP spid="32" grpId="0"/>
      <p:bldP spid="34" grpId="0"/>
      <p:bldP spid="38" grpId="0" animBg="1"/>
      <p:bldP spid="52" grpId="0"/>
      <p:bldP spid="55" grpId="0"/>
      <p:bldP spid="56" grpId="0"/>
      <p:bldP spid="25" grpId="0"/>
      <p:bldP spid="25" grpId="1"/>
      <p:bldP spid="28" grpId="0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4355976" y="1052736"/>
            <a:ext cx="3456384" cy="14773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dirty="0">
                <a:solidFill>
                  <a:srgbClr val="0000FF"/>
                </a:solidFill>
              </a:rPr>
              <a:t>ใน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Queue</a:t>
            </a:r>
            <a:r>
              <a:rPr lang="en-US" dirty="0"/>
              <a:t>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4576" y="4089846"/>
            <a:ext cx="3024336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isEmpty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92928" y="420105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6064" y="464239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1" y="2428783"/>
            <a:ext cx="253101" cy="7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9165" y="2379077"/>
            <a:ext cx="328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869150" y="3121459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A  B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012160" y="2708920"/>
            <a:ext cx="1728192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Q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Empty</a:t>
            </a:r>
          </a:p>
          <a:p>
            <a:pPr algn="ctr"/>
            <a:r>
              <a:rPr lang="th-T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เมื่อไหร่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? 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9425" y="1412776"/>
            <a:ext cx="3297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isEmpty</a:t>
            </a:r>
            <a:r>
              <a:rPr lang="en-US" dirty="0">
                <a:solidFill>
                  <a:prstClr val="black"/>
                </a:solidFill>
              </a:rPr>
              <a:t>(self):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2483769" y="1196752"/>
            <a:ext cx="1584176" cy="1080120"/>
          </a:xfrm>
          <a:prstGeom prst="cloudCallout">
            <a:avLst>
              <a:gd name="adj1" fmla="val -38553"/>
              <a:gd name="adj2" fmla="val 640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False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395536" y="836712"/>
            <a:ext cx="2232248" cy="1368152"/>
          </a:xfrm>
          <a:prstGeom prst="cloudCallout">
            <a:avLst>
              <a:gd name="adj1" fmla="val 2466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00FF"/>
                </a:solidFill>
              </a:rPr>
              <a:t>isQEmpty</a:t>
            </a:r>
            <a:r>
              <a:rPr lang="en-US" sz="2400" b="1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289" y="1772818"/>
            <a:ext cx="2827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self.items</a:t>
            </a:r>
            <a:r>
              <a:rPr lang="en-US" dirty="0">
                <a:solidFill>
                  <a:prstClr val="black"/>
                </a:solidFill>
              </a:rPr>
              <a:t> == []</a:t>
            </a:r>
          </a:p>
          <a:p>
            <a:pPr lv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self.items</a:t>
            </a:r>
            <a:r>
              <a:rPr lang="en-US" dirty="0">
                <a:solidFill>
                  <a:prstClr val="black"/>
                </a:solidFill>
              </a:rPr>
              <a:t>) == 0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3" grpId="0"/>
      <p:bldP spid="11" grpId="0" animBg="1"/>
      <p:bldP spid="17" grpId="0"/>
      <p:bldP spid="18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4355976" y="1613701"/>
            <a:ext cx="3168352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dirty="0">
                <a:solidFill>
                  <a:srgbClr val="0000FF"/>
                </a:solidFill>
              </a:rPr>
              <a:t>ใน 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Queue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size(self):</a:t>
            </a:r>
          </a:p>
          <a:p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445" y="4161854"/>
            <a:ext cx="2952328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00840" y="4273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2709" y="47051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2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2244" y="2871048"/>
            <a:ext cx="253101" cy="7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9688" y="2821342"/>
            <a:ext cx="328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619673" y="356372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A  B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2339753" y="1691516"/>
            <a:ext cx="1008112" cy="1080120"/>
          </a:xfrm>
          <a:prstGeom prst="cloudCallout">
            <a:avLst>
              <a:gd name="adj1" fmla="val -38553"/>
              <a:gd name="adj2" fmla="val 640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2 </a:t>
            </a:r>
            <a:r>
              <a:rPr lang="th-T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ไง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539552" y="1403484"/>
            <a:ext cx="1512168" cy="1368152"/>
          </a:xfrm>
          <a:prstGeom prst="cloudCallout">
            <a:avLst>
              <a:gd name="adj1" fmla="val 33582"/>
              <a:gd name="adj2" fmla="val 657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size() =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0877" y="2420888"/>
            <a:ext cx="230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len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self.items</a:t>
            </a:r>
            <a:r>
              <a:rPr lang="en-US" dirty="0">
                <a:solidFill>
                  <a:prstClr val="black"/>
                </a:solidFill>
              </a:rPr>
              <a:t>) 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/>
      <p:bldP spid="32" grpId="0"/>
      <p:bldP spid="11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Internal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599" y="980728"/>
            <a:ext cx="3096344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 = [ 1, 3, 5, 7, 9 ]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-33433" y="1556792"/>
          <a:ext cx="4628686" cy="788850"/>
        </p:xfrm>
        <a:graphic>
          <a:graphicData uri="http://schemas.openxmlformats.org/drawingml/2006/table">
            <a:tbl>
              <a:tblPr/>
              <a:tblGrid>
                <a:gridCol w="7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5536" y="2852936"/>
            <a:ext cx="1800200" cy="230832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520" y="1700808"/>
            <a:ext cx="32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7545" y="162880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59"/>
          <p:cNvGrpSpPr/>
          <p:nvPr/>
        </p:nvGrpSpPr>
        <p:grpSpPr>
          <a:xfrm>
            <a:off x="1025478" y="1700810"/>
            <a:ext cx="288032" cy="953037"/>
            <a:chOff x="3758703" y="1700808"/>
            <a:chExt cx="288032" cy="953037"/>
          </a:xfrm>
        </p:grpSpPr>
        <p:sp>
          <p:nvSpPr>
            <p:cNvPr id="15" name="Freeform 14"/>
            <p:cNvSpPr/>
            <p:nvPr/>
          </p:nvSpPr>
          <p:spPr>
            <a:xfrm>
              <a:off x="3923928" y="1700808"/>
              <a:ext cx="45719" cy="576064"/>
            </a:xfrm>
            <a:custGeom>
              <a:avLst/>
              <a:gdLst>
                <a:gd name="connsiteX0" fmla="*/ 228600 w 228600"/>
                <a:gd name="connsiteY0" fmla="*/ 0 h 632012"/>
                <a:gd name="connsiteX1" fmla="*/ 80682 w 228600"/>
                <a:gd name="connsiteY1" fmla="*/ 336177 h 632012"/>
                <a:gd name="connsiteX2" fmla="*/ 0 w 228600"/>
                <a:gd name="connsiteY2" fmla="*/ 632012 h 6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632012">
                  <a:moveTo>
                    <a:pt x="228600" y="0"/>
                  </a:moveTo>
                  <a:cubicBezTo>
                    <a:pt x="173691" y="115421"/>
                    <a:pt x="118782" y="230842"/>
                    <a:pt x="80682" y="336177"/>
                  </a:cubicBezTo>
                  <a:cubicBezTo>
                    <a:pt x="42582" y="441512"/>
                    <a:pt x="0" y="632012"/>
                    <a:pt x="0" y="632012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58703" y="2293805"/>
              <a:ext cx="288032" cy="3600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5536" y="3573016"/>
            <a:ext cx="134910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  <a:endParaRPr lang="th-TH" sz="1600" dirty="0"/>
          </a:p>
        </p:txBody>
      </p:sp>
      <p:sp>
        <p:nvSpPr>
          <p:cNvPr id="38" name="Rectangle 37"/>
          <p:cNvSpPr/>
          <p:nvPr/>
        </p:nvSpPr>
        <p:spPr>
          <a:xfrm>
            <a:off x="395536" y="3212976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L.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pop(</a:t>
            </a:r>
            <a:r>
              <a:rPr lang="en-US" sz="1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</a:t>
            </a:r>
            <a:endParaRPr 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919336" y="1705084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1754111" y="2298081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  <p:sp>
        <p:nvSpPr>
          <p:cNvPr id="51" name="Freeform 50"/>
          <p:cNvSpPr/>
          <p:nvPr/>
        </p:nvSpPr>
        <p:spPr>
          <a:xfrm>
            <a:off x="2592722" y="1722017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2478295" y="2315014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th-TH" dirty="0"/>
          </a:p>
        </p:txBody>
      </p:sp>
      <p:sp>
        <p:nvSpPr>
          <p:cNvPr id="53" name="Freeform 52"/>
          <p:cNvSpPr/>
          <p:nvPr/>
        </p:nvSpPr>
        <p:spPr>
          <a:xfrm>
            <a:off x="3372153" y="1726293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3206928" y="2319290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th-TH" dirty="0"/>
          </a:p>
        </p:txBody>
      </p:sp>
      <p:sp>
        <p:nvSpPr>
          <p:cNvPr id="55" name="Freeform 54"/>
          <p:cNvSpPr/>
          <p:nvPr/>
        </p:nvSpPr>
        <p:spPr>
          <a:xfrm>
            <a:off x="4100614" y="1722017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ectangle 55"/>
          <p:cNvSpPr/>
          <p:nvPr/>
        </p:nvSpPr>
        <p:spPr>
          <a:xfrm>
            <a:off x="3935389" y="2315014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th-TH" dirty="0"/>
          </a:p>
        </p:txBody>
      </p:sp>
      <p:sp>
        <p:nvSpPr>
          <p:cNvPr id="61" name="Freeform 60"/>
          <p:cNvSpPr/>
          <p:nvPr/>
        </p:nvSpPr>
        <p:spPr>
          <a:xfrm>
            <a:off x="1296908" y="1693333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Freeform 61"/>
          <p:cNvSpPr/>
          <p:nvPr/>
        </p:nvSpPr>
        <p:spPr>
          <a:xfrm>
            <a:off x="2046581" y="1738950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Freeform 62"/>
          <p:cNvSpPr/>
          <p:nvPr/>
        </p:nvSpPr>
        <p:spPr>
          <a:xfrm>
            <a:off x="2766661" y="1768540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Freeform 34"/>
          <p:cNvSpPr/>
          <p:nvPr/>
        </p:nvSpPr>
        <p:spPr>
          <a:xfrm>
            <a:off x="3494959" y="1772816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2247834" y="285293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[1, 3, 5, 7, 9]</a:t>
            </a:r>
            <a:endParaRPr lang="th-TH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67744" y="320817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41458" y="355777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[3, 5, 7, 9]</a:t>
            </a:r>
            <a:endParaRPr lang="th-TH" sz="1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4716016" y="908720"/>
            <a:ext cx="2160240" cy="1800200"/>
          </a:xfrm>
          <a:prstGeom prst="cloudCallout">
            <a:avLst>
              <a:gd name="adj1" fmla="val -65282"/>
              <a:gd name="adj2" fmla="val -36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Python List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 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ข้างใน เป็น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array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: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index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ต่อกัน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memory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ติดกัน</a:t>
            </a:r>
          </a:p>
        </p:txBody>
      </p:sp>
      <p:sp>
        <p:nvSpPr>
          <p:cNvPr id="48" name="Cloud 47"/>
          <p:cNvSpPr/>
          <p:nvPr/>
        </p:nvSpPr>
        <p:spPr>
          <a:xfrm>
            <a:off x="6444208" y="1052736"/>
            <a:ext cx="2160240" cy="187220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/ Delete 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ต้นๆ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แพง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O(n)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shift out / 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shift in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79912" y="5517232"/>
            <a:ext cx="4872216" cy="720080"/>
            <a:chOff x="3738384" y="5157192"/>
            <a:chExt cx="4872216" cy="1350150"/>
          </a:xfrm>
        </p:grpSpPr>
        <p:sp>
          <p:nvSpPr>
            <p:cNvPr id="60" name="Rectangle 59"/>
            <p:cNvSpPr/>
            <p:nvPr/>
          </p:nvSpPr>
          <p:spPr>
            <a:xfrm>
              <a:off x="4427984" y="5373216"/>
              <a:ext cx="3528392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970520" y="5173568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3779912" y="5157192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Freeform 70"/>
            <p:cNvSpPr/>
            <p:nvPr/>
          </p:nvSpPr>
          <p:spPr>
            <a:xfrm flipH="1" flipV="1">
              <a:off x="3738384" y="5835743"/>
              <a:ext cx="640080" cy="671599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Freeform 71"/>
            <p:cNvSpPr/>
            <p:nvPr/>
          </p:nvSpPr>
          <p:spPr>
            <a:xfrm rot="16200000">
              <a:off x="7996880" y="5836767"/>
              <a:ext cx="567064" cy="504056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95536" y="3882534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L.</a:t>
            </a:r>
            <a:r>
              <a:rPr lang="en-US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insert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</a:t>
            </a:r>
            <a:endParaRPr 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242574"/>
            <a:ext cx="134910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  <a:endParaRPr lang="th-TH" sz="1600" dirty="0"/>
          </a:p>
        </p:txBody>
      </p:sp>
      <p:sp>
        <p:nvSpPr>
          <p:cNvPr id="45" name="Rectangle 44"/>
          <p:cNvSpPr/>
          <p:nvPr/>
        </p:nvSpPr>
        <p:spPr>
          <a:xfrm>
            <a:off x="2248492" y="4228890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2, 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3, 5, 7, 9]</a:t>
            </a:r>
            <a:endParaRPr lang="th-TH" sz="1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Cloud Callout 45"/>
          <p:cNvSpPr/>
          <p:nvPr/>
        </p:nvSpPr>
        <p:spPr>
          <a:xfrm>
            <a:off x="642733" y="4581128"/>
            <a:ext cx="2160240" cy="1008112"/>
          </a:xfrm>
          <a:prstGeom prst="cloudCallout">
            <a:avLst>
              <a:gd name="adj1" fmla="val -2226"/>
              <a:gd name="adj2" fmla="val -87108"/>
            </a:avLst>
          </a:prstGeom>
          <a:solidFill>
            <a:srgbClr val="FF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</a:t>
            </a:r>
            <a:r>
              <a:rPr lang="th-TH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ต้น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 :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ต้องทำอะไรบ้าง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?</a:t>
            </a:r>
          </a:p>
        </p:txBody>
      </p:sp>
      <p:sp>
        <p:nvSpPr>
          <p:cNvPr id="57" name="Cloud Callout 56"/>
          <p:cNvSpPr/>
          <p:nvPr/>
        </p:nvSpPr>
        <p:spPr>
          <a:xfrm>
            <a:off x="4932041" y="3429000"/>
            <a:ext cx="3600400" cy="1944216"/>
          </a:xfrm>
          <a:prstGeom prst="cloudCallout">
            <a:avLst>
              <a:gd name="adj1" fmla="val -42942"/>
              <a:gd name="adj2" fmla="val 669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/ Delete </a:t>
            </a:r>
            <a:r>
              <a:rPr lang="th-TH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ทั้ง 2 ปลาย </a:t>
            </a:r>
          </a:p>
          <a:p>
            <a:pPr algn="ctr"/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ใช้ 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ถูกกว่า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(double-end queue)</a:t>
            </a:r>
          </a:p>
          <a:p>
            <a:pPr algn="ctr"/>
            <a:r>
              <a:rPr lang="th-TH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ข้างใน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doubly linked list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เรียนในเรื่องถัดไป)</a:t>
            </a: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49" grpId="0" animBg="1"/>
      <p:bldP spid="51" grpId="0" animBg="1"/>
      <p:bldP spid="53" grpId="0" animBg="1"/>
      <p:bldP spid="55" grpId="0" animBg="1"/>
      <p:bldP spid="41" grpId="0"/>
      <p:bldP spid="42" grpId="0"/>
      <p:bldP spid="43" grpId="0" animBg="1"/>
      <p:bldP spid="48" grpId="0" animBg="1"/>
      <p:bldP spid="39" grpId="0"/>
      <p:bldP spid="44" grpId="0"/>
      <p:bldP spid="45" grpId="0"/>
      <p:bldP spid="4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deque</a:t>
            </a:r>
            <a:r>
              <a:rPr lang="en-US" dirty="0"/>
              <a:t> (double-ended queue)</a:t>
            </a:r>
          </a:p>
        </p:txBody>
      </p:sp>
      <p:sp>
        <p:nvSpPr>
          <p:cNvPr id="43" name="Cloud Callout 42"/>
          <p:cNvSpPr/>
          <p:nvPr/>
        </p:nvSpPr>
        <p:spPr>
          <a:xfrm>
            <a:off x="6012161" y="2060848"/>
            <a:ext cx="2736304" cy="1800200"/>
          </a:xfrm>
          <a:prstGeom prst="cloudCallout">
            <a:avLst>
              <a:gd name="adj1" fmla="val -53210"/>
              <a:gd name="adj2" fmla="val -499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Python 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 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ข้างใน เป็น 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doubly linked list</a:t>
            </a:r>
          </a:p>
        </p:txBody>
      </p:sp>
      <p:sp>
        <p:nvSpPr>
          <p:cNvPr id="48" name="Cloud 47"/>
          <p:cNvSpPr/>
          <p:nvPr/>
        </p:nvSpPr>
        <p:spPr>
          <a:xfrm>
            <a:off x="6228184" y="3573016"/>
            <a:ext cx="2592288" cy="151216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/ Delete 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ทั้ง 2 ปลาย</a:t>
            </a:r>
          </a:p>
          <a:p>
            <a:pPr algn="ctr"/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ถูก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O(1)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Group 72"/>
          <p:cNvGrpSpPr/>
          <p:nvPr/>
        </p:nvGrpSpPr>
        <p:grpSpPr>
          <a:xfrm>
            <a:off x="2411760" y="1268760"/>
            <a:ext cx="4096464" cy="576064"/>
            <a:chOff x="3738384" y="5157192"/>
            <a:chExt cx="4096464" cy="1080120"/>
          </a:xfrm>
        </p:grpSpPr>
        <p:sp>
          <p:nvSpPr>
            <p:cNvPr id="60" name="Rectangle 59"/>
            <p:cNvSpPr/>
            <p:nvPr/>
          </p:nvSpPr>
          <p:spPr>
            <a:xfrm>
              <a:off x="4427984" y="5445224"/>
              <a:ext cx="269477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94768" y="5173568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3779912" y="5157192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Freeform 70"/>
            <p:cNvSpPr/>
            <p:nvPr/>
          </p:nvSpPr>
          <p:spPr>
            <a:xfrm flipH="1" flipV="1">
              <a:off x="3738384" y="5835744"/>
              <a:ext cx="640080" cy="401568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Freeform 71"/>
            <p:cNvSpPr/>
            <p:nvPr/>
          </p:nvSpPr>
          <p:spPr>
            <a:xfrm rot="16200000">
              <a:off x="7303308" y="5754588"/>
              <a:ext cx="432048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3528" y="2821384"/>
          <a:ext cx="3240360" cy="34159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51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Average Case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Amortized Worst Case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Copy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 dirty="0"/>
                        <a:t>append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appendleft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 dirty="0"/>
                        <a:t>pop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 dirty="0" err="1"/>
                        <a:t>popleft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extend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O(k)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extendleft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rotate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remove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O(n)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51520" y="6237314"/>
            <a:ext cx="309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https://wiki.python.org/moin/TimeComplexity</a:t>
            </a:r>
            <a:endParaRPr lang="th-TH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Implementations</a:t>
            </a:r>
            <a:endParaRPr lang="th-TH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List Implementation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(double-ended queue) </a:t>
            </a:r>
            <a:endParaRPr lang="en-US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Queue (Subset of Linked List)</a:t>
            </a:r>
            <a:endParaRPr lang="th-TH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using Python </a:t>
            </a:r>
            <a:r>
              <a:rPr lang="en-US" dirty="0" err="1"/>
              <a:t>deque</a:t>
            </a:r>
            <a:r>
              <a:rPr lang="en-US" dirty="0"/>
              <a:t> (double-ended queue)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331640" y="3756813"/>
            <a:ext cx="4032448" cy="13234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>
                <a:solidFill>
                  <a:srgbClr val="C00000"/>
                </a:solidFill>
              </a:rPr>
              <a:t>from</a:t>
            </a:r>
            <a:r>
              <a:rPr lang="en-US" sz="2000" dirty="0"/>
              <a:t> collections </a:t>
            </a:r>
            <a:r>
              <a:rPr lang="en-US" sz="2000" dirty="0">
                <a:solidFill>
                  <a:srgbClr val="C0000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 err="1"/>
              <a:t>deque</a:t>
            </a:r>
            <a:endParaRPr lang="en-US" sz="2000" dirty="0"/>
          </a:p>
          <a:p>
            <a:r>
              <a:rPr lang="en-US" sz="2000" dirty="0"/>
              <a:t>&gt;&gt;&gt; d = </a:t>
            </a:r>
            <a:r>
              <a:rPr lang="en-US" sz="2000" dirty="0" err="1"/>
              <a:t>deque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'def'</a:t>
            </a:r>
            <a:r>
              <a:rPr lang="en-US" sz="2000" dirty="0"/>
              <a:t>)</a:t>
            </a:r>
          </a:p>
          <a:p>
            <a:r>
              <a:rPr lang="en-US" sz="2000" dirty="0"/>
              <a:t>&gt;&gt;&gt;d</a:t>
            </a:r>
          </a:p>
          <a:p>
            <a:pPr lvl="0"/>
            <a:r>
              <a:rPr lang="en-US" sz="2000" dirty="0" err="1">
                <a:solidFill>
                  <a:prstClr val="black"/>
                </a:solidFill>
              </a:rPr>
              <a:t>deque</a:t>
            </a:r>
            <a:r>
              <a:rPr lang="en-US" sz="2000" dirty="0">
                <a:solidFill>
                  <a:prstClr val="black"/>
                </a:solidFill>
              </a:rPr>
              <a:t>(['d', 'e', 'f'])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83848" y="1357144"/>
            <a:ext cx="640080" cy="533400"/>
          </a:xfrm>
          <a:custGeom>
            <a:avLst/>
            <a:gdLst>
              <a:gd name="connsiteX0" fmla="*/ 640080 w 640080"/>
              <a:gd name="connsiteY0" fmla="*/ 0 h 533400"/>
              <a:gd name="connsiteX1" fmla="*/ 441960 w 640080"/>
              <a:gd name="connsiteY1" fmla="*/ 411480 h 533400"/>
              <a:gd name="connsiteX2" fmla="*/ 0 w 64008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33400">
                <a:moveTo>
                  <a:pt x="640080" y="0"/>
                </a:moveTo>
                <a:cubicBezTo>
                  <a:pt x="594360" y="161290"/>
                  <a:pt x="548640" y="322580"/>
                  <a:pt x="441960" y="411480"/>
                </a:cubicBezTo>
                <a:cubicBezTo>
                  <a:pt x="335280" y="500380"/>
                  <a:pt x="167640" y="516890"/>
                  <a:pt x="0" y="533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7" name="Group 36"/>
          <p:cNvGrpSpPr/>
          <p:nvPr/>
        </p:nvGrpSpPr>
        <p:grpSpPr>
          <a:xfrm>
            <a:off x="691561" y="1340770"/>
            <a:ext cx="3255560" cy="1099575"/>
            <a:chOff x="691560" y="1340768"/>
            <a:chExt cx="3255560" cy="1099575"/>
          </a:xfrm>
        </p:grpSpPr>
        <p:sp>
          <p:nvSpPr>
            <p:cNvPr id="13" name="Freeform 12"/>
            <p:cNvSpPr/>
            <p:nvPr/>
          </p:nvSpPr>
          <p:spPr>
            <a:xfrm flipH="1">
              <a:off x="691560" y="1340768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3464396" y="1957619"/>
              <a:ext cx="432048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377733" y="1484783"/>
            <a:ext cx="1860054" cy="88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419872" y="928175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3851921" y="1576247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append()</a:t>
            </a:r>
            <a:endParaRPr lang="th-TH" dirty="0"/>
          </a:p>
        </p:txBody>
      </p:sp>
      <p:sp>
        <p:nvSpPr>
          <p:cNvPr id="23" name="Rectangle 22"/>
          <p:cNvSpPr/>
          <p:nvPr/>
        </p:nvSpPr>
        <p:spPr>
          <a:xfrm>
            <a:off x="2699793" y="1110291"/>
            <a:ext cx="621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</a:t>
            </a:r>
            <a:endParaRPr lang="th-TH" dirty="0"/>
          </a:p>
        </p:txBody>
      </p:sp>
      <p:sp>
        <p:nvSpPr>
          <p:cNvPr id="14" name="Freeform 13"/>
          <p:cNvSpPr/>
          <p:nvPr/>
        </p:nvSpPr>
        <p:spPr>
          <a:xfrm flipH="1" flipV="1">
            <a:off x="691560" y="2019320"/>
            <a:ext cx="640080" cy="401568"/>
          </a:xfrm>
          <a:custGeom>
            <a:avLst/>
            <a:gdLst>
              <a:gd name="connsiteX0" fmla="*/ 640080 w 640080"/>
              <a:gd name="connsiteY0" fmla="*/ 0 h 533400"/>
              <a:gd name="connsiteX1" fmla="*/ 441960 w 640080"/>
              <a:gd name="connsiteY1" fmla="*/ 411480 h 533400"/>
              <a:gd name="connsiteX2" fmla="*/ 0 w 64008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33400">
                <a:moveTo>
                  <a:pt x="640080" y="0"/>
                </a:moveTo>
                <a:cubicBezTo>
                  <a:pt x="594360" y="161290"/>
                  <a:pt x="548640" y="322580"/>
                  <a:pt x="441960" y="411480"/>
                </a:cubicBezTo>
                <a:cubicBezTo>
                  <a:pt x="335280" y="500380"/>
                  <a:pt x="167640" y="516890"/>
                  <a:pt x="0" y="53340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1331640" y="1124744"/>
            <a:ext cx="716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endParaRPr lang="th-TH" dirty="0"/>
          </a:p>
        </p:txBody>
      </p:sp>
      <p:sp>
        <p:nvSpPr>
          <p:cNvPr id="24" name="Rectangle 23"/>
          <p:cNvSpPr/>
          <p:nvPr/>
        </p:nvSpPr>
        <p:spPr>
          <a:xfrm>
            <a:off x="395536" y="2564904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endParaRPr lang="th-TH" dirty="0"/>
          </a:p>
        </p:txBody>
      </p:sp>
      <p:sp>
        <p:nvSpPr>
          <p:cNvPr id="26" name="Rectangle 25"/>
          <p:cNvSpPr/>
          <p:nvPr/>
        </p:nvSpPr>
        <p:spPr>
          <a:xfrm>
            <a:off x="467545" y="2924944"/>
            <a:ext cx="100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popleft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29" name="Rectangle 28"/>
          <p:cNvSpPr/>
          <p:nvPr/>
        </p:nvSpPr>
        <p:spPr>
          <a:xfrm>
            <a:off x="5796137" y="1196752"/>
            <a:ext cx="2916832" cy="132343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&gt;&gt;&gt; </a:t>
            </a:r>
            <a:r>
              <a:rPr lang="en-US" sz="2000" dirty="0" err="1">
                <a:solidFill>
                  <a:prstClr val="black"/>
                </a:solidFill>
              </a:rPr>
              <a:t>d.append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'g'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&gt;&gt;&gt; </a:t>
            </a:r>
            <a:r>
              <a:rPr lang="en-US" sz="2000" dirty="0" err="1">
                <a:solidFill>
                  <a:prstClr val="black"/>
                </a:solidFill>
              </a:rPr>
              <a:t>d.append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'h'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&gt;&gt;&gt; d</a:t>
            </a:r>
          </a:p>
          <a:p>
            <a:pPr lvl="0"/>
            <a:r>
              <a:rPr lang="pt-BR" sz="2000" dirty="0">
                <a:solidFill>
                  <a:prstClr val="black"/>
                </a:solidFill>
              </a:rPr>
              <a:t>deque(['d', 'e', 'f', 'g', 'h'])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6136" y="3068960"/>
            <a:ext cx="2808312" cy="1323439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&gt;&gt;&gt; pop1 = </a:t>
            </a:r>
            <a:r>
              <a:rPr lang="en-US" sz="2000" dirty="0" err="1">
                <a:solidFill>
                  <a:prstClr val="black"/>
                </a:solidFill>
              </a:rPr>
              <a:t>d.popleft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&gt;&gt;&gt; pop2 = </a:t>
            </a:r>
            <a:r>
              <a:rPr lang="en-US" sz="2000" dirty="0" err="1">
                <a:solidFill>
                  <a:prstClr val="black"/>
                </a:solidFill>
              </a:rPr>
              <a:t>d.popleft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&gt;&gt;&gt; d</a:t>
            </a:r>
          </a:p>
          <a:p>
            <a:pPr lvl="0"/>
            <a:r>
              <a:rPr lang="en-US" sz="2000" dirty="0" err="1">
                <a:solidFill>
                  <a:prstClr val="black"/>
                </a:solidFill>
              </a:rPr>
              <a:t>deque</a:t>
            </a:r>
            <a:r>
              <a:rPr lang="en-US" sz="2000" dirty="0">
                <a:solidFill>
                  <a:prstClr val="black"/>
                </a:solidFill>
              </a:rPr>
              <a:t>(['f', 'g', 'h'])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96136" y="4449306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&gt;&gt;&gt; print(pop1, pop2)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 e</a:t>
            </a:r>
            <a:endParaRPr lang="th-TH" sz="20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55777" y="2748699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99847" y="2748699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47644" y="2761473"/>
            <a:ext cx="404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03784" y="2708920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  <a:endParaRPr lang="en-US" sz="54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11961" y="2768154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</a:t>
            </a:r>
            <a:endParaRPr lang="en-US" sz="54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6136" y="5157192"/>
            <a:ext cx="2808312" cy="707886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&gt;&gt;&gt; </a:t>
            </a:r>
            <a:r>
              <a:rPr lang="en-US" sz="2000" dirty="0" err="1">
                <a:solidFill>
                  <a:prstClr val="black"/>
                </a:solidFill>
              </a:rPr>
              <a:t>len</a:t>
            </a:r>
            <a:r>
              <a:rPr lang="en-US" sz="2000" dirty="0">
                <a:solidFill>
                  <a:prstClr val="black"/>
                </a:solidFill>
              </a:rPr>
              <a:t>(d)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1640" y="5301208"/>
            <a:ext cx="228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&gt;&gt;&gt; </a:t>
            </a:r>
            <a:r>
              <a:rPr lang="en-US" sz="2000" dirty="0" err="1">
                <a:solidFill>
                  <a:prstClr val="black"/>
                </a:solidFill>
              </a:rPr>
              <a:t>dd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deque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&gt;&gt;&gt; </a:t>
            </a:r>
            <a:r>
              <a:rPr lang="en-US" sz="2000" dirty="0" err="1">
                <a:solidFill>
                  <a:prstClr val="black"/>
                </a:solidFill>
              </a:rPr>
              <a:t>dd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</a:rPr>
              <a:t>deque</a:t>
            </a:r>
            <a:r>
              <a:rPr lang="en-US" sz="2000" dirty="0">
                <a:solidFill>
                  <a:prstClr val="black"/>
                </a:solidFill>
              </a:rPr>
              <a:t>([])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2" grpId="0"/>
      <p:bldP spid="24" grpId="0"/>
      <p:bldP spid="26" grpId="0"/>
      <p:bldP spid="29" grpId="0" animBg="1"/>
      <p:bldP spid="30" grpId="0" animBg="1"/>
      <p:bldP spid="31" grpId="0"/>
      <p:bldP spid="32" grpId="0"/>
      <p:bldP spid="32" grpId="1"/>
      <p:bldP spid="33" grpId="0"/>
      <p:bldP spid="33" grpId="1"/>
      <p:bldP spid="34" grpId="0"/>
      <p:bldP spid="39" grpId="0"/>
      <p:bldP spid="41" grpId="0"/>
      <p:bldP spid="43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Queue() : Python </a:t>
            </a:r>
            <a:r>
              <a:rPr lang="en-US" dirty="0" err="1"/>
              <a:t>deque</a:t>
            </a:r>
            <a:r>
              <a:rPr lang="en-US" dirty="0"/>
              <a:t> (double-ended queue)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5076057" y="980728"/>
            <a:ext cx="3312368" cy="535531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Queue</a:t>
            </a:r>
            <a:r>
              <a:rPr lang="en-US" dirty="0"/>
              <a:t>:    </a:t>
            </a:r>
            <a:r>
              <a:rPr lang="en-US" dirty="0">
                <a:solidFill>
                  <a:srgbClr val="00B050"/>
                </a:solidFill>
              </a:rPr>
              <a:t># use </a:t>
            </a:r>
            <a:r>
              <a:rPr lang="en-US" dirty="0" err="1">
                <a:solidFill>
                  <a:srgbClr val="00B050"/>
                </a:solidFill>
              </a:rPr>
              <a:t>deque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def __init__(self):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enQueue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dequeue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self):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isEmpty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size</a:t>
            </a:r>
            <a:r>
              <a:rPr lang="en-US" dirty="0"/>
              <a:t>(self):</a:t>
            </a:r>
          </a:p>
          <a:p>
            <a:r>
              <a:rPr lang="en-US" dirty="0"/>
              <a:t>           </a:t>
            </a:r>
          </a:p>
          <a:p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7584" y="1052738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63D"/>
                </a:solidFill>
              </a:rPr>
              <a:t>front/head</a:t>
            </a:r>
            <a:endParaRPr lang="th-TH" sz="1400" b="1" dirty="0">
              <a:solidFill>
                <a:srgbClr val="00863D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rear/tail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5436096" y="2360928"/>
            <a:ext cx="20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dirty="0" err="1">
                <a:solidFill>
                  <a:srgbClr val="C00000"/>
                </a:solidFill>
              </a:rPr>
              <a:t>items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deque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()</a:t>
            </a:r>
            <a:endParaRPr lang="th-TH" dirty="0"/>
          </a:p>
        </p:txBody>
      </p:sp>
      <p:sp>
        <p:nvSpPr>
          <p:cNvPr id="26" name="Rectangle 25"/>
          <p:cNvSpPr/>
          <p:nvPr/>
        </p:nvSpPr>
        <p:spPr>
          <a:xfrm>
            <a:off x="5076057" y="9807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collections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deque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2483769" y="2852936"/>
            <a:ext cx="2520280" cy="1368152"/>
          </a:xfrm>
          <a:prstGeom prst="cloudCallout">
            <a:avLst>
              <a:gd name="adj1" fmla="val 52497"/>
              <a:gd name="adj2" fmla="val -52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Try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Make Your Own </a:t>
            </a:r>
            <a:r>
              <a:rPr lang="en-US" sz="20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</a:t>
            </a:r>
            <a:r>
              <a:rPr lang="en-US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3" y="472514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mic Sans MS" pitchFamily="66" charset="0"/>
              </a:rPr>
              <a:t>Queue </a:t>
            </a:r>
          </a:p>
          <a:p>
            <a:pPr algn="ctr"/>
            <a:r>
              <a:rPr lang="en-US" sz="3600" b="1" dirty="0">
                <a:latin typeface="Comic Sans MS" pitchFamily="66" charset="0"/>
              </a:rPr>
              <a:t>? </a:t>
            </a:r>
            <a:endParaRPr lang="th-TH" sz="3600" b="1" dirty="0">
              <a:latin typeface="Comic Sans MS" pitchFamily="66" charset="0"/>
            </a:endParaRPr>
          </a:p>
        </p:txBody>
      </p:sp>
      <p:pic>
        <p:nvPicPr>
          <p:cNvPr id="150530" name="Picture 2" descr="Successful shop with long que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6"/>
            <a:ext cx="2232248" cy="2100941"/>
          </a:xfrm>
          <a:prstGeom prst="rect">
            <a:avLst/>
          </a:prstGeom>
          <a:noFill/>
        </p:spPr>
      </p:pic>
      <p:pic>
        <p:nvPicPr>
          <p:cNvPr id="150532" name="Picture 4" descr="ATM Queu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1" y="1844824"/>
            <a:ext cx="2649250" cy="20882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616530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http://www.gograph.com/vector-clip-art/queue.html</a:t>
            </a:r>
            <a:endParaRPr lang="th-T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6372200" y="1916832"/>
          <a:ext cx="25908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4" name="Bitmap Image" r:id="rId5" imgW="2553056" imgH="1790476" progId="PBrush">
                  <p:embed/>
                </p:oleObj>
              </mc:Choice>
              <mc:Fallback>
                <p:oleObj name="Bitmap Image" r:id="rId5" imgW="2553056" imgH="179047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916832"/>
                        <a:ext cx="25908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</a:t>
            </a:r>
            <a:r>
              <a:rPr lang="en-US" dirty="0" err="1"/>
              <a:t>deque</a:t>
            </a:r>
            <a:r>
              <a:rPr lang="en-US" dirty="0"/>
              <a:t> Queue</a:t>
            </a:r>
            <a:endParaRPr lang="th-TH" dirty="0"/>
          </a:p>
        </p:txBody>
      </p:sp>
      <p:sp>
        <p:nvSpPr>
          <p:cNvPr id="3" name="Cloud Callout 2"/>
          <p:cNvSpPr/>
          <p:nvPr/>
        </p:nvSpPr>
        <p:spPr>
          <a:xfrm>
            <a:off x="2339752" y="2708920"/>
            <a:ext cx="6120680" cy="2880320"/>
          </a:xfrm>
          <a:prstGeom prst="cloudCallout">
            <a:avLst>
              <a:gd name="adj1" fmla="val 37809"/>
              <a:gd name="adj2" fmla="val 186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indent="-914400"/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1. สร้าง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อะไรก็ได้ เช่น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[5, 7, 6, 3, 8, 4]</a:t>
            </a:r>
            <a:endParaRPr lang="th-TH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914400" indent="-914400"/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สร้าง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q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โดยใช้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class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ที่สร้างขึ้นในหน้าที่แล้ว</a:t>
            </a:r>
            <a:endParaRPr 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914400" indent="-914400"/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loop 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enqueue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element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พร้อม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print q</a:t>
            </a:r>
          </a:p>
          <a:p>
            <a:pPr marL="914400" indent="-914400"/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3. loop 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dequeue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ทีละตัวจนหมด พิมพ์ของที่เอาออก และ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q </a:t>
            </a:r>
            <a:r>
              <a:rPr lang="th-TH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ที่เหลือ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20273" y="4437112"/>
            <a:ext cx="1584176" cy="1944216"/>
            <a:chOff x="6732240" y="1484784"/>
            <a:chExt cx="1584176" cy="1944216"/>
          </a:xfrm>
        </p:grpSpPr>
        <p:sp>
          <p:nvSpPr>
            <p:cNvPr id="5" name="Oval 4"/>
            <p:cNvSpPr/>
            <p:nvPr/>
          </p:nvSpPr>
          <p:spPr>
            <a:xfrm>
              <a:off x="6732240" y="1484784"/>
              <a:ext cx="1584176" cy="1944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1916832"/>
              <a:ext cx="1008112" cy="504056"/>
              <a:chOff x="6948264" y="1916832"/>
              <a:chExt cx="1008112" cy="50405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948264" y="1988840"/>
                <a:ext cx="360040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596336" y="1916832"/>
                <a:ext cx="360040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60964" y="2039640"/>
                <a:ext cx="144016" cy="25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609036" y="1971948"/>
                <a:ext cx="144016" cy="25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164288" y="2561167"/>
              <a:ext cx="766233" cy="458861"/>
              <a:chOff x="7164288" y="2561167"/>
              <a:chExt cx="766233" cy="45886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7164288" y="2636912"/>
                <a:ext cx="766233" cy="383116"/>
              </a:xfrm>
              <a:custGeom>
                <a:avLst/>
                <a:gdLst>
                  <a:gd name="connsiteX0" fmla="*/ 0 w 766233"/>
                  <a:gd name="connsiteY0" fmla="*/ 270933 h 383116"/>
                  <a:gd name="connsiteX1" fmla="*/ 266700 w 766233"/>
                  <a:gd name="connsiteY1" fmla="*/ 347133 h 383116"/>
                  <a:gd name="connsiteX2" fmla="*/ 685800 w 766233"/>
                  <a:gd name="connsiteY2" fmla="*/ 55033 h 383116"/>
                  <a:gd name="connsiteX3" fmla="*/ 749300 w 766233"/>
                  <a:gd name="connsiteY3" fmla="*/ 16933 h 383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6233" h="383116">
                    <a:moveTo>
                      <a:pt x="0" y="270933"/>
                    </a:moveTo>
                    <a:cubicBezTo>
                      <a:pt x="76200" y="327024"/>
                      <a:pt x="152400" y="383116"/>
                      <a:pt x="266700" y="347133"/>
                    </a:cubicBezTo>
                    <a:cubicBezTo>
                      <a:pt x="381000" y="311150"/>
                      <a:pt x="605367" y="110066"/>
                      <a:pt x="685800" y="55033"/>
                    </a:cubicBezTo>
                    <a:cubicBezTo>
                      <a:pt x="766233" y="0"/>
                      <a:pt x="757766" y="8466"/>
                      <a:pt x="749300" y="16933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560733" y="2561167"/>
                <a:ext cx="275167" cy="283633"/>
              </a:xfrm>
              <a:custGeom>
                <a:avLst/>
                <a:gdLst>
                  <a:gd name="connsiteX0" fmla="*/ 84667 w 275167"/>
                  <a:gd name="connsiteY0" fmla="*/ 283633 h 283633"/>
                  <a:gd name="connsiteX1" fmla="*/ 8467 w 275167"/>
                  <a:gd name="connsiteY1" fmla="*/ 169333 h 283633"/>
                  <a:gd name="connsiteX2" fmla="*/ 33867 w 275167"/>
                  <a:gd name="connsiteY2" fmla="*/ 42333 h 283633"/>
                  <a:gd name="connsiteX3" fmla="*/ 211667 w 275167"/>
                  <a:gd name="connsiteY3" fmla="*/ 16933 h 283633"/>
                  <a:gd name="connsiteX4" fmla="*/ 275167 w 275167"/>
                  <a:gd name="connsiteY4" fmla="*/ 143933 h 28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167" h="283633">
                    <a:moveTo>
                      <a:pt x="84667" y="283633"/>
                    </a:moveTo>
                    <a:cubicBezTo>
                      <a:pt x="50800" y="246591"/>
                      <a:pt x="16934" y="209549"/>
                      <a:pt x="8467" y="169333"/>
                    </a:cubicBezTo>
                    <a:cubicBezTo>
                      <a:pt x="0" y="129117"/>
                      <a:pt x="0" y="67733"/>
                      <a:pt x="33867" y="42333"/>
                    </a:cubicBezTo>
                    <a:cubicBezTo>
                      <a:pt x="67734" y="16933"/>
                      <a:pt x="171450" y="0"/>
                      <a:pt x="211667" y="16933"/>
                    </a:cubicBezTo>
                    <a:cubicBezTo>
                      <a:pt x="251884" y="33866"/>
                      <a:pt x="263525" y="88899"/>
                      <a:pt x="275167" y="143933"/>
                    </a:cubicBezTo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153604" name="AutoShape 4" descr="ผลการค้นหารูปภาพสำหรับ hungry face free cartoo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7" y="1268760"/>
            <a:ext cx="23145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Queue() : Python </a:t>
            </a:r>
            <a:r>
              <a:rPr lang="en-US" dirty="0" err="1"/>
              <a:t>deque</a:t>
            </a:r>
            <a:r>
              <a:rPr lang="en-US" dirty="0"/>
              <a:t> (double-ended queue)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5076057" y="980728"/>
            <a:ext cx="3312368" cy="535531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Queue</a:t>
            </a:r>
            <a:r>
              <a:rPr lang="en-US" dirty="0"/>
              <a:t>:    </a:t>
            </a:r>
            <a:r>
              <a:rPr lang="en-US" dirty="0">
                <a:solidFill>
                  <a:srgbClr val="00B050"/>
                </a:solidFill>
              </a:rPr>
              <a:t># use </a:t>
            </a:r>
            <a:r>
              <a:rPr lang="en-US" dirty="0" err="1">
                <a:solidFill>
                  <a:srgbClr val="00B050"/>
                </a:solidFill>
              </a:rPr>
              <a:t>deque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def __init__(self):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enQueue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deQueue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self):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isEmpty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size</a:t>
            </a:r>
            <a:r>
              <a:rPr lang="en-US" dirty="0"/>
              <a:t>(self):</a:t>
            </a:r>
          </a:p>
          <a:p>
            <a:r>
              <a:rPr lang="en-US" dirty="0"/>
              <a:t>           </a:t>
            </a:r>
          </a:p>
          <a:p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7584" y="1052738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63D"/>
                </a:solidFill>
              </a:rPr>
              <a:t>front/head</a:t>
            </a:r>
            <a:endParaRPr lang="th-TH" sz="1400" b="1" dirty="0">
              <a:solidFill>
                <a:srgbClr val="00863D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rear/tail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5436096" y="2360928"/>
            <a:ext cx="20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dirty="0" err="1">
                <a:solidFill>
                  <a:srgbClr val="C00000"/>
                </a:solidFill>
              </a:rPr>
              <a:t>items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deque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()</a:t>
            </a:r>
            <a:endParaRPr lang="th-TH" dirty="0"/>
          </a:p>
        </p:txBody>
      </p:sp>
      <p:sp>
        <p:nvSpPr>
          <p:cNvPr id="26" name="Rectangle 25"/>
          <p:cNvSpPr/>
          <p:nvPr/>
        </p:nvSpPr>
        <p:spPr>
          <a:xfrm>
            <a:off x="5076057" y="9807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collections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deque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36096" y="3179068"/>
            <a:ext cx="209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self.items.append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th-TH" dirty="0"/>
          </a:p>
        </p:txBody>
      </p:sp>
      <p:sp>
        <p:nvSpPr>
          <p:cNvPr id="37" name="Rectangle 36"/>
          <p:cNvSpPr/>
          <p:nvPr/>
        </p:nvSpPr>
        <p:spPr>
          <a:xfrm>
            <a:off x="5419204" y="4033872"/>
            <a:ext cx="282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self.items.popleft</a:t>
            </a:r>
            <a:r>
              <a:rPr lang="en-US" dirty="0">
                <a:solidFill>
                  <a:prstClr val="black"/>
                </a:solidFill>
              </a:rPr>
              <a:t>()</a:t>
            </a:r>
            <a:endParaRPr lang="th-TH" dirty="0"/>
          </a:p>
        </p:txBody>
      </p:sp>
      <p:sp>
        <p:nvSpPr>
          <p:cNvPr id="38" name="Rectangle 37"/>
          <p:cNvSpPr/>
          <p:nvPr/>
        </p:nvSpPr>
        <p:spPr>
          <a:xfrm>
            <a:off x="5457305" y="4843760"/>
            <a:ext cx="2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 == 0</a:t>
            </a:r>
            <a:endParaRPr lang="th-TH" dirty="0"/>
          </a:p>
        </p:txBody>
      </p:sp>
      <p:sp>
        <p:nvSpPr>
          <p:cNvPr id="40" name="Rectangle 39"/>
          <p:cNvSpPr/>
          <p:nvPr/>
        </p:nvSpPr>
        <p:spPr>
          <a:xfrm>
            <a:off x="5456114" y="5661248"/>
            <a:ext cx="214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</a:t>
            </a:r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Implementations</a:t>
            </a:r>
            <a:endParaRPr lang="th-TH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List Implementation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</a:t>
            </a:r>
            <a:r>
              <a:rPr lang="en-US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(double-ended queue)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Queue (Subset of Linked List)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475165"/>
            <a:ext cx="541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Linked</a:t>
            </a:r>
            <a:r>
              <a:rPr lang="en-US" dirty="0"/>
              <a:t> List</a:t>
            </a:r>
            <a:endParaRPr lang="th-TH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82880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1" y="1047750"/>
            <a:ext cx="166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62600" y="1720850"/>
            <a:ext cx="2819400" cy="2762250"/>
            <a:chOff x="3962400" y="1215648"/>
            <a:chExt cx="2819400" cy="2762250"/>
          </a:xfrm>
        </p:grpSpPr>
        <p:pic>
          <p:nvPicPr>
            <p:cNvPr id="50207" name="Picture 1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95775" y="1215648"/>
              <a:ext cx="2486025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8" name="TextBox 11"/>
            <p:cNvSpPr txBox="1">
              <a:spLocks noChangeArrowheads="1"/>
            </p:cNvSpPr>
            <p:nvPr/>
          </p:nvSpPr>
          <p:spPr bwMode="auto">
            <a:xfrm>
              <a:off x="3962400" y="2266890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th-TH" sz="2000">
                <a:solidFill>
                  <a:srgbClr val="FF0000"/>
                </a:solidFill>
              </a:endParaRPr>
            </a:p>
          </p:txBody>
        </p:sp>
        <p:sp>
          <p:nvSpPr>
            <p:cNvPr id="50209" name="TextBox 17"/>
            <p:cNvSpPr txBox="1">
              <a:spLocks noChangeArrowheads="1"/>
            </p:cNvSpPr>
            <p:nvPr/>
          </p:nvSpPr>
          <p:spPr bwMode="auto">
            <a:xfrm>
              <a:off x="4526796" y="3515796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15</a:t>
              </a:r>
              <a:endParaRPr lang="th-TH" sz="2000">
                <a:solidFill>
                  <a:srgbClr val="FF0000"/>
                </a:solidFill>
              </a:endParaRPr>
            </a:p>
          </p:txBody>
        </p:sp>
        <p:sp>
          <p:nvSpPr>
            <p:cNvPr id="50210" name="TextBox 18"/>
            <p:cNvSpPr txBox="1">
              <a:spLocks noChangeArrowheads="1"/>
            </p:cNvSpPr>
            <p:nvPr/>
          </p:nvSpPr>
          <p:spPr bwMode="auto">
            <a:xfrm>
              <a:off x="5486400" y="2647890"/>
              <a:ext cx="304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th-TH" sz="2000">
                <a:solidFill>
                  <a:srgbClr val="FF0000"/>
                </a:solidFill>
              </a:endParaRPr>
            </a:p>
          </p:txBody>
        </p:sp>
        <p:sp>
          <p:nvSpPr>
            <p:cNvPr id="50211" name="TextBox 19"/>
            <p:cNvSpPr txBox="1">
              <a:spLocks noChangeArrowheads="1"/>
            </p:cNvSpPr>
            <p:nvPr/>
          </p:nvSpPr>
          <p:spPr bwMode="auto">
            <a:xfrm>
              <a:off x="5257800" y="1600200"/>
              <a:ext cx="304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7</a:t>
              </a:r>
              <a:endParaRPr lang="th-TH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46340" y="1800227"/>
            <a:ext cx="1485900" cy="600075"/>
            <a:chOff x="2198340" y="3657600"/>
            <a:chExt cx="1485900" cy="600075"/>
          </a:xfrm>
        </p:grpSpPr>
        <p:pic>
          <p:nvPicPr>
            <p:cNvPr id="50205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98340" y="3657600"/>
              <a:ext cx="14859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6" name="TextBox 20"/>
            <p:cNvSpPr txBox="1">
              <a:spLocks noChangeArrowheads="1"/>
            </p:cNvSpPr>
            <p:nvPr/>
          </p:nvSpPr>
          <p:spPr bwMode="auto">
            <a:xfrm>
              <a:off x="2834898" y="3775392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4</a:t>
              </a:r>
              <a:endParaRPr lang="th-TH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64275" y="1922463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  <a:endParaRPr lang="th-TH" sz="2000">
              <a:solidFill>
                <a:srgbClr val="FF0000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843808" y="1772816"/>
            <a:ext cx="16665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Implicit Array</a:t>
            </a:r>
            <a:br>
              <a:rPr lang="en-US" sz="1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 Array</a:t>
            </a:r>
            <a:endParaRPr lang="th-TH" sz="1600" dirty="0">
              <a:solidFill>
                <a:srgbClr val="99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6324600" y="4648202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ed List</a:t>
            </a:r>
            <a:endParaRPr lang="th-TH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48600" y="3109913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15</a:t>
            </a:r>
            <a:endParaRPr lang="th-TH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88275" y="2090738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  <a:endParaRPr lang="th-TH" sz="2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61125" y="2771775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7</a:t>
            </a:r>
            <a:endParaRPr lang="th-TH" sz="200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7056438" y="3979863"/>
            <a:ext cx="4572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627784" y="2420888"/>
            <a:ext cx="2192921" cy="338554"/>
          </a:xfrm>
          <a:prstGeom prst="rect">
            <a:avLst/>
          </a:prstGeom>
          <a:solidFill>
            <a:srgbClr val="F7E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Problem : fix positions</a:t>
            </a:r>
            <a:endParaRPr lang="th-TH" sz="1600" b="1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572000" y="1066802"/>
            <a:ext cx="2438400" cy="461963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unfix positions  </a:t>
            </a:r>
            <a:endParaRPr lang="th-TH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162800" y="1066802"/>
            <a:ext cx="1219200" cy="461963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order?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5943600" y="32004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endParaRPr lang="th-TH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62000" y="5710238"/>
            <a:ext cx="4419600" cy="461962"/>
            <a:chOff x="762000" y="6019800"/>
            <a:chExt cx="4419600" cy="461665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10000" y="6019800"/>
              <a:ext cx="1371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link</a:t>
              </a:r>
              <a:endParaRPr lang="th-TH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762000" y="6019800"/>
              <a:ext cx="2792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Logical linked list</a:t>
              </a:r>
              <a:endParaRPr lang="th-TH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495800" y="6248253"/>
              <a:ext cx="685800" cy="15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418265" y="1752600"/>
            <a:ext cx="2085107" cy="2730500"/>
            <a:chOff x="6445044" y="1752600"/>
            <a:chExt cx="2084639" cy="2730912"/>
          </a:xfrm>
        </p:grpSpPr>
        <p:sp>
          <p:nvSpPr>
            <p:cNvPr id="32" name="Rectangle 31"/>
            <p:cNvSpPr/>
            <p:nvPr/>
          </p:nvSpPr>
          <p:spPr>
            <a:xfrm>
              <a:off x="6445044" y="2438503"/>
              <a:ext cx="609463" cy="792283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63960" y="1752600"/>
              <a:ext cx="609463" cy="792283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20220" y="2787806"/>
              <a:ext cx="609463" cy="792283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92599" y="3691230"/>
              <a:ext cx="609463" cy="792282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</p:grp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888038" y="5257800"/>
            <a:ext cx="3200400" cy="1169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คำว่า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หมายความว่าในความคิดของเรา เช่น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link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แทนด้วยลูกศร แทนการเชื่อมโยงกัน ในการ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จริง (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physical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ลูกศรอาจเป็นได้หลายอย่าง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เช่น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pointer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หรือ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index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ของ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array</a:t>
            </a:r>
            <a:endParaRPr lang="th-TH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159338" y="2996952"/>
          <a:ext cx="4628686" cy="788850"/>
        </p:xfrm>
        <a:graphic>
          <a:graphicData uri="http://schemas.openxmlformats.org/drawingml/2006/table">
            <a:tbl>
              <a:tblPr/>
              <a:tblGrid>
                <a:gridCol w="7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Rectangle 59"/>
          <p:cNvSpPr/>
          <p:nvPr/>
        </p:nvSpPr>
        <p:spPr>
          <a:xfrm>
            <a:off x="444291" y="3140968"/>
            <a:ext cx="32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60316" y="306896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59"/>
          <p:cNvGrpSpPr/>
          <p:nvPr/>
        </p:nvGrpSpPr>
        <p:grpSpPr>
          <a:xfrm>
            <a:off x="1218249" y="3140970"/>
            <a:ext cx="288032" cy="953037"/>
            <a:chOff x="3758703" y="1700808"/>
            <a:chExt cx="288032" cy="953037"/>
          </a:xfrm>
        </p:grpSpPr>
        <p:sp>
          <p:nvSpPr>
            <p:cNvPr id="63" name="Freeform 62"/>
            <p:cNvSpPr/>
            <p:nvPr/>
          </p:nvSpPr>
          <p:spPr>
            <a:xfrm>
              <a:off x="3923928" y="1700808"/>
              <a:ext cx="45719" cy="576064"/>
            </a:xfrm>
            <a:custGeom>
              <a:avLst/>
              <a:gdLst>
                <a:gd name="connsiteX0" fmla="*/ 228600 w 228600"/>
                <a:gd name="connsiteY0" fmla="*/ 0 h 632012"/>
                <a:gd name="connsiteX1" fmla="*/ 80682 w 228600"/>
                <a:gd name="connsiteY1" fmla="*/ 336177 h 632012"/>
                <a:gd name="connsiteX2" fmla="*/ 0 w 228600"/>
                <a:gd name="connsiteY2" fmla="*/ 632012 h 6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632012">
                  <a:moveTo>
                    <a:pt x="228600" y="0"/>
                  </a:moveTo>
                  <a:cubicBezTo>
                    <a:pt x="173691" y="115421"/>
                    <a:pt x="118782" y="230842"/>
                    <a:pt x="80682" y="336177"/>
                  </a:cubicBezTo>
                  <a:cubicBezTo>
                    <a:pt x="42582" y="441512"/>
                    <a:pt x="0" y="632012"/>
                    <a:pt x="0" y="632012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58703" y="2293805"/>
              <a:ext cx="288032" cy="3600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</p:grpSp>
      <p:sp>
        <p:nvSpPr>
          <p:cNvPr id="65" name="Freeform 64"/>
          <p:cNvSpPr/>
          <p:nvPr/>
        </p:nvSpPr>
        <p:spPr>
          <a:xfrm>
            <a:off x="2112107" y="3145244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 65"/>
          <p:cNvSpPr/>
          <p:nvPr/>
        </p:nvSpPr>
        <p:spPr>
          <a:xfrm>
            <a:off x="1946882" y="3738241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th-TH" dirty="0"/>
          </a:p>
        </p:txBody>
      </p:sp>
      <p:sp>
        <p:nvSpPr>
          <p:cNvPr id="67" name="Freeform 66"/>
          <p:cNvSpPr/>
          <p:nvPr/>
        </p:nvSpPr>
        <p:spPr>
          <a:xfrm>
            <a:off x="2785493" y="3162177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Rectangle 67"/>
          <p:cNvSpPr/>
          <p:nvPr/>
        </p:nvSpPr>
        <p:spPr>
          <a:xfrm>
            <a:off x="2671066" y="3755174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th-TH" dirty="0"/>
          </a:p>
        </p:txBody>
      </p:sp>
      <p:sp>
        <p:nvSpPr>
          <p:cNvPr id="69" name="Freeform 68"/>
          <p:cNvSpPr/>
          <p:nvPr/>
        </p:nvSpPr>
        <p:spPr>
          <a:xfrm>
            <a:off x="3564924" y="3166453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ectangle 69"/>
          <p:cNvSpPr/>
          <p:nvPr/>
        </p:nvSpPr>
        <p:spPr>
          <a:xfrm>
            <a:off x="3468627" y="3759450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th-TH" dirty="0"/>
          </a:p>
        </p:txBody>
      </p:sp>
      <p:sp>
        <p:nvSpPr>
          <p:cNvPr id="77" name="Rectangle 76"/>
          <p:cNvSpPr/>
          <p:nvPr/>
        </p:nvSpPr>
        <p:spPr>
          <a:xfrm>
            <a:off x="539552" y="1988840"/>
            <a:ext cx="32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755577" y="1916832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13" grpId="0"/>
      <p:bldP spid="14" grpId="0"/>
      <p:bldP spid="15" grpId="0"/>
      <p:bldP spid="41" grpId="0" animBg="1"/>
      <p:bldP spid="30" grpId="0" animBg="1"/>
      <p:bldP spid="31" grpId="0" animBg="1"/>
      <p:bldP spid="33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437064" y="1255713"/>
            <a:ext cx="4325937" cy="1477962"/>
            <a:chOff x="4437185" y="1255895"/>
            <a:chExt cx="4325815" cy="1477780"/>
          </a:xfrm>
        </p:grpSpPr>
        <p:pic>
          <p:nvPicPr>
            <p:cNvPr id="4129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54770" y="2133600"/>
              <a:ext cx="41910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0" name="Text Box 9"/>
            <p:cNvSpPr txBox="1">
              <a:spLocks noChangeArrowheads="1"/>
            </p:cNvSpPr>
            <p:nvPr/>
          </p:nvSpPr>
          <p:spPr bwMode="auto">
            <a:xfrm>
              <a:off x="4437185" y="1255895"/>
              <a:ext cx="990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front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4131" name="Text Box 11"/>
            <p:cNvSpPr txBox="1">
              <a:spLocks noChangeArrowheads="1"/>
            </p:cNvSpPr>
            <p:nvPr/>
          </p:nvSpPr>
          <p:spPr bwMode="auto">
            <a:xfrm>
              <a:off x="7924800" y="1260230"/>
              <a:ext cx="838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rear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4132" name="Line 10"/>
            <p:cNvSpPr>
              <a:spLocks noChangeShapeType="1"/>
            </p:cNvSpPr>
            <p:nvPr/>
          </p:nvSpPr>
          <p:spPr bwMode="auto">
            <a:xfrm flipH="1">
              <a:off x="4818185" y="1636895"/>
              <a:ext cx="0" cy="4380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4133" name="Line 10"/>
            <p:cNvSpPr>
              <a:spLocks noChangeShapeType="1"/>
            </p:cNvSpPr>
            <p:nvPr/>
          </p:nvSpPr>
          <p:spPr bwMode="auto">
            <a:xfrm flipH="1">
              <a:off x="8247185" y="1636895"/>
              <a:ext cx="0" cy="4380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17440" name="Text Box 1024"/>
          <p:cNvSpPr txBox="1">
            <a:spLocks noChangeArrowheads="1"/>
          </p:cNvSpPr>
          <p:nvPr/>
        </p:nvSpPr>
        <p:spPr bwMode="auto">
          <a:xfrm>
            <a:off x="5379302" y="3581400"/>
            <a:ext cx="336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Support every operations ?</a:t>
            </a:r>
            <a:endParaRPr lang="th-TH" dirty="0">
              <a:latin typeface="Comic Sans MS" pitchFamily="66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Linked Queue</a:t>
            </a:r>
            <a:endParaRPr lang="th-TH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62000" y="1143000"/>
          <a:ext cx="25908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4" imgW="2553056" imgH="1790476" progId="PBrush">
                  <p:embed/>
                </p:oleObj>
              </mc:Choice>
              <mc:Fallback>
                <p:oleObj name="Bitmap Image" r:id="rId4" imgW="2553056" imgH="179047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5908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52600" y="2971800"/>
            <a:ext cx="1447800" cy="381000"/>
            <a:chOff x="4191000" y="2819400"/>
            <a:chExt cx="1447800" cy="381000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4191000" y="2819400"/>
              <a:ext cx="838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front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  <p:sp>
          <p:nvSpPr>
            <p:cNvPr id="4128" name="Text Box 11"/>
            <p:cNvSpPr txBox="1">
              <a:spLocks noChangeArrowheads="1"/>
            </p:cNvSpPr>
            <p:nvPr/>
          </p:nvSpPr>
          <p:spPr bwMode="auto">
            <a:xfrm>
              <a:off x="4876800" y="2819400"/>
              <a:ext cx="762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rear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09801" y="2579688"/>
            <a:ext cx="503238" cy="468312"/>
            <a:chOff x="4648200" y="2427288"/>
            <a:chExt cx="503238" cy="468312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 flipV="1">
              <a:off x="4648200" y="2427288"/>
              <a:ext cx="0" cy="468312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 flipV="1">
              <a:off x="5151438" y="2438400"/>
              <a:ext cx="0" cy="395288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38201" y="4114800"/>
            <a:ext cx="4325938" cy="1500188"/>
            <a:chOff x="1981200" y="4519245"/>
            <a:chExt cx="4325815" cy="1500555"/>
          </a:xfrm>
        </p:grpSpPr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981200" y="4519245"/>
              <a:ext cx="4325815" cy="1500555"/>
              <a:chOff x="4437185" y="3985845"/>
              <a:chExt cx="4325815" cy="1500555"/>
            </a:xfrm>
          </p:grpSpPr>
          <p:pic>
            <p:nvPicPr>
              <p:cNvPr id="4120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54770" y="4876800"/>
                <a:ext cx="4162425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21" name="Text Box 9"/>
              <p:cNvSpPr txBox="1">
                <a:spLocks noChangeArrowheads="1"/>
              </p:cNvSpPr>
              <p:nvPr/>
            </p:nvSpPr>
            <p:spPr bwMode="auto">
              <a:xfrm>
                <a:off x="4437185" y="3985845"/>
                <a:ext cx="990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front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22" name="Text Box 11"/>
              <p:cNvSpPr txBox="1">
                <a:spLocks noChangeArrowheads="1"/>
              </p:cNvSpPr>
              <p:nvPr/>
            </p:nvSpPr>
            <p:spPr bwMode="auto">
              <a:xfrm>
                <a:off x="7924800" y="3990180"/>
                <a:ext cx="83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rear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23" name="Line 10"/>
              <p:cNvSpPr>
                <a:spLocks noChangeShapeType="1"/>
              </p:cNvSpPr>
              <p:nvPr/>
            </p:nvSpPr>
            <p:spPr bwMode="auto">
              <a:xfrm flipH="1">
                <a:off x="4818185" y="4366845"/>
                <a:ext cx="0" cy="4380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4124" name="Line 10"/>
              <p:cNvSpPr>
                <a:spLocks noChangeShapeType="1"/>
              </p:cNvSpPr>
              <p:nvPr/>
            </p:nvSpPr>
            <p:spPr bwMode="auto">
              <a:xfrm flipH="1">
                <a:off x="8247185" y="4366845"/>
                <a:ext cx="0" cy="4380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590800" y="5644705"/>
              <a:ext cx="3542815" cy="288000"/>
              <a:chOff x="4800600" y="2268460"/>
              <a:chExt cx="3542815" cy="2880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800583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937201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80168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19" name="Line 1024"/>
              <p:cNvSpPr>
                <a:spLocks noChangeShapeType="1"/>
              </p:cNvSpPr>
              <p:nvPr/>
            </p:nvSpPr>
            <p:spPr bwMode="auto">
              <a:xfrm flipV="1">
                <a:off x="7983415" y="2268460"/>
                <a:ext cx="360000" cy="288000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457701" y="2362200"/>
            <a:ext cx="3578225" cy="287338"/>
            <a:chOff x="4194415" y="3819525"/>
            <a:chExt cx="3577985" cy="288000"/>
          </a:xfrm>
        </p:grpSpPr>
        <p:sp>
          <p:nvSpPr>
            <p:cNvPr id="4110" name="Line 1024"/>
            <p:cNvSpPr>
              <a:spLocks noChangeShapeType="1"/>
            </p:cNvSpPr>
            <p:nvPr/>
          </p:nvSpPr>
          <p:spPr bwMode="auto">
            <a:xfrm flipV="1">
              <a:off x="4194415" y="3819525"/>
              <a:ext cx="360000" cy="28800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953189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89763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7232686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 Box 1024"/>
          <p:cNvSpPr txBox="1">
            <a:spLocks noChangeArrowheads="1"/>
          </p:cNvSpPr>
          <p:nvPr/>
        </p:nvSpPr>
        <p:spPr bwMode="auto">
          <a:xfrm>
            <a:off x="5785453" y="3048000"/>
            <a:ext cx="2266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How do they link?</a:t>
            </a:r>
            <a:endParaRPr lang="th-TH">
              <a:latin typeface="Comic Sans MS" pitchFamily="66" charset="0"/>
            </a:endParaRPr>
          </a:p>
        </p:txBody>
      </p:sp>
      <p:sp>
        <p:nvSpPr>
          <p:cNvPr id="57" name="Text Box 1024"/>
          <p:cNvSpPr txBox="1">
            <a:spLocks noChangeArrowheads="1"/>
          </p:cNvSpPr>
          <p:nvPr/>
        </p:nvSpPr>
        <p:spPr bwMode="auto">
          <a:xfrm>
            <a:off x="5940152" y="5085184"/>
            <a:ext cx="2465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Every operations ?</a:t>
            </a:r>
            <a:endParaRPr lang="th-TH" sz="20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21424" y="4114802"/>
            <a:ext cx="1517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mic Sans MS" pitchFamily="66" charset="0"/>
              </a:rPr>
              <a:t>enQueue</a:t>
            </a:r>
            <a:r>
              <a:rPr lang="en-US" b="1" dirty="0">
                <a:solidFill>
                  <a:schemeClr val="accent5"/>
                </a:solidFill>
                <a:latin typeface="Comic Sans MS" pitchFamily="66" charset="0"/>
              </a:rPr>
              <a:t> ?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Comic Sans MS" pitchFamily="66" charset="0"/>
              </a:rPr>
              <a:t>(insert)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302624" y="4114802"/>
            <a:ext cx="1517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mic Sans MS" pitchFamily="66" charset="0"/>
              </a:rPr>
              <a:t>deQueue</a:t>
            </a:r>
            <a:r>
              <a:rPr lang="en-US" b="1" dirty="0">
                <a:solidFill>
                  <a:schemeClr val="accent5"/>
                </a:solidFill>
                <a:latin typeface="Comic Sans MS" pitchFamily="66" charset="0"/>
              </a:rPr>
              <a:t> ?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Comic Sans MS" pitchFamily="66" charset="0"/>
              </a:rPr>
              <a:t>(delete)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0" grpId="0"/>
      <p:bldP spid="55" grpId="0"/>
      <p:bldP spid="57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Application</a:t>
            </a:r>
            <a:endParaRPr lang="th-TH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256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ChangeArrowheads="1"/>
          </p:cNvSpPr>
          <p:nvPr/>
        </p:nvSpPr>
        <p:spPr bwMode="auto">
          <a:xfrm>
            <a:off x="7696200" y="0"/>
            <a:ext cx="14478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15"/>
          <p:cNvSpPr txBox="1">
            <a:spLocks noChangeArrowheads="1"/>
          </p:cNvSpPr>
          <p:nvPr/>
        </p:nvSpPr>
        <p:spPr bwMode="auto">
          <a:xfrm>
            <a:off x="304800" y="1935163"/>
            <a:ext cx="8686800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2948" name="Text Box 17"/>
          <p:cNvSpPr txBox="1">
            <a:spLocks noChangeArrowheads="1"/>
          </p:cNvSpPr>
          <p:nvPr/>
        </p:nvSpPr>
        <p:spPr bwMode="auto">
          <a:xfrm>
            <a:off x="304800" y="3535363"/>
            <a:ext cx="8686800" cy="579437"/>
          </a:xfrm>
          <a:prstGeom prst="rect">
            <a:avLst/>
          </a:prstGeom>
          <a:solidFill>
            <a:srgbClr val="B5FD3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2949" name="Rectangle 18"/>
          <p:cNvSpPr>
            <a:spLocks noChangeArrowheads="1"/>
          </p:cNvSpPr>
          <p:nvPr/>
        </p:nvSpPr>
        <p:spPr bwMode="auto">
          <a:xfrm>
            <a:off x="0" y="5334000"/>
            <a:ext cx="20574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Text Box 19"/>
          <p:cNvSpPr txBox="1">
            <a:spLocks noChangeArrowheads="1"/>
          </p:cNvSpPr>
          <p:nvPr/>
        </p:nvSpPr>
        <p:spPr bwMode="auto">
          <a:xfrm>
            <a:off x="304800" y="5745163"/>
            <a:ext cx="8686800" cy="5794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2951" name="Text Box 14"/>
          <p:cNvSpPr txBox="1">
            <a:spLocks noChangeArrowheads="1"/>
          </p:cNvSpPr>
          <p:nvPr/>
        </p:nvSpPr>
        <p:spPr bwMode="auto">
          <a:xfrm>
            <a:off x="76200" y="914400"/>
            <a:ext cx="8839200" cy="5842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input:</a:t>
            </a:r>
            <a:r>
              <a:rPr lang="th-TH" sz="3200" b="1"/>
              <a:t> 64   8   216   512   27   729   0   1   343  125 </a:t>
            </a:r>
          </a:p>
        </p:txBody>
      </p:sp>
      <p:sp>
        <p:nvSpPr>
          <p:cNvPr id="362517" name="Text Box 21"/>
          <p:cNvSpPr txBox="1">
            <a:spLocks noChangeArrowheads="1"/>
          </p:cNvSpPr>
          <p:nvPr/>
        </p:nvSpPr>
        <p:spPr bwMode="auto">
          <a:xfrm>
            <a:off x="3744913" y="1500188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6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4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5791200" y="3071813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6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4</a:t>
            </a:r>
          </a:p>
        </p:txBody>
      </p:sp>
      <p:sp>
        <p:nvSpPr>
          <p:cNvPr id="362519" name="Text Box 23"/>
          <p:cNvSpPr txBox="1">
            <a:spLocks noChangeArrowheads="1"/>
          </p:cNvSpPr>
          <p:nvPr/>
        </p:nvSpPr>
        <p:spPr bwMode="auto">
          <a:xfrm>
            <a:off x="501650" y="4038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64</a:t>
            </a:r>
          </a:p>
        </p:txBody>
      </p:sp>
      <p:sp>
        <p:nvSpPr>
          <p:cNvPr id="362520" name="Text Box 24"/>
          <p:cNvSpPr txBox="1">
            <a:spLocks noChangeArrowheads="1"/>
          </p:cNvSpPr>
          <p:nvPr/>
        </p:nvSpPr>
        <p:spPr bwMode="auto">
          <a:xfrm>
            <a:off x="293688" y="239553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8</a:t>
            </a:r>
          </a:p>
        </p:txBody>
      </p:sp>
      <p:sp>
        <p:nvSpPr>
          <p:cNvPr id="362521" name="Text Box 25"/>
          <p:cNvSpPr txBox="1">
            <a:spLocks noChangeArrowheads="1"/>
          </p:cNvSpPr>
          <p:nvPr/>
        </p:nvSpPr>
        <p:spPr bwMode="auto">
          <a:xfrm>
            <a:off x="654050" y="4692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8</a:t>
            </a:r>
          </a:p>
        </p:txBody>
      </p:sp>
      <p:sp>
        <p:nvSpPr>
          <p:cNvPr id="362522" name="Text Box 26"/>
          <p:cNvSpPr txBox="1">
            <a:spLocks noChangeArrowheads="1"/>
          </p:cNvSpPr>
          <p:nvPr/>
        </p:nvSpPr>
        <p:spPr bwMode="auto">
          <a:xfrm>
            <a:off x="7620000" y="150018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8</a:t>
            </a:r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5486400" y="1477963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21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6</a:t>
            </a:r>
          </a:p>
        </p:txBody>
      </p:sp>
      <p:sp>
        <p:nvSpPr>
          <p:cNvPr id="362524" name="Text Box 28"/>
          <p:cNvSpPr txBox="1">
            <a:spLocks noChangeArrowheads="1"/>
          </p:cNvSpPr>
          <p:nvPr/>
        </p:nvSpPr>
        <p:spPr bwMode="auto">
          <a:xfrm>
            <a:off x="2133600" y="5313363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16</a:t>
            </a:r>
          </a:p>
        </p:txBody>
      </p:sp>
      <p:sp>
        <p:nvSpPr>
          <p:cNvPr id="362525" name="Text Box 29"/>
          <p:cNvSpPr txBox="1">
            <a:spLocks noChangeArrowheads="1"/>
          </p:cNvSpPr>
          <p:nvPr/>
        </p:nvSpPr>
        <p:spPr bwMode="auto">
          <a:xfrm>
            <a:off x="1055688" y="2744788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6</a:t>
            </a: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1828800" y="1489075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51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</a:p>
        </p:txBody>
      </p: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4876800" y="53022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5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12</a:t>
            </a:r>
          </a:p>
        </p:txBody>
      </p:sp>
      <p:sp>
        <p:nvSpPr>
          <p:cNvPr id="362528" name="Text Box 32"/>
          <p:cNvSpPr txBox="1">
            <a:spLocks noChangeArrowheads="1"/>
          </p:cNvSpPr>
          <p:nvPr/>
        </p:nvSpPr>
        <p:spPr bwMode="auto">
          <a:xfrm>
            <a:off x="1033463" y="3081338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5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</a:t>
            </a:r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501650" y="438785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27</a:t>
            </a:r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2122488" y="2765425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7</a:t>
            </a:r>
          </a:p>
        </p:txBody>
      </p:sp>
      <p:sp>
        <p:nvSpPr>
          <p:cNvPr id="362531" name="Text Box 35"/>
          <p:cNvSpPr txBox="1">
            <a:spLocks noChangeArrowheads="1"/>
          </p:cNvSpPr>
          <p:nvPr/>
        </p:nvSpPr>
        <p:spPr bwMode="auto">
          <a:xfrm>
            <a:off x="6508750" y="1500188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7</a:t>
            </a:r>
          </a:p>
        </p:txBody>
      </p:sp>
      <p:sp>
        <p:nvSpPr>
          <p:cNvPr id="362532" name="Text Box 36"/>
          <p:cNvSpPr txBox="1">
            <a:spLocks noChangeArrowheads="1"/>
          </p:cNvSpPr>
          <p:nvPr/>
        </p:nvSpPr>
        <p:spPr bwMode="auto">
          <a:xfrm>
            <a:off x="6705600" y="53022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7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29</a:t>
            </a:r>
          </a:p>
        </p:txBody>
      </p:sp>
      <p:sp>
        <p:nvSpPr>
          <p:cNvPr id="362533" name="Text Box 37"/>
          <p:cNvSpPr txBox="1">
            <a:spLocks noChangeArrowheads="1"/>
          </p:cNvSpPr>
          <p:nvPr/>
        </p:nvSpPr>
        <p:spPr bwMode="auto">
          <a:xfrm>
            <a:off x="1978025" y="2473325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7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9</a:t>
            </a:r>
          </a:p>
        </p:txBody>
      </p:sp>
      <p:sp>
        <p:nvSpPr>
          <p:cNvPr id="362534" name="Text Box 38"/>
          <p:cNvSpPr txBox="1">
            <a:spLocks noChangeArrowheads="1"/>
          </p:cNvSpPr>
          <p:nvPr/>
        </p:nvSpPr>
        <p:spPr bwMode="auto">
          <a:xfrm>
            <a:off x="8153400" y="1477963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72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9</a:t>
            </a:r>
          </a:p>
        </p:txBody>
      </p:sp>
      <p:sp>
        <p:nvSpPr>
          <p:cNvPr id="362535" name="Text Box 39"/>
          <p:cNvSpPr txBox="1">
            <a:spLocks noChangeArrowheads="1"/>
          </p:cNvSpPr>
          <p:nvPr/>
        </p:nvSpPr>
        <p:spPr bwMode="auto">
          <a:xfrm>
            <a:off x="631825" y="5302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0</a:t>
            </a:r>
          </a:p>
        </p:txBody>
      </p:sp>
      <p:sp>
        <p:nvSpPr>
          <p:cNvPr id="362536" name="Text Box 40"/>
          <p:cNvSpPr txBox="1">
            <a:spLocks noChangeArrowheads="1"/>
          </p:cNvSpPr>
          <p:nvPr/>
        </p:nvSpPr>
        <p:spPr bwMode="auto">
          <a:xfrm>
            <a:off x="282575" y="30924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0</a:t>
            </a:r>
          </a:p>
        </p:txBody>
      </p:sp>
      <p:sp>
        <p:nvSpPr>
          <p:cNvPr id="362537" name="Text Box 41"/>
          <p:cNvSpPr txBox="1">
            <a:spLocks noChangeArrowheads="1"/>
          </p:cNvSpPr>
          <p:nvPr/>
        </p:nvSpPr>
        <p:spPr bwMode="auto">
          <a:xfrm>
            <a:off x="304800" y="147002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0</a:t>
            </a:r>
          </a:p>
        </p:txBody>
      </p:sp>
      <p:sp>
        <p:nvSpPr>
          <p:cNvPr id="362538" name="Text Box 42"/>
          <p:cNvSpPr txBox="1">
            <a:spLocks noChangeArrowheads="1"/>
          </p:cNvSpPr>
          <p:nvPr/>
        </p:nvSpPr>
        <p:spPr bwMode="auto">
          <a:xfrm>
            <a:off x="685800" y="49974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</a:t>
            </a:r>
          </a:p>
        </p:txBody>
      </p:sp>
      <p:sp>
        <p:nvSpPr>
          <p:cNvPr id="362539" name="Text Box 43"/>
          <p:cNvSpPr txBox="1">
            <a:spLocks noChangeArrowheads="1"/>
          </p:cNvSpPr>
          <p:nvPr/>
        </p:nvSpPr>
        <p:spPr bwMode="auto">
          <a:xfrm>
            <a:off x="304800" y="27432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</a:t>
            </a:r>
          </a:p>
        </p:txBody>
      </p:sp>
      <p:sp>
        <p:nvSpPr>
          <p:cNvPr id="362540" name="Text Box 44"/>
          <p:cNvSpPr txBox="1">
            <a:spLocks noChangeArrowheads="1"/>
          </p:cNvSpPr>
          <p:nvPr/>
        </p:nvSpPr>
        <p:spPr bwMode="auto">
          <a:xfrm>
            <a:off x="1219200" y="148113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</a:p>
        </p:txBody>
      </p:sp>
      <p:sp>
        <p:nvSpPr>
          <p:cNvPr id="362541" name="Text Box 45"/>
          <p:cNvSpPr txBox="1">
            <a:spLocks noChangeArrowheads="1"/>
          </p:cNvSpPr>
          <p:nvPr/>
        </p:nvSpPr>
        <p:spPr bwMode="auto">
          <a:xfrm>
            <a:off x="3048000" y="53022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3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43</a:t>
            </a:r>
          </a:p>
        </p:txBody>
      </p:sp>
      <p:sp>
        <p:nvSpPr>
          <p:cNvPr id="362542" name="Text Box 46"/>
          <p:cNvSpPr txBox="1">
            <a:spLocks noChangeArrowheads="1"/>
          </p:cNvSpPr>
          <p:nvPr/>
        </p:nvSpPr>
        <p:spPr bwMode="auto">
          <a:xfrm>
            <a:off x="3787775" y="30924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3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4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3</a:t>
            </a:r>
          </a:p>
        </p:txBody>
      </p:sp>
      <p:sp>
        <p:nvSpPr>
          <p:cNvPr id="362543" name="Text Box 47"/>
          <p:cNvSpPr txBox="1">
            <a:spLocks noChangeArrowheads="1"/>
          </p:cNvSpPr>
          <p:nvPr/>
        </p:nvSpPr>
        <p:spPr bwMode="auto">
          <a:xfrm>
            <a:off x="2720975" y="151288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34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3</a:t>
            </a:r>
          </a:p>
        </p:txBody>
      </p:sp>
      <p:sp>
        <p:nvSpPr>
          <p:cNvPr id="362544" name="Text Box 48"/>
          <p:cNvSpPr txBox="1">
            <a:spLocks noChangeArrowheads="1"/>
          </p:cNvSpPr>
          <p:nvPr/>
        </p:nvSpPr>
        <p:spPr bwMode="auto">
          <a:xfrm>
            <a:off x="1219200" y="53022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25</a:t>
            </a:r>
          </a:p>
        </p:txBody>
      </p:sp>
      <p:sp>
        <p:nvSpPr>
          <p:cNvPr id="362545" name="Text Box 49"/>
          <p:cNvSpPr txBox="1">
            <a:spLocks noChangeArrowheads="1"/>
          </p:cNvSpPr>
          <p:nvPr/>
        </p:nvSpPr>
        <p:spPr bwMode="auto">
          <a:xfrm>
            <a:off x="1992313" y="3103563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5</a:t>
            </a:r>
          </a:p>
        </p:txBody>
      </p:sp>
      <p:sp>
        <p:nvSpPr>
          <p:cNvPr id="362546" name="Text Box 50"/>
          <p:cNvSpPr txBox="1">
            <a:spLocks noChangeArrowheads="1"/>
          </p:cNvSpPr>
          <p:nvPr/>
        </p:nvSpPr>
        <p:spPr bwMode="auto">
          <a:xfrm>
            <a:off x="4572000" y="14922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5</a:t>
            </a:r>
          </a:p>
        </p:txBody>
      </p:sp>
      <p:sp>
        <p:nvSpPr>
          <p:cNvPr id="82982" name="Text Box 51"/>
          <p:cNvSpPr txBox="1">
            <a:spLocks noChangeArrowheads="1"/>
          </p:cNvSpPr>
          <p:nvPr/>
        </p:nvSpPr>
        <p:spPr bwMode="auto">
          <a:xfrm>
            <a:off x="0" y="6216650"/>
            <a:ext cx="8839200" cy="5842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output</a:t>
            </a:r>
            <a:r>
              <a:rPr lang="en-US">
                <a:solidFill>
                  <a:schemeClr val="tx2"/>
                </a:solidFill>
              </a:rPr>
              <a:t>:</a:t>
            </a:r>
            <a:r>
              <a:rPr lang="th-TH" sz="3200" b="1">
                <a:solidFill>
                  <a:schemeClr val="tx2"/>
                </a:solidFill>
              </a:rPr>
              <a:t> 0   1   8   27   64   125   216   343   512   729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Radix Sort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7" grpId="0"/>
      <p:bldP spid="362518" grpId="0"/>
      <p:bldP spid="362519" grpId="0"/>
      <p:bldP spid="362520" grpId="0"/>
      <p:bldP spid="362521" grpId="0"/>
      <p:bldP spid="362522" grpId="0"/>
      <p:bldP spid="362523" grpId="0"/>
      <p:bldP spid="362524" grpId="0"/>
      <p:bldP spid="362525" grpId="0"/>
      <p:bldP spid="362526" grpId="0"/>
      <p:bldP spid="362527" grpId="0"/>
      <p:bldP spid="362528" grpId="0"/>
      <p:bldP spid="362529" grpId="0"/>
      <p:bldP spid="362530" grpId="0"/>
      <p:bldP spid="362531" grpId="0"/>
      <p:bldP spid="362532" grpId="0"/>
      <p:bldP spid="362533" grpId="0"/>
      <p:bldP spid="362534" grpId="0"/>
      <p:bldP spid="362535" grpId="0"/>
      <p:bldP spid="362536" grpId="0"/>
      <p:bldP spid="362537" grpId="0"/>
      <p:bldP spid="362538" grpId="0"/>
      <p:bldP spid="362539" grpId="0"/>
      <p:bldP spid="362540" grpId="0"/>
      <p:bldP spid="362541" grpId="0"/>
      <p:bldP spid="362542" grpId="0"/>
      <p:bldP spid="362543" grpId="0"/>
      <p:bldP spid="362544" grpId="0"/>
      <p:bldP spid="362545" grpId="0"/>
      <p:bldP spid="3625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C21-6457-7E4F-AD87-634FEF13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Radix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3C283-4623-184B-AA24-3193383AF3C1}"/>
              </a:ext>
            </a:extLst>
          </p:cNvPr>
          <p:cNvSpPr/>
          <p:nvPr/>
        </p:nvSpPr>
        <p:spPr>
          <a:xfrm>
            <a:off x="1240505" y="778638"/>
            <a:ext cx="731004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radix_sort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q = Queue(l)</a:t>
            </a:r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max_bits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get_max_digit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(l))</a:t>
            </a:r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=[Queue(),Queue(),Queue(),Queue(),Queue(),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Queue(),Queue(),Queue(),Queue(),Queue()]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 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,max_bits+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: 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	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q.isEmpty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num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q.deQueue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index_digit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get_digit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num,i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index_digit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(num)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 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		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q.enQueue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q.item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D7077-E782-B14E-8D29-242BF7FA44C0}"/>
              </a:ext>
            </a:extLst>
          </p:cNvPr>
          <p:cNvSpPr/>
          <p:nvPr/>
        </p:nvSpPr>
        <p:spPr>
          <a:xfrm>
            <a:off x="1115616" y="4964975"/>
            <a:ext cx="36004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get_digit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(d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n //=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 %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79290-B718-DB4A-87D6-F7A699D5F9CB}"/>
              </a:ext>
            </a:extLst>
          </p:cNvPr>
          <p:cNvSpPr/>
          <p:nvPr/>
        </p:nvSpPr>
        <p:spPr>
          <a:xfrm>
            <a:off x="5130679" y="4805609"/>
            <a:ext cx="347376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get_max_digit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 &gt;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n //=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th-TH" dirty="0"/>
              <a:t>  </a:t>
            </a:r>
            <a:r>
              <a:rPr lang="th-TH" sz="36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แถวคอย</a:t>
            </a:r>
            <a:endParaRPr lang="th-TH" sz="3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7" y="1569567"/>
            <a:ext cx="2304256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C00000"/>
                </a:solidFill>
              </a:rPr>
              <a:t>FIFO   List</a:t>
            </a:r>
            <a:endParaRPr lang="th-TH" sz="2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/>
              <a:t>irst</a:t>
            </a:r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/>
              <a:t>irst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ut</a:t>
            </a:r>
            <a:endParaRPr lang="th-TH" sz="24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31840" y="1281534"/>
            <a:ext cx="864096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front</a:t>
            </a:r>
          </a:p>
          <a:p>
            <a:pPr>
              <a:lnSpc>
                <a:spcPts val="25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head</a:t>
            </a:r>
            <a:endParaRPr lang="th-TH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40075" y="2073622"/>
            <a:ext cx="304800" cy="5256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1" y="1281535"/>
            <a:ext cx="720080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rear</a:t>
            </a:r>
          </a:p>
          <a:p>
            <a:pPr>
              <a:lnSpc>
                <a:spcPts val="25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tail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495800" y="2073623"/>
            <a:ext cx="304800" cy="5254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76056" y="3945830"/>
            <a:ext cx="12961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endParaRPr lang="en-US" sz="2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(insert)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11761" y="3945832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(delete)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2721694"/>
            <a:ext cx="46471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649686"/>
            <a:ext cx="1296144" cy="122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563888" y="473791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Next !    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Oh my turn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sym typeface="Wingdings" pitchFamily="2" charset="2"/>
              </a:rPr>
              <a:t>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sym typeface="Wingdings" pitchFamily="2" charset="2"/>
              </a:rPr>
              <a:t>Who ?</a:t>
            </a:r>
            <a:endParaRPr lang="th-TH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39330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I need some !      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Where should I go ?</a:t>
            </a:r>
            <a:endParaRPr lang="th-TH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83769" y="39458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20072" y="39458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5" y="1628800"/>
            <a:ext cx="1800200" cy="163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674802"/>
            <a:ext cx="3802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17031 -0.034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03 L 0.04826 -2.6011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25972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7457E-6 L 0.05 0.00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1" animBg="1"/>
      <p:bldP spid="20" grpId="1" animBg="1"/>
      <p:bldP spid="21" grpId="0"/>
      <p:bldP spid="22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Implementations</a:t>
            </a:r>
            <a:endParaRPr lang="th-TH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list Implementation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</a:t>
            </a:r>
            <a:r>
              <a:rPr lang="en-US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(double-ended queue)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Queue (Subset of Linked List)</a:t>
            </a:r>
            <a:endParaRPr lang="th-TH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Abstract Data Type 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21027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Logical ADT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Data :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ของมีลำดับ มีปลาย หัว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front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 ท้าย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rear</a:t>
            </a:r>
            <a:r>
              <a:rPr lang="th-TH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 </a:t>
            </a:r>
            <a:endParaRPr lang="en-US" sz="2400" b="1" dirty="0">
              <a:solidFill>
                <a:schemeClr val="accent5"/>
              </a:solidFill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Methods : </a:t>
            </a:r>
          </a:p>
          <a:p>
            <a:pPr marL="800100" lvl="1" indent="-342900" defTabSz="14400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init()	            init empty queue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enQueue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)      insert </a:t>
            </a: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ที่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rear</a:t>
            </a:r>
            <a:r>
              <a:rPr lang="th-TH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/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tail 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deQueue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()  return +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เอาของที่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front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 /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head</a:t>
            </a:r>
            <a:r>
              <a:rPr lang="th-TH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ออก </a:t>
            </a:r>
            <a:endParaRPr lang="en-US" sz="2400" b="1" dirty="0">
              <a:latin typeface="Cordia New" pitchFamily="34" charset="-34"/>
              <a:cs typeface="Cordia New" pitchFamily="34" charset="-34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isEmpty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()   queue empty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isFull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()       queue full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 = size() 	      return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จำนวนของใน </a:t>
            </a: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queue</a:t>
            </a:r>
            <a:endParaRPr lang="th-TH" sz="24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497039">
            <a:off x="6278194" y="3909578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deQueue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 rot="1330264">
            <a:off x="8079396" y="4539560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enQueue</a:t>
            </a:r>
            <a:endParaRPr lang="th-TH" sz="2400" b="1" dirty="0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70646" y="4581130"/>
            <a:ext cx="16145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FIFO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n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ut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0353" y="3717033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rear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933056"/>
            <a:ext cx="12913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0" name="Picture 2" descr="Cupcak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429002"/>
            <a:ext cx="395654" cy="421889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516216" y="37170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448" y="4221088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8172400" y="42930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48266" y="3717033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21027"/>
            <a:ext cx="5040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Logical ADT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Data : </a:t>
            </a:r>
            <a:r>
              <a:rPr lang="th-TH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ของมีลำดับ มีปลายหัว ท้าย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Methods : </a:t>
            </a:r>
          </a:p>
          <a:p>
            <a:pPr marL="800100" lvl="1" indent="-342900" defTabSz="14400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init()	          init empty Q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enQueue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)     insert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ที่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rear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deQueue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()  return + </a:t>
            </a:r>
            <a:r>
              <a:rPr lang="th-TH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เอาของที่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front </a:t>
            </a:r>
            <a:r>
              <a:rPr lang="th-TH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ออก 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isEmpty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()  Q empty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isFull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()      Q full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 = size() 	     return </a:t>
            </a:r>
            <a:r>
              <a:rPr lang="th-TH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จำนวนของใน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Q</a:t>
            </a:r>
            <a:endParaRPr lang="th-TH" sz="2400" b="1" dirty="0">
              <a:solidFill>
                <a:schemeClr val="bg1">
                  <a:lumMod val="6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1920" y="821027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Data Implementation ?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Python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39952" y="2621227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Q =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[]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39952" y="3153002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Q.append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ใส่ท้าย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8065" y="3701347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=  Q.pop(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0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อันแรก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8065" y="5289178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len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(Q) </a:t>
            </a:r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5148065" y="4191473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Q ==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[] ?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rot="1497039">
            <a:off x="6278194" y="1893354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deQueue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rot="1330264">
            <a:off x="8079396" y="2523336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enQueue</a:t>
            </a:r>
            <a:endParaRPr lang="th-TH" sz="2400" b="1" dirty="0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70646" y="2564906"/>
            <a:ext cx="16145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FIFO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n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ut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0353" y="170081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rear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916832"/>
            <a:ext cx="12913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Cupcak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412778"/>
            <a:ext cx="395654" cy="421889"/>
          </a:xfrm>
          <a:prstGeom prst="rect">
            <a:avLst/>
          </a:prstGeom>
          <a:noFill/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6516216" y="17008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448" y="2204864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8172400" y="22768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948266" y="1700810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front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83968" y="4797152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list expansion -&gt; Python List implementation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Data Implementation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267745" y="3717032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1. Data :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824" y="4221088"/>
            <a:ext cx="410445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__init__()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5" y="980728"/>
            <a:ext cx="33899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03848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5428" y="5241559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11960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9913" y="5229202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Implementation : __init__()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3203848" y="2564904"/>
            <a:ext cx="3528392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class Queue 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create empty Queue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__init__(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[]     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60002" y="4869161"/>
            <a:ext cx="2756215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2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96136" y="5745613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</a:p>
        </p:txBody>
      </p:sp>
      <p:sp>
        <p:nvSpPr>
          <p:cNvPr id="27" name="Line Callout 1 (Accent Bar) 26"/>
          <p:cNvSpPr/>
          <p:nvPr/>
        </p:nvSpPr>
        <p:spPr>
          <a:xfrm flipH="1">
            <a:off x="753764" y="3429000"/>
            <a:ext cx="2018037" cy="923330"/>
          </a:xfrm>
          <a:prstGeom prst="accentCallout1">
            <a:avLst>
              <a:gd name="adj1" fmla="val 39301"/>
              <a:gd name="adj2" fmla="val -103"/>
              <a:gd name="adj3" fmla="val 42007"/>
              <a:gd name="adj4" fmla="val -32142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constructor function</a:t>
            </a:r>
            <a:endParaRPr lang="th-TH" b="1" baseline="30000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ถูกเรียกโดยอัตโนมัติเมื่อ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instantiate instance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</a:p>
        </p:txBody>
      </p:sp>
      <p:sp>
        <p:nvSpPr>
          <p:cNvPr id="28" name="Line Callout 1 (Accent Bar) 27"/>
          <p:cNvSpPr/>
          <p:nvPr/>
        </p:nvSpPr>
        <p:spPr>
          <a:xfrm flipH="1">
            <a:off x="395538" y="2492896"/>
            <a:ext cx="2376263" cy="861774"/>
          </a:xfrm>
          <a:prstGeom prst="accentCallout1">
            <a:avLst>
              <a:gd name="adj1" fmla="val 50875"/>
              <a:gd name="adj2" fmla="val 607"/>
              <a:gd name="adj3" fmla="val 51024"/>
              <a:gd name="adj4" fmla="val -43447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triple quote</a:t>
            </a:r>
            <a:r>
              <a:rPr lang="en-US" b="1" baseline="30000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baseline="30000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Queue.__doc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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docstring</a:t>
            </a:r>
            <a:endParaRPr lang="th-TH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Line Callout 1 (Accent Bar) 30"/>
          <p:cNvSpPr/>
          <p:nvPr/>
        </p:nvSpPr>
        <p:spPr>
          <a:xfrm rot="5400000" flipH="1">
            <a:off x="4658829" y="-128705"/>
            <a:ext cx="1107996" cy="3614893"/>
          </a:xfrm>
          <a:prstGeom prst="accentCallout1">
            <a:avLst>
              <a:gd name="adj1" fmla="val 50007"/>
              <a:gd name="adj2" fmla="val 509"/>
              <a:gd name="adj3" fmla="val 49990"/>
              <a:gd name="adj4" fmla="val -12892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vert270" wrap="square" anchor="b">
            <a:spAutoFit/>
          </a:bodyPr>
          <a:lstStyle/>
          <a:p>
            <a:pPr>
              <a:lnSpc>
                <a:spcPts val="18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object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ที่เรียก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ในแต่ละครั้ง</a:t>
            </a:r>
          </a:p>
          <a:p>
            <a:pPr>
              <a:lnSpc>
                <a:spcPts val="1800"/>
              </a:lnSpc>
            </a:pP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                  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Queue()</a:t>
            </a:r>
            <a:r>
              <a:rPr lang="th-TH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endParaRPr lang="th-TH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18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เสมือนเรียก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Queue(q)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18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arg.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ตัวแรก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โดยอัตโนมัติ</a:t>
            </a:r>
          </a:p>
        </p:txBody>
      </p:sp>
      <p:sp>
        <p:nvSpPr>
          <p:cNvPr id="32" name="Line Callout 1 (Accent Bar) 31"/>
          <p:cNvSpPr/>
          <p:nvPr/>
        </p:nvSpPr>
        <p:spPr>
          <a:xfrm flipH="1">
            <a:off x="179512" y="4581130"/>
            <a:ext cx="2571538" cy="646331"/>
          </a:xfrm>
          <a:prstGeom prst="accentCallout1">
            <a:avLst>
              <a:gd name="adj1" fmla="val 46184"/>
              <a:gd name="adj2" fmla="val -181"/>
              <a:gd name="adj3" fmla="val 109406"/>
              <a:gd name="adj4" fmla="val -62656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instantiate instance (object)</a:t>
            </a:r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ใหม่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argument</a:t>
            </a:r>
            <a:endParaRPr lang="th-TH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Line Callout 1 (Accent Bar) 34"/>
          <p:cNvSpPr/>
          <p:nvPr/>
        </p:nvSpPr>
        <p:spPr>
          <a:xfrm flipH="1">
            <a:off x="7020273" y="4869160"/>
            <a:ext cx="1872208" cy="923330"/>
          </a:xfrm>
          <a:prstGeom prst="accentCallout1">
            <a:avLst>
              <a:gd name="adj1" fmla="val 48378"/>
              <a:gd name="adj2" fmla="val 101311"/>
              <a:gd name="adj3" fmla="val -63939"/>
              <a:gd name="adj4" fmla="val 199602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items :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Instance Attributes </a:t>
            </a:r>
          </a:p>
          <a:p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สำหรับแต่ละ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instance</a:t>
            </a:r>
            <a:endParaRPr lang="th-TH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2" y="764704"/>
            <a:ext cx="7776864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1. Data Implementation : Queue </a:t>
            </a:r>
            <a:r>
              <a:rPr lang="th-TH" sz="1600" dirty="0">
                <a:solidFill>
                  <a:schemeClr val="tx1"/>
                </a:solidFill>
              </a:rPr>
              <a:t>แถวคอย</a:t>
            </a:r>
            <a:r>
              <a:rPr lang="th-TH" sz="1600" dirty="0">
                <a:solidFill>
                  <a:prstClr val="black"/>
                </a:solidFill>
              </a:rPr>
              <a:t> </a:t>
            </a:r>
            <a:r>
              <a:rPr lang="th-TH" sz="1600" dirty="0">
                <a:solidFill>
                  <a:schemeClr val="tx1"/>
                </a:solidFill>
              </a:rPr>
              <a:t>มีปลาย หัว ท้าย </a:t>
            </a:r>
            <a:r>
              <a:rPr lang="en-US" sz="1600" dirty="0">
                <a:solidFill>
                  <a:schemeClr val="tx1"/>
                </a:solidFill>
              </a:rPr>
              <a:t>-&gt; Python List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 flipH="1">
            <a:off x="7020272" y="3103800"/>
            <a:ext cx="1944216" cy="1477328"/>
          </a:xfrm>
          <a:prstGeom prst="accentCallout1">
            <a:avLst>
              <a:gd name="adj1" fmla="val 48378"/>
              <a:gd name="adj2" fmla="val 101311"/>
              <a:gd name="adj3" fmla="val 48142"/>
              <a:gd name="adj4" fmla="val 16218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: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define </a:t>
            </a:r>
          </a:p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Attributes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 </a:t>
            </a:r>
            <a:r>
              <a:rPr lang="th-TH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ในตัวอย่างนี้มี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เดียวคือ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items</a:t>
            </a:r>
            <a:endParaRPr lang="th-TH" b="1" dirty="0">
              <a:solidFill>
                <a:schemeClr val="tx1">
                  <a:lumMod val="50000"/>
                  <a:lumOff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5577" y="1124746"/>
            <a:ext cx="1649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C00000"/>
                </a:solidFill>
              </a:rPr>
              <a:t>ทำใน </a:t>
            </a:r>
            <a:r>
              <a:rPr lang="en-US" dirty="0">
                <a:solidFill>
                  <a:srgbClr val="C00000"/>
                </a:solidFill>
              </a:rPr>
              <a:t>constructor</a:t>
            </a:r>
          </a:p>
          <a:p>
            <a:r>
              <a:rPr lang="en-US" dirty="0">
                <a:solidFill>
                  <a:srgbClr val="C00000"/>
                </a:solidFill>
              </a:rPr>
              <a:t>__init__()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7" grpId="0" animBg="1"/>
      <p:bldP spid="28" grpId="0" animBg="1"/>
      <p:bldP spid="31" grpId="0" animBg="1"/>
      <p:bldP spid="32" grpId="0" animBg="1"/>
      <p:bldP spid="35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2339753" y="1196754"/>
            <a:ext cx="4464496" cy="25545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class Queue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default : empty Queue/ 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Queue([list])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3" y="4149080"/>
            <a:ext cx="6068583" cy="15696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</a:t>
            </a:r>
            <a:r>
              <a:rPr lang="th-TH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([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'A'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'B'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'C'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])</a:t>
            </a:r>
          </a:p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print(q</a:t>
            </a:r>
            <a:r>
              <a:rPr lang="th-TH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.items)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80282" y="5322694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'A'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'B'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'C'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00192" y="4581128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5460811" y="1343177"/>
            <a:ext cx="3287654" cy="1477328"/>
            <a:chOff x="5748841" y="2567058"/>
            <a:chExt cx="3550696" cy="1477328"/>
          </a:xfrm>
        </p:grpSpPr>
        <p:sp>
          <p:nvSpPr>
            <p:cNvPr id="34" name="Line Callout 1 (Accent Bar) 33"/>
            <p:cNvSpPr/>
            <p:nvPr/>
          </p:nvSpPr>
          <p:spPr>
            <a:xfrm flipH="1">
              <a:off x="7334800" y="2567058"/>
              <a:ext cx="1964737" cy="1477328"/>
            </a:xfrm>
            <a:prstGeom prst="accentCallout1">
              <a:avLst>
                <a:gd name="adj1" fmla="val 48378"/>
                <a:gd name="adj2" fmla="val 101311"/>
                <a:gd name="adj3" fmla="val 78861"/>
                <a:gd name="adj4" fmla="val 17325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default argument</a:t>
              </a:r>
            </a:p>
            <a:p>
              <a:r>
                <a:rPr lang="th-TH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ถ้าไม่มีการ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arg. </a:t>
              </a:r>
              <a:r>
                <a:rPr lang="th-TH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 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list = None</a:t>
              </a:r>
            </a:p>
            <a:p>
              <a:r>
                <a:rPr lang="th-TH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arg. </a:t>
              </a:r>
              <a:r>
                <a:rPr lang="th-TH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 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list = </a:t>
              </a:r>
              <a:r>
                <a:rPr lang="th-TH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ตัวที่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</a:t>
              </a:r>
              <a:r>
                <a:rPr lang="th-TH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48841" y="3657381"/>
              <a:ext cx="828771" cy="277829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8" name="Line Callout 1 (Accent Bar) 17"/>
          <p:cNvSpPr/>
          <p:nvPr/>
        </p:nvSpPr>
        <p:spPr>
          <a:xfrm flipH="1">
            <a:off x="6948264" y="3429002"/>
            <a:ext cx="1486304" cy="646331"/>
          </a:xfrm>
          <a:prstGeom prst="accentCallout1">
            <a:avLst>
              <a:gd name="adj1" fmla="val 48378"/>
              <a:gd name="adj2" fmla="val 101311"/>
              <a:gd name="adj3" fmla="val -86548"/>
              <a:gd name="adj4" fmla="val 20776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None</a:t>
            </a:r>
          </a:p>
          <a:p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ใช้เช็ค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identity</a:t>
            </a:r>
            <a:endParaRPr lang="th-TH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602128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B0F0"/>
                </a:solidFill>
              </a:rPr>
              <a:t>ไม่เหมือนกับ </a:t>
            </a:r>
            <a:r>
              <a:rPr lang="en-US" dirty="0">
                <a:solidFill>
                  <a:srgbClr val="00B0F0"/>
                </a:solidFill>
              </a:rPr>
              <a:t>C++ &amp; Java </a:t>
            </a:r>
            <a:r>
              <a:rPr lang="th-TH" dirty="0">
                <a:solidFill>
                  <a:srgbClr val="00B0F0"/>
                </a:solidFill>
              </a:rPr>
              <a:t>ใน </a:t>
            </a:r>
            <a:r>
              <a:rPr lang="en-US" dirty="0">
                <a:solidFill>
                  <a:srgbClr val="00B0F0"/>
                </a:solidFill>
              </a:rPr>
              <a:t>Python </a:t>
            </a:r>
            <a:r>
              <a:rPr lang="th-TH" dirty="0">
                <a:solidFill>
                  <a:srgbClr val="00B0F0"/>
                </a:solidFill>
              </a:rPr>
              <a:t>ไม่สามารถมี</a:t>
            </a:r>
            <a:r>
              <a:rPr lang="en-US" dirty="0">
                <a:solidFill>
                  <a:srgbClr val="00B0F0"/>
                </a:solidFill>
              </a:rPr>
              <a:t> constructor </a:t>
            </a:r>
            <a:r>
              <a:rPr lang="th-TH" dirty="0">
                <a:solidFill>
                  <a:srgbClr val="00B0F0"/>
                </a:solidFill>
              </a:rPr>
              <a:t>หลายตัวได้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06AAC62A76E74443A2D406EFCC9AC2C7" ma:contentTypeVersion="6" ma:contentTypeDescription="สร้างเอกสารใหม่" ma:contentTypeScope="" ma:versionID="d629a14ca24cd2a1e53643490db34852">
  <xsd:schema xmlns:xsd="http://www.w3.org/2001/XMLSchema" xmlns:xs="http://www.w3.org/2001/XMLSchema" xmlns:p="http://schemas.microsoft.com/office/2006/metadata/properties" xmlns:ns2="9d282e2d-69ee-4095-af11-c0aa738750c8" targetNamespace="http://schemas.microsoft.com/office/2006/metadata/properties" ma:root="true" ma:fieldsID="7202656a6a8eb2819865340e4d427b91" ns2:_="">
    <xsd:import namespace="9d282e2d-69ee-4095-af11-c0aa738750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82e2d-69ee-4095-af11-c0aa73875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4120B3-489F-4E62-B36A-10B1F1C58227}"/>
</file>

<file path=customXml/itemProps2.xml><?xml version="1.0" encoding="utf-8"?>
<ds:datastoreItem xmlns:ds="http://schemas.openxmlformats.org/officeDocument/2006/customXml" ds:itemID="{B47834DC-B2CE-40CF-871D-41C4CF6C88E0}"/>
</file>

<file path=customXml/itemProps3.xml><?xml version="1.0" encoding="utf-8"?>
<ds:datastoreItem xmlns:ds="http://schemas.openxmlformats.org/officeDocument/2006/customXml" ds:itemID="{7D689EC2-1F51-40DE-B793-91615AF6137C}"/>
</file>

<file path=docProps/app.xml><?xml version="1.0" encoding="utf-8"?>
<Properties xmlns="http://schemas.openxmlformats.org/officeDocument/2006/extended-properties" xmlns:vt="http://schemas.openxmlformats.org/officeDocument/2006/docPropsVTypes">
  <Template>ANI_TEXT</Template>
  <TotalTime>15700</TotalTime>
  <Words>2060</Words>
  <Application>Microsoft Macintosh PowerPoint</Application>
  <PresentationFormat>On-screen Show (4:3)</PresentationFormat>
  <Paragraphs>500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Courier New</vt:lpstr>
      <vt:lpstr>TH Sarabun New</vt:lpstr>
      <vt:lpstr>Tahoma</vt:lpstr>
      <vt:lpstr>Comic Sans MS</vt:lpstr>
      <vt:lpstr>_Layiji MaHaNiYom V 1.2</vt:lpstr>
      <vt:lpstr>Cordia New</vt:lpstr>
      <vt:lpstr>TH SarabunPSK</vt:lpstr>
      <vt:lpstr>Calibri</vt:lpstr>
      <vt:lpstr>Arial</vt:lpstr>
      <vt:lpstr>Wingdings</vt:lpstr>
      <vt:lpstr>1_Custom Design</vt:lpstr>
      <vt:lpstr>Bitmap Image</vt:lpstr>
      <vt:lpstr>Queue</vt:lpstr>
      <vt:lpstr>Queue</vt:lpstr>
      <vt:lpstr>Queue   แถวคอย</vt:lpstr>
      <vt:lpstr>Queue Implementations</vt:lpstr>
      <vt:lpstr>Logical Abstract Data Type </vt:lpstr>
      <vt:lpstr>Queue Implementation</vt:lpstr>
      <vt:lpstr>Queue Data Implementation</vt:lpstr>
      <vt:lpstr>Data Implementation : __init__()</vt:lpstr>
      <vt:lpstr>Default Argument</vt:lpstr>
      <vt:lpstr>Queue Operation Implementation</vt:lpstr>
      <vt:lpstr>enQueue()</vt:lpstr>
      <vt:lpstr>deQueue()</vt:lpstr>
      <vt:lpstr>isEmpty()</vt:lpstr>
      <vt:lpstr>size()</vt:lpstr>
      <vt:lpstr>Python list Internal</vt:lpstr>
      <vt:lpstr>Python deque (double-ended queue)</vt:lpstr>
      <vt:lpstr>Queue Implementations</vt:lpstr>
      <vt:lpstr>Queue Implementation using Python deque (double-ended queue)</vt:lpstr>
      <vt:lpstr>Queue() : Python deque (double-ended queue)</vt:lpstr>
      <vt:lpstr>Test Your deque Queue</vt:lpstr>
      <vt:lpstr>Queue() : Python deque (double-ended queue)</vt:lpstr>
      <vt:lpstr>Queue Implementations</vt:lpstr>
      <vt:lpstr>Linked List</vt:lpstr>
      <vt:lpstr>Linked Queue</vt:lpstr>
      <vt:lpstr>Queue Application</vt:lpstr>
      <vt:lpstr>Radix Sort</vt:lpstr>
      <vt:lpstr>Radix Sort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WincoolV5</dc:creator>
  <cp:lastModifiedBy>kiatnarong tongprasert</cp:lastModifiedBy>
  <cp:revision>1468</cp:revision>
  <dcterms:created xsi:type="dcterms:W3CDTF">2014-10-05T00:31:01Z</dcterms:created>
  <dcterms:modified xsi:type="dcterms:W3CDTF">2021-08-31T06:46:37Z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TC103382659990</vt:lpwstr>
  </property>
  <property fmtid="{D5CDD505-2E9C-101B-9397-08002B2CF9AE}" pid="3" name="ContentTypeId">
    <vt:lpwstr>0x01010006AAC62A76E74443A2D406EFCC9AC2C7</vt:lpwstr>
  </property>
</Properties>
</file>