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10" r:id="rId26"/>
    <p:sldId id="282" r:id="rId27"/>
    <p:sldId id="283" r:id="rId28"/>
    <p:sldId id="31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3" r:id="rId4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7"/>
    <a:srgbClr val="FFFFEF"/>
    <a:srgbClr val="FFFFE1"/>
    <a:srgbClr val="FFFFC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25" d="100"/>
          <a:sy n="125" d="100"/>
        </p:scale>
        <p:origin x="1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1D43-AF3B-4F9B-8E22-F56E1B0F2809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1865A-DBD5-4B1C-9854-2F87AAEC6EF6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1865A-DBD5-4B1C-9854-2F87AAEC6EF6}" type="slidenum">
              <a:rPr lang="th-TH" smtClean="0"/>
              <a:pPr/>
              <a:t>30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FFFF99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3933056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6581001"/>
            <a:ext cx="8215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Recursion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2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8058"/>
          </a:xfrm>
          <a:gradFill flip="none" rotWithShape="1">
            <a:gsLst>
              <a:gs pos="0">
                <a:srgbClr val="FFFFF7">
                  <a:shade val="30000"/>
                  <a:satMod val="115000"/>
                </a:srgbClr>
              </a:gs>
              <a:gs pos="50000">
                <a:srgbClr val="FFFFF7">
                  <a:shade val="67500"/>
                  <a:satMod val="115000"/>
                </a:srgbClr>
              </a:gs>
              <a:gs pos="100000">
                <a:srgbClr val="FFFFF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>
            <a:no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Rectangle 5"/>
          <p:cNvSpPr/>
          <p:nvPr userDrawn="1"/>
        </p:nvSpPr>
        <p:spPr>
          <a:xfrm>
            <a:off x="503040" y="6536377"/>
            <a:ext cx="8640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Recursion</a:t>
            </a:r>
            <a:endParaRPr lang="th-TH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C936-11FB-4920-99CB-350BC2FBC9BC}" type="datetimeFigureOut">
              <a:rPr lang="th-TH" smtClean="0"/>
              <a:pPr/>
              <a:t>14/09/64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0A3D-929F-43F0-AE9C-DF71D4626EA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0722" name="AutoShape 2" descr="ผลการค้นหารูปภาพสำหรับ free clipart queu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980728"/>
            <a:ext cx="1584176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Array (Python List) Elements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662157"/>
          <a:ext cx="4518252" cy="6085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1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4709875"/>
            <a:ext cx="7776864" cy="188747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th-TH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ปัญหาคือ 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?      </a:t>
            </a:r>
            <a:endParaRPr lang="th-TH" sz="1400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55382" y="4721451"/>
            <a:ext cx="5389026" cy="3939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sum n </a:t>
            </a:r>
            <a:r>
              <a:rPr lang="th-TH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ตัวแรก 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</a:t>
            </a:r>
            <a:r>
              <a:rPr lang="th-TH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sum(n)   </a:t>
            </a:r>
            <a:r>
              <a:rPr lang="en-US" sz="14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 </a:t>
            </a:r>
            <a:r>
              <a:rPr lang="th-TH" sz="14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สมมุติว่า </a:t>
            </a:r>
            <a:r>
              <a:rPr lang="en-US" sz="14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&lt; </a:t>
            </a:r>
            <a:r>
              <a:rPr lang="en-US" sz="1400" b="1" dirty="0" err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len</a:t>
            </a:r>
            <a:r>
              <a:rPr lang="en-US" sz="14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(list)</a:t>
            </a:r>
            <a:endParaRPr lang="th-TH" sz="1400" b="1" dirty="0">
              <a:solidFill>
                <a:srgbClr val="00B05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5136929"/>
            <a:ext cx="187220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parameter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คือ 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?</a:t>
            </a:r>
            <a:endParaRPr lang="th-TH" sz="16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24128" y="5573228"/>
            <a:ext cx="1368152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sum(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- 1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5573972"/>
            <a:ext cx="489654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ปัญหาเล็กลง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recursion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โดยเปลี่ยน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parameter ?</a:t>
            </a:r>
            <a:endParaRPr lang="th-TH" sz="14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52192" y="5141180"/>
            <a:ext cx="1071736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sum(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504" y="1724248"/>
            <a:ext cx="1872208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sum(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) :</a:t>
            </a:r>
            <a:endParaRPr lang="th-TH" sz="1600" b="1" dirty="0">
              <a:latin typeface="Courier New" pitchFamily="49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53380" y="3273264"/>
            <a:ext cx="1578460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sum(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n - 1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)</a:t>
            </a:r>
            <a:endParaRPr lang="th-TH" sz="1600" b="1" dirty="0">
              <a:latin typeface="Courier New" pitchFamily="49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87624" y="1733423"/>
            <a:ext cx="2246381" cy="3508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#sum elements </a:t>
            </a:r>
            <a:r>
              <a:rPr lang="en-US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</a:t>
            </a:r>
            <a:r>
              <a:rPr lang="th-TH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ตัวแรก</a:t>
            </a:r>
            <a:endParaRPr lang="th-TH" sz="12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66134" y="3582191"/>
            <a:ext cx="3312368" cy="3508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#sum elements </a:t>
            </a:r>
            <a:r>
              <a:rPr lang="en-US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n-1 </a:t>
            </a:r>
            <a:r>
              <a:rPr lang="th-TH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ตัวแรก </a:t>
            </a:r>
            <a:r>
              <a:rPr lang="th-TH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. . 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0080" y="3284984"/>
            <a:ext cx="172819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element </a:t>
            </a:r>
            <a:r>
              <a:rPr lang="th-TH" sz="1200" b="1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ตัวสุดท้าย</a:t>
            </a:r>
            <a:endParaRPr lang="th-TH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9592" y="6001723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Base case ?</a:t>
            </a:r>
            <a:endParaRPr lang="th-TH" sz="16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9792" y="6001723"/>
            <a:ext cx="2880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 = 4, 3, . . . ?</a:t>
            </a:r>
            <a:endParaRPr lang="th-TH" sz="1600" dirty="0"/>
          </a:p>
        </p:txBody>
      </p:sp>
      <p:sp>
        <p:nvSpPr>
          <p:cNvPr id="20" name="Rectangle 19"/>
          <p:cNvSpPr/>
          <p:nvPr/>
        </p:nvSpPr>
        <p:spPr>
          <a:xfrm>
            <a:off x="5292080" y="6001723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Base case : n = 1</a:t>
            </a:r>
            <a:endParaRPr lang="th-TH" sz="1600" dirty="0"/>
          </a:p>
        </p:txBody>
      </p:sp>
      <p:sp>
        <p:nvSpPr>
          <p:cNvPr id="21" name="Rectangle 20"/>
          <p:cNvSpPr/>
          <p:nvPr/>
        </p:nvSpPr>
        <p:spPr>
          <a:xfrm>
            <a:off x="0" y="1628800"/>
            <a:ext cx="4427984" cy="22322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/>
          </a:p>
        </p:txBody>
      </p:sp>
      <p:sp>
        <p:nvSpPr>
          <p:cNvPr id="22" name="Rectangle 21"/>
          <p:cNvSpPr/>
          <p:nvPr/>
        </p:nvSpPr>
        <p:spPr>
          <a:xfrm>
            <a:off x="726567" y="329966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return</a:t>
            </a:r>
            <a:endParaRPr lang="th-TH" sz="16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306" y="2018984"/>
            <a:ext cx="3081293" cy="1335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n  is  0 : </a:t>
            </a: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#None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 return 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ea typeface="Meiryo UI" pitchFamily="34" charset="-128"/>
              <a:cs typeface="Courier New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elif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n  is  1 : </a:t>
            </a: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 return 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element </a:t>
            </a:r>
            <a:r>
              <a:rPr lang="th-TH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ตัวแรก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else:</a:t>
            </a:r>
            <a:endParaRPr lang="th-TH" sz="1600" b="1" dirty="0">
              <a:solidFill>
                <a:srgbClr val="0000FF"/>
              </a:solidFill>
              <a:latin typeface="Courier New" pitchFamily="49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95736" y="476672"/>
            <a:ext cx="4104456" cy="7920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ounded Rectangle 25"/>
          <p:cNvSpPr/>
          <p:nvPr/>
        </p:nvSpPr>
        <p:spPr>
          <a:xfrm>
            <a:off x="6300192" y="476672"/>
            <a:ext cx="584448" cy="79208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4499992" y="1731890"/>
            <a:ext cx="4464496" cy="2554545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sum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):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)</a:t>
            </a:r>
          </a:p>
          <a:p>
            <a:endParaRPr lang="th-TH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 = [1,2,3,4,5,6,7,8,9]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(l)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  )   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45</a:t>
            </a:r>
            <a:endParaRPr lang="th-TH" sz="1600" b="1" dirty="0">
              <a:latin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86768" y="3234462"/>
            <a:ext cx="1205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l[n-1]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th-TH" dirty="0"/>
          </a:p>
        </p:txBody>
      </p:sp>
      <p:grpSp>
        <p:nvGrpSpPr>
          <p:cNvPr id="13" name="Group 31"/>
          <p:cNvGrpSpPr/>
          <p:nvPr/>
        </p:nvGrpSpPr>
        <p:grpSpPr>
          <a:xfrm>
            <a:off x="5590942" y="1753376"/>
            <a:ext cx="2139136" cy="2539720"/>
            <a:chOff x="5508104" y="1227834"/>
            <a:chExt cx="2139136" cy="2539720"/>
          </a:xfrm>
        </p:grpSpPr>
        <p:sp>
          <p:nvSpPr>
            <p:cNvPr id="28" name="Rectangle 27"/>
            <p:cNvSpPr/>
            <p:nvPr/>
          </p:nvSpPr>
          <p:spPr>
            <a:xfrm>
              <a:off x="6454256" y="3429000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l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92280" y="2708920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l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08104" y="1227834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l</a:t>
              </a:r>
              <a:endParaRPr lang="th-TH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004048" y="2033553"/>
            <a:ext cx="367240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0: </a:t>
            </a: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#None list base case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1: </a:t>
            </a: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l[0]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60000" y="1732624"/>
            <a:ext cx="2808000" cy="3508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#sum elements </a:t>
            </a:r>
            <a:r>
              <a:rPr lang="en-US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</a:t>
            </a:r>
            <a:r>
              <a:rPr lang="th-TH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ตัวแรกของ </a:t>
            </a:r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list l</a:t>
            </a:r>
            <a:endParaRPr lang="th-TH" sz="1200" b="1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52320" y="5784626"/>
            <a:ext cx="11512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ea typeface="Meiryo UI" pitchFamily="34" charset="-128"/>
                <a:cs typeface="Courier New" pitchFamily="49" charset="0"/>
              </a:rPr>
              <a:t>None list ?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n = 0</a:t>
            </a:r>
            <a:endParaRPr lang="th-TH" sz="2400" dirty="0">
              <a:latin typeface="Courier New" pitchFamily="49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467544" y="620688"/>
          <a:ext cx="1512169" cy="609600"/>
        </p:xfrm>
        <a:graphic>
          <a:graphicData uri="http://schemas.openxmlformats.org/drawingml/2006/table">
            <a:tbl>
              <a:tblPr/>
              <a:tblGrid>
                <a:gridCol w="30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. . 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42"/>
          <p:cNvGrpSpPr/>
          <p:nvPr/>
        </p:nvGrpSpPr>
        <p:grpSpPr>
          <a:xfrm>
            <a:off x="755592" y="776134"/>
            <a:ext cx="864080" cy="769625"/>
            <a:chOff x="370734" y="704126"/>
            <a:chExt cx="864080" cy="76962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70734" y="704126"/>
              <a:ext cx="2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58787" y="1196752"/>
              <a:ext cx="263214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7</a:t>
              </a:r>
              <a:endParaRPr lang="th-TH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71600" y="1196752"/>
              <a:ext cx="263214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3</a:t>
              </a:r>
              <a:endParaRPr lang="th-TH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55576" y="76470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15616" y="76470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2" grpId="0"/>
      <p:bldP spid="23" grpId="0"/>
      <p:bldP spid="25" grpId="0" animBg="1"/>
      <p:bldP spid="26" grpId="0" animBg="1"/>
      <p:bldP spid="27" grpId="0" animBg="1"/>
      <p:bldP spid="29" grpId="0"/>
      <p:bldP spid="24" grpId="0"/>
      <p:bldP spid="34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Array (Python List) Elements </a:t>
            </a:r>
            <a:r>
              <a:rPr lang="en-US" dirty="0">
                <a:solidFill>
                  <a:srgbClr val="C00000"/>
                </a:solidFill>
              </a:rPr>
              <a:t>2</a:t>
            </a:r>
            <a:endParaRPr lang="th-TH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662157"/>
          <a:ext cx="4518252" cy="6085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1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2771800" y="636672"/>
            <a:ext cx="4104456" cy="1224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ounded Rectangle 25"/>
          <p:cNvSpPr/>
          <p:nvPr/>
        </p:nvSpPr>
        <p:spPr>
          <a:xfrm>
            <a:off x="2195736" y="636672"/>
            <a:ext cx="584448" cy="12240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ounded Rectangle 32"/>
          <p:cNvSpPr/>
          <p:nvPr/>
        </p:nvSpPr>
        <p:spPr>
          <a:xfrm>
            <a:off x="2120088" y="512768"/>
            <a:ext cx="4860000" cy="144000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/>
          <p:cNvSpPr/>
          <p:nvPr/>
        </p:nvSpPr>
        <p:spPr>
          <a:xfrm>
            <a:off x="3635896" y="1537047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sum at 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index</a:t>
            </a:r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 to 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n-1 </a:t>
            </a:r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?</a:t>
            </a:r>
            <a:endParaRPr lang="th-TH" sz="1400" dirty="0"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95736" y="1340768"/>
            <a:ext cx="720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Courier New" pitchFamily="49" charset="0"/>
              </a:rPr>
              <a:t>at </a:t>
            </a:r>
          </a:p>
          <a:p>
            <a:r>
              <a:rPr lang="en-US" sz="1400" b="1" dirty="0" err="1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 0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Courier New" pitchFamily="49" charset="0"/>
              </a:rPr>
              <a:t> ?  </a:t>
            </a:r>
            <a:endParaRPr lang="th-T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640784"/>
            <a:ext cx="3528392" cy="79200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ounded Rectangle 38"/>
          <p:cNvSpPr/>
          <p:nvPr/>
        </p:nvSpPr>
        <p:spPr>
          <a:xfrm>
            <a:off x="2822040" y="650832"/>
            <a:ext cx="423664" cy="79200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3635896" y="1134792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sum at index 2 to n-1 ?</a:t>
            </a:r>
            <a:endParaRPr lang="th-TH" sz="14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4" name="Group 41"/>
          <p:cNvGrpSpPr/>
          <p:nvPr/>
        </p:nvGrpSpPr>
        <p:grpSpPr>
          <a:xfrm>
            <a:off x="467544" y="2636912"/>
            <a:ext cx="8352928" cy="360040"/>
            <a:chOff x="467544" y="2636912"/>
            <a:chExt cx="8352928" cy="360040"/>
          </a:xfrm>
        </p:grpSpPr>
        <p:sp>
          <p:nvSpPr>
            <p:cNvPr id="34" name="Rectangle 33"/>
            <p:cNvSpPr/>
            <p:nvPr/>
          </p:nvSpPr>
          <p:spPr>
            <a:xfrm>
              <a:off x="467544" y="2636912"/>
              <a:ext cx="35283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ea typeface="Meiryo UI" pitchFamily="34" charset="-128"/>
                  <a:cs typeface="Courier New" pitchFamily="49" charset="0"/>
                </a:rPr>
                <a:t>sum2</a:t>
              </a:r>
              <a:r>
                <a:rPr lang="en-US" sz="1600" b="1" dirty="0">
                  <a:latin typeface="Courier New" pitchFamily="49" charset="0"/>
                  <a:ea typeface="Meiryo UI" pitchFamily="34" charset="-128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l, </a:t>
              </a:r>
              <a:r>
                <a:rPr lang="en-US" sz="1600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fromI</a:t>
              </a:r>
              <a:r>
                <a:rPr lang="en-US" sz="16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toI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):</a:t>
              </a:r>
              <a:endPara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635896" y="2646087"/>
              <a:ext cx="5184576" cy="35086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#sum elements </a:t>
              </a:r>
              <a:r>
                <a:rPr lang="th-TH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ของ </a:t>
              </a:r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list</a:t>
              </a:r>
              <a:r>
                <a:rPr lang="en-US" sz="1200" b="1" dirty="0">
                  <a:solidFill>
                    <a:srgbClr val="0070C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l </a:t>
              </a:r>
              <a:r>
                <a:rPr lang="th-TH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จาก </a:t>
              </a:r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from index </a:t>
              </a:r>
              <a:r>
                <a:rPr lang="en-US" sz="1200" b="1" dirty="0" err="1">
                  <a:solidFill>
                    <a:srgbClr val="0070C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fromI</a:t>
              </a:r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ถึง </a:t>
              </a:r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to index </a:t>
              </a:r>
              <a:r>
                <a:rPr lang="en-US" sz="1200" b="1" dirty="0" err="1">
                  <a:solidFill>
                    <a:srgbClr val="0070C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toI</a:t>
              </a:r>
              <a:endParaRPr lang="th-TH" sz="12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259632" y="5034662"/>
            <a:ext cx="52453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(l,         ,   )</a:t>
            </a:r>
            <a:endParaRPr lang="th-TH" sz="1600" dirty="0"/>
          </a:p>
        </p:txBody>
      </p:sp>
      <p:sp>
        <p:nvSpPr>
          <p:cNvPr id="44" name="Rectangle 43"/>
          <p:cNvSpPr/>
          <p:nvPr/>
        </p:nvSpPr>
        <p:spPr>
          <a:xfrm>
            <a:off x="467544" y="5661248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 = [1,2,3,4,5,6,7,8,9]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print(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sum2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l,  , 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)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45</a:t>
            </a:r>
            <a:endParaRPr lang="th-TH" sz="1600" b="1" dirty="0"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87840" y="59191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th-TH" sz="16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79804" y="5919892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(l)-1</a:t>
            </a:r>
            <a:endParaRPr lang="th-TH" sz="16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536" y="2564904"/>
            <a:ext cx="8496944" cy="295232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400"/>
          </a:p>
        </p:txBody>
      </p:sp>
      <p:sp>
        <p:nvSpPr>
          <p:cNvPr id="48" name="Rectangle 47"/>
          <p:cNvSpPr/>
          <p:nvPr/>
        </p:nvSpPr>
        <p:spPr>
          <a:xfrm>
            <a:off x="2843808" y="112474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 1</a:t>
            </a:r>
            <a:endParaRPr lang="th-TH" sz="1400" dirty="0"/>
          </a:p>
        </p:txBody>
      </p:sp>
      <p:sp>
        <p:nvSpPr>
          <p:cNvPr id="51" name="Rectangle 50"/>
          <p:cNvSpPr/>
          <p:nvPr/>
        </p:nvSpPr>
        <p:spPr>
          <a:xfrm>
            <a:off x="2420372" y="5023858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fromI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th-TH" sz="1600" dirty="0"/>
          </a:p>
        </p:txBody>
      </p:sp>
      <p:sp>
        <p:nvSpPr>
          <p:cNvPr id="52" name="Rectangle 51"/>
          <p:cNvSpPr/>
          <p:nvPr/>
        </p:nvSpPr>
        <p:spPr>
          <a:xfrm>
            <a:off x="4644008" y="5034662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fromI+1</a:t>
            </a:r>
            <a:endParaRPr lang="th-TH" sz="1600" dirty="0"/>
          </a:p>
        </p:txBody>
      </p:sp>
      <p:sp>
        <p:nvSpPr>
          <p:cNvPr id="53" name="Rectangle 52"/>
          <p:cNvSpPr/>
          <p:nvPr/>
        </p:nvSpPr>
        <p:spPr>
          <a:xfrm>
            <a:off x="5724128" y="503390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toI</a:t>
            </a:r>
            <a:endParaRPr lang="th-TH" sz="1600" dirty="0"/>
          </a:p>
        </p:txBody>
      </p:sp>
      <p:sp>
        <p:nvSpPr>
          <p:cNvPr id="54" name="Rectangle 53"/>
          <p:cNvSpPr/>
          <p:nvPr/>
        </p:nvSpPr>
        <p:spPr>
          <a:xfrm>
            <a:off x="7164288" y="5064806"/>
            <a:ext cx="1528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#recursive case </a:t>
            </a:r>
            <a:endParaRPr lang="th-TH" dirty="0"/>
          </a:p>
        </p:txBody>
      </p:sp>
      <p:sp>
        <p:nvSpPr>
          <p:cNvPr id="55" name="Rectangle 54"/>
          <p:cNvSpPr/>
          <p:nvPr/>
        </p:nvSpPr>
        <p:spPr>
          <a:xfrm>
            <a:off x="3275856" y="3975905"/>
            <a:ext cx="1157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 </a:t>
            </a:r>
            <a:endParaRPr lang="th-TH" dirty="0"/>
          </a:p>
        </p:txBody>
      </p:sp>
      <p:sp>
        <p:nvSpPr>
          <p:cNvPr id="56" name="Rectangle 55"/>
          <p:cNvSpPr/>
          <p:nvPr/>
        </p:nvSpPr>
        <p:spPr>
          <a:xfrm>
            <a:off x="899592" y="3861048"/>
            <a:ext cx="2664296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fromI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51313" y="3212976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#None list</a:t>
            </a:r>
            <a:endParaRPr lang="th-TH" dirty="0"/>
          </a:p>
        </p:txBody>
      </p:sp>
      <p:sp>
        <p:nvSpPr>
          <p:cNvPr id="58" name="Rectangle 57"/>
          <p:cNvSpPr/>
          <p:nvPr/>
        </p:nvSpPr>
        <p:spPr>
          <a:xfrm>
            <a:off x="951504" y="3068960"/>
            <a:ext cx="2108328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fromI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grpSp>
        <p:nvGrpSpPr>
          <p:cNvPr id="5" name="Group 60"/>
          <p:cNvGrpSpPr/>
          <p:nvPr/>
        </p:nvGrpSpPr>
        <p:grpSpPr>
          <a:xfrm>
            <a:off x="4788024" y="3789040"/>
            <a:ext cx="3240360" cy="1421985"/>
            <a:chOff x="4788024" y="3789040"/>
            <a:chExt cx="3240360" cy="1421985"/>
          </a:xfrm>
        </p:grpSpPr>
        <p:sp>
          <p:nvSpPr>
            <p:cNvPr id="59" name="Rectangle 58"/>
            <p:cNvSpPr/>
            <p:nvPr/>
          </p:nvSpPr>
          <p:spPr>
            <a:xfrm>
              <a:off x="4788024" y="3789040"/>
              <a:ext cx="3240360" cy="101566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#for easier debugging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x = l[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fromI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y =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(l, fromI+1,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toI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return x + y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60" name="Arc 59"/>
            <p:cNvSpPr/>
            <p:nvPr/>
          </p:nvSpPr>
          <p:spPr>
            <a:xfrm rot="4742686">
              <a:off x="6152064" y="4426430"/>
              <a:ext cx="536676" cy="1032514"/>
            </a:xfrm>
            <a:prstGeom prst="arc">
              <a:avLst>
                <a:gd name="adj1" fmla="val 16172065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3707904" y="2204864"/>
            <a:ext cx="1659429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 </a:t>
            </a:r>
            <a:r>
              <a:rPr lang="th-TH" sz="11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สมมุติว่า </a:t>
            </a:r>
            <a:r>
              <a:rPr lang="en-US" sz="11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&lt; </a:t>
            </a:r>
            <a:r>
              <a:rPr lang="en-US" sz="1100" b="1" dirty="0" err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len</a:t>
            </a:r>
            <a:r>
              <a:rPr lang="en-US" sz="11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(l)</a:t>
            </a:r>
            <a:endParaRPr lang="th-TH" sz="1100" b="1" dirty="0">
              <a:solidFill>
                <a:srgbClr val="00B05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  <p:bldP spid="39" grpId="0" animBg="1"/>
      <p:bldP spid="40" grpId="0"/>
      <p:bldP spid="43" grpId="0"/>
      <p:bldP spid="44" grpId="0"/>
      <p:bldP spid="45" grpId="0"/>
      <p:bldP spid="46" grpId="0"/>
      <p:bldP spid="47" grpId="0" animBg="1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Array (Python List) Elements : </a:t>
            </a:r>
            <a:r>
              <a:rPr lang="en-US" dirty="0" err="1">
                <a:solidFill>
                  <a:srgbClr val="C00000"/>
                </a:solidFill>
              </a:rPr>
              <a:t>sublist</a:t>
            </a:r>
            <a:endParaRPr lang="th-TH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33456" y="662157"/>
          <a:ext cx="4518252" cy="6085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1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th-TH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0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1119256" y="636672"/>
            <a:ext cx="4104456" cy="12240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ounded Rectangle 25"/>
          <p:cNvSpPr/>
          <p:nvPr/>
        </p:nvSpPr>
        <p:spPr>
          <a:xfrm>
            <a:off x="543192" y="636672"/>
            <a:ext cx="584448" cy="122400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ounded Rectangle 32"/>
          <p:cNvSpPr/>
          <p:nvPr/>
        </p:nvSpPr>
        <p:spPr>
          <a:xfrm>
            <a:off x="467544" y="512768"/>
            <a:ext cx="4860000" cy="1440000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/>
          <p:cNvSpPr/>
          <p:nvPr/>
        </p:nvSpPr>
        <p:spPr>
          <a:xfrm>
            <a:off x="1983352" y="1537047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sum </a:t>
            </a:r>
            <a:r>
              <a:rPr lang="en-US" sz="1400" b="1" dirty="0" err="1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sublist</a:t>
            </a:r>
            <a:r>
              <a:rPr lang="en-US" sz="1400" b="1" dirty="0">
                <a:solidFill>
                  <a:srgbClr val="00B050"/>
                </a:solidFill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l[1:]</a:t>
            </a:r>
            <a:endParaRPr lang="th-TH" sz="1400" dirty="0"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192" y="1340768"/>
            <a:ext cx="720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Courier New" pitchFamily="49" charset="0"/>
              </a:rPr>
              <a:t>at </a:t>
            </a:r>
          </a:p>
          <a:p>
            <a:r>
              <a:rPr lang="en-US" sz="1400" b="1" dirty="0" err="1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400" b="1" dirty="0">
                <a:latin typeface="Comic Sans MS" pitchFamily="66" charset="0"/>
                <a:cs typeface="Courier New" pitchFamily="49" charset="0"/>
              </a:rPr>
              <a:t> 0</a:t>
            </a:r>
            <a:endParaRPr lang="th-T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3312" y="640784"/>
            <a:ext cx="3528392" cy="79200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ounded Rectangle 38"/>
          <p:cNvSpPr/>
          <p:nvPr/>
        </p:nvSpPr>
        <p:spPr>
          <a:xfrm>
            <a:off x="1169496" y="650832"/>
            <a:ext cx="423664" cy="79200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1983352" y="1134792"/>
            <a:ext cx="237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sum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sublist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 l[1:]</a:t>
            </a:r>
            <a:endParaRPr lang="th-TH" sz="1400" dirty="0">
              <a:solidFill>
                <a:schemeClr val="accent4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91264" y="112474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itchFamily="66" charset="0"/>
                <a:cs typeface="Courier New" pitchFamily="49" charset="0"/>
              </a:rPr>
              <a:t> 0</a:t>
            </a:r>
            <a:endParaRPr lang="th-TH" sz="1400" dirty="0"/>
          </a:p>
        </p:txBody>
      </p:sp>
      <p:sp>
        <p:nvSpPr>
          <p:cNvPr id="29" name="Rectangle 28"/>
          <p:cNvSpPr/>
          <p:nvPr/>
        </p:nvSpPr>
        <p:spPr>
          <a:xfrm>
            <a:off x="5471592" y="764704"/>
            <a:ext cx="34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&gt;&gt;&gt; l =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7,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3,5,4,2,6,8,9,1]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&gt;&gt;&gt; l2 =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&gt;&gt;&gt; print(l2)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[3,5,4,2,6,8,9,1]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7984" y="1988840"/>
            <a:ext cx="471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sublist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format  l [ </a:t>
            </a:r>
            <a:r>
              <a:rPr lang="en-US" sz="12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start index 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before last index : </a:t>
            </a:r>
            <a:r>
              <a:rPr lang="en-US" sz="120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step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] </a:t>
            </a:r>
            <a:endParaRPr lang="th-TH" dirty="0"/>
          </a:p>
        </p:txBody>
      </p:sp>
      <p:sp>
        <p:nvSpPr>
          <p:cNvPr id="31" name="Rectangle 30"/>
          <p:cNvSpPr/>
          <p:nvPr/>
        </p:nvSpPr>
        <p:spPr>
          <a:xfrm>
            <a:off x="6881154" y="2195751"/>
            <a:ext cx="1579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default = list size</a:t>
            </a:r>
          </a:p>
          <a:p>
            <a:r>
              <a:rPr lang="en-US" sz="1050" b="1" dirty="0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-&gt; to last element</a:t>
            </a:r>
            <a:endParaRPr lang="th-TH" sz="1400" dirty="0"/>
          </a:p>
        </p:txBody>
      </p:sp>
      <p:sp>
        <p:nvSpPr>
          <p:cNvPr id="35" name="Rectangle 34"/>
          <p:cNvSpPr/>
          <p:nvPr/>
        </p:nvSpPr>
        <p:spPr>
          <a:xfrm>
            <a:off x="7884368" y="1806932"/>
            <a:ext cx="12843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default step= 1</a:t>
            </a:r>
            <a:endParaRPr lang="th-TH" sz="1400" dirty="0"/>
          </a:p>
        </p:txBody>
      </p:sp>
      <p:grpSp>
        <p:nvGrpSpPr>
          <p:cNvPr id="4" name="Group 49"/>
          <p:cNvGrpSpPr/>
          <p:nvPr/>
        </p:nvGrpSpPr>
        <p:grpSpPr>
          <a:xfrm>
            <a:off x="467544" y="2780928"/>
            <a:ext cx="6534472" cy="3108543"/>
            <a:chOff x="467544" y="2780928"/>
            <a:chExt cx="6534472" cy="3108543"/>
          </a:xfrm>
        </p:grpSpPr>
        <p:sp>
          <p:nvSpPr>
            <p:cNvPr id="54" name="Rectangle 53"/>
            <p:cNvSpPr/>
            <p:nvPr/>
          </p:nvSpPr>
          <p:spPr>
            <a:xfrm>
              <a:off x="4716016" y="4797152"/>
              <a:ext cx="15283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#recursive case </a:t>
              </a:r>
              <a:endParaRPr lang="th-TH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35896" y="3933056"/>
              <a:ext cx="1157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#base case </a:t>
              </a:r>
              <a:endParaRPr lang="th-TH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7544" y="2780928"/>
              <a:ext cx="6534472" cy="3108543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sum3(l): #sum list l using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(l)</a:t>
              </a:r>
            </a:p>
            <a:p>
              <a:endParaRPr lang="th-TH" sz="1600" b="1" dirty="0">
                <a:latin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0: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0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is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1: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l[0]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l[0] + sum3(l[1:])</a:t>
              </a:r>
            </a:p>
            <a:p>
              <a:endParaRPr lang="th-TH" sz="1600" b="1" dirty="0">
                <a:latin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[1,2,3,4,5,6,7,8,9]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print('sum list elements 3 ', sum3(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li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  45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49" name="Right Brace 48"/>
            <p:cNvSpPr/>
            <p:nvPr/>
          </p:nvSpPr>
          <p:spPr>
            <a:xfrm>
              <a:off x="3347864" y="3573016"/>
              <a:ext cx="144016" cy="9361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7308304" y="2852936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Do it yourself  </a:t>
            </a:r>
            <a:r>
              <a:rPr lang="en-US" sz="1600" b="1" dirty="0">
                <a:solidFill>
                  <a:srgbClr val="0000FF"/>
                </a:solidFill>
              </a:rPr>
              <a:t>:)</a:t>
            </a:r>
          </a:p>
          <a:p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sum3(?):</a:t>
            </a:r>
            <a:endParaRPr lang="th-TH" sz="1600" b="1" dirty="0">
              <a:solidFill>
                <a:srgbClr val="0000FF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7308303" y="5555704"/>
          <a:ext cx="1691999" cy="609600"/>
        </p:xfrm>
        <a:graphic>
          <a:graphicData uri="http://schemas.openxmlformats.org/drawingml/2006/table">
            <a:tbl>
              <a:tblPr/>
              <a:tblGrid>
                <a:gridCol w="39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61"/>
          <p:cNvGrpSpPr/>
          <p:nvPr/>
        </p:nvGrpSpPr>
        <p:grpSpPr>
          <a:xfrm>
            <a:off x="7380312" y="3429000"/>
            <a:ext cx="1649491" cy="2304258"/>
            <a:chOff x="7380312" y="3429000"/>
            <a:chExt cx="1649491" cy="230425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7596351" y="4531583"/>
              <a:ext cx="2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835181" y="5024209"/>
              <a:ext cx="242374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prstClr val="black"/>
                  </a:solidFill>
                </a:rPr>
                <a:t>7</a:t>
              </a:r>
              <a:endParaRPr lang="th-TH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01713" y="5024209"/>
              <a:ext cx="242374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prstClr val="black"/>
                  </a:solidFill>
                </a:rPr>
                <a:t>3</a:t>
              </a:r>
              <a:endParaRPr lang="th-TH" sz="900" b="1" dirty="0">
                <a:solidFill>
                  <a:prstClr val="black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7981193" y="4592161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222908" y="4592161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380312" y="3429000"/>
              <a:ext cx="16494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C00000"/>
                  </a:solidFill>
                </a:rPr>
                <a:t>sublist</a:t>
              </a:r>
              <a:r>
                <a:rPr lang="en-US" sz="1600" b="1" dirty="0">
                  <a:solidFill>
                    <a:srgbClr val="C00000"/>
                  </a:solidFill>
                </a:rPr>
                <a:t>: </a:t>
              </a:r>
            </a:p>
            <a:p>
              <a:r>
                <a:rPr lang="en-US" sz="1600" b="1" dirty="0">
                  <a:solidFill>
                    <a:srgbClr val="C00000"/>
                  </a:solidFill>
                </a:rPr>
                <a:t>Expensive </a:t>
              </a:r>
              <a:r>
                <a:rPr lang="th-TH" sz="1600" b="1" dirty="0">
                  <a:solidFill>
                    <a:srgbClr val="C00000"/>
                  </a:solidFill>
                </a:rPr>
                <a:t>แพงมาก </a:t>
              </a:r>
            </a:p>
            <a:p>
              <a:r>
                <a:rPr lang="th-TH" sz="1600" b="1" dirty="0">
                  <a:solidFill>
                    <a:srgbClr val="C00000"/>
                  </a:solidFill>
                </a:rPr>
                <a:t>ไม่ควรใช้</a:t>
              </a:r>
              <a:endParaRPr lang="th-TH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596368" y="5733256"/>
              <a:ext cx="2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2" idx="2"/>
            </p:cNvCxnSpPr>
            <p:nvPr/>
          </p:nvCxnSpPr>
          <p:spPr>
            <a:xfrm flipV="1">
              <a:off x="8028384" y="5255041"/>
              <a:ext cx="194516" cy="4782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8339253" y="5034692"/>
              <a:ext cx="242374" cy="2308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prstClr val="black"/>
                  </a:solidFill>
                </a:rPr>
                <a:t>5</a:t>
              </a:r>
              <a:endParaRPr lang="th-TH" sz="900" b="1" dirty="0">
                <a:solidFill>
                  <a:prstClr val="black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8460432" y="460264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316416" y="5279692"/>
              <a:ext cx="154774" cy="453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07287"/>
              </p:ext>
            </p:extLst>
          </p:nvPr>
        </p:nvGraphicFramePr>
        <p:xfrm>
          <a:off x="7232998" y="4365104"/>
          <a:ext cx="1691999" cy="609600"/>
        </p:xfrm>
        <a:graphic>
          <a:graphicData uri="http://schemas.openxmlformats.org/drawingml/2006/table">
            <a:tbl>
              <a:tblPr/>
              <a:tblGrid>
                <a:gridCol w="39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5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…</a:t>
                      </a:r>
                    </a:p>
                  </a:txBody>
                  <a:tcPr marL="74295" marR="74295" horzOverflow="overflow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marL="74295" marR="74295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marL="74295" marR="74295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Fibonaci Sequence Iterative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0" y="1066800"/>
          <a:ext cx="5486400" cy="8226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f0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f1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f2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f3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f4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f5</a:t>
                      </a: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f6</a:t>
                      </a: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f7</a:t>
                      </a: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...</a:t>
                      </a: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116638" y="1116013"/>
            <a:ext cx="457200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13</a:t>
            </a:r>
            <a:endParaRPr lang="th-TH" sz="2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4763" y="1703388"/>
            <a:ext cx="1925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 lo  +  </a:t>
            </a:r>
            <a:r>
              <a:rPr lang="en-US" sz="2000" dirty="0">
                <a:solidFill>
                  <a:srgbClr val="00B050"/>
                </a:solidFill>
              </a:rPr>
              <a:t>hi =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70698" y="1905000"/>
            <a:ext cx="1925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lo  +   </a:t>
            </a:r>
            <a:r>
              <a:rPr lang="en-US" sz="2000" dirty="0">
                <a:solidFill>
                  <a:srgbClr val="00B050"/>
                </a:solidFill>
              </a:rPr>
              <a:t>hi =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6238" y="1123950"/>
            <a:ext cx="457200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21</a:t>
            </a:r>
            <a:endParaRPr lang="th-TH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5576" y="2708920"/>
            <a:ext cx="4876800" cy="37548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fib(n):	</a:t>
            </a:r>
            <a:r>
              <a:rPr lang="en-US" sz="16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#iterative, n&gt;=0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 == 0 or n == 1: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lo, hi = 0, 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(2, n+1):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lo = hi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hi = new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new</a:t>
            </a:r>
            <a:endParaRPr lang="th-TH" sz="1100" b="1" dirty="0">
              <a:latin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1676400"/>
            <a:ext cx="1925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lo  +  </a:t>
            </a:r>
            <a:r>
              <a:rPr lang="en-US" sz="2000" dirty="0">
                <a:solidFill>
                  <a:srgbClr val="00B050"/>
                </a:solidFill>
              </a:rPr>
              <a:t>hi  =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4963" y="1885950"/>
            <a:ext cx="1925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lo   +  </a:t>
            </a:r>
            <a:r>
              <a:rPr lang="en-US" sz="2000" dirty="0">
                <a:solidFill>
                  <a:srgbClr val="00B050"/>
                </a:solidFill>
              </a:rPr>
              <a:t>hi = 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52800" y="2103438"/>
            <a:ext cx="1925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  lo   +  </a:t>
            </a:r>
            <a:r>
              <a:rPr lang="en-US" sz="2000" dirty="0">
                <a:solidFill>
                  <a:srgbClr val="00B050"/>
                </a:solidFill>
              </a:rPr>
              <a:t>hi =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0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3058048"/>
            <a:ext cx="5867400" cy="64633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FF"/>
                </a:solidFill>
              </a:rPr>
              <a:t>fib(n) = 			                       </a:t>
            </a:r>
            <a:r>
              <a:rPr lang="en-US" sz="1800" dirty="0">
                <a:solidFill>
                  <a:srgbClr val="00863D"/>
                </a:solidFill>
              </a:rPr>
              <a:t>//base case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fib</a:t>
            </a:r>
            <a:r>
              <a:rPr lang="en-US" sz="1800" dirty="0">
                <a:solidFill>
                  <a:srgbClr val="0000FF"/>
                </a:solidFill>
              </a:rPr>
              <a:t>(n) =     			</a:t>
            </a:r>
            <a:r>
              <a:rPr lang="en-US" sz="1800" dirty="0"/>
              <a:t>      </a:t>
            </a:r>
            <a:r>
              <a:rPr lang="en-US" sz="1800" dirty="0">
                <a:solidFill>
                  <a:srgbClr val="00863D"/>
                </a:solidFill>
              </a:rPr>
              <a:t>//recursive case</a:t>
            </a:r>
            <a:endParaRPr lang="th-TH" sz="1800" dirty="0">
              <a:solidFill>
                <a:srgbClr val="00863D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Fibonaci Sequence Recursive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0" y="1066800"/>
          <a:ext cx="5486400" cy="8226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f0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f1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f2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f3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f4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f5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f6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f7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...</a:t>
                      </a:r>
                      <a:endParaRPr lang="th-TH" sz="1800" dirty="0">
                        <a:solidFill>
                          <a:srgbClr val="0070C0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1600" y="2057400"/>
            <a:ext cx="3549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sz="1600" dirty="0">
                <a:solidFill>
                  <a:srgbClr val="0070C0"/>
                </a:solidFill>
              </a:rPr>
              <a:t>f7 = ?</a:t>
            </a:r>
          </a:p>
          <a:p>
            <a:pPr marL="514350" indent="-514350"/>
            <a:r>
              <a:rPr lang="en-US" sz="1600" dirty="0"/>
              <a:t>f</a:t>
            </a:r>
            <a:r>
              <a:rPr lang="en-US" sz="1600" dirty="0">
                <a:solidFill>
                  <a:srgbClr val="0070C0"/>
                </a:solidFill>
              </a:rPr>
              <a:t>7 =           </a:t>
            </a:r>
            <a:r>
              <a:rPr lang="en-US" sz="1600" dirty="0"/>
              <a:t>f</a:t>
            </a:r>
            <a:r>
              <a:rPr lang="en-US" sz="1600" dirty="0">
                <a:solidFill>
                  <a:srgbClr val="0070C0"/>
                </a:solidFill>
              </a:rPr>
              <a:t>6+</a:t>
            </a:r>
            <a:r>
              <a:rPr lang="en-US" sz="1600" dirty="0"/>
              <a:t>f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0" y="3338513"/>
            <a:ext cx="28194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fib</a:t>
            </a:r>
            <a:r>
              <a:rPr lang="en-US" sz="1800" dirty="0">
                <a:solidFill>
                  <a:srgbClr val="0000FF"/>
                </a:solidFill>
              </a:rPr>
              <a:t>(n-1) + </a:t>
            </a:r>
            <a:r>
              <a:rPr lang="en-US" sz="1800" dirty="0">
                <a:solidFill>
                  <a:srgbClr val="FF0000"/>
                </a:solidFill>
              </a:rPr>
              <a:t>fib</a:t>
            </a:r>
            <a:r>
              <a:rPr lang="en-US" sz="1800" dirty="0">
                <a:solidFill>
                  <a:srgbClr val="0000FF"/>
                </a:solidFill>
              </a:rPr>
              <a:t>(n-2)   </a:t>
            </a:r>
            <a:r>
              <a:rPr lang="en-US" sz="1800" dirty="0"/>
              <a:t>if n&gt;1</a:t>
            </a:r>
            <a:endParaRPr lang="th-TH" sz="1800" dirty="0"/>
          </a:p>
        </p:txBody>
      </p:sp>
      <p:sp>
        <p:nvSpPr>
          <p:cNvPr id="17" name="Rectangle 16"/>
          <p:cNvSpPr/>
          <p:nvPr/>
        </p:nvSpPr>
        <p:spPr>
          <a:xfrm>
            <a:off x="1614488" y="3062288"/>
            <a:ext cx="33385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+mn-lt"/>
                <a:cs typeface="+mn-cs"/>
              </a:rPr>
              <a:t>n                               </a:t>
            </a:r>
            <a:r>
              <a:rPr lang="en-US" sz="1800" dirty="0">
                <a:latin typeface="+mn-lt"/>
              </a:rPr>
              <a:t>if n=0, n=1 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endParaRPr lang="th-TH" sz="180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62000" y="4114800"/>
            <a:ext cx="5715000" cy="14773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(n):    #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recursive, n&gt;=0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 &lt;= 1: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fibR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(n-2)</a:t>
            </a:r>
            <a:endParaRPr lang="th-TH" sz="18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2086242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=5+8=13</a:t>
            </a:r>
            <a:endParaRPr lang="th-TH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16" grpId="0"/>
      <p:bldP spid="17" grpId="0"/>
      <p:bldP spid="1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96136" y="1916832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66FF"/>
                </a:solidFill>
              </a:rPr>
              <a:t>L2                                                      H2</a:t>
            </a:r>
            <a:endParaRPr lang="th-TH" sz="1400" b="1" dirty="0">
              <a:solidFill>
                <a:srgbClr val="00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Iterative  Binary  Search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1066800"/>
          <a:ext cx="6934203" cy="8226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38064" y="1767096"/>
          <a:ext cx="7010400" cy="335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66FF"/>
                          </a:solidFill>
                          <a:latin typeface="Comic Sans MS" pitchFamily="66" charset="0"/>
                        </a:rPr>
                        <a:t>L1</a:t>
                      </a:r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66FF"/>
                          </a:solidFill>
                          <a:latin typeface="Comic Sans MS" pitchFamily="66" charset="0"/>
                        </a:rPr>
                        <a:t>H1     </a:t>
                      </a:r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33400" y="3702223"/>
            <a:ext cx="7711008" cy="2831544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457056" anchor="ctr">
            <a:spAutoFit/>
          </a:bodyPr>
          <a:lstStyle/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3333FF"/>
                </a:solidFill>
              </a:rPr>
              <a:t>while</a:t>
            </a:r>
            <a:r>
              <a:rPr lang="en-US" sz="2000" dirty="0">
                <a:solidFill>
                  <a:srgbClr val="0070C0"/>
                </a:solidFill>
              </a:rPr>
              <a:t> (                         ) {</a:t>
            </a:r>
          </a:p>
          <a:p>
            <a:pPr lvl="1"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mid = (</a:t>
            </a:r>
            <a:r>
              <a:rPr lang="en-US" sz="2000" dirty="0" err="1">
                <a:solidFill>
                  <a:srgbClr val="0070C0"/>
                </a:solidFill>
              </a:rPr>
              <a:t>low+high</a:t>
            </a:r>
            <a:r>
              <a:rPr lang="en-US" sz="2000" dirty="0">
                <a:solidFill>
                  <a:srgbClr val="0070C0"/>
                </a:solidFill>
              </a:rPr>
              <a:t>) div 2;</a:t>
            </a:r>
          </a:p>
          <a:p>
            <a:pPr lvl="1"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if (x==a[mid])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tabLst>
                <a:tab pos="989013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   	</a:t>
            </a:r>
            <a:r>
              <a:rPr lang="en-US" sz="2000" dirty="0">
                <a:solidFill>
                  <a:srgbClr val="3333FF"/>
                </a:solidFill>
              </a:rPr>
              <a:t>return</a:t>
            </a:r>
            <a:r>
              <a:rPr lang="en-US" sz="2000" dirty="0">
                <a:solidFill>
                  <a:srgbClr val="0070C0"/>
                </a:solidFill>
              </a:rPr>
              <a:t> (mid);</a:t>
            </a:r>
            <a:r>
              <a:rPr lang="en-US" sz="2000" dirty="0">
                <a:solidFill>
                  <a:srgbClr val="00B050"/>
                </a:solidFill>
              </a:rPr>
              <a:t>      //found at mid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else if (a[mid] &lt; x)</a:t>
            </a:r>
          </a:p>
          <a:p>
            <a:pPr lvl="1">
              <a:tabLst>
                <a:tab pos="989013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low =  mid+1</a:t>
            </a:r>
            <a:r>
              <a:rPr lang="en-US" sz="2000" dirty="0">
                <a:solidFill>
                  <a:srgbClr val="0070C0"/>
                </a:solidFill>
              </a:rPr>
              <a:t>;   </a:t>
            </a:r>
            <a:r>
              <a:rPr lang="en-US" sz="2000" dirty="0">
                <a:solidFill>
                  <a:srgbClr val="00B050"/>
                </a:solidFill>
              </a:rPr>
              <a:t>//search :   </a:t>
            </a:r>
            <a:r>
              <a:rPr lang="en-US" sz="2000" dirty="0">
                <a:solidFill>
                  <a:srgbClr val="00B0F0"/>
                </a:solidFill>
              </a:rPr>
              <a:t>mid+1</a:t>
            </a:r>
            <a:r>
              <a:rPr lang="en-US" sz="2000" dirty="0">
                <a:solidFill>
                  <a:srgbClr val="00B050"/>
                </a:solidFill>
              </a:rPr>
              <a:t> -  high </a:t>
            </a:r>
          </a:p>
          <a:p>
            <a:pPr lvl="1"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else  </a:t>
            </a:r>
            <a:r>
              <a:rPr lang="en-US" sz="2000" dirty="0">
                <a:solidFill>
                  <a:srgbClr val="C00000"/>
                </a:solidFill>
              </a:rPr>
              <a:t>high =  mid-1</a:t>
            </a:r>
            <a:r>
              <a:rPr lang="en-US" sz="2000" dirty="0">
                <a:solidFill>
                  <a:srgbClr val="0070C0"/>
                </a:solidFill>
              </a:rPr>
              <a:t>;   </a:t>
            </a:r>
            <a:r>
              <a:rPr lang="en-US" sz="2000" dirty="0">
                <a:solidFill>
                  <a:srgbClr val="00B050"/>
                </a:solidFill>
              </a:rPr>
              <a:t>//search :   low     -  </a:t>
            </a:r>
            <a:r>
              <a:rPr lang="en-US" sz="2000" dirty="0">
                <a:solidFill>
                  <a:srgbClr val="00B0F0"/>
                </a:solidFill>
              </a:rPr>
              <a:t>mid-1</a:t>
            </a:r>
          </a:p>
          <a:p>
            <a:pPr marL="92075" lvl="1">
              <a:tabLst>
                <a:tab pos="3200400" algn="l"/>
              </a:tabLst>
              <a:defRPr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return(-1);</a:t>
            </a:r>
            <a:r>
              <a:rPr lang="en-US" sz="2000" dirty="0">
                <a:solidFill>
                  <a:srgbClr val="00B050"/>
                </a:solidFill>
              </a:rPr>
              <a:t>                         //not found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06363" y="914400"/>
            <a:ext cx="1417637" cy="78422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search for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 = </a:t>
            </a:r>
            <a:r>
              <a:rPr lang="en-US" sz="1800" b="1" dirty="0">
                <a:solidFill>
                  <a:srgbClr val="FF00FF"/>
                </a:solidFill>
                <a:latin typeface="Comic Sans MS" pitchFamily="66" charset="0"/>
              </a:rPr>
              <a:t>17.5</a:t>
            </a:r>
            <a:endParaRPr lang="th-TH" sz="1800" b="1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1066800"/>
            <a:ext cx="30607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553200" y="1935163"/>
            <a:ext cx="45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M2</a:t>
            </a:r>
            <a:endParaRPr lang="th-TH" sz="1400" b="1" dirty="0">
              <a:solidFill>
                <a:srgbClr val="0066FF"/>
              </a:solidFill>
            </a:endParaRPr>
          </a:p>
          <a:p>
            <a:r>
              <a:rPr lang="en-US" sz="1400" b="1" dirty="0"/>
              <a:t>31</a:t>
            </a:r>
            <a:endParaRPr lang="th-TH" sz="14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9175" y="1066800"/>
            <a:ext cx="792163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715000" y="2352675"/>
            <a:ext cx="7921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FF"/>
                </a:solidFill>
              </a:rPr>
              <a:t>L3,H3</a:t>
            </a:r>
            <a:endParaRPr lang="th-TH" sz="1400" b="1">
              <a:solidFill>
                <a:srgbClr val="0066FF"/>
              </a:solidFill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5821363" y="2968625"/>
            <a:ext cx="427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66FF"/>
                </a:solidFill>
              </a:rPr>
              <a:t>L4</a:t>
            </a:r>
            <a:endParaRPr lang="th-TH" sz="1400" b="1" dirty="0">
              <a:solidFill>
                <a:srgbClr val="0066FF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018088" y="2962275"/>
            <a:ext cx="468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H4</a:t>
            </a:r>
            <a:endParaRPr lang="th-TH" sz="1400" b="1">
              <a:solidFill>
                <a:srgbClr val="FF0000"/>
              </a:solidFill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33400" y="3276600"/>
            <a:ext cx="7696200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 err="1">
                <a:solidFill>
                  <a:srgbClr val="0070C0"/>
                </a:solidFill>
                <a:latin typeface="Comic Sans MS" pitchFamily="66" charset="0"/>
              </a:rPr>
              <a:t>ret_value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search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low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high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endParaRPr lang="th-TH" sz="1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5008563" y="1808163"/>
            <a:ext cx="517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17</a:t>
            </a:r>
            <a:endParaRPr lang="th-TH" sz="1400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32400" y="1816100"/>
            <a:ext cx="71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&lt;</a:t>
            </a:r>
            <a:r>
              <a:rPr lang="en-US" sz="1400" b="1">
                <a:solidFill>
                  <a:srgbClr val="FF00FF"/>
                </a:solidFill>
              </a:rPr>
              <a:t>17.5</a:t>
            </a:r>
            <a:r>
              <a:rPr lang="en-US" sz="1400" b="1"/>
              <a:t> </a:t>
            </a:r>
            <a:endParaRPr lang="th-TH" sz="1400" b="1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67325" y="2722563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FF"/>
                </a:solidFill>
              </a:rPr>
              <a:t>17.5 </a:t>
            </a:r>
            <a:r>
              <a:rPr lang="en-US" sz="1400" b="1"/>
              <a:t>&lt; </a:t>
            </a:r>
            <a:endParaRPr lang="th-TH" sz="14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029325" y="21336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FF"/>
                </a:solidFill>
              </a:rPr>
              <a:t>17.5</a:t>
            </a:r>
            <a:r>
              <a:rPr lang="en-US" sz="1400" b="1"/>
              <a:t>&lt;</a:t>
            </a:r>
            <a:endParaRPr lang="th-TH" sz="1400" b="1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38230" y="1693180"/>
            <a:ext cx="3978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66FF"/>
                </a:solidFill>
              </a:rPr>
              <a:t>M1</a:t>
            </a:r>
            <a:endParaRPr lang="en-US" sz="1600" dirty="0">
              <a:solidFill>
                <a:srgbClr val="0066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24513" y="1081088"/>
            <a:ext cx="755650" cy="431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862638" y="274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  <a:endParaRPr lang="th-TH" sz="1400" b="1">
              <a:solidFill>
                <a:srgbClr val="0070C0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857875" y="2535238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FF"/>
                </a:solidFill>
              </a:rPr>
              <a:t>M3</a:t>
            </a:r>
            <a:endParaRPr lang="th-TH" sz="1400" b="1">
              <a:solidFill>
                <a:srgbClr val="0066FF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486400" y="2971800"/>
            <a:ext cx="293688" cy="3079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&lt;</a:t>
            </a:r>
            <a:endParaRPr lang="th-TH" sz="1400" b="1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828800" y="1143000"/>
            <a:ext cx="37338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676400" y="2819400"/>
            <a:ext cx="2714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mic Sans MS" pitchFamily="66" charset="0"/>
              </a:rPr>
              <a:t>search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(</a:t>
            </a:r>
            <a:r>
              <a:rPr lang="en-US" sz="1800" b="1" dirty="0">
                <a:solidFill>
                  <a:srgbClr val="0066FF"/>
                </a:solidFill>
              </a:rPr>
              <a:t>0</a:t>
            </a:r>
            <a:r>
              <a:rPr lang="en-US" sz="1800" b="1" dirty="0">
                <a:solidFill>
                  <a:srgbClr val="0070C0"/>
                </a:solidFill>
              </a:rPr>
              <a:t>,      </a:t>
            </a:r>
            <a:r>
              <a:rPr lang="en-US" sz="1800" b="1" dirty="0">
                <a:solidFill>
                  <a:srgbClr val="0066FF"/>
                </a:solidFill>
              </a:rPr>
              <a:t>8</a:t>
            </a:r>
            <a:r>
              <a:rPr lang="en-US" sz="1800" b="1" dirty="0">
                <a:solidFill>
                  <a:srgbClr val="0070C0"/>
                </a:solidFill>
              </a:rPr>
              <a:t>,    </a:t>
            </a:r>
            <a:r>
              <a:rPr lang="en-US" sz="1800" b="1" dirty="0">
                <a:solidFill>
                  <a:srgbClr val="FF00FF"/>
                </a:solidFill>
              </a:rPr>
              <a:t>17.5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  <a:endParaRPr lang="th-TH" sz="1800" b="1" dirty="0">
              <a:solidFill>
                <a:srgbClr val="0070C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77000" y="1143000"/>
            <a:ext cx="2133600" cy="3048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91680" y="3661402"/>
            <a:ext cx="1381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low &lt;= high</a:t>
            </a:r>
            <a:endParaRPr lang="th-TH" sz="2000" dirty="0">
              <a:solidFill>
                <a:srgbClr val="C00000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6084168" y="5016078"/>
            <a:ext cx="2880320" cy="1077218"/>
            <a:chOff x="6084168" y="5016078"/>
            <a:chExt cx="2880320" cy="1077218"/>
          </a:xfrm>
        </p:grpSpPr>
        <p:sp>
          <p:nvSpPr>
            <p:cNvPr id="36" name="Right Brace 35"/>
            <p:cNvSpPr/>
            <p:nvPr/>
          </p:nvSpPr>
          <p:spPr>
            <a:xfrm>
              <a:off x="6084168" y="5301208"/>
              <a:ext cx="216024" cy="576064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0192" y="5016078"/>
              <a:ext cx="26642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ทำการ </a:t>
              </a: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search</a:t>
              </a:r>
              <a:r>
                <a:rPr lang="th-TH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เหมือนเดิม</a:t>
              </a: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th-TH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แต่ เปลี่ยน ขอบเขต </a:t>
              </a:r>
            </a:p>
            <a:p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-&gt; </a:t>
              </a:r>
              <a:r>
                <a:rPr lang="th-TH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เปลี่ยน </a:t>
              </a:r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parameter</a:t>
              </a:r>
            </a:p>
            <a:p>
              <a:r>
                <a:rPr lang="en-US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-&gt; recursive </a:t>
              </a:r>
              <a:r>
                <a:rPr lang="th-TH" sz="16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ได้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21" grpId="0" animBg="1"/>
      <p:bldP spid="23" grpId="0"/>
      <p:bldP spid="24" grpId="0" animBg="1"/>
      <p:bldP spid="25" grpId="0"/>
      <p:bldP spid="26" grpId="0"/>
      <p:bldP spid="27" grpId="0"/>
      <p:bldP spid="28" grpId="0" animBg="1"/>
      <p:bldP spid="18" grpId="0"/>
      <p:bldP spid="30" grpId="0"/>
      <p:bldP spid="29" grpId="0"/>
      <p:bldP spid="22" grpId="0" animBg="1"/>
      <p:bldP spid="33" grpId="0"/>
      <p:bldP spid="34" grpId="0"/>
      <p:bldP spid="35" grpId="0" animBg="1"/>
      <p:bldP spid="38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796136" y="1916832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66FF"/>
                </a:solidFill>
              </a:rPr>
              <a:t>L2                                                      H2</a:t>
            </a:r>
            <a:endParaRPr lang="th-TH" sz="1400" b="1" dirty="0">
              <a:solidFill>
                <a:srgbClr val="00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 Binary  Search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1066800"/>
          <a:ext cx="6934203" cy="8226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</a:t>
                      </a:r>
                      <a:endParaRPr lang="th-TH" sz="2400" dirty="0"/>
                    </a:p>
                  </a:txBody>
                  <a:tcPr marT="45637" marB="45637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37" marB="4563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38064" y="1767096"/>
          <a:ext cx="7010400" cy="335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9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3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66FF"/>
                          </a:solidFill>
                          <a:latin typeface="Comic Sans MS" pitchFamily="66" charset="0"/>
                        </a:rPr>
                        <a:t>L1</a:t>
                      </a:r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66FF"/>
                          </a:solidFill>
                          <a:latin typeface="Comic Sans MS" pitchFamily="66" charset="0"/>
                        </a:rPr>
                        <a:t>H1     </a:t>
                      </a:r>
                      <a:endParaRPr lang="th-TH" sz="1600" dirty="0">
                        <a:solidFill>
                          <a:srgbClr val="0066FF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48208" y="3692525"/>
            <a:ext cx="7696200" cy="2678113"/>
          </a:xfrm>
          <a:prstGeom prst="rect">
            <a:avLst/>
          </a:prstGeom>
          <a:noFill/>
          <a:ln w="9525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457056" anchor="ctr">
            <a:spAutoFit/>
          </a:bodyPr>
          <a:lstStyle/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if (</a:t>
            </a:r>
            <a:r>
              <a:rPr lang="en-US" sz="2000" dirty="0">
                <a:solidFill>
                  <a:srgbClr val="FF0000"/>
                </a:solidFill>
              </a:rPr>
              <a:t>high &lt; low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   return(-1);</a:t>
            </a:r>
            <a:r>
              <a:rPr lang="en-US" sz="2000" dirty="0">
                <a:solidFill>
                  <a:srgbClr val="00B050"/>
                </a:solidFill>
              </a:rPr>
              <a:t> //simple case : not found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mid = (</a:t>
            </a:r>
            <a:r>
              <a:rPr lang="en-US" sz="2000" dirty="0" err="1">
                <a:solidFill>
                  <a:srgbClr val="0070C0"/>
                </a:solidFill>
              </a:rPr>
              <a:t>low+high</a:t>
            </a:r>
            <a:r>
              <a:rPr lang="en-US" sz="2000" dirty="0">
                <a:solidFill>
                  <a:srgbClr val="0070C0"/>
                </a:solidFill>
              </a:rPr>
              <a:t>) div 2;</a:t>
            </a: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if (x==a[mid])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   return(mid);</a:t>
            </a:r>
            <a:r>
              <a:rPr lang="en-US" sz="2000" dirty="0">
                <a:solidFill>
                  <a:srgbClr val="00B050"/>
                </a:solidFill>
              </a:rPr>
              <a:t> //simple case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else if (a[mid] &lt; x)</a:t>
            </a: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      return </a:t>
            </a:r>
            <a:r>
              <a:rPr lang="en-US" sz="2000" b="1" dirty="0">
                <a:cs typeface="+mn-cs"/>
              </a:rPr>
              <a:t>search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mid+1</a:t>
            </a:r>
            <a:r>
              <a:rPr lang="en-US" sz="2000" dirty="0">
                <a:solidFill>
                  <a:srgbClr val="0070C0"/>
                </a:solidFill>
              </a:rPr>
              <a:t>, high, </a:t>
            </a:r>
            <a:r>
              <a:rPr lang="en-US" sz="2000" dirty="0"/>
              <a:t>x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rgbClr val="00B050"/>
                </a:solidFill>
              </a:rPr>
              <a:t>//recursive  case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tabLst>
                <a:tab pos="3200400" algn="l"/>
              </a:tabLst>
              <a:defRPr/>
            </a:pPr>
            <a:r>
              <a:rPr lang="en-US" sz="2000" dirty="0">
                <a:solidFill>
                  <a:srgbClr val="0070C0"/>
                </a:solidFill>
              </a:rPr>
              <a:t>else return </a:t>
            </a:r>
            <a:r>
              <a:rPr lang="en-US" sz="2000" b="1" dirty="0">
                <a:cs typeface="+mn-cs"/>
              </a:rPr>
              <a:t>search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(low, </a:t>
            </a:r>
            <a:r>
              <a:rPr lang="en-US" sz="2000" dirty="0">
                <a:solidFill>
                  <a:srgbClr val="FF0000"/>
                </a:solidFill>
              </a:rPr>
              <a:t>mid-1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x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rgbClr val="00B050"/>
                </a:solidFill>
              </a:rPr>
              <a:t>//recursive  case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06363" y="914400"/>
            <a:ext cx="1417637" cy="78422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search for 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 = </a:t>
            </a:r>
            <a:r>
              <a:rPr lang="en-US" sz="1800" b="1" dirty="0">
                <a:solidFill>
                  <a:srgbClr val="FF00FF"/>
                </a:solidFill>
                <a:latin typeface="Comic Sans MS" pitchFamily="66" charset="0"/>
              </a:rPr>
              <a:t>17.5</a:t>
            </a:r>
            <a:endParaRPr lang="th-TH" sz="1800" b="1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800" y="1066800"/>
            <a:ext cx="30607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553200" y="1935163"/>
            <a:ext cx="45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</a:rPr>
              <a:t>M2</a:t>
            </a:r>
            <a:endParaRPr lang="th-TH" sz="1400" b="1" dirty="0">
              <a:solidFill>
                <a:srgbClr val="0066FF"/>
              </a:solidFill>
            </a:endParaRPr>
          </a:p>
          <a:p>
            <a:r>
              <a:rPr lang="en-US" sz="1400" b="1" dirty="0"/>
              <a:t>31</a:t>
            </a:r>
            <a:endParaRPr lang="th-TH" sz="1400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9175" y="1066800"/>
            <a:ext cx="792163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715000" y="2352675"/>
            <a:ext cx="79216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FF"/>
                </a:solidFill>
              </a:rPr>
              <a:t>L3,H3</a:t>
            </a:r>
            <a:endParaRPr lang="th-TH" sz="1400" b="1">
              <a:solidFill>
                <a:srgbClr val="0066FF"/>
              </a:solidFill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5821363" y="2968625"/>
            <a:ext cx="427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66FF"/>
                </a:solidFill>
              </a:rPr>
              <a:t>L4</a:t>
            </a:r>
            <a:endParaRPr lang="th-TH" sz="1400" b="1" dirty="0">
              <a:solidFill>
                <a:srgbClr val="0066FF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018088" y="2962275"/>
            <a:ext cx="468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H4</a:t>
            </a:r>
            <a:endParaRPr lang="th-TH" sz="1400" b="1">
              <a:solidFill>
                <a:srgbClr val="FF0000"/>
              </a:solidFill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33400" y="3276600"/>
            <a:ext cx="7696200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 err="1">
                <a:solidFill>
                  <a:srgbClr val="0070C0"/>
                </a:solidFill>
                <a:latin typeface="Comic Sans MS" pitchFamily="66" charset="0"/>
              </a:rPr>
              <a:t>ret_value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search</a:t>
            </a: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low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high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b="1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endParaRPr lang="th-TH" sz="1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5008563" y="1808163"/>
            <a:ext cx="517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17</a:t>
            </a:r>
            <a:endParaRPr lang="th-TH" sz="1400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32400" y="1816100"/>
            <a:ext cx="71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&lt;</a:t>
            </a:r>
            <a:r>
              <a:rPr lang="en-US" sz="1400" b="1">
                <a:solidFill>
                  <a:srgbClr val="FF00FF"/>
                </a:solidFill>
              </a:rPr>
              <a:t>17.5</a:t>
            </a:r>
            <a:r>
              <a:rPr lang="en-US" sz="1400" b="1"/>
              <a:t> </a:t>
            </a:r>
            <a:endParaRPr lang="th-TH" sz="1400" b="1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67325" y="2722563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FF"/>
                </a:solidFill>
              </a:rPr>
              <a:t>17.5 </a:t>
            </a:r>
            <a:r>
              <a:rPr lang="en-US" sz="1400" b="1"/>
              <a:t>&lt; </a:t>
            </a:r>
            <a:endParaRPr lang="th-TH" sz="14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029325" y="21336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FF"/>
                </a:solidFill>
              </a:rPr>
              <a:t>17.5</a:t>
            </a:r>
            <a:r>
              <a:rPr lang="en-US" sz="1400" b="1"/>
              <a:t>&lt;</a:t>
            </a:r>
            <a:endParaRPr lang="th-TH" sz="1400" b="1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38230" y="1693180"/>
            <a:ext cx="3978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66FF"/>
                </a:solidFill>
              </a:rPr>
              <a:t>M1</a:t>
            </a:r>
            <a:endParaRPr lang="en-US" sz="1600" dirty="0">
              <a:solidFill>
                <a:srgbClr val="0066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24513" y="1081088"/>
            <a:ext cx="755650" cy="431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862638" y="274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  <a:endParaRPr lang="th-TH" sz="1400" b="1">
              <a:solidFill>
                <a:srgbClr val="0070C0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857875" y="2535238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FF"/>
                </a:solidFill>
              </a:rPr>
              <a:t>M3</a:t>
            </a:r>
            <a:endParaRPr lang="th-TH" sz="1400" b="1">
              <a:solidFill>
                <a:srgbClr val="0066FF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486400" y="2971800"/>
            <a:ext cx="293688" cy="30797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&lt;</a:t>
            </a:r>
            <a:endParaRPr lang="th-TH" sz="1400" b="1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828800" y="1143000"/>
            <a:ext cx="37338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676400" y="2819400"/>
            <a:ext cx="2714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mic Sans MS" pitchFamily="66" charset="0"/>
              </a:rPr>
              <a:t>search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(</a:t>
            </a:r>
            <a:r>
              <a:rPr lang="en-US" sz="1800" b="1" dirty="0">
                <a:solidFill>
                  <a:srgbClr val="0066FF"/>
                </a:solidFill>
              </a:rPr>
              <a:t>0</a:t>
            </a:r>
            <a:r>
              <a:rPr lang="en-US" sz="1800" b="1" dirty="0">
                <a:solidFill>
                  <a:srgbClr val="0070C0"/>
                </a:solidFill>
              </a:rPr>
              <a:t>,      </a:t>
            </a:r>
            <a:r>
              <a:rPr lang="en-US" sz="1800" b="1" dirty="0">
                <a:solidFill>
                  <a:srgbClr val="0066FF"/>
                </a:solidFill>
              </a:rPr>
              <a:t>8</a:t>
            </a:r>
            <a:r>
              <a:rPr lang="en-US" sz="1800" b="1" dirty="0">
                <a:solidFill>
                  <a:srgbClr val="0070C0"/>
                </a:solidFill>
              </a:rPr>
              <a:t>,    </a:t>
            </a:r>
            <a:r>
              <a:rPr lang="en-US" sz="1800" b="1" dirty="0">
                <a:solidFill>
                  <a:srgbClr val="FF00FF"/>
                </a:solidFill>
              </a:rPr>
              <a:t>17.5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  <a:endParaRPr lang="th-TH" sz="1800" b="1" dirty="0">
              <a:solidFill>
                <a:srgbClr val="0070C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77000" y="1143000"/>
            <a:ext cx="2133600" cy="3048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21" grpId="0" animBg="1"/>
      <p:bldP spid="23" grpId="0"/>
      <p:bldP spid="24" grpId="0" animBg="1"/>
      <p:bldP spid="25" grpId="0"/>
      <p:bldP spid="26" grpId="0"/>
      <p:bldP spid="27" grpId="0"/>
      <p:bldP spid="28" grpId="0" animBg="1"/>
      <p:bldP spid="18" grpId="0"/>
      <p:bldP spid="30" grpId="0"/>
      <p:bldP spid="29" grpId="0"/>
      <p:bldP spid="22" grpId="0" animBg="1"/>
      <p:bldP spid="33" grpId="0"/>
      <p:bldP spid="34" grpId="0"/>
      <p:bldP spid="35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67"/>
          <p:cNvSpPr txBox="1">
            <a:spLocks noChangeArrowheads="1"/>
          </p:cNvSpPr>
          <p:nvPr/>
        </p:nvSpPr>
        <p:spPr bwMode="auto">
          <a:xfrm>
            <a:off x="683568" y="1735981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Tower of Hanoi Problem</a:t>
            </a:r>
            <a:endParaRPr lang="th-TH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38200" y="2133600"/>
            <a:ext cx="2301875" cy="838200"/>
            <a:chOff x="6019800" y="1066800"/>
            <a:chExt cx="2301240" cy="838200"/>
          </a:xfrm>
        </p:grpSpPr>
        <p:sp>
          <p:nvSpPr>
            <p:cNvPr id="53270" name="Line 18"/>
            <p:cNvSpPr>
              <a:spLocks noChangeShapeType="1"/>
            </p:cNvSpPr>
            <p:nvPr/>
          </p:nvSpPr>
          <p:spPr bwMode="auto">
            <a:xfrm>
              <a:off x="601980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1" name="Line 18"/>
            <p:cNvSpPr>
              <a:spLocks noChangeShapeType="1"/>
            </p:cNvSpPr>
            <p:nvPr/>
          </p:nvSpPr>
          <p:spPr bwMode="auto">
            <a:xfrm>
              <a:off x="719328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2" name="Line 18"/>
            <p:cNvSpPr>
              <a:spLocks noChangeShapeType="1"/>
            </p:cNvSpPr>
            <p:nvPr/>
          </p:nvSpPr>
          <p:spPr bwMode="auto">
            <a:xfrm>
              <a:off x="832104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5867400" y="2057400"/>
            <a:ext cx="2301875" cy="838200"/>
            <a:chOff x="6019800" y="2514600"/>
            <a:chExt cx="2301240" cy="838200"/>
          </a:xfrm>
        </p:grpSpPr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9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7666038" y="2239963"/>
            <a:ext cx="1008062" cy="655637"/>
            <a:chOff x="4707000" y="5532120"/>
            <a:chExt cx="1008000" cy="655320"/>
          </a:xfrm>
        </p:grpSpPr>
        <p:sp>
          <p:nvSpPr>
            <p:cNvPr id="99" name="Rectangle 98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34963" y="2316163"/>
            <a:ext cx="1008062" cy="655637"/>
            <a:chOff x="4707000" y="5532120"/>
            <a:chExt cx="1008000" cy="655320"/>
          </a:xfrm>
        </p:grpSpPr>
        <p:sp>
          <p:nvSpPr>
            <p:cNvPr id="106" name="Rectangle 105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676400" y="3581400"/>
            <a:ext cx="6279976" cy="16478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ต้องการหยิบแผ่นดิกส์ทั้งหมดจากเสา 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A </a:t>
            </a: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ไปเสา 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 </a:t>
            </a: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โดยใช้เสา 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 </a:t>
            </a: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ช่วย</a:t>
            </a:r>
          </a:p>
        </p:txBody>
      </p:sp>
      <p:sp>
        <p:nvSpPr>
          <p:cNvPr id="53257" name="Text Box 67"/>
          <p:cNvSpPr txBox="1">
            <a:spLocks noChangeArrowheads="1"/>
          </p:cNvSpPr>
          <p:nvPr/>
        </p:nvSpPr>
        <p:spPr bwMode="auto">
          <a:xfrm>
            <a:off x="5724128" y="1735981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  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038600" y="2286000"/>
            <a:ext cx="1143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79712" y="4005064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หยิบทีละแผ่น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79712" y="436510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ต้องหยิบแผ่นที่อยู่ด้านบนก่อน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79712" y="479715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th-TH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แผ่นใหญ่ห้ามวางทับแผ่นเล็ก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5870525" y="4533352"/>
            <a:ext cx="2301875" cy="885976"/>
            <a:chOff x="6019800" y="2514600"/>
            <a:chExt cx="2301240" cy="885976"/>
          </a:xfrm>
        </p:grpSpPr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8321040" y="2562376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53250" name="Text Box 67"/>
          <p:cNvSpPr txBox="1">
            <a:spLocks noChangeArrowheads="1"/>
          </p:cNvSpPr>
          <p:nvPr/>
        </p:nvSpPr>
        <p:spPr bwMode="auto">
          <a:xfrm>
            <a:off x="683568" y="76470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Tower of Hanoi</a:t>
            </a:r>
            <a:endParaRPr lang="th-TH" dirty="0"/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838200" y="1162323"/>
            <a:ext cx="2301875" cy="838200"/>
            <a:chOff x="6019800" y="1066800"/>
            <a:chExt cx="2301240" cy="838200"/>
          </a:xfrm>
        </p:grpSpPr>
        <p:sp>
          <p:nvSpPr>
            <p:cNvPr id="53270" name="Line 18"/>
            <p:cNvSpPr>
              <a:spLocks noChangeShapeType="1"/>
            </p:cNvSpPr>
            <p:nvPr/>
          </p:nvSpPr>
          <p:spPr bwMode="auto">
            <a:xfrm>
              <a:off x="601980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1" name="Line 18"/>
            <p:cNvSpPr>
              <a:spLocks noChangeShapeType="1"/>
            </p:cNvSpPr>
            <p:nvPr/>
          </p:nvSpPr>
          <p:spPr bwMode="auto">
            <a:xfrm>
              <a:off x="719328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2" name="Line 18"/>
            <p:cNvSpPr>
              <a:spLocks noChangeShapeType="1"/>
            </p:cNvSpPr>
            <p:nvPr/>
          </p:nvSpPr>
          <p:spPr bwMode="auto">
            <a:xfrm>
              <a:off x="832104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867400" y="1086123"/>
            <a:ext cx="2301875" cy="838200"/>
            <a:chOff x="6019800" y="2514600"/>
            <a:chExt cx="2301240" cy="838200"/>
          </a:xfrm>
        </p:grpSpPr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9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7666038" y="1268686"/>
            <a:ext cx="1008062" cy="655637"/>
            <a:chOff x="4707000" y="5532120"/>
            <a:chExt cx="1008000" cy="655320"/>
          </a:xfrm>
        </p:grpSpPr>
        <p:sp>
          <p:nvSpPr>
            <p:cNvPr id="99" name="Rectangle 98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34963" y="1344886"/>
            <a:ext cx="1008062" cy="655637"/>
            <a:chOff x="4707000" y="5532120"/>
            <a:chExt cx="1008000" cy="655320"/>
          </a:xfrm>
        </p:grpSpPr>
        <p:sp>
          <p:nvSpPr>
            <p:cNvPr id="106" name="Rectangle 105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899592" y="2631917"/>
            <a:ext cx="7776864" cy="129540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th-TH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ปัญหาคือ 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?      </a:t>
            </a:r>
            <a:endParaRPr lang="th-TH" sz="1400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3257" name="Text Box 67"/>
          <p:cNvSpPr txBox="1">
            <a:spLocks noChangeArrowheads="1"/>
          </p:cNvSpPr>
          <p:nvPr/>
        </p:nvSpPr>
        <p:spPr bwMode="auto">
          <a:xfrm>
            <a:off x="5724128" y="76470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  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038600" y="1314723"/>
            <a:ext cx="1143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27391" y="2643492"/>
            <a:ext cx="3024336" cy="3939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4 disks  </a:t>
            </a:r>
            <a:r>
              <a:rPr lang="th-TH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จาก 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A  </a:t>
            </a:r>
            <a:r>
              <a:rPr lang="th-TH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ไป 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C</a:t>
            </a:r>
            <a:endParaRPr lang="th-TH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9592" y="3058970"/>
            <a:ext cx="1872208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parameter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คือ 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?</a:t>
            </a:r>
            <a:endParaRPr lang="th-TH" sz="14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96136" y="3495269"/>
            <a:ext cx="2952328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- 1</a:t>
            </a:r>
            <a:r>
              <a:rPr lang="en-US" sz="14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,       ,        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592" y="3501008"/>
            <a:ext cx="489654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ปัญหาเล็กลง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recursion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โดยเปลี่ยน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parameter ?</a:t>
            </a:r>
            <a:endParaRPr lang="th-TH" sz="14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924200" y="3063221"/>
            <a:ext cx="1944216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4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, A ,</a:t>
            </a:r>
            <a:r>
              <a:rPr lang="th-TH" sz="14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</a:t>
            </a:r>
            <a:r>
              <a:rPr lang="en-US" sz="1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71600" y="4458598"/>
            <a:ext cx="2952328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A, C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907704" y="5178678"/>
            <a:ext cx="2520280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      ,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   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   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5489521" y="4918183"/>
            <a:ext cx="755650" cy="487362"/>
            <a:chOff x="4829229" y="5532120"/>
            <a:chExt cx="755604" cy="487126"/>
          </a:xfrm>
        </p:grpSpPr>
        <p:sp>
          <p:nvSpPr>
            <p:cNvPr id="38" name="Rectangle 37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5364088" y="5422074"/>
            <a:ext cx="1008062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sz="1400" b="1" dirty="0"/>
              <a:t>4</a:t>
            </a:r>
            <a:endParaRPr lang="th-TH" sz="1400" b="1" dirty="0"/>
          </a:p>
        </p:txBody>
      </p:sp>
      <p:grpSp>
        <p:nvGrpSpPr>
          <p:cNvPr id="8" name="Group 47"/>
          <p:cNvGrpSpPr/>
          <p:nvPr/>
        </p:nvGrpSpPr>
        <p:grpSpPr>
          <a:xfrm>
            <a:off x="5724128" y="4221088"/>
            <a:ext cx="2895600" cy="1186665"/>
            <a:chOff x="5724128" y="3979168"/>
            <a:chExt cx="2895600" cy="1186665"/>
          </a:xfrm>
        </p:grpSpPr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7031847" y="4327633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47" name="Text Box 67"/>
            <p:cNvSpPr txBox="1">
              <a:spLocks noChangeArrowheads="1"/>
            </p:cNvSpPr>
            <p:nvPr/>
          </p:nvSpPr>
          <p:spPr bwMode="auto">
            <a:xfrm>
              <a:off x="5724128" y="3979168"/>
              <a:ext cx="2895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</a:rPr>
                <a:t>A  	     B	        C</a:t>
              </a:r>
              <a:endParaRPr lang="th-TH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652120" y="5805264"/>
            <a:ext cx="2808312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3 , 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A, C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 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NO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652120" y="6114782"/>
            <a:ext cx="2808312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3 , 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A, 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0.25 -0.000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5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45" grpId="0" animBg="1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5724128" y="2060848"/>
            <a:ext cx="2895600" cy="1165813"/>
            <a:chOff x="5724128" y="4400277"/>
            <a:chExt cx="2895600" cy="1165813"/>
          </a:xfrm>
        </p:grpSpPr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5870525" y="4727890"/>
              <a:ext cx="2301875" cy="838200"/>
              <a:chOff x="6019800" y="2514600"/>
              <a:chExt cx="2301240" cy="838200"/>
            </a:xfrm>
          </p:grpSpPr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6019800" y="2514600"/>
                <a:ext cx="0" cy="83820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8321040" y="2514600"/>
                <a:ext cx="0" cy="83820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7031847" y="4725144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43" name="Text Box 67"/>
            <p:cNvSpPr txBox="1">
              <a:spLocks noChangeArrowheads="1"/>
            </p:cNvSpPr>
            <p:nvPr/>
          </p:nvSpPr>
          <p:spPr bwMode="auto">
            <a:xfrm>
              <a:off x="5724128" y="4400277"/>
              <a:ext cx="2895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rgbClr val="0000FF"/>
                  </a:solidFill>
                </a:rPr>
                <a:t>A  	     B	        C</a:t>
              </a:r>
              <a:endParaRPr lang="th-TH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3250" name="Text Box 67"/>
          <p:cNvSpPr txBox="1">
            <a:spLocks noChangeArrowheads="1"/>
          </p:cNvSpPr>
          <p:nvPr/>
        </p:nvSpPr>
        <p:spPr bwMode="auto">
          <a:xfrm>
            <a:off x="683568" y="476672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Tower of Hanoi</a:t>
            </a:r>
            <a:endParaRPr lang="th-TH" dirty="0"/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838200" y="874291"/>
            <a:ext cx="2301875" cy="838200"/>
            <a:chOff x="6019800" y="1066800"/>
            <a:chExt cx="2301240" cy="838200"/>
          </a:xfrm>
        </p:grpSpPr>
        <p:sp>
          <p:nvSpPr>
            <p:cNvPr id="53270" name="Line 18"/>
            <p:cNvSpPr>
              <a:spLocks noChangeShapeType="1"/>
            </p:cNvSpPr>
            <p:nvPr/>
          </p:nvSpPr>
          <p:spPr bwMode="auto">
            <a:xfrm>
              <a:off x="601980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1" name="Line 18"/>
            <p:cNvSpPr>
              <a:spLocks noChangeShapeType="1"/>
            </p:cNvSpPr>
            <p:nvPr/>
          </p:nvSpPr>
          <p:spPr bwMode="auto">
            <a:xfrm>
              <a:off x="719328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72" name="Line 18"/>
            <p:cNvSpPr>
              <a:spLocks noChangeShapeType="1"/>
            </p:cNvSpPr>
            <p:nvPr/>
          </p:nvSpPr>
          <p:spPr bwMode="auto">
            <a:xfrm>
              <a:off x="832104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5867400" y="798091"/>
            <a:ext cx="2301875" cy="838200"/>
            <a:chOff x="6019800" y="2514600"/>
            <a:chExt cx="2301240" cy="838200"/>
          </a:xfrm>
        </p:grpSpPr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8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3269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7666038" y="980654"/>
            <a:ext cx="1008062" cy="655637"/>
            <a:chOff x="4707000" y="5532120"/>
            <a:chExt cx="1008000" cy="655320"/>
          </a:xfrm>
        </p:grpSpPr>
        <p:sp>
          <p:nvSpPr>
            <p:cNvPr id="99" name="Rectangle 98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334963" y="1056854"/>
            <a:ext cx="1008062" cy="655637"/>
            <a:chOff x="4707000" y="5532120"/>
            <a:chExt cx="1008000" cy="655320"/>
          </a:xfrm>
        </p:grpSpPr>
        <p:sp>
          <p:nvSpPr>
            <p:cNvPr id="106" name="Rectangle 105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53257" name="Text Box 67"/>
          <p:cNvSpPr txBox="1">
            <a:spLocks noChangeArrowheads="1"/>
          </p:cNvSpPr>
          <p:nvPr/>
        </p:nvSpPr>
        <p:spPr bwMode="auto">
          <a:xfrm>
            <a:off x="5724128" y="476672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  	     B	        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038600" y="1026691"/>
            <a:ext cx="1143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9512" y="2204864"/>
            <a:ext cx="2088232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A, C</a:t>
            </a:r>
            <a:r>
              <a:rPr lang="en-US" sz="1600" b="1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2924944"/>
            <a:ext cx="1944216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A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B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   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5489521" y="2564904"/>
            <a:ext cx="755650" cy="487362"/>
            <a:chOff x="4829229" y="5532120"/>
            <a:chExt cx="755604" cy="487126"/>
          </a:xfrm>
        </p:grpSpPr>
        <p:sp>
          <p:nvSpPr>
            <p:cNvPr id="38" name="Rectangle 37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5364088" y="3080535"/>
            <a:ext cx="1008062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sz="1400" b="1" dirty="0"/>
              <a:t>4</a:t>
            </a:r>
            <a:endParaRPr lang="th-TH" sz="1400" b="1" dirty="0"/>
          </a:p>
        </p:txBody>
      </p:sp>
      <p:grpSp>
        <p:nvGrpSpPr>
          <p:cNvPr id="9" name="Group 66"/>
          <p:cNvGrpSpPr/>
          <p:nvPr/>
        </p:nvGrpSpPr>
        <p:grpSpPr>
          <a:xfrm>
            <a:off x="5856569" y="3417425"/>
            <a:ext cx="2806700" cy="838200"/>
            <a:chOff x="5856569" y="3705457"/>
            <a:chExt cx="2806700" cy="838200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5856569" y="3705457"/>
              <a:ext cx="2301875" cy="838200"/>
              <a:chOff x="6019800" y="1066800"/>
              <a:chExt cx="2301240" cy="838200"/>
            </a:xfrm>
          </p:grpSpPr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6019800" y="1066800"/>
                <a:ext cx="0" cy="83820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7193280" y="1066800"/>
                <a:ext cx="0" cy="83820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>
                <a:off x="8321040" y="1066800"/>
                <a:ext cx="0" cy="83820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7655207" y="4391257"/>
              <a:ext cx="1008062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6648732" y="4056295"/>
              <a:ext cx="755650" cy="487362"/>
              <a:chOff x="3337560" y="5379720"/>
              <a:chExt cx="756000" cy="48768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05913" y="5548105"/>
                <a:ext cx="432000" cy="15091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r>
                  <a:rPr lang="en-US" sz="1400" b="1" dirty="0"/>
                  <a:t>2</a:t>
                </a:r>
                <a:endParaRPr lang="th-TH" sz="14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337560" y="5714901"/>
                <a:ext cx="756000" cy="1524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r>
                  <a:rPr lang="en-US" sz="1400" b="1" dirty="0"/>
                  <a:t>3</a:t>
                </a:r>
                <a:endParaRPr lang="th-TH" sz="14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609148" y="5379720"/>
                <a:ext cx="216000" cy="1524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bIns="0" anchor="ctr"/>
              <a:lstStyle/>
              <a:p>
                <a:pPr algn="ctr">
                  <a:defRPr/>
                </a:pPr>
                <a:r>
                  <a:rPr lang="en-US" sz="1400" b="1" dirty="0"/>
                  <a:t>1</a:t>
                </a:r>
                <a:endParaRPr lang="th-TH" sz="1400" b="1" dirty="0"/>
              </a:p>
            </p:txBody>
          </p:sp>
        </p:grp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08112" y="3861048"/>
            <a:ext cx="2971800" cy="400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move disk #4 from A to C</a:t>
            </a:r>
            <a:endParaRPr lang="th-TH" sz="2000" dirty="0"/>
          </a:p>
        </p:txBody>
      </p: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5869706" y="4437112"/>
            <a:ext cx="2301875" cy="838200"/>
            <a:chOff x="6019800" y="2514600"/>
            <a:chExt cx="2301240" cy="838200"/>
          </a:xfrm>
        </p:grpSpPr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9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3" name="Group 103"/>
          <p:cNvGrpSpPr>
            <a:grpSpLocks/>
          </p:cNvGrpSpPr>
          <p:nvPr/>
        </p:nvGrpSpPr>
        <p:grpSpPr bwMode="auto">
          <a:xfrm>
            <a:off x="7668344" y="4619675"/>
            <a:ext cx="1008062" cy="655637"/>
            <a:chOff x="4707000" y="5532120"/>
            <a:chExt cx="1008000" cy="655320"/>
          </a:xfrm>
        </p:grpSpPr>
        <p:sp>
          <p:nvSpPr>
            <p:cNvPr id="62" name="Rectangle 61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827584" y="4763691"/>
            <a:ext cx="1944216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 (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</a:t>
            </a:r>
            <a:r>
              <a:rPr lang="en-US" sz="16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,</a:t>
            </a:r>
            <a:r>
              <a:rPr lang="en-US" sz="16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C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   </a:t>
            </a:r>
            <a:endParaRPr lang="th-TH" sz="1600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71600" y="6021288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Base case ?</a:t>
            </a:r>
            <a:endParaRPr lang="th-TH" sz="1600" dirty="0">
              <a:solidFill>
                <a:srgbClr val="00B05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71800" y="6021288"/>
            <a:ext cx="28803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 = 4, 3, . . . ?</a:t>
            </a:r>
            <a:endParaRPr lang="th-TH" sz="1600" dirty="0"/>
          </a:p>
        </p:txBody>
      </p:sp>
      <p:sp>
        <p:nvSpPr>
          <p:cNvPr id="71" name="Rectangle 70"/>
          <p:cNvSpPr/>
          <p:nvPr/>
        </p:nvSpPr>
        <p:spPr>
          <a:xfrm>
            <a:off x="5364088" y="6021288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Base case : n = 1</a:t>
            </a:r>
            <a:endParaRPr lang="th-TH" sz="1600" dirty="0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95536" y="2564904"/>
            <a:ext cx="2971800" cy="400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if    n  !=  1 :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83961" y="5013176"/>
            <a:ext cx="4332055" cy="70788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else :  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         print move </a:t>
            </a:r>
            <a:r>
              <a:rPr lang="en-US" sz="2000">
                <a:solidFill>
                  <a:srgbClr val="0070C0"/>
                </a:solidFill>
              </a:rPr>
              <a:t>disk #n   </a:t>
            </a:r>
            <a:r>
              <a:rPr lang="en-US" sz="2000" dirty="0">
                <a:solidFill>
                  <a:srgbClr val="0070C0"/>
                </a:solidFill>
              </a:rPr>
              <a:t>from  A   to  C</a:t>
            </a:r>
            <a:endParaRPr lang="th-TH" sz="2000" dirty="0">
              <a:solidFill>
                <a:srgbClr val="0070C0"/>
              </a:solidFill>
            </a:endParaRPr>
          </a:p>
        </p:txBody>
      </p:sp>
      <p:grpSp>
        <p:nvGrpSpPr>
          <p:cNvPr id="14" name="Group 76"/>
          <p:cNvGrpSpPr/>
          <p:nvPr/>
        </p:nvGrpSpPr>
        <p:grpSpPr>
          <a:xfrm>
            <a:off x="827584" y="4051364"/>
            <a:ext cx="3600400" cy="457756"/>
            <a:chOff x="1907704" y="4051364"/>
            <a:chExt cx="3600400" cy="457756"/>
          </a:xfrm>
        </p:grpSpPr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1907704" y="4109010"/>
              <a:ext cx="3600400" cy="40011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0070C0"/>
                  </a:solidFill>
                </a:rPr>
                <a:t>print move disk #4    from A to C</a:t>
              </a:r>
              <a:endParaRPr lang="th-TH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980008" y="4051364"/>
              <a:ext cx="2664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79512" y="2132856"/>
            <a:ext cx="5112568" cy="352839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Rectangle 74"/>
          <p:cNvSpPr/>
          <p:nvPr/>
        </p:nvSpPr>
        <p:spPr>
          <a:xfrm>
            <a:off x="2627784" y="2780928"/>
            <a:ext cx="25811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ยังไม่ต้องรู้ว่าทำ </a:t>
            </a:r>
            <a:r>
              <a:rPr lang="en-US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move(3,A,B) </a:t>
            </a:r>
            <a:r>
              <a:rPr lang="th-TH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อย่างไร</a:t>
            </a:r>
          </a:p>
          <a:p>
            <a:r>
              <a:rPr lang="th-TH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รู้ว่าได้ผลลัพธ์อะไร </a:t>
            </a:r>
            <a:r>
              <a:rPr lang="en-US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 </a:t>
            </a:r>
            <a:r>
              <a:rPr lang="th-TH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เลื่อน 3 </a:t>
            </a:r>
            <a:r>
              <a:rPr lang="en-US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disks A-&gt;B</a:t>
            </a:r>
            <a:endParaRPr lang="th-TH" sz="10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th-TH" sz="10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แล้วคิดว่าถ้าได้อย่างนี้ต้องทำอะไรต่อ</a:t>
            </a:r>
            <a:endParaRPr lang="th-TH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285E-6 L 0.12604 -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6" grpId="0"/>
      <p:bldP spid="68" grpId="0"/>
      <p:bldP spid="70" grpId="0"/>
      <p:bldP spid="71" grpId="0"/>
      <p:bldP spid="73" grpId="0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th-TH" dirty="0"/>
          </a:p>
        </p:txBody>
      </p:sp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033" y="2502188"/>
            <a:ext cx="3819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836" y="2523545"/>
            <a:ext cx="3848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81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126" y="2531309"/>
            <a:ext cx="38290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83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126" y="2514714"/>
            <a:ext cx="29337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8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186" y="2514220"/>
            <a:ext cx="2533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87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481" y="2502004"/>
            <a:ext cx="24479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89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281" y="2502188"/>
            <a:ext cx="24479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91" name="Picture 1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4230" y="2496633"/>
            <a:ext cx="16192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9552" y="1700808"/>
            <a:ext cx="80010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ctr"/>
            <a:r>
              <a:rPr lang="en-US" sz="2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Iterate = Repeat</a:t>
            </a:r>
            <a:r>
              <a:rPr lang="th-TH" sz="24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ทำซ้ำ</a:t>
            </a:r>
            <a:endParaRPr lang="en-US" sz="2400" b="1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4290447" y="2430180"/>
            <a:ext cx="4104456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Problem : 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 Up </a:t>
            </a:r>
            <a:r>
              <a:rPr lang="th-TH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กินจนหมด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n </a:t>
            </a:r>
            <a:r>
              <a:rPr lang="th-TH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ชิ้น</a:t>
            </a:r>
            <a:r>
              <a:rPr lang="en-US" sz="16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50487" y="3483585"/>
            <a:ext cx="3240360" cy="1569660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4450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eatUp</a:t>
            </a:r>
            <a:r>
              <a:rPr lang="en-US" sz="1600" b="1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150000"/>
              </a:lnSpc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>
              <a:lnSpc>
                <a:spcPct val="150000"/>
              </a:lnSpc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print('eat',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i+1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eatUp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(8)</a:t>
            </a:r>
            <a:endParaRPr lang="th-TH" sz="1600" b="1" dirty="0">
              <a:latin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50487" y="3006244"/>
            <a:ext cx="4031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mic Sans MS" pitchFamily="66" charset="0"/>
                <a:ea typeface="Meiryo UI" pitchFamily="34" charset="-128"/>
                <a:cs typeface="Meiryo UI" pitchFamily="34" charset="-128"/>
              </a:rPr>
              <a:t>iterate </a:t>
            </a:r>
            <a:r>
              <a:rPr lang="en-US" sz="1600" dirty="0">
                <a:latin typeface="Comic Sans MS" pitchFamily="66" charset="0"/>
                <a:ea typeface="Meiryo UI" pitchFamily="34" charset="-128"/>
                <a:cs typeface="Meiryo UI" pitchFamily="34" charset="-128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mic Sans MS" pitchFamily="66" charset="0"/>
                <a:ea typeface="Meiryo UI" pitchFamily="34" charset="-128"/>
                <a:cs typeface="Meiryo UI" pitchFamily="34" charset="-128"/>
              </a:rPr>
              <a:t>repeat</a:t>
            </a:r>
            <a:r>
              <a:rPr lang="en-US" sz="1600" dirty="0">
                <a:latin typeface="Comic Sans MS" pitchFamily="66" charset="0"/>
                <a:ea typeface="Meiryo UI" pitchFamily="34" charset="-128"/>
                <a:cs typeface="Meiryo UI" pitchFamily="34" charset="-128"/>
              </a:rPr>
              <a:t>)   eat </a:t>
            </a:r>
            <a:r>
              <a:rPr lang="th-TH" sz="1600" dirty="0">
                <a:latin typeface="Comic Sans MS" pitchFamily="66" charset="0"/>
                <a:ea typeface="Meiryo UI" pitchFamily="34" charset="-128"/>
                <a:cs typeface="Meiryo UI" pitchFamily="34" charset="-128"/>
              </a:rPr>
              <a:t>ชิ้นที่ 1 </a:t>
            </a:r>
            <a:r>
              <a:rPr lang="en-US" sz="1600" dirty="0">
                <a:latin typeface="Comic Sans MS" pitchFamily="66" charset="0"/>
                <a:ea typeface="Meiryo UI" pitchFamily="34" charset="-128"/>
                <a:cs typeface="Meiryo UI" pitchFamily="34" charset="-128"/>
              </a:rPr>
              <a:t>, 2, . . ., n</a:t>
            </a:r>
            <a:r>
              <a:rPr lang="th-TH" sz="1600" dirty="0">
                <a:latin typeface="Comic Sans MS" pitchFamily="66" charset="0"/>
                <a:ea typeface="Meiryo UI" pitchFamily="34" charset="-128"/>
                <a:cs typeface="Meiryo UI" pitchFamily="34" charset="-128"/>
              </a:rPr>
              <a:t> </a:t>
            </a:r>
            <a:endParaRPr lang="th-TH" sz="1600" dirty="0">
              <a:latin typeface="Comic Sans MS" pitchFamily="66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9552" y="836712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en-US" sz="20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Iteration</a:t>
            </a:r>
            <a:r>
              <a:rPr lang="en-US" sz="20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การใช้</a:t>
            </a:r>
            <a:r>
              <a:rPr lang="th-TH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loop </a:t>
            </a:r>
            <a:r>
              <a:rPr lang="th-TH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แก้ปัญหา  </a:t>
            </a:r>
            <a:r>
              <a:rPr lang="en-US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loop </a:t>
            </a:r>
            <a:r>
              <a:rPr lang="th-TH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ทำซ้ำไปเรื่อยๆ</a:t>
            </a:r>
            <a:endParaRPr lang="en-US" sz="2000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2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528" y="1124744"/>
            <a:ext cx="4824536" cy="3000821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A, C, B):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 == 1: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    print(n, </a:t>
            </a: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'from'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'to'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C)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A, B, C)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    print(n, </a:t>
            </a: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'from'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'to'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, C)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B, C, A)</a:t>
            </a:r>
            <a:endParaRPr lang="th-TH" sz="18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7347" name="Text Box 67"/>
          <p:cNvSpPr txBox="1">
            <a:spLocks noChangeArrowheads="1"/>
          </p:cNvSpPr>
          <p:nvPr/>
        </p:nvSpPr>
        <p:spPr bwMode="auto">
          <a:xfrm>
            <a:off x="5791200" y="45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A	   B	     C</a:t>
            </a:r>
            <a:endParaRPr lang="th-TH" sz="2000" b="1">
              <a:solidFill>
                <a:srgbClr val="0000FF"/>
              </a:solidFill>
            </a:endParaRPr>
          </a:p>
        </p:txBody>
      </p: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Tower of Hanoi</a:t>
            </a:r>
            <a:endParaRPr lang="th-TH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019800" y="1066800"/>
            <a:ext cx="2301875" cy="838200"/>
            <a:chOff x="6019800" y="1066800"/>
            <a:chExt cx="2301240" cy="838200"/>
          </a:xfrm>
        </p:grpSpPr>
        <p:sp>
          <p:nvSpPr>
            <p:cNvPr id="57382" name="Line 18"/>
            <p:cNvSpPr>
              <a:spLocks noChangeShapeType="1"/>
            </p:cNvSpPr>
            <p:nvPr/>
          </p:nvSpPr>
          <p:spPr bwMode="auto">
            <a:xfrm>
              <a:off x="601980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83" name="Line 18"/>
            <p:cNvSpPr>
              <a:spLocks noChangeShapeType="1"/>
            </p:cNvSpPr>
            <p:nvPr/>
          </p:nvSpPr>
          <p:spPr bwMode="auto">
            <a:xfrm>
              <a:off x="719328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84" name="Line 18"/>
            <p:cNvSpPr>
              <a:spLocks noChangeShapeType="1"/>
            </p:cNvSpPr>
            <p:nvPr/>
          </p:nvSpPr>
          <p:spPr bwMode="auto">
            <a:xfrm>
              <a:off x="832104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6019800" y="2255838"/>
            <a:ext cx="2301875" cy="838200"/>
            <a:chOff x="6019800" y="2514600"/>
            <a:chExt cx="2301240" cy="838200"/>
          </a:xfrm>
        </p:grpSpPr>
        <p:sp>
          <p:nvSpPr>
            <p:cNvPr id="57379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80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81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6019800" y="3581400"/>
            <a:ext cx="2301875" cy="838200"/>
            <a:chOff x="6019800" y="1066800"/>
            <a:chExt cx="2301240" cy="838200"/>
          </a:xfrm>
        </p:grpSpPr>
        <p:sp>
          <p:nvSpPr>
            <p:cNvPr id="57376" name="Line 18"/>
            <p:cNvSpPr>
              <a:spLocks noChangeShapeType="1"/>
            </p:cNvSpPr>
            <p:nvPr/>
          </p:nvSpPr>
          <p:spPr bwMode="auto">
            <a:xfrm>
              <a:off x="601980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77" name="Line 18"/>
            <p:cNvSpPr>
              <a:spLocks noChangeShapeType="1"/>
            </p:cNvSpPr>
            <p:nvPr/>
          </p:nvSpPr>
          <p:spPr bwMode="auto">
            <a:xfrm>
              <a:off x="719328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78" name="Line 18"/>
            <p:cNvSpPr>
              <a:spLocks noChangeShapeType="1"/>
            </p:cNvSpPr>
            <p:nvPr/>
          </p:nvSpPr>
          <p:spPr bwMode="auto">
            <a:xfrm>
              <a:off x="8321040" y="10668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6019800" y="4876800"/>
            <a:ext cx="2301875" cy="838200"/>
            <a:chOff x="6019800" y="2514600"/>
            <a:chExt cx="2301240" cy="838200"/>
          </a:xfrm>
        </p:grpSpPr>
        <p:sp>
          <p:nvSpPr>
            <p:cNvPr id="57373" name="Line 18"/>
            <p:cNvSpPr>
              <a:spLocks noChangeShapeType="1"/>
            </p:cNvSpPr>
            <p:nvPr/>
          </p:nvSpPr>
          <p:spPr bwMode="auto">
            <a:xfrm>
              <a:off x="601980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74" name="Line 18"/>
            <p:cNvSpPr>
              <a:spLocks noChangeShapeType="1"/>
            </p:cNvSpPr>
            <p:nvPr/>
          </p:nvSpPr>
          <p:spPr bwMode="auto">
            <a:xfrm>
              <a:off x="719328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7375" name="Line 18"/>
            <p:cNvSpPr>
              <a:spLocks noChangeShapeType="1"/>
            </p:cNvSpPr>
            <p:nvPr/>
          </p:nvSpPr>
          <p:spPr bwMode="auto">
            <a:xfrm>
              <a:off x="8321040" y="2514600"/>
              <a:ext cx="0" cy="838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5514975" y="2941638"/>
            <a:ext cx="1008063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sz="1400" b="1" dirty="0"/>
              <a:t>4</a:t>
            </a:r>
            <a:endParaRPr lang="th-TH" sz="1400" b="1" dirty="0"/>
          </a:p>
        </p:txBody>
      </p: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6818313" y="2606675"/>
            <a:ext cx="755650" cy="487363"/>
            <a:chOff x="3337560" y="5379720"/>
            <a:chExt cx="756000" cy="487680"/>
          </a:xfrm>
        </p:grpSpPr>
        <p:sp>
          <p:nvSpPr>
            <p:cNvPr id="96" name="Rectangle 95"/>
            <p:cNvSpPr/>
            <p:nvPr/>
          </p:nvSpPr>
          <p:spPr>
            <a:xfrm>
              <a:off x="3505913" y="5548104"/>
              <a:ext cx="432000" cy="1509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37560" y="5714901"/>
              <a:ext cx="756000" cy="1524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09148" y="5379720"/>
              <a:ext cx="216000" cy="1524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7818438" y="5059363"/>
            <a:ext cx="1008062" cy="655637"/>
            <a:chOff x="4707000" y="5532120"/>
            <a:chExt cx="1008000" cy="655320"/>
          </a:xfrm>
        </p:grpSpPr>
        <p:sp>
          <p:nvSpPr>
            <p:cNvPr id="99" name="Rectangle 98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5516563" y="1249363"/>
            <a:ext cx="1008062" cy="655637"/>
            <a:chOff x="4707000" y="5532120"/>
            <a:chExt cx="1008000" cy="655320"/>
          </a:xfrm>
        </p:grpSpPr>
        <p:sp>
          <p:nvSpPr>
            <p:cNvPr id="106" name="Rectangle 105"/>
            <p:cNvSpPr/>
            <p:nvPr/>
          </p:nvSpPr>
          <p:spPr>
            <a:xfrm>
              <a:off x="4707000" y="6035114"/>
              <a:ext cx="100800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4</a:t>
              </a:r>
              <a:endParaRPr lang="th-TH" sz="1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995907" y="5700314"/>
              <a:ext cx="433360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29229" y="5866920"/>
              <a:ext cx="755604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00676" y="5532120"/>
              <a:ext cx="215887" cy="1523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18438" y="4267200"/>
            <a:ext cx="1008062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anchor="ctr"/>
          <a:lstStyle/>
          <a:p>
            <a:pPr algn="ctr">
              <a:defRPr/>
            </a:pPr>
            <a:r>
              <a:rPr lang="en-US" sz="1400" b="1" dirty="0"/>
              <a:t>4</a:t>
            </a:r>
            <a:endParaRPr lang="th-TH" sz="1400" b="1" dirty="0"/>
          </a:p>
        </p:txBody>
      </p: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811963" y="3932238"/>
            <a:ext cx="755650" cy="487362"/>
            <a:chOff x="3337560" y="5379720"/>
            <a:chExt cx="756000" cy="487680"/>
          </a:xfrm>
        </p:grpSpPr>
        <p:sp>
          <p:nvSpPr>
            <p:cNvPr id="72" name="Rectangle 71"/>
            <p:cNvSpPr/>
            <p:nvPr/>
          </p:nvSpPr>
          <p:spPr>
            <a:xfrm>
              <a:off x="3505913" y="5548105"/>
              <a:ext cx="432000" cy="1509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2</a:t>
              </a:r>
              <a:endParaRPr lang="th-TH" sz="1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37560" y="5714901"/>
              <a:ext cx="756000" cy="1524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3</a:t>
              </a:r>
              <a:endParaRPr lang="th-TH" sz="1400" b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09148" y="5379720"/>
              <a:ext cx="216000" cy="1524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bIns="0" anchor="ctr"/>
            <a:lstStyle/>
            <a:p>
              <a:pPr algn="ctr">
                <a:defRPr/>
              </a:pPr>
              <a:r>
                <a:rPr lang="en-US" sz="1400" b="1" dirty="0"/>
                <a:t>1</a:t>
              </a:r>
              <a:endParaRPr lang="th-TH" sz="14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755576" y="4221088"/>
            <a:ext cx="3769622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การบ้าน 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  trace code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ว่าได้ 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output </a:t>
            </a:r>
            <a:r>
              <a:rPr lang="th-TH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อะไร </a:t>
            </a:r>
            <a:r>
              <a:rPr lang="en-US" sz="1400" b="1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: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Sierpinski Triangle</a:t>
            </a:r>
            <a:endParaRPr lang="th-TH" dirty="0"/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70802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dirty="0"/>
              <a:t>Sierpinski Triangle</a:t>
            </a:r>
            <a:r>
              <a:rPr lang="en-US" sz="2000" dirty="0">
                <a:solidFill>
                  <a:srgbClr val="0070C0"/>
                </a:solidFill>
              </a:rPr>
              <a:t>, also called </a:t>
            </a:r>
            <a:r>
              <a:rPr lang="en-US" sz="2000" dirty="0"/>
              <a:t>Sierpinski Gasket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/>
              <a:t>Sierpinski Sieve</a:t>
            </a:r>
            <a:r>
              <a:rPr lang="en-US" sz="2000" dirty="0">
                <a:solidFill>
                  <a:srgbClr val="0070C0"/>
                </a:solidFill>
              </a:rPr>
              <a:t>,  is named after Waclaw Sierpinski, a Polish mathematician (1882-1969).</a:t>
            </a:r>
          </a:p>
        </p:txBody>
      </p:sp>
      <p:sp>
        <p:nvSpPr>
          <p:cNvPr id="59396" name="AutoShape 6" descr="data:image/jpeg;base64,/9j/4AAQSkZJRgABAQAAAQABAAD/2wCEAAkGBxQSEBUUEhQVFhUXFxUXFhgWFBYVFRcbGRYXGBgVGBUYHSohGB0lHBYZIzEhJSksLi46Gx83ODMsNyotLisBCgoKDg0OGxAQGywmICQvLDU1LDA1LCwvLDQtNCwsLDAvLCwsLCwsLywsLCwsLTA0LCwsNDQsNywsLCwsLCwsNP/AABEIALEBHAMBIgACEQEDEQH/xAAcAAABBQEBAQAAAAAAAAAAAAAAAgMEBQYBBwj/xAA5EAACAQMCBAUDAQYGAwEBAAABAhEAAyESMQQFQVEGEyJhcTKBkbEUI0JSofAHYnLR4fEzgsGSFf/EABoBAAIDAQEAAAAAAAAAAAAAAAADAQQFAgb/xAAxEQACAQIFAgQEBgMBAAAAAAAAAQIDEQQSITFBUfATImFxgZGhsSNCwdHh8QUyQzP/2gAMAwEAAhEDEQA/APcaKKKACiiigAooooAKKKKACiiigAoopviLwRGdjAUEn7UEpNuyHKKznJOfeZcZXZYZyE0tq2B29I9MDB960dcxkpK6GVqMqUssgoooroUFFFFABRRRQAUUUUAFcBnb+4wapvFnOP2awSom43pQbQSPqJO0f2DWf/w/50xmzcBEyykmYafUv3kGe896tQws5UXVXHbEyrRU1A3VFFFVRwUUUUAFFFFABRRRQAUUUUAFFFFABRRRQAUUUUAFFFFABRRRQAUUUUAFZLxZzu2ri26h7QBLjWFkggbq0jTMnB+MSLznvMfIslgJaPSIJjpqMbASPyB1rG875bwY4c3na6rsdOm4xMNg/vEK6oEg/BHQ0mrLSyNHA0o5lOd7PRW6/oVXKuOsWw5e1bZxPl+sgBs6QQY2VQI0zit/4Z5r51pQ5BuBVLQwaQZAaRscHHx3rznkNnhbmnzLjyxUsVI0rAOCziSw0qfhh1rS80Wxy97S8MB5zMklrmQhnocQ2kiYx7SKVTbjrwaGNhCp5Ncz26ae70XU3VFR+A4xbqB1IIyDBmCDBE9c9etSKtp3PPyTi7MKKKKCAooooAKReuhFLNsBJ/660usB/iHz5tS8PbBgENcYGNpIAjJggff4p+GoOtUUULq1FCNzI+L+a3uKus6qy5UWxMjSOhjbcn81G4O4406QwZLisCesA+oSMTMe0mqr/wDsHW4cjVqMxAG/YYHxVlwfEEEagSSCQD9Pspxicbf/ACvTQUEssduhlSzbs9n5BzL9osK5gPADgGYaAf6gg/erKvHf8P8Anj8PxV1bzDSzTcJkRqPoYT7nr3r2EGvOYuh4U9Nn3b4GnRqZ4+p2iiiqo4KKKKACiiigAooooAKKKKACiiigAooooAKKKKACiiigArjNAk7Cu1n/ABFxysy8KLy22eJYwd40pGoEFvb/AHjmUrIZSp+JK3aRlvFXMk4iWDXNSsFCDSAEJK+ZDQSZ/hz06VlL3GhbjWwFfzRE3FDlIH1AMoggDcHb3gjYcd/h9eck+erGCJIZSNRksImCTBn296zPN/D1zh2YsZyiF7fmOFIC+iQCdRG4/wBPvVOUZXu0ekoVKOXJCV136IicDzILdVbYZGBIGlFUAicypHUA/wDc1y7xqXCtwpOiPNNy44ZlVQFGCVWI6FfxUizyK/rV0Q67xLpMB2RILKqXPVElDMDcds3PL/A/EXTqIVFJBlzMgEx6FxsYyBNcqL4Q6VSkleUkviWPIPENq3eC2lVLIQeZ6ySzk5IkGSMQszDV6GrAgEZByKxi+D+F4W013iGZwgkz6VwAMAZJMAb13wV4iW5+7Y2wGZ/KCFoUBgAuVELDLpnJz9rNNuOkjFxUKda9Sjd23fX566fY2dFFFPMsKKKTccKCTsMmgCp8Uc4/ZeHLgS59KD3PU+w3rxLirt1rutg5XTLDLEtJOkHuc+35rQeJPEbXr73GVvKA0hdQEpOfYH+Ie4HaqOzxobYzneIn3jpXo8Jh1RhZ7vX+PgZlapnd1sVd7gJ4g3GB0CGgDLNtERBg5I2wKncNxrC4wJ/dqRpO86ohQOoBI22lamftNJPGEmBkmrUYqLumKbb3OLwRLtpnJb1TmGIP1fk79a9X8D85822bLsDdtgEwIlTOn8e3SK8x4jjwtkPIIgxAJDHZR0xMT2qv8Hc+a1xJva2Y5dtvXAPpzjIJ+Paq2LpRqxyc8HdCTi8x9C0UzwXFLdtrcQyrAEfenq84007M1U7hRRRUAFFFFABRRRQAUUUUAFFFFABRRRQAUUUUAFFFFAEXmXGrZtl2+AO5OwrzXmFy6/EG3+0JNxT+803PKC3cGGiIksOsdYANaLxFZv8AGEjh/La2hKkFoaQcsJGMjBByJHcV5zcsupKeYu1wkK1tgWJI9AggQxIgexjJqpVk2/Q3sBQjGOrWZ7rTToej8B4phLthWF/iLepLegf+UgCSAXJIQmCSZYKSJM15pz1uK1trsXlDnVpu22f1ySNJYHMahq67RSeYniLD23drgY+XdQqwYt6Qq3FM5wMd/wA1I51zQ8Y1q95lxbxgXFDKq2yolWtrpnTGoyTIOofMOV9xtOgqb8tnfn1+1t+7EXlHF3tSuQxFpCtokuN/UFXMelpIxuR7V6T4L56PTZbVGkZIlVbIIEKIWAPUerfJrBtzG6lhuHtM2lz5eSQRp+lvSZAkGem4+UjjWFlBbZo1ZxBfSZYMxktG4XaQY9uVOzuh1TDqpBwa+Pa4NN/iL4qU3WsKLdy2iNrDDXFyQAxUiPRkj1ZJPQZz3J+ZrbsuipbN4hAH0FSjHcgFyAdAENjv0AMXn920tlWt8KNeo67huPkavSYkLJ9X8PXvNWXhvhLRe3+1cPet+awKqGMFANMlILzqUQTG57SZk3LUXRhCkslnpx156npvhjni8TbjUGdQNUY1YHqAOYnH2q7ryvjPFFq3xoXhSFs2Q6gKsi643ltUNMFZbbJEzj0vl3GretrcTYjYyCPYg/3tVinO+j3MfF4fLapFWi/oSawH+JPPiI4a2CZhrhmMSYUd8jPxHetT4m5yOF4drkS2yj3OJPsJH9B1FeE805tc9JczqZmIJk6jliDuek9MVr4Chr4stlt36GRiJ/kR3h1fIuBjqLgHcAdCxIO5P9M71SC+bbQT8jtVvY4yZbOkdhJJMQAOu81R83s6LpI+ljjtkTuPn9a0qsrRTRWgtbMsRxuKm27nlWzcYAn0llO4UnGIx0afaqXw/YN1pbCKYziW6L2xuR/vWhscTbuA6lE7OM5+R1HXPeuqLclm+RFRJOw9q12cBQpKyMZU4iNx/CfxVDw1sWLwSTBP/wCg38Rz2n+xWj4MqXbSpMgaskzA9IP4qkZm4jWSCLqHAEYX+JFHUYFMqLVPk4g91weof4e+IEW8/B6sCCpLT6zuo6Z9uoPzXotfPHC3yLiXk+rQCxKnBP0MO8ED+navb/C/OBxXDq5+sQtwbQ0Zx2NZH+QoWfirncuYap+RlxRXJorMLYqiuUUAdooooAKKKKACiiigAooooAKKKKACqXxLxzJbNu1pN1lLQWVYRfqb1GD/AN9qteK4hbaM7EBVEmSB/U4ry3xRY4y7cLmxdQ6gQyhjCjIgqSAw6Rg6RPUlVWVlYvYGgqk8ztZdeWVKc9uWQzWvKCkE3ApVS6swXTiG0iIGkgrq361Ba3ba559q2VViIUly1v6g51sTr2InqDsJio/NOHe4QLg0wzz9QbEaYJwCx3wd571E4u1qui5BRdCl4I1aQSoT0xBx3nfqKqX0segcbSzW7/gY53cdVGrKrqgbaQTus5K7GOhPSSKk8Dw/7ksNSO6Bl0yGVQcEadsDr3A7iknhF/aXYiEMG7qlZLCVAyYU5mex9qf4W9ca6yGGVSwLFFmZKhQBpyCx+wPU1PBCSUrsrRzO7bAVrkkHJKgzO0Ernp16mrNnvtw2pCi3JEekZUyIk7NgRA6Dvis4XhTcZi/rNv1fyq2GhQVkAGOgxB61bcPxqv5mlHLhQWHpyV0wobEHB6Zz8UMiF+W/Qi8sZ9erJZlwWBMsMgGNxK7z980KfL4hU0nAhHLDAMAqcek5H/6HeK4lhfMF8CA5Csg9QOYLbyRByYwTPcVM5fy13/dWlbLSoUHWIkdCR9SiehB9zUHaTt3sL4HmrJcN6P3gZEguX0qukzo1aSdIIJK4EEDqdf4N8Q3Euu1wXHV2e5eYgQgnDEDAgTJnYAAbVM5F/h9/HxTbmdCmWO/1P94x+aqf8SecpbjgOFCIilWvRgEyCEP80D1HO+nO9Pp05tmfXxNB3gvN1ey+f7aXKXxxz5+NvMUwijTaz/mySOhMfoOlZnjeHZrYUA6gwyRAMiSwxgbTPY07xFwBzBB6wOgORtjYinbV6vTUKsZ00kraWseVxFGVKo09fUZtO1oW1tSRJRpxkfxe+dWfaKjc4sG66FDq1qVnOnBy32G9WwvTvSxp7D8R27fA/FWGlKOXgrXadyJYZLZWzpBwChmJJmSSOsyZG32qs5kHXiSEElysAYiROe0GTV75CEbR6Sog7KdwJ2FcbhFmQSG06QcEgZMj32zviplHMrIhSs7neFZVKrqIZDnH1ExmMSDj4j2pHE2v3j6dQEaCAQZxqVxB2MAfgd6G4L94bisNemATO/8AMd5MQPz3gWSIIDsZxHtj/wCe3ufu5K6sLbtqN8Pwo+p4AyY23yc9upPWrHwR4qNvjCSIssApBMAKM642kZPxPasv4h5gxhFgzBORsCfTAODImD2FV3KwVfOQSRvsNvvSKkozeTgbCLis3J9Pq05FKmsb4A535ls8O7TctAR/pOw9yP0I7Vrwa89WpOlNxZowmpxuhyaKSDXQaWdiq7Sa7QB2iuV2gAoorlAHa5RRQAUVyaq/EPMjYskorO5B0qoJPu2AYAnciJIqG7K7O4Qc5KMd2Zzx5zRjFtUfy5g3ASq6+wYYMQQV9/ajwT4hfy0S+hS050cO5bUCVBm3JYsY0n1HAOJ2rA8bxt3U316Dk2ydRLFguQw0lgQDqgTjMGonl3718C2jXiGMJBuqY0hT2VfSoI29IziqiqPNc354OKo+H05/U99u2lYQyhh7gH9aoefcs4K3aa5ds2xEAQCkscAejPXpsJqD4V57cRl4TjmQcTpUrDhiZEhHgAC5AJAEyIzO9R4kD81uPa4W/Z02cNbfd5x5gYA4kaQRBwZw1PlJNbGVQpzjUs5WiuU9O2efc2402XZdFmAZlTc0nAKFH2b0qIYDIiPePb5rbYAm249WswQ/qEgvkAkbb/yrGxlfiHwnxHCIEvBQpgyroZydTbyJkxIGaobtsypAwFiFyDH0ifcH/wCVXyo2fGk/MtUX1nmVgRDtbCsSQVYTJGDonA6DA2HepfLQo0rbuJn6oKFmLAKpAYSIkj3gd4qi5T4e4jjLzJw9ovtqO1tZzLucCRONzGJrX8Z4Us8uRfMc3uLMEBQBbtyQsgNuT/M2PTsDkDhpciGJbnk5NDyDwC7gNxB8tTkqsa2LD1E9Bq6zPxXoHLeW2uHXTaQKOp3Y/LHJrIeC/Eon9nuHExaY7HE6J7fy/BHStle4gKpZiAqgkk4AAEkk/FPpKNroy8fUr53Cb04S2ZU+NPEQ4HhWuYNxpW0p2LEfUf8AKu5+w614Lcsm6wZ21Eu7OZEvqMiepnc/f2q38X+IDx3Fs8xbUMlpTuB0YgjDEySP9Pasna4hmcKmdRhf77RmrMIr8zaEa046JSvuv6/YveOiFd/SdIEAmTmYjrGM+571CS7FSeI4XVb0gZQmGJAnE6jiQpI+32qrtsdC+nTkqQdxnEwOpn+zXVGqqcrodiqTqq0lbTTffm7t3uWiX6dW/VOl6nlv1rRq3VzBlBp2Zai/QeKqr8+m2v134pzkLRLxdtI+/wAffr0FWBZvKYQqwcE5XspPyY9I71XLw7LbK6TLKSWzGr+EY36Qfml8CSVKXcsymRiBGwkjDSAfv7VYg3s+RUuqM5dZlnV9QYg/Pv70rgbhYzkgdB1NWfPeDmSCNUDWIzGNLH39viqtEOkBcR98dTAO/tVSUZRmPTUomv5Nxr8NxC37YMsNUScsNwREwRq+c17py3j1vWluIZVhPx3H2NfPvLI0EsCAo9UwcAyOm8zHzW3/AMM/Ex8x7L4RyPL7KdgPvgfNRjaKqQzLdfbkihPLKz2PVgaUDTCtSwaxC+PA12mwaUDQAuikzXakDtFcrhNAHZrk0kmklqgDruACTgDJryzxD4nc8T51vzFNswgwARnusgZGoHfIBG4v/HvPQqjh1Jl416QDE5CmehAMxn6e9eZ8bzC7ftub7M7FAw9KlgqkAHWIM4kBv11Cq9Wd3ZG1gMLaOea3T+X8lnz7xL+2XDrW9au4Km2xa2qBCSHt6gTmTqA/iUQTFR+F563C3EfhwA8hrtxnuOHtlIClYjRMsdABPpO4qjt/ubUjQWJgqcyGB0IRMg4Jn9Ypzmdy6FRyNHpBdQpLAyYUScjaQO2DGy7u9y74cfDyNadOgXedPce5da6dRjWwXIVjJEgTufmBGwp7g+dGxcN/z72tAxtaco7lguq4bmdLDeBqIESJFVly1pZ9HpB1TIGDIOqSY09PxUW6FWQAMEjcacmTnr+mcGpT1uKnDy5WavmviLhuPDtxI8viDK2m81/LVYHodchZnSCu+S2mJOc4Dh7HmKb+pk1EslogNAHVyIUHbE/+u9VPG29JMfTt95/6pwSE2OqBt84Hz/vXfqIWnlfHf9Gw8LeJrtjiQbUm3BPlj0po1SdQMmY2kzOnJAIPeec2vX7ytrPrBbqFC6jJAPQA9ekHtVXbtPatDS4FzUuuYfeYQrErESCIpC85zGhciIGpG64MSO1Lbb2LcIwhq9G+e/qW1682u0Q+tesXFhSRo1+kQJIjHX71ZeKPF167wKWT6S2Lr76gACoj3Mz30+5qgfjCbKOlvTuvqKlkTEELHXEE+2DIpnhJfWHBbUBuWljInHcA4JOMdq6pvK7vYivTjVVktd0+P31IFpIuFwQSdMCdhA1QMZn+80vheE0MzacuXE7BR06H6jBx2HvUPjENp9JMj+FsQR2xiR1pKcXGxj4NaKoxkrxkYjxTpycZw179HuWfDAtbKuTJXUBk6QCNOx33kfHaovMLwTfLmMD4iT23P9Ke5fxTOcn0gxJiSxxAJG8En/uqTi7bLcIbM7HOQf4s0uUfM8zuN8X8JeHG3vx3rYeDkiT3+OlcF2mUUlSDPcdhBx13pp3yf7+1NpVbOxTr08yzckvzqsuVWj/5NJOYWPmC07Yn9e1VPL7BuuFG27HsP7xV49xgyeWCoIgg/wAIG0/Y/fFaNBX8zKFToK/bjbcodt1+D0/v3qZw/HljMwoiSdp6Cek1S82s62RkyXETG+k7knqBvUxbiWQqMAwIkHeWkTMd4BAqzGpJSd9kJcVb1HNOjiGBYsr6j1JPUiOp2/s1R8ePKbE6WGpO8Hp8jatPxQYlZGIxgkhlImSTJxH4qHx6I5FvGtZcEwArQTpgCM9e2O1FWndafAISsyLy62XU22nUwBHYEbD9cU5yLUtyDMk79ipkD8ionBuy3IaQoMRmTPfbp1qfxvDaXW4PUQBqXr/KrkZ7Qa5hspdDqXTqe5eEeejiuHDTLr6X9yNm+Dv+av1avEfCHMzwfESB+6Y5G50MJ/IMY322mvZrdyRIrJxlDwp3Wz7ZaozzR9iYGpYNRlanFaqo4fBpU00DSpoAUTSSa4TSGagDpaq7nXNF4ey1xumFH8zHYVKd68w8Y+KXa7PDsf3Z0qIGl9R0scmHzGIxA6xS6ksqLWEw7qz9Fv36iOVeKyt8rcW5ft3jqKm2GZZkFhbXUdRIHp2gHY1ceKrfAJw63ALINz/xPJW3nGtgu6ic4615zx/HXBpKXSLkMrFR5YYgHUCQBpw0QDn36Vt3jbmnRqgbqCTgxMgH6YPaP6UlPSzNapSaqZou3tz8jQ844O7w5/e21YSj67VzWm0Izah7Y1HMA1T8RxKLaFxEcgMwEgLlgsgkE4k9MbDpmo4G/duXQvm3B/OdbYUd4ORv+av+IIFv6kCAqBlCNMGVZusk9v1iuWkmOpVJTi2zNcZxZuGJAEwANh/ffel64AAE+xPbpjrmk3eEC+tfp3WdxvuDmO3Xao68dpI1D3xt+DNMt0Kbk0/OydfkMNWQRtE5jqT7jBp7lHAMXe6NlkrIkFoJGoSDA65zI96ioC5RbakasSRhQDJYgHOM/wDcVcNxltGCOrDRqVTCsCDAYnaOvf6jviuXe1kOpqMnmlsPDizcS5pt5AH1PgsNMCIzjMz74marODsi42uQAPrMMBg4XAwZgewB7VY2riRCXQF0MNJY25JGHJfrkbe3QUsWWVCoA0lGJcqxl/8ALpMR6AZI7dTXF7Fhxc7N6krz1CtNxNMgxKkBMjSQuTOPyOxqq4WwLb/UfLuyEB1dQwKtpnt+vUVJ5bYW2CmkksjMwGnTg/RqOVIKnbrPYRx7q2VGtmP8oklmBKsCQR6SCCNX67ULojp6pSlwMXOEU2dDFQgMq0QRP0d/VuCo3n4rONZcXPKI9U/b/V8RmrK7ea4+p2C9La/wr3OdyffP9KsOIUMBDKbmkacA4AkgkYCkoT8/erFOpKGhnYihCv5ktvqu9iKl3SURAGB+k5n+IFpH/sfauc1sG4WB3wyGIieh69p+x+Iy8cBhliAVwYIGxEGY/wCKd4/iCETSIDDfE+yx0xHvFOkpIrxqU5Ravf019u9dCo4VmkhiRHpPycUyiwSoBJ6e/b71N4wH0kQDAkbyIzvUvlVgA+Y05Po6wCMt2iARPyfemUoOrOyKlVqlHUl8JY8q2QP/ACCGJ6E7QO8AkR9+tTuH40OP/lReFuu0q5gSUBn6u8EdQPzVZqNsjtt8x1/EVsZsiVtjKtmbvuaMFew+2O3b4FJFhBpjGn6diB9qqk4ulpfLGB1/p3Ndqqmc5GWN28LVlmWXK4BPSerZ2EY+1UfAcTF0YlpknPfJ95rQWLeCp06CpEnSZnef8pj+v4z/ABaLbbqUbKt3A+cyNvvRWurS4CFtUTuZ2XnWN5i52HZ47RGPinbf1BjqdbiwROJA2kxEwIx8Vz9qYtaEegjM7EnBkL+nSSetSOFssDomYYwFjrsRAnUCsdOtdJK90Q72saDwdywPcDRKJBnEE/w7DeAJ+K9R4W7is3yPgvKtKvXdj3J/uKvLDViYmt4lS/HBdpQyxLa3dqQj1W22qUjVXGk1WpYaoyNToNSAtjTTtSmNQOY8Wtq2zuYCie3wPknFQ2dRTbsij8Z87Fm35YaHuYxkhTudwRORPSvOuM8VIeH03LCPdUiXKhdSjLKSpySsDVJmdpo51z67dutBXQ/rLMg9IB0wC06QRA7bGs4/DF77n61UuWycbkIpUdfjv1Garld3N6nh/CpqK36+/wBSVzLiWuWBctW/LBLFQTqJVjggkAajH33xNZ2xeAIZmgmD6v0kzFXV/ikZHZbblkNsnCiPSVGlgemZgd+hqNy7hPNYXYDaJ9IyCwyJHtgz7jvUrRanVROclld+9yfyzhNKkDSzHULn8RQRCqQDIPqzP/yk2bAVHBWWZQzbQYaAmRIOGMD/ADe1Qeb2f3mogaoAUy0yVzBOTnr/AM13kl264bzLrBYZVDMsk6ejPJxIOPbpNRbS50ppSULdQvOEhSxJ9UCZJDbAjoPf/oVXE8JpaT9OD8f5f77V27bNskvLgzDCcj+bPX2qy5eEOl2Gm0AslhAJyFUgT0Eycbd8d7alZ/iPK9P0JfB6bdv1uUZ4IMEFQThRpyDCmZHUdopnmIV7kQTqCtsYkgQZbJ/46bVNfhjd0ywcDVqjSQdio9PudznDdwaZ5gNQVrgAgasknS2raT0jp9u1LT1LcovJbju/oUHFXmUnqM7nFd4O+8kqdJgyVkHqehHU05c0uIEAAEqSYO+SB29v0xDFhYdbeklpxEZJ65p3BnO6le+hc+H+Kv3LsM5ZFILSqscyAAxEnc9dp75r+Z8E3nTcJPUsSPUJ+knYEHEdNu1W4Nq2q2mnEODpDKxgnUdj1X0icADqTUnjirubREAgvJMESCQVUnYdT1M7UtStK6LroqdPLJ3afvr0KXyC4AMRq3A2HQj3x/WrPhl1KhgroJ2YCAIMNtggzJ7DvnN8RZazdgkjaCCRIIwQe0Vb8NaZ7JV3lpVwC32VWG5kkb7EjtUyWgqjPzNW1/Yb4rhUunzFn0QDIH7yBAMY7fJHbau3byPaaWLCek41bdMRG9c5be+v0NqAyMbrAAkZmJ23zSxbBQ6QpV11MBOSTkjpB0npjFMjLhi5Qv5o21vfv7ldY4WWC9FkEgiSO3yTP3FWjcVoIj6CB0iOm3QYpgNoQlcsCJgYM+436VzmIJRSSJBMj5GQQOog7+9bFCHhwb5MCvPPKy2Jy8SGIGkE9IweucfJqp5spF4ltjlcRjt7GpPAWtCTcJBcQD/KIwM9TvPsPeu82AIXqDPqPddvk/7U+d5U7sRHSRUC9GOlaLlvDsqhislvq7qN4gZnGR1kVV8r4EuxuFdQXIAE6mAwD7f8e9WPFcQbbhtgwEgkkgjBk9dt/wCzzQWVZ5E1Hfyod4JWtudUxqhABMf5iO2I/sU/x3CIYQjJYm2JkLk5kbLnb39qbtcxLYH/AB7k+1I5tahkuzOwIBBiMDAwAcY6ferSayaaoTrmEcOodPLYksHEezHvj2jfM/jW+EeX6n1kEKuQDEajuBHY5/FUFi35lwhVEkhY3LD0lW7T+Yx2r0jlfBi1bVB0Gfc9TVTGVfDhlW7+w2jHNK5PtCptqo9pKl21rHLhIt1Jtmo9sVIQUEj6GngaZSnRQAO1QuOtq66XUMOxAI/rUlzUa5UM6Tad0ZXmPhWw8wpX/Sce2Dis7x3g9gZRw2ZhpBM4Mkb46bYH39Cuiol1KU6aLlPHVo8399f5PJuK5FetWygUqoUAEAN6i4li3QQBiT/SareM4XUqoixDsAZz6pm4FjGzdf5vivYbluq/iuW23+pFJ7xB/IzXOR8FmOPg1acfl/Ox5LxvCi41vy2JbSAHYMZVWKknXuYzjf8AFTF4jRdS0LeAcHUBoBAYs6mRJEycfpW04zwrbYEIzLjTG4iNh1H/ABVNxPha6hJtgZCiUgEBQBpCnG09/wCHtXLT5LNOtSk7wkr6en3MjcBdzbZQNyBvs2X1j7mcdferW5w5FohdJQKuloBkyNRLDEGf6+0U+3CPbuEspln6ypVCeh/9dvdR81nCcGoLFwC1xXAGkkQqkzvIO0T+pqL3GqDj63+HsVHFLLhlJInGmZnAxGc42/2q343gtVpVa4WZWMkuzeogHRB+kAAgH79YrnL+G0q1zcDKBtgNmLZGAJAPedopxOMa5aci2qsGn68EzllWJJ9Snf8AlrpvoJhTSTzfmKaxeIcqVAMETMAdIIPuR/SrPltsIuu4QjOGFsw3pEHIZfpJIGT0+aa4OyLrKxJAGWJhdUEwhJMSf0BirLmFo+XLwBLZ0wCpGlcj/SNvbrAqZPgijTds29thfkam8xT5mlcQRcBddUM0HGwMA7ke9PX2ACvcKqFA9QBJVp0lBqB1zpA36T7nK2uHi4IyWMJG8kd5wf8Amr65wQa0g8wu6FoLXC8kidJB+kCGAJ/lHeuZRtyOpVXJO0dfcbOi8CCAujT5Y/lnADRuCSvt22yzy/iG8xlKAMAQTqgGBK/O3fv80co4htTLoUMAQZYqsgSAQcn6TiehqVw8voY69YYg4I1QRKNHXOP9JjrA9NCI+e0k9fYRw6lyrDUHlgwCgTnTG2GEiI7VqeWcr0CWyx/A9hT3JuUeWAzZeBvEjAGT1MDerhbNMhHlmfisT/zg/d9/UqrnKrbfUi/MQfyM1Du+GLZnTqWcxuJ7kHf81pls0sWasRnJbMzHFMw3GeE3YEagw1asyp6yo6AGoXG8mvaYZCAGwVAPpiMlcyIH9K9IFilDh6csVNbi3SieUcSCqgW1IZW0gTuD1jsSJk+9N8zTVbBJlkJBMGRIyDOwxj7d69Xu8AriGUN8gH9agX/C1ltl0/6SfzBxT1jE000L8HlHnPL7PkWw7gyxAP8AlHQfOMj/AGNWVu4PKGgSgIBnPpOGgDJyN/n7aHivA+oMFuTqidQk4jM9Nu3WmuH8LcSp06RoIAGgiFjvqyRjaOpq1RxVJeW9lYVOlLexK8H8tJOtpIX0rIg49vbb7mtrZtVzlvLBaRUGwEVYpZrLr1XUm5FqEMsbDVu3UhEpa26eVKUdiUWn0WhUp1VoA6opwChVpwCpAhvTD1IcUw4rkkjOKjuKlOKZZagkistMtbqWy0gpUAQzapDW6mMtIKUBcgXLAIggEdiJqs4rw/ZfOjSe647dNug/ArQG3SDbqHFMbCvOH+raMTxnhDqjAnSVGobAg9fx+KpuK5HetqV0sE0FRphsyTqncTA+7H5r002qSbNcOn0LcP8AITX+yT+nfyPI71vTbdAB9OoksQGYn1DSRmAMewzvJjLwiW7Lo2GAFwjS0qJhSDsIDZ+c9K9b4jlqP9SKfeM/kZqn4rwlbM6CyTuAcHffr1PXrXOWSLMcXRm9dPfb6Hn3A8MyIbp9RAKrOBEwWBGxzAPQA/Il8Jxhe27LbIIOogkMNUmcwCTBGPZR83fHeEbo1EBX1KFx6YAkrAERBiO0YqvHB3LR0kFRpaCyy2uSZnrOkHf+UCOnMvUt0bO2R6eln/RBsQ5turHUZZoBUONQXM/xCRsOgHatdyLk2gB3y8DeJGAMnqcCnvD/ACEqA7jJyBmFxuAdjWkThqZCPLKGLxVvw4P3ff1IaWKfWzUtbNLFummURVtUsWqkhKUEoIIwtUoWqkBKWEoAjrapxbVPhKWq1IDaWqfRKUq06q0AcVadVK6q06q0ECVSnVSlKtOKtSAlUpxVpQWnAtSAkLSwK6BSooArnph6KK5JGWplqKKgBs0g12ioJEGkGiigDhpJoooA5XDRRQByuUUUAcqPxv0/cfrRRXMth+H/APWPuTBXa7RXYg7RXaKCDtdFcooAVShXaKAOinFoooAcWnVooqQHVp5aKKCBxadWiipAWKWKKKkBQrtFFSB//9k="/>
          <p:cNvSpPr>
            <a:spLocks noChangeAspect="1" noChangeArrowheads="1"/>
          </p:cNvSpPr>
          <p:nvPr/>
        </p:nvSpPr>
        <p:spPr bwMode="auto">
          <a:xfrm>
            <a:off x="198438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9398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667000"/>
            <a:ext cx="22383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2708920"/>
            <a:ext cx="2879269" cy="202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Sierpinski Triangle</a:t>
            </a:r>
            <a:endParaRPr lang="th-TH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6237" y="2132856"/>
            <a:ext cx="1143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2421" y="2141414"/>
            <a:ext cx="1114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6997" y="2132856"/>
            <a:ext cx="1133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620688"/>
            <a:ext cx="1104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5576" y="3881637"/>
            <a:ext cx="3456384" cy="411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sz="16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Sierpinski</a:t>
            </a:r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 triangle  ) :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2627180" y="2348880"/>
            <a:ext cx="912954" cy="864096"/>
            <a:chOff x="2639359" y="1484040"/>
            <a:chExt cx="912954" cy="864096"/>
          </a:xfrm>
        </p:grpSpPr>
        <p:sp>
          <p:nvSpPr>
            <p:cNvPr id="13" name="TextBox 12"/>
            <p:cNvSpPr txBox="1"/>
            <p:nvPr/>
          </p:nvSpPr>
          <p:spPr>
            <a:xfrm>
              <a:off x="2915816" y="148404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endParaRPr lang="th-TH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39359" y="19788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endParaRPr lang="th-TH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2273" y="197396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endParaRPr lang="th-TH" b="1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6797" y="2132856"/>
            <a:ext cx="1095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6597" y="2132856"/>
            <a:ext cx="1085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1259632" y="4385693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แบ่งสามเหลี่ยมใหญ่  เป็น  4  สามเหลี่ยมเล็ก โดยลากเส้นต่อจุดกึ่งกลางของแต่ละด้าน</a:t>
            </a:r>
            <a:r>
              <a:rPr lang="en-US" sz="1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th-TH" dirty="0"/>
          </a:p>
        </p:txBody>
      </p:sp>
      <p:sp>
        <p:nvSpPr>
          <p:cNvPr id="23" name="Rectangle 22"/>
          <p:cNvSpPr/>
          <p:nvPr/>
        </p:nvSpPr>
        <p:spPr>
          <a:xfrm>
            <a:off x="1272728" y="4694314"/>
            <a:ext cx="4379392" cy="41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 </a:t>
            </a:r>
            <a:r>
              <a:rPr lang="en-US" sz="16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Sierpinski</a:t>
            </a:r>
            <a:r>
              <a:rPr lang="en-US" sz="1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(triangle 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59632" y="5105773"/>
            <a:ext cx="4379392" cy="41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 </a:t>
            </a:r>
            <a:r>
              <a:rPr lang="en-US" sz="16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Sierpinski</a:t>
            </a:r>
            <a:r>
              <a:rPr lang="en-US" sz="1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(triangle B)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59632" y="5465813"/>
            <a:ext cx="4379392" cy="41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 </a:t>
            </a:r>
            <a:r>
              <a:rPr lang="en-US" sz="1600" b="1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Sierpinski</a:t>
            </a:r>
            <a:r>
              <a:rPr lang="en-US" sz="16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(triangle C)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620688"/>
            <a:ext cx="1095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2"/>
          <p:cNvGrpSpPr/>
          <p:nvPr/>
        </p:nvGrpSpPr>
        <p:grpSpPr>
          <a:xfrm>
            <a:off x="2843808" y="3429000"/>
            <a:ext cx="364202" cy="648072"/>
            <a:chOff x="2843808" y="3429000"/>
            <a:chExt cx="364202" cy="648072"/>
          </a:xfrm>
        </p:grpSpPr>
        <p:sp>
          <p:nvSpPr>
            <p:cNvPr id="28" name="Rectangle 27"/>
            <p:cNvSpPr/>
            <p:nvPr/>
          </p:nvSpPr>
          <p:spPr>
            <a:xfrm>
              <a:off x="2843808" y="342900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,n</a:t>
              </a:r>
              <a:endParaRPr lang="th-TH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915817" y="3717032"/>
              <a:ext cx="72007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956376" y="32129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 = 1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77597" y="16915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 = 2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20465" y="16915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 = 3</a:t>
            </a:r>
            <a:endParaRPr lang="th-TH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Sierpinski</a:t>
            </a:r>
            <a:r>
              <a:rPr lang="en-US" dirty="0"/>
              <a:t> Triangle Codes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467544" y="764704"/>
            <a:ext cx="3960440" cy="52629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 #</a:t>
            </a:r>
            <a:r>
              <a:rPr lang="en-US" sz="1200" dirty="0" err="1">
                <a:solidFill>
                  <a:srgbClr val="0000FF"/>
                </a:solidFill>
              </a:rPr>
              <a:t>Sierpinski</a:t>
            </a:r>
            <a:r>
              <a:rPr lang="en-US" sz="1200" dirty="0">
                <a:solidFill>
                  <a:srgbClr val="0000FF"/>
                </a:solidFill>
              </a:rPr>
              <a:t> Triangle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#</a:t>
            </a:r>
            <a:r>
              <a:rPr lang="en-US" sz="1200" dirty="0" err="1">
                <a:solidFill>
                  <a:srgbClr val="0000FF"/>
                </a:solidFill>
              </a:rPr>
              <a:t>Authour</a:t>
            </a:r>
            <a:r>
              <a:rPr lang="en-US" sz="1200" dirty="0">
                <a:solidFill>
                  <a:srgbClr val="0000FF"/>
                </a:solidFill>
              </a:rPr>
              <a:t>: Alan Richmond, Python3.codes</a:t>
            </a:r>
          </a:p>
          <a:p>
            <a:r>
              <a:rPr lang="th-TH" sz="1200" dirty="0"/>
              <a:t> </a:t>
            </a:r>
          </a:p>
          <a:p>
            <a:r>
              <a:rPr lang="en-US" sz="1200" dirty="0"/>
              <a:t>from turtle import *</a:t>
            </a:r>
          </a:p>
          <a:p>
            <a:r>
              <a:rPr lang="en-US" sz="1200" dirty="0"/>
              <a:t>size=800</a:t>
            </a:r>
          </a:p>
          <a:p>
            <a:r>
              <a:rPr lang="en-US" sz="1200" dirty="0"/>
              <a:t>min=64</a:t>
            </a:r>
          </a:p>
          <a:p>
            <a:r>
              <a:rPr lang="pt-BR" sz="1200" dirty="0"/>
              <a:t>pf=0.8660254    # Pythagoras factor: sqrt(3)/2</a:t>
            </a:r>
          </a:p>
          <a:p>
            <a:r>
              <a:rPr lang="th-TH" sz="1200" dirty="0"/>
              <a:t> </a:t>
            </a:r>
          </a:p>
          <a:p>
            <a:r>
              <a:rPr lang="en-US" sz="1200" dirty="0"/>
              <a:t>def S(</a:t>
            </a:r>
            <a:r>
              <a:rPr lang="en-US" sz="1200" dirty="0" err="1"/>
              <a:t>l,x,y</a:t>
            </a:r>
            <a:r>
              <a:rPr lang="en-US" sz="1200" dirty="0"/>
              <a:t>):</a:t>
            </a:r>
          </a:p>
          <a:p>
            <a:r>
              <a:rPr lang="en-US" sz="1200" dirty="0"/>
              <a:t>    if l&gt;min:                       # Not done yet?</a:t>
            </a:r>
          </a:p>
          <a:p>
            <a:r>
              <a:rPr lang="en-US" sz="1200" dirty="0"/>
              <a:t>        l=l/2                           # scale down by 2</a:t>
            </a:r>
          </a:p>
          <a:p>
            <a:r>
              <a:rPr lang="en-US" sz="1200" dirty="0"/>
              <a:t>        S(</a:t>
            </a:r>
            <a:r>
              <a:rPr lang="en-US" sz="1200" dirty="0" err="1"/>
              <a:t>l,x,y</a:t>
            </a:r>
            <a:r>
              <a:rPr lang="en-US" sz="1200" dirty="0"/>
              <a:t>)                        # bottom left triangle</a:t>
            </a:r>
          </a:p>
          <a:p>
            <a:r>
              <a:rPr lang="en-US" sz="1200" dirty="0"/>
              <a:t>        S(</a:t>
            </a:r>
            <a:r>
              <a:rPr lang="en-US" sz="1200" dirty="0" err="1"/>
              <a:t>l,x+l,y</a:t>
            </a:r>
            <a:r>
              <a:rPr lang="en-US" sz="1200" dirty="0"/>
              <a:t>)                      # bottom right triangle</a:t>
            </a:r>
          </a:p>
          <a:p>
            <a:r>
              <a:rPr lang="en-US" sz="1200" dirty="0"/>
              <a:t>        S(</a:t>
            </a:r>
            <a:r>
              <a:rPr lang="en-US" sz="1200" dirty="0" err="1"/>
              <a:t>l,x+l</a:t>
            </a:r>
            <a:r>
              <a:rPr lang="en-US" sz="1200" dirty="0"/>
              <a:t>/2,y+l*</a:t>
            </a:r>
            <a:r>
              <a:rPr lang="en-US" sz="1200" dirty="0" err="1"/>
              <a:t>pf</a:t>
            </a:r>
            <a:r>
              <a:rPr lang="en-US" sz="1200" dirty="0"/>
              <a:t>)               # top triangle</a:t>
            </a:r>
          </a:p>
          <a:p>
            <a:r>
              <a:rPr lang="en-US" sz="1200" dirty="0"/>
              <a:t>    else:                           # Done </a:t>
            </a:r>
            <a:r>
              <a:rPr lang="en-US" sz="1200" dirty="0" err="1"/>
              <a:t>recursing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goto</a:t>
            </a:r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); </a:t>
            </a:r>
            <a:r>
              <a:rPr lang="en-US" sz="1200" dirty="0" err="1"/>
              <a:t>pendown</a:t>
            </a:r>
            <a:r>
              <a:rPr lang="en-US" sz="1200" dirty="0"/>
              <a:t>()            # start at 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begin_fill</a:t>
            </a:r>
            <a:r>
              <a:rPr lang="en-US" sz="1200" dirty="0"/>
              <a:t>()                    # prepare to fill triangle</a:t>
            </a:r>
          </a:p>
          <a:p>
            <a:r>
              <a:rPr lang="en-US" sz="1200" dirty="0"/>
              <a:t>        forward(l); left(120)           # triangle base</a:t>
            </a:r>
          </a:p>
          <a:p>
            <a:r>
              <a:rPr lang="en-US" sz="1200" dirty="0"/>
              <a:t>        forward(l); left(120)           # triangle right</a:t>
            </a:r>
          </a:p>
          <a:p>
            <a:r>
              <a:rPr lang="en-US" sz="1200" dirty="0"/>
              <a:t>        forward(l)                      # triangle left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end_fill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setheading</a:t>
            </a:r>
            <a:r>
              <a:rPr lang="en-US" sz="1200" dirty="0"/>
              <a:t>(0)                   # face East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penup</a:t>
            </a:r>
            <a:r>
              <a:rPr lang="en-US" sz="1200" dirty="0"/>
              <a:t>(); </a:t>
            </a:r>
            <a:r>
              <a:rPr lang="en-US" sz="1200" dirty="0" err="1"/>
              <a:t>goto</a:t>
            </a:r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              # finish at 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  <a:p>
            <a:r>
              <a:rPr lang="th-TH" sz="1200" dirty="0"/>
              <a:t> </a:t>
            </a:r>
          </a:p>
          <a:p>
            <a:r>
              <a:rPr lang="en-US" sz="1200" dirty="0" err="1"/>
              <a:t>penup</a:t>
            </a:r>
            <a:r>
              <a:rPr lang="en-US" sz="1200" dirty="0"/>
              <a:t>()</a:t>
            </a:r>
          </a:p>
          <a:p>
            <a:r>
              <a:rPr lang="en-US" sz="1200" dirty="0"/>
              <a:t>speed('fastest')</a:t>
            </a:r>
          </a:p>
          <a:p>
            <a:r>
              <a:rPr lang="en-US" sz="1200" dirty="0"/>
              <a:t>S(size,-size/2,-size*</a:t>
            </a:r>
            <a:r>
              <a:rPr lang="en-US" sz="1200" dirty="0" err="1"/>
              <a:t>pf</a:t>
            </a:r>
            <a:r>
              <a:rPr lang="en-US" sz="1200" dirty="0"/>
              <a:t>/2.0)</a:t>
            </a:r>
          </a:p>
          <a:p>
            <a:r>
              <a:rPr lang="en-US" sz="1200" dirty="0"/>
              <a:t>done()</a:t>
            </a:r>
            <a:endParaRPr lang="th-TH" sz="1200" dirty="0"/>
          </a:p>
        </p:txBody>
      </p:sp>
      <p:sp>
        <p:nvSpPr>
          <p:cNvPr id="4" name="Rectangle 3"/>
          <p:cNvSpPr/>
          <p:nvPr/>
        </p:nvSpPr>
        <p:spPr>
          <a:xfrm>
            <a:off x="5580112" y="692696"/>
            <a:ext cx="2988840" cy="577081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import turtle</a:t>
            </a:r>
          </a:p>
          <a:p>
            <a:endParaRPr lang="th-TH" sz="900" dirty="0"/>
          </a:p>
          <a:p>
            <a:r>
              <a:rPr lang="en-US" sz="900" dirty="0"/>
              <a:t>def </a:t>
            </a:r>
            <a:r>
              <a:rPr lang="en-US" sz="900" dirty="0" err="1"/>
              <a:t>drawTriangle</a:t>
            </a:r>
            <a:r>
              <a:rPr lang="en-US" sz="900" dirty="0"/>
              <a:t>(</a:t>
            </a:r>
            <a:r>
              <a:rPr lang="en-US" sz="900" dirty="0" err="1"/>
              <a:t>points,color,myTurtle</a:t>
            </a:r>
            <a:r>
              <a:rPr lang="en-US" sz="900" dirty="0"/>
              <a:t>):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myTurtle.fillcolor</a:t>
            </a:r>
            <a:r>
              <a:rPr lang="en-US" sz="900" dirty="0"/>
              <a:t>(color)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myTurtle.up</a:t>
            </a:r>
            <a:r>
              <a:rPr lang="en-US" sz="900" dirty="0"/>
              <a:t>()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myTurtle.goto</a:t>
            </a:r>
            <a:r>
              <a:rPr lang="en-US" sz="900" dirty="0"/>
              <a:t>(points[0][0],points[0][1])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myTurtle.down</a:t>
            </a:r>
            <a:r>
              <a:rPr lang="en-US" sz="900" dirty="0"/>
              <a:t>()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myTurtle.begin_fill</a:t>
            </a:r>
            <a:r>
              <a:rPr lang="en-US" sz="900" dirty="0"/>
              <a:t>()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myTurtle.goto</a:t>
            </a:r>
            <a:r>
              <a:rPr lang="en-US" sz="900" dirty="0"/>
              <a:t>(points[1][0],points[1][1])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myTurtle.goto</a:t>
            </a:r>
            <a:r>
              <a:rPr lang="en-US" sz="900" dirty="0"/>
              <a:t>(points[2][0],points[2][1])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myTurtle.goto</a:t>
            </a:r>
            <a:r>
              <a:rPr lang="en-US" sz="900" dirty="0"/>
              <a:t>(points[0][0],points[0][1])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myTurtle.end_fill</a:t>
            </a:r>
            <a:r>
              <a:rPr lang="en-US" sz="900" dirty="0"/>
              <a:t>()</a:t>
            </a:r>
          </a:p>
          <a:p>
            <a:endParaRPr lang="th-TH" sz="900" dirty="0"/>
          </a:p>
          <a:p>
            <a:r>
              <a:rPr lang="en-US" sz="900" dirty="0"/>
              <a:t>def </a:t>
            </a:r>
            <a:r>
              <a:rPr lang="en-US" sz="900" dirty="0" err="1"/>
              <a:t>getMid</a:t>
            </a:r>
            <a:r>
              <a:rPr lang="en-US" sz="900" dirty="0"/>
              <a:t>(p1,p2):</a:t>
            </a:r>
          </a:p>
          <a:p>
            <a:r>
              <a:rPr lang="en-US" sz="900" dirty="0"/>
              <a:t>    return ( (p1[0]+p2[0]) / 2, (p1[1] + p2[1]) / 2)</a:t>
            </a:r>
          </a:p>
          <a:p>
            <a:endParaRPr lang="th-TH" sz="900" dirty="0"/>
          </a:p>
          <a:p>
            <a:r>
              <a:rPr lang="en-US" sz="900" dirty="0"/>
              <a:t>def </a:t>
            </a:r>
            <a:r>
              <a:rPr lang="en-US" sz="900" dirty="0" err="1"/>
              <a:t>sierpinski</a:t>
            </a:r>
            <a:r>
              <a:rPr lang="en-US" sz="900" dirty="0"/>
              <a:t>(</a:t>
            </a:r>
            <a:r>
              <a:rPr lang="en-US" sz="900" dirty="0" err="1"/>
              <a:t>points,degree,myTurtle</a:t>
            </a:r>
            <a:r>
              <a:rPr lang="en-US" sz="900" dirty="0"/>
              <a:t>):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colormap</a:t>
            </a:r>
            <a:r>
              <a:rPr lang="en-US" sz="900" dirty="0"/>
              <a:t> = ['</a:t>
            </a:r>
            <a:r>
              <a:rPr lang="en-US" sz="900" dirty="0" err="1"/>
              <a:t>blue','red','green','white','yellow</a:t>
            </a:r>
            <a:r>
              <a:rPr lang="en-US" sz="900" dirty="0"/>
              <a:t>',</a:t>
            </a:r>
          </a:p>
          <a:p>
            <a:r>
              <a:rPr lang="en-US" sz="900" dirty="0"/>
              <a:t>                '</a:t>
            </a:r>
            <a:r>
              <a:rPr lang="en-US" sz="900" dirty="0" err="1"/>
              <a:t>violet','orange</a:t>
            </a:r>
            <a:r>
              <a:rPr lang="en-US" sz="900" dirty="0"/>
              <a:t>']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drawTriangle</a:t>
            </a:r>
            <a:r>
              <a:rPr lang="en-US" sz="900" dirty="0"/>
              <a:t>(</a:t>
            </a:r>
            <a:r>
              <a:rPr lang="en-US" sz="900" dirty="0" err="1"/>
              <a:t>points,colormap</a:t>
            </a:r>
            <a:r>
              <a:rPr lang="en-US" sz="900" dirty="0"/>
              <a:t>[degree],</a:t>
            </a:r>
            <a:r>
              <a:rPr lang="en-US" sz="900" dirty="0" err="1"/>
              <a:t>myTurtle</a:t>
            </a:r>
            <a:r>
              <a:rPr lang="en-US" sz="900" dirty="0"/>
              <a:t>)</a:t>
            </a:r>
          </a:p>
          <a:p>
            <a:r>
              <a:rPr lang="en-US" sz="900" dirty="0"/>
              <a:t>    if degree &gt; 0: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sierpinski</a:t>
            </a:r>
            <a:r>
              <a:rPr lang="en-US" sz="900" dirty="0"/>
              <a:t>([points[0],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(points[0], points[1]),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(points[0], points[2])],</a:t>
            </a:r>
          </a:p>
          <a:p>
            <a:r>
              <a:rPr lang="en-US" sz="900" dirty="0"/>
              <a:t>                   degree-1, </a:t>
            </a:r>
            <a:r>
              <a:rPr lang="en-US" sz="900" dirty="0" err="1"/>
              <a:t>myTurtle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sierpinski</a:t>
            </a:r>
            <a:r>
              <a:rPr lang="en-US" sz="900" dirty="0"/>
              <a:t>([points[1],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(points[0], points[1]),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(points[1], points[2])],</a:t>
            </a:r>
          </a:p>
          <a:p>
            <a:r>
              <a:rPr lang="en-US" sz="900" dirty="0"/>
              <a:t>                   degree-1, </a:t>
            </a:r>
            <a:r>
              <a:rPr lang="en-US" sz="900" dirty="0" err="1"/>
              <a:t>myTurtle</a:t>
            </a:r>
            <a:r>
              <a:rPr lang="en-US" sz="900" dirty="0"/>
              <a:t>)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sierpinski</a:t>
            </a:r>
            <a:r>
              <a:rPr lang="en-US" sz="900" dirty="0"/>
              <a:t>([points[2],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(points[2], points[1]),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getMid</a:t>
            </a:r>
            <a:r>
              <a:rPr lang="en-US" sz="900" dirty="0"/>
              <a:t>(points[0], points[2])],</a:t>
            </a:r>
          </a:p>
          <a:p>
            <a:r>
              <a:rPr lang="en-US" sz="900" dirty="0"/>
              <a:t>                   degree-1, </a:t>
            </a:r>
            <a:r>
              <a:rPr lang="en-US" sz="900" dirty="0" err="1"/>
              <a:t>myTurtle</a:t>
            </a:r>
            <a:r>
              <a:rPr lang="en-US" sz="900" dirty="0"/>
              <a:t>)</a:t>
            </a:r>
          </a:p>
          <a:p>
            <a:endParaRPr lang="th-TH" sz="900" dirty="0"/>
          </a:p>
          <a:p>
            <a:r>
              <a:rPr lang="en-US" sz="900" dirty="0">
                <a:solidFill>
                  <a:srgbClr val="0000FF"/>
                </a:solidFill>
              </a:rPr>
              <a:t>def main():</a:t>
            </a:r>
          </a:p>
          <a:p>
            <a:r>
              <a:rPr lang="en-US" sz="900" dirty="0"/>
              <a:t>   </a:t>
            </a:r>
            <a:r>
              <a:rPr lang="en-US" sz="900" dirty="0" err="1"/>
              <a:t>myTurtle</a:t>
            </a:r>
            <a:r>
              <a:rPr lang="en-US" sz="900" dirty="0"/>
              <a:t> = </a:t>
            </a:r>
            <a:r>
              <a:rPr lang="en-US" sz="900" dirty="0" err="1"/>
              <a:t>turtle.Turtle</a:t>
            </a:r>
            <a:r>
              <a:rPr lang="en-US" sz="900" dirty="0"/>
              <a:t>()</a:t>
            </a:r>
          </a:p>
          <a:p>
            <a:r>
              <a:rPr lang="en-US" sz="900" dirty="0"/>
              <a:t>   </a:t>
            </a:r>
            <a:r>
              <a:rPr lang="en-US" sz="900" dirty="0" err="1"/>
              <a:t>myWin</a:t>
            </a:r>
            <a:r>
              <a:rPr lang="en-US" sz="900" dirty="0"/>
              <a:t> = </a:t>
            </a:r>
            <a:r>
              <a:rPr lang="en-US" sz="900" dirty="0" err="1"/>
              <a:t>turtle.Screen</a:t>
            </a:r>
            <a:r>
              <a:rPr lang="en-US" sz="900" dirty="0"/>
              <a:t>()</a:t>
            </a:r>
          </a:p>
          <a:p>
            <a:r>
              <a:rPr lang="en-US" sz="900" dirty="0"/>
              <a:t>   </a:t>
            </a:r>
            <a:r>
              <a:rPr lang="en-US" sz="900" dirty="0" err="1"/>
              <a:t>myPoints</a:t>
            </a:r>
            <a:r>
              <a:rPr lang="en-US" sz="900" dirty="0"/>
              <a:t> = [[-100,-50],[0,100],[100,-50]]</a:t>
            </a:r>
          </a:p>
          <a:p>
            <a:r>
              <a:rPr lang="en-US" sz="900" dirty="0"/>
              <a:t>   </a:t>
            </a:r>
            <a:r>
              <a:rPr lang="en-US" sz="900" dirty="0" err="1"/>
              <a:t>sierpinski</a:t>
            </a:r>
            <a:r>
              <a:rPr lang="en-US" sz="900" dirty="0"/>
              <a:t>(myPoints,3,myTurtle)</a:t>
            </a:r>
          </a:p>
          <a:p>
            <a:r>
              <a:rPr lang="en-US" sz="900" dirty="0"/>
              <a:t>   </a:t>
            </a:r>
            <a:r>
              <a:rPr lang="en-US" sz="900" dirty="0" err="1"/>
              <a:t>myWin.exitonclick</a:t>
            </a:r>
            <a:r>
              <a:rPr lang="en-US" sz="900" dirty="0"/>
              <a:t>()</a:t>
            </a:r>
          </a:p>
          <a:p>
            <a:r>
              <a:rPr lang="en-US" sz="900" dirty="0">
                <a:solidFill>
                  <a:srgbClr val="0000FF"/>
                </a:solidFill>
              </a:rPr>
              <a:t>main()</a:t>
            </a:r>
            <a:endParaRPr lang="th-TH" sz="9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Turtle 1</a:t>
            </a:r>
            <a:endParaRPr lang="th-TH" dirty="0"/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4790723" cy="48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436096" y="1196752"/>
            <a:ext cx="3456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Turtle graphics </a:t>
            </a:r>
            <a:r>
              <a:rPr lang="en-US" sz="1600" dirty="0"/>
              <a:t>is a popular way for introducing programming to kids. It was part of the original </a:t>
            </a:r>
            <a:r>
              <a:rPr lang="en-US" sz="1600" dirty="0">
                <a:solidFill>
                  <a:srgbClr val="00B0F0"/>
                </a:solidFill>
              </a:rPr>
              <a:t>Logo </a:t>
            </a:r>
            <a:r>
              <a:rPr lang="en-US" sz="1600" dirty="0"/>
              <a:t>programming language developed by </a:t>
            </a:r>
            <a:r>
              <a:rPr lang="en-US" sz="1600" dirty="0">
                <a:solidFill>
                  <a:srgbClr val="00B0F0"/>
                </a:solidFill>
              </a:rPr>
              <a:t>Wally </a:t>
            </a:r>
            <a:r>
              <a:rPr lang="en-US" sz="1600" dirty="0" err="1">
                <a:solidFill>
                  <a:srgbClr val="00B0F0"/>
                </a:solidFill>
              </a:rPr>
              <a:t>Feurzig</a:t>
            </a:r>
            <a:r>
              <a:rPr lang="en-US" sz="1600" dirty="0">
                <a:solidFill>
                  <a:srgbClr val="00B0F0"/>
                </a:solidFill>
              </a:rPr>
              <a:t> and Seymour </a:t>
            </a:r>
            <a:r>
              <a:rPr lang="en-US" sz="1600" dirty="0" err="1">
                <a:solidFill>
                  <a:srgbClr val="00B0F0"/>
                </a:solidFill>
              </a:rPr>
              <a:t>Papert</a:t>
            </a:r>
            <a:r>
              <a:rPr lang="en-US" sz="1600" dirty="0">
                <a:solidFill>
                  <a:srgbClr val="00B0F0"/>
                </a:solidFill>
              </a:rPr>
              <a:t> in 1966.</a:t>
            </a:r>
            <a:endParaRPr lang="th-TH" sz="16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3861048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PythonTurtle</a:t>
            </a:r>
            <a:r>
              <a:rPr lang="en-US" sz="1600" dirty="0"/>
              <a:t> is open-sourced and is released under the </a:t>
            </a:r>
            <a:r>
              <a:rPr lang="en-US" sz="1600" dirty="0">
                <a:solidFill>
                  <a:srgbClr val="00B0F0"/>
                </a:solidFill>
              </a:rPr>
              <a:t>MIT license</a:t>
            </a:r>
            <a:r>
              <a:rPr lang="en-US" sz="1600" dirty="0"/>
              <a:t>.</a:t>
            </a:r>
            <a:endParaRPr lang="th-TH" sz="16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059832" y="5733256"/>
            <a:ext cx="5544616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  <a:cs typeface="Angsana New" pitchFamily="18" charset="-34"/>
              </a:rPr>
              <a:t>The turtle module provides turtle graphics primitives, in both object-oriented and procedure-oriented ways. Because it uses </a:t>
            </a:r>
            <a:r>
              <a:rPr kumimoji="0" lang="th-TH" sz="11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itchFamily="49" charset="0"/>
                <a:cs typeface="Courier New" pitchFamily="49" charset="0"/>
                <a:hlinkClick r:id="rId3" tooltip="tkinter: Interface to Tcl/Tk for graphical user interfaces"/>
              </a:rPr>
              <a:t>tkinter</a:t>
            </a:r>
            <a:r>
              <a:rPr kumimoji="0" lang="th-TH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  <a:cs typeface="Angsana New" pitchFamily="18" charset="-34"/>
              </a:rPr>
              <a:t> for the underlying graphics, it needs a version of Python installed with Tk support.</a:t>
            </a:r>
            <a:r>
              <a:rPr kumimoji="0" lang="th-TH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476672"/>
            <a:ext cx="8208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http://interactivepython.org/runestone/static/CS152f17/PythonTurtle/OurFirstTurtleProgram.html</a:t>
            </a:r>
            <a:endParaRPr lang="th-TH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Turtle 2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179512" y="836712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http://interactivepython.org/runestone/static/CS152f17/PythonTurtle/OurFirstTurtleProgram.html</a:t>
            </a:r>
            <a:endParaRPr lang="th-TH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56" y="3986308"/>
            <a:ext cx="887918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916832"/>
            <a:ext cx="283642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068960"/>
            <a:ext cx="2952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844332" y="1796629"/>
            <a:ext cx="2952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grpSp>
        <p:nvGrpSpPr>
          <p:cNvPr id="3" name="Group 10"/>
          <p:cNvGrpSpPr/>
          <p:nvPr/>
        </p:nvGrpSpPr>
        <p:grpSpPr>
          <a:xfrm>
            <a:off x="323528" y="2852936"/>
            <a:ext cx="8459860" cy="3607616"/>
            <a:chOff x="323528" y="2852936"/>
            <a:chExt cx="8459860" cy="3607616"/>
          </a:xfrm>
        </p:grpSpPr>
        <p:pic>
          <p:nvPicPr>
            <p:cNvPr id="5" name="Picture 2" descr="http://fractalcurves.com/all_curves/images/Dragon_of_Ev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749650" y="426814"/>
              <a:ext cx="3607616" cy="845986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1259632" y="6021288"/>
              <a:ext cx="1902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Plane Filling Curve</a:t>
              </a:r>
              <a:endParaRPr lang="th-TH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79512" y="764704"/>
            <a:ext cx="6408712" cy="1448093"/>
            <a:chOff x="755576" y="692696"/>
            <a:chExt cx="7272808" cy="1664117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5576" y="692696"/>
              <a:ext cx="7272808" cy="1664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1547665" y="1916831"/>
              <a:ext cx="1441995" cy="424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Fractal Tree</a:t>
              </a:r>
              <a:endParaRPr lang="th-TH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Recursion</a:t>
            </a:r>
            <a:endParaRPr lang="th-TH" dirty="0"/>
          </a:p>
        </p:txBody>
      </p:sp>
      <p:pic>
        <p:nvPicPr>
          <p:cNvPr id="206850" name="Picture 2" descr="https://edmortimer.files.wordpress.com/2011/07/trees1.jpg?w=570&amp;h=2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692696"/>
            <a:ext cx="5429250" cy="2295526"/>
          </a:xfrm>
          <a:prstGeom prst="rect">
            <a:avLst/>
          </a:prstGeom>
          <a:noFill/>
        </p:spPr>
      </p:pic>
      <p:pic>
        <p:nvPicPr>
          <p:cNvPr id="4" name="Picture 7" descr="https://edmortimer.files.wordpress.com/2011/07/covertrees.jpg?w=570&amp;h=2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5429250" cy="2581276"/>
          </a:xfrm>
          <a:prstGeom prst="rect">
            <a:avLst/>
          </a:prstGeom>
          <a:noFill/>
        </p:spPr>
      </p:pic>
      <p:pic>
        <p:nvPicPr>
          <p:cNvPr id="5" name="Picture 10" descr="http://www.biolib.cz/IMG/GAL/15758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624159">
            <a:off x="6456279" y="3587623"/>
            <a:ext cx="2083843" cy="156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Your Fractal Tree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573016"/>
            <a:ext cx="981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836712"/>
            <a:ext cx="1009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797152"/>
            <a:ext cx="10096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3568" y="1772816"/>
            <a:ext cx="33123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turtle</a:t>
            </a:r>
          </a:p>
          <a:p>
            <a:r>
              <a:rPr lang="en-US" sz="2000" dirty="0" err="1"/>
              <a:t>wn</a:t>
            </a:r>
            <a:r>
              <a:rPr lang="en-US" sz="2000" dirty="0"/>
              <a:t> = </a:t>
            </a:r>
            <a:r>
              <a:rPr lang="en-US" sz="2000" dirty="0" err="1"/>
              <a:t>turtle.Screen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wn.bgcolor</a:t>
            </a:r>
            <a:r>
              <a:rPr lang="en-US" sz="2000" dirty="0"/>
              <a:t>("yellow")</a:t>
            </a:r>
          </a:p>
          <a:p>
            <a:r>
              <a:rPr lang="en-US" sz="2000" dirty="0"/>
              <a:t>me = </a:t>
            </a:r>
            <a:r>
              <a:rPr lang="en-US" sz="2000" dirty="0" err="1"/>
              <a:t>turtle.Turtle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me.color</a:t>
            </a:r>
            <a:r>
              <a:rPr lang="en-US" sz="2000" dirty="0"/>
              <a:t>("red")</a:t>
            </a:r>
          </a:p>
          <a:p>
            <a:r>
              <a:rPr lang="en-US" sz="2000" dirty="0" err="1"/>
              <a:t>me.pensize</a:t>
            </a:r>
            <a:r>
              <a:rPr lang="en-US" sz="2000" dirty="0"/>
              <a:t>(3)</a:t>
            </a:r>
          </a:p>
          <a:p>
            <a:r>
              <a:rPr lang="en-US" sz="2000" dirty="0" err="1"/>
              <a:t>me.left</a:t>
            </a:r>
            <a:r>
              <a:rPr lang="en-US" sz="2000" dirty="0"/>
              <a:t>(90)</a:t>
            </a:r>
          </a:p>
          <a:p>
            <a:r>
              <a:rPr lang="en-US" sz="2000" dirty="0" err="1"/>
              <a:t>len</a:t>
            </a:r>
            <a:r>
              <a:rPr lang="en-US" sz="2000" dirty="0"/>
              <a:t> = 50</a:t>
            </a:r>
          </a:p>
          <a:p>
            <a:r>
              <a:rPr lang="en-US" sz="2000" dirty="0" err="1"/>
              <a:t>me.forward</a:t>
            </a:r>
            <a:r>
              <a:rPr lang="en-US" sz="2000" dirty="0"/>
              <a:t>(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fractalTree</a:t>
            </a:r>
            <a:r>
              <a:rPr lang="en-US" sz="2000" dirty="0">
                <a:solidFill>
                  <a:srgbClr val="0070C0"/>
                </a:solidFill>
              </a:rPr>
              <a:t>(3, </a:t>
            </a:r>
            <a:r>
              <a:rPr lang="en-US" sz="2000" dirty="0" err="1">
                <a:solidFill>
                  <a:srgbClr val="0070C0"/>
                </a:solidFill>
              </a:rPr>
              <a:t>len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th-TH" sz="2000" dirty="0"/>
          </a:p>
          <a:p>
            <a:endParaRPr lang="th-TH" sz="2000" dirty="0"/>
          </a:p>
          <a:p>
            <a:r>
              <a:rPr lang="en-US" sz="2000" dirty="0" err="1"/>
              <a:t>wn.exitonclick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4941168"/>
            <a:ext cx="1722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me.pendown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me.penup</a:t>
            </a:r>
            <a:r>
              <a:rPr lang="en-US" sz="2000" dirty="0"/>
              <a:t>()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0112" y="2996952"/>
            <a:ext cx="2160240" cy="70788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C00000"/>
                </a:solidFill>
              </a:rPr>
              <a:t>fac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(n-1)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   n *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endParaRPr lang="th-TH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0112" y="2715100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   n * </a:t>
            </a:r>
            <a:r>
              <a:rPr lang="en-US" sz="2000" dirty="0" err="1">
                <a:solidFill>
                  <a:srgbClr val="C00000"/>
                </a:solidFill>
              </a:rPr>
              <a:t>fac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(n-1)</a:t>
            </a:r>
            <a:endParaRPr lang="th-TH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02088" y="1556792"/>
            <a:ext cx="3170312" cy="286232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fac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(n):  </a:t>
            </a:r>
            <a:r>
              <a:rPr lang="en-US" sz="2000" dirty="0">
                <a:solidFill>
                  <a:schemeClr val="accent5"/>
                </a:solidFill>
              </a:rPr>
              <a:t># n&gt;=0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n == 0 </a:t>
            </a:r>
            <a:r>
              <a:rPr lang="en-US" sz="2000" dirty="0">
                <a:solidFill>
                  <a:srgbClr val="0000FF"/>
                </a:solidFill>
              </a:rPr>
              <a:t>or</a:t>
            </a:r>
            <a:r>
              <a:rPr lang="en-US" sz="2000" dirty="0"/>
              <a:t> n == 1: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1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/>
              <a:t>:</a:t>
            </a:r>
            <a:endParaRPr lang="th-TH" sz="2000" dirty="0">
              <a:ea typeface="Angsana New" pitchFamily="18" charset="-34"/>
              <a:cs typeface="Cordia New" pitchFamily="34" charset="-34"/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863D"/>
                </a:solidFill>
              </a:rPr>
              <a:t>#-------------------------------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 =  </a:t>
            </a:r>
            <a:r>
              <a:rPr lang="en-US" sz="2000" dirty="0" err="1">
                <a:solidFill>
                  <a:srgbClr val="C00000"/>
                </a:solidFill>
              </a:rPr>
              <a:t>fac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(4);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of Recursion</a:t>
            </a:r>
            <a:endParaRPr lang="th-TH" dirty="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09800" y="2132013"/>
            <a:ext cx="990600" cy="1677987"/>
            <a:chOff x="2209800" y="1905000"/>
            <a:chExt cx="990600" cy="1677988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1373187" y="2743201"/>
              <a:ext cx="1674814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362201" y="2741612"/>
              <a:ext cx="167481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09800" y="3581401"/>
              <a:ext cx="990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19200" y="3200400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fac(4)</a:t>
            </a:r>
            <a:endParaRPr lang="th-TH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9200" y="2819400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fac(3)</a:t>
            </a:r>
            <a:endParaRPr lang="th-TH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267744" y="3189288"/>
            <a:ext cx="1061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4      -</a:t>
            </a:r>
            <a:endParaRPr lang="th-TH" sz="2000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86000" y="2780928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3      -</a:t>
            </a:r>
            <a:endParaRPr lang="th-TH" sz="20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233488" y="2438400"/>
            <a:ext cx="92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fac(2)</a:t>
            </a:r>
            <a:endParaRPr lang="th-TH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286000" y="2452688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2      -</a:t>
            </a:r>
            <a:endParaRPr lang="th-TH" sz="20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58888" y="2071688"/>
            <a:ext cx="881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fac(1)</a:t>
            </a:r>
            <a:endParaRPr lang="th-TH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92350" y="2084388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1      </a:t>
            </a:r>
            <a:endParaRPr lang="th-TH" sz="2000" dirty="0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206750" y="2209800"/>
            <a:ext cx="679450" cy="400050"/>
            <a:chOff x="3207330" y="2209800"/>
            <a:chExt cx="678870" cy="400110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3207330" y="2285165"/>
              <a:ext cx="374864" cy="307223"/>
              <a:chOff x="3207330" y="2285165"/>
              <a:chExt cx="374864" cy="307223"/>
            </a:xfrm>
          </p:grpSpPr>
          <p:cxnSp>
            <p:nvCxnSpPr>
              <p:cNvPr id="26" name="Straight Connector 25"/>
              <p:cNvCxnSpPr>
                <a:stCxn id="24" idx="3"/>
              </p:cNvCxnSpPr>
              <p:nvPr/>
            </p:nvCxnSpPr>
            <p:spPr>
              <a:xfrm>
                <a:off x="3207330" y="2284424"/>
                <a:ext cx="374330" cy="15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3428445" y="2437641"/>
                <a:ext cx="304846" cy="158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0800000">
                <a:off x="3277120" y="2590857"/>
                <a:ext cx="304540" cy="1588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197" name="TextBox 35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381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1     </a:t>
              </a:r>
              <a:endParaRPr lang="th-TH" sz="2000">
                <a:solidFill>
                  <a:srgbClr val="0000FF"/>
                </a:solidFill>
              </a:endParaRPr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771800" y="2446338"/>
            <a:ext cx="381000" cy="400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     </a:t>
            </a:r>
            <a:endParaRPr lang="th-TH" sz="2000" dirty="0">
              <a:solidFill>
                <a:srgbClr val="0000FF"/>
              </a:solidFill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235325" y="2590800"/>
            <a:ext cx="1371600" cy="400050"/>
            <a:chOff x="3207330" y="2209800"/>
            <a:chExt cx="1371600" cy="400110"/>
          </a:xfrm>
        </p:grpSpPr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3207330" y="2285165"/>
              <a:ext cx="374864" cy="307223"/>
              <a:chOff x="3207330" y="2285165"/>
              <a:chExt cx="374864" cy="30722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207330" y="2284424"/>
                <a:ext cx="374650" cy="15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3428764" y="2437640"/>
                <a:ext cx="304846" cy="15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0800000">
                <a:off x="3277180" y="2590857"/>
                <a:ext cx="304800" cy="1588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192" name="TextBox 40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1073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2*1 = 2     </a:t>
              </a:r>
              <a:endParaRPr lang="th-TH" sz="2000">
                <a:solidFill>
                  <a:srgbClr val="0000FF"/>
                </a:solidFill>
              </a:endParaRP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771800" y="2819400"/>
            <a:ext cx="381000" cy="400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     </a:t>
            </a:r>
            <a:endParaRPr lang="th-TH" sz="2000" dirty="0">
              <a:solidFill>
                <a:srgbClr val="0000FF"/>
              </a:solidFill>
            </a:endParaRPr>
          </a:p>
        </p:txBody>
      </p: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3227388" y="2952750"/>
            <a:ext cx="1371600" cy="400050"/>
            <a:chOff x="3207330" y="2209800"/>
            <a:chExt cx="1371600" cy="400110"/>
          </a:xfrm>
        </p:grpSpPr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3207330" y="2285165"/>
              <a:ext cx="374864" cy="307223"/>
              <a:chOff x="3207330" y="2285165"/>
              <a:chExt cx="374864" cy="30722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207330" y="2284424"/>
                <a:ext cx="374650" cy="15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3428763" y="2437640"/>
                <a:ext cx="304846" cy="158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>
                <a:off x="3277180" y="2590857"/>
                <a:ext cx="304800" cy="1588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187" name="TextBox 47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10737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3*2 = 6     </a:t>
              </a:r>
              <a:endParaRPr lang="th-TH" sz="200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771800" y="3167063"/>
            <a:ext cx="381000" cy="400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6     </a:t>
            </a:r>
            <a:endParaRPr lang="th-TH" sz="2000">
              <a:solidFill>
                <a:srgbClr val="0000FF"/>
              </a:solidFill>
            </a:endParaRP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3290887" y="3428984"/>
            <a:ext cx="2217217" cy="670670"/>
            <a:chOff x="3290455" y="3429000"/>
            <a:chExt cx="2421600" cy="670324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3290455" y="3441693"/>
              <a:ext cx="374631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548508" y="3936614"/>
              <a:ext cx="323833" cy="1587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83" name="TextBox 54"/>
            <p:cNvSpPr txBox="1">
              <a:spLocks noChangeArrowheads="1"/>
            </p:cNvSpPr>
            <p:nvPr/>
          </p:nvSpPr>
          <p:spPr bwMode="auto">
            <a:xfrm>
              <a:off x="3609105" y="3429000"/>
              <a:ext cx="12261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4*6 = 24     </a:t>
              </a:r>
              <a:endParaRPr lang="th-TH" sz="2000">
                <a:solidFill>
                  <a:srgbClr val="0000FF"/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3490393" y="3609716"/>
              <a:ext cx="35981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60158" y="3787294"/>
              <a:ext cx="2051897" cy="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11560" y="980728"/>
            <a:ext cx="372122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Backtracking : </a:t>
            </a:r>
            <a:endParaRPr lang="th-TH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return </a:t>
            </a: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กลับไปที่การ </a:t>
            </a:r>
            <a:r>
              <a:rPr lang="en-US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call </a:t>
            </a: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ครั้งก่อน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8" name="Up Arrow 47"/>
          <p:cNvSpPr/>
          <p:nvPr/>
        </p:nvSpPr>
        <p:spPr>
          <a:xfrm>
            <a:off x="179512" y="1844824"/>
            <a:ext cx="1331640" cy="160020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ts val="2500"/>
              </a:lnSpc>
              <a:defRPr/>
            </a:pPr>
            <a:r>
              <a:rPr lang="en-US" sz="1800" dirty="0"/>
              <a:t>stack</a:t>
            </a:r>
            <a:endParaRPr lang="th-TH" sz="1800" dirty="0"/>
          </a:p>
        </p:txBody>
      </p:sp>
      <p:sp>
        <p:nvSpPr>
          <p:cNvPr id="49159" name="TextBox 15"/>
          <p:cNvSpPr txBox="1">
            <a:spLocks noChangeArrowheads="1"/>
          </p:cNvSpPr>
          <p:nvPr/>
        </p:nvSpPr>
        <p:spPr bwMode="auto">
          <a:xfrm>
            <a:off x="2291752" y="3338170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63D"/>
                </a:solidFill>
              </a:rPr>
              <a:t>n         x</a:t>
            </a:r>
            <a:endParaRPr lang="th-TH" sz="1600" dirty="0">
              <a:solidFill>
                <a:srgbClr val="00863D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43000" y="349091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main()</a:t>
            </a:r>
            <a:endParaRPr lang="th-TH" sz="200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086000" y="3473877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    -  </a:t>
            </a:r>
            <a:endParaRPr lang="th-TH" sz="2000" dirty="0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207742" y="3501008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60032" y="4869160"/>
            <a:ext cx="3733800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เพื่อให้เห็นกระบวนการชัดเจน เราจะเปลี่ยน </a:t>
            </a:r>
            <a:r>
              <a:rPr lang="en-US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code </a:t>
            </a: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โดยใช้</a:t>
            </a:r>
            <a:r>
              <a:rPr lang="en-US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mic Sans MS" pitchFamily="66" charset="0"/>
              </a:rPr>
              <a:t>x</a:t>
            </a:r>
            <a:r>
              <a:rPr lang="th-TH" sz="16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เก็บค่าที่ </a:t>
            </a:r>
            <a:r>
              <a:rPr lang="en-US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return </a:t>
            </a:r>
            <a:r>
              <a:rPr lang="th-TH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จาก </a:t>
            </a:r>
            <a:r>
              <a:rPr lang="en-US" sz="1600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fac()</a:t>
            </a:r>
            <a:endParaRPr lang="th-TH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979712" y="3501008"/>
            <a:ext cx="301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th-TH" dirty="0"/>
          </a:p>
        </p:txBody>
      </p:sp>
      <p:sp>
        <p:nvSpPr>
          <p:cNvPr id="62" name="Freeform 61"/>
          <p:cNvSpPr/>
          <p:nvPr/>
        </p:nvSpPr>
        <p:spPr>
          <a:xfrm>
            <a:off x="5608388" y="2614658"/>
            <a:ext cx="2419996" cy="1080683"/>
          </a:xfrm>
          <a:custGeom>
            <a:avLst/>
            <a:gdLst>
              <a:gd name="connsiteX0" fmla="*/ 1896648 w 2419996"/>
              <a:gd name="connsiteY0" fmla="*/ 24370 h 1080683"/>
              <a:gd name="connsiteX1" fmla="*/ 1537833 w 2419996"/>
              <a:gd name="connsiteY1" fmla="*/ 24370 h 1080683"/>
              <a:gd name="connsiteX2" fmla="*/ 1503109 w 2419996"/>
              <a:gd name="connsiteY2" fmla="*/ 47519 h 1080683"/>
              <a:gd name="connsiteX3" fmla="*/ 1456810 w 2419996"/>
              <a:gd name="connsiteY3" fmla="*/ 59094 h 1080683"/>
              <a:gd name="connsiteX4" fmla="*/ 1387362 w 2419996"/>
              <a:gd name="connsiteY4" fmla="*/ 82243 h 1080683"/>
              <a:gd name="connsiteX5" fmla="*/ 1329489 w 2419996"/>
              <a:gd name="connsiteY5" fmla="*/ 116967 h 1080683"/>
              <a:gd name="connsiteX6" fmla="*/ 1283190 w 2419996"/>
              <a:gd name="connsiteY6" fmla="*/ 174841 h 1080683"/>
              <a:gd name="connsiteX7" fmla="*/ 1260041 w 2419996"/>
              <a:gd name="connsiteY7" fmla="*/ 244289 h 1080683"/>
              <a:gd name="connsiteX8" fmla="*/ 1248466 w 2419996"/>
              <a:gd name="connsiteY8" fmla="*/ 279013 h 1080683"/>
              <a:gd name="connsiteX9" fmla="*/ 1236891 w 2419996"/>
              <a:gd name="connsiteY9" fmla="*/ 313737 h 1080683"/>
              <a:gd name="connsiteX10" fmla="*/ 1144294 w 2419996"/>
              <a:gd name="connsiteY10" fmla="*/ 429484 h 1080683"/>
              <a:gd name="connsiteX11" fmla="*/ 1121144 w 2419996"/>
              <a:gd name="connsiteY11" fmla="*/ 452633 h 1080683"/>
              <a:gd name="connsiteX12" fmla="*/ 1074846 w 2419996"/>
              <a:gd name="connsiteY12" fmla="*/ 464208 h 1080683"/>
              <a:gd name="connsiteX13" fmla="*/ 1040122 w 2419996"/>
              <a:gd name="connsiteY13" fmla="*/ 475783 h 1080683"/>
              <a:gd name="connsiteX14" fmla="*/ 797053 w 2419996"/>
              <a:gd name="connsiteY14" fmla="*/ 487357 h 1080683"/>
              <a:gd name="connsiteX15" fmla="*/ 692881 w 2419996"/>
              <a:gd name="connsiteY15" fmla="*/ 498932 h 1080683"/>
              <a:gd name="connsiteX16" fmla="*/ 345641 w 2419996"/>
              <a:gd name="connsiteY16" fmla="*/ 475783 h 1080683"/>
              <a:gd name="connsiteX17" fmla="*/ 137296 w 2419996"/>
              <a:gd name="connsiteY17" fmla="*/ 498932 h 1080683"/>
              <a:gd name="connsiteX18" fmla="*/ 102572 w 2419996"/>
              <a:gd name="connsiteY18" fmla="*/ 510507 h 1080683"/>
              <a:gd name="connsiteX19" fmla="*/ 33124 w 2419996"/>
              <a:gd name="connsiteY19" fmla="*/ 556805 h 1080683"/>
              <a:gd name="connsiteX20" fmla="*/ 21550 w 2419996"/>
              <a:gd name="connsiteY20" fmla="*/ 591529 h 1080683"/>
              <a:gd name="connsiteX21" fmla="*/ 21550 w 2419996"/>
              <a:gd name="connsiteY21" fmla="*/ 672552 h 1080683"/>
              <a:gd name="connsiteX22" fmla="*/ 56274 w 2419996"/>
              <a:gd name="connsiteY22" fmla="*/ 695701 h 1080683"/>
              <a:gd name="connsiteX23" fmla="*/ 125722 w 2419996"/>
              <a:gd name="connsiteY23" fmla="*/ 718851 h 1080683"/>
              <a:gd name="connsiteX24" fmla="*/ 461388 w 2419996"/>
              <a:gd name="connsiteY24" fmla="*/ 742000 h 1080683"/>
              <a:gd name="connsiteX25" fmla="*/ 912800 w 2419996"/>
              <a:gd name="connsiteY25" fmla="*/ 776724 h 1080683"/>
              <a:gd name="connsiteX26" fmla="*/ 1097995 w 2419996"/>
              <a:gd name="connsiteY26" fmla="*/ 788299 h 1080683"/>
              <a:gd name="connsiteX27" fmla="*/ 1144294 w 2419996"/>
              <a:gd name="connsiteY27" fmla="*/ 799874 h 1080683"/>
              <a:gd name="connsiteX28" fmla="*/ 1179018 w 2419996"/>
              <a:gd name="connsiteY28" fmla="*/ 834598 h 1080683"/>
              <a:gd name="connsiteX29" fmla="*/ 1248466 w 2419996"/>
              <a:gd name="connsiteY29" fmla="*/ 973494 h 1080683"/>
              <a:gd name="connsiteX30" fmla="*/ 1283190 w 2419996"/>
              <a:gd name="connsiteY30" fmla="*/ 1008218 h 1080683"/>
              <a:gd name="connsiteX31" fmla="*/ 1317914 w 2419996"/>
              <a:gd name="connsiteY31" fmla="*/ 1019793 h 1080683"/>
              <a:gd name="connsiteX32" fmla="*/ 1352638 w 2419996"/>
              <a:gd name="connsiteY32" fmla="*/ 1042942 h 1080683"/>
              <a:gd name="connsiteX33" fmla="*/ 1387362 w 2419996"/>
              <a:gd name="connsiteY33" fmla="*/ 1054517 h 1080683"/>
              <a:gd name="connsiteX34" fmla="*/ 1526258 w 2419996"/>
              <a:gd name="connsiteY34" fmla="*/ 1077666 h 1080683"/>
              <a:gd name="connsiteX35" fmla="*/ 1769327 w 2419996"/>
              <a:gd name="connsiteY35" fmla="*/ 1054517 h 1080683"/>
              <a:gd name="connsiteX36" fmla="*/ 1838775 w 2419996"/>
              <a:gd name="connsiteY36" fmla="*/ 1031367 h 1080683"/>
              <a:gd name="connsiteX37" fmla="*/ 1908223 w 2419996"/>
              <a:gd name="connsiteY37" fmla="*/ 985069 h 1080683"/>
              <a:gd name="connsiteX38" fmla="*/ 2035544 w 2419996"/>
              <a:gd name="connsiteY38" fmla="*/ 927195 h 1080683"/>
              <a:gd name="connsiteX39" fmla="*/ 2093418 w 2419996"/>
              <a:gd name="connsiteY39" fmla="*/ 892471 h 1080683"/>
              <a:gd name="connsiteX40" fmla="*/ 2128142 w 2419996"/>
              <a:gd name="connsiteY40" fmla="*/ 857747 h 1080683"/>
              <a:gd name="connsiteX41" fmla="*/ 2162866 w 2419996"/>
              <a:gd name="connsiteY41" fmla="*/ 846172 h 1080683"/>
              <a:gd name="connsiteX42" fmla="*/ 2267038 w 2419996"/>
              <a:gd name="connsiteY42" fmla="*/ 788299 h 1080683"/>
              <a:gd name="connsiteX43" fmla="*/ 2313337 w 2419996"/>
              <a:gd name="connsiteY43" fmla="*/ 742000 h 1080683"/>
              <a:gd name="connsiteX44" fmla="*/ 2348061 w 2419996"/>
              <a:gd name="connsiteY44" fmla="*/ 707276 h 1080683"/>
              <a:gd name="connsiteX45" fmla="*/ 2394360 w 2419996"/>
              <a:gd name="connsiteY45" fmla="*/ 637828 h 1080683"/>
              <a:gd name="connsiteX46" fmla="*/ 2394360 w 2419996"/>
              <a:gd name="connsiteY46" fmla="*/ 406334 h 1080683"/>
              <a:gd name="connsiteX47" fmla="*/ 2359636 w 2419996"/>
              <a:gd name="connsiteY47" fmla="*/ 255864 h 1080683"/>
              <a:gd name="connsiteX48" fmla="*/ 2336486 w 2419996"/>
              <a:gd name="connsiteY48" fmla="*/ 232714 h 1080683"/>
              <a:gd name="connsiteX49" fmla="*/ 2243889 w 2419996"/>
              <a:gd name="connsiteY49" fmla="*/ 116967 h 1080683"/>
              <a:gd name="connsiteX50" fmla="*/ 2209165 w 2419996"/>
              <a:gd name="connsiteY50" fmla="*/ 105393 h 1080683"/>
              <a:gd name="connsiteX51" fmla="*/ 2174441 w 2419996"/>
              <a:gd name="connsiteY51" fmla="*/ 82243 h 1080683"/>
              <a:gd name="connsiteX52" fmla="*/ 2116567 w 2419996"/>
              <a:gd name="connsiteY52" fmla="*/ 35945 h 1080683"/>
              <a:gd name="connsiteX53" fmla="*/ 1931372 w 2419996"/>
              <a:gd name="connsiteY53" fmla="*/ 24370 h 1080683"/>
              <a:gd name="connsiteX54" fmla="*/ 1885074 w 2419996"/>
              <a:gd name="connsiteY54" fmla="*/ 12795 h 1080683"/>
              <a:gd name="connsiteX55" fmla="*/ 1838775 w 2419996"/>
              <a:gd name="connsiteY55" fmla="*/ 1220 h 108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419996" h="1080683">
                <a:moveTo>
                  <a:pt x="1896648" y="24370"/>
                </a:moveTo>
                <a:cubicBezTo>
                  <a:pt x="1763070" y="16021"/>
                  <a:pt x="1670479" y="2262"/>
                  <a:pt x="1537833" y="24370"/>
                </a:cubicBezTo>
                <a:cubicBezTo>
                  <a:pt x="1524111" y="26657"/>
                  <a:pt x="1515895" y="42039"/>
                  <a:pt x="1503109" y="47519"/>
                </a:cubicBezTo>
                <a:cubicBezTo>
                  <a:pt x="1488487" y="53785"/>
                  <a:pt x="1472047" y="54523"/>
                  <a:pt x="1456810" y="59094"/>
                </a:cubicBezTo>
                <a:cubicBezTo>
                  <a:pt x="1433438" y="66106"/>
                  <a:pt x="1387362" y="82243"/>
                  <a:pt x="1387362" y="82243"/>
                </a:cubicBezTo>
                <a:cubicBezTo>
                  <a:pt x="1328709" y="140898"/>
                  <a:pt x="1404615" y="71892"/>
                  <a:pt x="1329489" y="116967"/>
                </a:cubicBezTo>
                <a:cubicBezTo>
                  <a:pt x="1314912" y="125713"/>
                  <a:pt x="1288925" y="161937"/>
                  <a:pt x="1283190" y="174841"/>
                </a:cubicBezTo>
                <a:cubicBezTo>
                  <a:pt x="1273280" y="197139"/>
                  <a:pt x="1267757" y="221140"/>
                  <a:pt x="1260041" y="244289"/>
                </a:cubicBezTo>
                <a:lnTo>
                  <a:pt x="1248466" y="279013"/>
                </a:lnTo>
                <a:cubicBezTo>
                  <a:pt x="1244608" y="290588"/>
                  <a:pt x="1243659" y="303585"/>
                  <a:pt x="1236891" y="313737"/>
                </a:cubicBezTo>
                <a:cubicBezTo>
                  <a:pt x="1178489" y="401341"/>
                  <a:pt x="1210264" y="363515"/>
                  <a:pt x="1144294" y="429484"/>
                </a:cubicBezTo>
                <a:cubicBezTo>
                  <a:pt x="1136577" y="437200"/>
                  <a:pt x="1131731" y="449986"/>
                  <a:pt x="1121144" y="452633"/>
                </a:cubicBezTo>
                <a:cubicBezTo>
                  <a:pt x="1105711" y="456491"/>
                  <a:pt x="1090142" y="459838"/>
                  <a:pt x="1074846" y="464208"/>
                </a:cubicBezTo>
                <a:cubicBezTo>
                  <a:pt x="1063115" y="467560"/>
                  <a:pt x="1052281" y="474770"/>
                  <a:pt x="1040122" y="475783"/>
                </a:cubicBezTo>
                <a:cubicBezTo>
                  <a:pt x="959287" y="482519"/>
                  <a:pt x="878076" y="483499"/>
                  <a:pt x="797053" y="487357"/>
                </a:cubicBezTo>
                <a:cubicBezTo>
                  <a:pt x="762329" y="491215"/>
                  <a:pt x="727819" y="498932"/>
                  <a:pt x="692881" y="498932"/>
                </a:cubicBezTo>
                <a:cubicBezTo>
                  <a:pt x="582378" y="498932"/>
                  <a:pt x="457844" y="485983"/>
                  <a:pt x="345641" y="475783"/>
                </a:cubicBezTo>
                <a:cubicBezTo>
                  <a:pt x="254743" y="482775"/>
                  <a:pt x="213529" y="479873"/>
                  <a:pt x="137296" y="498932"/>
                </a:cubicBezTo>
                <a:cubicBezTo>
                  <a:pt x="125459" y="501891"/>
                  <a:pt x="113237" y="504582"/>
                  <a:pt x="102572" y="510507"/>
                </a:cubicBezTo>
                <a:cubicBezTo>
                  <a:pt x="78251" y="524018"/>
                  <a:pt x="33124" y="556805"/>
                  <a:pt x="33124" y="556805"/>
                </a:cubicBezTo>
                <a:cubicBezTo>
                  <a:pt x="29266" y="568380"/>
                  <a:pt x="24902" y="579798"/>
                  <a:pt x="21550" y="591529"/>
                </a:cubicBezTo>
                <a:cubicBezTo>
                  <a:pt x="13463" y="619835"/>
                  <a:pt x="0" y="645615"/>
                  <a:pt x="21550" y="672552"/>
                </a:cubicBezTo>
                <a:cubicBezTo>
                  <a:pt x="30240" y="683415"/>
                  <a:pt x="43562" y="690051"/>
                  <a:pt x="56274" y="695701"/>
                </a:cubicBezTo>
                <a:cubicBezTo>
                  <a:pt x="78572" y="705611"/>
                  <a:pt x="102573" y="711134"/>
                  <a:pt x="125722" y="718851"/>
                </a:cubicBezTo>
                <a:cubicBezTo>
                  <a:pt x="255682" y="762172"/>
                  <a:pt x="148254" y="729957"/>
                  <a:pt x="461388" y="742000"/>
                </a:cubicBezTo>
                <a:cubicBezTo>
                  <a:pt x="651679" y="805432"/>
                  <a:pt x="506446" y="764411"/>
                  <a:pt x="912800" y="776724"/>
                </a:cubicBezTo>
                <a:cubicBezTo>
                  <a:pt x="974532" y="780582"/>
                  <a:pt x="1036450" y="782144"/>
                  <a:pt x="1097995" y="788299"/>
                </a:cubicBezTo>
                <a:cubicBezTo>
                  <a:pt x="1113824" y="789882"/>
                  <a:pt x="1130482" y="791981"/>
                  <a:pt x="1144294" y="799874"/>
                </a:cubicBezTo>
                <a:cubicBezTo>
                  <a:pt x="1158506" y="807995"/>
                  <a:pt x="1167443" y="823023"/>
                  <a:pt x="1179018" y="834598"/>
                </a:cubicBezTo>
                <a:cubicBezTo>
                  <a:pt x="1197846" y="891083"/>
                  <a:pt x="1203589" y="928617"/>
                  <a:pt x="1248466" y="973494"/>
                </a:cubicBezTo>
                <a:cubicBezTo>
                  <a:pt x="1260041" y="985069"/>
                  <a:pt x="1269570" y="999138"/>
                  <a:pt x="1283190" y="1008218"/>
                </a:cubicBezTo>
                <a:cubicBezTo>
                  <a:pt x="1293342" y="1014986"/>
                  <a:pt x="1307001" y="1014337"/>
                  <a:pt x="1317914" y="1019793"/>
                </a:cubicBezTo>
                <a:cubicBezTo>
                  <a:pt x="1330356" y="1026014"/>
                  <a:pt x="1340196" y="1036721"/>
                  <a:pt x="1352638" y="1042942"/>
                </a:cubicBezTo>
                <a:cubicBezTo>
                  <a:pt x="1363551" y="1048398"/>
                  <a:pt x="1375398" y="1052124"/>
                  <a:pt x="1387362" y="1054517"/>
                </a:cubicBezTo>
                <a:cubicBezTo>
                  <a:pt x="1433388" y="1063722"/>
                  <a:pt x="1526258" y="1077666"/>
                  <a:pt x="1526258" y="1077666"/>
                </a:cubicBezTo>
                <a:cubicBezTo>
                  <a:pt x="1644654" y="1070701"/>
                  <a:pt x="1682107" y="1080683"/>
                  <a:pt x="1769327" y="1054517"/>
                </a:cubicBezTo>
                <a:cubicBezTo>
                  <a:pt x="1792700" y="1047505"/>
                  <a:pt x="1818472" y="1044902"/>
                  <a:pt x="1838775" y="1031367"/>
                </a:cubicBezTo>
                <a:cubicBezTo>
                  <a:pt x="1861924" y="1015934"/>
                  <a:pt x="1883338" y="997511"/>
                  <a:pt x="1908223" y="985069"/>
                </a:cubicBezTo>
                <a:cubicBezTo>
                  <a:pt x="2011733" y="933314"/>
                  <a:pt x="1968082" y="949683"/>
                  <a:pt x="2035544" y="927195"/>
                </a:cubicBezTo>
                <a:cubicBezTo>
                  <a:pt x="2107645" y="855097"/>
                  <a:pt x="2003259" y="952578"/>
                  <a:pt x="2093418" y="892471"/>
                </a:cubicBezTo>
                <a:cubicBezTo>
                  <a:pt x="2107038" y="883391"/>
                  <a:pt x="2114522" y="866827"/>
                  <a:pt x="2128142" y="857747"/>
                </a:cubicBezTo>
                <a:cubicBezTo>
                  <a:pt x="2138294" y="850979"/>
                  <a:pt x="2152201" y="852097"/>
                  <a:pt x="2162866" y="846172"/>
                </a:cubicBezTo>
                <a:cubicBezTo>
                  <a:pt x="2282266" y="779839"/>
                  <a:pt x="2188466" y="814490"/>
                  <a:pt x="2267038" y="788299"/>
                </a:cubicBezTo>
                <a:lnTo>
                  <a:pt x="2313337" y="742000"/>
                </a:lnTo>
                <a:cubicBezTo>
                  <a:pt x="2324912" y="730425"/>
                  <a:pt x="2338981" y="720896"/>
                  <a:pt x="2348061" y="707276"/>
                </a:cubicBezTo>
                <a:lnTo>
                  <a:pt x="2394360" y="637828"/>
                </a:lnTo>
                <a:cubicBezTo>
                  <a:pt x="2419996" y="535277"/>
                  <a:pt x="2410575" y="592810"/>
                  <a:pt x="2394360" y="406334"/>
                </a:cubicBezTo>
                <a:cubicBezTo>
                  <a:pt x="2392541" y="385418"/>
                  <a:pt x="2379599" y="275827"/>
                  <a:pt x="2359636" y="255864"/>
                </a:cubicBezTo>
                <a:cubicBezTo>
                  <a:pt x="2351919" y="248147"/>
                  <a:pt x="2343034" y="241444"/>
                  <a:pt x="2336486" y="232714"/>
                </a:cubicBezTo>
                <a:cubicBezTo>
                  <a:pt x="2324412" y="216615"/>
                  <a:pt x="2273516" y="126842"/>
                  <a:pt x="2243889" y="116967"/>
                </a:cubicBezTo>
                <a:lnTo>
                  <a:pt x="2209165" y="105393"/>
                </a:lnTo>
                <a:cubicBezTo>
                  <a:pt x="2197590" y="97676"/>
                  <a:pt x="2185304" y="90933"/>
                  <a:pt x="2174441" y="82243"/>
                </a:cubicBezTo>
                <a:cubicBezTo>
                  <a:pt x="2158409" y="69417"/>
                  <a:pt x="2138758" y="39449"/>
                  <a:pt x="2116567" y="35945"/>
                </a:cubicBezTo>
                <a:cubicBezTo>
                  <a:pt x="2055472" y="26298"/>
                  <a:pt x="1993104" y="28228"/>
                  <a:pt x="1931372" y="24370"/>
                </a:cubicBezTo>
                <a:cubicBezTo>
                  <a:pt x="1915939" y="20512"/>
                  <a:pt x="1900370" y="17165"/>
                  <a:pt x="1885074" y="12795"/>
                </a:cubicBezTo>
                <a:cubicBezTo>
                  <a:pt x="1840293" y="0"/>
                  <a:pt x="1864574" y="1220"/>
                  <a:pt x="1838775" y="122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7" grpId="0" animBg="1"/>
      <p:bldP spid="45" grpId="0" animBg="1"/>
      <p:bldP spid="52" grpId="0" animBg="1"/>
      <p:bldP spid="71" grpId="0"/>
      <p:bldP spid="48" grpId="0" animBg="1"/>
      <p:bldP spid="49159" grpId="0"/>
      <p:bldP spid="53" grpId="0"/>
      <p:bldP spid="54" grpId="0"/>
      <p:bldP spid="54" grpId="1"/>
      <p:bldP spid="55" grpId="0"/>
      <p:bldP spid="57" grpId="0"/>
      <p:bldP spid="59" grpId="0"/>
      <p:bldP spid="62" grpId="0" animBg="1"/>
      <p:bldP spid="6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692696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en-US" sz="20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Recursion</a:t>
            </a:r>
            <a:r>
              <a:rPr lang="en-US" sz="20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การใช้</a:t>
            </a:r>
            <a:r>
              <a:rPr lang="th-TH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ปัญหาแบบเดิมที่</a:t>
            </a:r>
            <a:r>
              <a:rPr lang="th-TH" sz="2000" noProof="1">
                <a:solidFill>
                  <a:srgbClr val="0000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เล็กลง</a:t>
            </a:r>
            <a:r>
              <a:rPr lang="th-TH" sz="2000" noProof="1">
                <a:solidFill>
                  <a:srgbClr val="00B0F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แก้ปัญหา</a:t>
            </a:r>
            <a:endParaRPr lang="en-US" sz="2000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971532" y="1384496"/>
            <a:ext cx="6624804" cy="1615034"/>
            <a:chOff x="971532" y="1384496"/>
            <a:chExt cx="6624804" cy="1615034"/>
          </a:xfrm>
        </p:grpSpPr>
        <p:grpSp>
          <p:nvGrpSpPr>
            <p:cNvPr id="5" name="Group 28"/>
            <p:cNvGrpSpPr/>
            <p:nvPr/>
          </p:nvGrpSpPr>
          <p:grpSpPr>
            <a:xfrm>
              <a:off x="971532" y="1387255"/>
              <a:ext cx="1362436" cy="1612275"/>
              <a:chOff x="971532" y="1387255"/>
              <a:chExt cx="1362436" cy="1612275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71532" y="1387255"/>
                <a:ext cx="1362436" cy="132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119692" y="2660976"/>
                <a:ext cx="11721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srgbClr val="C00000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eatUp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th-TH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5865291" y="1628800"/>
              <a:ext cx="1731045" cy="659134"/>
              <a:chOff x="5865291" y="1628800"/>
              <a:chExt cx="1731045" cy="659134"/>
            </a:xfrm>
          </p:grpSpPr>
          <p:pic>
            <p:nvPicPr>
              <p:cNvPr id="11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018743" y="1628800"/>
                <a:ext cx="577593" cy="659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Plus 14"/>
              <p:cNvSpPr/>
              <p:nvPr/>
            </p:nvSpPr>
            <p:spPr>
              <a:xfrm>
                <a:off x="5865291" y="1777516"/>
                <a:ext cx="290885" cy="283332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>
              <a:off x="2843808" y="1384496"/>
              <a:ext cx="2311424" cy="1311471"/>
              <a:chOff x="2843808" y="1384496"/>
              <a:chExt cx="2311424" cy="1311471"/>
            </a:xfrm>
          </p:grpSpPr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82604" y="1384496"/>
                <a:ext cx="1372628" cy="1311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Equal 33"/>
              <p:cNvSpPr/>
              <p:nvPr/>
            </p:nvSpPr>
            <p:spPr>
              <a:xfrm>
                <a:off x="2843808" y="1844824"/>
                <a:ext cx="360040" cy="288032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46"/>
          <p:cNvGrpSpPr/>
          <p:nvPr/>
        </p:nvGrpSpPr>
        <p:grpSpPr>
          <a:xfrm>
            <a:off x="971532" y="3068960"/>
            <a:ext cx="7128860" cy="1728192"/>
            <a:chOff x="971532" y="3068960"/>
            <a:chExt cx="7128860" cy="1728192"/>
          </a:xfrm>
        </p:grpSpPr>
        <p:grpSp>
          <p:nvGrpSpPr>
            <p:cNvPr id="22" name="Group 31"/>
            <p:cNvGrpSpPr/>
            <p:nvPr/>
          </p:nvGrpSpPr>
          <p:grpSpPr>
            <a:xfrm>
              <a:off x="971532" y="3153000"/>
              <a:ext cx="1362436" cy="1644152"/>
              <a:chOff x="971532" y="3153000"/>
              <a:chExt cx="1362436" cy="1644152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71532" y="3153000"/>
                <a:ext cx="1362436" cy="132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1131540" y="4458598"/>
                <a:ext cx="11721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srgbClr val="C00000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eatUp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th-TH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5" name="Group 38"/>
            <p:cNvGrpSpPr/>
            <p:nvPr/>
          </p:nvGrpSpPr>
          <p:grpSpPr>
            <a:xfrm>
              <a:off x="5796136" y="3068960"/>
              <a:ext cx="2304256" cy="1670426"/>
              <a:chOff x="5796136" y="3068960"/>
              <a:chExt cx="2304256" cy="1670426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583748" y="3068960"/>
                <a:ext cx="1372628" cy="1311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Plus 15"/>
              <p:cNvSpPr/>
              <p:nvPr/>
            </p:nvSpPr>
            <p:spPr>
              <a:xfrm>
                <a:off x="5796136" y="3625661"/>
                <a:ext cx="290885" cy="283332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81414" y="4400832"/>
                <a:ext cx="14189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srgbClr val="C00000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eatUp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n-1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th-TH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6" name="Group 37"/>
            <p:cNvGrpSpPr/>
            <p:nvPr/>
          </p:nvGrpSpPr>
          <p:grpSpPr>
            <a:xfrm>
              <a:off x="2843808" y="3356992"/>
              <a:ext cx="2136176" cy="1379213"/>
              <a:chOff x="2843808" y="3356992"/>
              <a:chExt cx="2136176" cy="1379213"/>
            </a:xfrm>
          </p:grpSpPr>
          <p:pic>
            <p:nvPicPr>
              <p:cNvPr id="1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325648" y="3356992"/>
                <a:ext cx="577593" cy="659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4178161" y="4397651"/>
                <a:ext cx="8018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 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1</a:t>
                </a:r>
                <a:endParaRPr lang="th-TH" sz="1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Equal 34"/>
              <p:cNvSpPr/>
              <p:nvPr/>
            </p:nvSpPr>
            <p:spPr>
              <a:xfrm>
                <a:off x="2843808" y="3645024"/>
                <a:ext cx="360040" cy="288032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 47"/>
          <p:cNvGrpSpPr/>
          <p:nvPr/>
        </p:nvGrpSpPr>
        <p:grpSpPr>
          <a:xfrm>
            <a:off x="971532" y="4869160"/>
            <a:ext cx="7080732" cy="1658762"/>
            <a:chOff x="971532" y="4869160"/>
            <a:chExt cx="7080732" cy="1658762"/>
          </a:xfrm>
        </p:grpSpPr>
        <p:grpSp>
          <p:nvGrpSpPr>
            <p:cNvPr id="30" name="Group 32"/>
            <p:cNvGrpSpPr/>
            <p:nvPr/>
          </p:nvGrpSpPr>
          <p:grpSpPr>
            <a:xfrm>
              <a:off x="971532" y="4869160"/>
              <a:ext cx="1362436" cy="1656184"/>
              <a:chOff x="971532" y="4869160"/>
              <a:chExt cx="1362436" cy="1656184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71532" y="4869160"/>
                <a:ext cx="1362436" cy="132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39680" y="6186790"/>
                <a:ext cx="11721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srgbClr val="C00000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eatUp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th-TH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1" name="Group 39"/>
            <p:cNvGrpSpPr/>
            <p:nvPr/>
          </p:nvGrpSpPr>
          <p:grpSpPr>
            <a:xfrm>
              <a:off x="5784397" y="4876571"/>
              <a:ext cx="2267867" cy="1627287"/>
              <a:chOff x="5784397" y="4876571"/>
              <a:chExt cx="2267867" cy="1627287"/>
            </a:xfrm>
          </p:grpSpPr>
          <p:pic>
            <p:nvPicPr>
              <p:cNvPr id="183299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816205" y="4876571"/>
                <a:ext cx="924147" cy="1270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Plus 16"/>
              <p:cNvSpPr/>
              <p:nvPr/>
            </p:nvSpPr>
            <p:spPr>
              <a:xfrm>
                <a:off x="5784397" y="5301208"/>
                <a:ext cx="290885" cy="283332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3286" y="6165304"/>
                <a:ext cx="14189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err="1">
                    <a:solidFill>
                      <a:srgbClr val="C00000"/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eatUp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ea typeface="Meiryo UI" pitchFamily="34" charset="-128"/>
                    <a:cs typeface="Courier New" pitchFamily="49" charset="0"/>
                  </a:rPr>
                  <a:t>(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n/2</a:t>
                </a:r>
                <a:r>
                  <a:rPr lang="en-US" sz="1600" b="1" dirty="0">
                    <a:solidFill>
                      <a:schemeClr val="bg1">
                        <a:lumMod val="6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th-TH" sz="16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2" name="Group 41"/>
            <p:cNvGrpSpPr/>
            <p:nvPr/>
          </p:nvGrpSpPr>
          <p:grpSpPr>
            <a:xfrm>
              <a:off x="2843808" y="4880251"/>
              <a:ext cx="2448272" cy="1647671"/>
              <a:chOff x="2843808" y="4880251"/>
              <a:chExt cx="2448272" cy="1647671"/>
            </a:xfrm>
          </p:grpSpPr>
          <p:grpSp>
            <p:nvGrpSpPr>
              <p:cNvPr id="33" name="Group 40"/>
              <p:cNvGrpSpPr/>
              <p:nvPr/>
            </p:nvGrpSpPr>
            <p:grpSpPr>
              <a:xfrm>
                <a:off x="3873102" y="4880251"/>
                <a:ext cx="1418978" cy="1647671"/>
                <a:chOff x="3873102" y="4880251"/>
                <a:chExt cx="1418978" cy="1647671"/>
              </a:xfrm>
            </p:grpSpPr>
            <p:pic>
              <p:nvPicPr>
                <p:cNvPr id="183298" name="Picture 2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48667" y="4880251"/>
                  <a:ext cx="883373" cy="1284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7" name="Rectangle 26"/>
                <p:cNvSpPr/>
                <p:nvPr/>
              </p:nvSpPr>
              <p:spPr>
                <a:xfrm>
                  <a:off x="3873102" y="6189368"/>
                  <a:ext cx="141897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err="1">
                      <a:solidFill>
                        <a:srgbClr val="C00000"/>
                      </a:solidFill>
                      <a:latin typeface="Courier New" pitchFamily="49" charset="0"/>
                      <a:ea typeface="Meiryo UI" pitchFamily="34" charset="-128"/>
                      <a:cs typeface="Courier New" pitchFamily="49" charset="0"/>
                    </a:rPr>
                    <a:t>eatUp</a:t>
                  </a:r>
                  <a:r>
                    <a:rPr lang="en-US" sz="16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  <a:ea typeface="Meiryo UI" pitchFamily="34" charset="-128"/>
                      <a:cs typeface="Courier New" pitchFamily="49" charset="0"/>
                    </a:rPr>
                    <a:t>(</a:t>
                  </a:r>
                  <a:r>
                    <a:rPr lang="en-US" sz="1600" b="1" dirty="0">
                      <a:solidFill>
                        <a:srgbClr val="0000FF"/>
                      </a:solidFill>
                      <a:latin typeface="Courier New" pitchFamily="49" charset="0"/>
                      <a:cs typeface="Courier New" pitchFamily="49" charset="0"/>
                    </a:rPr>
                    <a:t>n/2</a:t>
                  </a:r>
                  <a:r>
                    <a:rPr lang="en-US" sz="16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th-TH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36" name="Equal 35"/>
              <p:cNvSpPr/>
              <p:nvPr/>
            </p:nvSpPr>
            <p:spPr>
              <a:xfrm>
                <a:off x="2843808" y="5445224"/>
                <a:ext cx="360040" cy="288032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3903940" y="2636728"/>
            <a:ext cx="14189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eatUp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48264" y="2625064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1</a:t>
            </a:r>
            <a:endParaRPr lang="th-TH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Iteration VS Recursion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764704"/>
            <a:ext cx="3124200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cs typeface="Consolas" pitchFamily="49" charset="0"/>
              </a:rPr>
              <a:t>def</a:t>
            </a:r>
            <a:r>
              <a:rPr lang="en-US" sz="1600" dirty="0">
                <a:cs typeface="Consolas" pitchFamily="49" charset="0"/>
              </a:rPr>
              <a:t> </a:t>
            </a:r>
            <a:r>
              <a:rPr lang="en-US" sz="1600" dirty="0" err="1">
                <a:cs typeface="Consolas" pitchFamily="49" charset="0"/>
              </a:rPr>
              <a:t>fac</a:t>
            </a:r>
            <a:r>
              <a:rPr lang="en-US" sz="1600" dirty="0">
                <a:cs typeface="Consolas" pitchFamily="49" charset="0"/>
              </a:rPr>
              <a:t>(n):</a:t>
            </a:r>
          </a:p>
          <a:p>
            <a:r>
              <a:rPr lang="en-US" sz="1600" dirty="0">
                <a:cs typeface="Consolas" pitchFamily="49" charset="0"/>
              </a:rPr>
              <a:t>    result = 1</a:t>
            </a:r>
          </a:p>
          <a:p>
            <a:r>
              <a:rPr lang="en-US" sz="1600" dirty="0"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cs typeface="Consolas" pitchFamily="49" charset="0"/>
              </a:rPr>
              <a:t>for</a:t>
            </a:r>
            <a:r>
              <a:rPr lang="en-US" sz="1600" dirty="0">
                <a:cs typeface="Consolas" pitchFamily="49" charset="0"/>
              </a:rPr>
              <a:t> </a:t>
            </a:r>
            <a:r>
              <a:rPr lang="en-US" sz="1600" dirty="0" err="1">
                <a:cs typeface="Consolas" pitchFamily="49" charset="0"/>
              </a:rPr>
              <a:t>i</a:t>
            </a:r>
            <a:r>
              <a:rPr lang="en-US" sz="1600" dirty="0"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cs typeface="Consolas" pitchFamily="49" charset="0"/>
              </a:rPr>
              <a:t>in</a:t>
            </a:r>
            <a:r>
              <a:rPr lang="en-US" sz="1600" dirty="0"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cs typeface="Consolas" pitchFamily="49" charset="0"/>
              </a:rPr>
              <a:t>range</a:t>
            </a:r>
            <a:r>
              <a:rPr lang="en-US" sz="1600" dirty="0">
                <a:cs typeface="Consolas" pitchFamily="49" charset="0"/>
              </a:rPr>
              <a:t>(n, 0, -1):</a:t>
            </a:r>
          </a:p>
          <a:p>
            <a:r>
              <a:rPr lang="en-US" sz="1600" dirty="0">
                <a:cs typeface="Consolas" pitchFamily="49" charset="0"/>
              </a:rPr>
              <a:t>        result *= </a:t>
            </a:r>
            <a:r>
              <a:rPr lang="en-US" sz="1600" dirty="0" err="1">
                <a:cs typeface="Consolas" pitchFamily="49" charset="0"/>
              </a:rPr>
              <a:t>i</a:t>
            </a:r>
            <a:endParaRPr lang="en-US" sz="1600" dirty="0">
              <a:cs typeface="Consolas" pitchFamily="49" charset="0"/>
            </a:endParaRPr>
          </a:p>
          <a:p>
            <a:r>
              <a:rPr lang="en-US" sz="1600" dirty="0"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cs typeface="Consolas" pitchFamily="49" charset="0"/>
              </a:rPr>
              <a:t>return</a:t>
            </a:r>
            <a:r>
              <a:rPr lang="en-US" sz="1600" dirty="0">
                <a:cs typeface="Consolas" pitchFamily="49" charset="0"/>
              </a:rPr>
              <a:t> result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0" y="780728"/>
            <a:ext cx="3375992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facR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(n):  </a:t>
            </a:r>
            <a:r>
              <a:rPr lang="en-US" sz="1600" dirty="0">
                <a:solidFill>
                  <a:schemeClr val="accent5"/>
                </a:solidFill>
              </a:rPr>
              <a:t># n&gt;=0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n == 0 </a:t>
            </a:r>
            <a:r>
              <a:rPr lang="en-US" sz="1600" dirty="0">
                <a:solidFill>
                  <a:srgbClr val="0000FF"/>
                </a:solidFill>
              </a:rPr>
              <a:t>or</a:t>
            </a:r>
            <a:r>
              <a:rPr lang="en-US" sz="1600" dirty="0"/>
              <a:t> n == 1: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1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n * </a:t>
            </a:r>
            <a:r>
              <a:rPr lang="en-US" sz="1600" dirty="0" err="1">
                <a:solidFill>
                  <a:srgbClr val="C00000"/>
                </a:solidFill>
              </a:rPr>
              <a:t>facR</a:t>
            </a:r>
            <a:r>
              <a:rPr lang="en-US" sz="1600" dirty="0"/>
              <a:t>(n-1)</a:t>
            </a:r>
            <a:endParaRPr lang="th-TH" sz="16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3720" y="2780928"/>
            <a:ext cx="100811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FF"/>
                </a:solidFill>
              </a:rPr>
              <a:t>Space ?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83568" y="2811828"/>
            <a:ext cx="1338064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0000FF"/>
                </a:solidFill>
              </a:rPr>
              <a:t>RunTime</a:t>
            </a:r>
            <a:r>
              <a:rPr lang="en-US" sz="1800" dirty="0">
                <a:solidFill>
                  <a:srgbClr val="0000FF"/>
                </a:solidFill>
              </a:rPr>
              <a:t> ?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813720" y="2781684"/>
            <a:ext cx="822176" cy="369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FF"/>
                </a:solidFill>
              </a:rPr>
              <a:t>Space 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683568" y="2796688"/>
            <a:ext cx="1080120" cy="369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0000FF"/>
                </a:solidFill>
              </a:rPr>
              <a:t>RunTime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5220071" y="4211796"/>
            <a:ext cx="2664000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Debug </a:t>
            </a:r>
            <a:r>
              <a:rPr lang="th-TH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ง่ายกว่า</a:t>
            </a:r>
            <a:r>
              <a:rPr lang="en-US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20071" y="3212976"/>
            <a:ext cx="2664000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Coding Time </a:t>
            </a:r>
            <a:r>
              <a:rPr lang="th-TH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น้อยกว่า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4056" y="4746630"/>
            <a:ext cx="464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Iteration</a:t>
            </a:r>
            <a:r>
              <a:rPr lang="th-TH" sz="1600" dirty="0"/>
              <a:t> </a:t>
            </a:r>
            <a:r>
              <a:rPr lang="th-TH" sz="1600" noProof="1">
                <a:ea typeface="Angsana New" pitchFamily="18" charset="-34"/>
                <a:cs typeface="Tahoma" pitchFamily="34" charset="0"/>
              </a:rPr>
              <a:t>ส่วนมากมีประสิทธิภาพ </a:t>
            </a:r>
            <a:r>
              <a:rPr lang="en-US" sz="1600" noProof="1">
                <a:ea typeface="Angsana New" pitchFamily="18" charset="-34"/>
                <a:cs typeface="Tahoma" pitchFamily="34" charset="0"/>
              </a:rPr>
              <a:t>(</a:t>
            </a:r>
            <a:r>
              <a:rPr lang="en-US" sz="1600" dirty="0"/>
              <a:t>efficient)</a:t>
            </a:r>
            <a:r>
              <a:rPr lang="th-TH" sz="1600" dirty="0"/>
              <a:t> </a:t>
            </a:r>
            <a:r>
              <a:rPr lang="th-TH" sz="1600" noProof="1">
                <a:ea typeface="Angsana New" pitchFamily="18" charset="-34"/>
                <a:cs typeface="Tahoma" pitchFamily="34" charset="0"/>
              </a:rPr>
              <a:t>กว่า</a:t>
            </a:r>
            <a:r>
              <a:rPr lang="en-US" sz="1600" dirty="0"/>
              <a:t> </a:t>
            </a:r>
            <a:endParaRPr lang="th-TH" sz="16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4056" y="5169966"/>
            <a:ext cx="471601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Recursion </a:t>
            </a:r>
            <a:r>
              <a:rPr lang="th-TH" sz="1600" noProof="1">
                <a:ea typeface="Angsana New" pitchFamily="18" charset="-34"/>
                <a:cs typeface="Tahoma" pitchFamily="34" charset="0"/>
              </a:rPr>
              <a:t>แย่เพราะ</a:t>
            </a:r>
            <a:r>
              <a:rPr lang="en-US" sz="1600" noProof="1">
                <a:ea typeface="Angsana New" pitchFamily="18" charset="-34"/>
                <a:cs typeface="Tahoma" pitchFamily="34" charset="0"/>
              </a:rPr>
              <a:t> </a:t>
            </a:r>
            <a:r>
              <a:rPr lang="en-US" sz="1600" dirty="0"/>
              <a:t>function call </a:t>
            </a:r>
            <a:r>
              <a:rPr lang="th-TH" sz="1600" noProof="1">
                <a:ea typeface="Angsana New" pitchFamily="18" charset="-34"/>
                <a:cs typeface="Tahoma" pitchFamily="34" charset="0"/>
              </a:rPr>
              <a:t>ต้อง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/>
              <a:t>Passing parameters.</a:t>
            </a:r>
          </a:p>
          <a:p>
            <a:pPr lvl="1">
              <a:buFontTx/>
              <a:buChar char="-"/>
            </a:pPr>
            <a:r>
              <a:rPr lang="en-US" sz="1600" dirty="0"/>
              <a:t>Pushing /</a:t>
            </a:r>
            <a:r>
              <a:rPr lang="en-US" sz="1600" dirty="0" err="1"/>
              <a:t>Poping</a:t>
            </a:r>
            <a:r>
              <a:rPr lang="en-US" sz="1600" dirty="0"/>
              <a:t> stack. </a:t>
            </a:r>
            <a:endParaRPr lang="th-TH" sz="16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76056" y="2708920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000" noProof="1">
                <a:ea typeface="Angsana New" pitchFamily="18" charset="-34"/>
                <a:cs typeface="Tahoma" pitchFamily="34" charset="0"/>
              </a:rPr>
              <a:t>ทำไมต้อง </a:t>
            </a:r>
            <a:r>
              <a:rPr lang="en-US" sz="2000" b="1" dirty="0"/>
              <a:t>recursion?</a:t>
            </a:r>
            <a:endParaRPr lang="th-TH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5220072" y="3717032"/>
            <a:ext cx="2664000" cy="3385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th-TH" sz="16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อ่านง่าย เข้าใจง่าย กว่า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212976"/>
            <a:ext cx="4295924" cy="151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4" grpId="0"/>
      <p:bldP spid="15" grpId="0"/>
      <p:bldP spid="16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9600" y="2057400"/>
            <a:ext cx="39688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Tail recursion 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600" noProof="1">
                <a:latin typeface="Tahoma" pitchFamily="34" charset="0"/>
                <a:ea typeface="Tahoma" pitchFamily="34" charset="0"/>
                <a:cs typeface="Tahoma" pitchFamily="34" charset="0"/>
              </a:rPr>
              <a:t>ง่ายที่จะเขียนแบบ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iteration</a:t>
            </a:r>
          </a:p>
          <a:p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ดังนั้น   ควรเขียนแบบ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495800" y="1066800"/>
            <a:ext cx="4252664" cy="67710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Tail Recursion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br>
              <a:rPr lang="en-US" sz="24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400" dirty="0">
                <a:latin typeface="Comic Sans MS" pitchFamily="66" charset="0"/>
              </a:rPr>
              <a:t>execute recursion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เป็นสิ่งสุดท้ายในฟังก์ชั่นนั้น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476672"/>
            <a:ext cx="3810000" cy="135421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facR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(n):  </a:t>
            </a:r>
            <a:r>
              <a:rPr lang="en-US" sz="1600" dirty="0">
                <a:solidFill>
                  <a:schemeClr val="accent5"/>
                </a:solidFill>
              </a:rPr>
              <a:t># n&gt;=0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n == 0 </a:t>
            </a:r>
            <a:r>
              <a:rPr lang="en-US" sz="1600" dirty="0">
                <a:solidFill>
                  <a:srgbClr val="0000FF"/>
                </a:solidFill>
              </a:rPr>
              <a:t>or</a:t>
            </a:r>
            <a:r>
              <a:rPr lang="en-US" sz="1600" dirty="0"/>
              <a:t> n == 1: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1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n * </a:t>
            </a:r>
            <a:r>
              <a:rPr lang="en-US" sz="1600" dirty="0" err="1">
                <a:solidFill>
                  <a:srgbClr val="C00000"/>
                </a:solidFill>
              </a:rPr>
              <a:t>facR</a:t>
            </a:r>
            <a:r>
              <a:rPr lang="en-US" sz="1600" dirty="0"/>
              <a:t>(n-1)</a:t>
            </a:r>
            <a:endParaRPr lang="th-TH" sz="16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988840"/>
            <a:ext cx="3810000" cy="135421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fibR</a:t>
            </a:r>
            <a:r>
              <a:rPr lang="en-US" sz="1600" dirty="0"/>
              <a:t>(n):    #</a:t>
            </a:r>
            <a:r>
              <a:rPr lang="en-US" sz="1600" dirty="0">
                <a:solidFill>
                  <a:srgbClr val="00B050"/>
                </a:solidFill>
              </a:rPr>
              <a:t> recursive, n&gt;=0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n &lt;= 1: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n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fibR</a:t>
            </a:r>
            <a:r>
              <a:rPr lang="en-US" sz="1600" dirty="0"/>
              <a:t>(n-1) + </a:t>
            </a:r>
            <a:r>
              <a:rPr lang="en-US" sz="1600" dirty="0" err="1">
                <a:solidFill>
                  <a:srgbClr val="C00000"/>
                </a:solidFill>
              </a:rPr>
              <a:t>fibR</a:t>
            </a:r>
            <a:r>
              <a:rPr lang="en-US" sz="1600" dirty="0"/>
              <a:t>(n-2)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3501008"/>
            <a:ext cx="3816424" cy="289310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searchR</a:t>
            </a:r>
            <a:r>
              <a:rPr lang="en-US" sz="1600" dirty="0"/>
              <a:t> ( L, x, low, high ):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low &gt; high: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None</a:t>
            </a:r>
          </a:p>
          <a:p>
            <a:endParaRPr lang="th-TH" sz="1600" dirty="0"/>
          </a:p>
          <a:p>
            <a:r>
              <a:rPr lang="en-US" sz="1600" dirty="0"/>
              <a:t>    mid = (low + high) // 2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x == L[mid]: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mid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elif</a:t>
            </a:r>
            <a:r>
              <a:rPr lang="en-US" sz="1600" dirty="0"/>
              <a:t>  L[mid] &lt; x: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searchR</a:t>
            </a:r>
            <a:r>
              <a:rPr lang="en-US" sz="1600" dirty="0"/>
              <a:t> ( L, x, mid+1, high )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searchR</a:t>
            </a:r>
            <a:r>
              <a:rPr lang="en-US" sz="1600" dirty="0"/>
              <a:t> ( L, x, low, mid-1 )</a:t>
            </a:r>
            <a:endParaRPr lang="th-TH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would I use recursion?</a:t>
            </a:r>
            <a:endParaRPr lang="th-TH" dirty="0"/>
          </a:p>
        </p:txBody>
      </p:sp>
      <p:sp>
        <p:nvSpPr>
          <p:cNvPr id="50181" name="TextBox 2"/>
          <p:cNvSpPr txBox="1">
            <a:spLocks noChangeArrowheads="1"/>
          </p:cNvSpPr>
          <p:nvPr/>
        </p:nvSpPr>
        <p:spPr bwMode="auto">
          <a:xfrm>
            <a:off x="323528" y="960983"/>
            <a:ext cx="8640960" cy="30777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 </a:t>
            </a:r>
            <a:r>
              <a:rPr lang="th-TH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ใช้ได้ดีเมื่อเราต้องทำ </a:t>
            </a:r>
            <a:r>
              <a:rPr lang="en-US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iterative 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branching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ไปเรี่อยๆ ซึ่งเขียน </a:t>
            </a:r>
            <a:r>
              <a:rPr lang="en-US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th-TH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ง่ายกว่า </a:t>
            </a:r>
            <a:r>
              <a:rPr lang="en-US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iterative </a:t>
            </a:r>
            <a:r>
              <a:rPr lang="th-TH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มาก </a:t>
            </a:r>
            <a:r>
              <a:rPr lang="en-US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-&gt; debug </a:t>
            </a:r>
            <a:r>
              <a:rPr lang="th-TH" sz="1400" noProof="1">
                <a:latin typeface="Tahoma" pitchFamily="34" charset="0"/>
                <a:ea typeface="Tahoma" pitchFamily="34" charset="0"/>
                <a:cs typeface="Tahoma" pitchFamily="34" charset="0"/>
              </a:rPr>
              <a:t>ง่าย</a:t>
            </a:r>
            <a:endParaRPr lang="th-TH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143000" y="3030538"/>
            <a:ext cx="4267200" cy="3217862"/>
            <a:chOff x="228600" y="2971800"/>
            <a:chExt cx="4267200" cy="3218638"/>
          </a:xfrm>
        </p:grpSpPr>
        <p:sp>
          <p:nvSpPr>
            <p:cNvPr id="6" name="Oval 5"/>
            <p:cNvSpPr/>
            <p:nvPr/>
          </p:nvSpPr>
          <p:spPr>
            <a:xfrm>
              <a:off x="2209800" y="2971800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7" name="Oval 6"/>
            <p:cNvSpPr/>
            <p:nvPr/>
          </p:nvSpPr>
          <p:spPr>
            <a:xfrm>
              <a:off x="1143000" y="3429110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" y="4016627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10" name="Straight Arrow Connector 9"/>
            <p:cNvCxnSpPr>
              <a:stCxn id="6" idx="3"/>
              <a:endCxn id="7" idx="7"/>
            </p:cNvCxnSpPr>
            <p:nvPr/>
          </p:nvCxnSpPr>
          <p:spPr>
            <a:xfrm rot="5400000">
              <a:off x="1643027" y="2862345"/>
              <a:ext cx="295346" cy="904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rot="5400000">
              <a:off x="700831" y="3576052"/>
              <a:ext cx="427141" cy="523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143000" y="4035681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18" name="Straight Arrow Connector 17"/>
            <p:cNvCxnSpPr>
              <a:stCxn id="7" idx="4"/>
              <a:endCxn id="17" idx="0"/>
            </p:cNvCxnSpPr>
            <p:nvPr/>
          </p:nvCxnSpPr>
          <p:spPr>
            <a:xfrm rot="5400000">
              <a:off x="1068342" y="3845136"/>
              <a:ext cx="377916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2506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24" name="Straight Arrow Connector 23"/>
            <p:cNvCxnSpPr>
              <a:stCxn id="7" idx="5"/>
              <a:endCxn id="23" idx="1"/>
            </p:cNvCxnSpPr>
            <p:nvPr/>
          </p:nvCxnSpPr>
          <p:spPr>
            <a:xfrm rot="16200000" flipH="1">
              <a:off x="1379485" y="3583198"/>
              <a:ext cx="441431" cy="523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276600" y="3446576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2590800" y="4035681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30" name="Straight Arrow Connector 29"/>
            <p:cNvCxnSpPr>
              <a:stCxn id="27" idx="3"/>
              <a:endCxn id="28" idx="7"/>
            </p:cNvCxnSpPr>
            <p:nvPr/>
          </p:nvCxnSpPr>
          <p:spPr>
            <a:xfrm rot="5400000">
              <a:off x="2834431" y="3593519"/>
              <a:ext cx="427140" cy="523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276600" y="4038857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32" name="Straight Arrow Connector 31"/>
            <p:cNvCxnSpPr>
              <a:stCxn id="27" idx="4"/>
              <a:endCxn id="31" idx="0"/>
            </p:cNvCxnSpPr>
            <p:nvPr/>
          </p:nvCxnSpPr>
          <p:spPr>
            <a:xfrm rot="5400000">
              <a:off x="3209882" y="3856251"/>
              <a:ext cx="362037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886200" y="4035681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34" name="Straight Arrow Connector 33"/>
            <p:cNvCxnSpPr>
              <a:stCxn id="27" idx="5"/>
              <a:endCxn id="33" idx="1"/>
            </p:cNvCxnSpPr>
            <p:nvPr/>
          </p:nvCxnSpPr>
          <p:spPr>
            <a:xfrm rot="16200000" flipH="1">
              <a:off x="3482131" y="3631619"/>
              <a:ext cx="427140" cy="447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5"/>
              <a:endCxn id="27" idx="1"/>
            </p:cNvCxnSpPr>
            <p:nvPr/>
          </p:nvCxnSpPr>
          <p:spPr>
            <a:xfrm rot="16200000" flipH="1">
              <a:off x="2701094" y="2871078"/>
              <a:ext cx="312813" cy="904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28600" y="4629550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43" name="Straight Arrow Connector 42"/>
            <p:cNvCxnSpPr>
              <a:stCxn id="8" idx="3"/>
              <a:endCxn id="42" idx="0"/>
            </p:cNvCxnSpPr>
            <p:nvPr/>
          </p:nvCxnSpPr>
          <p:spPr>
            <a:xfrm rot="5400000">
              <a:off x="207912" y="4346924"/>
              <a:ext cx="417614" cy="14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609600" y="4648604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45" name="Straight Arrow Connector 44"/>
            <p:cNvCxnSpPr>
              <a:stCxn id="8" idx="5"/>
              <a:endCxn id="44" idx="0"/>
            </p:cNvCxnSpPr>
            <p:nvPr/>
          </p:nvCxnSpPr>
          <p:spPr>
            <a:xfrm rot="16200000" flipH="1">
              <a:off x="469847" y="4394552"/>
              <a:ext cx="436668" cy="7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539875" y="4659719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53" name="Straight Arrow Connector 52"/>
            <p:cNvCxnSpPr>
              <a:stCxn id="23" idx="3"/>
              <a:endCxn id="52" idx="0"/>
            </p:cNvCxnSpPr>
            <p:nvPr/>
          </p:nvCxnSpPr>
          <p:spPr>
            <a:xfrm rot="5400000">
              <a:off x="1542205" y="4339785"/>
              <a:ext cx="431904" cy="207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133600" y="4662895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55" name="Straight Arrow Connector 54"/>
            <p:cNvCxnSpPr>
              <a:stCxn id="23" idx="5"/>
              <a:endCxn id="54" idx="0"/>
            </p:cNvCxnSpPr>
            <p:nvPr/>
          </p:nvCxnSpPr>
          <p:spPr>
            <a:xfrm rot="16200000" flipH="1">
              <a:off x="1918442" y="4333436"/>
              <a:ext cx="435080" cy="223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43000" y="4662895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59" name="Straight Arrow Connector 58"/>
            <p:cNvCxnSpPr>
              <a:stCxn id="17" idx="4"/>
            </p:cNvCxnSpPr>
            <p:nvPr/>
          </p:nvCxnSpPr>
          <p:spPr>
            <a:xfrm rot="5400000">
              <a:off x="1057228" y="4462822"/>
              <a:ext cx="400146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505200" y="4699417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62" name="Straight Arrow Connector 61"/>
            <p:cNvCxnSpPr>
              <a:stCxn id="33" idx="3"/>
            </p:cNvCxnSpPr>
            <p:nvPr/>
          </p:nvCxnSpPr>
          <p:spPr>
            <a:xfrm rot="5400000">
              <a:off x="3535306" y="4315185"/>
              <a:ext cx="468426" cy="300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67200" y="4702592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64" name="Straight Arrow Connector 63"/>
            <p:cNvCxnSpPr>
              <a:stCxn id="33" idx="5"/>
            </p:cNvCxnSpPr>
            <p:nvPr/>
          </p:nvCxnSpPr>
          <p:spPr>
            <a:xfrm rot="16200000" flipH="1">
              <a:off x="3938527" y="4373926"/>
              <a:ext cx="504947" cy="219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886200" y="4694652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66" name="Straight Arrow Connector 65"/>
            <p:cNvCxnSpPr>
              <a:stCxn id="33" idx="4"/>
            </p:cNvCxnSpPr>
            <p:nvPr/>
          </p:nvCxnSpPr>
          <p:spPr>
            <a:xfrm rot="5400000">
              <a:off x="3785343" y="4477906"/>
              <a:ext cx="430316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539875" y="5302812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74" name="Straight Arrow Connector 73"/>
            <p:cNvCxnSpPr>
              <a:stCxn id="52" idx="4"/>
              <a:endCxn id="73" idx="0"/>
            </p:cNvCxnSpPr>
            <p:nvPr/>
          </p:nvCxnSpPr>
          <p:spPr>
            <a:xfrm rot="5400000">
              <a:off x="1446163" y="5096387"/>
              <a:ext cx="41443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905000" y="5309164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78" name="Straight Arrow Connector 77"/>
            <p:cNvCxnSpPr>
              <a:stCxn id="54" idx="3"/>
              <a:endCxn id="77" idx="0"/>
            </p:cNvCxnSpPr>
            <p:nvPr/>
          </p:nvCxnSpPr>
          <p:spPr>
            <a:xfrm rot="5400000">
              <a:off x="1867640" y="5009865"/>
              <a:ext cx="450959" cy="14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346325" y="5302812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80" name="Straight Arrow Connector 79"/>
            <p:cNvCxnSpPr>
              <a:stCxn id="54" idx="5"/>
            </p:cNvCxnSpPr>
            <p:nvPr/>
          </p:nvCxnSpPr>
          <p:spPr>
            <a:xfrm rot="16200000" flipH="1">
              <a:off x="2172440" y="5014627"/>
              <a:ext cx="444607" cy="131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2590800" y="4666070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84" name="Straight Arrow Connector 83"/>
            <p:cNvCxnSpPr>
              <a:stCxn id="28" idx="4"/>
            </p:cNvCxnSpPr>
            <p:nvPr/>
          </p:nvCxnSpPr>
          <p:spPr>
            <a:xfrm rot="5400000">
              <a:off x="2503440" y="4464410"/>
              <a:ext cx="40173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905000" y="5944317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87" name="Straight Arrow Connector 86"/>
            <p:cNvCxnSpPr>
              <a:stCxn id="77" idx="4"/>
            </p:cNvCxnSpPr>
            <p:nvPr/>
          </p:nvCxnSpPr>
          <p:spPr>
            <a:xfrm rot="5400000">
              <a:off x="1815258" y="5740274"/>
              <a:ext cx="4064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28600" y="5290109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90" name="Straight Arrow Connector 89"/>
            <p:cNvCxnSpPr>
              <a:stCxn id="42" idx="4"/>
              <a:endCxn id="89" idx="0"/>
            </p:cNvCxnSpPr>
            <p:nvPr/>
          </p:nvCxnSpPr>
          <p:spPr>
            <a:xfrm rot="5400000">
              <a:off x="126949" y="5074156"/>
              <a:ext cx="431904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09600" y="5328218"/>
              <a:ext cx="228600" cy="22865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93" name="Straight Arrow Connector 92"/>
            <p:cNvCxnSpPr>
              <a:stCxn id="44" idx="4"/>
              <a:endCxn id="92" idx="0"/>
            </p:cNvCxnSpPr>
            <p:nvPr/>
          </p:nvCxnSpPr>
          <p:spPr>
            <a:xfrm rot="5400000">
              <a:off x="498422" y="5101151"/>
              <a:ext cx="450959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609600" y="5961783"/>
              <a:ext cx="228600" cy="2286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cxnSp>
          <p:nvCxnSpPr>
            <p:cNvPr id="95" name="Straight Arrow Connector 94"/>
            <p:cNvCxnSpPr>
              <a:stCxn id="92" idx="4"/>
            </p:cNvCxnSpPr>
            <p:nvPr/>
          </p:nvCxnSpPr>
          <p:spPr>
            <a:xfrm rot="5400000">
              <a:off x="519858" y="5759328"/>
              <a:ext cx="4064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228600" y="2819400"/>
            <a:ext cx="1965325" cy="923925"/>
            <a:chOff x="4358640" y="5105400"/>
            <a:chExt cx="1965960" cy="923330"/>
          </a:xfrm>
        </p:grpSpPr>
        <p:sp>
          <p:nvSpPr>
            <p:cNvPr id="97" name="Oval 96"/>
            <p:cNvSpPr/>
            <p:nvPr/>
          </p:nvSpPr>
          <p:spPr>
            <a:xfrm>
              <a:off x="4358640" y="5257702"/>
              <a:ext cx="228674" cy="2284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374520" y="5668600"/>
              <a:ext cx="228674" cy="2300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52234" name="TextBox 98"/>
            <p:cNvSpPr txBox="1">
              <a:spLocks noChangeArrowheads="1"/>
            </p:cNvSpPr>
            <p:nvPr/>
          </p:nvSpPr>
          <p:spPr bwMode="auto">
            <a:xfrm>
              <a:off x="4648200" y="5105400"/>
              <a:ext cx="16764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>
                  <a:solidFill>
                    <a:srgbClr val="00863D"/>
                  </a:solidFill>
                </a:rPr>
                <a:t>Recursive call</a:t>
              </a:r>
            </a:p>
            <a:p>
              <a:pPr>
                <a:lnSpc>
                  <a:spcPct val="150000"/>
                </a:lnSpc>
              </a:pPr>
              <a:r>
                <a:rPr lang="en-US" sz="1800">
                  <a:solidFill>
                    <a:srgbClr val="7030A0"/>
                  </a:solidFill>
                </a:rPr>
                <a:t>Base case</a:t>
              </a:r>
              <a:endParaRPr lang="th-TH" sz="1800">
                <a:solidFill>
                  <a:srgbClr val="7030A0"/>
                </a:solidFill>
              </a:endParaRPr>
            </a:p>
          </p:txBody>
        </p:sp>
      </p:grpSp>
      <p:sp>
        <p:nvSpPr>
          <p:cNvPr id="102" name="TextBox 3"/>
          <p:cNvSpPr txBox="1">
            <a:spLocks noChangeArrowheads="1"/>
          </p:cNvSpPr>
          <p:nvPr/>
        </p:nvSpPr>
        <p:spPr bwMode="auto">
          <a:xfrm>
            <a:off x="4860032" y="2276872"/>
            <a:ext cx="4104456" cy="95410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Sierpinski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triangle </a:t>
            </a:r>
            <a:r>
              <a:rPr lang="en-US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เชอเรอปีนสกี)</a:t>
            </a:r>
            <a:r>
              <a:rPr lang="en-US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call recursion 3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ครั้งด้วย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ที่ต่างกัน</a:t>
            </a:r>
          </a:p>
          <a:p>
            <a:pPr>
              <a:defRPr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Tower of Hanoi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call </a:t>
            </a:r>
            <a:r>
              <a:rPr lang="en-US" sz="1400" dirty="0" err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recursition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r>
              <a:rPr lang="th-TH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ครั้ง</a:t>
            </a:r>
            <a:endParaRPr lang="th-TH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3"/>
          <p:cNvSpPr txBox="1">
            <a:spLocks noChangeArrowheads="1"/>
          </p:cNvSpPr>
          <p:nvPr/>
        </p:nvSpPr>
        <p:spPr bwMode="auto">
          <a:xfrm>
            <a:off x="323528" y="1412776"/>
            <a:ext cx="8640960" cy="73866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n-queen problem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th-TH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63525" indent="-263525">
              <a:buFont typeface="Arial" pitchFamily="34" charset="0"/>
              <a:buChar char="•"/>
              <a:defRPr/>
            </a:pP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มี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iterative branching </a:t>
            </a:r>
            <a:r>
              <a:rPr lang="th-TH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จึงควรเขียนแบบ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</a:t>
            </a:r>
          </a:p>
          <a:p>
            <a:pPr marL="263525" indent="-263525">
              <a:buFont typeface="Arial" pitchFamily="34" charset="0"/>
              <a:buChar char="•"/>
              <a:defRPr/>
            </a:pP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ซึ่งจะได้ใช้ข้อดีของ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call stack 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recursion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เพื่อจำ </a:t>
            </a:r>
            <a:r>
              <a:rPr lang="en-US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condition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เอาไว้  เมื่อ</a:t>
            </a:r>
            <a:r>
              <a:rPr lang="en-US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backtrack</a:t>
            </a:r>
            <a:r>
              <a:rPr lang="th-TH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400" noProof="1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กลับมาจะได้สภาพเดิม</a:t>
            </a:r>
            <a:endParaRPr lang="th-TH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 Queen Problem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764704"/>
            <a:ext cx="554461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th-TH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ใส่ </a:t>
            </a:r>
            <a:r>
              <a:rPr lang="en-US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queens </a:t>
            </a:r>
            <a:r>
              <a:rPr lang="th-TH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บน </a:t>
            </a:r>
            <a:r>
              <a:rPr lang="en-US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x</a:t>
            </a:r>
            <a:r>
              <a:rPr lang="th-TH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th-TH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board    </a:t>
            </a:r>
            <a:r>
              <a:rPr lang="th-TH" sz="18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โดยไม่ให้กินกันเลย</a:t>
            </a:r>
            <a:endParaRPr lang="th-TH" sz="1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53344" y="1828800"/>
          <a:ext cx="2209800" cy="2073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Q</a:t>
                      </a:r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5" name="TextBox 4"/>
          <p:cNvSpPr txBox="1">
            <a:spLocks noChangeArrowheads="1"/>
          </p:cNvSpPr>
          <p:nvPr/>
        </p:nvSpPr>
        <p:spPr bwMode="auto">
          <a:xfrm>
            <a:off x="1324744" y="3962400"/>
            <a:ext cx="274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Solution for 4 Queen problem.</a:t>
            </a:r>
            <a:endParaRPr lang="th-TH" sz="140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13176" y="1462880"/>
          <a:ext cx="2678112" cy="243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Q</a:t>
                      </a:r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81" name="TextBox 8"/>
          <p:cNvSpPr txBox="1">
            <a:spLocks noChangeArrowheads="1"/>
          </p:cNvSpPr>
          <p:nvPr/>
        </p:nvSpPr>
        <p:spPr bwMode="auto">
          <a:xfrm>
            <a:off x="5213176" y="3998118"/>
            <a:ext cx="274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Solution for 8 Queen problem.</a:t>
            </a:r>
            <a:endParaRPr lang="th-TH" sz="1400" dirty="0">
              <a:solidFill>
                <a:srgbClr val="0070C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552" y="4653136"/>
            <a:ext cx="8077200" cy="1143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800" dirty="0">
                <a:solidFill>
                  <a:schemeClr val="tx1"/>
                </a:solidFill>
              </a:rPr>
              <a:t>8 x 8 board has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92 distinct solutions.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12 unique solutions (reduce redundency of symmetry (rotations &amp; reflections)).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Data Structure for Queens – 2D array , Python : list of list</a:t>
            </a:r>
            <a:endParaRPr lang="th-TH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59632" y="548680"/>
            <a:ext cx="2808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1600" noProof="1">
                <a:latin typeface="Tahoma" pitchFamily="34" charset="0"/>
                <a:ea typeface="Tahoma" pitchFamily="34" charset="0"/>
                <a:cs typeface="Tahoma" pitchFamily="34" charset="0"/>
              </a:rPr>
              <a:t>จะเก็บ </a:t>
            </a:r>
            <a:r>
              <a:rPr lang="en-US" sz="1600" noProof="1">
                <a:latin typeface="Tahoma" pitchFamily="34" charset="0"/>
                <a:ea typeface="Tahoma" pitchFamily="34" charset="0"/>
                <a:cs typeface="Tahoma" pitchFamily="34" charset="0"/>
              </a:rPr>
              <a:t>queens </a:t>
            </a:r>
            <a:r>
              <a:rPr lang="th-TH" sz="1600" noProof="1">
                <a:latin typeface="Tahoma" pitchFamily="34" charset="0"/>
                <a:ea typeface="Tahoma" pitchFamily="34" charset="0"/>
                <a:cs typeface="Tahoma" pitchFamily="34" charset="0"/>
              </a:rPr>
              <a:t>อย่างไร 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6272" y="1036712"/>
          <a:ext cx="1845568" cy="18289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endParaRPr lang="th-TH" sz="24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Q</a:t>
                      </a:r>
                      <a:endParaRPr lang="th-TH" sz="24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5616" y="3284984"/>
            <a:ext cx="2088232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board</a:t>
            </a:r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>
                <a:solidFill>
                  <a:schemeClr val="tx1"/>
                </a:solidFill>
              </a:rPr>
              <a:t>4, 4</a:t>
            </a:r>
            <a:r>
              <a:rPr lang="en-US" sz="2000" dirty="0">
                <a:solidFill>
                  <a:srgbClr val="C00000"/>
                </a:solidFill>
              </a:rPr>
              <a:t>]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th-TH" sz="2000" dirty="0">
              <a:solidFill>
                <a:prstClr val="black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87624" y="908720"/>
            <a:ext cx="5184576" cy="2344326"/>
            <a:chOff x="2432720" y="1828800"/>
            <a:chExt cx="5184576" cy="2344064"/>
          </a:xfrm>
        </p:grpSpPr>
        <p:sp>
          <p:nvSpPr>
            <p:cNvPr id="64545" name="TextBox 6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1905000" cy="1569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 .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. . </a:t>
              </a:r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 . .</a:t>
              </a:r>
            </a:p>
            <a:p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. </a:t>
              </a:r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400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</a:t>
              </a:r>
              <a:endParaRPr lang="th-TH" sz="2400" b="1" dirty="0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2720" y="3772799"/>
              <a:ext cx="5184576" cy="4000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</a:rPr>
                <a:t>2D array </a:t>
              </a:r>
              <a:r>
                <a:rPr lang="en-US" sz="2000" dirty="0">
                  <a:solidFill>
                    <a:schemeClr val="tx1"/>
                  </a:solidFill>
                </a:rPr>
                <a:t>(C)       /         </a:t>
              </a:r>
              <a:r>
                <a:rPr lang="en-US" sz="2000" dirty="0">
                  <a:solidFill>
                    <a:srgbClr val="C00000"/>
                  </a:solidFill>
                </a:rPr>
                <a:t>list of list </a:t>
              </a:r>
              <a:r>
                <a:rPr lang="en-US" sz="2000" dirty="0">
                  <a:solidFill>
                    <a:schemeClr val="tx1"/>
                  </a:solidFill>
                </a:rPr>
                <a:t>(Python)</a:t>
              </a:r>
              <a:endParaRPr lang="th-TH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19872" y="3284984"/>
            <a:ext cx="357149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l-PL" sz="2000" dirty="0"/>
              <a:t>b</a:t>
            </a:r>
            <a:r>
              <a:rPr lang="en-US" sz="2000" dirty="0" err="1"/>
              <a:t>oard</a:t>
            </a:r>
            <a:r>
              <a:rPr lang="pl-PL" sz="2000" dirty="0"/>
              <a:t> = </a:t>
            </a:r>
            <a:r>
              <a:rPr lang="pl-PL" sz="2000" dirty="0">
                <a:solidFill>
                  <a:srgbClr val="C00000"/>
                </a:solidFill>
              </a:rPr>
              <a:t>[</a:t>
            </a:r>
            <a:r>
              <a:rPr lang="pl-PL" sz="2000" dirty="0"/>
              <a:t>4*</a:t>
            </a:r>
            <a:r>
              <a:rPr lang="pl-PL" sz="2000" dirty="0">
                <a:solidFill>
                  <a:srgbClr val="C00000"/>
                </a:solidFill>
              </a:rPr>
              <a:t>[</a:t>
            </a:r>
            <a:r>
              <a:rPr lang="pl-PL" sz="2000" dirty="0"/>
              <a:t>0</a:t>
            </a:r>
            <a:r>
              <a:rPr lang="pl-PL" sz="2000" dirty="0">
                <a:solidFill>
                  <a:srgbClr val="C00000"/>
                </a:solidFill>
              </a:rPr>
              <a:t>]</a:t>
            </a:r>
            <a:r>
              <a:rPr lang="pl-PL" sz="2000" dirty="0"/>
              <a:t>,4*</a:t>
            </a:r>
            <a:r>
              <a:rPr lang="pl-PL" sz="2000" dirty="0">
                <a:solidFill>
                  <a:srgbClr val="C00000"/>
                </a:solidFill>
              </a:rPr>
              <a:t>[</a:t>
            </a:r>
            <a:r>
              <a:rPr lang="pl-PL" sz="2000" dirty="0"/>
              <a:t>0</a:t>
            </a:r>
            <a:r>
              <a:rPr lang="pl-PL" sz="2000" dirty="0">
                <a:solidFill>
                  <a:srgbClr val="C00000"/>
                </a:solidFill>
              </a:rPr>
              <a:t>]</a:t>
            </a:r>
            <a:r>
              <a:rPr lang="pl-PL" sz="2000" dirty="0"/>
              <a:t>,4*</a:t>
            </a:r>
            <a:r>
              <a:rPr lang="pl-PL" sz="2000" dirty="0">
                <a:solidFill>
                  <a:srgbClr val="C00000"/>
                </a:solidFill>
              </a:rPr>
              <a:t>[</a:t>
            </a:r>
            <a:r>
              <a:rPr lang="pl-PL" sz="2000" dirty="0"/>
              <a:t>0</a:t>
            </a:r>
            <a:r>
              <a:rPr lang="pl-PL" sz="2000" dirty="0">
                <a:solidFill>
                  <a:srgbClr val="C00000"/>
                </a:solidFill>
              </a:rPr>
              <a:t>]</a:t>
            </a:r>
            <a:r>
              <a:rPr lang="pl-PL" sz="2000" dirty="0"/>
              <a:t>,4*</a:t>
            </a:r>
            <a:r>
              <a:rPr lang="pl-PL" sz="2000" dirty="0">
                <a:solidFill>
                  <a:srgbClr val="C00000"/>
                </a:solidFill>
              </a:rPr>
              <a:t>[</a:t>
            </a:r>
            <a:r>
              <a:rPr lang="pl-PL" sz="2000" dirty="0"/>
              <a:t>0</a:t>
            </a:r>
            <a:r>
              <a:rPr lang="pl-PL" sz="2000" dirty="0">
                <a:solidFill>
                  <a:srgbClr val="C00000"/>
                </a:solidFill>
              </a:rPr>
              <a:t>]]</a:t>
            </a:r>
            <a:endParaRPr lang="th-TH" sz="20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1880" y="5445224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&gt;&gt;&gt; l = [0]*4</a:t>
            </a:r>
          </a:p>
          <a:p>
            <a:r>
              <a:rPr lang="en-US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&gt;&gt;&gt; print(l)</a:t>
            </a:r>
          </a:p>
          <a:p>
            <a:r>
              <a:rPr lang="th-TH" sz="1600" dirty="0">
                <a:latin typeface="Courier New" pitchFamily="49" charset="0"/>
                <a:ea typeface="Tahoma" pitchFamily="34" charset="0"/>
                <a:cs typeface="Tahoma" pitchFamily="34" charset="0"/>
              </a:rPr>
              <a:t>[0, 0, 0, 0]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8327" y="4005064"/>
            <a:ext cx="1672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solidFill>
                  <a:srgbClr val="C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[  </a:t>
            </a:r>
            <a:r>
              <a:rPr lang="th-TH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[0, 0, 0, 0]</a:t>
            </a:r>
            <a:r>
              <a:rPr lang="en-US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</a:p>
          <a:p>
            <a:r>
              <a:rPr lang="th-TH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   [0, 0, 0, 0]</a:t>
            </a:r>
            <a:r>
              <a:rPr lang="en-US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</a:p>
          <a:p>
            <a:r>
              <a:rPr lang="th-TH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   [0, 0, 0, 0]</a:t>
            </a:r>
            <a:r>
              <a:rPr lang="en-US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</a:p>
          <a:p>
            <a:r>
              <a:rPr lang="th-TH" sz="1800" dirty="0">
                <a:latin typeface="Courier New" pitchFamily="49" charset="0"/>
                <a:ea typeface="Tahoma" pitchFamily="34" charset="0"/>
                <a:cs typeface="Tahoma" pitchFamily="34" charset="0"/>
              </a:rPr>
              <a:t>   [0, 0, 0, 0] </a:t>
            </a:r>
            <a:r>
              <a:rPr lang="th-TH" sz="1800" dirty="0">
                <a:solidFill>
                  <a:srgbClr val="C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3717032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/>
              <a:t>[[0, 0, 0, 0], [0, 0, 0, 0], [0, 0, 0, 0], [0, 0, 0, 0]]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</a:t>
            </a:r>
            <a:r>
              <a:rPr lang="en-US" dirty="0" err="1"/>
              <a:t>PutQueen</a:t>
            </a:r>
            <a:r>
              <a:rPr lang="th-TH" dirty="0"/>
              <a:t> </a:t>
            </a:r>
            <a:r>
              <a:rPr lang="en-US" dirty="0"/>
              <a:t>Algorithm </a:t>
            </a:r>
            <a:endParaRPr lang="th-TH" dirty="0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76200" y="1558925"/>
            <a:ext cx="870585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noProof="1">
                <a:solidFill>
                  <a:srgbClr val="0000FF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void</a:t>
            </a:r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800" noProof="1">
                <a:solidFill>
                  <a:srgbClr val="C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PutQueenInRow</a:t>
            </a:r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r, int board[N][N]){</a:t>
            </a:r>
          </a:p>
          <a:p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Calibri" pitchFamily="34" charset="0"/>
                <a:ea typeface="Angsana New" pitchFamily="18" charset="-34"/>
                <a:cs typeface="Cordia New" pitchFamily="34" charset="-34"/>
              </a:rPr>
              <a:t> c=0; c&lt;N; c++)    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ea typeface="Angsana New" pitchFamily="18" charset="-34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ea typeface="Angsana New" pitchFamily="18" charset="-34"/>
                <a:cs typeface="Tahoma" pitchFamily="34" charset="0"/>
              </a:rPr>
              <a:t>ใล่ใส่ไปทีละ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ea typeface="Angsana New" pitchFamily="18" charset="-34"/>
                <a:cs typeface="Tahoma" pitchFamily="34" charset="0"/>
              </a:rPr>
              <a:t> column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ea typeface="Angsana New" pitchFamily="18" charset="-34"/>
                <a:cs typeface="Tahoma" pitchFamily="34" charset="0"/>
              </a:rPr>
              <a:t>ทุก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ea typeface="Angsana New" pitchFamily="18" charset="-34"/>
                <a:cs typeface="Tahoma" pitchFamily="34" charset="0"/>
              </a:rPr>
              <a:t> col.</a:t>
            </a:r>
          </a:p>
          <a:p>
            <a:r>
              <a:rPr lang="en-US" sz="1800" noProof="1">
                <a:latin typeface="Calibri" pitchFamily="34" charset="0"/>
              </a:rPr>
              <a:t>          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800" noProof="1">
                <a:latin typeface="Calibri" pitchFamily="34" charset="0"/>
              </a:rPr>
              <a:t> (</a:t>
            </a:r>
            <a:r>
              <a:rPr lang="en-US" sz="1800" b="1" noProof="1">
                <a:latin typeface="Calibri" pitchFamily="34" charset="0"/>
              </a:rPr>
              <a:t>isSafe(board, r,c)</a:t>
            </a:r>
            <a:r>
              <a:rPr lang="en-US" sz="1800" noProof="1">
                <a:latin typeface="Calibri" pitchFamily="34" charset="0"/>
              </a:rPr>
              <a:t>)  {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ถ้าใส่แล้วไม่ถูกกิน</a:t>
            </a:r>
          </a:p>
          <a:p>
            <a:pPr>
              <a:spcBef>
                <a:spcPts val="600"/>
              </a:spcBef>
            </a:pPr>
            <a:r>
              <a:rPr lang="th-TH" sz="1800" noProof="1">
                <a:solidFill>
                  <a:srgbClr val="008000"/>
                </a:solidFill>
                <a:latin typeface="Calibri" pitchFamily="34" charset="0"/>
              </a:rPr>
              <a:t>	</a:t>
            </a:r>
            <a:r>
              <a:rPr lang="en-US" sz="1800" noProof="1">
                <a:latin typeface="Calibri" pitchFamily="34" charset="0"/>
              </a:rPr>
              <a:t>board[r,c] = 1; 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ใส่</a:t>
            </a:r>
            <a:r>
              <a:rPr lang="en-US" sz="1800" noProof="1">
                <a:solidFill>
                  <a:srgbClr val="00B050"/>
                </a:solidFill>
              </a:rPr>
              <a:t> queen</a:t>
            </a:r>
          </a:p>
          <a:p>
            <a:endParaRPr lang="en-US" sz="1800" noProof="1">
              <a:solidFill>
                <a:srgbClr val="008000"/>
              </a:solidFill>
            </a:endParaRPr>
          </a:p>
          <a:p>
            <a:r>
              <a:rPr lang="en-US" sz="1800" noProof="1">
                <a:latin typeface="Calibri" pitchFamily="34" charset="0"/>
              </a:rPr>
              <a:t>            	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</a:rPr>
              <a:t>if</a:t>
            </a:r>
            <a:r>
              <a:rPr lang="en-US" sz="1800" noProof="1">
                <a:latin typeface="Calibri" pitchFamily="34" charset="0"/>
              </a:rPr>
              <a:t> (r==N-1){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ถ้าใส่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ครบแล้ว</a:t>
            </a:r>
          </a:p>
          <a:p>
            <a:r>
              <a:rPr lang="en-US" sz="1800" noProof="1">
                <a:latin typeface="Calibri" pitchFamily="34" charset="0"/>
              </a:rPr>
              <a:t>		printBoard(board); </a:t>
            </a:r>
          </a:p>
          <a:p>
            <a:pPr lvl="1"/>
            <a:r>
              <a:rPr lang="en-US" sz="1800" noProof="1">
                <a:latin typeface="Calibri" pitchFamily="34" charset="0"/>
              </a:rPr>
              <a:t>		numsol++;</a:t>
            </a:r>
          </a:p>
          <a:p>
            <a:r>
              <a:rPr lang="en-US" sz="1800" noProof="1">
                <a:latin typeface="Calibri" pitchFamily="34" charset="0"/>
              </a:rPr>
              <a:t>           	}</a:t>
            </a:r>
            <a:r>
              <a:rPr lang="en-US" sz="1800" noProof="1">
                <a:solidFill>
                  <a:srgbClr val="0000FF"/>
                </a:solidFill>
                <a:latin typeface="Calibri" pitchFamily="34" charset="0"/>
              </a:rPr>
              <a:t>else</a:t>
            </a:r>
            <a:r>
              <a:rPr lang="en-US" sz="1800" noProof="1">
                <a:latin typeface="Calibri" pitchFamily="34" charset="0"/>
              </a:rPr>
              <a:t> </a:t>
            </a:r>
            <a:r>
              <a:rPr lang="en-US" sz="1800" noProof="1">
                <a:solidFill>
                  <a:srgbClr val="C00000"/>
                </a:solidFill>
                <a:latin typeface="Calibri" pitchFamily="34" charset="0"/>
              </a:rPr>
              <a:t>PutQueenInRow</a:t>
            </a:r>
            <a:r>
              <a:rPr lang="en-US" sz="1800" noProof="1">
                <a:latin typeface="Calibri" pitchFamily="34" charset="0"/>
              </a:rPr>
              <a:t> (r+1,board);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ใส่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ในแถวถัดไป</a:t>
            </a:r>
            <a:endParaRPr lang="th-TH" sz="1800" noProof="1">
              <a:latin typeface="Calibri" pitchFamily="34" charset="0"/>
            </a:endParaRPr>
          </a:p>
          <a:p>
            <a:endParaRPr lang="th-TH" sz="1800" noProof="1">
              <a:solidFill>
                <a:srgbClr val="E46C0A"/>
              </a:solidFill>
              <a:latin typeface="Calibri" pitchFamily="34" charset="0"/>
            </a:endParaRPr>
          </a:p>
          <a:p>
            <a:r>
              <a:rPr lang="en-US" sz="1800" noProof="1">
                <a:solidFill>
                  <a:srgbClr val="E46C0A"/>
                </a:solidFill>
              </a:rPr>
              <a:t>                      //backtracking point</a:t>
            </a:r>
          </a:p>
          <a:p>
            <a:endParaRPr lang="en-US" sz="1800" noProof="1">
              <a:solidFill>
                <a:srgbClr val="008000"/>
              </a:solidFill>
              <a:latin typeface="Calibri" pitchFamily="34" charset="0"/>
            </a:endParaRPr>
          </a:p>
          <a:p>
            <a:r>
              <a:rPr lang="en-US" sz="1800" noProof="1">
                <a:latin typeface="Calibri" pitchFamily="34" charset="0"/>
              </a:rPr>
              <a:t>           	</a:t>
            </a:r>
            <a:r>
              <a:rPr lang="en-US" sz="1800" noProof="1">
                <a:solidFill>
                  <a:srgbClr val="008000"/>
                </a:solidFill>
              </a:rPr>
              <a:t> </a:t>
            </a:r>
            <a:r>
              <a:rPr lang="en-US" sz="1800" noProof="1">
                <a:latin typeface="Calibri" pitchFamily="34" charset="0"/>
              </a:rPr>
              <a:t>board[r,c] = 0;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เอา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ออกจาก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board[r][c]) </a:t>
            </a:r>
          </a:p>
          <a:p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                                //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เพื่อให้ได้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solution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อื่น หรือ</a:t>
            </a:r>
          </a:p>
          <a:p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	                    // หรือเพราะ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ตัวนี้แม้ใส่ได้แต่ไม่ทำให้เกิด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solution</a:t>
            </a:r>
          </a:p>
          <a:p>
            <a:r>
              <a:rPr lang="en-US" sz="1800" noProof="1">
                <a:latin typeface="Calibri" pitchFamily="34" charset="0"/>
              </a:rPr>
              <a:t>          } </a:t>
            </a:r>
            <a:r>
              <a:rPr lang="en-US" sz="18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//</a:t>
            </a:r>
            <a:r>
              <a:rPr lang="en-US" sz="1800" noProof="1"/>
              <a:t> </a:t>
            </a:r>
            <a:r>
              <a:rPr lang="en-US" sz="120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if (isSafe(board, r,c))</a:t>
            </a:r>
            <a:endParaRPr lang="en-US" sz="1800" noProof="1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800" noProof="1">
                <a:latin typeface="Calibri" pitchFamily="34" charset="0"/>
              </a:rPr>
              <a:t>}</a:t>
            </a:r>
            <a:endParaRPr lang="th-TH" sz="40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143000"/>
          <a:ext cx="2895600" cy="26828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53113" y="1143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10250" y="11430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53200" y="1462088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15200" y="18097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88075" y="2133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18325" y="2498725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22950" y="1509713"/>
            <a:ext cx="563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86488" y="1503363"/>
            <a:ext cx="612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45263" y="1503363"/>
            <a:ext cx="555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105400" y="2743200"/>
            <a:ext cx="838200" cy="533400"/>
            <a:chOff x="3124200" y="4536744"/>
            <a:chExt cx="838200" cy="533400"/>
          </a:xfrm>
        </p:grpSpPr>
        <p:sp>
          <p:nvSpPr>
            <p:cNvPr id="16" name="Multiply 15"/>
            <p:cNvSpPr/>
            <p:nvPr/>
          </p:nvSpPr>
          <p:spPr>
            <a:xfrm>
              <a:off x="3505200" y="4571669"/>
              <a:ext cx="457200" cy="457200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124200" y="4536744"/>
              <a:ext cx="4572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Q</a:t>
              </a:r>
              <a:endParaRPr lang="th-TH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" y="1254125"/>
            <a:ext cx="25146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mic Sans MS" pitchFamily="66" charset="0"/>
              </a:rPr>
              <a:t>putQueenInRow (0,...)</a:t>
            </a:r>
            <a:endParaRPr lang="th-TH" sz="1800" dirty="0">
              <a:latin typeface="Comic Sans MS" pitchFamily="66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228600" y="762000"/>
            <a:ext cx="685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/>
              <a:t>Backtracking Algorithm :</a:t>
            </a:r>
            <a:r>
              <a:rPr lang="th-TH" sz="16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ใส่ควีนทีละแถว เรีมจากแถวบนสุด ใส่แถวละตัว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                                      </a:t>
            </a:r>
            <a:r>
              <a:rPr lang="th-TH" sz="16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จะใส่ได้เมื่อไม่ถูกตัวที่ใส่ไปแล้วกิน</a:t>
            </a:r>
            <a:endParaRPr lang="th-TH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5174 -0.0046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0.19827 0.0041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  <p:bldP spid="14" grpId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90"/>
          <p:cNvSpPr txBox="1">
            <a:spLocks noChangeArrowheads="1"/>
          </p:cNvSpPr>
          <p:nvPr/>
        </p:nvSpPr>
        <p:spPr bwMode="auto">
          <a:xfrm>
            <a:off x="228600" y="733425"/>
            <a:ext cx="8229600" cy="483209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sz="1600" dirty="0">
                <a:solidFill>
                  <a:srgbClr val="0000FF"/>
                </a:solidFill>
              </a:rPr>
              <a:t>             3, 4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th-TH" sz="16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จะใส่ </a:t>
            </a:r>
            <a:r>
              <a:rPr lang="en-US" sz="16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Q(r, c) </a:t>
            </a:r>
            <a:r>
              <a:rPr lang="th-TH" sz="16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ไม่ต้องเช็คแถว เพราะใส่แถวละตัว แต่ต้องเช็ค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457200" indent="-457200" eaLnBrk="1" hangingPunct="1">
              <a:lnSpc>
                <a:spcPct val="50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rgbClr val="0070C0"/>
                </a:solidFill>
              </a:rPr>
              <a:t>1. </a:t>
            </a:r>
            <a:r>
              <a:rPr lang="en-US" sz="1600" dirty="0" err="1">
                <a:solidFill>
                  <a:srgbClr val="0070C0"/>
                </a:solidFill>
              </a:rPr>
              <a:t>col</a:t>
            </a:r>
            <a:r>
              <a:rPr lang="en-US" sz="1600" dirty="0">
                <a:solidFill>
                  <a:srgbClr val="0070C0"/>
                </a:solidFill>
              </a:rPr>
              <a:t>(c) free?  </a:t>
            </a:r>
            <a:r>
              <a:rPr lang="en-US" sz="1100" dirty="0">
                <a:solidFill>
                  <a:srgbClr val="0000FF"/>
                </a:solidFill>
              </a:rPr>
              <a:t>Check this </a:t>
            </a:r>
            <a:r>
              <a:rPr lang="en-US" sz="1100" dirty="0" err="1">
                <a:solidFill>
                  <a:srgbClr val="0000FF"/>
                </a:solidFill>
              </a:rPr>
              <a:t>col</a:t>
            </a:r>
            <a:r>
              <a:rPr lang="en-US" sz="1100" dirty="0">
                <a:solidFill>
                  <a:srgbClr val="0000FF"/>
                </a:solidFill>
              </a:rPr>
              <a:t> of the row above Q[</a:t>
            </a:r>
            <a:r>
              <a:rPr lang="en-US" sz="1100" dirty="0" err="1">
                <a:solidFill>
                  <a:srgbClr val="0000FF"/>
                </a:solidFill>
              </a:rPr>
              <a:t>r,c</a:t>
            </a:r>
            <a:r>
              <a:rPr lang="en-US" sz="1100" dirty="0">
                <a:solidFill>
                  <a:srgbClr val="0000FF"/>
                </a:solidFill>
              </a:rPr>
              <a:t>]</a:t>
            </a:r>
            <a:endParaRPr lang="en-US" sz="16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60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rgbClr val="0070C0"/>
                </a:solidFill>
              </a:rPr>
              <a:t>2. up(</a:t>
            </a:r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>
                <a:solidFill>
                  <a:srgbClr val="0070C0"/>
                </a:solidFill>
              </a:rPr>
              <a:t>) free? </a:t>
            </a:r>
            <a:r>
              <a:rPr lang="en-US" sz="1100" dirty="0">
                <a:solidFill>
                  <a:srgbClr val="0000FF"/>
                </a:solidFill>
              </a:rPr>
              <a:t>Check up diagonal right to Q[</a:t>
            </a:r>
            <a:r>
              <a:rPr lang="en-US" sz="1100" dirty="0" err="1">
                <a:solidFill>
                  <a:srgbClr val="0000FF"/>
                </a:solidFill>
              </a:rPr>
              <a:t>r,c</a:t>
            </a:r>
            <a:r>
              <a:rPr lang="en-US" sz="1100" dirty="0">
                <a:solidFill>
                  <a:srgbClr val="0000FF"/>
                </a:solidFill>
              </a:rPr>
              <a:t>] </a:t>
            </a:r>
            <a:endParaRPr lang="en-US" sz="1600" dirty="0">
              <a:solidFill>
                <a:srgbClr val="0070C0"/>
              </a:solidFill>
            </a:endParaRPr>
          </a:p>
          <a:p>
            <a:pPr marL="457200" indent="-457200" eaLnBrk="1" hangingPunct="1">
              <a:lnSpc>
                <a:spcPct val="600000"/>
              </a:lnSpc>
              <a:spcBef>
                <a:spcPts val="0"/>
              </a:spcBef>
              <a:defRPr/>
            </a:pPr>
            <a:r>
              <a:rPr lang="en-US" sz="1600" dirty="0">
                <a:solidFill>
                  <a:srgbClr val="0070C0"/>
                </a:solidFill>
              </a:rPr>
              <a:t>3. down(</a:t>
            </a:r>
            <a:r>
              <a:rPr lang="en-US" sz="1600" dirty="0">
                <a:solidFill>
                  <a:srgbClr val="00863D"/>
                </a:solidFill>
              </a:rPr>
              <a:t>6</a:t>
            </a:r>
            <a:r>
              <a:rPr lang="en-US" sz="1600" dirty="0">
                <a:solidFill>
                  <a:srgbClr val="0070C0"/>
                </a:solidFill>
              </a:rPr>
              <a:t>) free? 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100" dirty="0">
                <a:solidFill>
                  <a:srgbClr val="0000FF"/>
                </a:solidFill>
              </a:rPr>
              <a:t>Check down diagonal left to Q[</a:t>
            </a:r>
            <a:r>
              <a:rPr lang="en-US" sz="1100" dirty="0" err="1">
                <a:solidFill>
                  <a:srgbClr val="0000FF"/>
                </a:solidFill>
              </a:rPr>
              <a:t>r,c</a:t>
            </a:r>
            <a:r>
              <a:rPr lang="en-US" sz="1100" dirty="0">
                <a:solidFill>
                  <a:srgbClr val="0000FF"/>
                </a:solidFill>
              </a:rPr>
              <a:t>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1682750"/>
          <a:ext cx="4852985" cy="48752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9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8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3599">
                <a:tc>
                  <a:txBody>
                    <a:bodyPr/>
                    <a:lstStyle/>
                    <a:p>
                      <a:pPr algn="r"/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c0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c1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c2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c3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c4</a:t>
                      </a:r>
                      <a:endParaRPr lang="th-TH" sz="1000" b="1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c5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c6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c7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r0 u0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d0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0">
                <a:tc>
                  <a:txBody>
                    <a:bodyPr/>
                    <a:lstStyle/>
                    <a:p>
                      <a:pPr algn="r"/>
                      <a:r>
                        <a:rPr lang="en-US" sz="1000" b="1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 r1 u1</a:t>
                      </a:r>
                      <a:endParaRPr lang="th-TH" sz="10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d1</a:t>
                      </a:r>
                      <a:endParaRPr lang="th-TH" sz="10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r2 u2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d2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01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r3</a:t>
                      </a:r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 u3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r,c</a:t>
                      </a: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)</a:t>
                      </a:r>
                      <a:endParaRPr lang="th-TH" sz="1800" b="1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d3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r4 u4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d4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r5 u5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d5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r6 u6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863D"/>
                          </a:solidFill>
                          <a:latin typeface="Comic Sans MS" pitchFamily="66" charset="0"/>
                        </a:rPr>
                        <a:t>d6</a:t>
                      </a:r>
                      <a:endParaRPr lang="th-TH" sz="1000" b="1" dirty="0">
                        <a:solidFill>
                          <a:srgbClr val="00863D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90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r7 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u7</a:t>
                      </a:r>
                      <a:endParaRPr lang="th-TH" sz="1000" b="1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d7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665">
                <a:tc>
                  <a:txBody>
                    <a:bodyPr/>
                    <a:lstStyle/>
                    <a:p>
                      <a:pPr algn="r"/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d14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u8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d13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u9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d12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u10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d11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u11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d10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u12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d9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u13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d8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u14</a:t>
                      </a:r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18" marB="4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7300913" y="1987550"/>
            <a:ext cx="1538287" cy="153035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5257800" y="2036763"/>
            <a:ext cx="1524000" cy="152400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7010400" y="2019300"/>
            <a:ext cx="0" cy="1476375"/>
          </a:xfrm>
          <a:prstGeom prst="straightConnector1">
            <a:avLst/>
          </a:prstGeom>
          <a:ln>
            <a:solidFill>
              <a:srgbClr val="AADCE8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4743450" y="3767138"/>
            <a:ext cx="2016125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isSafe</a:t>
            </a:r>
            <a:r>
              <a:rPr lang="en-US" dirty="0"/>
              <a:t>() : Algorithm 1</a:t>
            </a:r>
            <a:endParaRPr lang="th-TH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228184" y="1340768"/>
            <a:ext cx="1593304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Queen </a:t>
            </a:r>
            <a:r>
              <a:rPr lang="th-TH" sz="16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กิน 8 ทิศ</a:t>
            </a:r>
            <a:endParaRPr lang="th-TH" sz="1600" dirty="0">
              <a:solidFill>
                <a:srgbClr val="00B0F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021388" y="5030787"/>
            <a:ext cx="1981200" cy="3175"/>
          </a:xfrm>
          <a:prstGeom prst="line">
            <a:avLst/>
          </a:prstGeom>
          <a:ln>
            <a:solidFill>
              <a:srgbClr val="AADCE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24400" y="4044950"/>
            <a:ext cx="2057400" cy="19812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7073107" y="4260056"/>
            <a:ext cx="1981200" cy="155098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05675" y="3767138"/>
            <a:ext cx="1476375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2438400"/>
            <a:ext cx="2971800" cy="7381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while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(r &gt;= 0) </a:t>
            </a:r>
          </a:p>
          <a:p>
            <a:pPr>
              <a:defRPr/>
            </a:pP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if (board[--r][c]) </a:t>
            </a:r>
          </a:p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  return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false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" y="3810000"/>
            <a:ext cx="3048000" cy="73818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while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(r &lt; N &amp;&amp; c&gt;=0 ) </a:t>
            </a:r>
          </a:p>
          <a:p>
            <a:pPr>
              <a:defRPr/>
            </a:pP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if (board[--r][++c]) </a:t>
            </a:r>
          </a:p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  return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false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" y="5181600"/>
            <a:ext cx="3048000" cy="73818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while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(c &gt;= 0 &amp;&amp; r &gt;= 0) </a:t>
            </a:r>
          </a:p>
          <a:p>
            <a:pPr>
              <a:defRPr/>
            </a:pP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if (board[--r][--c]) </a:t>
            </a:r>
          </a:p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   return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false</a:t>
            </a:r>
            <a:r>
              <a:rPr lang="en-US" sz="1400" b="1" noProof="1">
                <a:latin typeface="Courier New" pitchFamily="49" charset="0"/>
                <a:ea typeface="Angsana New" pitchFamily="18" charset="-34"/>
                <a:cs typeface="Cordia New" pitchFamily="34" charset="-34"/>
              </a:rPr>
              <a:t>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0" y="2500313"/>
            <a:ext cx="4984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</a:t>
            </a:r>
            <a:endParaRPr lang="th-TH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97738" y="3038475"/>
            <a:ext cx="4984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</a:t>
            </a:r>
            <a:endParaRPr lang="th-TH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2275" y="1995488"/>
            <a:ext cx="500063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</a:t>
            </a:r>
            <a:endParaRPr lang="th-TH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76200" y="1493838"/>
            <a:ext cx="4800600" cy="3048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bool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isSafe(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board[N][N],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r,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c){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2550" y="5999163"/>
            <a:ext cx="1828800" cy="28575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000"/>
              </a:lnSpc>
              <a:defRPr/>
            </a:pP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 return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true</a:t>
            </a: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;</a:t>
            </a:r>
          </a:p>
          <a:p>
            <a:pPr>
              <a:lnSpc>
                <a:spcPts val="1000"/>
              </a:lnSpc>
              <a:spcAft>
                <a:spcPts val="1000"/>
              </a:spcAft>
              <a:defRPr/>
            </a:pPr>
            <a:r>
              <a:rPr lang="en-US" sz="1400" b="1" noProof="1">
                <a:solidFill>
                  <a:schemeClr val="tx1"/>
                </a:solidFill>
                <a:latin typeface="Courier New" pitchFamily="49" charset="0"/>
                <a:ea typeface="Angsana New" pitchFamily="18" charset="-34"/>
                <a:cs typeface="Cordia New" pitchFamily="34" charset="-34"/>
              </a:rPr>
              <a:t>}</a:t>
            </a:r>
            <a:endParaRPr lang="th-TH" sz="3200" b="1" dirty="0">
              <a:solidFill>
                <a:schemeClr val="tx1"/>
              </a:solidFill>
              <a:latin typeface="Comic Sans MS" pitchFamily="66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  <p:bldP spid="32" grpId="0" animBg="1"/>
      <p:bldP spid="33" grpId="0" animBg="1"/>
      <p:bldP spid="34" grpId="0"/>
      <p:bldP spid="35" grpId="0"/>
      <p:bldP spid="35" grpId="1"/>
      <p:bldP spid="36" grpId="0"/>
      <p:bldP spid="3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Data Structure  &amp;   </a:t>
            </a:r>
            <a:r>
              <a:rPr lang="en-US" dirty="0" err="1"/>
              <a:t>isSafe</a:t>
            </a:r>
            <a:r>
              <a:rPr lang="en-US" dirty="0"/>
              <a:t>() Algorithm 2</a:t>
            </a:r>
            <a:endParaRPr lang="th-TH" dirty="0"/>
          </a:p>
        </p:txBody>
      </p:sp>
      <p:sp>
        <p:nvSpPr>
          <p:cNvPr id="3" name="Text Box 90"/>
          <p:cNvSpPr txBox="1">
            <a:spLocks noChangeArrowheads="1"/>
          </p:cNvSpPr>
          <p:nvPr/>
        </p:nvSpPr>
        <p:spPr bwMode="auto">
          <a:xfrm>
            <a:off x="179512" y="1620838"/>
            <a:ext cx="590465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en-US" sz="2000" dirty="0" err="1">
                <a:solidFill>
                  <a:srgbClr val="0070C0"/>
                </a:solidFill>
              </a:rPr>
              <a:t>col</a:t>
            </a:r>
            <a:r>
              <a:rPr lang="en-US" sz="2000" dirty="0">
                <a:solidFill>
                  <a:srgbClr val="0070C0"/>
                </a:solidFill>
              </a:rPr>
              <a:t> free?</a:t>
            </a:r>
            <a:r>
              <a:rPr lang="th-TH" sz="20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 เช็คกี่ </a:t>
            </a:r>
            <a:r>
              <a:rPr lang="en-US" sz="20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col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colFree</a:t>
            </a:r>
            <a:r>
              <a:rPr lang="en-US" sz="2000" dirty="0"/>
              <a:t>[N];</a:t>
            </a:r>
          </a:p>
          <a:p>
            <a:pPr marL="457200" indent="-457200">
              <a:spcBef>
                <a:spcPct val="50000"/>
              </a:spcBef>
              <a:buFont typeface="Calibri" pitchFamily="34" charset="0"/>
              <a:buAutoNum type="arabicPeriod" startAt="2"/>
            </a:pPr>
            <a:r>
              <a:rPr lang="en-US" sz="2000" dirty="0">
                <a:solidFill>
                  <a:srgbClr val="0070C0"/>
                </a:solidFill>
              </a:rPr>
              <a:t>up free   </a:t>
            </a:r>
            <a:r>
              <a:rPr lang="en-US" sz="2000" b="1" dirty="0" err="1">
                <a:solidFill>
                  <a:srgbClr val="C00000"/>
                </a:solidFill>
              </a:rPr>
              <a:t>upFree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r+c</a:t>
            </a:r>
            <a:r>
              <a:rPr lang="en-US" sz="2000" b="1" dirty="0">
                <a:solidFill>
                  <a:srgbClr val="C00000"/>
                </a:solidFill>
              </a:rPr>
              <a:t>) r=1, c=3 -&gt; </a:t>
            </a:r>
            <a:r>
              <a:rPr lang="en-US" sz="2000" b="1" dirty="0" err="1">
                <a:solidFill>
                  <a:srgbClr val="C00000"/>
                </a:solidFill>
              </a:rPr>
              <a:t>upFree</a:t>
            </a:r>
            <a:r>
              <a:rPr lang="en-US" sz="2000" b="1" dirty="0">
                <a:solidFill>
                  <a:srgbClr val="C00000"/>
                </a:solidFill>
              </a:rPr>
              <a:t>(4) </a:t>
            </a:r>
            <a:r>
              <a:rPr lang="th-TH" sz="2000" b="1" dirty="0">
                <a:solidFill>
                  <a:srgbClr val="C00000"/>
                </a:solidFill>
              </a:rPr>
              <a:t>ไม่ </a:t>
            </a:r>
            <a:r>
              <a:rPr lang="en-US" sz="2000" b="1" dirty="0">
                <a:solidFill>
                  <a:srgbClr val="C00000"/>
                </a:solidFill>
              </a:rPr>
              <a:t>free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upFree</a:t>
            </a:r>
            <a:r>
              <a:rPr lang="en-US" sz="2000" dirty="0"/>
              <a:t>[(2*N)-1];</a:t>
            </a:r>
          </a:p>
          <a:p>
            <a:pPr marL="457200" indent="-457200"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spcBef>
                <a:spcPct val="50000"/>
              </a:spcBef>
              <a:buFont typeface="Calibri" pitchFamily="34" charset="0"/>
              <a:buAutoNum type="arabicPeriod" startAt="3"/>
            </a:pPr>
            <a:r>
              <a:rPr lang="en-US" sz="2000" dirty="0">
                <a:solidFill>
                  <a:srgbClr val="0070C0"/>
                </a:solidFill>
              </a:rPr>
              <a:t>down free  </a:t>
            </a:r>
            <a:r>
              <a:rPr lang="en-US" sz="2000" b="1" dirty="0" err="1">
                <a:solidFill>
                  <a:srgbClr val="C00000"/>
                </a:solidFill>
              </a:rPr>
              <a:t>downFree</a:t>
            </a:r>
            <a:r>
              <a:rPr lang="en-US" sz="2000" b="1" dirty="0">
                <a:solidFill>
                  <a:srgbClr val="C00000"/>
                </a:solidFill>
              </a:rPr>
              <a:t>(r-c+(n-1))   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 err="1">
                <a:solidFill>
                  <a:srgbClr val="C00000"/>
                </a:solidFill>
              </a:rPr>
              <a:t>downFree</a:t>
            </a:r>
            <a:r>
              <a:rPr lang="en-US" sz="2000" b="1" dirty="0">
                <a:solidFill>
                  <a:srgbClr val="C00000"/>
                </a:solidFill>
              </a:rPr>
              <a:t>(1-3+4-1) = </a:t>
            </a:r>
            <a:r>
              <a:rPr lang="en-US" sz="2000" b="1" dirty="0" err="1">
                <a:solidFill>
                  <a:srgbClr val="C00000"/>
                </a:solidFill>
              </a:rPr>
              <a:t>downFree</a:t>
            </a:r>
            <a:r>
              <a:rPr lang="en-US" sz="2000" b="1" dirty="0">
                <a:solidFill>
                  <a:srgbClr val="C00000"/>
                </a:solidFill>
              </a:rPr>
              <a:t>(1) </a:t>
            </a:r>
            <a:r>
              <a:rPr lang="th-TH" sz="2000" b="1" dirty="0">
                <a:solidFill>
                  <a:srgbClr val="C00000"/>
                </a:solidFill>
              </a:rPr>
              <a:t>ไม่ </a:t>
            </a:r>
            <a:r>
              <a:rPr lang="en-US" sz="2000" b="1" dirty="0">
                <a:solidFill>
                  <a:srgbClr val="C00000"/>
                </a:solidFill>
              </a:rPr>
              <a:t>free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downFree</a:t>
            </a:r>
            <a:r>
              <a:rPr lang="en-US" sz="2000" dirty="0"/>
              <a:t>[(2*N)-1];</a:t>
            </a: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67363" y="2855913"/>
          <a:ext cx="3119436" cy="33163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239">
                <a:tc>
                  <a:txBody>
                    <a:bodyPr/>
                    <a:lstStyle/>
                    <a:p>
                      <a:endParaRPr lang="th-TH" sz="1800" dirty="0"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+mn-lt"/>
                        </a:rPr>
                        <a:t>c0</a:t>
                      </a:r>
                      <a:endParaRPr lang="th-TH" sz="1800" b="0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T="45733" marB="4573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c1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c2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c3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33" marB="4573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u0</a:t>
                      </a:r>
                    </a:p>
                  </a:txBody>
                  <a:tcPr marT="45733" marB="45733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d0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u1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00FF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  <a:endParaRPr lang="th-TH" sz="18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r>
                        <a:rPr lang="en-US" sz="1800" dirty="0"/>
                        <a:t>u2</a:t>
                      </a:r>
                      <a:endParaRPr lang="th-TH" sz="1800" dirty="0"/>
                    </a:p>
                  </a:txBody>
                  <a:tcPr marT="45733" marB="45733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d2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2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u3</a:t>
                      </a:r>
                      <a:endParaRPr lang="th-TH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d3</a:t>
                      </a:r>
                      <a:endParaRPr lang="th-TH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92">
                <a:tc>
                  <a:txBody>
                    <a:bodyPr/>
                    <a:lstStyle/>
                    <a:p>
                      <a:endParaRPr lang="th-TH" sz="1800" dirty="0"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d6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+mn-lt"/>
                        </a:rPr>
                        <a:t>u4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d5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u5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d4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</a:rPr>
                        <a:t>u6</a:t>
                      </a:r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082800"/>
          <a:ext cx="3189287" cy="70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599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mic Sans MS" pitchFamily="66" charset="0"/>
                        </a:rPr>
                        <a:t>colFree</a:t>
                      </a:r>
                      <a:endParaRPr lang="th-TH" sz="2000" dirty="0">
                        <a:latin typeface="Comic Sans MS" pitchFamily="66" charset="0"/>
                      </a:endParaRPr>
                    </a:p>
                  </a:txBody>
                  <a:tcPr marL="91459" marR="91459" marT="45761" marB="45761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endParaRPr lang="th-TH" sz="1400" dirty="0">
                        <a:latin typeface="Comic Sans MS" pitchFamily="66" charset="0"/>
                      </a:endParaRPr>
                    </a:p>
                  </a:txBody>
                  <a:tcPr marL="91459" marR="91459" marT="45761" marB="45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0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3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59" marR="91459" marT="45761" marB="45761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3525838"/>
          <a:ext cx="4095752" cy="79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mic Sans MS" pitchFamily="66" charset="0"/>
                        </a:rPr>
                        <a:t>upFree</a:t>
                      </a:r>
                      <a:endParaRPr lang="th-TH" sz="2000" dirty="0"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0</a:t>
                      </a:r>
                      <a:endParaRPr lang="th-TH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endParaRPr lang="th-TH" sz="2000" dirty="0">
                        <a:latin typeface="Comic Sans MS" pitchFamily="66" charset="0"/>
                      </a:endParaRPr>
                    </a:p>
                  </a:txBody>
                  <a:tcPr marL="91426" marR="91426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0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3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4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5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6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6" marR="91426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6660232" y="3933056"/>
            <a:ext cx="1512168" cy="1541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892175"/>
            <a:ext cx="4724400" cy="33855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0 -&gt; false.   </a:t>
            </a:r>
            <a:r>
              <a:rPr lang="th-TH" sz="16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นอกนั้นทั้งหมด </a:t>
            </a:r>
            <a:r>
              <a:rPr lang="en-US" sz="1600" dirty="0">
                <a:solidFill>
                  <a:srgbClr val="00B0F0"/>
                </a:solidFill>
                <a:latin typeface="Comic Sans MS" pitchFamily="66" charset="0"/>
              </a:rPr>
              <a:t>-&gt;true</a:t>
            </a:r>
            <a:endParaRPr lang="th-TH" sz="1600" dirty="0">
              <a:solidFill>
                <a:srgbClr val="0070C0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64290" y="3429002"/>
            <a:ext cx="1008110" cy="1008110"/>
          </a:xfrm>
          <a:prstGeom prst="straightConnector1">
            <a:avLst/>
          </a:prstGeom>
          <a:ln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644008" y="908720"/>
            <a:ext cx="4320480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ตอนแรก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Initialize</a:t>
            </a:r>
            <a:r>
              <a:rPr lang="th-TH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h-TH" sz="1800" noProof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ทั้งหมด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1800" noProof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</a:t>
            </a:r>
            <a:r>
              <a:rPr lang="th-TH" sz="1800" noProof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ทั้งหมด</a:t>
            </a:r>
            <a:endParaRPr lang="th-TH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799834" y="2132856"/>
            <a:ext cx="288000" cy="28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th-TH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144000" y="38862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854874" y="4458494"/>
            <a:ext cx="2057400" cy="158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259632" y="5661248"/>
          <a:ext cx="4419602" cy="792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1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mic Sans MS" pitchFamily="66" charset="0"/>
                        </a:rPr>
                        <a:t>downFree</a:t>
                      </a:r>
                      <a:endParaRPr lang="th-TH" sz="2000" dirty="0"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863D"/>
                          </a:solidFill>
                          <a:latin typeface="Comic Sans MS" pitchFamily="66" charset="0"/>
                        </a:rPr>
                        <a:t>0</a:t>
                      </a:r>
                      <a:endParaRPr lang="th-TH" sz="2000" dirty="0">
                        <a:solidFill>
                          <a:srgbClr val="00863D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863D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endParaRPr lang="th-TH" sz="2000" dirty="0">
                        <a:latin typeface="Comic Sans MS" pitchFamily="66" charset="0"/>
                      </a:endParaRPr>
                    </a:p>
                  </a:txBody>
                  <a:tcPr marL="91424" marR="91424"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0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1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2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3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4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5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  <a:latin typeface="Comic Sans MS" pitchFamily="66" charset="0"/>
                        </a:rPr>
                        <a:t>6</a:t>
                      </a:r>
                      <a:endParaRPr lang="th-TH" sz="1400" dirty="0">
                        <a:solidFill>
                          <a:srgbClr val="0070C0"/>
                        </a:solidFill>
                        <a:latin typeface="Comic Sans MS" pitchFamily="66" charset="0"/>
                      </a:endParaRPr>
                    </a:p>
                  </a:txBody>
                  <a:tcPr marL="91424" marR="91424" marT="45702" marB="45702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69704" y="2107804"/>
            <a:ext cx="1665712" cy="3693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colFree</a:t>
            </a:r>
            <a:r>
              <a:rPr lang="en-US" sz="1800" dirty="0"/>
              <a:t> = N*[1] </a:t>
            </a:r>
            <a:endParaRPr lang="th-TH" sz="1800" dirty="0"/>
          </a:p>
        </p:txBody>
      </p:sp>
      <p:sp>
        <p:nvSpPr>
          <p:cNvPr id="17" name="Rectangle 16"/>
          <p:cNvSpPr/>
          <p:nvPr/>
        </p:nvSpPr>
        <p:spPr>
          <a:xfrm>
            <a:off x="2842433" y="3033790"/>
            <a:ext cx="2305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upFree</a:t>
            </a:r>
            <a:r>
              <a:rPr lang="en-US" sz="1800" dirty="0"/>
              <a:t> = (2*N - 1)*[1] </a:t>
            </a:r>
            <a:endParaRPr lang="th-TH" sz="1800" dirty="0"/>
          </a:p>
        </p:txBody>
      </p:sp>
      <p:sp>
        <p:nvSpPr>
          <p:cNvPr id="19" name="Rectangle 18"/>
          <p:cNvSpPr/>
          <p:nvPr/>
        </p:nvSpPr>
        <p:spPr>
          <a:xfrm>
            <a:off x="3131840" y="5157192"/>
            <a:ext cx="2538772" cy="3693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downFree</a:t>
            </a:r>
            <a:r>
              <a:rPr lang="en-US" sz="1800" dirty="0"/>
              <a:t> = (2*N - 1)*[1]</a:t>
            </a:r>
            <a:endParaRPr lang="th-TH" sz="1800" dirty="0"/>
          </a:p>
        </p:txBody>
      </p:sp>
      <p:grpSp>
        <p:nvGrpSpPr>
          <p:cNvPr id="5" name="Group 28"/>
          <p:cNvGrpSpPr/>
          <p:nvPr/>
        </p:nvGrpSpPr>
        <p:grpSpPr>
          <a:xfrm>
            <a:off x="3059832" y="1412776"/>
            <a:ext cx="1053239" cy="1080120"/>
            <a:chOff x="3059832" y="1412776"/>
            <a:chExt cx="1053239" cy="1080120"/>
          </a:xfrm>
        </p:grpSpPr>
        <p:sp>
          <p:nvSpPr>
            <p:cNvPr id="25" name="Arc 24"/>
            <p:cNvSpPr/>
            <p:nvPr/>
          </p:nvSpPr>
          <p:spPr>
            <a:xfrm flipH="1">
              <a:off x="3059832" y="1628800"/>
              <a:ext cx="504056" cy="864096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3848" y="1412776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3">
                      <a:lumMod val="75000"/>
                    </a:schemeClr>
                  </a:solidFill>
                  <a:latin typeface="Comic Sans MS" pitchFamily="66" charset="0"/>
                </a:rPr>
                <a:t>Python</a:t>
              </a:r>
              <a:endParaRPr lang="th-TH" sz="18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020272" y="1628800"/>
            <a:ext cx="11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c=3 </a:t>
            </a:r>
            <a:r>
              <a:rPr lang="th-TH" sz="1800" b="1" dirty="0">
                <a:solidFill>
                  <a:srgbClr val="C00000"/>
                </a:solidFill>
              </a:rPr>
              <a:t>ไม่ </a:t>
            </a:r>
            <a:r>
              <a:rPr lang="en-US" sz="1800" b="1" dirty="0">
                <a:solidFill>
                  <a:srgbClr val="C00000"/>
                </a:solidFill>
              </a:rPr>
              <a:t>free</a:t>
            </a:r>
            <a:endParaRPr lang="th-TH" sz="1800" dirty="0"/>
          </a:p>
        </p:txBody>
      </p:sp>
      <p:grpSp>
        <p:nvGrpSpPr>
          <p:cNvPr id="6" name="Group 31"/>
          <p:cNvGrpSpPr/>
          <p:nvPr/>
        </p:nvGrpSpPr>
        <p:grpSpPr>
          <a:xfrm>
            <a:off x="7605714" y="3933056"/>
            <a:ext cx="857927" cy="604768"/>
            <a:chOff x="7605714" y="3933056"/>
            <a:chExt cx="857927" cy="604768"/>
          </a:xfrm>
        </p:grpSpPr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7704384" y="3933056"/>
              <a:ext cx="324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00FF"/>
                  </a:solidFill>
                </a:rPr>
                <a:t>Q</a:t>
              </a:r>
              <a:endParaRPr lang="th-TH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05714" y="4199270"/>
              <a:ext cx="857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r=1, c=3</a:t>
              </a:r>
              <a:endParaRPr lang="th-TH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 animBg="1"/>
      <p:bldP spid="16" grpId="0" animBg="1"/>
      <p:bldP spid="17" grpId="0" animBg="1"/>
      <p:bldP spid="1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40100" y="914400"/>
          <a:ext cx="5803900" cy="5029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4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algn="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c0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c1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c2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c3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c4</a:t>
                      </a:r>
                      <a:endParaRPr lang="th-TH" sz="1600" b="1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c5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c6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c7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r0 u0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d0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 r1 u1</a:t>
                      </a:r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d1</a:t>
                      </a:r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r2 u2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d2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r3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 u3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400" b="1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d3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r4 u4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d4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r5 u5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d5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r6 u6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863D"/>
                          </a:solidFill>
                          <a:latin typeface="Comic Sans MS" pitchFamily="66" charset="0"/>
                        </a:rPr>
                        <a:t>d6</a:t>
                      </a:r>
                      <a:endParaRPr lang="th-TH" sz="1600" b="1" dirty="0">
                        <a:solidFill>
                          <a:srgbClr val="00863D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362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r7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u7</a:t>
                      </a:r>
                      <a:endParaRPr lang="th-TH" sz="1600" b="1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d7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algn="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d14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u8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d13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u9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d12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d11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u11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d10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u12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d9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u13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d8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u14</a:t>
                      </a:r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8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2" marR="91432" marT="45715" marB="45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4143375" y="1295400"/>
            <a:ext cx="4495800" cy="403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752975" y="1295400"/>
            <a:ext cx="3886200" cy="3505200"/>
          </a:xfrm>
          <a:prstGeom prst="straightConnector1">
            <a:avLst/>
          </a:prstGeom>
          <a:ln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6696075" y="1295400"/>
            <a:ext cx="0" cy="40386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4143375" y="3048000"/>
            <a:ext cx="44958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90"/>
          <p:cNvSpPr txBox="1">
            <a:spLocks noChangeArrowheads="1"/>
          </p:cNvSpPr>
          <p:nvPr/>
        </p:nvSpPr>
        <p:spPr bwMode="auto">
          <a:xfrm>
            <a:off x="395536" y="1340768"/>
            <a:ext cx="2808312" cy="41216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ngsana New" pitchFamily="18" charset="-34"/>
              </a:defRPr>
            </a:lvl9pPr>
          </a:lstStyle>
          <a:p>
            <a:pPr eaLnBrk="1" hangingPunct="1">
              <a:lnSpc>
                <a:spcPts val="1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 </a:t>
            </a:r>
            <a:r>
              <a:rPr lang="en-US" sz="1800" dirty="0">
                <a:solidFill>
                  <a:srgbClr val="0000FF"/>
                </a:solidFill>
              </a:rPr>
              <a:t>3, 4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จะใส่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Q(r, c) </a:t>
            </a:r>
            <a: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ต้องเช็ค</a:t>
            </a:r>
            <a:endParaRPr lang="en-US" sz="1800" dirty="0">
              <a:solidFill>
                <a:srgbClr val="0070C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dirty="0" err="1"/>
              <a:t>col</a:t>
            </a:r>
            <a:r>
              <a:rPr lang="en-US" sz="1800" dirty="0"/>
              <a:t>(c)</a:t>
            </a:r>
            <a:r>
              <a:rPr lang="en-US" sz="1800" dirty="0">
                <a:solidFill>
                  <a:srgbClr val="0070C0"/>
                </a:solidFill>
              </a:rPr>
              <a:t> free?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     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70C0"/>
                </a:solidFill>
              </a:rPr>
              <a:t>up(</a:t>
            </a:r>
            <a:r>
              <a:rPr lang="en-US" sz="1800" dirty="0">
                <a:solidFill>
                  <a:srgbClr val="FF0000"/>
                </a:solidFill>
              </a:rPr>
              <a:t>7</a:t>
            </a:r>
            <a:r>
              <a:rPr lang="en-US" sz="1800" dirty="0">
                <a:solidFill>
                  <a:srgbClr val="0070C0"/>
                </a:solidFill>
              </a:rPr>
              <a:t>) free?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/>
              <a:t>up(r+c)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up(</a:t>
            </a:r>
            <a:r>
              <a:rPr lang="en-US" sz="1800" dirty="0">
                <a:solidFill>
                  <a:srgbClr val="0000FF"/>
                </a:solidFill>
              </a:rPr>
              <a:t>3+4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en-US" sz="1800" dirty="0">
                <a:solidFill>
                  <a:srgbClr val="0070C0"/>
                </a:solidFill>
              </a:rPr>
              <a:t>down(</a:t>
            </a:r>
            <a:r>
              <a:rPr lang="en-US" sz="1800" dirty="0">
                <a:solidFill>
                  <a:srgbClr val="00863D"/>
                </a:solidFill>
              </a:rPr>
              <a:t>6</a:t>
            </a:r>
            <a:r>
              <a:rPr lang="en-US" sz="1800" dirty="0">
                <a:solidFill>
                  <a:srgbClr val="0070C0"/>
                </a:solidFill>
              </a:rPr>
              <a:t>) free?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/>
              <a:t>down(r-c+(n-1))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>
                <a:solidFill>
                  <a:srgbClr val="0000FF"/>
                </a:solidFill>
              </a:rPr>
              <a:t>3-4</a:t>
            </a:r>
            <a:r>
              <a:rPr lang="en-US" sz="1800" dirty="0"/>
              <a:t>+7</a:t>
            </a:r>
          </a:p>
          <a:p>
            <a:pPr marL="457200" indent="-457200" eaLnBrk="1" hangingPunct="1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เนื่องจากเราใส่ทีละแถว ใส่แล้วใส่แถวถัดไป  </a:t>
            </a:r>
            <a:b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</a:br>
            <a: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จึงไม่ต้องเช็คแถว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isSafe</a:t>
            </a:r>
            <a:r>
              <a:rPr lang="en-US" dirty="0"/>
              <a:t>() () : Algorithm 2 for 8 Queens</a:t>
            </a:r>
            <a:endParaRPr lang="th-TH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73038" y="692696"/>
            <a:ext cx="2670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Queen </a:t>
            </a:r>
            <a:r>
              <a:rPr lang="th-TH" sz="18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กิน 8 ทิศ</a:t>
            </a:r>
            <a:endParaRPr lang="th-TH" sz="1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Data Structure for Solution Queens – 1D array, Python list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943600" y="3124200"/>
          <a:ext cx="2751140" cy="28289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algn="r"/>
                      <a:endParaRPr lang="th-TH" sz="2400" dirty="0">
                        <a:latin typeface="+mn-lt"/>
                      </a:endParaRPr>
                    </a:p>
                  </a:txBody>
                  <a:tcPr marL="91414" marR="91414" marT="45738" marB="4573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c0</a:t>
                      </a:r>
                      <a:endParaRPr lang="th-TH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91414" marR="91414" marT="45738" marB="457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c1</a:t>
                      </a:r>
                      <a:endParaRPr lang="th-TH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91414" marR="91414" marT="45738" marB="457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c2</a:t>
                      </a:r>
                      <a:endParaRPr lang="th-TH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91414" marR="91414" marT="45738" marB="457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c3</a:t>
                      </a:r>
                      <a:endParaRPr lang="th-TH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91414" marR="91414" marT="45738" marB="4573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r0</a:t>
                      </a:r>
                      <a:endParaRPr lang="th-TH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14" marR="91414" marT="45738" marB="4573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r1</a:t>
                      </a:r>
                      <a:endParaRPr lang="th-TH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14" marR="91414" marT="45738" marB="4573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rgbClr val="C0000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Q</a:t>
                      </a:r>
                      <a:endParaRPr lang="th-TH" sz="2800" b="0" kern="1200" dirty="0">
                        <a:solidFill>
                          <a:srgbClr val="C0000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r2</a:t>
                      </a:r>
                      <a:endParaRPr lang="th-TH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14" marR="91414" marT="45738" marB="4573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r3</a:t>
                      </a:r>
                      <a:endParaRPr lang="th-TH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14" marR="91414" marT="45738" marB="45738" anchor="ctr">
                    <a:lnL w="12700" cmpd="sng">
                      <a:noFill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14" marR="91414" marT="45738" marB="45738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898525"/>
          <a:ext cx="2209800" cy="2073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Q</a:t>
                      </a:r>
                      <a:endParaRPr lang="th-TH" sz="2800" b="0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Comic Sans MS" pitchFamily="66" charset="0"/>
                        </a:rPr>
                        <a:t>Q</a:t>
                      </a:r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800" b="0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T="45734" marB="4573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28600" y="692696"/>
            <a:ext cx="6172200" cy="2061541"/>
            <a:chOff x="228600" y="914400"/>
            <a:chExt cx="6172200" cy="2062163"/>
          </a:xfrm>
        </p:grpSpPr>
        <p:sp>
          <p:nvSpPr>
            <p:cNvPr id="71766" name="TextBox 3"/>
            <p:cNvSpPr txBox="1">
              <a:spLocks noChangeArrowheads="1"/>
            </p:cNvSpPr>
            <p:nvPr/>
          </p:nvSpPr>
          <p:spPr bwMode="auto">
            <a:xfrm>
              <a:off x="228600" y="1143000"/>
              <a:ext cx="4572000" cy="1570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2-D array</a:t>
              </a:r>
            </a:p>
            <a:p>
              <a:endParaRPr lang="en-US" sz="2400" dirty="0">
                <a:solidFill>
                  <a:srgbClr val="0000FF"/>
                </a:solidFill>
              </a:endParaRPr>
            </a:p>
            <a:p>
              <a:r>
                <a:rPr lang="en-US" sz="2400" dirty="0">
                  <a:solidFill>
                    <a:srgbClr val="0000FF"/>
                  </a:solidFill>
                </a:rPr>
                <a:t>#define  </a:t>
              </a:r>
              <a:r>
                <a:rPr lang="en-US" sz="2400" dirty="0"/>
                <a:t>N  4</a:t>
              </a:r>
            </a:p>
            <a:p>
              <a:r>
                <a:rPr lang="en-US" sz="2400" dirty="0" err="1">
                  <a:solidFill>
                    <a:srgbClr val="0000FF"/>
                  </a:solidFill>
                </a:rPr>
                <a:t>int</a:t>
              </a:r>
              <a:r>
                <a:rPr lang="en-US" sz="2400" dirty="0">
                  <a:solidFill>
                    <a:srgbClr val="0070C0"/>
                  </a:solidFill>
                </a:rPr>
                <a:t> </a:t>
              </a:r>
              <a:r>
                <a:rPr lang="en-US" sz="2400" dirty="0"/>
                <a:t>board[N,N];</a:t>
              </a:r>
              <a:endParaRPr lang="th-TH" sz="2400" dirty="0"/>
            </a:p>
          </p:txBody>
        </p:sp>
        <p:sp>
          <p:nvSpPr>
            <p:cNvPr id="71767" name="TextBox 6"/>
            <p:cNvSpPr txBox="1">
              <a:spLocks noChangeArrowheads="1"/>
            </p:cNvSpPr>
            <p:nvPr/>
          </p:nvSpPr>
          <p:spPr bwMode="auto">
            <a:xfrm>
              <a:off x="4495800" y="914400"/>
              <a:ext cx="1905000" cy="2062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en-US" sz="3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 .</a:t>
              </a:r>
            </a:p>
            <a:p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. . </a:t>
              </a:r>
              <a:r>
                <a:rPr lang="en-US" sz="3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r>
                <a:rPr lang="en-US" sz="3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 . .</a:t>
              </a:r>
            </a:p>
            <a:p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. . </a:t>
              </a:r>
              <a:r>
                <a:rPr lang="en-US" sz="3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3200" b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.</a:t>
              </a:r>
              <a:endParaRPr lang="th-TH" sz="3200" b="1">
                <a:solidFill>
                  <a:srgbClr val="0070C0"/>
                </a:solidFill>
                <a:latin typeface="Courier New" pitchFamily="49" charset="0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3513138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1-</a:t>
            </a:r>
            <a:r>
              <a:rPr lang="en-US" sz="2400" noProof="1">
                <a:solidFill>
                  <a:srgbClr val="00B0F0"/>
                </a:solidFill>
                <a:ea typeface="Angsana New" pitchFamily="18" charset="-34"/>
                <a:cs typeface="Tahoma" pitchFamily="34" charset="0"/>
              </a:rPr>
              <a:t>D array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/>
              <a:t>int</a:t>
            </a:r>
            <a:r>
              <a:rPr lang="en-US" sz="2400" dirty="0"/>
              <a:t> b [N];</a:t>
            </a:r>
            <a:endParaRPr lang="th-TH" sz="24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123728" y="4149080"/>
          <a:ext cx="3352800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th-TH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2400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row</a:t>
                      </a:r>
                      <a:endParaRPr lang="th-TH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th-TH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th-TH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th-TH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1520" y="2420888"/>
            <a:ext cx="2803973" cy="3693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l-PL" sz="1800" dirty="0"/>
              <a:t>b = [4*[0],4*[0],4*[0],4*[0]]</a:t>
            </a:r>
            <a:endParaRPr lang="th-TH" sz="1800" dirty="0"/>
          </a:p>
        </p:txBody>
      </p:sp>
      <p:sp>
        <p:nvSpPr>
          <p:cNvPr id="11" name="Rectangle 10"/>
          <p:cNvSpPr/>
          <p:nvPr/>
        </p:nvSpPr>
        <p:spPr>
          <a:xfrm>
            <a:off x="395536" y="4293096"/>
            <a:ext cx="1120820" cy="646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sz="1800" dirty="0"/>
              <a:t>b = N*[-1]</a:t>
            </a:r>
          </a:p>
          <a:p>
            <a:r>
              <a:rPr lang="pt-BR" sz="1800" dirty="0"/>
              <a:t>b[1] = 3 </a:t>
            </a:r>
            <a:endParaRPr lang="th-TH" sz="1800" dirty="0"/>
          </a:p>
        </p:txBody>
      </p:sp>
      <p:grpSp>
        <p:nvGrpSpPr>
          <p:cNvPr id="5" name="Group 11"/>
          <p:cNvGrpSpPr/>
          <p:nvPr/>
        </p:nvGrpSpPr>
        <p:grpSpPr>
          <a:xfrm>
            <a:off x="2771800" y="1772816"/>
            <a:ext cx="973089" cy="1080120"/>
            <a:chOff x="3059832" y="1412776"/>
            <a:chExt cx="973089" cy="1080120"/>
          </a:xfrm>
        </p:grpSpPr>
        <p:sp>
          <p:nvSpPr>
            <p:cNvPr id="13" name="Arc 12"/>
            <p:cNvSpPr/>
            <p:nvPr/>
          </p:nvSpPr>
          <p:spPr>
            <a:xfrm flipH="1">
              <a:off x="3059832" y="1628800"/>
              <a:ext cx="504056" cy="864096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3848" y="1412776"/>
              <a:ext cx="8290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latin typeface="Comic Sans MS" pitchFamily="66" charset="0"/>
                </a:rPr>
                <a:t>Python</a:t>
              </a:r>
              <a:endParaRPr lang="th-TH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081597" y="3763988"/>
            <a:ext cx="431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omic Sans MS" pitchFamily="66" charset="0"/>
              </a:rPr>
              <a:t>Q</a:t>
            </a:r>
            <a:endParaRPr lang="th-TH" sz="22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81412" y="4174132"/>
            <a:ext cx="3273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/>
              <a:t>1</a:t>
            </a:r>
            <a:endParaRPr lang="th-TH" sz="2200" b="1" dirty="0"/>
          </a:p>
        </p:txBody>
      </p:sp>
      <p:sp>
        <p:nvSpPr>
          <p:cNvPr id="19" name="Rectangle 18"/>
          <p:cNvSpPr/>
          <p:nvPr/>
        </p:nvSpPr>
        <p:spPr>
          <a:xfrm>
            <a:off x="6599445" y="4869160"/>
            <a:ext cx="431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3333FF"/>
                </a:solidFill>
                <a:latin typeface="Comic Sans MS" pitchFamily="66" charset="0"/>
              </a:rPr>
              <a:t>Q</a:t>
            </a:r>
            <a:endParaRPr lang="th-TH" sz="2200" b="1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83968" y="4174132"/>
            <a:ext cx="3273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3333FF"/>
                </a:solidFill>
              </a:rPr>
              <a:t>0</a:t>
            </a:r>
            <a:endParaRPr lang="th-TH" sz="2200" b="1" dirty="0">
              <a:solidFill>
                <a:srgbClr val="3333FF"/>
              </a:solidFill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3779912" y="3645024"/>
            <a:ext cx="1032401" cy="1080120"/>
            <a:chOff x="3059832" y="1412776"/>
            <a:chExt cx="1032401" cy="1080120"/>
          </a:xfrm>
        </p:grpSpPr>
        <p:sp>
          <p:nvSpPr>
            <p:cNvPr id="22" name="Arc 21"/>
            <p:cNvSpPr/>
            <p:nvPr/>
          </p:nvSpPr>
          <p:spPr>
            <a:xfrm flipH="1">
              <a:off x="3059832" y="1628800"/>
              <a:ext cx="504056" cy="864096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6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3848" y="1412776"/>
              <a:ext cx="8883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  <a:latin typeface="Comic Sans MS" pitchFamily="66" charset="0"/>
                </a:rPr>
                <a:t> column</a:t>
              </a:r>
              <a:endParaRPr lang="th-TH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34434" y="5493341"/>
            <a:ext cx="431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endParaRPr lang="th-TH" sz="2200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66470" y="4184671"/>
            <a:ext cx="3273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2</a:t>
            </a:r>
            <a:endParaRPr lang="th-TH" sz="2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/>
      <p:bldP spid="19" grpId="0"/>
      <p:bldP spid="20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608656"/>
            <a:ext cx="1849068" cy="17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Recursive Case  VS  Base Case (Simple Case)</a:t>
            </a:r>
            <a:endParaRPr lang="th-TH" dirty="0"/>
          </a:p>
        </p:txBody>
      </p:sp>
      <p:sp>
        <p:nvSpPr>
          <p:cNvPr id="19" name="Rectangle 18"/>
          <p:cNvSpPr/>
          <p:nvPr/>
        </p:nvSpPr>
        <p:spPr>
          <a:xfrm>
            <a:off x="3131840" y="908720"/>
            <a:ext cx="37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 </a:t>
            </a:r>
            <a:r>
              <a:rPr lang="en-US" sz="16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n-1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</a:t>
            </a:r>
            <a:r>
              <a:rPr lang="en-US" sz="16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</a:t>
            </a:r>
            <a:r>
              <a:rPr lang="en-US" sz="16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eat </a:t>
            </a:r>
            <a:r>
              <a:rPr lang="en-US" sz="16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endParaRPr lang="th-TH" sz="16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87624" y="2564904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547664" y="620688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83568" y="1412776"/>
            <a:ext cx="1728193" cy="8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9592" y="908720"/>
            <a:ext cx="55589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 w="11430">
                  <a:solidFill>
                    <a:sysClr val="windowText" lastClr="000000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91680" y="908720"/>
            <a:ext cx="55589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 w="11430">
                  <a:solidFill>
                    <a:sysClr val="windowText" lastClr="000000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9592" y="1556792"/>
            <a:ext cx="55589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 w="11430">
                  <a:solidFill>
                    <a:sysClr val="windowText" lastClr="000000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1680" y="1556792"/>
            <a:ext cx="55589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 w="11430">
                  <a:solidFill>
                    <a:sysClr val="windowText" lastClr="000000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504" y="2574196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4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):</a:t>
            </a:r>
            <a:endParaRPr lang="th-TH" sz="1400" dirty="0"/>
          </a:p>
        </p:txBody>
      </p:sp>
      <p:sp>
        <p:nvSpPr>
          <p:cNvPr id="36" name="Rectangle 35"/>
          <p:cNvSpPr/>
          <p:nvPr/>
        </p:nvSpPr>
        <p:spPr>
          <a:xfrm>
            <a:off x="2195736" y="2573035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 eat 1 </a:t>
            </a:r>
            <a:endParaRPr lang="th-TH" sz="1400" dirty="0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3528" y="3006244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):  </a:t>
            </a:r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</a:t>
            </a:r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eat 1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560" y="3438292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):  </a:t>
            </a:r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</a:t>
            </a:r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eat 1</a:t>
            </a:r>
            <a:endParaRPr lang="th-TH" sz="1400" dirty="0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9592" y="3870340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): </a:t>
            </a:r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3848" y="3841303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 1</a:t>
            </a:r>
            <a:endParaRPr lang="th-TH" sz="1400" dirty="0">
              <a:solidFill>
                <a:srgbClr val="FF000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59632" y="4302388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0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95936" y="4149080"/>
            <a:ext cx="51480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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เกิด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400" noProof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infinite loop</a:t>
            </a:r>
            <a:r>
              <a:rPr lang="th-TH" sz="1400" noProof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จึงต้องมีกรณีที่ไม่ทำ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recursion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เรียก </a:t>
            </a:r>
            <a:r>
              <a:rPr lang="en-US" sz="1400" b="1" noProof="1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Base case/Simple case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716016" y="587727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กรณีนี้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base case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เกิดเมื่อ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&lt;= 1</a:t>
            </a:r>
          </a:p>
          <a:p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     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recursive case :  </a:t>
            </a:r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  &gt;  1</a:t>
            </a:r>
            <a:endParaRPr lang="en-US" sz="1400" noProof="1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08288" y="4510008"/>
            <a:ext cx="2908104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1400" b="1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เกิดจากเงื่อนไขของค่า</a:t>
            </a:r>
            <a:r>
              <a:rPr lang="en-US" sz="1400" b="1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parameter</a:t>
            </a:r>
            <a:endParaRPr lang="th-TH" sz="1400" dirty="0"/>
          </a:p>
        </p:txBody>
      </p:sp>
      <p:sp>
        <p:nvSpPr>
          <p:cNvPr id="29" name="Rectangle 28"/>
          <p:cNvSpPr/>
          <p:nvPr/>
        </p:nvSpPr>
        <p:spPr>
          <a:xfrm>
            <a:off x="1619672" y="4753020"/>
            <a:ext cx="1726755" cy="1054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-1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r>
              <a:rPr lang="en-US" sz="1400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:</a:t>
            </a:r>
          </a:p>
          <a:p>
            <a:pPr>
              <a:lnSpc>
                <a:spcPts val="1500"/>
              </a:lnSpc>
            </a:pPr>
            <a:endParaRPr lang="en-US" sz="1400" noProof="1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  <a:sym typeface="Wingdings" pitchFamily="2" charset="2"/>
            </a:endParaRPr>
          </a:p>
          <a:p>
            <a:pPr>
              <a:lnSpc>
                <a:spcPts val="1500"/>
              </a:lnSpc>
            </a:pPr>
            <a:r>
              <a:rPr lang="en-US" sz="1400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   </a:t>
            </a:r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-2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r>
              <a:rPr lang="en-US" sz="1400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:</a:t>
            </a:r>
          </a:p>
          <a:p>
            <a:pPr>
              <a:lnSpc>
                <a:spcPts val="1500"/>
              </a:lnSpc>
            </a:pPr>
            <a:endParaRPr lang="en-US" sz="1400" noProof="1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  <a:sym typeface="Wingdings" pitchFamily="2" charset="2"/>
            </a:endParaRPr>
          </a:p>
          <a:p>
            <a:pPr>
              <a:lnSpc>
                <a:spcPts val="1500"/>
              </a:lnSpc>
            </a:pPr>
            <a:r>
              <a:rPr lang="en-US" sz="1400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-3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r>
              <a:rPr lang="en-US" sz="1400" noProof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:</a:t>
            </a:r>
            <a:endParaRPr lang="th-TH" sz="1400" dirty="0"/>
          </a:p>
        </p:txBody>
      </p:sp>
      <p:sp>
        <p:nvSpPr>
          <p:cNvPr id="49" name="Rectangle 48"/>
          <p:cNvSpPr/>
          <p:nvPr/>
        </p:nvSpPr>
        <p:spPr>
          <a:xfrm>
            <a:off x="2339752" y="4331730"/>
            <a:ext cx="1263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 . . .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71800" y="4759869"/>
            <a:ext cx="1693092" cy="1054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. . .</a:t>
            </a:r>
          </a:p>
          <a:p>
            <a:pPr>
              <a:lnSpc>
                <a:spcPts val="1500"/>
              </a:lnSpc>
            </a:pPr>
            <a:endParaRPr lang="en-US" sz="1400" noProof="1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  <a:sym typeface="Wingdings" pitchFamily="2" charset="2"/>
            </a:endParaRPr>
          </a:p>
          <a:p>
            <a:pPr>
              <a:lnSpc>
                <a:spcPts val="1500"/>
              </a:lnSpc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  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. . .</a:t>
            </a:r>
          </a:p>
          <a:p>
            <a:pPr>
              <a:lnSpc>
                <a:spcPts val="1500"/>
              </a:lnSpc>
            </a:pPr>
            <a:endParaRPr lang="en-US" sz="1400" noProof="1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  <a:sym typeface="Wingdings" pitchFamily="2" charset="2"/>
            </a:endParaRPr>
          </a:p>
          <a:p>
            <a:pPr>
              <a:lnSpc>
                <a:spcPts val="1500"/>
              </a:lnSpc>
            </a:pP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       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noProof="1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  <a:sym typeface="Wingdings" pitchFamily="2" charset="2"/>
              </a:rPr>
              <a:t>. . .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8196" y="3858421"/>
            <a:ext cx="135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0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</a:t>
            </a:r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+ </a:t>
            </a:r>
            <a:endParaRPr lang="th-TH" sz="1400" dirty="0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60032" y="1877923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3399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n&gt;1</a:t>
            </a:r>
            <a:r>
              <a:rPr lang="en-US" sz="1600" dirty="0">
                <a:solidFill>
                  <a:srgbClr val="3333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#recursive case</a:t>
            </a:r>
            <a:endParaRPr lang="th-TH" sz="1200" dirty="0">
              <a:solidFill>
                <a:srgbClr val="00B05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n-1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)</a:t>
            </a:r>
            <a:endParaRPr lang="en-US" sz="1600" dirty="0">
              <a:solidFill>
                <a:srgbClr val="0000FF"/>
              </a:solidFill>
              <a:latin typeface="Courier New" pitchFamily="49" charset="0"/>
              <a:ea typeface="Meiryo UI" pitchFamily="34" charset="-128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print('</a:t>
            </a:r>
            <a:r>
              <a:rPr lang="en-US" sz="1600" dirty="0">
                <a:solidFill>
                  <a:srgbClr val="3333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eat1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')</a:t>
            </a:r>
            <a:endParaRPr lang="th-TH" sz="1600" dirty="0"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27984" y="1412776"/>
            <a:ext cx="19127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):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88024" y="3501008"/>
            <a:ext cx="2880320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  :  n &lt;= 0 : do nothing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860032" y="2680464"/>
            <a:ext cx="3491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 n &lt;= 1 </a:t>
            </a:r>
            <a:endParaRPr lang="en-US" sz="1200" b="1" dirty="0">
              <a:solidFill>
                <a:srgbClr val="0000FF"/>
              </a:solidFill>
              <a:latin typeface="Courier New" pitchFamily="49" charset="0"/>
              <a:ea typeface="Meiryo UI" pitchFamily="34" charset="-128"/>
              <a:cs typeface="Courier New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elif</a:t>
            </a:r>
            <a:r>
              <a:rPr lang="en-US" sz="1600" b="1" dirty="0">
                <a:solidFill>
                  <a:srgbClr val="3333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n==1</a:t>
            </a:r>
            <a:r>
              <a:rPr lang="en-US" sz="1600" dirty="0">
                <a:solidFill>
                  <a:srgbClr val="3333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:   </a:t>
            </a:r>
            <a:r>
              <a:rPr lang="en-US" sz="12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 </a:t>
            </a:r>
            <a:endParaRPr lang="th-TH" sz="1200" dirty="0">
              <a:solidFill>
                <a:srgbClr val="00B05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print('</a:t>
            </a:r>
            <a:r>
              <a:rPr lang="en-US" sz="1600" dirty="0">
                <a:solidFill>
                  <a:srgbClr val="3333FF"/>
                </a:solidFill>
                <a:latin typeface="Courier New" pitchFamily="49" charset="0"/>
                <a:ea typeface="Meiryo UI" pitchFamily="34" charset="-128"/>
                <a:cs typeface="Courier New" pitchFamily="49" charset="0"/>
              </a:rPr>
              <a:t>eat1</a:t>
            </a:r>
            <a:r>
              <a:rPr lang="en-US" sz="1600" dirty="0">
                <a:latin typeface="Courier New" pitchFamily="49" charset="0"/>
                <a:ea typeface="Meiryo UI" pitchFamily="34" charset="-128"/>
                <a:cs typeface="Courier New" pitchFamily="49" charset="0"/>
              </a:rPr>
              <a:t>')</a:t>
            </a:r>
            <a:endParaRPr lang="th-TH" dirty="0">
              <a:latin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83968" y="1412776"/>
            <a:ext cx="4536504" cy="25922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>
              <a:latin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04048" y="5229200"/>
            <a:ext cx="239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== 1 </a:t>
            </a:r>
            <a:r>
              <a:rPr lang="th-TH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ต้องทำ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 ?</a:t>
            </a:r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endParaRPr lang="th-TH" sz="14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4048" y="5529264"/>
            <a:ext cx="239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== 2 </a:t>
            </a:r>
            <a:r>
              <a:rPr lang="th-TH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ต้องทำ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 ?</a:t>
            </a:r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endParaRPr lang="th-TH" sz="1400" dirty="0">
              <a:solidFill>
                <a:srgbClr val="C00000"/>
              </a:solidFill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2407586" y="469931"/>
            <a:ext cx="1660358" cy="510797"/>
            <a:chOff x="2407586" y="469931"/>
            <a:chExt cx="1660358" cy="510797"/>
          </a:xfrm>
        </p:grpSpPr>
        <p:sp>
          <p:nvSpPr>
            <p:cNvPr id="23" name="Rectangle 22"/>
            <p:cNvSpPr/>
            <p:nvPr/>
          </p:nvSpPr>
          <p:spPr>
            <a:xfrm>
              <a:off x="2767626" y="469931"/>
              <a:ext cx="6735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n = 4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2407586" y="685955"/>
              <a:ext cx="1660358" cy="294773"/>
            </a:xfrm>
            <a:custGeom>
              <a:avLst/>
              <a:gdLst>
                <a:gd name="connsiteX0" fmla="*/ 0 w 1660358"/>
                <a:gd name="connsiteY0" fmla="*/ 198520 h 294773"/>
                <a:gd name="connsiteX1" fmla="*/ 661737 w 1660358"/>
                <a:gd name="connsiteY1" fmla="*/ 18047 h 294773"/>
                <a:gd name="connsiteX2" fmla="*/ 1395663 w 1660358"/>
                <a:gd name="connsiteY2" fmla="*/ 90236 h 294773"/>
                <a:gd name="connsiteX3" fmla="*/ 1660358 w 1660358"/>
                <a:gd name="connsiteY3" fmla="*/ 294773 h 29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358" h="294773">
                  <a:moveTo>
                    <a:pt x="0" y="198520"/>
                  </a:moveTo>
                  <a:cubicBezTo>
                    <a:pt x="214563" y="117307"/>
                    <a:pt x="429127" y="36094"/>
                    <a:pt x="661737" y="18047"/>
                  </a:cubicBezTo>
                  <a:cubicBezTo>
                    <a:pt x="894348" y="0"/>
                    <a:pt x="1229226" y="44115"/>
                    <a:pt x="1395663" y="90236"/>
                  </a:cubicBezTo>
                  <a:cubicBezTo>
                    <a:pt x="1562100" y="136357"/>
                    <a:pt x="1611229" y="215565"/>
                    <a:pt x="1660358" y="2947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5013978" y="4941168"/>
            <a:ext cx="2390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== 0 </a:t>
            </a:r>
            <a:r>
              <a:rPr lang="th-TH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ต้องทำ </a:t>
            </a:r>
            <a:r>
              <a:rPr lang="en-US" sz="14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 ?</a:t>
            </a:r>
            <a:r>
              <a:rPr lang="en-US" sz="1400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</a:t>
            </a:r>
            <a:endParaRPr lang="th-TH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40" grpId="0"/>
      <p:bldP spid="42" grpId="0"/>
      <p:bldP spid="43" grpId="0"/>
      <p:bldP spid="44" grpId="0"/>
      <p:bldP spid="52" grpId="0"/>
      <p:bldP spid="55" grpId="0"/>
      <p:bldP spid="58" grpId="0"/>
      <p:bldP spid="29" grpId="0"/>
      <p:bldP spid="49" grpId="0"/>
      <p:bldP spid="49" grpId="1"/>
      <p:bldP spid="50" grpId="0"/>
      <p:bldP spid="50" grpId="1"/>
      <p:bldP spid="53" grpId="0"/>
      <p:bldP spid="53" grpId="1"/>
      <p:bldP spid="54" grpId="0"/>
      <p:bldP spid="59" grpId="0"/>
      <p:bldP spid="60" grpId="0"/>
      <p:bldP spid="63" grpId="0"/>
      <p:bldP spid="64" grpId="0" animBg="1"/>
      <p:bldP spid="37" grpId="0"/>
      <p:bldP spid="39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 : Python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N = 8				</a:t>
            </a:r>
            <a:r>
              <a:rPr lang="en-US" sz="1800" dirty="0">
                <a:solidFill>
                  <a:srgbClr val="00B0F0"/>
                </a:solidFill>
              </a:rPr>
              <a:t> # N x N Board </a:t>
            </a:r>
            <a:endParaRPr lang="en-US" sz="1800" dirty="0"/>
          </a:p>
          <a:p>
            <a:r>
              <a:rPr lang="en-US" sz="1800" dirty="0" err="1"/>
              <a:t>numSol</a:t>
            </a:r>
            <a:r>
              <a:rPr lang="en-US" sz="1800" dirty="0"/>
              <a:t> = 0  			</a:t>
            </a:r>
            <a:r>
              <a:rPr lang="en-US" sz="1800" dirty="0">
                <a:solidFill>
                  <a:srgbClr val="00B0F0"/>
                </a:solidFill>
              </a:rPr>
              <a:t># number of solutions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endParaRPr lang="th-TH" sz="1800" dirty="0"/>
          </a:p>
          <a:p>
            <a:r>
              <a:rPr lang="pt-BR" sz="1800" dirty="0"/>
              <a:t>b = N*[-1]  			</a:t>
            </a:r>
            <a:r>
              <a:rPr lang="pt-BR" sz="1800" dirty="0">
                <a:solidFill>
                  <a:srgbClr val="00B0F0"/>
                </a:solidFill>
              </a:rPr>
              <a:t># indices = rows, b[index] = coloumn, first init to -1</a:t>
            </a:r>
          </a:p>
          <a:p>
            <a:r>
              <a:rPr lang="en-US" sz="1800" dirty="0" err="1"/>
              <a:t>colFree</a:t>
            </a:r>
            <a:r>
              <a:rPr lang="en-US" sz="1800" dirty="0"/>
              <a:t> = N*[1] 			</a:t>
            </a:r>
            <a:r>
              <a:rPr lang="en-US" sz="1800" dirty="0">
                <a:solidFill>
                  <a:srgbClr val="00B0F0"/>
                </a:solidFill>
              </a:rPr>
              <a:t># all N </a:t>
            </a:r>
            <a:r>
              <a:rPr lang="en-US" sz="1800" dirty="0" err="1">
                <a:solidFill>
                  <a:srgbClr val="00B0F0"/>
                </a:solidFill>
              </a:rPr>
              <a:t>col</a:t>
            </a:r>
            <a:r>
              <a:rPr lang="en-US" sz="1800" dirty="0">
                <a:solidFill>
                  <a:srgbClr val="00B0F0"/>
                </a:solidFill>
              </a:rPr>
              <a:t> are free at first</a:t>
            </a:r>
          </a:p>
          <a:p>
            <a:r>
              <a:rPr lang="en-US" sz="1800" dirty="0" err="1"/>
              <a:t>upFree</a:t>
            </a:r>
            <a:r>
              <a:rPr lang="en-US" sz="1800" dirty="0"/>
              <a:t> = (2*N - 1)*[1] 		</a:t>
            </a:r>
            <a:r>
              <a:rPr lang="en-US" sz="1800" dirty="0">
                <a:solidFill>
                  <a:srgbClr val="00B0F0"/>
                </a:solidFill>
              </a:rPr>
              <a:t># all up diagonals are free at first</a:t>
            </a:r>
          </a:p>
          <a:p>
            <a:r>
              <a:rPr lang="en-US" sz="1800" dirty="0" err="1"/>
              <a:t>downFree</a:t>
            </a:r>
            <a:r>
              <a:rPr lang="en-US" sz="1800" dirty="0"/>
              <a:t> = (2*N - 1)*[1]    		</a:t>
            </a:r>
            <a:r>
              <a:rPr lang="en-US" sz="1800" dirty="0">
                <a:solidFill>
                  <a:srgbClr val="00B0F0"/>
                </a:solidFill>
              </a:rPr>
              <a:t># all down diagonals are free at first</a:t>
            </a:r>
          </a:p>
          <a:p>
            <a:endParaRPr lang="th-TH" sz="1800" dirty="0"/>
          </a:p>
          <a:p>
            <a:r>
              <a:rPr lang="en-US" sz="1800" dirty="0" err="1">
                <a:solidFill>
                  <a:srgbClr val="C00000"/>
                </a:solidFill>
              </a:rPr>
              <a:t>putQueen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, b, </a:t>
            </a:r>
            <a:r>
              <a:rPr lang="en-US" sz="1800" dirty="0" err="1"/>
              <a:t>colFree</a:t>
            </a:r>
            <a:r>
              <a:rPr lang="en-US" sz="1800" dirty="0"/>
              <a:t>, </a:t>
            </a:r>
            <a:r>
              <a:rPr lang="en-US" sz="1800" dirty="0" err="1"/>
              <a:t>upFree</a:t>
            </a:r>
            <a:r>
              <a:rPr lang="en-US" sz="1800" dirty="0"/>
              <a:t>, </a:t>
            </a:r>
            <a:r>
              <a:rPr lang="en-US" sz="1800" dirty="0" err="1"/>
              <a:t>downFree</a:t>
            </a:r>
            <a:r>
              <a:rPr lang="en-US" sz="1800" dirty="0"/>
              <a:t>)   </a:t>
            </a:r>
            <a:r>
              <a:rPr lang="en-US" sz="1800" dirty="0">
                <a:solidFill>
                  <a:srgbClr val="00B0F0"/>
                </a:solidFill>
              </a:rPr>
              <a:t>#  first add at 1st  (</a:t>
            </a:r>
            <a:r>
              <a:rPr lang="en-US" sz="1800" dirty="0" err="1">
                <a:solidFill>
                  <a:srgbClr val="00B0F0"/>
                </a:solidFill>
              </a:rPr>
              <a:t>ie</a:t>
            </a:r>
            <a:r>
              <a:rPr lang="en-US" sz="1800" dirty="0">
                <a:solidFill>
                  <a:srgbClr val="00B0F0"/>
                </a:solidFill>
              </a:rPr>
              <a:t>. </a:t>
            </a:r>
            <a:r>
              <a:rPr lang="en-US" sz="1800" b="1" dirty="0">
                <a:solidFill>
                  <a:srgbClr val="0070C0"/>
                </a:solidFill>
              </a:rPr>
              <a:t>row 0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</a:p>
          <a:p>
            <a:endParaRPr lang="th-TH" sz="1800" dirty="0"/>
          </a:p>
          <a:p>
            <a:r>
              <a:rPr lang="en-US" sz="1800" dirty="0"/>
              <a:t>print('number of solutions = ', </a:t>
            </a:r>
            <a:r>
              <a:rPr lang="en-US" sz="1800" dirty="0" err="1"/>
              <a:t>numSol</a:t>
            </a:r>
            <a:r>
              <a:rPr lang="en-US" sz="1800" dirty="0"/>
              <a:t>)</a:t>
            </a:r>
            <a:endParaRPr lang="th-TH" sz="1800" dirty="0"/>
          </a:p>
        </p:txBody>
      </p:sp>
      <p:sp>
        <p:nvSpPr>
          <p:cNvPr id="4" name="Rectangle 3"/>
          <p:cNvSpPr/>
          <p:nvPr/>
        </p:nvSpPr>
        <p:spPr>
          <a:xfrm>
            <a:off x="323528" y="2204864"/>
            <a:ext cx="8352928" cy="1200329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FF"/>
                </a:solidFill>
              </a:rPr>
              <a:t>def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prstClr val="black"/>
                </a:solidFill>
              </a:rPr>
              <a:t>printBoard</a:t>
            </a:r>
            <a:r>
              <a:rPr lang="en-US" sz="1800" dirty="0">
                <a:solidFill>
                  <a:prstClr val="black"/>
                </a:solidFill>
              </a:rPr>
              <a:t>(b):			                 </a:t>
            </a:r>
            <a:r>
              <a:rPr lang="en-US" sz="1800" dirty="0">
                <a:solidFill>
                  <a:srgbClr val="C00000"/>
                </a:solidFill>
              </a:rPr>
              <a:t># in next page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       </a:t>
            </a:r>
            <a:r>
              <a:rPr lang="en-US" sz="1800" dirty="0">
                <a:solidFill>
                  <a:srgbClr val="0000FF"/>
                </a:solidFill>
              </a:rPr>
              <a:t>pass</a:t>
            </a:r>
          </a:p>
          <a:p>
            <a:pPr lvl="0"/>
            <a:r>
              <a:rPr lang="en-US" sz="1800" dirty="0">
                <a:solidFill>
                  <a:srgbClr val="0000FF"/>
                </a:solidFill>
              </a:rPr>
              <a:t>def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putQueen</a:t>
            </a:r>
            <a:r>
              <a:rPr lang="en-US" sz="1800" dirty="0">
                <a:solidFill>
                  <a:prstClr val="black"/>
                </a:solidFill>
              </a:rPr>
              <a:t>(r, b, </a:t>
            </a:r>
            <a:r>
              <a:rPr lang="en-US" sz="1800" dirty="0" err="1">
                <a:solidFill>
                  <a:prstClr val="black"/>
                </a:solidFill>
              </a:rPr>
              <a:t>colFree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1800" dirty="0" err="1">
                <a:solidFill>
                  <a:prstClr val="black"/>
                </a:solidFill>
              </a:rPr>
              <a:t>upFree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1800" dirty="0" err="1">
                <a:solidFill>
                  <a:prstClr val="black"/>
                </a:solidFill>
              </a:rPr>
              <a:t>downFree</a:t>
            </a:r>
            <a:r>
              <a:rPr lang="en-US" sz="1800" dirty="0">
                <a:solidFill>
                  <a:prstClr val="black"/>
                </a:solidFill>
              </a:rPr>
              <a:t>):   </a:t>
            </a:r>
            <a:r>
              <a:rPr lang="en-US" sz="1800" dirty="0">
                <a:solidFill>
                  <a:srgbClr val="C00000"/>
                </a:solidFill>
              </a:rPr>
              <a:t># in next page</a:t>
            </a:r>
          </a:p>
          <a:p>
            <a:pPr lvl="0"/>
            <a:r>
              <a:rPr lang="en-US" sz="1800" dirty="0">
                <a:solidFill>
                  <a:prstClr val="black"/>
                </a:solidFill>
              </a:rPr>
              <a:t>       </a:t>
            </a:r>
            <a:r>
              <a:rPr lang="en-US" sz="1800" dirty="0">
                <a:solidFill>
                  <a:srgbClr val="0000FF"/>
                </a:solidFill>
              </a:rPr>
              <a:t>pass</a:t>
            </a:r>
            <a:endParaRPr lang="th-TH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err="1"/>
              <a:t>PutQueen</a:t>
            </a:r>
            <a:r>
              <a:rPr lang="en-US" dirty="0"/>
              <a:t> : Python</a:t>
            </a:r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5496" y="1052736"/>
            <a:ext cx="9108504" cy="547842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putQueen</a:t>
            </a:r>
            <a:r>
              <a:rPr lang="en-US" sz="1600" dirty="0"/>
              <a:t>(r, b, </a:t>
            </a:r>
            <a:r>
              <a:rPr lang="en-US" sz="1600" dirty="0" err="1"/>
              <a:t>colFree</a:t>
            </a:r>
            <a:r>
              <a:rPr lang="en-US" sz="1600" dirty="0"/>
              <a:t>, </a:t>
            </a:r>
            <a:r>
              <a:rPr lang="en-US" sz="1600" dirty="0" err="1"/>
              <a:t>upFree</a:t>
            </a:r>
            <a:r>
              <a:rPr lang="en-US" sz="1600" dirty="0"/>
              <a:t>, </a:t>
            </a:r>
            <a:r>
              <a:rPr lang="en-US" sz="1600" dirty="0" err="1"/>
              <a:t>downFree</a:t>
            </a:r>
            <a:r>
              <a:rPr lang="en-US" sz="1600" dirty="0"/>
              <a:t>):</a:t>
            </a:r>
          </a:p>
          <a:p>
            <a:pPr>
              <a:lnSpc>
                <a:spcPts val="2800"/>
              </a:lnSpc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global</a:t>
            </a:r>
            <a:r>
              <a:rPr lang="en-US" sz="1600" dirty="0"/>
              <a:t> N</a:t>
            </a:r>
          </a:p>
          <a:p>
            <a:pPr>
              <a:lnSpc>
                <a:spcPts val="2800"/>
              </a:lnSpc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global</a:t>
            </a:r>
            <a:r>
              <a:rPr lang="en-US" sz="1600" dirty="0"/>
              <a:t> </a:t>
            </a:r>
            <a:r>
              <a:rPr lang="en-US" sz="1600" dirty="0" err="1"/>
              <a:t>numSol</a:t>
            </a: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/>
              <a:t> c </a:t>
            </a:r>
            <a:r>
              <a:rPr lang="en-US" sz="1600" dirty="0">
                <a:solidFill>
                  <a:srgbClr val="0000FF"/>
                </a:solidFill>
              </a:rPr>
              <a:t>in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range</a:t>
            </a:r>
            <a:r>
              <a:rPr lang="en-US" sz="1600" dirty="0"/>
              <a:t>(N): 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ใล่ใส่ไปทีละ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 column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ทุก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 col.</a:t>
            </a: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/>
              <a:t>colFree</a:t>
            </a:r>
            <a:r>
              <a:rPr lang="en-US" sz="1600" dirty="0"/>
              <a:t>[c]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upFree</a:t>
            </a:r>
            <a:r>
              <a:rPr lang="en-US" sz="1600" dirty="0"/>
              <a:t>[</a:t>
            </a:r>
            <a:r>
              <a:rPr lang="en-US" sz="1600" dirty="0" err="1"/>
              <a:t>r+c</a:t>
            </a:r>
            <a:r>
              <a:rPr lang="en-US" sz="1600" dirty="0"/>
              <a:t>] </a:t>
            </a:r>
            <a:r>
              <a:rPr lang="en-US" sz="1600" dirty="0">
                <a:solidFill>
                  <a:srgbClr val="0000FF"/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downFree</a:t>
            </a:r>
            <a:r>
              <a:rPr lang="en-US" sz="1600" dirty="0"/>
              <a:t>[r-c+N-1]: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 </a:t>
            </a:r>
            <a:r>
              <a:rPr lang="en-US" sz="10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</a:t>
            </a:r>
            <a:r>
              <a:rPr lang="th-TH" sz="10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ใส่ได้</a:t>
            </a:r>
            <a:r>
              <a:rPr lang="en-US" sz="10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?</a:t>
            </a: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        b[r] = c    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ใส่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ที่ 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r, c</a:t>
            </a:r>
          </a:p>
          <a:p>
            <a:pPr>
              <a:lnSpc>
                <a:spcPts val="2800"/>
              </a:lnSpc>
            </a:pP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        </a:t>
            </a:r>
            <a:r>
              <a:rPr lang="en-US" sz="1600" dirty="0" err="1"/>
              <a:t>colFree</a:t>
            </a:r>
            <a:r>
              <a:rPr lang="en-US" sz="1600" dirty="0"/>
              <a:t>[c] = </a:t>
            </a:r>
            <a:r>
              <a:rPr lang="en-US" sz="1600" dirty="0" err="1"/>
              <a:t>upFree</a:t>
            </a:r>
            <a:r>
              <a:rPr lang="en-US" sz="1600" dirty="0"/>
              <a:t>[</a:t>
            </a:r>
            <a:r>
              <a:rPr lang="en-US" sz="1600" dirty="0" err="1"/>
              <a:t>r+c</a:t>
            </a:r>
            <a:r>
              <a:rPr lang="en-US" sz="1600" dirty="0"/>
              <a:t>] = </a:t>
            </a:r>
            <a:r>
              <a:rPr lang="en-US" sz="1600" dirty="0" err="1"/>
              <a:t>downFree</a:t>
            </a:r>
            <a:r>
              <a:rPr lang="en-US" sz="1600" dirty="0"/>
              <a:t>[r-c+N-1] = 0 </a:t>
            </a:r>
            <a:r>
              <a:rPr lang="en-US" sz="105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 </a:t>
            </a:r>
            <a:r>
              <a:rPr lang="th-TH" sz="105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เปลี่ยน </a:t>
            </a:r>
            <a:r>
              <a:rPr lang="en-US" sz="105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data struct </a:t>
            </a:r>
            <a:r>
              <a:rPr lang="th-TH" sz="105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ไม่ให้ใส่แนวนี้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ts val="2800"/>
              </a:lnSpc>
            </a:pPr>
            <a:r>
              <a:rPr lang="en-US" sz="1600" dirty="0"/>
              <a:t>       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r == N-1:    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ถ้าใส่ควีนครบแล้ว</a:t>
            </a: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            </a:t>
            </a:r>
            <a:r>
              <a:rPr lang="en-US" sz="1600" dirty="0" err="1">
                <a:solidFill>
                  <a:srgbClr val="0070C0"/>
                </a:solidFill>
              </a:rPr>
              <a:t>printBoard</a:t>
            </a:r>
            <a:r>
              <a:rPr lang="en-US" sz="1600" dirty="0"/>
              <a:t>(b)  #print(b)</a:t>
            </a:r>
          </a:p>
          <a:p>
            <a:pPr>
              <a:lnSpc>
                <a:spcPts val="2800"/>
              </a:lnSpc>
            </a:pPr>
            <a:r>
              <a:rPr lang="en-US" sz="1600" dirty="0"/>
              <a:t>                </a:t>
            </a:r>
            <a:r>
              <a:rPr lang="en-US" sz="1600" dirty="0" err="1"/>
              <a:t>numSol</a:t>
            </a:r>
            <a:r>
              <a:rPr lang="en-US" sz="1600" dirty="0"/>
              <a:t> += 1</a:t>
            </a:r>
          </a:p>
          <a:p>
            <a:pPr>
              <a:lnSpc>
                <a:spcPts val="2800"/>
              </a:lnSpc>
            </a:pPr>
            <a:r>
              <a:rPr lang="en-US" sz="1600" dirty="0"/>
              <a:t>           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/>
              <a:t>:</a:t>
            </a:r>
          </a:p>
          <a:p>
            <a:pPr>
              <a:lnSpc>
                <a:spcPts val="2800"/>
              </a:lnSpc>
            </a:pPr>
            <a:r>
              <a:rPr lang="en-US" sz="1600" dirty="0"/>
              <a:t>                </a:t>
            </a:r>
            <a:r>
              <a:rPr lang="en-US" sz="1600" dirty="0" err="1">
                <a:solidFill>
                  <a:srgbClr val="C00000"/>
                </a:solidFill>
              </a:rPr>
              <a:t>putQueen</a:t>
            </a:r>
            <a:r>
              <a:rPr lang="en-US" sz="1600" dirty="0"/>
              <a:t>(r+1, b, </a:t>
            </a:r>
            <a:r>
              <a:rPr lang="en-US" sz="1600" dirty="0" err="1"/>
              <a:t>colFree</a:t>
            </a:r>
            <a:r>
              <a:rPr lang="en-US" sz="1600" dirty="0"/>
              <a:t>, </a:t>
            </a:r>
            <a:r>
              <a:rPr lang="en-US" sz="1600" dirty="0" err="1"/>
              <a:t>upFree</a:t>
            </a:r>
            <a:r>
              <a:rPr lang="en-US" sz="1600" dirty="0"/>
              <a:t>, </a:t>
            </a:r>
            <a:r>
              <a:rPr lang="en-US" sz="1600" dirty="0" err="1"/>
              <a:t>downFree</a:t>
            </a:r>
            <a:r>
              <a:rPr lang="en-US" sz="1600" dirty="0"/>
              <a:t>) </a:t>
            </a:r>
            <a:r>
              <a:rPr lang="en-US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# </a:t>
            </a:r>
            <a:r>
              <a:rPr lang="th-TH" sz="1600" noProof="1">
                <a:solidFill>
                  <a:srgbClr val="00B050"/>
                </a:solidFill>
                <a:ea typeface="Angsana New" pitchFamily="18" charset="-34"/>
                <a:cs typeface="Tahoma" pitchFamily="34" charset="0"/>
              </a:rPr>
              <a:t>ใส่ควีนแถวถัดไป</a:t>
            </a:r>
            <a:endParaRPr lang="en-US" sz="1600" dirty="0"/>
          </a:p>
          <a:p>
            <a:pPr>
              <a:lnSpc>
                <a:spcPts val="2800"/>
              </a:lnSpc>
            </a:pPr>
            <a:r>
              <a:rPr lang="en-US" sz="1600" dirty="0"/>
              <a:t>            </a:t>
            </a:r>
            <a:r>
              <a:rPr lang="en-US" sz="1600" dirty="0" err="1"/>
              <a:t>colFree</a:t>
            </a:r>
            <a:r>
              <a:rPr lang="en-US" sz="1600" dirty="0"/>
              <a:t>[c] = </a:t>
            </a:r>
            <a:r>
              <a:rPr lang="en-US" sz="1600" dirty="0" err="1"/>
              <a:t>upFree</a:t>
            </a:r>
            <a:r>
              <a:rPr lang="en-US" sz="1600" dirty="0"/>
              <a:t>[</a:t>
            </a:r>
            <a:r>
              <a:rPr lang="en-US" sz="1600" dirty="0" err="1"/>
              <a:t>r+c</a:t>
            </a:r>
            <a:r>
              <a:rPr lang="en-US" sz="1600" dirty="0"/>
              <a:t>] = </a:t>
            </a:r>
            <a:r>
              <a:rPr lang="en-US" sz="1600" dirty="0" err="1"/>
              <a:t>downFree</a:t>
            </a:r>
            <a:r>
              <a:rPr lang="en-US" sz="1600" dirty="0"/>
              <a:t>[r-c+N-1] = 1 </a:t>
            </a: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#</a:t>
            </a:r>
            <a:r>
              <a:rPr lang="th-TH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เอา</a:t>
            </a: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ออกเพื่อให้ได้</a:t>
            </a: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solution </a:t>
            </a:r>
            <a:r>
              <a:rPr lang="th-TH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อื่น</a:t>
            </a:r>
          </a:p>
          <a:p>
            <a:pPr>
              <a:lnSpc>
                <a:spcPts val="2800"/>
              </a:lnSpc>
            </a:pP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                                                         #</a:t>
            </a:r>
            <a:r>
              <a:rPr lang="th-TH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หรือ เพราะ</a:t>
            </a: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queen </a:t>
            </a:r>
            <a:r>
              <a:rPr lang="th-TH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ตัวนี้แม้ใส่ได้แต่ไม่ทำให้เกิด</a:t>
            </a:r>
            <a:r>
              <a:rPr lang="en-US" sz="1050" noProof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 solution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404664"/>
            <a:ext cx="9108504" cy="58477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printBoard</a:t>
            </a:r>
            <a:r>
              <a:rPr lang="en-US" sz="1600" dirty="0">
                <a:solidFill>
                  <a:prstClr val="black"/>
                </a:solidFill>
              </a:rPr>
              <a:t>(b):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    print(b)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26088" y="836712"/>
          <a:ext cx="2895600" cy="26828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01" y="836712"/>
            <a:ext cx="60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68938" y="836712"/>
            <a:ext cx="5143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11888" y="11558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73888" y="1503462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46763" y="1827312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77013" y="2192437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81638" y="1203425"/>
            <a:ext cx="563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45176" y="1197075"/>
            <a:ext cx="612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03951" y="1197075"/>
            <a:ext cx="555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5364088" y="2436912"/>
            <a:ext cx="838200" cy="533400"/>
            <a:chOff x="3124200" y="4536744"/>
            <a:chExt cx="838200" cy="533400"/>
          </a:xfrm>
        </p:grpSpPr>
        <p:sp>
          <p:nvSpPr>
            <p:cNvPr id="16" name="Multiply 15"/>
            <p:cNvSpPr/>
            <p:nvPr/>
          </p:nvSpPr>
          <p:spPr>
            <a:xfrm>
              <a:off x="3505200" y="4571669"/>
              <a:ext cx="457200" cy="457200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 sz="1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124200" y="4536744"/>
              <a:ext cx="4572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/>
                <a:t>Q</a:t>
              </a:r>
              <a:endParaRPr lang="th-TH" sz="18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19672" y="836712"/>
            <a:ext cx="172819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>
                <a:latin typeface="Comic Sans MS" pitchFamily="66" charset="0"/>
              </a:rPr>
              <a:t>putQueen</a:t>
            </a:r>
            <a:r>
              <a:rPr lang="en-US" sz="1400" dirty="0">
                <a:latin typeface="Comic Sans MS" pitchFamily="66" charset="0"/>
              </a:rPr>
              <a:t> (0,...)</a:t>
            </a:r>
            <a:endParaRPr lang="th-TH" sz="1400" dirty="0">
              <a:latin typeface="Comic Sans MS" pitchFamily="66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2483768" y="476672"/>
            <a:ext cx="62646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ใส่ควีนทีละแถว เรีมจากแถวบนสุด ใส่แถวละตัว </a:t>
            </a:r>
            <a:r>
              <a:rPr lang="en-US" sz="1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400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จะใส่ได้เมื่อไม่ถูกตัวที่ใส่ไปแล้วกิน</a:t>
            </a:r>
            <a:endParaRPr lang="th-TH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5174 -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0.19827 0.0041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  <p:bldP spid="14" grpId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Initializations C</a:t>
            </a:r>
            <a:endParaRPr lang="th-TH" dirty="0"/>
          </a:p>
        </p:txBody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534400" cy="535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#define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N  8</a:t>
            </a:r>
          </a:p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#define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D   2*N  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//diagonals</a:t>
            </a:r>
          </a:p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numsol = 0;   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//number of solutions</a:t>
            </a:r>
            <a:endParaRPr lang="en-US" sz="1800" noProof="1">
              <a:solidFill>
                <a:srgbClr val="0000FF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endParaRPr lang="en-US" sz="1800" noProof="1">
              <a:solidFill>
                <a:srgbClr val="0000FF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main( ) {</a:t>
            </a: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b[N]; </a:t>
            </a:r>
            <a:r>
              <a:rPr lang="en-US" sz="18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//board indice are row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  </a:t>
            </a:r>
            <a:endParaRPr lang="en-US" sz="18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colFree[N], upFree[D], downFree[D]; </a:t>
            </a:r>
          </a:p>
          <a:p>
            <a:pPr>
              <a:defRPr/>
            </a:pPr>
            <a:endParaRPr lang="en-US" sz="1800" noProof="1"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i = 0 ; i &lt; N ; i++ )</a:t>
            </a: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	colFree[i]= 1;            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//true </a:t>
            </a: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i = 0 ; i &lt; D ; i++ )</a:t>
            </a: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	upFree[i]= downFree[i]= 1;  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//true  </a:t>
            </a:r>
          </a:p>
          <a:p>
            <a:pPr>
              <a:defRPr/>
            </a:pPr>
            <a:endParaRPr lang="en-US" sz="18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PutQueenInRow(0,b,colFree,upFree,downFree); 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//put in row 0   //recursive</a:t>
            </a:r>
          </a:p>
          <a:p>
            <a:pPr>
              <a:defRPr/>
            </a:pPr>
            <a:endParaRPr lang="en-US" sz="18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printf(</a:t>
            </a:r>
            <a:r>
              <a:rPr lang="en-US" sz="1800" noProof="1">
                <a:solidFill>
                  <a:srgbClr val="A31515"/>
                </a:solidFill>
                <a:latin typeface="+mn-lt"/>
                <a:ea typeface="Angsana New" pitchFamily="18" charset="-34"/>
                <a:cs typeface="Cordia New" pitchFamily="34" charset="-34"/>
              </a:rPr>
              <a:t>"Total solutions = %d\n"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,numsol);</a:t>
            </a:r>
          </a:p>
          <a:p>
            <a:pPr>
              <a:defRPr/>
            </a:pPr>
            <a:endParaRPr lang="en-US" sz="1800" noProof="1"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8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return</a:t>
            </a: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 0;</a:t>
            </a:r>
          </a:p>
          <a:p>
            <a:pPr>
              <a:defRPr/>
            </a:pPr>
            <a:r>
              <a:rPr lang="en-US" sz="1800" noProof="1">
                <a:latin typeface="+mn-lt"/>
                <a:ea typeface="Angsana New" pitchFamily="18" charset="-34"/>
                <a:cs typeface="Cordia New" pitchFamily="34" charset="-34"/>
              </a:rPr>
              <a:t>}</a:t>
            </a:r>
            <a:endParaRPr lang="th-TH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336800"/>
            <a:ext cx="4565650" cy="64611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latin typeface="Calibri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solidFill>
                  <a:prstClr val="black"/>
                </a:solidFill>
                <a:latin typeface="Calibri"/>
                <a:ea typeface="Angsana New" pitchFamily="18" charset="-34"/>
                <a:cs typeface="Cordia New" pitchFamily="34" charset="-34"/>
              </a:rPr>
              <a:t> b[N];</a:t>
            </a:r>
            <a:r>
              <a:rPr lang="en-US" sz="18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   //board indice are row</a:t>
            </a:r>
            <a:endParaRPr lang="en-US" sz="1800" noProof="1">
              <a:solidFill>
                <a:prstClr val="black"/>
              </a:solidFill>
              <a:latin typeface="Calibri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800" noProof="1">
                <a:solidFill>
                  <a:srgbClr val="0000FF"/>
                </a:solidFill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ea typeface="Angsana New" pitchFamily="18" charset="-34"/>
                <a:cs typeface="Cordia New" pitchFamily="34" charset="-34"/>
              </a:rPr>
              <a:t> colFree[N], upFree[D], downFree[D];</a:t>
            </a:r>
            <a:r>
              <a:rPr lang="en-US" sz="1800" noProof="1">
                <a:solidFill>
                  <a:prstClr val="black"/>
                </a:solidFill>
                <a:latin typeface="Calibri"/>
                <a:ea typeface="Angsana New" pitchFamily="18" charset="-34"/>
                <a:cs typeface="Cordia New" pitchFamily="34" charset="-34"/>
              </a:rPr>
              <a:t> </a:t>
            </a:r>
            <a:endParaRPr lang="en-US" dirty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254000" y="1514475"/>
            <a:ext cx="4572000" cy="368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noProof="1">
                <a:solidFill>
                  <a:srgbClr val="0000FF"/>
                </a:solidFill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800" noProof="1">
                <a:ea typeface="Angsana New" pitchFamily="18" charset="-34"/>
                <a:cs typeface="Cordia New" pitchFamily="34" charset="-34"/>
              </a:rPr>
              <a:t> numsol = 0;   </a:t>
            </a:r>
            <a:r>
              <a:rPr lang="en-US" sz="18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//number of solutions</a:t>
            </a:r>
            <a:endParaRPr lang="en-US" sz="1800" noProof="1">
              <a:solidFill>
                <a:srgbClr val="0000FF"/>
              </a:solidFill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96875" y="4505325"/>
            <a:ext cx="7391400" cy="3397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noProof="1">
                <a:ea typeface="Angsana New" pitchFamily="18" charset="-34"/>
                <a:cs typeface="Cordia New" pitchFamily="34" charset="-34"/>
              </a:rPr>
              <a:t>PutQueenInRow(0,b,colFree,upFree,downFree); </a:t>
            </a:r>
            <a:r>
              <a:rPr lang="en-US" sz="16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//put in row 0   //recursive</a:t>
            </a:r>
            <a:endParaRPr lang="en-US" sz="1600">
              <a:ea typeface="Angsana New" pitchFamily="18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8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18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</a:t>
            </a:r>
            <a:r>
              <a:rPr lang="en-US" dirty="0" err="1"/>
              <a:t>PutQueen</a:t>
            </a:r>
            <a:r>
              <a:rPr lang="en-US" dirty="0"/>
              <a:t> : C</a:t>
            </a:r>
            <a:endParaRPr lang="th-TH" dirty="0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0" y="855663"/>
            <a:ext cx="8705850" cy="592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void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noProof="1">
                <a:solidFill>
                  <a:srgbClr val="FF0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PutQueenInRow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r,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b[],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colFree[],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upFree[],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downFree[]) {</a:t>
            </a:r>
          </a:p>
          <a:p>
            <a:pPr>
              <a:lnSpc>
                <a:spcPct val="150000"/>
              </a:lnSpc>
              <a:defRPr/>
            </a:pPr>
            <a:endParaRPr lang="en-US" sz="1600" noProof="1"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for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int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c=0; c&lt;N; c++) </a:t>
            </a:r>
            <a:r>
              <a:rPr lang="en-US" sz="16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//for each column of this row</a:t>
            </a: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         </a:t>
            </a:r>
            <a:endParaRPr lang="en-US" sz="1600" noProof="1">
              <a:solidFill>
                <a:srgbClr val="008000"/>
              </a:solidFill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       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if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(colFree[c] &amp;&amp; upFree[r+c] &amp;&amp; downFree[r-c+N-1]){</a:t>
            </a:r>
            <a:r>
              <a:rPr lang="en-US" sz="18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</a:t>
            </a:r>
            <a:r>
              <a:rPr lang="en-US" sz="14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/if save</a:t>
            </a:r>
            <a:endParaRPr lang="en-US" sz="12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	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b[r] = c; </a:t>
            </a:r>
            <a:r>
              <a:rPr lang="en-US" sz="14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//put queen</a:t>
            </a:r>
            <a:endParaRPr lang="en-US" sz="1600" noProof="1">
              <a:solidFill>
                <a:srgbClr val="008000"/>
              </a:solidFill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                 </a:t>
            </a:r>
            <a:endParaRPr lang="en-US" sz="1400" noProof="1">
              <a:solidFill>
                <a:srgbClr val="008000"/>
              </a:solidFill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endParaRPr lang="en-US" sz="16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	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colFree[c] = upFree[r+c] = downFree[r-c+N-1]= 0; </a:t>
            </a:r>
            <a:r>
              <a:rPr lang="en-US" sz="14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//not free any more</a:t>
            </a:r>
            <a:endParaRPr lang="en-US" sz="1600" noProof="1">
              <a:solidFill>
                <a:srgbClr val="008000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         	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if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(r==N-1){  </a:t>
            </a:r>
            <a:r>
              <a:rPr lang="en-US" sz="14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//if all queens are put</a:t>
            </a:r>
            <a:endParaRPr lang="en-US" sz="1600" noProof="1"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		printBoard(b); </a:t>
            </a:r>
          </a:p>
          <a:p>
            <a:pPr lvl="1"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		numsol++;</a:t>
            </a: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        	}</a:t>
            </a: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else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noProof="1">
                <a:solidFill>
                  <a:srgbClr val="FF0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PutQueenInRow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(r+1,b,colFree,upFree,downFree); </a:t>
            </a:r>
            <a:r>
              <a:rPr lang="en-US" sz="1600" noProof="1">
                <a:solidFill>
                  <a:srgbClr val="00863D"/>
                </a:solidFill>
                <a:ea typeface="Angsana New" pitchFamily="18" charset="-34"/>
                <a:cs typeface="Cordia New" pitchFamily="34" charset="-34"/>
              </a:rPr>
              <a:t>//put next Q</a:t>
            </a: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solidFill>
                  <a:srgbClr val="00863D"/>
                </a:solidFill>
                <a:ea typeface="Angsana New" pitchFamily="18" charset="-34"/>
                <a:cs typeface="Cordia New" pitchFamily="34" charset="-34"/>
              </a:rPr>
              <a:t>              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noProof="1">
                <a:solidFill>
                  <a:srgbClr val="FF00FF"/>
                </a:solidFill>
                <a:ea typeface="Angsana New" pitchFamily="18" charset="-34"/>
                <a:cs typeface="Cordia New" pitchFamily="34" charset="-34"/>
              </a:rPr>
              <a:t>//backtracking point</a:t>
            </a:r>
            <a:endParaRPr lang="en-US" sz="1600" noProof="1">
              <a:solidFill>
                <a:srgbClr val="FF00FF"/>
              </a:solidFill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        	colFree[c] = upFree[r+c] = downFree[r-c+N-1]= 1; </a:t>
            </a:r>
            <a:r>
              <a:rPr lang="en-US" sz="16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//take the Queen out</a:t>
            </a:r>
            <a:endParaRPr lang="en-US" sz="1600" noProof="1">
              <a:latin typeface="+mn-lt"/>
              <a:ea typeface="Angsana New" pitchFamily="18" charset="-34"/>
              <a:cs typeface="Cordia New" pitchFamily="34" charset="-34"/>
            </a:endParaRPr>
          </a:p>
          <a:p>
            <a:pPr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         } </a:t>
            </a:r>
            <a:r>
              <a:rPr lang="en-US" sz="16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// if save                                                          // for other solutions</a:t>
            </a:r>
          </a:p>
          <a:p>
            <a:pPr>
              <a:defRPr/>
            </a:pPr>
            <a:r>
              <a:rPr lang="en-US" sz="1600" noProof="1"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}</a:t>
            </a:r>
            <a:r>
              <a:rPr lang="en-US" sz="1600" noProof="1"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1600" noProof="1">
                <a:solidFill>
                  <a:srgbClr val="008000"/>
                </a:solidFill>
                <a:ea typeface="Angsana New" pitchFamily="18" charset="-34"/>
                <a:cs typeface="Cordia New" pitchFamily="34" charset="-34"/>
              </a:rPr>
              <a:t>					     //or if doesn’t lead to solution</a:t>
            </a:r>
            <a:endParaRPr lang="th-TH" sz="1600" noProof="1">
              <a:solidFill>
                <a:srgbClr val="008000"/>
              </a:solidFill>
              <a:ea typeface="Angsana New" pitchFamily="18" charset="-34"/>
              <a:cs typeface="Cordia New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9800" y="1279525"/>
          <a:ext cx="2895600" cy="26828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kern="1200" dirty="0">
                        <a:solidFill>
                          <a:srgbClr val="002060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600" b="1" dirty="0">
                        <a:solidFill>
                          <a:srgbClr val="002060"/>
                        </a:solidFill>
                        <a:latin typeface="Comic Sans MS" pitchFamily="66" charset="0"/>
                      </a:endParaRPr>
                    </a:p>
                  </a:txBody>
                  <a:tcPr marL="91430" marR="91430" marT="45739" marB="4573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05513" y="127952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62650" y="1279525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5600" y="1598613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467600" y="1946275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40475" y="2270125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70725" y="26352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Q</a:t>
            </a:r>
            <a:endParaRPr lang="th-TH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75350" y="1646238"/>
            <a:ext cx="563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38888" y="1639888"/>
            <a:ext cx="6127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697663" y="1639888"/>
            <a:ext cx="555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ok?</a:t>
            </a:r>
            <a:endParaRPr lang="th-TH" sz="1600" b="1">
              <a:solidFill>
                <a:srgbClr val="0070C0"/>
              </a:solidFill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257800" y="2879725"/>
            <a:ext cx="838200" cy="533400"/>
            <a:chOff x="3124200" y="4536744"/>
            <a:chExt cx="838200" cy="533400"/>
          </a:xfrm>
        </p:grpSpPr>
        <p:sp>
          <p:nvSpPr>
            <p:cNvPr id="16" name="Multiply 15"/>
            <p:cNvSpPr/>
            <p:nvPr/>
          </p:nvSpPr>
          <p:spPr>
            <a:xfrm>
              <a:off x="3505200" y="4571669"/>
              <a:ext cx="457200" cy="457200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124200" y="4536744"/>
              <a:ext cx="457200" cy="533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Q</a:t>
              </a:r>
              <a:endParaRPr lang="th-TH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609600"/>
            <a:ext cx="25146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Comic Sans MS" pitchFamily="66" charset="0"/>
              </a:rPr>
              <a:t>putQueenInRow (0,...)</a:t>
            </a:r>
            <a:endParaRPr lang="th-TH" sz="1800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2438400"/>
            <a:ext cx="5410200" cy="33813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noProof="1">
                <a:solidFill>
                  <a:srgbClr val="0000FF"/>
                </a:solidFill>
                <a:latin typeface="+mn-lt"/>
                <a:ea typeface="Angsana New" pitchFamily="18" charset="-34"/>
                <a:cs typeface="Cordia New" pitchFamily="34" charset="-34"/>
              </a:rPr>
              <a:t>if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 (colFree[c] &amp;&amp; upFree[r+c] &amp;&amp; downFree[r-c+N-1]){</a:t>
            </a: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//if save</a:t>
            </a:r>
            <a:endParaRPr lang="en-US" sz="16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0275" y="2849563"/>
            <a:ext cx="1887538" cy="338137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b[r] = c; </a:t>
            </a: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//put queen</a:t>
            </a:r>
            <a:endParaRPr lang="en-US" sz="16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3962400"/>
            <a:ext cx="5943600" cy="33813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colFree[c] = upFree[r+c] = downFree[r-c+N-1]= 0; </a:t>
            </a: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//not free any more</a:t>
            </a:r>
            <a:endParaRPr lang="en-US" sz="16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363" y="5826125"/>
            <a:ext cx="6400800" cy="339725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colFree[c] = upFree[r+c] = downFree[r-c+N-1]=</a:t>
            </a:r>
            <a:r>
              <a:rPr lang="en-US" sz="1600" noProof="1">
                <a:solidFill>
                  <a:srgbClr val="C00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 1</a:t>
            </a:r>
            <a:r>
              <a:rPr lang="en-US" sz="1600" noProof="1">
                <a:latin typeface="+mn-lt"/>
                <a:ea typeface="Angsana New" pitchFamily="18" charset="-34"/>
                <a:cs typeface="Cordia New" pitchFamily="34" charset="-34"/>
              </a:rPr>
              <a:t>; </a:t>
            </a: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//</a:t>
            </a:r>
            <a:r>
              <a:rPr lang="en-US" sz="1600" noProof="1">
                <a:solidFill>
                  <a:srgbClr val="C00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take </a:t>
            </a:r>
            <a:r>
              <a:rPr lang="en-US" sz="1600" noProof="1">
                <a:solidFill>
                  <a:srgbClr val="008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the </a:t>
            </a:r>
            <a:r>
              <a:rPr lang="en-US" sz="1600" noProof="1">
                <a:solidFill>
                  <a:srgbClr val="C00000"/>
                </a:solidFill>
                <a:latin typeface="+mn-lt"/>
                <a:ea typeface="Angsana New" pitchFamily="18" charset="-34"/>
                <a:cs typeface="Cordia New" pitchFamily="34" charset="-34"/>
              </a:rPr>
              <a:t>Queen out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15174 -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0.19827 0.0041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1" grpId="0"/>
      <p:bldP spid="11" grpId="1"/>
      <p:bldP spid="11" grpId="2"/>
      <p:bldP spid="12" grpId="0"/>
      <p:bldP spid="12" grpId="1"/>
      <p:bldP spid="13" grpId="0"/>
      <p:bldP spid="13" grpId="1"/>
      <p:bldP spid="14" grpId="0"/>
      <p:bldP spid="14" grpId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 VS Iteration</a:t>
            </a:r>
            <a:endParaRPr lang="th-TH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1628800"/>
            <a:ext cx="8352928" cy="252723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Iteration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ส่วนมากมีประสิทธิภาพ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(efficient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กว่า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recursion 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ทั้งด้าน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space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และ</a:t>
            </a:r>
            <a:r>
              <a:rPr lang="th-TH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8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runtime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เพราะ 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recursion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มีงานในการทำ 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function call : passing parameters, pushing-</a:t>
            </a:r>
            <a:r>
              <a:rPr lang="en-US" sz="1800" dirty="0" err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poping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stack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sz="1800" dirty="0">
              <a:solidFill>
                <a:srgbClr val="0070C0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code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ที่มี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iterative branching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แบบ 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recursion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ใช้เวลาเขียน 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code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น้อยกว่า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code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อ่านง่าย-เข้าใจได้ง่าย และ </a:t>
            </a:r>
            <a:r>
              <a:rPr lang="en-US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debug </a:t>
            </a:r>
            <a:r>
              <a:rPr lang="th-TH" sz="18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ง่ายกว่า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259632" y="5384791"/>
            <a:ext cx="1224136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en-US" sz="1600" dirty="0" err="1">
                <a:latin typeface="Comic Sans MS" pitchFamily="66" charset="0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)         </a:t>
            </a:r>
            <a:endParaRPr lang="th-TH" sz="16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Backtracking</a:t>
            </a:r>
            <a:endParaRPr lang="th-TH" dirty="0"/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1259632" y="3327375"/>
            <a:ext cx="1224136" cy="430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en-US" sz="1600" dirty="0" err="1">
                <a:latin typeface="Comic Sans MS" pitchFamily="66" charset="0"/>
              </a:rPr>
              <a:t>EatUp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endParaRPr lang="th-TH" sz="1600" dirty="0">
              <a:latin typeface="Comic Sans MS" pitchFamily="66" charset="0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1403648" y="6063679"/>
            <a:ext cx="864096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defRPr/>
            </a:pPr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eat 1</a:t>
            </a:r>
            <a:endParaRPr lang="th-TH" sz="1600" dirty="0">
              <a:latin typeface="Comic Sans MS" pitchFamily="66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59832" y="1484784"/>
            <a:ext cx="1080120" cy="25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 . .</a:t>
            </a:r>
            <a:endParaRPr lang="th-TH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716016" y="1484784"/>
            <a:ext cx="1080120" cy="25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 . .</a:t>
            </a:r>
            <a:endParaRPr lang="th-TH" sz="1400" dirty="0"/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193" y="470942"/>
            <a:ext cx="1171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2343150"/>
            <a:ext cx="1152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293096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00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996952"/>
            <a:ext cx="576064" cy="3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5085184"/>
            <a:ext cx="576064" cy="3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919663"/>
            <a:ext cx="576064" cy="31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2843808" y="546671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+ eat 1</a:t>
            </a:r>
            <a:endParaRPr lang="th-TH" dirty="0"/>
          </a:p>
        </p:txBody>
      </p:sp>
      <p:sp>
        <p:nvSpPr>
          <p:cNvPr id="52" name="Rectangle 51"/>
          <p:cNvSpPr/>
          <p:nvPr/>
        </p:nvSpPr>
        <p:spPr>
          <a:xfrm>
            <a:off x="2843808" y="3404186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mic Sans MS" pitchFamily="66" charset="0"/>
              </a:rPr>
              <a:t>+ eat 1</a:t>
            </a:r>
            <a:endParaRPr lang="th-TH" dirty="0"/>
          </a:p>
        </p:txBody>
      </p:sp>
      <p:sp>
        <p:nvSpPr>
          <p:cNvPr id="53" name="Rectangle 52"/>
          <p:cNvSpPr/>
          <p:nvPr/>
        </p:nvSpPr>
        <p:spPr>
          <a:xfrm>
            <a:off x="214153" y="3426442"/>
            <a:ext cx="1045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(3):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2145" y="5479949"/>
            <a:ext cx="1045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(2):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6778" y="6073551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(1):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9592" y="6346603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Base case (Simple case)</a:t>
            </a:r>
            <a:endParaRPr lang="th-TH" sz="12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31640" y="1484784"/>
            <a:ext cx="1080120" cy="25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mic Sans MS" pitchFamily="66" charset="0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Comic Sans MS" pitchFamily="66" charset="0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1400" dirty="0">
                <a:solidFill>
                  <a:srgbClr val="0070C0"/>
                </a:solidFill>
                <a:latin typeface="Comic Sans MS" pitchFamily="66" charset="0"/>
              </a:rPr>
              <a:t>)</a:t>
            </a:r>
            <a:endParaRPr lang="th-TH" sz="1400" dirty="0"/>
          </a:p>
        </p:txBody>
      </p:sp>
      <p:sp>
        <p:nvSpPr>
          <p:cNvPr id="27" name="Rectangle 26"/>
          <p:cNvSpPr/>
          <p:nvPr/>
        </p:nvSpPr>
        <p:spPr>
          <a:xfrm>
            <a:off x="-40978" y="1321604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caller of</a:t>
            </a:r>
          </a:p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EatUp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(3) : . . .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683568" y="1916832"/>
            <a:ext cx="1188082" cy="360040"/>
            <a:chOff x="5076056" y="3284984"/>
            <a:chExt cx="1188082" cy="36004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6228184" y="32849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076056" y="3284984"/>
              <a:ext cx="1188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Recursively calls</a:t>
              </a:r>
              <a:endParaRPr lang="th-TH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83568" y="3789040"/>
            <a:ext cx="1188082" cy="360040"/>
            <a:chOff x="5076056" y="3284984"/>
            <a:chExt cx="1188082" cy="36004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6228184" y="32849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076056" y="3284984"/>
              <a:ext cx="1188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prstClr val="black"/>
                  </a:solidFill>
                </a:rPr>
                <a:t>Recursively calls</a:t>
              </a:r>
              <a:endParaRPr lang="th-TH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2083443" y="5660020"/>
            <a:ext cx="5656909" cy="534901"/>
            <a:chOff x="2083443" y="5660020"/>
            <a:chExt cx="5656909" cy="534901"/>
          </a:xfrm>
        </p:grpSpPr>
        <p:sp>
          <p:nvSpPr>
            <p:cNvPr id="50" name="Freeform 49"/>
            <p:cNvSpPr/>
            <p:nvPr/>
          </p:nvSpPr>
          <p:spPr>
            <a:xfrm>
              <a:off x="2083443" y="5660020"/>
              <a:ext cx="287438" cy="486137"/>
            </a:xfrm>
            <a:custGeom>
              <a:avLst/>
              <a:gdLst>
                <a:gd name="connsiteX0" fmla="*/ 0 w 287438"/>
                <a:gd name="connsiteY0" fmla="*/ 486137 h 486137"/>
                <a:gd name="connsiteX1" fmla="*/ 243068 w 287438"/>
                <a:gd name="connsiteY1" fmla="*/ 254643 h 486137"/>
                <a:gd name="connsiteX2" fmla="*/ 266218 w 287438"/>
                <a:gd name="connsiteY2" fmla="*/ 0 h 48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438" h="486137">
                  <a:moveTo>
                    <a:pt x="0" y="486137"/>
                  </a:moveTo>
                  <a:cubicBezTo>
                    <a:pt x="99349" y="410901"/>
                    <a:pt x="198698" y="335666"/>
                    <a:pt x="243068" y="254643"/>
                  </a:cubicBezTo>
                  <a:cubicBezTo>
                    <a:pt x="287438" y="173620"/>
                    <a:pt x="276828" y="86810"/>
                    <a:pt x="266218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411760" y="5733256"/>
              <a:ext cx="53285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หลังจากจบ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1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   control </a:t>
              </a:r>
              <a:r>
                <a:rPr lang="en-US" sz="1200" b="1" dirty="0">
                  <a:solidFill>
                    <a:srgbClr val="C0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backtracks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ย้อนกลับไป ณ.ตำแหน่งที่หยุดไว้ครั้งก่อนของ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2 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คือทำ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1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เสร็จ และไปทำ 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eat1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ต่อ</a:t>
              </a:r>
              <a:endPara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grpSp>
        <p:nvGrpSpPr>
          <p:cNvPr id="6" name="Group 65"/>
          <p:cNvGrpSpPr/>
          <p:nvPr/>
        </p:nvGrpSpPr>
        <p:grpSpPr>
          <a:xfrm>
            <a:off x="2346158" y="3621505"/>
            <a:ext cx="6330298" cy="1648327"/>
            <a:chOff x="2346158" y="3621505"/>
            <a:chExt cx="6330298" cy="1648327"/>
          </a:xfrm>
        </p:grpSpPr>
        <p:sp>
          <p:nvSpPr>
            <p:cNvPr id="64" name="Rectangle 63"/>
            <p:cNvSpPr/>
            <p:nvPr/>
          </p:nvSpPr>
          <p:spPr>
            <a:xfrm>
              <a:off x="3347864" y="3933056"/>
              <a:ext cx="53285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หลังจากจบ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2   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control </a:t>
              </a:r>
              <a:r>
                <a:rPr lang="en-US" sz="1200" b="1" dirty="0">
                  <a:solidFill>
                    <a:srgbClr val="C0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backtracks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ย้อนกลับไป ณ.ตำแหน่งที่หยุดไว้ครั้งก่อนของ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3 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คือทำ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2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เสร็จ และไปทำ 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eat1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ต่อ</a:t>
              </a:r>
              <a:endPara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346158" y="3621505"/>
              <a:ext cx="1560095" cy="1648327"/>
            </a:xfrm>
            <a:custGeom>
              <a:avLst/>
              <a:gdLst>
                <a:gd name="connsiteX0" fmla="*/ 1419726 w 1560095"/>
                <a:gd name="connsiteY0" fmla="*/ 1648327 h 1648327"/>
                <a:gd name="connsiteX1" fmla="*/ 1323474 w 1560095"/>
                <a:gd name="connsiteY1" fmla="*/ 938463 h 1648327"/>
                <a:gd name="connsiteX2" fmla="*/ 0 w 1560095"/>
                <a:gd name="connsiteY2" fmla="*/ 0 h 164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0095" h="1648327">
                  <a:moveTo>
                    <a:pt x="1419726" y="1648327"/>
                  </a:moveTo>
                  <a:cubicBezTo>
                    <a:pt x="1489910" y="1430755"/>
                    <a:pt x="1560095" y="1213184"/>
                    <a:pt x="1323474" y="938463"/>
                  </a:cubicBezTo>
                  <a:cubicBezTo>
                    <a:pt x="1086853" y="663742"/>
                    <a:pt x="543426" y="3318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7" name="Group 70"/>
          <p:cNvGrpSpPr/>
          <p:nvPr/>
        </p:nvGrpSpPr>
        <p:grpSpPr>
          <a:xfrm>
            <a:off x="2483768" y="1556792"/>
            <a:ext cx="6912768" cy="1648327"/>
            <a:chOff x="2483768" y="1556792"/>
            <a:chExt cx="6912768" cy="1648327"/>
          </a:xfrm>
        </p:grpSpPr>
        <p:sp>
          <p:nvSpPr>
            <p:cNvPr id="68" name="Rectangle 67"/>
            <p:cNvSpPr/>
            <p:nvPr/>
          </p:nvSpPr>
          <p:spPr>
            <a:xfrm>
              <a:off x="4067944" y="2492896"/>
              <a:ext cx="5328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หลังจากจบ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  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3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control </a:t>
              </a:r>
              <a:r>
                <a:rPr lang="en-US" sz="1200" b="1" dirty="0">
                  <a:solidFill>
                    <a:srgbClr val="C0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backtracks </a:t>
              </a:r>
              <a:endParaRPr lang="th-TH" sz="12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  <a:p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ย้อนกลับไป ณ.ตำแหน่งที่หยุดไว้ครั้งก่อนของผู้ที่เรียก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EatUp</a:t>
              </a:r>
              <a:r>
                <a:rPr lang="en-US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3 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</a:p>
            <a:p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คือทำ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</a:t>
              </a:r>
              <a:r>
                <a:rPr lang="en-US" sz="1200" dirty="0" err="1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EatUp</a:t>
              </a:r>
              <a:r>
                <a:rPr lang="th-TH" sz="1200" dirty="0">
                  <a:solidFill>
                    <a:srgbClr val="FF0000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3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เสร็จ และไปทำ </a:t>
              </a:r>
              <a:r>
                <a:rPr lang="en-US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                       </a:t>
              </a:r>
              <a:r>
                <a:rPr lang="th-TH" sz="12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ต่อ</a:t>
              </a:r>
              <a:endPara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2483768" y="1556792"/>
              <a:ext cx="1560095" cy="1648327"/>
            </a:xfrm>
            <a:custGeom>
              <a:avLst/>
              <a:gdLst>
                <a:gd name="connsiteX0" fmla="*/ 1419726 w 1560095"/>
                <a:gd name="connsiteY0" fmla="*/ 1648327 h 1648327"/>
                <a:gd name="connsiteX1" fmla="*/ 1323474 w 1560095"/>
                <a:gd name="connsiteY1" fmla="*/ 938463 h 1648327"/>
                <a:gd name="connsiteX2" fmla="*/ 0 w 1560095"/>
                <a:gd name="connsiteY2" fmla="*/ 0 h 164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0095" h="1648327">
                  <a:moveTo>
                    <a:pt x="1419726" y="1648327"/>
                  </a:moveTo>
                  <a:cubicBezTo>
                    <a:pt x="1489910" y="1430755"/>
                    <a:pt x="1560095" y="1213184"/>
                    <a:pt x="1323474" y="938463"/>
                  </a:cubicBezTo>
                  <a:cubicBezTo>
                    <a:pt x="1086853" y="663742"/>
                    <a:pt x="543426" y="331871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00192" y="2912912"/>
              <a:ext cx="1080120" cy="252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. . .</a:t>
              </a:r>
              <a:endParaRPr lang="th-TH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5059" grpId="0"/>
      <p:bldP spid="26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Algorithms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704856" cy="34509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sz="1800" dirty="0">
                <a:latin typeface="Comic Sans MS" pitchFamily="66" charset="0"/>
              </a:rPr>
              <a:t>Recursive algorithms :   </a:t>
            </a:r>
            <a:r>
              <a:rPr lang="th-TH" sz="18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แก้ปัญหาโดย ใช้ </a:t>
            </a:r>
            <a:r>
              <a:rPr lang="th-TH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ปัญหาเดิมที่เล็กลง</a:t>
            </a: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257550" lvl="6" indent="-514350">
              <a:lnSpc>
                <a:spcPct val="250000"/>
              </a:lnSpc>
              <a:buFont typeface="+mj-lt"/>
              <a:buAutoNum type="arabicPeriod"/>
              <a:defRPr/>
            </a:pPr>
            <a:r>
              <a:rPr lang="th-TH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ต้องมี </a:t>
            </a:r>
            <a:r>
              <a:rPr lang="en-US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parameter</a:t>
            </a:r>
          </a:p>
          <a:p>
            <a:pPr marL="3257550" lvl="6" indent="-514350">
              <a:lnSpc>
                <a:spcPct val="250000"/>
              </a:lnSpc>
              <a:buFont typeface="+mj-lt"/>
              <a:buAutoNum type="arabicPeriod"/>
              <a:defRPr/>
            </a:pPr>
            <a:r>
              <a:rPr lang="en-US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Recursive call </a:t>
            </a:r>
            <a:r>
              <a:rPr lang="th-TH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โดยเปลี่ยน </a:t>
            </a:r>
            <a:r>
              <a:rPr lang="en-US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parameter</a:t>
            </a:r>
          </a:p>
          <a:p>
            <a:pPr marL="3257550" lvl="6" indent="-514350">
              <a:lnSpc>
                <a:spcPct val="250000"/>
              </a:lnSpc>
              <a:buFont typeface="+mj-lt"/>
              <a:buAutoNum type="arabicPeriod"/>
              <a:defRPr/>
            </a:pPr>
            <a:r>
              <a:rPr lang="th-TH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ต้องมี </a:t>
            </a:r>
            <a:r>
              <a:rPr lang="en-US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base case / simple case  : </a:t>
            </a:r>
            <a:r>
              <a:rPr lang="th-TH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 </a:t>
            </a:r>
          </a:p>
          <a:p>
            <a:pPr marL="3257550" lvl="6" indent="-514350">
              <a:lnSpc>
                <a:spcPct val="250000"/>
              </a:lnSpc>
              <a:defRPr/>
            </a:pPr>
            <a:r>
              <a:rPr lang="th-TH" sz="1800" b="1" noProof="1">
                <a:solidFill>
                  <a:schemeClr val="tx1"/>
                </a:solidFill>
                <a:ea typeface="Angsana New" pitchFamily="18" charset="-34"/>
                <a:cs typeface="Tahoma" pitchFamily="34" charset="0"/>
              </a:rPr>
              <a:t>             </a:t>
            </a:r>
            <a:r>
              <a:rPr lang="th-TH" sz="1800" noProof="1">
                <a:solidFill>
                  <a:srgbClr val="0070C0"/>
                </a:solidFill>
                <a:ea typeface="Angsana New" pitchFamily="18" charset="-34"/>
                <a:cs typeface="Tahoma" pitchFamily="34" charset="0"/>
              </a:rPr>
              <a:t>ส่วนมากใช้เงื่อนไขของค่า </a:t>
            </a:r>
            <a:r>
              <a:rPr lang="en-US" sz="1800" noProof="1">
                <a:solidFill>
                  <a:srgbClr val="0070C0"/>
                </a:solidFill>
                <a:ea typeface="Angsana New" pitchFamily="18" charset="-34"/>
                <a:cs typeface="Tahoma" pitchFamily="34" charset="0"/>
              </a:rPr>
              <a:t>parameter</a:t>
            </a:r>
            <a:endParaRPr lang="th-TH" sz="18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29985"/>
            <a:ext cx="1872208" cy="5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ตำแหน่งของการเรียก</a:t>
            </a:r>
            <a:r>
              <a:rPr lang="en-US" dirty="0"/>
              <a:t> Recursion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02501" y="1124744"/>
            <a:ext cx="1944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</a:t>
            </a:r>
            <a:r>
              <a:rPr lang="th-TH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คำ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2341" y="1916832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(3) :</a:t>
            </a:r>
            <a:endParaRPr lang="th-TH" sz="1400" dirty="0">
              <a:solidFill>
                <a:schemeClr val="bg1">
                  <a:lumMod val="6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58485" y="1556792"/>
            <a:ext cx="696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= 3</a:t>
            </a:r>
            <a:endParaRPr lang="th-TH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2746517" y="1926124"/>
            <a:ext cx="1080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0805" y="1916832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eat#3</a:t>
            </a:r>
            <a:endParaRPr lang="th-TH" sz="1400" dirty="0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62341" y="2366482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(2) 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50805" y="2348880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eat#2</a:t>
            </a:r>
            <a:endParaRPr lang="th-TH" sz="1400" dirty="0">
              <a:solidFill>
                <a:schemeClr val="bg1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6517" y="2780928"/>
            <a:ext cx="1188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eat#1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39230" y="2357190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eat#2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50805" y="1916832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eat#3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94989" y="1571772"/>
            <a:ext cx="833883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output: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pSp>
        <p:nvGrpSpPr>
          <p:cNvPr id="3" name="Group 49"/>
          <p:cNvGrpSpPr/>
          <p:nvPr/>
        </p:nvGrpSpPr>
        <p:grpSpPr>
          <a:xfrm>
            <a:off x="635808" y="833992"/>
            <a:ext cx="1524506" cy="662824"/>
            <a:chOff x="567079" y="498264"/>
            <a:chExt cx="2987699" cy="122410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689535" y="498264"/>
              <a:ext cx="0" cy="1224105"/>
            </a:xfrm>
            <a:prstGeom prst="line">
              <a:avLst/>
            </a:prstGeom>
            <a:ln>
              <a:solidFill>
                <a:srgbClr val="CCFF6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67079" y="743112"/>
              <a:ext cx="555895" cy="889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>
                  <a:ln w="11430">
                    <a:solidFill>
                      <a:srgbClr val="00B050"/>
                    </a:solidFill>
                  </a:ln>
                  <a:solidFill>
                    <a:srgbClr val="66FF33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11791" y="730987"/>
              <a:ext cx="555895" cy="889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>
                  <a:ln w="11430">
                    <a:solidFill>
                      <a:srgbClr val="00B050"/>
                    </a:solidFill>
                  </a:ln>
                  <a:solidFill>
                    <a:srgbClr val="66FF33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98883" y="722656"/>
              <a:ext cx="555895" cy="889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0" dirty="0">
                  <a:ln w="11430">
                    <a:solidFill>
                      <a:srgbClr val="00B050"/>
                    </a:solidFill>
                  </a:ln>
                  <a:solidFill>
                    <a:srgbClr val="66FF33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1456678" y="498264"/>
              <a:ext cx="0" cy="1224105"/>
            </a:xfrm>
            <a:prstGeom prst="line">
              <a:avLst/>
            </a:prstGeom>
            <a:ln>
              <a:solidFill>
                <a:srgbClr val="CCFF66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474181" y="1412776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ให้ </a:t>
            </a:r>
            <a:r>
              <a:rPr lang="en-US" sz="12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</a:t>
            </a:r>
            <a:r>
              <a:rPr lang="en-US" sz="12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10813" y="1124744"/>
            <a:ext cx="11880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</a:t>
            </a:r>
            <a:r>
              <a:rPr lang="en-US" sz="1400" dirty="0" err="1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dirty="0" err="1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  <a:endParaRPr lang="th-TH" sz="1400" dirty="0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42661" y="1124744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n-1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>
              <a:solidFill>
                <a:prstClr val="black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6517" y="2366482"/>
            <a:ext cx="1080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7510" y="1594922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847510" y="1787796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47510" y="1969095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endParaRPr lang="th-TH" sz="1400" b="1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850973" y="83671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62341" y="2761183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(1) 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636784" y="2060294"/>
            <a:ext cx="69448" cy="312516"/>
          </a:xfrm>
          <a:custGeom>
            <a:avLst/>
            <a:gdLst>
              <a:gd name="connsiteX0" fmla="*/ 69448 w 69448"/>
              <a:gd name="connsiteY0" fmla="*/ 0 h 312516"/>
              <a:gd name="connsiteX1" fmla="*/ 0 w 69448"/>
              <a:gd name="connsiteY1" fmla="*/ 162045 h 312516"/>
              <a:gd name="connsiteX2" fmla="*/ 69448 w 69448"/>
              <a:gd name="connsiteY2" fmla="*/ 312516 h 31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" h="312516">
                <a:moveTo>
                  <a:pt x="69448" y="0"/>
                </a:moveTo>
                <a:cubicBezTo>
                  <a:pt x="34724" y="54979"/>
                  <a:pt x="0" y="109959"/>
                  <a:pt x="0" y="162045"/>
                </a:cubicBezTo>
                <a:cubicBezTo>
                  <a:pt x="0" y="214131"/>
                  <a:pt x="34724" y="263323"/>
                  <a:pt x="69448" y="31251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Freeform 41"/>
          <p:cNvSpPr/>
          <p:nvPr/>
        </p:nvSpPr>
        <p:spPr>
          <a:xfrm>
            <a:off x="2602501" y="2540420"/>
            <a:ext cx="69448" cy="312516"/>
          </a:xfrm>
          <a:custGeom>
            <a:avLst/>
            <a:gdLst>
              <a:gd name="connsiteX0" fmla="*/ 69448 w 69448"/>
              <a:gd name="connsiteY0" fmla="*/ 0 h 312516"/>
              <a:gd name="connsiteX1" fmla="*/ 0 w 69448"/>
              <a:gd name="connsiteY1" fmla="*/ 162045 h 312516"/>
              <a:gd name="connsiteX2" fmla="*/ 69448 w 69448"/>
              <a:gd name="connsiteY2" fmla="*/ 312516 h 31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48" h="312516">
                <a:moveTo>
                  <a:pt x="69448" y="0"/>
                </a:moveTo>
                <a:cubicBezTo>
                  <a:pt x="34724" y="54979"/>
                  <a:pt x="0" y="109959"/>
                  <a:pt x="0" y="162045"/>
                </a:cubicBezTo>
                <a:cubicBezTo>
                  <a:pt x="0" y="214131"/>
                  <a:pt x="34724" y="263323"/>
                  <a:pt x="69448" y="31251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Freeform 47"/>
          <p:cNvSpPr/>
          <p:nvPr/>
        </p:nvSpPr>
        <p:spPr>
          <a:xfrm>
            <a:off x="3970653" y="2564905"/>
            <a:ext cx="136116" cy="377626"/>
          </a:xfrm>
          <a:custGeom>
            <a:avLst/>
            <a:gdLst>
              <a:gd name="connsiteX0" fmla="*/ 0 w 92598"/>
              <a:gd name="connsiteY0" fmla="*/ 312517 h 312517"/>
              <a:gd name="connsiteX1" fmla="*/ 92598 w 92598"/>
              <a:gd name="connsiteY1" fmla="*/ 243068 h 312517"/>
              <a:gd name="connsiteX2" fmla="*/ 0 w 92598"/>
              <a:gd name="connsiteY2" fmla="*/ 0 h 31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8" h="312517">
                <a:moveTo>
                  <a:pt x="0" y="312517"/>
                </a:moveTo>
                <a:cubicBezTo>
                  <a:pt x="46299" y="303835"/>
                  <a:pt x="92598" y="295154"/>
                  <a:pt x="92598" y="243068"/>
                </a:cubicBezTo>
                <a:cubicBezTo>
                  <a:pt x="92598" y="190982"/>
                  <a:pt x="46299" y="95491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Freeform 64"/>
          <p:cNvSpPr/>
          <p:nvPr/>
        </p:nvSpPr>
        <p:spPr>
          <a:xfrm>
            <a:off x="2000176" y="1388962"/>
            <a:ext cx="1446836" cy="578734"/>
          </a:xfrm>
          <a:custGeom>
            <a:avLst/>
            <a:gdLst>
              <a:gd name="connsiteX0" fmla="*/ 1446836 w 1446836"/>
              <a:gd name="connsiteY0" fmla="*/ 0 h 578734"/>
              <a:gd name="connsiteX1" fmla="*/ 370390 w 1446836"/>
              <a:gd name="connsiteY1" fmla="*/ 266218 h 578734"/>
              <a:gd name="connsiteX2" fmla="*/ 0 w 1446836"/>
              <a:gd name="connsiteY2" fmla="*/ 578734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836" h="578734">
                <a:moveTo>
                  <a:pt x="1446836" y="0"/>
                </a:moveTo>
                <a:cubicBezTo>
                  <a:pt x="1029182" y="84881"/>
                  <a:pt x="611529" y="169762"/>
                  <a:pt x="370390" y="266218"/>
                </a:cubicBezTo>
                <a:cubicBezTo>
                  <a:pt x="129251" y="362674"/>
                  <a:pt x="64625" y="470704"/>
                  <a:pt x="0" y="57873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Freeform 65"/>
          <p:cNvSpPr/>
          <p:nvPr/>
        </p:nvSpPr>
        <p:spPr>
          <a:xfrm>
            <a:off x="3873940" y="1389516"/>
            <a:ext cx="1608881" cy="671332"/>
          </a:xfrm>
          <a:custGeom>
            <a:avLst/>
            <a:gdLst>
              <a:gd name="connsiteX0" fmla="*/ 1574157 w 1608881"/>
              <a:gd name="connsiteY0" fmla="*/ 671332 h 671332"/>
              <a:gd name="connsiteX1" fmla="*/ 1400537 w 1608881"/>
              <a:gd name="connsiteY1" fmla="*/ 370390 h 671332"/>
              <a:gd name="connsiteX2" fmla="*/ 324091 w 1608881"/>
              <a:gd name="connsiteY2" fmla="*/ 243068 h 671332"/>
              <a:gd name="connsiteX3" fmla="*/ 0 w 1608881"/>
              <a:gd name="connsiteY3" fmla="*/ 0 h 67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881" h="671332">
                <a:moveTo>
                  <a:pt x="1574157" y="671332"/>
                </a:moveTo>
                <a:cubicBezTo>
                  <a:pt x="1591519" y="556549"/>
                  <a:pt x="1608881" y="441767"/>
                  <a:pt x="1400537" y="370390"/>
                </a:cubicBezTo>
                <a:cubicBezTo>
                  <a:pt x="1192193" y="299013"/>
                  <a:pt x="557514" y="304800"/>
                  <a:pt x="324091" y="243068"/>
                </a:cubicBezTo>
                <a:cubicBezTo>
                  <a:pt x="90668" y="181336"/>
                  <a:pt x="45334" y="90668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Freeform 66"/>
          <p:cNvSpPr/>
          <p:nvPr/>
        </p:nvSpPr>
        <p:spPr>
          <a:xfrm>
            <a:off x="3898645" y="2109596"/>
            <a:ext cx="1608881" cy="455308"/>
          </a:xfrm>
          <a:custGeom>
            <a:avLst/>
            <a:gdLst>
              <a:gd name="connsiteX0" fmla="*/ 1574157 w 1608881"/>
              <a:gd name="connsiteY0" fmla="*/ 671332 h 671332"/>
              <a:gd name="connsiteX1" fmla="*/ 1400537 w 1608881"/>
              <a:gd name="connsiteY1" fmla="*/ 370390 h 671332"/>
              <a:gd name="connsiteX2" fmla="*/ 324091 w 1608881"/>
              <a:gd name="connsiteY2" fmla="*/ 243068 h 671332"/>
              <a:gd name="connsiteX3" fmla="*/ 0 w 1608881"/>
              <a:gd name="connsiteY3" fmla="*/ 0 h 67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881" h="671332">
                <a:moveTo>
                  <a:pt x="1574157" y="671332"/>
                </a:moveTo>
                <a:cubicBezTo>
                  <a:pt x="1591519" y="556549"/>
                  <a:pt x="1608881" y="441767"/>
                  <a:pt x="1400537" y="370390"/>
                </a:cubicBezTo>
                <a:cubicBezTo>
                  <a:pt x="1192193" y="299013"/>
                  <a:pt x="557514" y="304800"/>
                  <a:pt x="324091" y="243068"/>
                </a:cubicBezTo>
                <a:cubicBezTo>
                  <a:pt x="90668" y="181336"/>
                  <a:pt x="45334" y="90668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1141927" y="4869160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(3) :</a:t>
            </a:r>
            <a:endParaRPr lang="th-TH" sz="1400" dirty="0">
              <a:solidFill>
                <a:schemeClr val="bg1">
                  <a:lumMod val="6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38071" y="4509120"/>
            <a:ext cx="696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= 3</a:t>
            </a:r>
            <a:endParaRPr lang="th-TH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4114669" y="4878452"/>
            <a:ext cx="1080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46517" y="4869160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eat#3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41927" y="5318810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(2) 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46517" y="5301208"/>
            <a:ext cx="1188000" cy="307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eat#2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26103" y="5733256"/>
            <a:ext cx="1188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print eat#1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974575" y="4524100"/>
            <a:ext cx="833883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output:</a:t>
            </a:r>
            <a:endParaRPr lang="th-TH" sz="1400" dirty="0">
              <a:solidFill>
                <a:srgbClr val="3333FF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114789" y="5318810"/>
            <a:ext cx="1080000" cy="28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r>
              <a:rPr lang="en-US" sz="1400" dirty="0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</a:t>
            </a:r>
            <a:endParaRPr lang="th-TH" sz="1400" dirty="0"/>
          </a:p>
        </p:txBody>
      </p:sp>
      <p:sp>
        <p:nvSpPr>
          <p:cNvPr id="91" name="Rectangle 90"/>
          <p:cNvSpPr/>
          <p:nvPr/>
        </p:nvSpPr>
        <p:spPr>
          <a:xfrm>
            <a:off x="7827096" y="4547250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3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27096" y="4740124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2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27096" y="4921423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333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eat#</a:t>
            </a:r>
            <a:r>
              <a:rPr lang="en-US" sz="1400" b="1" dirty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</a:t>
            </a:r>
            <a:endParaRPr lang="th-TH" sz="1400" b="1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830559" y="3789040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41927" y="5713511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EatUp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(1) :</a:t>
            </a:r>
            <a:endParaRPr lang="th-TH" sz="1400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979762" y="4341290"/>
            <a:ext cx="1446836" cy="578734"/>
          </a:xfrm>
          <a:custGeom>
            <a:avLst/>
            <a:gdLst>
              <a:gd name="connsiteX0" fmla="*/ 1446836 w 1446836"/>
              <a:gd name="connsiteY0" fmla="*/ 0 h 578734"/>
              <a:gd name="connsiteX1" fmla="*/ 370390 w 1446836"/>
              <a:gd name="connsiteY1" fmla="*/ 266218 h 578734"/>
              <a:gd name="connsiteX2" fmla="*/ 0 w 1446836"/>
              <a:gd name="connsiteY2" fmla="*/ 578734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836" h="578734">
                <a:moveTo>
                  <a:pt x="1446836" y="0"/>
                </a:moveTo>
                <a:cubicBezTo>
                  <a:pt x="1029182" y="84881"/>
                  <a:pt x="611529" y="169762"/>
                  <a:pt x="370390" y="266218"/>
                </a:cubicBezTo>
                <a:cubicBezTo>
                  <a:pt x="129251" y="362674"/>
                  <a:pt x="64625" y="470704"/>
                  <a:pt x="0" y="57873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Freeform 99"/>
          <p:cNvSpPr/>
          <p:nvPr/>
        </p:nvSpPr>
        <p:spPr>
          <a:xfrm>
            <a:off x="3826637" y="4365104"/>
            <a:ext cx="1656184" cy="671332"/>
          </a:xfrm>
          <a:custGeom>
            <a:avLst/>
            <a:gdLst>
              <a:gd name="connsiteX0" fmla="*/ 1574157 w 1608881"/>
              <a:gd name="connsiteY0" fmla="*/ 671332 h 671332"/>
              <a:gd name="connsiteX1" fmla="*/ 1400537 w 1608881"/>
              <a:gd name="connsiteY1" fmla="*/ 370390 h 671332"/>
              <a:gd name="connsiteX2" fmla="*/ 324091 w 1608881"/>
              <a:gd name="connsiteY2" fmla="*/ 243068 h 671332"/>
              <a:gd name="connsiteX3" fmla="*/ 0 w 1608881"/>
              <a:gd name="connsiteY3" fmla="*/ 0 h 67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881" h="671332">
                <a:moveTo>
                  <a:pt x="1574157" y="671332"/>
                </a:moveTo>
                <a:cubicBezTo>
                  <a:pt x="1591519" y="556549"/>
                  <a:pt x="1608881" y="441767"/>
                  <a:pt x="1400537" y="370390"/>
                </a:cubicBezTo>
                <a:cubicBezTo>
                  <a:pt x="1192193" y="299013"/>
                  <a:pt x="557514" y="304800"/>
                  <a:pt x="324091" y="243068"/>
                </a:cubicBezTo>
                <a:cubicBezTo>
                  <a:pt x="90668" y="181336"/>
                  <a:pt x="45334" y="90668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Freeform 105"/>
          <p:cNvSpPr/>
          <p:nvPr/>
        </p:nvSpPr>
        <p:spPr>
          <a:xfrm>
            <a:off x="2573123" y="5197033"/>
            <a:ext cx="1649393" cy="219919"/>
          </a:xfrm>
          <a:custGeom>
            <a:avLst/>
            <a:gdLst>
              <a:gd name="connsiteX0" fmla="*/ 1649393 w 1649393"/>
              <a:gd name="connsiteY0" fmla="*/ 0 h 219919"/>
              <a:gd name="connsiteX1" fmla="*/ 1070658 w 1649393"/>
              <a:gd name="connsiteY1" fmla="*/ 46299 h 219919"/>
              <a:gd name="connsiteX2" fmla="*/ 156258 w 1649393"/>
              <a:gd name="connsiteY2" fmla="*/ 34724 h 219919"/>
              <a:gd name="connsiteX3" fmla="*/ 133109 w 1649393"/>
              <a:gd name="connsiteY3" fmla="*/ 219919 h 2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393" h="219919">
                <a:moveTo>
                  <a:pt x="1649393" y="0"/>
                </a:moveTo>
                <a:cubicBezTo>
                  <a:pt x="1484453" y="20256"/>
                  <a:pt x="1319514" y="40512"/>
                  <a:pt x="1070658" y="46299"/>
                </a:cubicBezTo>
                <a:cubicBezTo>
                  <a:pt x="821802" y="52086"/>
                  <a:pt x="312516" y="5787"/>
                  <a:pt x="156258" y="34724"/>
                </a:cubicBezTo>
                <a:cubicBezTo>
                  <a:pt x="0" y="63661"/>
                  <a:pt x="66554" y="141790"/>
                  <a:pt x="133109" y="21991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7" name="Freeform 106"/>
          <p:cNvSpPr/>
          <p:nvPr/>
        </p:nvSpPr>
        <p:spPr>
          <a:xfrm>
            <a:off x="2530493" y="5657353"/>
            <a:ext cx="1649393" cy="219919"/>
          </a:xfrm>
          <a:custGeom>
            <a:avLst/>
            <a:gdLst>
              <a:gd name="connsiteX0" fmla="*/ 1649393 w 1649393"/>
              <a:gd name="connsiteY0" fmla="*/ 0 h 219919"/>
              <a:gd name="connsiteX1" fmla="*/ 1070658 w 1649393"/>
              <a:gd name="connsiteY1" fmla="*/ 46299 h 219919"/>
              <a:gd name="connsiteX2" fmla="*/ 156258 w 1649393"/>
              <a:gd name="connsiteY2" fmla="*/ 34724 h 219919"/>
              <a:gd name="connsiteX3" fmla="*/ 133109 w 1649393"/>
              <a:gd name="connsiteY3" fmla="*/ 219919 h 2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393" h="219919">
                <a:moveTo>
                  <a:pt x="1649393" y="0"/>
                </a:moveTo>
                <a:cubicBezTo>
                  <a:pt x="1484453" y="20256"/>
                  <a:pt x="1319514" y="40512"/>
                  <a:pt x="1070658" y="46299"/>
                </a:cubicBezTo>
                <a:cubicBezTo>
                  <a:pt x="821802" y="52086"/>
                  <a:pt x="312516" y="5787"/>
                  <a:pt x="156258" y="34724"/>
                </a:cubicBezTo>
                <a:cubicBezTo>
                  <a:pt x="0" y="63661"/>
                  <a:pt x="66554" y="141790"/>
                  <a:pt x="133109" y="21991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Freeform 108"/>
          <p:cNvSpPr/>
          <p:nvPr/>
        </p:nvSpPr>
        <p:spPr>
          <a:xfrm>
            <a:off x="4002597" y="5613722"/>
            <a:ext cx="1264200" cy="316374"/>
          </a:xfrm>
          <a:custGeom>
            <a:avLst/>
            <a:gdLst>
              <a:gd name="connsiteX0" fmla="*/ 0 w 1358096"/>
              <a:gd name="connsiteY0" fmla="*/ 300941 h 316374"/>
              <a:gd name="connsiteX1" fmla="*/ 1134319 w 1358096"/>
              <a:gd name="connsiteY1" fmla="*/ 266217 h 316374"/>
              <a:gd name="connsiteX2" fmla="*/ 1342663 w 1358096"/>
              <a:gd name="connsiteY2" fmla="*/ 0 h 31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096" h="316374">
                <a:moveTo>
                  <a:pt x="0" y="300941"/>
                </a:moveTo>
                <a:cubicBezTo>
                  <a:pt x="455271" y="308657"/>
                  <a:pt x="910542" y="316374"/>
                  <a:pt x="1134319" y="266217"/>
                </a:cubicBezTo>
                <a:cubicBezTo>
                  <a:pt x="1358096" y="216060"/>
                  <a:pt x="1350379" y="108030"/>
                  <a:pt x="134266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1" name="Freeform 110"/>
          <p:cNvSpPr/>
          <p:nvPr/>
        </p:nvSpPr>
        <p:spPr>
          <a:xfrm>
            <a:off x="5266797" y="5085184"/>
            <a:ext cx="115746" cy="358816"/>
          </a:xfrm>
          <a:custGeom>
            <a:avLst/>
            <a:gdLst>
              <a:gd name="connsiteX0" fmla="*/ 0 w 115746"/>
              <a:gd name="connsiteY0" fmla="*/ 358816 h 358816"/>
              <a:gd name="connsiteX1" fmla="*/ 81022 w 115746"/>
              <a:gd name="connsiteY1" fmla="*/ 162046 h 358816"/>
              <a:gd name="connsiteX2" fmla="*/ 115746 w 115746"/>
              <a:gd name="connsiteY2" fmla="*/ 0 h 35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46" h="358816">
                <a:moveTo>
                  <a:pt x="0" y="358816"/>
                </a:moveTo>
                <a:cubicBezTo>
                  <a:pt x="30865" y="290332"/>
                  <a:pt x="61731" y="221849"/>
                  <a:pt x="81022" y="162046"/>
                </a:cubicBezTo>
                <a:cubicBezTo>
                  <a:pt x="100313" y="102243"/>
                  <a:pt x="108029" y="51121"/>
                  <a:pt x="1157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2" name="Rectangle 111"/>
          <p:cNvSpPr/>
          <p:nvPr/>
        </p:nvSpPr>
        <p:spPr>
          <a:xfrm>
            <a:off x="7847510" y="1484784"/>
            <a:ext cx="720080" cy="3744416"/>
          </a:xfrm>
          <a:prstGeom prst="rect">
            <a:avLst/>
          </a:prstGeom>
          <a:noFill/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4" name="Group 124"/>
          <p:cNvGrpSpPr/>
          <p:nvPr/>
        </p:nvGrpSpPr>
        <p:grpSpPr>
          <a:xfrm>
            <a:off x="467544" y="3861048"/>
            <a:ext cx="6079675" cy="662824"/>
            <a:chOff x="-155245" y="3861048"/>
            <a:chExt cx="6079675" cy="662824"/>
          </a:xfrm>
        </p:grpSpPr>
        <p:grpSp>
          <p:nvGrpSpPr>
            <p:cNvPr id="5" name="Group 101"/>
            <p:cNvGrpSpPr/>
            <p:nvPr/>
          </p:nvGrpSpPr>
          <p:grpSpPr>
            <a:xfrm>
              <a:off x="1979712" y="4057327"/>
              <a:ext cx="3944718" cy="307777"/>
              <a:chOff x="1979712" y="4057327"/>
              <a:chExt cx="3944718" cy="307777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979712" y="4057327"/>
                <a:ext cx="182061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prstClr val="black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EatUp</a:t>
                </a:r>
                <a:r>
                  <a:rPr lang="en-US" sz="1400" dirty="0">
                    <a:solidFill>
                      <a:srgbClr val="0070C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n </a:t>
                </a:r>
                <a:r>
                  <a:rPr lang="th-TH" sz="1400" dirty="0">
                    <a:solidFill>
                      <a:srgbClr val="0070C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คำ</a:t>
                </a:r>
                <a:r>
                  <a:rPr lang="en-US" sz="1400" dirty="0">
                    <a:solidFill>
                      <a:srgbClr val="0070C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) :</a:t>
                </a:r>
                <a:endParaRPr lang="th-TH" sz="1400" dirty="0">
                  <a:latin typeface="Meiryo UI" pitchFamily="34" charset="-128"/>
                  <a:ea typeface="Meiryo UI" pitchFamily="34" charset="-128"/>
                  <a:cs typeface="Meiryo UI" pitchFamily="34" charset="-128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40286" y="4057327"/>
                <a:ext cx="1188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:r>
                  <a:rPr lang="en-US" sz="1400" dirty="0">
                    <a:solidFill>
                      <a:srgbClr val="3333FF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print </a:t>
                </a:r>
                <a:r>
                  <a:rPr lang="en-US" sz="1400" dirty="0" err="1">
                    <a:solidFill>
                      <a:srgbClr val="3333FF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eat#</a:t>
                </a:r>
                <a:r>
                  <a:rPr lang="en-US" sz="1400" dirty="0" err="1">
                    <a:solidFill>
                      <a:srgbClr val="FF000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n</a:t>
                </a:r>
                <a:endParaRPr lang="th-TH" sz="14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736430" y="4057327"/>
                <a:ext cx="1188000" cy="30777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lvl="0"/>
                <a:r>
                  <a:rPr lang="en-US" sz="1400" b="1" dirty="0" err="1">
                    <a:solidFill>
                      <a:prstClr val="black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EatUp</a:t>
                </a:r>
                <a:r>
                  <a:rPr lang="en-US" sz="1400" dirty="0">
                    <a:solidFill>
                      <a:srgbClr val="0070C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 (</a:t>
                </a:r>
                <a:r>
                  <a:rPr lang="en-US" sz="1400" dirty="0">
                    <a:solidFill>
                      <a:srgbClr val="FF000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n-1</a:t>
                </a:r>
                <a:r>
                  <a:rPr lang="en-US" sz="1400" dirty="0">
                    <a:solidFill>
                      <a:srgbClr val="0070C0"/>
                    </a:solidFill>
                    <a:latin typeface="Meiryo UI" pitchFamily="34" charset="-128"/>
                    <a:ea typeface="Meiryo UI" pitchFamily="34" charset="-128"/>
                    <a:cs typeface="Meiryo UI" pitchFamily="34" charset="-128"/>
                  </a:rPr>
                  <a:t>)</a:t>
                </a:r>
                <a:endParaRPr lang="th-TH" sz="1400" dirty="0">
                  <a:solidFill>
                    <a:prstClr val="black"/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endParaRPr>
              </a:p>
            </p:txBody>
          </p:sp>
        </p:grpSp>
        <p:grpSp>
          <p:nvGrpSpPr>
            <p:cNvPr id="6" name="Group 123"/>
            <p:cNvGrpSpPr/>
            <p:nvPr/>
          </p:nvGrpSpPr>
          <p:grpSpPr>
            <a:xfrm>
              <a:off x="-155245" y="3861048"/>
              <a:ext cx="1872208" cy="662824"/>
              <a:chOff x="-155245" y="3861048"/>
              <a:chExt cx="1872208" cy="662824"/>
            </a:xfrm>
          </p:grpSpPr>
          <p:pic>
            <p:nvPicPr>
              <p:cNvPr id="11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55245" y="3957041"/>
                <a:ext cx="1872208" cy="5638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117"/>
              <p:cNvGrpSpPr/>
              <p:nvPr/>
            </p:nvGrpSpPr>
            <p:grpSpPr>
              <a:xfrm>
                <a:off x="13019" y="3861048"/>
                <a:ext cx="1524506" cy="662824"/>
                <a:chOff x="-246523" y="-3862987"/>
                <a:chExt cx="2987699" cy="1224105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1875932" y="-3862987"/>
                  <a:ext cx="0" cy="1224105"/>
                </a:xfrm>
                <a:prstGeom prst="line">
                  <a:avLst/>
                </a:prstGeom>
                <a:ln>
                  <a:solidFill>
                    <a:srgbClr val="CCFF66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ectangle 119"/>
                <p:cNvSpPr/>
                <p:nvPr/>
              </p:nvSpPr>
              <p:spPr>
                <a:xfrm>
                  <a:off x="-246523" y="-3618140"/>
                  <a:ext cx="555894" cy="88954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flat" dir="tl">
                      <a:rot lat="0" lon="0" rev="6600000"/>
                    </a:lightRig>
                  </a:scene3d>
                  <a:sp3d extrusionH="25400" contourW="8890">
                    <a:bevelT w="38100" h="31750"/>
                    <a:contourClr>
                      <a:schemeClr val="accent2">
                        <a:shade val="75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2800" b="1" cap="none" spc="0" dirty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66FF33"/>
                      </a:solidFill>
                      <a:effectLst>
                        <a:outerShdw blurRad="50800" dist="39000" dir="5460000" algn="tl">
                          <a:srgbClr val="000000">
                            <a:alpha val="38000"/>
                          </a:srgb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998189" y="-3630264"/>
                  <a:ext cx="555894" cy="88954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flat" dir="tl">
                      <a:rot lat="0" lon="0" rev="6600000"/>
                    </a:lightRig>
                  </a:scene3d>
                  <a:sp3d extrusionH="25400" contourW="8890">
                    <a:bevelT w="38100" h="31750"/>
                    <a:contourClr>
                      <a:schemeClr val="accent2">
                        <a:shade val="75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2800" b="1" cap="none" spc="0" dirty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66FF33"/>
                      </a:solidFill>
                      <a:effectLst>
                        <a:outerShdw blurRad="50800" dist="39000" dir="5460000" algn="tl">
                          <a:srgbClr val="000000">
                            <a:alpha val="38000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2185282" y="-3638595"/>
                  <a:ext cx="555894" cy="88954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flat" dir="tl">
                      <a:rot lat="0" lon="0" rev="6600000"/>
                    </a:lightRig>
                  </a:scene3d>
                  <a:sp3d extrusionH="25400" contourW="8890">
                    <a:bevelT w="38100" h="31750"/>
                    <a:contourClr>
                      <a:schemeClr val="accent2">
                        <a:shade val="75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en-US" sz="2800" b="1" cap="none" spc="0" dirty="0">
                      <a:ln w="11430">
                        <a:solidFill>
                          <a:srgbClr val="00B050"/>
                        </a:solidFill>
                      </a:ln>
                      <a:solidFill>
                        <a:srgbClr val="66FF33"/>
                      </a:solidFill>
                      <a:effectLst>
                        <a:outerShdw blurRad="50800" dist="39000" dir="5460000" algn="tl">
                          <a:srgbClr val="000000">
                            <a:alpha val="38000"/>
                          </a:srgbClr>
                        </a:outerShdw>
                      </a:effectLst>
                    </a:rPr>
                    <a:t>3</a:t>
                  </a:r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643077" y="-3862987"/>
                  <a:ext cx="0" cy="1224105"/>
                </a:xfrm>
                <a:prstGeom prst="line">
                  <a:avLst/>
                </a:prstGeom>
                <a:ln>
                  <a:solidFill>
                    <a:srgbClr val="CCFF66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38" grpId="0" animBg="1"/>
      <p:bldP spid="39" grpId="0" animBg="1"/>
      <p:bldP spid="40" grpId="0"/>
      <p:bldP spid="41" grpId="0" animBg="1"/>
      <p:bldP spid="26" grpId="0" animBg="1"/>
      <p:bldP spid="46" grpId="0" animBg="1"/>
      <p:bldP spid="49" grpId="0" animBg="1"/>
      <p:bldP spid="47" grpId="0"/>
      <p:bldP spid="56" grpId="0" animBg="1"/>
      <p:bldP spid="57" grpId="0"/>
      <p:bldP spid="58" grpId="0"/>
      <p:bldP spid="59" grpId="0"/>
      <p:bldP spid="36" grpId="0"/>
      <p:bldP spid="48" grpId="0" animBg="1"/>
      <p:bldP spid="65" grpId="0" animBg="1"/>
      <p:bldP spid="66" grpId="0" animBg="1"/>
      <p:bldP spid="67" grpId="0" animBg="1"/>
      <p:bldP spid="70" grpId="0"/>
      <p:bldP spid="71" grpId="0"/>
      <p:bldP spid="72" grpId="0" animBg="1"/>
      <p:bldP spid="73" grpId="0" animBg="1"/>
      <p:bldP spid="74" grpId="0"/>
      <p:bldP spid="75" grpId="0" animBg="1"/>
      <p:bldP spid="76" grpId="0" animBg="1"/>
      <p:bldP spid="79" grpId="0"/>
      <p:bldP spid="90" grpId="0" animBg="1"/>
      <p:bldP spid="91" grpId="0"/>
      <p:bldP spid="92" grpId="0"/>
      <p:bldP spid="93" grpId="0"/>
      <p:bldP spid="95" grpId="0"/>
      <p:bldP spid="99" grpId="0" animBg="1"/>
      <p:bldP spid="100" grpId="0" animBg="1"/>
      <p:bldP spid="106" grpId="0" animBg="1"/>
      <p:bldP spid="107" grpId="0" animBg="1"/>
      <p:bldP spid="109" grpId="0" animBg="1"/>
      <p:bldP spid="111" grpId="0" animBg="1"/>
      <p:bldP spid="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 Factorial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395536" y="620688"/>
            <a:ext cx="6768752" cy="48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th-TH" sz="2000" noProof="1">
                <a:solidFill>
                  <a:srgbClr val="3399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</a:t>
            </a:r>
            <a:r>
              <a:rPr lang="en-US" sz="2000" noProof="1">
                <a:solidFill>
                  <a:srgbClr val="3399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(p</a:t>
            </a:r>
            <a:r>
              <a:rPr lang="en-US" sz="2000" dirty="0" err="1">
                <a:solidFill>
                  <a:srgbClr val="3399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roblem</a:t>
            </a:r>
            <a:r>
              <a:rPr lang="en-US" sz="2000" dirty="0">
                <a:solidFill>
                  <a:srgbClr val="3399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) :  </a:t>
            </a:r>
            <a:r>
              <a:rPr lang="th-TH" sz="2000" noProof="1">
                <a:solidFill>
                  <a:srgbClr val="3399FF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หา </a:t>
            </a:r>
            <a:r>
              <a:rPr lang="en-US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factorial </a:t>
            </a:r>
            <a:r>
              <a:rPr lang="th-TH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2000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n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2996952"/>
            <a:ext cx="3888432" cy="230832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solidFill>
                  <a:srgbClr val="00B050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// Iterative  Algorithm:</a:t>
            </a:r>
          </a:p>
          <a:p>
            <a:pPr>
              <a:tabLst>
                <a:tab pos="531813" algn="l"/>
                <a:tab pos="1076325" algn="l"/>
              </a:tabLst>
            </a:pPr>
            <a:endParaRPr lang="en-US" sz="1600" b="1" noProof="1">
              <a:solidFill>
                <a:srgbClr val="0070C0"/>
              </a:solidFill>
              <a:latin typeface="Courier New" pitchFamily="49" charset="0"/>
              <a:ea typeface="Angsana New" pitchFamily="18" charset="-34"/>
              <a:cs typeface="Courier New" pitchFamily="49" charset="0"/>
            </a:endParaRP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solidFill>
                  <a:srgbClr val="3333FF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int</a:t>
            </a:r>
            <a:r>
              <a:rPr lang="en-US" sz="1600" b="1" noProof="1">
                <a:latin typeface="Courier New" pitchFamily="49" charset="0"/>
                <a:ea typeface="Angsana New" pitchFamily="18" charset="-34"/>
                <a:cs typeface="Courier New" pitchFamily="49" charset="0"/>
              </a:rPr>
              <a:t> Fac(</a:t>
            </a:r>
            <a:r>
              <a:rPr lang="en-US" sz="1600" b="1" noProof="1">
                <a:solidFill>
                  <a:srgbClr val="3333FF"/>
                </a:solidFill>
                <a:latin typeface="Courier New" pitchFamily="49" charset="0"/>
                <a:ea typeface="Angsana New" pitchFamily="18" charset="-34"/>
                <a:cs typeface="Courier New" pitchFamily="49" charset="0"/>
              </a:rPr>
              <a:t>int</a:t>
            </a:r>
            <a:r>
              <a:rPr lang="en-US" sz="1600" b="1" noProof="1">
                <a:latin typeface="Courier New" pitchFamily="49" charset="0"/>
                <a:ea typeface="Angsana New" pitchFamily="18" charset="-34"/>
                <a:cs typeface="Courier New" pitchFamily="49" charset="0"/>
              </a:rPr>
              <a:t> n){</a:t>
            </a: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	result = 1</a:t>
            </a: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noProof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(i = 1;</a:t>
            </a:r>
            <a:r>
              <a:rPr lang="th-TH" sz="1600" b="1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i&lt;= n; i++)			result = result * i</a:t>
            </a: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noProof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result</a:t>
            </a: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531813" algn="l"/>
                <a:tab pos="1076325" algn="l"/>
              </a:tabLst>
            </a:pPr>
            <a:r>
              <a:rPr lang="en-US" sz="1600" b="1" noProof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noProof="1">
                <a:latin typeface="Courier New" pitchFamily="49" charset="0"/>
                <a:cs typeface="Courier New" pitchFamily="49" charset="0"/>
              </a:rPr>
              <a:t> fac7 = Fac(7)		</a:t>
            </a:r>
            <a:endParaRPr lang="th-TH" sz="1400" b="1" dirty="0">
              <a:latin typeface="Courier New" pitchFamily="49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572000" y="2996952"/>
            <a:ext cx="3960440" cy="2304256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#Iterative Python function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endParaRPr lang="en-US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(n)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	result = 1</a:t>
            </a:r>
            <a:endParaRPr lang="en-US" sz="1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(2, n+1):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		result *= </a:t>
            </a:r>
            <a:r>
              <a:rPr lang="en-US" sz="16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</a:t>
            </a:r>
            <a:endParaRPr lang="en-U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result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endParaRPr lang="en-U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31813" algn="l"/>
                <a:tab pos="984250" algn="l"/>
              </a:tabLst>
            </a:pP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(7)</a:t>
            </a:r>
            <a:r>
              <a:rPr lang="en-US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7752" y="1425550"/>
            <a:ext cx="6336704" cy="92333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800" dirty="0">
              <a:latin typeface="Comic Sans MS" pitchFamily="66" charset="0"/>
              <a:ea typeface="Meiryo UI" pitchFamily="34" charset="-128"/>
              <a:cs typeface="Arial" pitchFamily="34" charset="0"/>
            </a:endParaRPr>
          </a:p>
          <a:p>
            <a:endParaRPr lang="en-US" sz="1800" dirty="0">
              <a:latin typeface="Comic Sans MS" pitchFamily="66" charset="0"/>
              <a:ea typeface="Meiryo UI" pitchFamily="34" charset="-128"/>
              <a:cs typeface="Arial" pitchFamily="34" charset="0"/>
            </a:endParaRPr>
          </a:p>
          <a:p>
            <a:r>
              <a:rPr lang="en-US" sz="1800" dirty="0">
                <a:latin typeface="Comic Sans MS" pitchFamily="66" charset="0"/>
                <a:ea typeface="Meiryo UI" pitchFamily="34" charset="-128"/>
                <a:cs typeface="Arial" pitchFamily="34" charset="0"/>
              </a:rPr>
              <a:t>n !     =    1   x    ...    x   (n-1)   x   (n-2)   x   n       </a:t>
            </a:r>
            <a:r>
              <a:rPr lang="en-US" sz="1800" dirty="0">
                <a:solidFill>
                  <a:srgbClr val="00B0F0"/>
                </a:solidFill>
                <a:latin typeface="Comic Sans MS" pitchFamily="66" charset="0"/>
                <a:ea typeface="Meiryo UI" pitchFamily="34" charset="-128"/>
                <a:cs typeface="Arial" pitchFamily="34" charset="0"/>
              </a:rPr>
              <a:t>:  n &gt;= 1</a:t>
            </a:r>
            <a:endParaRPr lang="th-TH" sz="1800" dirty="0">
              <a:solidFill>
                <a:srgbClr val="00B0F0"/>
              </a:solidFill>
              <a:latin typeface="Comic Sans MS" pitchFamily="66" charset="0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3688" y="142555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  <a:ea typeface="Meiryo UI" pitchFamily="34" charset="-128"/>
                <a:cs typeface="Arial" pitchFamily="34" charset="0"/>
              </a:rPr>
              <a:t>0 !     =    1 </a:t>
            </a:r>
            <a:endParaRPr lang="th-TH" sz="1800" dirty="0"/>
          </a:p>
        </p:txBody>
      </p:sp>
      <p:sp>
        <p:nvSpPr>
          <p:cNvPr id="9" name="Rectangle 8"/>
          <p:cNvSpPr/>
          <p:nvPr/>
        </p:nvSpPr>
        <p:spPr>
          <a:xfrm>
            <a:off x="1797010" y="171632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  <a:ea typeface="Meiryo UI" pitchFamily="34" charset="-128"/>
                <a:cs typeface="Arial" pitchFamily="34" charset="0"/>
              </a:rPr>
              <a:t>1 !     =    1 </a:t>
            </a:r>
            <a:endParaRPr lang="th-TH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23528" y="1412776"/>
            <a:ext cx="2214068" cy="116955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latin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1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latin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2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latin typeface="Courier New" pitchFamily="49" charset="0"/>
              </a:rPr>
              <a:t> 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2</a:t>
            </a:r>
            <a:endParaRPr lang="th-TH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3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th-TH" sz="1400" dirty="0">
                <a:latin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th-TH" sz="1400" dirty="0">
                <a:latin typeface="Courier New" pitchFamily="49" charset="0"/>
              </a:rPr>
              <a:t> 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th-TH" sz="1400" dirty="0">
                <a:latin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th-TH" sz="1400" dirty="0">
                <a:latin typeface="Courier New" pitchFamily="49" charset="0"/>
              </a:rPr>
              <a:t> 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th-TH" sz="1400" dirty="0">
                <a:latin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4</a:t>
            </a:r>
            <a:endParaRPr lang="th-TH" sz="1400" dirty="0">
              <a:latin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51213" y="4005064"/>
            <a:ext cx="3772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: </a:t>
            </a:r>
            <a:r>
              <a:rPr lang="en-US" sz="18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#recursive case  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 &gt; 1 </a:t>
            </a:r>
          </a:p>
          <a:p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return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Factorial</a:t>
            </a:r>
            <a:endParaRPr lang="th-TH" dirty="0"/>
          </a:p>
        </p:txBody>
      </p:sp>
      <p:sp>
        <p:nvSpPr>
          <p:cNvPr id="16" name="Rectangle 15"/>
          <p:cNvSpPr/>
          <p:nvPr/>
        </p:nvSpPr>
        <p:spPr>
          <a:xfrm>
            <a:off x="5220072" y="1268760"/>
            <a:ext cx="331236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>
              <a:lnSpc>
                <a:spcPct val="150000"/>
              </a:lnSpc>
              <a:defRPr/>
            </a:pPr>
            <a:r>
              <a:rPr lang="en-US" sz="1100" b="1" dirty="0">
                <a:solidFill>
                  <a:srgbClr val="0070C0"/>
                </a:solidFill>
                <a:latin typeface="Comic Sans MS" pitchFamily="66" charset="0"/>
              </a:rPr>
              <a:t>Recursive : </a:t>
            </a:r>
            <a:r>
              <a:rPr lang="th-TH" sz="1100" b="1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แก้ปัญหาโดยใช้</a:t>
            </a:r>
            <a:r>
              <a:rPr lang="th-TH" sz="1100" b="1" noProof="1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ปัญหาเดิม</a:t>
            </a:r>
            <a:r>
              <a:rPr lang="th-TH" sz="1100" b="1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ที่</a:t>
            </a:r>
            <a:r>
              <a:rPr lang="th-TH" sz="1100" b="1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เล็กลง</a:t>
            </a:r>
          </a:p>
          <a:p>
            <a:pPr marL="358775" indent="-3587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th-TH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ต้องมี </a:t>
            </a: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parameter</a:t>
            </a:r>
          </a:p>
          <a:p>
            <a:pPr marL="358775" indent="-3587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Recursive call </a:t>
            </a:r>
            <a:r>
              <a:rPr lang="th-TH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โดยเปลี่ยน </a:t>
            </a: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parameter</a:t>
            </a:r>
          </a:p>
          <a:p>
            <a:pPr marL="358775" lvl="0" indent="-3587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th-TH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ต้องมี </a:t>
            </a: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Base case / Simple case </a:t>
            </a:r>
            <a:b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</a:b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</a:t>
            </a:r>
            <a:r>
              <a:rPr lang="th-TH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เงื่อนไขขึ้นกับค่า </a:t>
            </a:r>
            <a:r>
              <a:rPr lang="en-US" sz="1100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parameter)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6142" y="306896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</a:t>
            </a:r>
            <a:endParaRPr lang="th-TH" sz="1800" dirty="0"/>
          </a:p>
        </p:txBody>
      </p:sp>
      <p:sp>
        <p:nvSpPr>
          <p:cNvPr id="18" name="Rectangle 17"/>
          <p:cNvSpPr/>
          <p:nvPr/>
        </p:nvSpPr>
        <p:spPr>
          <a:xfrm>
            <a:off x="3391373" y="429309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    )</a:t>
            </a:r>
            <a:endParaRPr lang="th-TH" sz="1800" dirty="0"/>
          </a:p>
        </p:txBody>
      </p:sp>
      <p:sp>
        <p:nvSpPr>
          <p:cNvPr id="19" name="Rectangle 18"/>
          <p:cNvSpPr/>
          <p:nvPr/>
        </p:nvSpPr>
        <p:spPr>
          <a:xfrm>
            <a:off x="4016295" y="429309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n-1</a:t>
            </a:r>
            <a:endParaRPr lang="th-TH" sz="1800" dirty="0"/>
          </a:p>
        </p:txBody>
      </p:sp>
      <p:sp>
        <p:nvSpPr>
          <p:cNvPr id="20" name="Flowchart: Process 19"/>
          <p:cNvSpPr/>
          <p:nvPr/>
        </p:nvSpPr>
        <p:spPr>
          <a:xfrm>
            <a:off x="1619672" y="4941168"/>
            <a:ext cx="6120680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  <a:tabLst>
                <a:tab pos="1071563" algn="l"/>
                <a:tab pos="2057400" algn="l"/>
                <a:tab pos="2598738" algn="l"/>
                <a:tab pos="4211638" algn="l"/>
              </a:tabLst>
            </a:pPr>
            <a:r>
              <a:rPr lang="th-TH" sz="1200" b="1" noProof="1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ปัญหาเดิม</a:t>
            </a:r>
            <a:r>
              <a:rPr lang="th-TH" sz="1200" b="1" noProof="1">
                <a:solidFill>
                  <a:srgbClr val="0070C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ที่</a:t>
            </a:r>
            <a:r>
              <a:rPr lang="th-TH" sz="1200" b="1" noProof="1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เล็กลง</a:t>
            </a:r>
            <a:endParaRPr lang="en-US" sz="1200" dirty="0">
              <a:solidFill>
                <a:schemeClr val="tx1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342900" indent="-342900">
              <a:buFont typeface="+mj-lt"/>
              <a:buAutoNum type="arabicPeriod"/>
              <a:tabLst>
                <a:tab pos="1071563" algn="l"/>
                <a:tab pos="2057400" algn="l"/>
                <a:tab pos="2598738" algn="l"/>
                <a:tab pos="4211638" algn="l"/>
              </a:tabLst>
            </a:pP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ให้คิดว่า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n-1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คือ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fac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ของ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n-1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โดยไม่ต้องคิดว่ามันทำได้อย่างไร </a:t>
            </a:r>
            <a:b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</a:b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ดังนั้น </a:t>
            </a:r>
            <a:r>
              <a:rPr lang="en-US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n-1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</a:t>
            </a:r>
            <a:r>
              <a:rPr lang="th-TH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คือ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	  1 x  . . .  x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(n-1)</a:t>
            </a:r>
            <a:b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</a:br>
            <a:endParaRPr lang="en-US" sz="1200" dirty="0">
              <a:solidFill>
                <a:schemeClr val="accent5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 marL="342900" indent="-342900">
              <a:buFont typeface="+mj-lt"/>
              <a:buAutoNum type="arabicPeriod"/>
              <a:tabLst>
                <a:tab pos="1071563" algn="l"/>
                <a:tab pos="2057400" algn="l"/>
                <a:tab pos="2598738" algn="l"/>
                <a:tab pos="4211638" algn="l"/>
              </a:tabLst>
            </a:pP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ต้องการ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1 x  . . .  x </a:t>
            </a:r>
            <a:r>
              <a:rPr lang="th-TH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(n-1) </a:t>
            </a:r>
            <a:r>
              <a:rPr lang="en-US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x </a:t>
            </a:r>
            <a:r>
              <a:rPr lang="th-TH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  <a:endParaRPr lang="th-TH" sz="1200" dirty="0">
              <a:solidFill>
                <a:schemeClr val="accent5">
                  <a:lumMod val="75000"/>
                </a:schemeClr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9525" y="4285905"/>
            <a:ext cx="2656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 n  </a:t>
            </a:r>
            <a:r>
              <a:rPr lang="en-US" sz="18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#recursive case</a:t>
            </a:r>
            <a:endParaRPr lang="th-TH" sz="1800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51213" y="3429000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n == 0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or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n == 1: </a:t>
            </a:r>
            <a:r>
              <a:rPr lang="en-US" sz="1800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#base case</a:t>
            </a:r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1</a:t>
            </a:r>
            <a:endParaRPr lang="th-TH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71600" y="2924944"/>
            <a:ext cx="7416824" cy="180020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800" dirty="0"/>
          </a:p>
        </p:txBody>
      </p:sp>
      <p:sp>
        <p:nvSpPr>
          <p:cNvPr id="32" name="Rectangle 31"/>
          <p:cNvSpPr/>
          <p:nvPr/>
        </p:nvSpPr>
        <p:spPr>
          <a:xfrm>
            <a:off x="1127648" y="306941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def</a:t>
            </a:r>
            <a:endParaRPr lang="th-TH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23528" y="1412776"/>
            <a:ext cx="2214068" cy="116955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!  =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!  =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!  =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</a:t>
            </a:r>
            <a:endParaRPr lang="th-TH" sz="14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!  =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!  =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</a:t>
            </a:r>
            <a:r>
              <a:rPr lang="th-TH" sz="1400" dirty="0">
                <a:solidFill>
                  <a:schemeClr val="tx1"/>
                </a:solidFill>
                <a:latin typeface="Courier New" pitchFamily="49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4</a:t>
            </a:r>
            <a:endParaRPr lang="th-TH" sz="1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627784" y="1412776"/>
            <a:ext cx="173477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 !  = </a:t>
            </a:r>
            <a:r>
              <a:rPr lang="th-TH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latin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 !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40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th-TH" sz="1400" dirty="0">
                <a:solidFill>
                  <a:srgbClr val="00B050"/>
                </a:solidFill>
                <a:latin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!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 !</a:t>
            </a:r>
            <a:r>
              <a:rPr lang="th-TH" sz="1400" dirty="0">
                <a:latin typeface="Courier New" pitchFamily="49" charset="0"/>
              </a:rPr>
              <a:t>   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2</a:t>
            </a:r>
            <a:endParaRPr lang="th-TH" sz="1400" dirty="0">
              <a:solidFill>
                <a:srgbClr val="00B05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!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! </a:t>
            </a:r>
            <a:r>
              <a:rPr lang="th-TH" sz="1400" dirty="0">
                <a:latin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4 !  =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! </a:t>
            </a:r>
            <a:r>
              <a:rPr lang="th-TH" sz="1400" dirty="0">
                <a:latin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4</a:t>
            </a:r>
            <a:endParaRPr lang="th-TH" sz="14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27784" y="1412776"/>
            <a:ext cx="1728192" cy="43204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atin typeface="Courier New" pitchFamily="49" charset="0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187624" y="1867974"/>
            <a:ext cx="936000" cy="624922"/>
            <a:chOff x="971600" y="1003878"/>
            <a:chExt cx="936000" cy="624922"/>
          </a:xfrm>
        </p:grpSpPr>
        <p:sp>
          <p:nvSpPr>
            <p:cNvPr id="39" name="Rectangle 38"/>
            <p:cNvSpPr/>
            <p:nvPr/>
          </p:nvSpPr>
          <p:spPr>
            <a:xfrm>
              <a:off x="971600" y="1003878"/>
              <a:ext cx="144016" cy="180000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71600" y="1221201"/>
              <a:ext cx="504000" cy="180000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71600" y="1448800"/>
              <a:ext cx="936000" cy="180000"/>
            </a:xfrm>
            <a:prstGeom prst="rect">
              <a:avLst/>
            </a:prstGeom>
            <a:no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>
                <a:latin typeface="Courier New" pitchFamily="49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3131840" y="3068960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#</a:t>
            </a: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 &gt;= 0</a:t>
            </a:r>
            <a:r>
              <a:rPr lang="en-US" sz="18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   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528" y="255561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=  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th-TH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5728" y="254358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(n-1)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n  </a:t>
            </a:r>
            <a:endParaRPr lang="th-TH" sz="1800" dirty="0">
              <a:latin typeface="Courier New" pitchFamily="49" charset="0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076056" y="548680"/>
            <a:ext cx="338437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n! = 1                  </a:t>
            </a:r>
            <a:r>
              <a:rPr lang="en-US" sz="1400" dirty="0"/>
              <a:t>if n=0, n=1 </a:t>
            </a:r>
            <a:r>
              <a:rPr lang="en-US" sz="1400" dirty="0">
                <a:solidFill>
                  <a:srgbClr val="00863D"/>
                </a:solidFill>
              </a:rPr>
              <a:t>//base case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n</a:t>
            </a:r>
            <a:r>
              <a:rPr lang="en-US" sz="1400" dirty="0">
                <a:solidFill>
                  <a:srgbClr val="FF0000"/>
                </a:solidFill>
              </a:rPr>
              <a:t>!</a:t>
            </a:r>
            <a:r>
              <a:rPr lang="en-US" sz="1400" dirty="0">
                <a:solidFill>
                  <a:srgbClr val="0000FF"/>
                </a:solidFill>
              </a:rPr>
              <a:t> = n*(n-1) </a:t>
            </a:r>
            <a:r>
              <a:rPr lang="en-US" sz="1400" dirty="0">
                <a:solidFill>
                  <a:srgbClr val="FF0000"/>
                </a:solidFill>
              </a:rPr>
              <a:t>!</a:t>
            </a:r>
            <a:r>
              <a:rPr lang="en-US" sz="1400" dirty="0">
                <a:solidFill>
                  <a:srgbClr val="0000FF"/>
                </a:solidFill>
              </a:rPr>
              <a:t>     </a:t>
            </a:r>
            <a:r>
              <a:rPr lang="en-US" sz="1400" dirty="0"/>
              <a:t>if n&gt;1         </a:t>
            </a:r>
            <a:r>
              <a:rPr lang="en-US" sz="1400" dirty="0">
                <a:solidFill>
                  <a:srgbClr val="00863D"/>
                </a:solidFill>
              </a:rPr>
              <a:t>//recursive case</a:t>
            </a:r>
            <a:endParaRPr lang="th-TH" sz="1400" dirty="0">
              <a:solidFill>
                <a:srgbClr val="00863D"/>
              </a:solidFill>
            </a:endParaRPr>
          </a:p>
        </p:txBody>
      </p:sp>
      <p:grpSp>
        <p:nvGrpSpPr>
          <p:cNvPr id="4" name="Group 33"/>
          <p:cNvGrpSpPr/>
          <p:nvPr/>
        </p:nvGrpSpPr>
        <p:grpSpPr>
          <a:xfrm>
            <a:off x="159887" y="500736"/>
            <a:ext cx="4256065" cy="646331"/>
            <a:chOff x="663943" y="-4791180"/>
            <a:chExt cx="4256065" cy="646331"/>
          </a:xfrm>
        </p:grpSpPr>
        <p:sp>
          <p:nvSpPr>
            <p:cNvPr id="28" name="Rectangle 27"/>
            <p:cNvSpPr/>
            <p:nvPr/>
          </p:nvSpPr>
          <p:spPr>
            <a:xfrm>
              <a:off x="671536" y="-4791180"/>
              <a:ext cx="4248472" cy="646331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sz="1200" dirty="0">
                <a:latin typeface="Comic Sans MS" pitchFamily="66" charset="0"/>
                <a:ea typeface="Meiryo UI" pitchFamily="34" charset="-128"/>
                <a:cs typeface="Arial" pitchFamily="34" charset="0"/>
              </a:endParaRPr>
            </a:p>
            <a:p>
              <a:endParaRPr lang="en-US" sz="1200" dirty="0">
                <a:latin typeface="Comic Sans MS" pitchFamily="66" charset="0"/>
                <a:ea typeface="Meiryo UI" pitchFamily="34" charset="-128"/>
                <a:cs typeface="Arial" pitchFamily="34" charset="0"/>
              </a:endParaRPr>
            </a:p>
            <a:p>
              <a:r>
                <a:rPr lang="en-US" sz="1200" dirty="0">
                  <a:latin typeface="Comic Sans MS" pitchFamily="66" charset="0"/>
                  <a:ea typeface="Meiryo UI" pitchFamily="34" charset="-128"/>
                  <a:cs typeface="Arial" pitchFamily="34" charset="0"/>
                </a:rPr>
                <a:t>n !  =  1   x    ...    x   (n-1)   x   (n-2)   x   n  </a:t>
              </a:r>
              <a:r>
                <a:rPr lang="en-US" sz="1200" dirty="0">
                  <a:solidFill>
                    <a:srgbClr val="00B0F0"/>
                  </a:solidFill>
                  <a:latin typeface="Comic Sans MS" pitchFamily="66" charset="0"/>
                  <a:ea typeface="Meiryo UI" pitchFamily="34" charset="-128"/>
                  <a:cs typeface="Arial" pitchFamily="34" charset="0"/>
                </a:rPr>
                <a:t>:  n &gt;= 1</a:t>
              </a:r>
              <a:endParaRPr lang="th-TH" sz="1200" dirty="0">
                <a:solidFill>
                  <a:srgbClr val="00B0F0"/>
                </a:solidFill>
                <a:latin typeface="Comic Sans MS" pitchFamily="66" charset="0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3943" y="-4779148"/>
              <a:ext cx="7425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mic Sans MS" pitchFamily="66" charset="0"/>
                  <a:ea typeface="Meiryo UI" pitchFamily="34" charset="-128"/>
                  <a:cs typeface="Arial" pitchFamily="34" charset="0"/>
                </a:rPr>
                <a:t>0 !  =  1 </a:t>
              </a:r>
              <a:endParaRPr lang="th-TH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3568" y="-4599220"/>
              <a:ext cx="716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mic Sans MS" pitchFamily="66" charset="0"/>
                  <a:ea typeface="Meiryo UI" pitchFamily="34" charset="-128"/>
                  <a:cs typeface="Arial" pitchFamily="34" charset="0"/>
                </a:rPr>
                <a:t>1 !  =  1 </a:t>
              </a:r>
              <a:endParaRPr lang="th-TH" sz="1200" dirty="0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0" y="2701090"/>
            <a:ext cx="1115616" cy="2207794"/>
            <a:chOff x="0" y="2701090"/>
            <a:chExt cx="1115616" cy="2207794"/>
          </a:xfrm>
        </p:grpSpPr>
        <p:sp>
          <p:nvSpPr>
            <p:cNvPr id="48" name="Rectangle 47"/>
            <p:cNvSpPr/>
            <p:nvPr/>
          </p:nvSpPr>
          <p:spPr>
            <a:xfrm>
              <a:off x="0" y="3356992"/>
              <a:ext cx="49885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400" dirty="0">
                  <a:solidFill>
                    <a:srgbClr val="4BACC6">
                      <a:lumMod val="75000"/>
                    </a:srgb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หาก</a:t>
              </a:r>
            </a:p>
            <a:p>
              <a:r>
                <a:rPr lang="th-TH" sz="1400" dirty="0">
                  <a:solidFill>
                    <a:srgbClr val="4BACC6">
                      <a:lumMod val="75000"/>
                    </a:srgb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คิด</a:t>
              </a:r>
            </a:p>
            <a:p>
              <a:r>
                <a:rPr lang="th-TH" sz="1400" dirty="0">
                  <a:solidFill>
                    <a:srgbClr val="4BACC6">
                      <a:lumMod val="75000"/>
                    </a:srgb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ไม่</a:t>
              </a:r>
            </a:p>
            <a:p>
              <a:r>
                <a:rPr lang="th-TH" sz="1400" dirty="0">
                  <a:solidFill>
                    <a:srgbClr val="4BACC6">
                      <a:lumMod val="75000"/>
                    </a:srgb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ออก</a:t>
              </a:r>
              <a:endParaRPr lang="th-TH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1610" y="2701090"/>
              <a:ext cx="764006" cy="2207794"/>
            </a:xfrm>
            <a:custGeom>
              <a:avLst/>
              <a:gdLst>
                <a:gd name="connsiteX0" fmla="*/ 687806 w 764006"/>
                <a:gd name="connsiteY0" fmla="*/ 126331 h 2207794"/>
                <a:gd name="connsiteX1" fmla="*/ 651711 w 764006"/>
                <a:gd name="connsiteY1" fmla="*/ 162426 h 2207794"/>
                <a:gd name="connsiteX2" fmla="*/ 14037 w 764006"/>
                <a:gd name="connsiteY2" fmla="*/ 1100889 h 2207794"/>
                <a:gd name="connsiteX3" fmla="*/ 735932 w 764006"/>
                <a:gd name="connsiteY3" fmla="*/ 2207794 h 220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06" h="2207794">
                  <a:moveTo>
                    <a:pt x="687806" y="126331"/>
                  </a:moveTo>
                  <a:cubicBezTo>
                    <a:pt x="725906" y="63165"/>
                    <a:pt x="764006" y="0"/>
                    <a:pt x="651711" y="162426"/>
                  </a:cubicBezTo>
                  <a:cubicBezTo>
                    <a:pt x="539416" y="324852"/>
                    <a:pt x="0" y="759994"/>
                    <a:pt x="14037" y="1100889"/>
                  </a:cubicBezTo>
                  <a:cubicBezTo>
                    <a:pt x="28074" y="1441784"/>
                    <a:pt x="382003" y="1824789"/>
                    <a:pt x="735932" y="220779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3307164" y="5204321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-&gt; </a:t>
            </a:r>
            <a:r>
              <a:rPr lang="th-TH" sz="12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ลอง</a:t>
            </a:r>
            <a:r>
              <a:rPr lang="en-US" sz="1200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n-1 ?</a:t>
            </a:r>
            <a:endParaRPr lang="th-TH" sz="1200" dirty="0"/>
          </a:p>
        </p:txBody>
      </p:sp>
      <p:sp>
        <p:nvSpPr>
          <p:cNvPr id="53" name="Rectangle 52"/>
          <p:cNvSpPr/>
          <p:nvPr/>
        </p:nvSpPr>
        <p:spPr>
          <a:xfrm>
            <a:off x="3779912" y="5649400"/>
            <a:ext cx="1800200" cy="55200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/>
          </a:p>
        </p:txBody>
      </p:sp>
      <p:sp>
        <p:nvSpPr>
          <p:cNvPr id="54" name="Rectangle 53"/>
          <p:cNvSpPr/>
          <p:nvPr/>
        </p:nvSpPr>
        <p:spPr>
          <a:xfrm>
            <a:off x="4187896" y="6249344"/>
            <a:ext cx="1776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Fac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(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n-1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)  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x </a:t>
            </a:r>
            <a:r>
              <a:rPr lang="th-TH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 </a:t>
            </a:r>
            <a:r>
              <a:rPr lang="en-US" sz="1200" b="1" dirty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n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endParaRPr lang="th-TH" sz="1200" dirty="0"/>
          </a:p>
        </p:txBody>
      </p:sp>
      <p:sp>
        <p:nvSpPr>
          <p:cNvPr id="35" name="Rectangle 34"/>
          <p:cNvSpPr/>
          <p:nvPr/>
        </p:nvSpPr>
        <p:spPr>
          <a:xfrm>
            <a:off x="1115616" y="4797152"/>
            <a:ext cx="770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คิด </a:t>
            </a:r>
            <a:r>
              <a:rPr lang="en-US" sz="12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recursion </a:t>
            </a:r>
            <a:r>
              <a:rPr lang="th-TH" sz="12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ให้ง่ายขึ้น ไม่ต้องคิดว่างานที่เล็กลงนั้นต้องทำอย่างไร คิดว่าหากทำได้ ต้องทำอะไรต่อให้งานใหญ่จบ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  <p:bldP spid="18" grpId="0"/>
      <p:bldP spid="19" grpId="0"/>
      <p:bldP spid="21" grpId="0"/>
      <p:bldP spid="27" grpId="0"/>
      <p:bldP spid="31" grpId="0" animBg="1"/>
      <p:bldP spid="32" grpId="0"/>
      <p:bldP spid="36" grpId="0"/>
      <p:bldP spid="38" grpId="0" animBg="1"/>
      <p:bldP spid="43" grpId="0"/>
      <p:bldP spid="45" grpId="0"/>
      <p:bldP spid="47" grpId="0"/>
      <p:bldP spid="49" grpId="0" animBg="1"/>
      <p:bldP spid="52" grpId="0"/>
      <p:bldP spid="53" grpId="0" animBg="1"/>
      <p:bldP spid="5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06AAC62A76E74443A2D406EFCC9AC2C7" ma:contentTypeVersion="6" ma:contentTypeDescription="สร้างเอกสารใหม่" ma:contentTypeScope="" ma:versionID="d629a14ca24cd2a1e53643490db34852">
  <xsd:schema xmlns:xsd="http://www.w3.org/2001/XMLSchema" xmlns:xs="http://www.w3.org/2001/XMLSchema" xmlns:p="http://schemas.microsoft.com/office/2006/metadata/properties" xmlns:ns2="9d282e2d-69ee-4095-af11-c0aa738750c8" targetNamespace="http://schemas.microsoft.com/office/2006/metadata/properties" ma:root="true" ma:fieldsID="7202656a6a8eb2819865340e4d427b91" ns2:_="">
    <xsd:import namespace="9d282e2d-69ee-4095-af11-c0aa73875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82e2d-69ee-4095-af11-c0aa73875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C739D-471D-49CB-8C02-1057C20FD2BB}"/>
</file>

<file path=customXml/itemProps2.xml><?xml version="1.0" encoding="utf-8"?>
<ds:datastoreItem xmlns:ds="http://schemas.openxmlformats.org/officeDocument/2006/customXml" ds:itemID="{17E28F2F-045B-44A5-A09E-C70E36C83117}"/>
</file>

<file path=customXml/itemProps3.xml><?xml version="1.0" encoding="utf-8"?>
<ds:datastoreItem xmlns:ds="http://schemas.openxmlformats.org/officeDocument/2006/customXml" ds:itemID="{56BBC3F7-8922-4C39-A002-45F87393A8D9}"/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6154</Words>
  <Application>Microsoft Macintosh PowerPoint</Application>
  <PresentationFormat>On-screen Show (4:3)</PresentationFormat>
  <Paragraphs>1269</Paragraphs>
  <Slides>44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Meiryo</vt:lpstr>
      <vt:lpstr>Meiryo UI</vt:lpstr>
      <vt:lpstr>Arial</vt:lpstr>
      <vt:lpstr>Calibri</vt:lpstr>
      <vt:lpstr>Comic Sans MS</vt:lpstr>
      <vt:lpstr>Courier New</vt:lpstr>
      <vt:lpstr>Lucida Grande</vt:lpstr>
      <vt:lpstr>Tahoma</vt:lpstr>
      <vt:lpstr>TH Sarabun New</vt:lpstr>
      <vt:lpstr>Verdana</vt:lpstr>
      <vt:lpstr>Office Theme</vt:lpstr>
      <vt:lpstr>Recursion</vt:lpstr>
      <vt:lpstr>Iteration</vt:lpstr>
      <vt:lpstr>Recursion</vt:lpstr>
      <vt:lpstr>Recursive Case  VS  Base Case (Simple Case)</vt:lpstr>
      <vt:lpstr>Backtracking</vt:lpstr>
      <vt:lpstr>Recursive Algorithms</vt:lpstr>
      <vt:lpstr>ตำแหน่งของการเรียก Recursion</vt:lpstr>
      <vt:lpstr>Iterative  Factorial</vt:lpstr>
      <vt:lpstr>Recursive  Factorial</vt:lpstr>
      <vt:lpstr>Sum of Array (Python List) Elements</vt:lpstr>
      <vt:lpstr>Sum of Array (Python List) Elements 2</vt:lpstr>
      <vt:lpstr>Sum of Array (Python List) Elements : sublist</vt:lpstr>
      <vt:lpstr>Fibonaci Sequence Iterative</vt:lpstr>
      <vt:lpstr>Fibonaci Sequence Recursive</vt:lpstr>
      <vt:lpstr>Iterative  Binary  Search</vt:lpstr>
      <vt:lpstr>Recursive  Binary  Search</vt:lpstr>
      <vt:lpstr>Tower of Hanoi Problem</vt:lpstr>
      <vt:lpstr>Recursive Tower of Hanoi</vt:lpstr>
      <vt:lpstr>Recursive Tower of Hanoi</vt:lpstr>
      <vt:lpstr>Tower of Hanoi</vt:lpstr>
      <vt:lpstr>Sierpinski Triangle</vt:lpstr>
      <vt:lpstr>Sierpinski Triangle</vt:lpstr>
      <vt:lpstr>Sierpinski Triangle Codes</vt:lpstr>
      <vt:lpstr>Python Turtle 1</vt:lpstr>
      <vt:lpstr>Python Turtle 2</vt:lpstr>
      <vt:lpstr>Recursion</vt:lpstr>
      <vt:lpstr>Natural Recursion</vt:lpstr>
      <vt:lpstr>Try Your Fractal Tree</vt:lpstr>
      <vt:lpstr>Stack of Recursion</vt:lpstr>
      <vt:lpstr>Iteration VS Recursion</vt:lpstr>
      <vt:lpstr>Tail Recursion</vt:lpstr>
      <vt:lpstr>When would I use recursion?</vt:lpstr>
      <vt:lpstr>The N Queen Problem</vt:lpstr>
      <vt:lpstr>Data Structure for Queens – 2D array , Python : list of list</vt:lpstr>
      <vt:lpstr>Recursive PutQueen Algorithm </vt:lpstr>
      <vt:lpstr>isSafe() : Algorithm 1</vt:lpstr>
      <vt:lpstr>Data Structure  &amp;   isSafe() Algorithm 2</vt:lpstr>
      <vt:lpstr>isSafe() () : Algorithm 2 for 8 Queens</vt:lpstr>
      <vt:lpstr>Data Structure for Solution Queens – 1D array, Python list</vt:lpstr>
      <vt:lpstr>Initializations : Python</vt:lpstr>
      <vt:lpstr>Recursive PutQueen : Python</vt:lpstr>
      <vt:lpstr>Initializations C</vt:lpstr>
      <vt:lpstr>Recursive PutQueen : C</vt:lpstr>
      <vt:lpstr>Recursion VS Iteration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thit2</dc:creator>
  <cp:lastModifiedBy>kiatnarong tongprasert</cp:lastModifiedBy>
  <cp:revision>19</cp:revision>
  <dcterms:created xsi:type="dcterms:W3CDTF">2018-08-07T23:47:47Z</dcterms:created>
  <dcterms:modified xsi:type="dcterms:W3CDTF">2021-09-14T01:31:49Z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