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70" r:id="rId5"/>
    <p:sldId id="257" r:id="rId6"/>
    <p:sldId id="272" r:id="rId7"/>
    <p:sldId id="271" r:id="rId8"/>
    <p:sldId id="258" r:id="rId9"/>
    <p:sldId id="263" r:id="rId10"/>
    <p:sldId id="259" r:id="rId11"/>
    <p:sldId id="264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udy1" id="{7D0CEBC1-ACFC-4740-826B-DA4DC2296F3A}">
          <p14:sldIdLst>
            <p14:sldId id="265"/>
            <p14:sldId id="266"/>
          </p14:sldIdLst>
        </p14:section>
        <p14:section name="Study2" id="{79BC1FF4-3547-4DC2-859A-C19D8A6EE414}">
          <p14:sldIdLst>
            <p14:sldId id="268"/>
            <p14:sldId id="270"/>
            <p14:sldId id="257"/>
          </p14:sldIdLst>
        </p14:section>
        <p14:section name="Study3" id="{0755AD1D-D0CD-496A-99A9-B764932443B4}">
          <p14:sldIdLst>
            <p14:sldId id="272"/>
            <p14:sldId id="271"/>
          </p14:sldIdLst>
        </p14:section>
        <p14:section name="Trash" id="{7AB5CB36-1B9A-40DF-ABB4-8BAD4F9CA37D}">
          <p14:sldIdLst>
            <p14:sldId id="258"/>
            <p14:sldId id="263"/>
            <p14:sldId id="259"/>
            <p14:sldId id="264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A6E2"/>
    <a:srgbClr val="38308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109" autoAdjust="0"/>
  </p:normalViewPr>
  <p:slideViewPr>
    <p:cSldViewPr snapToGrid="0">
      <p:cViewPr>
        <p:scale>
          <a:sx n="70" d="100"/>
          <a:sy n="70" d="100"/>
        </p:scale>
        <p:origin x="107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69FC6-2B6D-B7AA-B491-41EA7AE3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21B783-5839-EEB4-52A9-05FBAE7AB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539B9-9819-AA2B-369C-5AE1715A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8CA6C-4BF7-DB5F-6D93-ACBDAAA2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F6EF6-EE36-841E-EC75-BA6FCFA5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9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D45D3-6D99-3C8C-469A-0E1F304F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B13AB6-BCF5-69F2-F9AD-12A0809C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4CAE9-74DC-FC79-7355-37F8CAC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5A7E4-A39B-7AE7-2BA8-23816E68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2D67C-14E4-98C9-792E-07535B2A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4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445C04-CDAB-B7CA-F7A9-D35EE98EF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5C1129-EDA1-C41C-C9C2-4A748FE4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9C198-EA5D-ECDA-DCE9-81B37B21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D1440-12FA-5FC1-735F-AC0C5EAB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6AC26-EF66-D50D-4B1C-8A1FA090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6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08321-6496-2A40-1E2A-9BA12978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CE8FD-0F0E-AE20-9E8C-1E0792B2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24C54-3A77-211E-6487-1114174D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1C66D-C805-14C3-7F11-9D326939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2A834-BBE0-6A8E-706C-CBC1E9D7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A7F6B-17B2-166F-4324-0BCE5FDB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4AC0D-896D-86E5-86DF-A60595A5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2BF6E-3034-678A-AD15-1699A38E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6D6F9-C279-F298-233F-7F58B044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50DE9-07D2-E57D-27DA-EC2E3DF5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4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01DB4-9425-E1A6-B55F-84705CD6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C7DB9-51ED-6F9C-5873-ADA62694C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EF23EE-2016-128C-5FF5-23EB7B87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044E9-8960-3360-8E5D-A1848A51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51173-557B-9CCF-114B-1283A329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F6AF2-8B06-FFDD-C125-C5582507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6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7B56-E7EF-C662-0A4C-1C5C14F4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D977D-7656-124B-36EB-C3B3102A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62A60-D2AA-52CF-2EB4-2177373C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7A5340-54D8-A949-44ED-FECD16C9B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2E1715-9F50-A6D8-1645-C62B3D718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63BF5F-30B4-40A6-A28B-489D54EB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3FAB7C-3A31-49E4-01CC-57B38463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2D3BF-DE33-9DFF-F6BE-3CC92066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5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708FA-A2B1-CEA1-5E6D-124B8F9A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85164-CC9F-573E-A351-2FA26A3A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D8116C-87CD-0176-DB1B-2756D9C0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810A8A-B9D1-57C7-57A5-DA81689C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41003A-9292-7605-DC0F-1CEC2755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BF1460-5EBC-86FC-549C-EB95A646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A5966E-40E4-E072-ED03-894513A5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1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C2627-CE02-D43A-512E-249052C2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12289-2BA6-7679-58EB-71695B88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B3EED-7D0F-2F6C-ED23-86D67423D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423B7-48DE-65A4-E69E-2EB189DC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EAE74-3236-F3CD-9BCF-A0184E81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48E2E-F053-FBCB-7761-6245F79D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19AD-D5F6-6CB1-3929-1C57415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670EB8-55B1-421C-6DB9-03DF07F79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01E53-0D3E-88BD-C29E-FE22E41D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CF5B3-C36A-9FD2-564D-BF5C7291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D515B-82E8-A76D-10B3-BF0F730B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4BA46-8BBC-5F2D-538F-AC2AAECE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8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AC763-DC4A-5C61-2425-D833F1E4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91197-F485-834D-AC14-CFE6993B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3AB51-587B-8A46-93E3-F3D6D6A71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68A7-947A-4E68-855A-F63226753A3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566BA-9522-8FD8-740E-0E87300F0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6F19E-BA27-EED5-B471-010D5F41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50C2-22E4-4BA2-B19D-CB5FEE9A9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2B1BEF9B-7818-02A3-8555-655B4D1FFF99}"/>
              </a:ext>
            </a:extLst>
          </p:cNvPr>
          <p:cNvGrpSpPr/>
          <p:nvPr/>
        </p:nvGrpSpPr>
        <p:grpSpPr>
          <a:xfrm>
            <a:off x="3203667" y="1220162"/>
            <a:ext cx="5784666" cy="4417676"/>
            <a:chOff x="2616028" y="1122257"/>
            <a:chExt cx="5784666" cy="44176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851A5C1-45EF-9245-3D1F-E3C8C7F0FF9A}"/>
                </a:ext>
              </a:extLst>
            </p:cNvPr>
            <p:cNvGrpSpPr/>
            <p:nvPr/>
          </p:nvGrpSpPr>
          <p:grpSpPr>
            <a:xfrm>
              <a:off x="2616028" y="1318067"/>
              <a:ext cx="5784666" cy="4221866"/>
              <a:chOff x="2616028" y="1318067"/>
              <a:chExt cx="5784666" cy="4221866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BBE3484-5535-1BB5-2245-19D78882C1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044" t="6166" b="12760"/>
              <a:stretch/>
            </p:blipFill>
            <p:spPr>
              <a:xfrm>
                <a:off x="3031526" y="1318067"/>
                <a:ext cx="5369168" cy="3892065"/>
              </a:xfrm>
              <a:prstGeom prst="rect">
                <a:avLst/>
              </a:prstGeom>
            </p:spPr>
          </p:pic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EF1C3079-DECF-5429-123D-A97676B4130E}"/>
                  </a:ext>
                </a:extLst>
              </p:cNvPr>
              <p:cNvGrpSpPr/>
              <p:nvPr/>
            </p:nvGrpSpPr>
            <p:grpSpPr>
              <a:xfrm>
                <a:off x="6579166" y="5146426"/>
                <a:ext cx="975239" cy="393507"/>
                <a:chOff x="6738820" y="5146426"/>
                <a:chExt cx="975239" cy="393507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86433DF6-0C6A-97AE-4109-B8A8C7A9AE24}"/>
                    </a:ext>
                  </a:extLst>
                </p:cNvPr>
                <p:cNvSpPr txBox="1"/>
                <p:nvPr/>
              </p:nvSpPr>
              <p:spPr>
                <a:xfrm>
                  <a:off x="6738820" y="5216768"/>
                  <a:ext cx="97523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5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差异组</a:t>
                  </a:r>
                </a:p>
              </p:txBody>
            </p: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A99E87FA-AC39-0593-1AD1-A23A7F1FA4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4185" y="5146426"/>
                  <a:ext cx="0" cy="754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8A5E963-526F-FF45-B9F0-D04E094863F4}"/>
                  </a:ext>
                </a:extLst>
              </p:cNvPr>
              <p:cNvGrpSpPr/>
              <p:nvPr/>
            </p:nvGrpSpPr>
            <p:grpSpPr>
              <a:xfrm>
                <a:off x="4352031" y="5146427"/>
                <a:ext cx="975239" cy="393506"/>
                <a:chOff x="4462020" y="5146427"/>
                <a:chExt cx="975239" cy="393506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D1BE1E38-AA49-C4E7-C2B8-46168A9D0DA0}"/>
                    </a:ext>
                  </a:extLst>
                </p:cNvPr>
                <p:cNvSpPr txBox="1"/>
                <p:nvPr/>
              </p:nvSpPr>
              <p:spPr>
                <a:xfrm>
                  <a:off x="4462020" y="5216768"/>
                  <a:ext cx="97523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5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控制组</a:t>
                  </a: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288D1CDD-98F8-67DB-FBC4-D70A13107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2438" y="5146427"/>
                  <a:ext cx="0" cy="754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52FC3-35AD-5616-664F-E745195FA475}"/>
                  </a:ext>
                </a:extLst>
              </p:cNvPr>
              <p:cNvSpPr txBox="1"/>
              <p:nvPr/>
            </p:nvSpPr>
            <p:spPr>
              <a:xfrm>
                <a:off x="2616028" y="2883015"/>
                <a:ext cx="415498" cy="109197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5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幸福感预期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73BED07-CAAB-AAAA-DA67-89FF77D1EE71}"/>
                </a:ext>
              </a:extLst>
            </p:cNvPr>
            <p:cNvGrpSpPr/>
            <p:nvPr/>
          </p:nvGrpSpPr>
          <p:grpSpPr>
            <a:xfrm>
              <a:off x="4734531" y="1122257"/>
              <a:ext cx="2233446" cy="472915"/>
              <a:chOff x="4734531" y="1046055"/>
              <a:chExt cx="2233446" cy="472915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412DF55-D1EF-A9FF-E010-9EFD57262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4531" y="1318067"/>
                <a:ext cx="2233446" cy="282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3BEB64A-7576-F97C-D6D8-5DBE2CBBBB4F}"/>
                  </a:ext>
                </a:extLst>
              </p:cNvPr>
              <p:cNvSpPr txBox="1"/>
              <p:nvPr/>
            </p:nvSpPr>
            <p:spPr>
              <a:xfrm>
                <a:off x="5686151" y="1046055"/>
                <a:ext cx="39460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/>
                  <a:t>**</a:t>
                </a:r>
                <a:endParaRPr lang="zh-CN" altLang="en-US" sz="1500" b="1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A6215E3-2F9B-C903-76F8-4E75629A1B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4531" y="1309171"/>
                <a:ext cx="0" cy="200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1509128-2328-2533-F557-A55CAC41F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6026" y="1318067"/>
                <a:ext cx="0" cy="200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3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4E426231-A153-444D-03AD-6D59F2A2A9C8}"/>
              </a:ext>
            </a:extLst>
          </p:cNvPr>
          <p:cNvGrpSpPr/>
          <p:nvPr/>
        </p:nvGrpSpPr>
        <p:grpSpPr>
          <a:xfrm>
            <a:off x="1551819" y="1176441"/>
            <a:ext cx="9088362" cy="4505118"/>
            <a:chOff x="1389255" y="1035496"/>
            <a:chExt cx="9088362" cy="450511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9A746C0-5E40-F805-25D0-8736F9E70482}"/>
                </a:ext>
              </a:extLst>
            </p:cNvPr>
            <p:cNvGrpSpPr/>
            <p:nvPr/>
          </p:nvGrpSpPr>
          <p:grpSpPr>
            <a:xfrm>
              <a:off x="1804753" y="1035496"/>
              <a:ext cx="8672864" cy="4505118"/>
              <a:chOff x="1804753" y="1035496"/>
              <a:chExt cx="8672864" cy="4505118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4A47E834-7516-2E82-B5E2-E741E54919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551" t="7538" r="26333" b="12521"/>
              <a:stretch/>
            </p:blipFill>
            <p:spPr>
              <a:xfrm>
                <a:off x="1804753" y="1035496"/>
                <a:ext cx="6238689" cy="4258515"/>
              </a:xfrm>
              <a:prstGeom prst="rect">
                <a:avLst/>
              </a:prstGeom>
            </p:spPr>
          </p:pic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7943FB81-9B13-A4AD-C0FC-7AE57018757B}"/>
                  </a:ext>
                </a:extLst>
              </p:cNvPr>
              <p:cNvGrpSpPr/>
              <p:nvPr/>
            </p:nvGrpSpPr>
            <p:grpSpPr>
              <a:xfrm>
                <a:off x="8377949" y="1240423"/>
                <a:ext cx="2099668" cy="630733"/>
                <a:chOff x="8418791" y="1618795"/>
                <a:chExt cx="2099668" cy="630733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3CB110D9-E588-8DC2-7DF5-0C3B1C844EBA}"/>
                    </a:ext>
                  </a:extLst>
                </p:cNvPr>
                <p:cNvGrpSpPr/>
                <p:nvPr/>
              </p:nvGrpSpPr>
              <p:grpSpPr>
                <a:xfrm>
                  <a:off x="8418791" y="1618795"/>
                  <a:ext cx="2099667" cy="323165"/>
                  <a:chOff x="10499835" y="2033752"/>
                  <a:chExt cx="2099667" cy="323165"/>
                </a:xfrm>
              </p:grpSpPr>
              <p:pic>
                <p:nvPicPr>
                  <p:cNvPr id="6" name="图片 5">
                    <a:extLst>
                      <a:ext uri="{FF2B5EF4-FFF2-40B4-BE49-F238E27FC236}">
                        <a16:creationId xmlns:a16="http://schemas.microsoft.com/office/drawing/2014/main" id="{EF2ADE9B-8D40-0CFA-9E4A-ECD4F260F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6278" t="13485" r="20491" b="84435"/>
                  <a:stretch/>
                </p:blipFill>
                <p:spPr>
                  <a:xfrm>
                    <a:off x="10499835" y="2145410"/>
                    <a:ext cx="262761" cy="99848"/>
                  </a:xfrm>
                  <a:prstGeom prst="rect">
                    <a:avLst/>
                  </a:prstGeom>
                </p:spPr>
              </p:pic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C106B596-7905-B5B5-11FD-EE2DBDE0025F}"/>
                      </a:ext>
                    </a:extLst>
                  </p:cNvPr>
                  <p:cNvSpPr/>
                  <p:nvPr/>
                </p:nvSpPr>
                <p:spPr>
                  <a:xfrm>
                    <a:off x="10620707" y="2033752"/>
                    <a:ext cx="1978795" cy="3231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500" dirty="0">
                        <a:solidFill>
                          <a:schemeClr val="tx1"/>
                        </a:solidFill>
                        <a:latin typeface="+mn-ea"/>
                      </a:rPr>
                      <a:t>Success Relevance</a:t>
                    </a:r>
                    <a:endParaRPr lang="zh-CN" altLang="en-US" sz="15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D1000434-79EA-F6D0-413F-DBDB09DCCC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6278" t="10530" r="20491" b="87390"/>
                <a:stretch/>
              </p:blipFill>
              <p:spPr>
                <a:xfrm>
                  <a:off x="8418791" y="2069552"/>
                  <a:ext cx="262761" cy="99848"/>
                </a:xfrm>
                <a:prstGeom prst="rect">
                  <a:avLst/>
                </a:prstGeom>
              </p:spPr>
            </p:pic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E9D0C60-20BB-0D8E-7E46-064592B9330E}"/>
                    </a:ext>
                  </a:extLst>
                </p:cNvPr>
                <p:cNvSpPr/>
                <p:nvPr/>
              </p:nvSpPr>
              <p:spPr>
                <a:xfrm>
                  <a:off x="8539664" y="1926363"/>
                  <a:ext cx="1978795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500" dirty="0">
                      <a:solidFill>
                        <a:schemeClr val="tx1"/>
                      </a:solidFill>
                      <a:latin typeface="+mn-ea"/>
                    </a:rPr>
                    <a:t>Identity Relevance</a:t>
                  </a:r>
                  <a:endParaRPr lang="zh-CN" altLang="en-US" sz="15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4CD0DFCC-6013-FA8A-242E-4B9DC8774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8837" y="3248836"/>
                <a:ext cx="0" cy="19537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BB3B8CC8-F967-C313-A7BF-9567BB112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1679" y="1950808"/>
                <a:ext cx="0" cy="32413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39A4241-5DD6-C694-8148-18A011909F65}"/>
                  </a:ext>
                </a:extLst>
              </p:cNvPr>
              <p:cNvSpPr txBox="1"/>
              <p:nvPr/>
            </p:nvSpPr>
            <p:spPr>
              <a:xfrm>
                <a:off x="3168878" y="5217440"/>
                <a:ext cx="186033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/>
                  <a:t>Poor Feedback</a:t>
                </a:r>
                <a:endParaRPr lang="zh-CN" altLang="en-US" sz="1500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EBF4AA1-2601-41C6-5BD0-E4303B5CB5F0}"/>
                  </a:ext>
                </a:extLst>
              </p:cNvPr>
              <p:cNvSpPr txBox="1"/>
              <p:nvPr/>
            </p:nvSpPr>
            <p:spPr>
              <a:xfrm>
                <a:off x="5754418" y="5217449"/>
                <a:ext cx="186033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/>
                  <a:t>Good Feedback</a:t>
                </a:r>
                <a:endParaRPr lang="zh-CN" altLang="en-US" sz="1500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3DD929B5-21F9-86E5-E4D6-3A0917F33515}"/>
                  </a:ext>
                </a:extLst>
              </p:cNvPr>
              <p:cNvSpPr/>
              <p:nvPr/>
            </p:nvSpPr>
            <p:spPr>
              <a:xfrm>
                <a:off x="6476990" y="1862329"/>
                <a:ext cx="89378" cy="86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EB988A0-0D23-6969-36FB-96BC1323E895}"/>
                  </a:ext>
                </a:extLst>
              </p:cNvPr>
              <p:cNvSpPr/>
              <p:nvPr/>
            </p:nvSpPr>
            <p:spPr>
              <a:xfrm>
                <a:off x="6476990" y="2986483"/>
                <a:ext cx="89378" cy="86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6685BC6-7D5B-92E9-A7F4-9BC27EEC5F7C}"/>
                  </a:ext>
                </a:extLst>
              </p:cNvPr>
              <p:cNvSpPr/>
              <p:nvPr/>
            </p:nvSpPr>
            <p:spPr>
              <a:xfrm>
                <a:off x="3843202" y="3190857"/>
                <a:ext cx="89378" cy="86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E1F4BF3-56BA-550A-0132-A070EBE06F19}"/>
                  </a:ext>
                </a:extLst>
              </p:cNvPr>
              <p:cNvSpPr/>
              <p:nvPr/>
            </p:nvSpPr>
            <p:spPr>
              <a:xfrm>
                <a:off x="3843202" y="3773035"/>
                <a:ext cx="89378" cy="86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E10B6A9-4F6B-E705-8022-9FF8D6C044AD}"/>
                </a:ext>
              </a:extLst>
            </p:cNvPr>
            <p:cNvSpPr txBox="1"/>
            <p:nvPr/>
          </p:nvSpPr>
          <p:spPr>
            <a:xfrm flipV="1">
              <a:off x="1389255" y="2837155"/>
              <a:ext cx="415498" cy="7937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500" dirty="0">
                  <a:latin typeface="+mn-ea"/>
                </a:rPr>
                <a:t>Ratings</a:t>
              </a:r>
              <a:endParaRPr lang="zh-CN" altLang="en-US" sz="15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25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BF135A80-FC98-6AD4-CAC9-A0F64C07E52F}"/>
              </a:ext>
            </a:extLst>
          </p:cNvPr>
          <p:cNvGrpSpPr/>
          <p:nvPr/>
        </p:nvGrpSpPr>
        <p:grpSpPr>
          <a:xfrm>
            <a:off x="1402028" y="989841"/>
            <a:ext cx="9387943" cy="4878317"/>
            <a:chOff x="2175302" y="755006"/>
            <a:chExt cx="9387943" cy="487831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91EFC4E-3F8B-117A-1E69-20F999A9C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34" t="6236" r="25376" b="12584"/>
            <a:stretch/>
          </p:blipFill>
          <p:spPr>
            <a:xfrm>
              <a:off x="2590800" y="755006"/>
              <a:ext cx="6694714" cy="4582616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FD40F8D-0BB0-81D1-A686-06E64F03300E}"/>
                </a:ext>
              </a:extLst>
            </p:cNvPr>
            <p:cNvGrpSpPr/>
            <p:nvPr/>
          </p:nvGrpSpPr>
          <p:grpSpPr>
            <a:xfrm>
              <a:off x="9463577" y="1287099"/>
              <a:ext cx="2099668" cy="630733"/>
              <a:chOff x="9041977" y="1197213"/>
              <a:chExt cx="2099668" cy="630733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85F70637-5A1A-FEAD-4CE6-1F87395F5F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6278" t="13485" r="20491" b="84435"/>
              <a:stretch/>
            </p:blipFill>
            <p:spPr>
              <a:xfrm>
                <a:off x="9041977" y="1308871"/>
                <a:ext cx="262761" cy="99848"/>
              </a:xfrm>
              <a:prstGeom prst="rect">
                <a:avLst/>
              </a:prstGeom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1C051AA-06E0-0884-E301-CFB8B7ED5738}"/>
                  </a:ext>
                </a:extLst>
              </p:cNvPr>
              <p:cNvSpPr/>
              <p:nvPr/>
            </p:nvSpPr>
            <p:spPr>
              <a:xfrm>
                <a:off x="9162849" y="1197213"/>
                <a:ext cx="1978795" cy="323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 dirty="0">
                    <a:solidFill>
                      <a:schemeClr val="tx1"/>
                    </a:solidFill>
                    <a:latin typeface="+mn-ea"/>
                  </a:rPr>
                  <a:t>Success Relevance</a:t>
                </a:r>
                <a:endParaRPr lang="zh-CN" altLang="en-US" sz="15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3C817C1A-2605-9EB6-686D-D3159C100A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6278" t="10530" r="20491" b="87390"/>
              <a:stretch/>
            </p:blipFill>
            <p:spPr>
              <a:xfrm>
                <a:off x="9041977" y="1647970"/>
                <a:ext cx="262761" cy="99848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AE5706-929E-0F03-961B-302D82DB2E23}"/>
                  </a:ext>
                </a:extLst>
              </p:cNvPr>
              <p:cNvSpPr/>
              <p:nvPr/>
            </p:nvSpPr>
            <p:spPr>
              <a:xfrm>
                <a:off x="9162850" y="1504781"/>
                <a:ext cx="1978795" cy="323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 dirty="0">
                    <a:solidFill>
                      <a:schemeClr val="tx1"/>
                    </a:solidFill>
                    <a:latin typeface="+mn-ea"/>
                  </a:rPr>
                  <a:t>Identity Relevance</a:t>
                </a:r>
                <a:endParaRPr lang="zh-CN" altLang="en-US" sz="15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A481983-0FBC-6159-984A-B0679BB6D110}"/>
                </a:ext>
              </a:extLst>
            </p:cNvPr>
            <p:cNvCxnSpPr>
              <a:cxnSpLocks/>
            </p:cNvCxnSpPr>
            <p:nvPr/>
          </p:nvCxnSpPr>
          <p:spPr>
            <a:xfrm>
              <a:off x="4730051" y="1272558"/>
              <a:ext cx="0" cy="3983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F154AE5-2CB1-E1AD-82CE-F9A7C382430F}"/>
                </a:ext>
              </a:extLst>
            </p:cNvPr>
            <p:cNvCxnSpPr>
              <a:cxnSpLocks/>
            </p:cNvCxnSpPr>
            <p:nvPr/>
          </p:nvCxnSpPr>
          <p:spPr>
            <a:xfrm>
              <a:off x="7566707" y="1498606"/>
              <a:ext cx="0" cy="367562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D21D21-65C0-692F-7437-0F3FEEB63A58}"/>
                </a:ext>
              </a:extLst>
            </p:cNvPr>
            <p:cNvSpPr txBox="1"/>
            <p:nvPr/>
          </p:nvSpPr>
          <p:spPr>
            <a:xfrm>
              <a:off x="3981490" y="5310158"/>
              <a:ext cx="14971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Poor Feedback</a:t>
              </a:r>
              <a:endParaRPr lang="zh-CN" altLang="en-US" sz="15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1795DD4-CE6A-63C4-1FDE-3C47753366A9}"/>
                </a:ext>
              </a:extLst>
            </p:cNvPr>
            <p:cNvSpPr txBox="1"/>
            <p:nvPr/>
          </p:nvSpPr>
          <p:spPr>
            <a:xfrm>
              <a:off x="6818146" y="5310158"/>
              <a:ext cx="14971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Good Feedback</a:t>
              </a:r>
              <a:endParaRPr lang="zh-CN" altLang="en-US" sz="15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20F627E-34F0-DF90-BE60-D295F1779C32}"/>
                </a:ext>
              </a:extLst>
            </p:cNvPr>
            <p:cNvSpPr txBox="1"/>
            <p:nvPr/>
          </p:nvSpPr>
          <p:spPr>
            <a:xfrm flipV="1">
              <a:off x="2175302" y="2657047"/>
              <a:ext cx="415498" cy="7937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500" dirty="0">
                  <a:latin typeface="+mn-ea"/>
                </a:rPr>
                <a:t>Ratings</a:t>
              </a:r>
              <a:endParaRPr lang="zh-CN" altLang="en-US" sz="1500" dirty="0">
                <a:latin typeface="+mn-ea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2192527-DEBF-F59F-C283-5D56FB2A5872}"/>
                </a:ext>
              </a:extLst>
            </p:cNvPr>
            <p:cNvSpPr/>
            <p:nvPr/>
          </p:nvSpPr>
          <p:spPr>
            <a:xfrm>
              <a:off x="4696250" y="1200779"/>
              <a:ext cx="89378" cy="86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8D546FA-F209-2F1F-99FA-CEE867242838}"/>
                </a:ext>
              </a:extLst>
            </p:cNvPr>
            <p:cNvSpPr/>
            <p:nvPr/>
          </p:nvSpPr>
          <p:spPr>
            <a:xfrm>
              <a:off x="4696250" y="2200257"/>
              <a:ext cx="89378" cy="86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8122A30-EACF-344E-A19C-F367D844D25D}"/>
                </a:ext>
              </a:extLst>
            </p:cNvPr>
            <p:cNvSpPr/>
            <p:nvPr/>
          </p:nvSpPr>
          <p:spPr>
            <a:xfrm>
              <a:off x="7522018" y="1423172"/>
              <a:ext cx="89378" cy="86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546ACC0-02E5-1F9B-A330-F7DBB5A5BDEC}"/>
                </a:ext>
              </a:extLst>
            </p:cNvPr>
            <p:cNvSpPr/>
            <p:nvPr/>
          </p:nvSpPr>
          <p:spPr>
            <a:xfrm>
              <a:off x="7522018" y="1655477"/>
              <a:ext cx="89378" cy="86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53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C37125-7DE8-D63B-68B4-340062D3C31D}"/>
              </a:ext>
            </a:extLst>
          </p:cNvPr>
          <p:cNvGrpSpPr/>
          <p:nvPr/>
        </p:nvGrpSpPr>
        <p:grpSpPr>
          <a:xfrm>
            <a:off x="2243959" y="1054989"/>
            <a:ext cx="7704082" cy="4748021"/>
            <a:chOff x="2112579" y="683172"/>
            <a:chExt cx="7704082" cy="4748021"/>
          </a:xfrm>
        </p:grpSpPr>
        <p:pic>
          <p:nvPicPr>
            <p:cNvPr id="6" name="图片 5" descr="图表, 雷达图&#10;&#10;描述已自动生成">
              <a:extLst>
                <a:ext uri="{FF2B5EF4-FFF2-40B4-BE49-F238E27FC236}">
                  <a16:creationId xmlns:a16="http://schemas.microsoft.com/office/drawing/2014/main" id="{87606E95-2810-49D6-02BC-64FC962146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9" t="13173" r="10827" b="9402"/>
            <a:stretch/>
          </p:blipFill>
          <p:spPr>
            <a:xfrm>
              <a:off x="2112579" y="683172"/>
              <a:ext cx="7704082" cy="4424856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E3D31C4-A95C-9B86-021B-24DE8F6AD97F}"/>
                </a:ext>
              </a:extLst>
            </p:cNvPr>
            <p:cNvGrpSpPr/>
            <p:nvPr/>
          </p:nvGrpSpPr>
          <p:grpSpPr>
            <a:xfrm>
              <a:off x="3312260" y="5108027"/>
              <a:ext cx="5657568" cy="323166"/>
              <a:chOff x="3312260" y="5108027"/>
              <a:chExt cx="5657568" cy="323166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ACE219-7C4A-224F-17AF-1C88238495F0}"/>
                  </a:ext>
                </a:extLst>
              </p:cNvPr>
              <p:cNvSpPr txBox="1"/>
              <p:nvPr/>
            </p:nvSpPr>
            <p:spPr>
              <a:xfrm>
                <a:off x="3312260" y="5108027"/>
                <a:ext cx="206002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+mn-ea"/>
                  </a:rPr>
                  <a:t>Predict Happiness First</a:t>
                </a:r>
                <a:endParaRPr lang="zh-CN" altLang="en-US" sz="1500" dirty="0">
                  <a:latin typeface="+mn-ea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49B782-733E-2825-153C-73B5A6DB5393}"/>
                  </a:ext>
                </a:extLst>
              </p:cNvPr>
              <p:cNvSpPr txBox="1"/>
              <p:nvPr/>
            </p:nvSpPr>
            <p:spPr>
              <a:xfrm>
                <a:off x="7285547" y="5108028"/>
                <a:ext cx="16842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+mn-ea"/>
                  </a:rPr>
                  <a:t>Evaluate GPA First</a:t>
                </a:r>
                <a:endParaRPr lang="zh-CN" altLang="en-US" sz="150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98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2CD6281-5D39-E84F-2555-50BB49717566}"/>
              </a:ext>
            </a:extLst>
          </p:cNvPr>
          <p:cNvGrpSpPr/>
          <p:nvPr/>
        </p:nvGrpSpPr>
        <p:grpSpPr>
          <a:xfrm>
            <a:off x="2046514" y="935835"/>
            <a:ext cx="8098971" cy="4986329"/>
            <a:chOff x="2558142" y="1097418"/>
            <a:chExt cx="8098971" cy="4986329"/>
          </a:xfrm>
        </p:grpSpPr>
        <p:pic>
          <p:nvPicPr>
            <p:cNvPr id="2" name="图片 1" descr="图表&#10;&#10;描述已自动生成">
              <a:extLst>
                <a:ext uri="{FF2B5EF4-FFF2-40B4-BE49-F238E27FC236}">
                  <a16:creationId xmlns:a16="http://schemas.microsoft.com/office/drawing/2014/main" id="{B8B4BD80-E27D-6C4A-5080-F391945A5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0" t="13117" r="10467" b="9612"/>
            <a:stretch/>
          </p:blipFill>
          <p:spPr>
            <a:xfrm>
              <a:off x="2558142" y="1097418"/>
              <a:ext cx="8098971" cy="4663163"/>
            </a:xfrm>
            <a:prstGeom prst="rect">
              <a:avLst/>
            </a:prstGeom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BFC5995-DDF2-D336-C14E-EF38DF81CB1F}"/>
                </a:ext>
              </a:extLst>
            </p:cNvPr>
            <p:cNvGrpSpPr/>
            <p:nvPr/>
          </p:nvGrpSpPr>
          <p:grpSpPr>
            <a:xfrm>
              <a:off x="3834774" y="5760581"/>
              <a:ext cx="5799084" cy="323166"/>
              <a:chOff x="3268717" y="5108025"/>
              <a:chExt cx="5799084" cy="323166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EC81E1E-1197-4BEF-9FE9-59AE16F39856}"/>
                  </a:ext>
                </a:extLst>
              </p:cNvPr>
              <p:cNvSpPr txBox="1"/>
              <p:nvPr/>
            </p:nvSpPr>
            <p:spPr>
              <a:xfrm>
                <a:off x="3268717" y="5108025"/>
                <a:ext cx="206002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+mn-ea"/>
                  </a:rPr>
                  <a:t>Predict Happiness First</a:t>
                </a:r>
                <a:endParaRPr lang="zh-CN" altLang="en-US" sz="1500" dirty="0">
                  <a:latin typeface="+mn-ea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C85EC5-5DF3-ECFC-E66A-B0B488C65917}"/>
                  </a:ext>
                </a:extLst>
              </p:cNvPr>
              <p:cNvSpPr txBox="1"/>
              <p:nvPr/>
            </p:nvSpPr>
            <p:spPr>
              <a:xfrm>
                <a:off x="7383520" y="5108026"/>
                <a:ext cx="16842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+mn-ea"/>
                  </a:rPr>
                  <a:t>Evaluate GPA First</a:t>
                </a:r>
                <a:endParaRPr lang="zh-CN" altLang="en-US" sz="150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30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DF9F24BC-4040-2226-AE41-DDD92C67CDF2}"/>
              </a:ext>
            </a:extLst>
          </p:cNvPr>
          <p:cNvGrpSpPr/>
          <p:nvPr/>
        </p:nvGrpSpPr>
        <p:grpSpPr>
          <a:xfrm>
            <a:off x="1747690" y="778972"/>
            <a:ext cx="8696620" cy="5300055"/>
            <a:chOff x="2061002" y="667168"/>
            <a:chExt cx="8696620" cy="530005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CF7BD5D-11BC-7390-6512-0289C0F41680}"/>
                </a:ext>
              </a:extLst>
            </p:cNvPr>
            <p:cNvGrpSpPr/>
            <p:nvPr/>
          </p:nvGrpSpPr>
          <p:grpSpPr>
            <a:xfrm>
              <a:off x="2061002" y="667168"/>
              <a:ext cx="8024612" cy="5300055"/>
              <a:chOff x="2061002" y="667168"/>
              <a:chExt cx="8024612" cy="530005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DFE55C84-3405-AA63-2F27-06423EBCC0ED}"/>
                  </a:ext>
                </a:extLst>
              </p:cNvPr>
              <p:cNvGrpSpPr/>
              <p:nvPr/>
            </p:nvGrpSpPr>
            <p:grpSpPr>
              <a:xfrm>
                <a:off x="2476500" y="667168"/>
                <a:ext cx="7609114" cy="5300055"/>
                <a:chOff x="2476500" y="667168"/>
                <a:chExt cx="7609114" cy="530005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1B59A2FA-EF63-FBBA-4608-1EDDB8DC89E5}"/>
                    </a:ext>
                  </a:extLst>
                </p:cNvPr>
                <p:cNvGrpSpPr/>
                <p:nvPr/>
              </p:nvGrpSpPr>
              <p:grpSpPr>
                <a:xfrm>
                  <a:off x="2476500" y="1219201"/>
                  <a:ext cx="7609114" cy="4748022"/>
                  <a:chOff x="2291443" y="683171"/>
                  <a:chExt cx="7609114" cy="4748022"/>
                </a:xfrm>
              </p:grpSpPr>
              <p:pic>
                <p:nvPicPr>
                  <p:cNvPr id="2" name="图片 1" descr="图表, 漏斗图&#10;&#10;描述已自动生成">
                    <a:extLst>
                      <a:ext uri="{FF2B5EF4-FFF2-40B4-BE49-F238E27FC236}">
                        <a16:creationId xmlns:a16="http://schemas.microsoft.com/office/drawing/2014/main" id="{4EF38F20-CB53-E63B-6D50-12C58753FA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267" t="13337" r="10847" b="9238"/>
                  <a:stretch/>
                </p:blipFill>
                <p:spPr>
                  <a:xfrm>
                    <a:off x="2291443" y="683171"/>
                    <a:ext cx="7609114" cy="4424856"/>
                  </a:xfrm>
                  <a:prstGeom prst="rect">
                    <a:avLst/>
                  </a:prstGeom>
                </p:spPr>
              </p:pic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F487A4DE-1F66-91EC-1A2F-BE6EE81ECDB6}"/>
                      </a:ext>
                    </a:extLst>
                  </p:cNvPr>
                  <p:cNvGrpSpPr/>
                  <p:nvPr/>
                </p:nvGrpSpPr>
                <p:grpSpPr>
                  <a:xfrm>
                    <a:off x="3355803" y="5108027"/>
                    <a:ext cx="5657568" cy="323166"/>
                    <a:chOff x="3312260" y="5108027"/>
                    <a:chExt cx="5657568" cy="323166"/>
                  </a:xfrm>
                </p:grpSpPr>
                <p:sp>
                  <p:nvSpPr>
                    <p:cNvPr id="4" name="文本框 3">
                      <a:extLst>
                        <a:ext uri="{FF2B5EF4-FFF2-40B4-BE49-F238E27FC236}">
                          <a16:creationId xmlns:a16="http://schemas.microsoft.com/office/drawing/2014/main" id="{C5672106-2E98-EB6C-9868-FA8A0CFA2B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12260" y="5108027"/>
                      <a:ext cx="2060027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500" dirty="0">
                          <a:latin typeface="+mn-ea"/>
                        </a:rPr>
                        <a:t>Predict Happiness First</a:t>
                      </a:r>
                      <a:endParaRPr lang="zh-CN" altLang="en-US" sz="1500" dirty="0">
                        <a:latin typeface="+mn-ea"/>
                      </a:endParaRPr>
                    </a:p>
                  </p:txBody>
                </p:sp>
                <p:sp>
                  <p:nvSpPr>
                    <p:cNvPr id="5" name="文本框 4">
                      <a:extLst>
                        <a:ext uri="{FF2B5EF4-FFF2-40B4-BE49-F238E27FC236}">
                          <a16:creationId xmlns:a16="http://schemas.microsoft.com/office/drawing/2014/main" id="{5A821693-0C22-8179-6F4A-E9CAE4689A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85547" y="5108028"/>
                      <a:ext cx="1684281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500" dirty="0">
                          <a:latin typeface="+mn-ea"/>
                        </a:rPr>
                        <a:t>Evaluate GPA First</a:t>
                      </a:r>
                      <a:endParaRPr lang="zh-CN" altLang="en-US" sz="1500" dirty="0">
                        <a:latin typeface="+mn-ea"/>
                      </a:endParaRPr>
                    </a:p>
                  </p:txBody>
                </p:sp>
              </p:grp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B8200A1F-682E-5CF3-A1C3-3CBF1554B7D4}"/>
                    </a:ext>
                  </a:extLst>
                </p:cNvPr>
                <p:cNvGrpSpPr/>
                <p:nvPr/>
              </p:nvGrpSpPr>
              <p:grpSpPr>
                <a:xfrm>
                  <a:off x="4626427" y="667168"/>
                  <a:ext cx="3675430" cy="501280"/>
                  <a:chOff x="4604656" y="1186783"/>
                  <a:chExt cx="3675430" cy="501280"/>
                </a:xfrm>
              </p:grpSpPr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C26018C-52CD-D712-172A-1449E5DF80B0}"/>
                      </a:ext>
                    </a:extLst>
                  </p:cNvPr>
                  <p:cNvSpPr txBox="1"/>
                  <p:nvPr/>
                </p:nvSpPr>
                <p:spPr>
                  <a:xfrm>
                    <a:off x="6306862" y="1186783"/>
                    <a:ext cx="18393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dirty="0"/>
                      <a:t>*</a:t>
                    </a:r>
                    <a:endParaRPr lang="zh-CN" altLang="en-US" sz="1500" dirty="0"/>
                  </a:p>
                </p:txBody>
              </p:sp>
              <p:cxnSp>
                <p:nvCxnSpPr>
                  <p:cNvPr id="11" name="直接连接符 10">
                    <a:extLst>
                      <a:ext uri="{FF2B5EF4-FFF2-40B4-BE49-F238E27FC236}">
                        <a16:creationId xmlns:a16="http://schemas.microsoft.com/office/drawing/2014/main" id="{4994EBDA-AC71-2B40-02D2-301D1707BD8B}"/>
                      </a:ext>
                    </a:extLst>
                  </p:cNvPr>
                  <p:cNvCxnSpPr/>
                  <p:nvPr/>
                </p:nvCxnSpPr>
                <p:spPr>
                  <a:xfrm>
                    <a:off x="8280086" y="1488176"/>
                    <a:ext cx="0" cy="19857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连接符 12">
                    <a:extLst>
                      <a:ext uri="{FF2B5EF4-FFF2-40B4-BE49-F238E27FC236}">
                        <a16:creationId xmlns:a16="http://schemas.microsoft.com/office/drawing/2014/main" id="{0EE3EA56-8CC5-5B0C-C376-67166E43D65F}"/>
                      </a:ext>
                    </a:extLst>
                  </p:cNvPr>
                  <p:cNvCxnSpPr/>
                  <p:nvPr/>
                </p:nvCxnSpPr>
                <p:spPr>
                  <a:xfrm>
                    <a:off x="4604656" y="1489491"/>
                    <a:ext cx="0" cy="19857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638BAB17-6846-DC4D-7C22-36BB818E0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04656" y="1488176"/>
                    <a:ext cx="367543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36FAFF5-A4A4-6F4B-1C5B-38B92E5DCEFF}"/>
                  </a:ext>
                </a:extLst>
              </p:cNvPr>
              <p:cNvSpPr txBox="1"/>
              <p:nvPr/>
            </p:nvSpPr>
            <p:spPr>
              <a:xfrm flipV="1">
                <a:off x="2061002" y="2434286"/>
                <a:ext cx="415498" cy="167376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500" dirty="0">
                    <a:latin typeface="+mn-ea"/>
                  </a:rPr>
                  <a:t>Happiness Ratings</a:t>
                </a:r>
                <a:endParaRPr lang="zh-CN" altLang="en-US" sz="1500" dirty="0">
                  <a:latin typeface="+mn-ea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F1C8661-D020-46ED-8E4A-16A72D1DDADE}"/>
                </a:ext>
              </a:extLst>
            </p:cNvPr>
            <p:cNvSpPr txBox="1"/>
            <p:nvPr/>
          </p:nvSpPr>
          <p:spPr>
            <a:xfrm>
              <a:off x="10085614" y="2531723"/>
              <a:ext cx="672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413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25397790-9345-8AE6-E496-3FEFDF982CF3}"/>
              </a:ext>
            </a:extLst>
          </p:cNvPr>
          <p:cNvGrpSpPr/>
          <p:nvPr/>
        </p:nvGrpSpPr>
        <p:grpSpPr>
          <a:xfrm>
            <a:off x="1414556" y="2248904"/>
            <a:ext cx="9362887" cy="2360192"/>
            <a:chOff x="1282170" y="1500604"/>
            <a:chExt cx="9362887" cy="236019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B4C7BB-E4FE-C991-2131-A99DE3F57C29}"/>
                </a:ext>
              </a:extLst>
            </p:cNvPr>
            <p:cNvSpPr/>
            <p:nvPr/>
          </p:nvSpPr>
          <p:spPr>
            <a:xfrm>
              <a:off x="1282170" y="2383677"/>
              <a:ext cx="1417488" cy="7353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指导语</a:t>
              </a: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22E32ED-5AE6-0E9A-9579-8524179718DA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2699658" y="2751344"/>
              <a:ext cx="505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5948891-6C16-C6D3-2444-72402DB3C643}"/>
                </a:ext>
              </a:extLst>
            </p:cNvPr>
            <p:cNvSpPr/>
            <p:nvPr/>
          </p:nvSpPr>
          <p:spPr>
            <a:xfrm>
              <a:off x="3205313" y="2383677"/>
              <a:ext cx="1417488" cy="7353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第一次测试</a:t>
              </a: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3086F9-FEF2-0ED0-47BD-4B2DE88D5191}"/>
                </a:ext>
              </a:extLst>
            </p:cNvPr>
            <p:cNvSpPr/>
            <p:nvPr/>
          </p:nvSpPr>
          <p:spPr>
            <a:xfrm>
              <a:off x="5128456" y="2383677"/>
              <a:ext cx="1417488" cy="7353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变量测量</a:t>
              </a: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40C879D-3628-02B4-7311-1CEED93F06F6}"/>
                </a:ext>
              </a:extLst>
            </p:cNvPr>
            <p:cNvSpPr/>
            <p:nvPr/>
          </p:nvSpPr>
          <p:spPr>
            <a:xfrm>
              <a:off x="7051599" y="2383677"/>
              <a:ext cx="1417488" cy="7353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第二次测试</a:t>
              </a: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A321834-1054-18DC-A483-D508B2C8627C}"/>
                </a:ext>
              </a:extLst>
            </p:cNvPr>
            <p:cNvSpPr/>
            <p:nvPr/>
          </p:nvSpPr>
          <p:spPr>
            <a:xfrm>
              <a:off x="8974742" y="2383677"/>
              <a:ext cx="1417488" cy="7353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变量测量</a:t>
              </a: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D250D1D-1993-C8EE-41AB-C9FC1047C18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4622801" y="2751344"/>
              <a:ext cx="505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205FDBD-4CCB-0DCE-8BAA-698223182BC6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8469087" y="2751344"/>
              <a:ext cx="505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750C561-89D0-36EE-60BD-F2854B916028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545944" y="2751344"/>
              <a:ext cx="505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42C271F-4658-2646-368E-9F77EDCCB491}"/>
                </a:ext>
              </a:extLst>
            </p:cNvPr>
            <p:cNvSpPr/>
            <p:nvPr/>
          </p:nvSpPr>
          <p:spPr>
            <a:xfrm>
              <a:off x="5381283" y="2948089"/>
              <a:ext cx="1417488" cy="9127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幸福感预期</a:t>
              </a:r>
              <a:endParaRPr lang="en-US" altLang="zh-CN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操纵检查</a:t>
              </a:r>
              <a:endParaRPr lang="en-US" altLang="zh-CN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114764A-2462-4562-423E-8B2D56F500BD}"/>
                </a:ext>
              </a:extLst>
            </p:cNvPr>
            <p:cNvSpPr/>
            <p:nvPr/>
          </p:nvSpPr>
          <p:spPr>
            <a:xfrm>
              <a:off x="9227569" y="2948084"/>
              <a:ext cx="1417488" cy="9127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实际幸福感</a:t>
              </a:r>
              <a:endParaRPr lang="en-US" altLang="zh-CN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中介变量</a:t>
              </a:r>
              <a:endParaRPr lang="en-US" altLang="zh-CN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操纵检查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C46B9-8D59-59C5-25F6-9AB296282EFC}"/>
                </a:ext>
              </a:extLst>
            </p:cNvPr>
            <p:cNvSpPr/>
            <p:nvPr/>
          </p:nvSpPr>
          <p:spPr>
            <a:xfrm>
              <a:off x="4268428" y="1500604"/>
              <a:ext cx="1214399" cy="52797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好</a:t>
              </a:r>
              <a:r>
                <a: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坏反馈</a:t>
              </a: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C5225D2-9795-2126-BD91-6EBE866AF121}"/>
                </a:ext>
              </a:extLst>
            </p:cNvPr>
            <p:cNvSpPr/>
            <p:nvPr/>
          </p:nvSpPr>
          <p:spPr>
            <a:xfrm>
              <a:off x="8114714" y="1506060"/>
              <a:ext cx="1214399" cy="527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全部好反馈</a:t>
              </a: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FC2CAD8-61B6-23C7-7733-0F09B2C4642C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8721914" y="2034035"/>
              <a:ext cx="0" cy="7173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A305498-00A1-9313-174B-4B333BBB878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4875628" y="2028577"/>
              <a:ext cx="0" cy="7227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56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B4DE52B6-32B1-80E3-E384-9BD17AA1F66B}"/>
              </a:ext>
            </a:extLst>
          </p:cNvPr>
          <p:cNvGrpSpPr/>
          <p:nvPr/>
        </p:nvGrpSpPr>
        <p:grpSpPr>
          <a:xfrm>
            <a:off x="-2970851" y="1211415"/>
            <a:ext cx="18133702" cy="4435169"/>
            <a:chOff x="-3264677" y="1490505"/>
            <a:chExt cx="18133702" cy="443516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123D051-3F3C-B645-8A08-76831DD96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61" t="7253" b="12816"/>
            <a:stretch/>
          </p:blipFill>
          <p:spPr>
            <a:xfrm>
              <a:off x="9516221" y="1769043"/>
              <a:ext cx="5352804" cy="382411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857295-A5B6-72BE-A088-FDAF35ACE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11" t="7092" b="12977"/>
            <a:stretch/>
          </p:blipFill>
          <p:spPr>
            <a:xfrm>
              <a:off x="3385270" y="1762517"/>
              <a:ext cx="5371075" cy="3837166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A738B917-8F83-AAA6-4089-5D9A68F22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11" t="7349" b="12465"/>
            <a:stretch/>
          </p:blipFill>
          <p:spPr>
            <a:xfrm>
              <a:off x="-2855598" y="1764038"/>
              <a:ext cx="5371075" cy="3849357"/>
            </a:xfrm>
            <a:prstGeom prst="rect">
              <a:avLst/>
            </a:prstGeom>
          </p:spPr>
        </p:pic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865FA84-2038-B4A8-3398-050F0AF2BC6F}"/>
                </a:ext>
              </a:extLst>
            </p:cNvPr>
            <p:cNvGrpSpPr/>
            <p:nvPr/>
          </p:nvGrpSpPr>
          <p:grpSpPr>
            <a:xfrm>
              <a:off x="-3264677" y="1490505"/>
              <a:ext cx="17134807" cy="4435169"/>
              <a:chOff x="-3264677" y="1490505"/>
              <a:chExt cx="17134807" cy="4435169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1937C5B2-6BFD-DB24-8B83-3B54926E5A98}"/>
                  </a:ext>
                </a:extLst>
              </p:cNvPr>
              <p:cNvGrpSpPr/>
              <p:nvPr/>
            </p:nvGrpSpPr>
            <p:grpSpPr>
              <a:xfrm>
                <a:off x="-3264677" y="1813670"/>
                <a:ext cx="17134807" cy="4112004"/>
                <a:chOff x="-3167141" y="204326"/>
                <a:chExt cx="17134807" cy="4112004"/>
              </a:xfrm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AFC7DC97-006B-BB8B-788D-C43519A62EF0}"/>
                    </a:ext>
                  </a:extLst>
                </p:cNvPr>
                <p:cNvGrpSpPr/>
                <p:nvPr/>
              </p:nvGrpSpPr>
              <p:grpSpPr>
                <a:xfrm>
                  <a:off x="-3167141" y="204326"/>
                  <a:ext cx="4760174" cy="4112004"/>
                  <a:chOff x="-252680" y="169359"/>
                  <a:chExt cx="4760174" cy="4112004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5C94B6E6-14EC-AF88-7B6E-4E4217CD3386}"/>
                      </a:ext>
                    </a:extLst>
                  </p:cNvPr>
                  <p:cNvGrpSpPr/>
                  <p:nvPr/>
                </p:nvGrpSpPr>
                <p:grpSpPr>
                  <a:xfrm>
                    <a:off x="-252680" y="1132033"/>
                    <a:ext cx="4760174" cy="3149330"/>
                    <a:chOff x="-19620" y="2113377"/>
                    <a:chExt cx="4760174" cy="3149330"/>
                  </a:xfrm>
                </p:grpSpPr>
                <p:grpSp>
                  <p:nvGrpSpPr>
                    <p:cNvPr id="9" name="组合 8">
                      <a:extLst>
                        <a:ext uri="{FF2B5EF4-FFF2-40B4-BE49-F238E27FC236}">
                          <a16:creationId xmlns:a16="http://schemas.microsoft.com/office/drawing/2014/main" id="{F566E88E-1D64-01ED-42C4-5DAF95911F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23055" y="4869200"/>
                      <a:ext cx="817499" cy="393507"/>
                      <a:chOff x="6733694" y="5146426"/>
                      <a:chExt cx="817499" cy="393507"/>
                    </a:xfrm>
                  </p:grpSpPr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0F39D890-065D-9BB1-60A6-9633C32E9A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33694" y="5216768"/>
                        <a:ext cx="817499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5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坏反馈</a:t>
                        </a:r>
                      </a:p>
                    </p:txBody>
                  </p:sp>
                  <p:cxnSp>
                    <p:nvCxnSpPr>
                      <p:cNvPr id="15" name="直接连接符 14">
                        <a:extLst>
                          <a:ext uri="{FF2B5EF4-FFF2-40B4-BE49-F238E27FC236}">
                            <a16:creationId xmlns:a16="http://schemas.microsoft.com/office/drawing/2014/main" id="{E270C71D-9E8D-0D8F-0DB8-49B36F0BCB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104185" y="5146426"/>
                        <a:ext cx="0" cy="7542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A4CB3D42-F02E-4146-A902-3ADAEC27BD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00974" y="4869201"/>
                      <a:ext cx="812920" cy="393506"/>
                      <a:chOff x="4461948" y="5146427"/>
                      <a:chExt cx="812920" cy="393506"/>
                    </a:xfrm>
                  </p:grpSpPr>
                  <p:sp>
                    <p:nvSpPr>
                      <p:cNvPr id="12" name="文本框 11">
                        <a:extLst>
                          <a:ext uri="{FF2B5EF4-FFF2-40B4-BE49-F238E27FC236}">
                            <a16:creationId xmlns:a16="http://schemas.microsoft.com/office/drawing/2014/main" id="{6F6B93F6-BC31-299B-22A7-3125CD15CD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61948" y="5216768"/>
                        <a:ext cx="812920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5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好反馈</a:t>
                        </a:r>
                      </a:p>
                    </p:txBody>
                  </p:sp>
                  <p:cxnSp>
                    <p:nvCxnSpPr>
                      <p:cNvPr id="13" name="直接连接符 12">
                        <a:extLst>
                          <a:ext uri="{FF2B5EF4-FFF2-40B4-BE49-F238E27FC236}">
                            <a16:creationId xmlns:a16="http://schemas.microsoft.com/office/drawing/2014/main" id="{8DCA2143-2078-B62C-0C94-A6B2AE83BF4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32438" y="5146427"/>
                        <a:ext cx="0" cy="7542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34957326-F9CF-3732-37A5-BF4EAE5E38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9620" y="2113377"/>
                      <a:ext cx="415498" cy="182474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第二次测试预测难度</a:t>
                      </a:r>
                    </a:p>
                  </p:txBody>
                </p:sp>
              </p:grp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BAC6F824-CF47-DA28-9CE0-A41B32EDAD47}"/>
                      </a:ext>
                    </a:extLst>
                  </p:cNvPr>
                  <p:cNvSpPr txBox="1"/>
                  <p:nvPr/>
                </p:nvSpPr>
                <p:spPr>
                  <a:xfrm>
                    <a:off x="-188996" y="169359"/>
                    <a:ext cx="28813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a</a:t>
                    </a:r>
                    <a:endPara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88169B7D-5BD6-1CFD-701B-7D399288BFCB}"/>
                    </a:ext>
                  </a:extLst>
                </p:cNvPr>
                <p:cNvGrpSpPr/>
                <p:nvPr/>
              </p:nvGrpSpPr>
              <p:grpSpPr>
                <a:xfrm>
                  <a:off x="3018585" y="204326"/>
                  <a:ext cx="4801184" cy="4112004"/>
                  <a:chOff x="6118128" y="169359"/>
                  <a:chExt cx="4801184" cy="4112004"/>
                </a:xfrm>
              </p:grpSpPr>
              <p:grpSp>
                <p:nvGrpSpPr>
                  <p:cNvPr id="25" name="组合 24">
                    <a:extLst>
                      <a:ext uri="{FF2B5EF4-FFF2-40B4-BE49-F238E27FC236}">
                        <a16:creationId xmlns:a16="http://schemas.microsoft.com/office/drawing/2014/main" id="{E909DD52-BABD-763A-2A7E-8602521586F8}"/>
                      </a:ext>
                    </a:extLst>
                  </p:cNvPr>
                  <p:cNvGrpSpPr/>
                  <p:nvPr/>
                </p:nvGrpSpPr>
                <p:grpSpPr>
                  <a:xfrm>
                    <a:off x="6118128" y="939561"/>
                    <a:ext cx="4801184" cy="3341802"/>
                    <a:chOff x="5536291" y="2000612"/>
                    <a:chExt cx="4801184" cy="3341802"/>
                  </a:xfrm>
                </p:grpSpPr>
                <p:grpSp>
                  <p:nvGrpSpPr>
                    <p:cNvPr id="17" name="组合 16">
                      <a:extLst>
                        <a:ext uri="{FF2B5EF4-FFF2-40B4-BE49-F238E27FC236}">
                          <a16:creationId xmlns:a16="http://schemas.microsoft.com/office/drawing/2014/main" id="{6AF9B3AD-FFA6-28C7-5435-77B703D555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19976" y="4948907"/>
                      <a:ext cx="817499" cy="393507"/>
                      <a:chOff x="6743355" y="5146426"/>
                      <a:chExt cx="817499" cy="393507"/>
                    </a:xfrm>
                  </p:grpSpPr>
                  <p:sp>
                    <p:nvSpPr>
                      <p:cNvPr id="18" name="文本框 17">
                        <a:extLst>
                          <a:ext uri="{FF2B5EF4-FFF2-40B4-BE49-F238E27FC236}">
                            <a16:creationId xmlns:a16="http://schemas.microsoft.com/office/drawing/2014/main" id="{1A638465-3BC0-5180-0D68-E9C759882B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43355" y="5216768"/>
                        <a:ext cx="817499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5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坏反馈</a:t>
                        </a:r>
                      </a:p>
                    </p:txBody>
                  </p:sp>
                  <p:cxnSp>
                    <p:nvCxnSpPr>
                      <p:cNvPr id="19" name="直接连接符 18">
                        <a:extLst>
                          <a:ext uri="{FF2B5EF4-FFF2-40B4-BE49-F238E27FC236}">
                            <a16:creationId xmlns:a16="http://schemas.microsoft.com/office/drawing/2014/main" id="{BF16C608-DF6D-A342-86ED-AF1DBDF094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104185" y="5146426"/>
                        <a:ext cx="0" cy="7542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" name="组合 19">
                      <a:extLst>
                        <a:ext uri="{FF2B5EF4-FFF2-40B4-BE49-F238E27FC236}">
                          <a16:creationId xmlns:a16="http://schemas.microsoft.com/office/drawing/2014/main" id="{89513462-E13E-098A-A779-B62A8ECC84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78822" y="4948908"/>
                      <a:ext cx="817499" cy="393506"/>
                      <a:chOff x="4452536" y="5146427"/>
                      <a:chExt cx="817499" cy="393506"/>
                    </a:xfrm>
                  </p:grpSpPr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EC59B1E1-AAE3-53AB-5FFF-C23330CA05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2536" y="5216768"/>
                        <a:ext cx="817499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5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好反馈</a:t>
                        </a:r>
                      </a:p>
                    </p:txBody>
                  </p:sp>
                  <p:cxnSp>
                    <p:nvCxnSpPr>
                      <p:cNvPr id="22" name="直接连接符 21">
                        <a:extLst>
                          <a:ext uri="{FF2B5EF4-FFF2-40B4-BE49-F238E27FC236}">
                            <a16:creationId xmlns:a16="http://schemas.microsoft.com/office/drawing/2014/main" id="{507F6654-1884-C6B4-13C6-63E63270430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32438" y="5146427"/>
                        <a:ext cx="0" cy="7542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3FFDD4CA-5103-6189-4BF5-0986802AA9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36291" y="2000612"/>
                      <a:ext cx="415498" cy="219445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第一次测试实际感知难度</a:t>
                      </a:r>
                    </a:p>
                  </p:txBody>
                </p:sp>
              </p:grp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937E133-9986-9501-BA09-4B6B6D220AF0}"/>
                      </a:ext>
                    </a:extLst>
                  </p:cNvPr>
                  <p:cNvSpPr txBox="1"/>
                  <p:nvPr/>
                </p:nvSpPr>
                <p:spPr>
                  <a:xfrm>
                    <a:off x="6181812" y="169359"/>
                    <a:ext cx="28813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b</a:t>
                    </a:r>
                    <a:endPara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4009A981-20BC-FC44-C3B0-0CA2B688FA63}"/>
                    </a:ext>
                  </a:extLst>
                </p:cNvPr>
                <p:cNvGrpSpPr/>
                <p:nvPr/>
              </p:nvGrpSpPr>
              <p:grpSpPr>
                <a:xfrm>
                  <a:off x="9137602" y="204326"/>
                  <a:ext cx="4830064" cy="4112004"/>
                  <a:chOff x="607996" y="5713988"/>
                  <a:chExt cx="4830064" cy="4112004"/>
                </a:xfrm>
              </p:grpSpPr>
              <p:grpSp>
                <p:nvGrpSpPr>
                  <p:cNvPr id="33" name="组合 32">
                    <a:extLst>
                      <a:ext uri="{FF2B5EF4-FFF2-40B4-BE49-F238E27FC236}">
                        <a16:creationId xmlns:a16="http://schemas.microsoft.com/office/drawing/2014/main" id="{28B9E1DD-5C2A-0BED-4033-F3C11F59A77D}"/>
                      </a:ext>
                    </a:extLst>
                  </p:cNvPr>
                  <p:cNvGrpSpPr/>
                  <p:nvPr/>
                </p:nvGrpSpPr>
                <p:grpSpPr>
                  <a:xfrm>
                    <a:off x="607996" y="6491807"/>
                    <a:ext cx="4830064" cy="3334185"/>
                    <a:chOff x="5521771" y="2008229"/>
                    <a:chExt cx="4830064" cy="3334185"/>
                  </a:xfrm>
                </p:grpSpPr>
                <p:grpSp>
                  <p:nvGrpSpPr>
                    <p:cNvPr id="26" name="组合 25">
                      <a:extLst>
                        <a:ext uri="{FF2B5EF4-FFF2-40B4-BE49-F238E27FC236}">
                          <a16:creationId xmlns:a16="http://schemas.microsoft.com/office/drawing/2014/main" id="{84D1F65F-B5D9-07CC-8772-D30CA51FFA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34336" y="4948907"/>
                      <a:ext cx="817499" cy="393507"/>
                      <a:chOff x="6757715" y="5146426"/>
                      <a:chExt cx="817499" cy="393507"/>
                    </a:xfrm>
                  </p:grpSpPr>
                  <p:sp>
                    <p:nvSpPr>
                      <p:cNvPr id="27" name="文本框 26">
                        <a:extLst>
                          <a:ext uri="{FF2B5EF4-FFF2-40B4-BE49-F238E27FC236}">
                            <a16:creationId xmlns:a16="http://schemas.microsoft.com/office/drawing/2014/main" id="{0504B9AC-42EB-582F-5846-A650305F57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7715" y="5216768"/>
                        <a:ext cx="817499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5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坏反馈</a:t>
                        </a:r>
                      </a:p>
                    </p:txBody>
                  </p:sp>
                  <p:cxnSp>
                    <p:nvCxnSpPr>
                      <p:cNvPr id="28" name="直接连接符 27">
                        <a:extLst>
                          <a:ext uri="{FF2B5EF4-FFF2-40B4-BE49-F238E27FC236}">
                            <a16:creationId xmlns:a16="http://schemas.microsoft.com/office/drawing/2014/main" id="{5B78DAD6-7967-396A-3C9A-D083E167453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104185" y="5146426"/>
                        <a:ext cx="0" cy="7542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组合 28">
                      <a:extLst>
                        <a:ext uri="{FF2B5EF4-FFF2-40B4-BE49-F238E27FC236}">
                          <a16:creationId xmlns:a16="http://schemas.microsoft.com/office/drawing/2014/main" id="{84C5B7DB-016B-3106-11A9-150C7D5406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93585" y="4948908"/>
                      <a:ext cx="817499" cy="393506"/>
                      <a:chOff x="4467299" y="5146427"/>
                      <a:chExt cx="817499" cy="393506"/>
                    </a:xfrm>
                  </p:grpSpPr>
                  <p:sp>
                    <p:nvSpPr>
                      <p:cNvPr id="30" name="文本框 29">
                        <a:extLst>
                          <a:ext uri="{FF2B5EF4-FFF2-40B4-BE49-F238E27FC236}">
                            <a16:creationId xmlns:a16="http://schemas.microsoft.com/office/drawing/2014/main" id="{ABE33641-FD0F-5702-532D-E5C51D56F1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67299" y="5216768"/>
                        <a:ext cx="817499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5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好反馈</a:t>
                        </a:r>
                      </a:p>
                    </p:txBody>
                  </p:sp>
                  <p:cxnSp>
                    <p:nvCxnSpPr>
                      <p:cNvPr id="31" name="直接连接符 30">
                        <a:extLst>
                          <a:ext uri="{FF2B5EF4-FFF2-40B4-BE49-F238E27FC236}">
                            <a16:creationId xmlns:a16="http://schemas.microsoft.com/office/drawing/2014/main" id="{2F83A4F9-1155-A9B6-7424-DDFCC01FAC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32438" y="5146427"/>
                        <a:ext cx="0" cy="7542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9A648943-7D16-B4F0-DD4F-668B9F299A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1771" y="2008229"/>
                      <a:ext cx="415498" cy="219445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第二次测试实际感知难度</a:t>
                      </a:r>
                    </a:p>
                  </p:txBody>
                </p:sp>
              </p:grp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A5B3A5FB-EC2A-BBF5-7066-5C71E5844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74706" y="5713988"/>
                    <a:ext cx="28813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c</a:t>
                    </a:r>
                    <a:endPara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0FD8E07C-61FC-A627-90D5-5C1D8939D5D9}"/>
                  </a:ext>
                </a:extLst>
              </p:cNvPr>
              <p:cNvGrpSpPr/>
              <p:nvPr/>
            </p:nvGrpSpPr>
            <p:grpSpPr>
              <a:xfrm>
                <a:off x="5055674" y="1490505"/>
                <a:ext cx="2233446" cy="681678"/>
                <a:chOff x="5055674" y="1490505"/>
                <a:chExt cx="2233446" cy="681678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F8AD8EF8-1204-1BAB-9F2B-5A5E1FA18C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5674" y="1756077"/>
                  <a:ext cx="0" cy="4161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47272DB8-18D5-B123-4181-8C306E90B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55674" y="1762517"/>
                  <a:ext cx="2233446" cy="282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7A66424-96C7-5693-6D08-2381A42F7A5E}"/>
                    </a:ext>
                  </a:extLst>
                </p:cNvPr>
                <p:cNvSpPr txBox="1"/>
                <p:nvPr/>
              </p:nvSpPr>
              <p:spPr>
                <a:xfrm>
                  <a:off x="6022535" y="1490505"/>
                  <a:ext cx="18393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b="1" dirty="0"/>
                    <a:t>*</a:t>
                  </a:r>
                  <a:endParaRPr lang="zh-CN" altLang="en-US" sz="1500" b="1" dirty="0"/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53457C52-C0BC-235B-BD7C-2F3BD0DF0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82891" y="1764544"/>
                  <a:ext cx="0" cy="20090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4089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5C229A8D-1295-105D-B7A9-8C6FA462E864}"/>
              </a:ext>
            </a:extLst>
          </p:cNvPr>
          <p:cNvGrpSpPr/>
          <p:nvPr/>
        </p:nvGrpSpPr>
        <p:grpSpPr>
          <a:xfrm>
            <a:off x="-859176" y="1150547"/>
            <a:ext cx="13910352" cy="4556906"/>
            <a:chOff x="-5104489" y="471609"/>
            <a:chExt cx="13910352" cy="455690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A74318C-65E5-6FB3-4CBA-9A58CC9870EE}"/>
                </a:ext>
              </a:extLst>
            </p:cNvPr>
            <p:cNvGrpSpPr/>
            <p:nvPr/>
          </p:nvGrpSpPr>
          <p:grpSpPr>
            <a:xfrm>
              <a:off x="2894439" y="813094"/>
              <a:ext cx="5911424" cy="4215421"/>
              <a:chOff x="2894439" y="813094"/>
              <a:chExt cx="5911424" cy="4215421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FBA46FFA-2899-7CEA-9839-285FB05F7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19" t="6152" b="12697"/>
              <a:stretch/>
            </p:blipFill>
            <p:spPr>
              <a:xfrm>
                <a:off x="3309937" y="813094"/>
                <a:ext cx="5495926" cy="3895725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24D2E2-2FBD-BF45-767F-3D2FA18E3206}"/>
                  </a:ext>
                </a:extLst>
              </p:cNvPr>
              <p:cNvSpPr txBox="1"/>
              <p:nvPr/>
            </p:nvSpPr>
            <p:spPr>
              <a:xfrm>
                <a:off x="6990459" y="4705350"/>
                <a:ext cx="81749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坏反馈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F6FFC1D1-9611-29B7-12E6-E85D8EF90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1289" y="4635008"/>
                <a:ext cx="0" cy="754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8EBA4F-A726-73B4-BF68-2CAA1836C0D3}"/>
                  </a:ext>
                </a:extLst>
              </p:cNvPr>
              <p:cNvSpPr txBox="1"/>
              <p:nvPr/>
            </p:nvSpPr>
            <p:spPr>
              <a:xfrm>
                <a:off x="4749305" y="4705350"/>
                <a:ext cx="81749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好反馈</a:t>
                </a: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AF1A467-079C-C67D-4FE6-432EF2F0A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9207" y="4635009"/>
                <a:ext cx="0" cy="754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E35CD17-E0ED-8A9C-86EF-EC1CBA170BF8}"/>
                  </a:ext>
                </a:extLst>
              </p:cNvPr>
              <p:cNvSpPr txBox="1"/>
              <p:nvPr/>
            </p:nvSpPr>
            <p:spPr>
              <a:xfrm>
                <a:off x="2894439" y="1275316"/>
                <a:ext cx="415498" cy="297127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5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实际的幸福感与预期幸福感的差值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7443C5-FCE1-F883-F4B6-92D7B6BAC892}"/>
                </a:ext>
              </a:extLst>
            </p:cNvPr>
            <p:cNvSpPr txBox="1"/>
            <p:nvPr/>
          </p:nvSpPr>
          <p:spPr>
            <a:xfrm>
              <a:off x="2958123" y="551482"/>
              <a:ext cx="288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C0CC20A-2C47-391D-E871-210291F7A721}"/>
                </a:ext>
              </a:extLst>
            </p:cNvPr>
            <p:cNvGrpSpPr/>
            <p:nvPr/>
          </p:nvGrpSpPr>
          <p:grpSpPr>
            <a:xfrm>
              <a:off x="-5104489" y="471609"/>
              <a:ext cx="8305012" cy="4556906"/>
              <a:chOff x="4290110" y="608135"/>
              <a:chExt cx="8305012" cy="455690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84F35108-DA7E-B032-09E9-DF1F915D9BA2}"/>
                  </a:ext>
                </a:extLst>
              </p:cNvPr>
              <p:cNvGrpSpPr/>
              <p:nvPr/>
            </p:nvGrpSpPr>
            <p:grpSpPr>
              <a:xfrm>
                <a:off x="4290110" y="608135"/>
                <a:ext cx="8305012" cy="4556906"/>
                <a:chOff x="5093143" y="608135"/>
                <a:chExt cx="8305012" cy="4556906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86D94FC1-A314-1560-964B-8E31EB836C34}"/>
                    </a:ext>
                  </a:extLst>
                </p:cNvPr>
                <p:cNvGrpSpPr/>
                <p:nvPr/>
              </p:nvGrpSpPr>
              <p:grpSpPr>
                <a:xfrm>
                  <a:off x="5508641" y="608135"/>
                  <a:ext cx="7889514" cy="4247453"/>
                  <a:chOff x="2604314" y="502496"/>
                  <a:chExt cx="7889514" cy="4247453"/>
                </a:xfrm>
              </p:grpSpPr>
              <p:pic>
                <p:nvPicPr>
                  <p:cNvPr id="32" name="图片 31">
                    <a:extLst>
                      <a:ext uri="{FF2B5EF4-FFF2-40B4-BE49-F238E27FC236}">
                        <a16:creationId xmlns:a16="http://schemas.microsoft.com/office/drawing/2014/main" id="{F3B8B33D-8D58-CA7C-3747-F1602B75A1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620" t="5583" r="25473" b="5939"/>
                  <a:stretch/>
                </p:blipFill>
                <p:spPr>
                  <a:xfrm>
                    <a:off x="2604314" y="502496"/>
                    <a:ext cx="5605016" cy="4247453"/>
                  </a:xfrm>
                  <a:prstGeom prst="rect">
                    <a:avLst/>
                  </a:prstGeom>
                </p:spPr>
              </p:pic>
              <p:grpSp>
                <p:nvGrpSpPr>
                  <p:cNvPr id="33" name="组合 32">
                    <a:extLst>
                      <a:ext uri="{FF2B5EF4-FFF2-40B4-BE49-F238E27FC236}">
                        <a16:creationId xmlns:a16="http://schemas.microsoft.com/office/drawing/2014/main" id="{3BA31F44-5A6F-AE78-3106-7AA2CC0E354C}"/>
                      </a:ext>
                    </a:extLst>
                  </p:cNvPr>
                  <p:cNvGrpSpPr/>
                  <p:nvPr/>
                </p:nvGrpSpPr>
                <p:grpSpPr>
                  <a:xfrm>
                    <a:off x="8454822" y="1457862"/>
                    <a:ext cx="2039006" cy="323165"/>
                    <a:chOff x="8454822" y="800903"/>
                    <a:chExt cx="2039006" cy="323165"/>
                  </a:xfrm>
                </p:grpSpPr>
                <p:pic>
                  <p:nvPicPr>
                    <p:cNvPr id="38" name="图片 37">
                      <a:extLst>
                        <a:ext uri="{FF2B5EF4-FFF2-40B4-BE49-F238E27FC236}">
                          <a16:creationId xmlns:a16="http://schemas.microsoft.com/office/drawing/2014/main" id="{A240787E-A230-8BDF-240F-3C938EC157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74987" t="13789" r="23012" b="81746"/>
                    <a:stretch/>
                  </p:blipFill>
                  <p:spPr>
                    <a:xfrm>
                      <a:off x="8454822" y="808880"/>
                      <a:ext cx="199696" cy="2627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19F2FD6E-E76A-123A-DD61-1DD34E3BE4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3497" y="800903"/>
                      <a:ext cx="1860331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坏反馈</a:t>
                      </a:r>
                    </a:p>
                  </p:txBody>
                </p:sp>
              </p:grp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B38E480D-4354-5EA9-C36C-760AB33588ED}"/>
                      </a:ext>
                    </a:extLst>
                  </p:cNvPr>
                  <p:cNvGrpSpPr/>
                  <p:nvPr/>
                </p:nvGrpSpPr>
                <p:grpSpPr>
                  <a:xfrm>
                    <a:off x="8454822" y="1163320"/>
                    <a:ext cx="2039006" cy="361217"/>
                    <a:chOff x="8454822" y="1163320"/>
                    <a:chExt cx="2039006" cy="361217"/>
                  </a:xfrm>
                </p:grpSpPr>
                <p:pic>
                  <p:nvPicPr>
                    <p:cNvPr id="36" name="图片 35">
                      <a:extLst>
                        <a:ext uri="{FF2B5EF4-FFF2-40B4-BE49-F238E27FC236}">
                          <a16:creationId xmlns:a16="http://schemas.microsoft.com/office/drawing/2014/main" id="{01784364-A3DE-FC57-98D8-C06FBB82E8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74987" t="18254" r="23012" b="76745"/>
                    <a:stretch/>
                  </p:blipFill>
                  <p:spPr>
                    <a:xfrm>
                      <a:off x="8454822" y="1230249"/>
                      <a:ext cx="199696" cy="29428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7" name="文本框 36">
                      <a:extLst>
                        <a:ext uri="{FF2B5EF4-FFF2-40B4-BE49-F238E27FC236}">
                          <a16:creationId xmlns:a16="http://schemas.microsoft.com/office/drawing/2014/main" id="{281C5EE5-C686-C085-ECAF-D0B5E4D2F7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3497" y="1163320"/>
                      <a:ext cx="1860331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好反馈</a:t>
                      </a:r>
                    </a:p>
                  </p:txBody>
                </p:sp>
              </p:grp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CC13171F-3CB6-AC50-A153-1CF0ABAC4D38}"/>
                      </a:ext>
                    </a:extLst>
                  </p:cNvPr>
                  <p:cNvSpPr txBox="1"/>
                  <p:nvPr/>
                </p:nvSpPr>
                <p:spPr>
                  <a:xfrm>
                    <a:off x="8388005" y="846633"/>
                    <a:ext cx="1048034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反馈类型</a:t>
                    </a:r>
                  </a:p>
                </p:txBody>
              </p:sp>
            </p:grp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471DA3E-F2CE-034F-C6CC-926EE29A9397}"/>
                    </a:ext>
                  </a:extLst>
                </p:cNvPr>
                <p:cNvSpPr txBox="1"/>
                <p:nvPr/>
              </p:nvSpPr>
              <p:spPr>
                <a:xfrm>
                  <a:off x="6551425" y="4841876"/>
                  <a:ext cx="118541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5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预期幸福感</a:t>
                  </a: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1A77AFA-3401-F972-1890-86C511CCB83A}"/>
                    </a:ext>
                  </a:extLst>
                </p:cNvPr>
                <p:cNvSpPr txBox="1"/>
                <p:nvPr/>
              </p:nvSpPr>
              <p:spPr>
                <a:xfrm>
                  <a:off x="9311136" y="4841876"/>
                  <a:ext cx="118541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5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实际幸福感</a:t>
                  </a:r>
                </a:p>
              </p:txBody>
            </p: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A1230C7F-308F-A1BC-D2FB-02CC16714F14}"/>
                    </a:ext>
                  </a:extLst>
                </p:cNvPr>
                <p:cNvGrpSpPr/>
                <p:nvPr/>
              </p:nvGrpSpPr>
              <p:grpSpPr>
                <a:xfrm>
                  <a:off x="9356200" y="717195"/>
                  <a:ext cx="1023971" cy="1643023"/>
                  <a:chOff x="6009294" y="259824"/>
                  <a:chExt cx="1023971" cy="1643023"/>
                </a:xfrm>
              </p:grpSpPr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7E37B6AD-7069-FC2A-97F2-A74F654FCB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25382" y="509495"/>
                    <a:ext cx="7883" cy="139335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80D7436F-BD2A-D76A-D9A4-0B6EC597F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16256" y="519816"/>
                    <a:ext cx="0" cy="7032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3B0DE1BD-E264-6083-E126-35E7347699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9294" y="516422"/>
                    <a:ext cx="101011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24A0490F-4006-18C0-7D3F-88EBD1CCBD51}"/>
                      </a:ext>
                    </a:extLst>
                  </p:cNvPr>
                  <p:cNvSpPr txBox="1"/>
                  <p:nvPr/>
                </p:nvSpPr>
                <p:spPr>
                  <a:xfrm>
                    <a:off x="6332251" y="259824"/>
                    <a:ext cx="412213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**</a:t>
                    </a:r>
                    <a:endParaRPr lang="zh-CN" altLang="en-US" sz="15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378DB894-D30D-7F68-E60A-570CE905DBE6}"/>
                    </a:ext>
                  </a:extLst>
                </p:cNvPr>
                <p:cNvGrpSpPr/>
                <p:nvPr/>
              </p:nvGrpSpPr>
              <p:grpSpPr>
                <a:xfrm>
                  <a:off x="6563447" y="717195"/>
                  <a:ext cx="1023971" cy="1636703"/>
                  <a:chOff x="6009294" y="266144"/>
                  <a:chExt cx="1023971" cy="1636703"/>
                </a:xfrm>
              </p:grpSpPr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09C10E53-0406-6B64-6B81-5BBBE4068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25382" y="509495"/>
                    <a:ext cx="7883" cy="139335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id="{384CDC62-194D-8B7C-CBC9-42A67C734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16256" y="519816"/>
                    <a:ext cx="0" cy="79866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794B5DFF-4D42-5B77-E49E-8583A38CB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9294" y="516422"/>
                    <a:ext cx="101011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FCD74108-DAC6-CF03-9BA8-478F79A4AB34}"/>
                      </a:ext>
                    </a:extLst>
                  </p:cNvPr>
                  <p:cNvSpPr txBox="1"/>
                  <p:nvPr/>
                </p:nvSpPr>
                <p:spPr>
                  <a:xfrm>
                    <a:off x="6359791" y="266144"/>
                    <a:ext cx="18393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*</a:t>
                    </a:r>
                    <a:endParaRPr lang="zh-CN" altLang="en-US" sz="15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6182A07-4F34-CA98-97CD-6334894AC964}"/>
                    </a:ext>
                  </a:extLst>
                </p:cNvPr>
                <p:cNvSpPr txBox="1"/>
                <p:nvPr/>
              </p:nvSpPr>
              <p:spPr>
                <a:xfrm>
                  <a:off x="5093143" y="2200940"/>
                  <a:ext cx="415498" cy="106184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CN" altLang="en-US" sz="15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幸福感评分</a:t>
                  </a: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732D047-EFC5-90BA-93ED-E4A024AFE2AD}"/>
                  </a:ext>
                </a:extLst>
              </p:cNvPr>
              <p:cNvSpPr txBox="1"/>
              <p:nvPr/>
            </p:nvSpPr>
            <p:spPr>
              <a:xfrm>
                <a:off x="4353794" y="688008"/>
                <a:ext cx="288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851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A1ACE60F-59D9-9DDB-188B-334D7834B51D}"/>
              </a:ext>
            </a:extLst>
          </p:cNvPr>
          <p:cNvGrpSpPr/>
          <p:nvPr/>
        </p:nvGrpSpPr>
        <p:grpSpPr>
          <a:xfrm>
            <a:off x="3333511" y="2279419"/>
            <a:ext cx="5524978" cy="2299161"/>
            <a:chOff x="5419915" y="2815564"/>
            <a:chExt cx="5524978" cy="2299161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C1940D2-96E6-7187-0EE2-81D74962BF49}"/>
                </a:ext>
              </a:extLst>
            </p:cNvPr>
            <p:cNvGrpSpPr/>
            <p:nvPr/>
          </p:nvGrpSpPr>
          <p:grpSpPr>
            <a:xfrm>
              <a:off x="5419915" y="2855390"/>
              <a:ext cx="5524978" cy="2259335"/>
              <a:chOff x="4874537" y="2399180"/>
              <a:chExt cx="5524978" cy="2259335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66D5EB-0A97-F233-44DB-736C4EE82673}"/>
                  </a:ext>
                </a:extLst>
              </p:cNvPr>
              <p:cNvSpPr/>
              <p:nvPr/>
            </p:nvSpPr>
            <p:spPr>
              <a:xfrm>
                <a:off x="5328931" y="2399180"/>
                <a:ext cx="1527368" cy="7353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身份相关性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1B4C45F-2AC7-C628-F3C1-4ED09523FAF4}"/>
                  </a:ext>
                </a:extLst>
              </p:cNvPr>
              <p:cNvSpPr/>
              <p:nvPr/>
            </p:nvSpPr>
            <p:spPr>
              <a:xfrm>
                <a:off x="8402582" y="2399180"/>
                <a:ext cx="1527368" cy="7353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未来成功相关性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8180718-ABDA-C72E-000C-257865986947}"/>
                  </a:ext>
                </a:extLst>
              </p:cNvPr>
              <p:cNvSpPr/>
              <p:nvPr/>
            </p:nvSpPr>
            <p:spPr>
              <a:xfrm>
                <a:off x="4874537" y="3923181"/>
                <a:ext cx="1527369" cy="7353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坏反馈</a:t>
                </a:r>
                <a:endPara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vs.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好反馈）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DD46E9E-5536-6635-BCCE-52716D063A58}"/>
                  </a:ext>
                </a:extLst>
              </p:cNvPr>
              <p:cNvSpPr/>
              <p:nvPr/>
            </p:nvSpPr>
            <p:spPr>
              <a:xfrm>
                <a:off x="8872146" y="3923181"/>
                <a:ext cx="1527369" cy="7353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预期幸福感</a:t>
                </a:r>
                <a:endPara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AFE4D45E-0A26-E64E-C27C-795545F00034}"/>
                  </a:ext>
                </a:extLst>
              </p:cNvPr>
              <p:cNvCxnSpPr>
                <a:cxnSpLocks/>
                <a:stCxn id="4" idx="0"/>
                <a:endCxn id="2" idx="2"/>
              </p:cNvCxnSpPr>
              <p:nvPr/>
            </p:nvCxnSpPr>
            <p:spPr>
              <a:xfrm flipV="1">
                <a:off x="5638222" y="3134514"/>
                <a:ext cx="454393" cy="7886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33B6B8FA-F2E7-6090-B8D7-7F5B9E4C8D4C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>
                <a:off x="6856299" y="2766847"/>
                <a:ext cx="15462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6E8819F-DDF7-42CD-5F81-CB08C5FB0C48}"/>
                  </a:ext>
                </a:extLst>
              </p:cNvPr>
              <p:cNvCxnSpPr>
                <a:cxnSpLocks/>
                <a:stCxn id="3" idx="2"/>
                <a:endCxn id="6" idx="0"/>
              </p:cNvCxnSpPr>
              <p:nvPr/>
            </p:nvCxnSpPr>
            <p:spPr>
              <a:xfrm>
                <a:off x="9166266" y="3134514"/>
                <a:ext cx="469565" cy="7886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F50139E-CB1B-9D80-5211-D7C1330C0579}"/>
                  </a:ext>
                </a:extLst>
              </p:cNvPr>
              <p:cNvCxnSpPr>
                <a:cxnSpLocks/>
                <a:stCxn id="4" idx="3"/>
                <a:endCxn id="6" idx="1"/>
              </p:cNvCxnSpPr>
              <p:nvPr/>
            </p:nvCxnSpPr>
            <p:spPr>
              <a:xfrm>
                <a:off x="6401906" y="4290848"/>
                <a:ext cx="24702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617EF2CF-203D-5627-D770-C0AFDA4EEE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746" y="3134513"/>
                <a:ext cx="1963835" cy="78866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8EB35C82-3984-F38E-ADEF-100E9AA9C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5946" y="3178733"/>
                <a:ext cx="1976200" cy="74444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37B4C7BB-E4FE-C991-2131-A99DE3F57C29}"/>
                    </a:ext>
                  </a:extLst>
                </p:cNvPr>
                <p:cNvSpPr/>
                <p:nvPr/>
              </p:nvSpPr>
              <p:spPr>
                <a:xfrm>
                  <a:off x="7633651" y="2815564"/>
                  <a:ext cx="1082333" cy="3794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i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p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=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0.0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45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</m:oMath>
                  </a14:m>
                  <a:endPara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37B4C7BB-E4FE-C991-2131-A99DE3F57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651" y="2815564"/>
                  <a:ext cx="1082333" cy="379478"/>
                </a:xfrm>
                <a:prstGeom prst="rect">
                  <a:avLst/>
                </a:prstGeom>
                <a:blipFill>
                  <a:blip r:embed="rId2"/>
                  <a:stretch>
                    <a:fillRect b="-64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A0034BD-BDDD-CC14-88EB-4649C3F580CA}"/>
                </a:ext>
              </a:extLst>
            </p:cNvPr>
            <p:cNvSpPr/>
            <p:nvPr/>
          </p:nvSpPr>
          <p:spPr>
            <a:xfrm>
              <a:off x="5421604" y="3789413"/>
              <a:ext cx="988301" cy="379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0.379</a:t>
              </a:r>
              <a:endParaRPr lang="zh-CN" alt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C504B9D-B613-0E39-C449-BA5C757E32F1}"/>
                </a:ext>
              </a:extLst>
            </p:cNvPr>
            <p:cNvSpPr/>
            <p:nvPr/>
          </p:nvSpPr>
          <p:spPr>
            <a:xfrm>
              <a:off x="7688253" y="4735247"/>
              <a:ext cx="988301" cy="379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0.091</a:t>
              </a:r>
              <a:endParaRPr lang="zh-CN" alt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22A822-F0D2-C8D3-B5BE-487AA2EA19AC}"/>
                </a:ext>
              </a:extLst>
            </p:cNvPr>
            <p:cNvSpPr/>
            <p:nvPr/>
          </p:nvSpPr>
          <p:spPr>
            <a:xfrm>
              <a:off x="9946426" y="3789413"/>
              <a:ext cx="988301" cy="379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0.464</a:t>
              </a:r>
              <a:endParaRPr lang="zh-CN" alt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AA805B6B-4910-35FC-6CD0-CD8F8FFF8086}"/>
                    </a:ext>
                  </a:extLst>
                </p:cNvPr>
                <p:cNvSpPr/>
                <p:nvPr/>
              </p:nvSpPr>
              <p:spPr>
                <a:xfrm>
                  <a:off x="8605952" y="3789413"/>
                  <a:ext cx="1046354" cy="3794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i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p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=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0.037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</m:oMath>
                  </a14:m>
                  <a:endPara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AA805B6B-4910-35FC-6CD0-CD8F8FFF8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5952" y="3789413"/>
                  <a:ext cx="1046354" cy="379478"/>
                </a:xfrm>
                <a:prstGeom prst="rect">
                  <a:avLst/>
                </a:prstGeom>
                <a:blipFill>
                  <a:blip r:embed="rId3"/>
                  <a:stretch>
                    <a:fillRect l="-1163" b="-48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C8CCA2E-06AD-DD56-537A-2EC03A34A3F2}"/>
                </a:ext>
              </a:extLst>
            </p:cNvPr>
            <p:cNvSpPr/>
            <p:nvPr/>
          </p:nvSpPr>
          <p:spPr>
            <a:xfrm>
              <a:off x="6774109" y="3821985"/>
              <a:ext cx="988301" cy="379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0.306</a:t>
              </a:r>
              <a:endParaRPr lang="zh-CN" alt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30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72C25DC8-2DEA-A3AA-C50E-CF70CCA92131}"/>
              </a:ext>
            </a:extLst>
          </p:cNvPr>
          <p:cNvGrpSpPr/>
          <p:nvPr/>
        </p:nvGrpSpPr>
        <p:grpSpPr>
          <a:xfrm>
            <a:off x="3333511" y="2279419"/>
            <a:ext cx="5524978" cy="2299161"/>
            <a:chOff x="5419915" y="2815564"/>
            <a:chExt cx="5524978" cy="2299161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A0931FF-5C85-9F91-520F-CBF48221B022}"/>
                </a:ext>
              </a:extLst>
            </p:cNvPr>
            <p:cNvGrpSpPr/>
            <p:nvPr/>
          </p:nvGrpSpPr>
          <p:grpSpPr>
            <a:xfrm>
              <a:off x="5419915" y="2855390"/>
              <a:ext cx="5524978" cy="2259335"/>
              <a:chOff x="4874537" y="2399180"/>
              <a:chExt cx="5524978" cy="2259335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0105D05-B08C-B6A7-C8E9-291B23127B2A}"/>
                  </a:ext>
                </a:extLst>
              </p:cNvPr>
              <p:cNvSpPr/>
              <p:nvPr/>
            </p:nvSpPr>
            <p:spPr>
              <a:xfrm>
                <a:off x="5328931" y="2399180"/>
                <a:ext cx="1527368" cy="7353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身份相关性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FA0B082-BB12-47BC-16B9-D63A04E6A519}"/>
                  </a:ext>
                </a:extLst>
              </p:cNvPr>
              <p:cNvSpPr/>
              <p:nvPr/>
            </p:nvSpPr>
            <p:spPr>
              <a:xfrm>
                <a:off x="8402582" y="2399180"/>
                <a:ext cx="1527368" cy="7353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未来成功相关性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C0AC31F-CAC9-24D7-818E-C574AE6F773E}"/>
                  </a:ext>
                </a:extLst>
              </p:cNvPr>
              <p:cNvSpPr/>
              <p:nvPr/>
            </p:nvSpPr>
            <p:spPr>
              <a:xfrm>
                <a:off x="4874537" y="3923181"/>
                <a:ext cx="1527369" cy="7353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坏反馈</a:t>
                </a:r>
                <a:endPara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vs.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好反馈）</a:t>
                </a: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8FE1C82-9CBC-8B83-8B1C-C05FE2A357A2}"/>
                  </a:ext>
                </a:extLst>
              </p:cNvPr>
              <p:cNvSpPr/>
              <p:nvPr/>
            </p:nvSpPr>
            <p:spPr>
              <a:xfrm>
                <a:off x="8872146" y="3923181"/>
                <a:ext cx="1527369" cy="7353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预期幸福感</a:t>
                </a:r>
                <a:endPara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74E82CE7-6453-1671-756E-1FE5807335D1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V="1">
                <a:off x="5638222" y="3134514"/>
                <a:ext cx="454393" cy="7886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BBD735D1-2EB1-CEA5-BE47-C30FEEF9564D}"/>
                  </a:ext>
                </a:extLst>
              </p:cNvPr>
              <p:cNvCxnSpPr>
                <a:cxnSpLocks/>
                <a:stCxn id="59" idx="3"/>
                <a:endCxn id="60" idx="1"/>
              </p:cNvCxnSpPr>
              <p:nvPr/>
            </p:nvCxnSpPr>
            <p:spPr>
              <a:xfrm>
                <a:off x="6856299" y="2766847"/>
                <a:ext cx="15462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772869EF-C5C9-B8FD-30F7-17D3DEFC5EA7}"/>
                  </a:ext>
                </a:extLst>
              </p:cNvPr>
              <p:cNvCxnSpPr>
                <a:cxnSpLocks/>
                <a:stCxn id="60" idx="2"/>
                <a:endCxn id="62" idx="0"/>
              </p:cNvCxnSpPr>
              <p:nvPr/>
            </p:nvCxnSpPr>
            <p:spPr>
              <a:xfrm>
                <a:off x="9166266" y="3134514"/>
                <a:ext cx="469565" cy="7886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75CC779E-881D-F5AD-995F-2E40DF5BE216}"/>
                  </a:ext>
                </a:extLst>
              </p:cNvPr>
              <p:cNvCxnSpPr>
                <a:cxnSpLocks/>
                <a:stCxn id="61" idx="3"/>
                <a:endCxn id="62" idx="1"/>
              </p:cNvCxnSpPr>
              <p:nvPr/>
            </p:nvCxnSpPr>
            <p:spPr>
              <a:xfrm>
                <a:off x="6401906" y="4290848"/>
                <a:ext cx="24702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06B83EE0-CA75-3958-B5BD-7EBCA97805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746" y="3134513"/>
                <a:ext cx="1963835" cy="78866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DBDA8744-4454-FE5E-9585-0028782F3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5946" y="3178733"/>
                <a:ext cx="1976200" cy="74444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879F4C2E-9A12-9FDC-23C8-2624C4B9B0D7}"/>
                    </a:ext>
                  </a:extLst>
                </p:cNvPr>
                <p:cNvSpPr/>
                <p:nvPr/>
              </p:nvSpPr>
              <p:spPr>
                <a:xfrm>
                  <a:off x="7633651" y="2815564"/>
                  <a:ext cx="1123906" cy="3794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i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p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=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0.000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∗∗</m:t>
                          </m:r>
                        </m:sup>
                      </m:sSup>
                    </m:oMath>
                  </a14:m>
                  <a:endPara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879F4C2E-9A12-9FDC-23C8-2624C4B9B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651" y="2815564"/>
                  <a:ext cx="1123906" cy="379478"/>
                </a:xfrm>
                <a:prstGeom prst="rect">
                  <a:avLst/>
                </a:prstGeom>
                <a:blipFill>
                  <a:blip r:embed="rId2"/>
                  <a:stretch>
                    <a:fillRect l="-543" b="-64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C05F6CA-0AAD-2FCB-734C-B62473436AE7}"/>
                </a:ext>
              </a:extLst>
            </p:cNvPr>
            <p:cNvSpPr/>
            <p:nvPr/>
          </p:nvSpPr>
          <p:spPr>
            <a:xfrm>
              <a:off x="5421604" y="3789413"/>
              <a:ext cx="988301" cy="379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0.260</a:t>
              </a:r>
              <a:endParaRPr lang="zh-CN" alt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F916C41-AC61-EAD1-EB5C-B7B37F5CBD51}"/>
                </a:ext>
              </a:extLst>
            </p:cNvPr>
            <p:cNvSpPr/>
            <p:nvPr/>
          </p:nvSpPr>
          <p:spPr>
            <a:xfrm>
              <a:off x="7688253" y="4735247"/>
              <a:ext cx="988301" cy="379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0.106</a:t>
              </a:r>
              <a:endParaRPr lang="zh-CN" alt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EE450EA-863C-D219-6A5D-2CE50F2DE5B8}"/>
                </a:ext>
              </a:extLst>
            </p:cNvPr>
            <p:cNvSpPr/>
            <p:nvPr/>
          </p:nvSpPr>
          <p:spPr>
            <a:xfrm>
              <a:off x="9946426" y="3789413"/>
              <a:ext cx="988301" cy="379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0.121</a:t>
              </a:r>
              <a:endParaRPr lang="zh-CN" alt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D70E912-0826-FA3E-7151-17511EB9345D}"/>
                </a:ext>
              </a:extLst>
            </p:cNvPr>
            <p:cNvSpPr/>
            <p:nvPr/>
          </p:nvSpPr>
          <p:spPr>
            <a:xfrm>
              <a:off x="8605951" y="3789413"/>
              <a:ext cx="1105691" cy="379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0.128</a:t>
              </a:r>
              <a:endParaRPr lang="zh-CN" alt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7E27A2B-1A02-D530-C562-26A4EC1F93FC}"/>
                </a:ext>
              </a:extLst>
            </p:cNvPr>
            <p:cNvSpPr/>
            <p:nvPr/>
          </p:nvSpPr>
          <p:spPr>
            <a:xfrm>
              <a:off x="6774109" y="3821985"/>
              <a:ext cx="988301" cy="379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0.058</a:t>
              </a:r>
              <a:endParaRPr lang="zh-CN" alt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00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8286016D-4DF0-B3AC-ED5B-E22645A9E233}"/>
              </a:ext>
            </a:extLst>
          </p:cNvPr>
          <p:cNvGrpSpPr/>
          <p:nvPr/>
        </p:nvGrpSpPr>
        <p:grpSpPr>
          <a:xfrm>
            <a:off x="2879183" y="2387578"/>
            <a:ext cx="6433634" cy="2082844"/>
            <a:chOff x="4706900" y="1587992"/>
            <a:chExt cx="6433634" cy="2082844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2C25DC8-2DEA-A3AA-C50E-CF70CCA92131}"/>
                </a:ext>
              </a:extLst>
            </p:cNvPr>
            <p:cNvGrpSpPr/>
            <p:nvPr/>
          </p:nvGrpSpPr>
          <p:grpSpPr>
            <a:xfrm>
              <a:off x="4706900" y="1587992"/>
              <a:ext cx="6433634" cy="2082844"/>
              <a:chOff x="5419915" y="3031881"/>
              <a:chExt cx="6433634" cy="2082844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AA0931FF-5C85-9F91-520F-CBF48221B022}"/>
                  </a:ext>
                </a:extLst>
              </p:cNvPr>
              <p:cNvGrpSpPr/>
              <p:nvPr/>
            </p:nvGrpSpPr>
            <p:grpSpPr>
              <a:xfrm>
                <a:off x="5419915" y="3031881"/>
                <a:ext cx="6433634" cy="2082844"/>
                <a:chOff x="4874537" y="2575671"/>
                <a:chExt cx="6433634" cy="2082844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90105D05-B08C-B6A7-C8E9-291B23127B2A}"/>
                    </a:ext>
                  </a:extLst>
                </p:cNvPr>
                <p:cNvSpPr/>
                <p:nvPr/>
              </p:nvSpPr>
              <p:spPr>
                <a:xfrm>
                  <a:off x="6404638" y="2575671"/>
                  <a:ext cx="1527368" cy="73533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对成功的需求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3C0AC31F-CAC9-24D7-818E-C574AE6F773E}"/>
                    </a:ext>
                  </a:extLst>
                </p:cNvPr>
                <p:cNvSpPr/>
                <p:nvPr/>
              </p:nvSpPr>
              <p:spPr>
                <a:xfrm>
                  <a:off x="4874537" y="3923181"/>
                  <a:ext cx="1527369" cy="73533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坏反馈</a:t>
                  </a:r>
                  <a:endParaRPr lang="en-US" altLang="zh-CN" sz="14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vs.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好反馈）</a:t>
                  </a: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78FE1C82-9CBC-8B83-8B1C-C05FE2A357A2}"/>
                    </a:ext>
                  </a:extLst>
                </p:cNvPr>
                <p:cNvSpPr/>
                <p:nvPr/>
              </p:nvSpPr>
              <p:spPr>
                <a:xfrm>
                  <a:off x="9780802" y="3923181"/>
                  <a:ext cx="1527369" cy="73533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预期幸福感</a:t>
                  </a:r>
                  <a:endPara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75CC779E-881D-F5AD-995F-2E40DF5BE216}"/>
                    </a:ext>
                  </a:extLst>
                </p:cNvPr>
                <p:cNvCxnSpPr>
                  <a:cxnSpLocks/>
                  <a:stCxn id="61" idx="3"/>
                  <a:endCxn id="62" idx="1"/>
                </p:cNvCxnSpPr>
                <p:nvPr/>
              </p:nvCxnSpPr>
              <p:spPr>
                <a:xfrm>
                  <a:off x="6401906" y="4290848"/>
                  <a:ext cx="33788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C05F6CA-0AAD-2FCB-734C-B62473436AE7}"/>
                  </a:ext>
                </a:extLst>
              </p:cNvPr>
              <p:cNvSpPr/>
              <p:nvPr/>
            </p:nvSpPr>
            <p:spPr>
              <a:xfrm>
                <a:off x="7710967" y="3994008"/>
                <a:ext cx="988301" cy="379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0.557</a:t>
                </a:r>
                <a:endParaRPr lang="zh-CN" alt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F916C41-AC61-EAD1-EB5C-B7B37F5CBD51}"/>
                  </a:ext>
                </a:extLst>
              </p:cNvPr>
              <p:cNvSpPr/>
              <p:nvPr/>
            </p:nvSpPr>
            <p:spPr>
              <a:xfrm>
                <a:off x="8141600" y="4735247"/>
                <a:ext cx="988301" cy="379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0.271</a:t>
                </a:r>
                <a:endParaRPr lang="zh-CN" alt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95B10C5-2712-1B40-CEC0-9ACF086623B6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7000685" y="2323326"/>
              <a:ext cx="0" cy="96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EDB6341-F912-7D40-5303-E2CA69D4D91E}"/>
                </a:ext>
              </a:extLst>
            </p:cNvPr>
            <p:cNvSpPr/>
            <p:nvPr/>
          </p:nvSpPr>
          <p:spPr>
            <a:xfrm>
              <a:off x="8085797" y="1587992"/>
              <a:ext cx="1527368" cy="7353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对失败的恐惧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9691D8C-6C1C-2397-E046-5863FFDFE476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8849481" y="2323326"/>
              <a:ext cx="0" cy="96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CFD5B11-5C8A-257B-4709-CC615B11F4DA}"/>
                </a:ext>
              </a:extLst>
            </p:cNvPr>
            <p:cNvSpPr/>
            <p:nvPr/>
          </p:nvSpPr>
          <p:spPr>
            <a:xfrm>
              <a:off x="8844786" y="2547166"/>
              <a:ext cx="988301" cy="379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0.415</a:t>
              </a:r>
              <a:endParaRPr lang="zh-CN" alt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35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96CFFA80-3B90-2EB2-BB73-97E1620CE58E}"/>
              </a:ext>
            </a:extLst>
          </p:cNvPr>
          <p:cNvGrpSpPr/>
          <p:nvPr/>
        </p:nvGrpSpPr>
        <p:grpSpPr>
          <a:xfrm>
            <a:off x="1208689" y="776465"/>
            <a:ext cx="9774622" cy="5305069"/>
            <a:chOff x="1208689" y="776465"/>
            <a:chExt cx="9774622" cy="5305069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205A6D3-B2B7-3E85-D83B-273BB5A92D3E}"/>
                </a:ext>
              </a:extLst>
            </p:cNvPr>
            <p:cNvGrpSpPr/>
            <p:nvPr/>
          </p:nvGrpSpPr>
          <p:grpSpPr>
            <a:xfrm>
              <a:off x="1208689" y="776465"/>
              <a:ext cx="9774622" cy="5305069"/>
              <a:chOff x="1072054" y="391509"/>
              <a:chExt cx="9774622" cy="5305069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2B8CBD5C-4ADE-1F17-7D67-D02E6317E3EF}"/>
                  </a:ext>
                </a:extLst>
              </p:cNvPr>
              <p:cNvGrpSpPr/>
              <p:nvPr/>
            </p:nvGrpSpPr>
            <p:grpSpPr>
              <a:xfrm>
                <a:off x="1502979" y="391509"/>
                <a:ext cx="9343697" cy="5305069"/>
                <a:chOff x="1502979" y="391509"/>
                <a:chExt cx="9343697" cy="5305069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6493A150-4680-D014-D9D8-620BF429A65B}"/>
                    </a:ext>
                  </a:extLst>
                </p:cNvPr>
                <p:cNvGrpSpPr/>
                <p:nvPr/>
              </p:nvGrpSpPr>
              <p:grpSpPr>
                <a:xfrm>
                  <a:off x="1502979" y="391509"/>
                  <a:ext cx="9343697" cy="5305069"/>
                  <a:chOff x="1502979" y="391509"/>
                  <a:chExt cx="9343697" cy="5305069"/>
                </a:xfrm>
              </p:grpSpPr>
              <p:grpSp>
                <p:nvGrpSpPr>
                  <p:cNvPr id="15" name="组合 14">
                    <a:extLst>
                      <a:ext uri="{FF2B5EF4-FFF2-40B4-BE49-F238E27FC236}">
                        <a16:creationId xmlns:a16="http://schemas.microsoft.com/office/drawing/2014/main" id="{1AC40761-130E-9A7C-98BB-83AF194B0E0B}"/>
                      </a:ext>
                    </a:extLst>
                  </p:cNvPr>
                  <p:cNvGrpSpPr/>
                  <p:nvPr/>
                </p:nvGrpSpPr>
                <p:grpSpPr>
                  <a:xfrm>
                    <a:off x="1502979" y="391509"/>
                    <a:ext cx="6831725" cy="5305069"/>
                    <a:chOff x="1902372" y="896006"/>
                    <a:chExt cx="6831725" cy="5305069"/>
                  </a:xfrm>
                </p:grpSpPr>
                <p:pic>
                  <p:nvPicPr>
                    <p:cNvPr id="7" name="图片 6">
                      <a:extLst>
                        <a:ext uri="{FF2B5EF4-FFF2-40B4-BE49-F238E27FC236}">
                          <a16:creationId xmlns:a16="http://schemas.microsoft.com/office/drawing/2014/main" id="{C13F74A0-34BC-E633-92EE-A3ABA702C6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373" t="7225" r="25171" b="6688"/>
                    <a:stretch/>
                  </p:blipFill>
                  <p:spPr>
                    <a:xfrm>
                      <a:off x="1902372" y="896006"/>
                      <a:ext cx="6831725" cy="506598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" name="文本框 8">
                      <a:extLst>
                        <a:ext uri="{FF2B5EF4-FFF2-40B4-BE49-F238E27FC236}">
                          <a16:creationId xmlns:a16="http://schemas.microsoft.com/office/drawing/2014/main" id="{271028BA-759A-7FBF-70FB-7639C126EE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8096" y="5877910"/>
                      <a:ext cx="1860331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500" dirty="0">
                          <a:latin typeface="+mn-ea"/>
                        </a:rPr>
                        <a:t>Predicted Happiness</a:t>
                      </a:r>
                      <a:endParaRPr lang="zh-CN" altLang="en-US" sz="1500" dirty="0">
                        <a:latin typeface="+mn-ea"/>
                      </a:endParaRPr>
                    </a:p>
                  </p:txBody>
                </p:sp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33D4C59-A13B-54AC-BAB4-4742A6362A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7973" y="5877910"/>
                      <a:ext cx="1623849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500" dirty="0"/>
                        <a:t>Actual Happiness</a:t>
                      </a:r>
                      <a:endParaRPr lang="zh-CN" altLang="en-US" sz="1500" dirty="0"/>
                    </a:p>
                  </p:txBody>
                </p:sp>
                <p:sp>
                  <p:nvSpPr>
                    <p:cNvPr id="12" name="文本框 11">
                      <a:extLst>
                        <a:ext uri="{FF2B5EF4-FFF2-40B4-BE49-F238E27FC236}">
                          <a16:creationId xmlns:a16="http://schemas.microsoft.com/office/drawing/2014/main" id="{B6F47785-FD88-3002-9856-AC76A60FD9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42388" y="5877910"/>
                      <a:ext cx="1860331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500" dirty="0"/>
                        <a:t>Changed Happiness</a:t>
                      </a:r>
                      <a:endParaRPr lang="zh-CN" altLang="en-US" sz="1500" dirty="0"/>
                    </a:p>
                  </p:txBody>
                </p:sp>
              </p:grpSp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7AD8B967-E8FF-37EC-F7BE-F316D19C423D}"/>
                      </a:ext>
                    </a:extLst>
                  </p:cNvPr>
                  <p:cNvGrpSpPr/>
                  <p:nvPr/>
                </p:nvGrpSpPr>
                <p:grpSpPr>
                  <a:xfrm>
                    <a:off x="8755120" y="792257"/>
                    <a:ext cx="2091556" cy="1022041"/>
                    <a:chOff x="8786650" y="634602"/>
                    <a:chExt cx="2091556" cy="1022041"/>
                  </a:xfrm>
                </p:grpSpPr>
                <p:grpSp>
                  <p:nvGrpSpPr>
                    <p:cNvPr id="20" name="组合 19">
                      <a:extLst>
                        <a:ext uri="{FF2B5EF4-FFF2-40B4-BE49-F238E27FC236}">
                          <a16:creationId xmlns:a16="http://schemas.microsoft.com/office/drawing/2014/main" id="{B18F903F-729B-5580-3806-CE9827CBF1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839200" y="999684"/>
                      <a:ext cx="2039006" cy="656959"/>
                      <a:chOff x="8723586" y="1094277"/>
                      <a:chExt cx="2039006" cy="656959"/>
                    </a:xfrm>
                  </p:grpSpPr>
                  <p:pic>
                    <p:nvPicPr>
                      <p:cNvPr id="14" name="图片 13">
                        <a:extLst>
                          <a:ext uri="{FF2B5EF4-FFF2-40B4-BE49-F238E27FC236}">
                            <a16:creationId xmlns:a16="http://schemas.microsoft.com/office/drawing/2014/main" id="{CD0E94BD-4BFB-1892-FD7D-D6493D3FA7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74987" t="13789" r="23012" b="81746"/>
                      <a:stretch/>
                    </p:blipFill>
                    <p:spPr>
                      <a:xfrm>
                        <a:off x="8723586" y="1102254"/>
                        <a:ext cx="199696" cy="26276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" name="图片 16">
                        <a:extLst>
                          <a:ext uri="{FF2B5EF4-FFF2-40B4-BE49-F238E27FC236}">
                            <a16:creationId xmlns:a16="http://schemas.microsoft.com/office/drawing/2014/main" id="{EF975422-DBF5-F95B-DA75-5AB33DE6FC6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74987" t="18254" r="23012" b="76745"/>
                      <a:stretch/>
                    </p:blipFill>
                    <p:spPr>
                      <a:xfrm>
                        <a:off x="8723586" y="1456948"/>
                        <a:ext cx="199696" cy="29428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8" name="文本框 17">
                        <a:extLst>
                          <a:ext uri="{FF2B5EF4-FFF2-40B4-BE49-F238E27FC236}">
                            <a16:creationId xmlns:a16="http://schemas.microsoft.com/office/drawing/2014/main" id="{D516D7F7-CCAE-7CFF-1A58-1F78B0A5B6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02261" y="1094277"/>
                        <a:ext cx="1860331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500" dirty="0"/>
                          <a:t>Poor Feedback</a:t>
                        </a:r>
                        <a:endParaRPr lang="zh-CN" altLang="en-US" sz="1500" dirty="0"/>
                      </a:p>
                    </p:txBody>
                  </p:sp>
                  <p:sp>
                    <p:nvSpPr>
                      <p:cNvPr id="19" name="文本框 18">
                        <a:extLst>
                          <a:ext uri="{FF2B5EF4-FFF2-40B4-BE49-F238E27FC236}">
                            <a16:creationId xmlns:a16="http://schemas.microsoft.com/office/drawing/2014/main" id="{7EB61B06-963B-CB93-EB8A-C2E2C4AF5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02261" y="1390019"/>
                        <a:ext cx="1860331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500" dirty="0"/>
                          <a:t>Good Feedback</a:t>
                        </a:r>
                        <a:endParaRPr lang="zh-CN" altLang="en-US" sz="1500" dirty="0"/>
                      </a:p>
                    </p:txBody>
                  </p:sp>
                </p:grpSp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03413EA9-D3B6-BB77-FDD3-459131AB27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86650" y="634602"/>
                      <a:ext cx="735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500" dirty="0"/>
                        <a:t>Type</a:t>
                      </a:r>
                      <a:endParaRPr lang="zh-CN" altLang="en-US" sz="1500" dirty="0"/>
                    </a:p>
                  </p:txBody>
                </p:sp>
              </p:grpSp>
            </p:grp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5C6B8B1A-A09A-9FB2-8A0C-341E0DFD2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92717" y="1165316"/>
                  <a:ext cx="0" cy="13361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4969DEA4-9037-29F0-286A-3F7741491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6248" y="1165316"/>
                  <a:ext cx="0" cy="61093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41E68122-C5FE-32B4-7088-A29691EC9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92717" y="1165316"/>
                  <a:ext cx="7935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032E7FF-2F4E-4B15-90A3-B705F809D5E8}"/>
                    </a:ext>
                  </a:extLst>
                </p:cNvPr>
                <p:cNvSpPr txBox="1"/>
                <p:nvPr/>
              </p:nvSpPr>
              <p:spPr>
                <a:xfrm>
                  <a:off x="5047595" y="894702"/>
                  <a:ext cx="365230" cy="323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dirty="0"/>
                    <a:t>**</a:t>
                  </a:r>
                  <a:endParaRPr lang="zh-CN" altLang="en-US" sz="1500" dirty="0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771CF62-1B44-5585-8DC2-0B0EDEFA48D6}"/>
                  </a:ext>
                </a:extLst>
              </p:cNvPr>
              <p:cNvSpPr txBox="1"/>
              <p:nvPr/>
            </p:nvSpPr>
            <p:spPr>
              <a:xfrm flipV="1">
                <a:off x="1072054" y="2245272"/>
                <a:ext cx="415498" cy="167376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500" dirty="0">
                    <a:latin typeface="+mn-ea"/>
                  </a:rPr>
                  <a:t>Happiness Ratings</a:t>
                </a:r>
                <a:endParaRPr lang="zh-CN" altLang="en-US" sz="1500" dirty="0">
                  <a:latin typeface="+mn-ea"/>
                </a:endParaRPr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6A1D66B-DA1F-DAEF-CF68-5362306E7C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0346" y="1542295"/>
              <a:ext cx="7883" cy="139335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75ED2F2-71A2-4B3F-EC41-932EEBC20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760" y="1542295"/>
              <a:ext cx="0" cy="7032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6261819-D123-FD47-3D8A-250352084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0346" y="1550272"/>
              <a:ext cx="8014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38E318E-0210-AA12-7507-F6CE3F415A5F}"/>
                </a:ext>
              </a:extLst>
            </p:cNvPr>
            <p:cNvSpPr txBox="1"/>
            <p:nvPr/>
          </p:nvSpPr>
          <p:spPr>
            <a:xfrm>
              <a:off x="3145225" y="1279657"/>
              <a:ext cx="1839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*</a:t>
              </a:r>
              <a:endParaRPr lang="zh-CN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45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4B0DBBE-149C-B4FE-8CB6-9AE5E2DF8A2C}"/>
              </a:ext>
            </a:extLst>
          </p:cNvPr>
          <p:cNvGrpSpPr/>
          <p:nvPr/>
        </p:nvGrpSpPr>
        <p:grpSpPr>
          <a:xfrm>
            <a:off x="1402376" y="815211"/>
            <a:ext cx="9387247" cy="5227578"/>
            <a:chOff x="1798384" y="308138"/>
            <a:chExt cx="9387247" cy="522757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54A555-720F-0C97-D0B5-8583EC88831E}"/>
                </a:ext>
              </a:extLst>
            </p:cNvPr>
            <p:cNvSpPr txBox="1"/>
            <p:nvPr/>
          </p:nvSpPr>
          <p:spPr>
            <a:xfrm>
              <a:off x="2863538" y="5212551"/>
              <a:ext cx="186033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latin typeface="+mn-ea"/>
                </a:rPr>
                <a:t>Predicted Happiness</a:t>
              </a:r>
              <a:endParaRPr lang="zh-CN" altLang="en-US" sz="1500" dirty="0">
                <a:latin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21BC55E-984D-2505-05EC-01A90440C085}"/>
                </a:ext>
              </a:extLst>
            </p:cNvPr>
            <p:cNvSpPr txBox="1"/>
            <p:nvPr/>
          </p:nvSpPr>
          <p:spPr>
            <a:xfrm>
              <a:off x="4964047" y="5212551"/>
              <a:ext cx="16238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Actual Happiness</a:t>
              </a:r>
              <a:endParaRPr lang="zh-CN" altLang="en-US" sz="15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FF626D4-B926-42BE-B36B-CFF4A03E9215}"/>
                </a:ext>
              </a:extLst>
            </p:cNvPr>
            <p:cNvSpPr txBox="1"/>
            <p:nvPr/>
          </p:nvSpPr>
          <p:spPr>
            <a:xfrm>
              <a:off x="6828074" y="5212551"/>
              <a:ext cx="186033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Changed Happiness</a:t>
              </a:r>
              <a:endParaRPr lang="zh-CN" altLang="en-US" sz="1500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39AC2E1-F807-3779-0D0C-DA41C043EDFD}"/>
                </a:ext>
              </a:extLst>
            </p:cNvPr>
            <p:cNvGrpSpPr/>
            <p:nvPr/>
          </p:nvGrpSpPr>
          <p:grpSpPr>
            <a:xfrm>
              <a:off x="9094075" y="698415"/>
              <a:ext cx="2091556" cy="1022041"/>
              <a:chOff x="9436041" y="654872"/>
              <a:chExt cx="2091556" cy="102204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7ABE99B5-3C0B-257D-42DD-E709B96AD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4987" t="13789" r="23012" b="81746"/>
              <a:stretch/>
            </p:blipFill>
            <p:spPr>
              <a:xfrm>
                <a:off x="9488591" y="1027931"/>
                <a:ext cx="199696" cy="262761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FEF5A396-7DF9-EC29-7D00-9745C50A0C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4987" t="18254" r="23012" b="76745"/>
              <a:stretch/>
            </p:blipFill>
            <p:spPr>
              <a:xfrm>
                <a:off x="9488591" y="1382625"/>
                <a:ext cx="199696" cy="294288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B1663B-FB0B-543A-58CB-CAB880CADF47}"/>
                  </a:ext>
                </a:extLst>
              </p:cNvPr>
              <p:cNvSpPr txBox="1"/>
              <p:nvPr/>
            </p:nvSpPr>
            <p:spPr>
              <a:xfrm>
                <a:off x="9667266" y="1019954"/>
                <a:ext cx="186033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/>
                  <a:t>Poor Feedback</a:t>
                </a:r>
                <a:endParaRPr lang="zh-CN" altLang="en-US" sz="1500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DCD6C6-3C71-D718-5F94-4B3DD1288DF0}"/>
                  </a:ext>
                </a:extLst>
              </p:cNvPr>
              <p:cNvSpPr txBox="1"/>
              <p:nvPr/>
            </p:nvSpPr>
            <p:spPr>
              <a:xfrm>
                <a:off x="9667266" y="1315696"/>
                <a:ext cx="186033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/>
                  <a:t>Good Feedback</a:t>
                </a:r>
                <a:endParaRPr lang="zh-CN" altLang="en-US" sz="1500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FA24D4-B0ED-08EE-663A-8CD57B38AE98}"/>
                  </a:ext>
                </a:extLst>
              </p:cNvPr>
              <p:cNvSpPr txBox="1"/>
              <p:nvPr/>
            </p:nvSpPr>
            <p:spPr>
              <a:xfrm>
                <a:off x="9436041" y="654872"/>
                <a:ext cx="73572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/>
                  <a:t>Type</a:t>
                </a:r>
                <a:endParaRPr lang="zh-CN" altLang="en-US" sz="1500" dirty="0"/>
              </a:p>
            </p:txBody>
          </p:sp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9BA448-2009-9603-13C8-85ECFA411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68" t="5966" r="25093" b="6506"/>
            <a:stretch/>
          </p:blipFill>
          <p:spPr>
            <a:xfrm>
              <a:off x="2213882" y="308138"/>
              <a:ext cx="6612800" cy="4905121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5C44EDE-26CF-75FF-2C32-3C81405530BB}"/>
                </a:ext>
              </a:extLst>
            </p:cNvPr>
            <p:cNvSpPr txBox="1"/>
            <p:nvPr/>
          </p:nvSpPr>
          <p:spPr>
            <a:xfrm flipV="1">
              <a:off x="1798384" y="1923813"/>
              <a:ext cx="415498" cy="16737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500" dirty="0">
                  <a:latin typeface="+mn-ea"/>
                </a:rPr>
                <a:t>Happiness Ratings</a:t>
              </a:r>
              <a:endParaRPr lang="zh-CN" altLang="en-US" sz="15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21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253</Words>
  <Application>Microsoft Office PowerPoint</Application>
  <PresentationFormat>宽屏</PresentationFormat>
  <Paragraphs>107</Paragraphs>
  <Slides>14</Slides>
  <Notes>0</Notes>
  <HiddenSlides>6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可 余</dc:creator>
  <cp:lastModifiedBy>可 余</cp:lastModifiedBy>
  <cp:revision>15</cp:revision>
  <dcterms:created xsi:type="dcterms:W3CDTF">2023-12-05T12:06:52Z</dcterms:created>
  <dcterms:modified xsi:type="dcterms:W3CDTF">2023-12-29T12:26:55Z</dcterms:modified>
</cp:coreProperties>
</file>